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sldIdLst>
    <p:sldId id="256" r:id="rId2"/>
  </p:sldIdLst>
  <p:sldSz cx="5143500" cy="91440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287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4762" y="-11290"/>
            <a:ext cx="5158865" cy="916658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635960" y="3206046"/>
            <a:ext cx="3277529" cy="2195069"/>
          </a:xfrm>
        </p:spPr>
        <p:txBody>
          <a:bodyPr anchor="b">
            <a:noAutofit/>
          </a:bodyPr>
          <a:lstStyle>
            <a:lvl1pPr algn="r">
              <a:defRPr sz="3038">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35960" y="5401113"/>
            <a:ext cx="3277529" cy="1462532"/>
          </a:xfrm>
        </p:spPr>
        <p:txBody>
          <a:bodyPr anchor="t"/>
          <a:lstStyle>
            <a:lvl1pPr marL="0" indent="0" algn="r">
              <a:buNone/>
              <a:defRPr>
                <a:solidFill>
                  <a:schemeClr val="tx1">
                    <a:lumMod val="50000"/>
                    <a:lumOff val="50000"/>
                  </a:schemeClr>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53911D4-9BB8-4E3B-85B8-B2B5B5E515AB}"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3114286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342900" y="812800"/>
            <a:ext cx="3570589" cy="4538133"/>
          </a:xfrm>
        </p:spPr>
        <p:txBody>
          <a:bodyPr anchor="ctr">
            <a:normAutofit/>
          </a:bodyPr>
          <a:lstStyle>
            <a:lvl1pPr algn="l">
              <a:defRPr sz="2475"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42900" y="5960533"/>
            <a:ext cx="3570589" cy="2094616"/>
          </a:xfrm>
        </p:spPr>
        <p:txBody>
          <a:bodyPr anchor="ctr">
            <a:normAutofit/>
          </a:bodyPr>
          <a:lstStyle>
            <a:lvl1pPr marL="0" indent="0" algn="l">
              <a:buNone/>
              <a:defRPr sz="1013">
                <a:solidFill>
                  <a:schemeClr val="tx1">
                    <a:lumMod val="75000"/>
                    <a:lumOff val="25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3911D4-9BB8-4E3B-85B8-B2B5B5E515AB}"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391776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435873" y="812800"/>
            <a:ext cx="3415602" cy="4030133"/>
          </a:xfrm>
        </p:spPr>
        <p:txBody>
          <a:bodyPr anchor="ctr">
            <a:normAutofit/>
          </a:bodyPr>
          <a:lstStyle>
            <a:lvl1pPr algn="l">
              <a:defRPr sz="2475"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19354" y="4842933"/>
            <a:ext cx="3048640" cy="508000"/>
          </a:xfrm>
        </p:spPr>
        <p:txBody>
          <a:bodyPr anchor="ctr">
            <a:noAutofit/>
          </a:bodyPr>
          <a:lstStyle>
            <a:lvl1pPr marL="0" indent="0">
              <a:buFontTx/>
              <a:buNone/>
              <a:defRPr sz="900">
                <a:solidFill>
                  <a:schemeClr val="tx1">
                    <a:lumMod val="50000"/>
                    <a:lumOff val="50000"/>
                  </a:schemeClr>
                </a:solidFill>
              </a:defRPr>
            </a:lvl1pPr>
            <a:lvl2pPr marL="257175" indent="0">
              <a:buFontTx/>
              <a:buNone/>
              <a:defRPr/>
            </a:lvl2pPr>
            <a:lvl3pPr marL="514350" indent="0">
              <a:buFontTx/>
              <a:buNone/>
              <a:defRPr/>
            </a:lvl3pPr>
            <a:lvl4pPr marL="771525" indent="0">
              <a:buFontTx/>
              <a:buNone/>
              <a:defRPr/>
            </a:lvl4pPr>
            <a:lvl5pPr marL="10287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342899" y="5960533"/>
            <a:ext cx="3570590" cy="2094616"/>
          </a:xfrm>
        </p:spPr>
        <p:txBody>
          <a:bodyPr anchor="ctr">
            <a:normAutofit/>
          </a:bodyPr>
          <a:lstStyle>
            <a:lvl1pPr marL="0" indent="0" algn="l">
              <a:buNone/>
              <a:defRPr sz="1013">
                <a:solidFill>
                  <a:schemeClr val="tx1">
                    <a:lumMod val="75000"/>
                    <a:lumOff val="25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3911D4-9BB8-4E3B-85B8-B2B5B5E515AB}"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7F11B02-0D00-4753-A804-C3FD37BD0438}" type="slidenum">
              <a:rPr lang="es-AR" smtClean="0"/>
              <a:t>‹Nº›</a:t>
            </a:fld>
            <a:endParaRPr lang="es-AR"/>
          </a:p>
        </p:txBody>
      </p:sp>
      <p:sp>
        <p:nvSpPr>
          <p:cNvPr id="24" name="TextBox 23"/>
          <p:cNvSpPr txBox="1"/>
          <p:nvPr/>
        </p:nvSpPr>
        <p:spPr>
          <a:xfrm>
            <a:off x="271525" y="1053838"/>
            <a:ext cx="257242" cy="779701"/>
          </a:xfrm>
          <a:prstGeom prst="rect">
            <a:avLst/>
          </a:prstGeom>
        </p:spPr>
        <p:txBody>
          <a:bodyPr vert="horz" lIns="51435" tIns="25718" rIns="51435" bIns="25718" rtlCol="0" anchor="ctr">
            <a:noAutofit/>
          </a:bodyPr>
          <a:lstStyle/>
          <a:p>
            <a:pPr lvl="0"/>
            <a:r>
              <a:rPr lang="en-US" sz="45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3795581" y="3848742"/>
            <a:ext cx="257242" cy="779701"/>
          </a:xfrm>
          <a:prstGeom prst="rect">
            <a:avLst/>
          </a:prstGeom>
        </p:spPr>
        <p:txBody>
          <a:bodyPr vert="horz" lIns="51435" tIns="25718" rIns="51435" bIns="25718" rtlCol="0" anchor="ctr">
            <a:noAutofit/>
          </a:bodyPr>
          <a:lstStyle/>
          <a:p>
            <a:pPr lvl="0"/>
            <a:r>
              <a:rPr lang="en-US" sz="45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33718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342899" y="2575984"/>
            <a:ext cx="3570590" cy="3460613"/>
          </a:xfrm>
        </p:spPr>
        <p:txBody>
          <a:bodyPr anchor="b">
            <a:normAutofit/>
          </a:bodyPr>
          <a:lstStyle>
            <a:lvl1pPr algn="l">
              <a:defRPr sz="2475"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42899" y="6036597"/>
            <a:ext cx="3570590" cy="2018552"/>
          </a:xfrm>
        </p:spPr>
        <p:txBody>
          <a:bodyPr anchor="t">
            <a:normAutofit/>
          </a:bodyPr>
          <a:lstStyle>
            <a:lvl1pPr marL="0" indent="0" algn="l">
              <a:buNone/>
              <a:defRPr sz="1013">
                <a:solidFill>
                  <a:schemeClr val="tx1">
                    <a:lumMod val="75000"/>
                    <a:lumOff val="25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3911D4-9BB8-4E3B-85B8-B2B5B5E515AB}"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2686381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435873" y="812800"/>
            <a:ext cx="3415602" cy="4030133"/>
          </a:xfrm>
        </p:spPr>
        <p:txBody>
          <a:bodyPr anchor="ctr">
            <a:normAutofit/>
          </a:bodyPr>
          <a:lstStyle>
            <a:lvl1pPr algn="l">
              <a:defRPr sz="2475"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342898" y="5350933"/>
            <a:ext cx="3570590" cy="685664"/>
          </a:xfrm>
        </p:spPr>
        <p:txBody>
          <a:bodyPr anchor="b">
            <a:noAutofit/>
          </a:bodyPr>
          <a:lstStyle>
            <a:lvl1pPr marL="0" indent="0">
              <a:buFontTx/>
              <a:buNone/>
              <a:defRPr sz="1350">
                <a:solidFill>
                  <a:schemeClr val="tx1">
                    <a:lumMod val="75000"/>
                    <a:lumOff val="25000"/>
                  </a:schemeClr>
                </a:solidFill>
              </a:defRPr>
            </a:lvl1pPr>
            <a:lvl2pPr marL="257175" indent="0">
              <a:buFontTx/>
              <a:buNone/>
              <a:defRPr/>
            </a:lvl2pPr>
            <a:lvl3pPr marL="514350" indent="0">
              <a:buFontTx/>
              <a:buNone/>
              <a:defRPr/>
            </a:lvl3pPr>
            <a:lvl4pPr marL="771525" indent="0">
              <a:buFontTx/>
              <a:buNone/>
              <a:defRPr/>
            </a:lvl4pPr>
            <a:lvl5pPr marL="10287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342899" y="6036597"/>
            <a:ext cx="3570590" cy="2018552"/>
          </a:xfrm>
        </p:spPr>
        <p:txBody>
          <a:bodyPr anchor="t">
            <a:normAutofit/>
          </a:bodyPr>
          <a:lstStyle>
            <a:lvl1pPr marL="0" indent="0" algn="l">
              <a:buNone/>
              <a:defRPr sz="1013">
                <a:solidFill>
                  <a:schemeClr val="tx1">
                    <a:lumMod val="50000"/>
                    <a:lumOff val="50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3911D4-9BB8-4E3B-85B8-B2B5B5E515AB}"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7F11B02-0D00-4753-A804-C3FD37BD0438}" type="slidenum">
              <a:rPr lang="es-AR" smtClean="0"/>
              <a:t>‹Nº›</a:t>
            </a:fld>
            <a:endParaRPr lang="es-AR"/>
          </a:p>
        </p:txBody>
      </p:sp>
      <p:sp>
        <p:nvSpPr>
          <p:cNvPr id="24" name="TextBox 23"/>
          <p:cNvSpPr txBox="1"/>
          <p:nvPr/>
        </p:nvSpPr>
        <p:spPr>
          <a:xfrm>
            <a:off x="271525" y="1053838"/>
            <a:ext cx="257242" cy="779701"/>
          </a:xfrm>
          <a:prstGeom prst="rect">
            <a:avLst/>
          </a:prstGeom>
        </p:spPr>
        <p:txBody>
          <a:bodyPr vert="horz" lIns="51435" tIns="25718" rIns="51435" bIns="25718" rtlCol="0" anchor="ctr">
            <a:noAutofit/>
          </a:bodyPr>
          <a:lstStyle/>
          <a:p>
            <a:pPr lvl="0"/>
            <a:r>
              <a:rPr lang="en-US" sz="45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3795581" y="3848742"/>
            <a:ext cx="257242" cy="779701"/>
          </a:xfrm>
          <a:prstGeom prst="rect">
            <a:avLst/>
          </a:prstGeom>
        </p:spPr>
        <p:txBody>
          <a:bodyPr vert="horz" lIns="51435" tIns="25718" rIns="51435" bIns="25718" rtlCol="0" anchor="ctr">
            <a:noAutofit/>
          </a:bodyPr>
          <a:lstStyle/>
          <a:p>
            <a:pPr lvl="0"/>
            <a:r>
              <a:rPr lang="en-US" sz="45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81872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346415" y="812800"/>
            <a:ext cx="3567074" cy="4030133"/>
          </a:xfrm>
        </p:spPr>
        <p:txBody>
          <a:bodyPr anchor="ctr">
            <a:normAutofit/>
          </a:bodyPr>
          <a:lstStyle>
            <a:lvl1pPr algn="l">
              <a:defRPr sz="2475"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342898" y="5350933"/>
            <a:ext cx="3570590" cy="685664"/>
          </a:xfrm>
        </p:spPr>
        <p:txBody>
          <a:bodyPr anchor="b">
            <a:noAutofit/>
          </a:bodyPr>
          <a:lstStyle>
            <a:lvl1pPr marL="0" indent="0">
              <a:buFontTx/>
              <a:buNone/>
              <a:defRPr sz="1350">
                <a:solidFill>
                  <a:schemeClr val="accent1"/>
                </a:solidFill>
              </a:defRPr>
            </a:lvl1pPr>
            <a:lvl2pPr marL="257175" indent="0">
              <a:buFontTx/>
              <a:buNone/>
              <a:defRPr/>
            </a:lvl2pPr>
            <a:lvl3pPr marL="514350" indent="0">
              <a:buFontTx/>
              <a:buNone/>
              <a:defRPr/>
            </a:lvl3pPr>
            <a:lvl4pPr marL="771525" indent="0">
              <a:buFontTx/>
              <a:buNone/>
              <a:defRPr/>
            </a:lvl4pPr>
            <a:lvl5pPr marL="10287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342899" y="6036597"/>
            <a:ext cx="3570590" cy="2018552"/>
          </a:xfrm>
        </p:spPr>
        <p:txBody>
          <a:bodyPr anchor="t">
            <a:normAutofit/>
          </a:bodyPr>
          <a:lstStyle>
            <a:lvl1pPr marL="0" indent="0" algn="l">
              <a:buNone/>
              <a:defRPr sz="1013">
                <a:solidFill>
                  <a:schemeClr val="tx1">
                    <a:lumMod val="50000"/>
                    <a:lumOff val="50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3911D4-9BB8-4E3B-85B8-B2B5B5E515AB}"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14671082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3911D4-9BB8-4E3B-85B8-B2B5B5E515AB}"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1659433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62238" y="812801"/>
            <a:ext cx="550582" cy="7001935"/>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42900" y="812801"/>
            <a:ext cx="2922202" cy="700193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3911D4-9BB8-4E3B-85B8-B2B5B5E515AB}"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1287174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025"/>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3911D4-9BB8-4E3B-85B8-B2B5B5E515AB}"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2728880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42899" y="3601158"/>
            <a:ext cx="3570590" cy="2435441"/>
          </a:xfrm>
        </p:spPr>
        <p:txBody>
          <a:bodyPr anchor="b"/>
          <a:lstStyle>
            <a:lvl1pPr algn="l">
              <a:defRPr sz="225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42899" y="6036597"/>
            <a:ext cx="3570590" cy="1147200"/>
          </a:xfrm>
        </p:spPr>
        <p:txBody>
          <a:bodyPr anchor="t"/>
          <a:lstStyle>
            <a:lvl1pPr marL="0" indent="0" algn="l">
              <a:buNone/>
              <a:defRPr sz="1125">
                <a:solidFill>
                  <a:schemeClr val="tx1">
                    <a:lumMod val="50000"/>
                    <a:lumOff val="50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3911D4-9BB8-4E3B-85B8-B2B5B5E515AB}"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292907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342900" y="812800"/>
            <a:ext cx="3570589" cy="176106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42900" y="2880785"/>
            <a:ext cx="1737061" cy="5174363"/>
          </a:xfrm>
        </p:spPr>
        <p:txBody>
          <a:bodyPr>
            <a:normAutofit/>
          </a:bodyPr>
          <a:lstStyle>
            <a:lvl1pPr>
              <a:defRPr sz="1013"/>
            </a:lvl1pPr>
            <a:lvl2pPr>
              <a:defRPr sz="900"/>
            </a:lvl2pPr>
            <a:lvl3pPr>
              <a:defRPr sz="788"/>
            </a:lvl3pPr>
            <a:lvl4pPr>
              <a:defRPr sz="675"/>
            </a:lvl4pPr>
            <a:lvl5pPr>
              <a:defRPr sz="675"/>
            </a:lvl5pPr>
            <a:lvl6pPr>
              <a:defRPr sz="675"/>
            </a:lvl6pPr>
            <a:lvl7pPr>
              <a:defRPr sz="675"/>
            </a:lvl7pPr>
            <a:lvl8pPr>
              <a:defRPr sz="675"/>
            </a:lvl8pPr>
            <a:lvl9pPr>
              <a:defRPr sz="67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176427" y="2880787"/>
            <a:ext cx="1737062" cy="5174364"/>
          </a:xfrm>
        </p:spPr>
        <p:txBody>
          <a:bodyPr>
            <a:normAutofit/>
          </a:bodyPr>
          <a:lstStyle>
            <a:lvl1pPr>
              <a:defRPr sz="1013"/>
            </a:lvl1pPr>
            <a:lvl2pPr>
              <a:defRPr sz="900"/>
            </a:lvl2pPr>
            <a:lvl3pPr>
              <a:defRPr sz="788"/>
            </a:lvl3pPr>
            <a:lvl4pPr>
              <a:defRPr sz="675"/>
            </a:lvl4pPr>
            <a:lvl5pPr>
              <a:defRPr sz="675"/>
            </a:lvl5pPr>
            <a:lvl6pPr>
              <a:defRPr sz="675"/>
            </a:lvl6pPr>
            <a:lvl7pPr>
              <a:defRPr sz="675"/>
            </a:lvl7pPr>
            <a:lvl8pPr>
              <a:defRPr sz="675"/>
            </a:lvl8pPr>
            <a:lvl9pPr>
              <a:defRPr sz="67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53911D4-9BB8-4E3B-85B8-B2B5B5E515AB}"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4086944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42900" y="812800"/>
            <a:ext cx="3570589" cy="1761067"/>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42899" y="2881311"/>
            <a:ext cx="1738503" cy="768349"/>
          </a:xfrm>
        </p:spPr>
        <p:txBody>
          <a:bodyPr anchor="b">
            <a:noAutofit/>
          </a:bodyPr>
          <a:lstStyle>
            <a:lvl1pPr marL="0" indent="0">
              <a:buNone/>
              <a:defRPr sz="1350" b="0"/>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los estilos de texto del patrón</a:t>
            </a:r>
          </a:p>
        </p:txBody>
      </p:sp>
      <p:sp>
        <p:nvSpPr>
          <p:cNvPr id="4" name="Content Placeholder 3"/>
          <p:cNvSpPr>
            <a:spLocks noGrp="1"/>
          </p:cNvSpPr>
          <p:nvPr>
            <p:ph sz="half" idx="2"/>
          </p:nvPr>
        </p:nvSpPr>
        <p:spPr>
          <a:xfrm>
            <a:off x="342899" y="3649662"/>
            <a:ext cx="1738503" cy="4405489"/>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174985" y="2881311"/>
            <a:ext cx="1738503" cy="768349"/>
          </a:xfrm>
        </p:spPr>
        <p:txBody>
          <a:bodyPr anchor="b">
            <a:noAutofit/>
          </a:bodyPr>
          <a:lstStyle>
            <a:lvl1pPr marL="0" indent="0">
              <a:buNone/>
              <a:defRPr sz="1350" b="0"/>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los estilos de texto del patrón</a:t>
            </a:r>
          </a:p>
        </p:txBody>
      </p:sp>
      <p:sp>
        <p:nvSpPr>
          <p:cNvPr id="6" name="Content Placeholder 5"/>
          <p:cNvSpPr>
            <a:spLocks noGrp="1"/>
          </p:cNvSpPr>
          <p:nvPr>
            <p:ph sz="quarter" idx="4"/>
          </p:nvPr>
        </p:nvSpPr>
        <p:spPr>
          <a:xfrm>
            <a:off x="2174985" y="3649662"/>
            <a:ext cx="1738503" cy="4405489"/>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53911D4-9BB8-4E3B-85B8-B2B5B5E515AB}" type="datetimeFigureOut">
              <a:rPr lang="es-AR" smtClean="0"/>
              <a:t>17/10/2024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1217787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42900" y="812800"/>
            <a:ext cx="3570589" cy="1761067"/>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53911D4-9BB8-4E3B-85B8-B2B5B5E515AB}" type="datetimeFigureOut">
              <a:rPr lang="es-AR" smtClean="0"/>
              <a:t>17/10/2024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2813302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911D4-9BB8-4E3B-85B8-B2B5B5E515AB}" type="datetimeFigureOut">
              <a:rPr lang="es-AR" smtClean="0"/>
              <a:t>17/10/2024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899114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42900" y="1998139"/>
            <a:ext cx="1569477" cy="1704621"/>
          </a:xfrm>
        </p:spPr>
        <p:txBody>
          <a:bodyPr anchor="b">
            <a:normAutofit/>
          </a:bodyPr>
          <a:lstStyle>
            <a:lvl1pPr>
              <a:defRPr sz="1125"/>
            </a:lvl1pPr>
          </a:lstStyle>
          <a:p>
            <a:r>
              <a:rPr lang="es-ES"/>
              <a:t>Haga clic para modificar el estilo de título del patrón</a:t>
            </a:r>
            <a:endParaRPr lang="en-US" dirty="0"/>
          </a:p>
        </p:txBody>
      </p:sp>
      <p:sp>
        <p:nvSpPr>
          <p:cNvPr id="3" name="Content Placeholder 2"/>
          <p:cNvSpPr>
            <a:spLocks noGrp="1"/>
          </p:cNvSpPr>
          <p:nvPr>
            <p:ph idx="1"/>
          </p:nvPr>
        </p:nvSpPr>
        <p:spPr>
          <a:xfrm>
            <a:off x="2008842" y="686567"/>
            <a:ext cx="1904646" cy="736858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42900" y="3702759"/>
            <a:ext cx="1569477" cy="3445932"/>
          </a:xfrm>
        </p:spPr>
        <p:txBody>
          <a:bodyPr>
            <a:normAutofit/>
          </a:bodyPr>
          <a:lstStyle>
            <a:lvl1pPr marL="0" indent="0">
              <a:buNone/>
              <a:defRPr sz="788"/>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53911D4-9BB8-4E3B-85B8-B2B5B5E515AB}"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208181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42900" y="6400800"/>
            <a:ext cx="3570589" cy="755651"/>
          </a:xfrm>
        </p:spPr>
        <p:txBody>
          <a:bodyPr anchor="b">
            <a:normAutofit/>
          </a:bodyPr>
          <a:lstStyle>
            <a:lvl1pPr algn="l">
              <a:defRPr sz="135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42900" y="812800"/>
            <a:ext cx="3570589" cy="5127624"/>
          </a:xfrm>
        </p:spPr>
        <p:txBody>
          <a:bodyPr anchor="t">
            <a:normAutofit/>
          </a:bodyPr>
          <a:lstStyle>
            <a:lvl1pPr marL="0" indent="0" algn="ctr">
              <a:buNone/>
              <a:defRPr sz="900"/>
            </a:lvl1pPr>
            <a:lvl2pPr marL="257175" indent="0">
              <a:buNone/>
              <a:defRPr sz="900"/>
            </a:lvl2pPr>
            <a:lvl3pPr marL="514350" indent="0">
              <a:buNone/>
              <a:defRPr sz="900"/>
            </a:lvl3pPr>
            <a:lvl4pPr marL="771525" indent="0">
              <a:buNone/>
              <a:defRPr sz="900"/>
            </a:lvl4pPr>
            <a:lvl5pPr marL="1028700" indent="0">
              <a:buNone/>
              <a:defRPr sz="900"/>
            </a:lvl5pPr>
            <a:lvl6pPr marL="1285875" indent="0">
              <a:buNone/>
              <a:defRPr sz="900"/>
            </a:lvl6pPr>
            <a:lvl7pPr marL="1543050" indent="0">
              <a:buNone/>
              <a:defRPr sz="900"/>
            </a:lvl7pPr>
            <a:lvl8pPr marL="1800225" indent="0">
              <a:buNone/>
              <a:defRPr sz="900"/>
            </a:lvl8pPr>
            <a:lvl9pPr marL="2057400" indent="0">
              <a:buNone/>
              <a:defRPr sz="9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342900" y="7156451"/>
            <a:ext cx="3570589" cy="898699"/>
          </a:xfrm>
        </p:spPr>
        <p:txBody>
          <a:bodyPr>
            <a:normAutofit/>
          </a:bodyPr>
          <a:lstStyle>
            <a:lvl1pPr marL="0" indent="0">
              <a:buNone/>
              <a:defRPr sz="675"/>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53911D4-9BB8-4E3B-85B8-B2B5B5E515AB}"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7F11B02-0D00-4753-A804-C3FD37BD0438}" type="slidenum">
              <a:rPr lang="es-AR" smtClean="0"/>
              <a:t>‹Nº›</a:t>
            </a:fld>
            <a:endParaRPr lang="es-AR"/>
          </a:p>
        </p:txBody>
      </p:sp>
    </p:spTree>
    <p:extLst>
      <p:ext uri="{BB962C8B-B14F-4D97-AF65-F5344CB8AC3E}">
        <p14:creationId xmlns:p14="http://schemas.microsoft.com/office/powerpoint/2010/main" val="1576476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4763" y="-11290"/>
            <a:ext cx="5158866" cy="9166580"/>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342900" y="812800"/>
            <a:ext cx="3570589" cy="1761067"/>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42900" y="2880787"/>
            <a:ext cx="3570589" cy="517436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040458" y="8055152"/>
            <a:ext cx="384824" cy="486833"/>
          </a:xfrm>
          <a:prstGeom prst="rect">
            <a:avLst/>
          </a:prstGeom>
        </p:spPr>
        <p:txBody>
          <a:bodyPr vert="horz" lIns="91440" tIns="45720" rIns="91440" bIns="45720" rtlCol="0" anchor="ctr"/>
          <a:lstStyle>
            <a:lvl1pPr algn="r">
              <a:defRPr sz="506">
                <a:solidFill>
                  <a:schemeClr val="tx1">
                    <a:tint val="75000"/>
                  </a:schemeClr>
                </a:solidFill>
              </a:defRPr>
            </a:lvl1pPr>
          </a:lstStyle>
          <a:p>
            <a:fld id="{253911D4-9BB8-4E3B-85B8-B2B5B5E515AB}" type="datetimeFigureOut">
              <a:rPr lang="es-AR" smtClean="0"/>
              <a:t>17/10/2024</a:t>
            </a:fld>
            <a:endParaRPr lang="es-AR"/>
          </a:p>
        </p:txBody>
      </p:sp>
      <p:sp>
        <p:nvSpPr>
          <p:cNvPr id="5" name="Footer Placeholder 4"/>
          <p:cNvSpPr>
            <a:spLocks noGrp="1"/>
          </p:cNvSpPr>
          <p:nvPr>
            <p:ph type="ftr" sz="quarter" idx="3"/>
          </p:nvPr>
        </p:nvSpPr>
        <p:spPr>
          <a:xfrm>
            <a:off x="342900" y="8055152"/>
            <a:ext cx="2600422" cy="486833"/>
          </a:xfrm>
          <a:prstGeom prst="rect">
            <a:avLst/>
          </a:prstGeom>
        </p:spPr>
        <p:txBody>
          <a:bodyPr vert="horz" lIns="91440" tIns="45720" rIns="91440" bIns="45720" rtlCol="0" anchor="ctr"/>
          <a:lstStyle>
            <a:lvl1pPr algn="l">
              <a:defRPr sz="506">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3625130" y="8055152"/>
            <a:ext cx="288359" cy="486833"/>
          </a:xfrm>
          <a:prstGeom prst="rect">
            <a:avLst/>
          </a:prstGeom>
        </p:spPr>
        <p:txBody>
          <a:bodyPr vert="horz" lIns="91440" tIns="45720" rIns="91440" bIns="45720" rtlCol="0" anchor="ctr"/>
          <a:lstStyle>
            <a:lvl1pPr algn="r">
              <a:defRPr sz="506">
                <a:solidFill>
                  <a:schemeClr val="accent1"/>
                </a:solidFill>
              </a:defRPr>
            </a:lvl1pPr>
          </a:lstStyle>
          <a:p>
            <a:fld id="{07F11B02-0D00-4753-A804-C3FD37BD0438}" type="slidenum">
              <a:rPr lang="es-AR" smtClean="0"/>
              <a:t>‹Nº›</a:t>
            </a:fld>
            <a:endParaRPr lang="es-AR"/>
          </a:p>
        </p:txBody>
      </p:sp>
    </p:spTree>
    <p:extLst>
      <p:ext uri="{BB962C8B-B14F-4D97-AF65-F5344CB8AC3E}">
        <p14:creationId xmlns:p14="http://schemas.microsoft.com/office/powerpoint/2010/main" val="1038457562"/>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 id="2147483802" r:id="rId14"/>
    <p:sldLayoutId id="2147483803" r:id="rId15"/>
    <p:sldLayoutId id="2147483804" r:id="rId16"/>
  </p:sldLayoutIdLst>
  <p:txStyles>
    <p:titleStyle>
      <a:lvl1pPr algn="l" defTabSz="257175" rtl="0" eaLnBrk="1" latinLnBrk="0" hangingPunct="1">
        <a:spcBef>
          <a:spcPct val="0"/>
        </a:spcBef>
        <a:buNone/>
        <a:defRPr sz="2025"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92881" indent="-192881" algn="l" defTabSz="257175" rtl="0" eaLnBrk="1" latinLnBrk="0" hangingPunct="1">
        <a:spcBef>
          <a:spcPts val="563"/>
        </a:spcBef>
        <a:spcAft>
          <a:spcPts val="0"/>
        </a:spcAft>
        <a:buClr>
          <a:schemeClr val="accent1"/>
        </a:buClr>
        <a:buSzPct val="80000"/>
        <a:buFont typeface="Wingdings 3" charset="2"/>
        <a:buChar char=""/>
        <a:defRPr sz="1013" kern="1200">
          <a:solidFill>
            <a:schemeClr val="tx1">
              <a:lumMod val="75000"/>
              <a:lumOff val="25000"/>
            </a:schemeClr>
          </a:solidFill>
          <a:latin typeface="+mn-lt"/>
          <a:ea typeface="+mn-ea"/>
          <a:cs typeface="+mn-cs"/>
        </a:defRPr>
      </a:lvl1pPr>
      <a:lvl2pPr marL="417909" indent="-160734" algn="l" defTabSz="257175" rtl="0" eaLnBrk="1" latinLnBrk="0" hangingPunct="1">
        <a:spcBef>
          <a:spcPts val="563"/>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2pPr>
      <a:lvl3pPr marL="642938" indent="-128588" algn="l" defTabSz="257175" rtl="0" eaLnBrk="1" latinLnBrk="0" hangingPunct="1">
        <a:spcBef>
          <a:spcPts val="563"/>
        </a:spcBef>
        <a:spcAft>
          <a:spcPts val="0"/>
        </a:spcAft>
        <a:buClr>
          <a:schemeClr val="accent1"/>
        </a:buClr>
        <a:buSzPct val="80000"/>
        <a:buFont typeface="Wingdings 3" charset="2"/>
        <a:buChar char=""/>
        <a:defRPr sz="788" kern="1200">
          <a:solidFill>
            <a:schemeClr val="tx1">
              <a:lumMod val="75000"/>
              <a:lumOff val="25000"/>
            </a:schemeClr>
          </a:solidFill>
          <a:latin typeface="+mn-lt"/>
          <a:ea typeface="+mn-ea"/>
          <a:cs typeface="+mn-cs"/>
        </a:defRPr>
      </a:lvl3pPr>
      <a:lvl4pPr marL="900113" indent="-128588" algn="l" defTabSz="257175" rtl="0" eaLnBrk="1" latinLnBrk="0" hangingPunct="1">
        <a:spcBef>
          <a:spcPts val="563"/>
        </a:spcBef>
        <a:spcAft>
          <a:spcPts val="0"/>
        </a:spcAft>
        <a:buClr>
          <a:schemeClr val="accent1"/>
        </a:buClr>
        <a:buSzPct val="80000"/>
        <a:buFont typeface="Wingdings 3" charset="2"/>
        <a:buChar char=""/>
        <a:defRPr sz="675" kern="1200">
          <a:solidFill>
            <a:schemeClr val="tx1">
              <a:lumMod val="75000"/>
              <a:lumOff val="25000"/>
            </a:schemeClr>
          </a:solidFill>
          <a:latin typeface="+mn-lt"/>
          <a:ea typeface="+mn-ea"/>
          <a:cs typeface="+mn-cs"/>
        </a:defRPr>
      </a:lvl4pPr>
      <a:lvl5pPr marL="1157288" indent="-128588" algn="l" defTabSz="257175" rtl="0" eaLnBrk="1" latinLnBrk="0" hangingPunct="1">
        <a:spcBef>
          <a:spcPts val="563"/>
        </a:spcBef>
        <a:spcAft>
          <a:spcPts val="0"/>
        </a:spcAft>
        <a:buClr>
          <a:schemeClr val="accent1"/>
        </a:buClr>
        <a:buSzPct val="80000"/>
        <a:buFont typeface="Wingdings 3" charset="2"/>
        <a:buChar char=""/>
        <a:defRPr sz="675" kern="1200">
          <a:solidFill>
            <a:schemeClr val="tx1">
              <a:lumMod val="75000"/>
              <a:lumOff val="25000"/>
            </a:schemeClr>
          </a:solidFill>
          <a:latin typeface="+mn-lt"/>
          <a:ea typeface="+mn-ea"/>
          <a:cs typeface="+mn-cs"/>
        </a:defRPr>
      </a:lvl5pPr>
      <a:lvl6pPr marL="1414463" indent="-128588" algn="l" defTabSz="257175" rtl="0" eaLnBrk="1" latinLnBrk="0" hangingPunct="1">
        <a:spcBef>
          <a:spcPts val="563"/>
        </a:spcBef>
        <a:spcAft>
          <a:spcPts val="0"/>
        </a:spcAft>
        <a:buClr>
          <a:schemeClr val="accent1"/>
        </a:buClr>
        <a:buSzPct val="80000"/>
        <a:buFont typeface="Wingdings 3" charset="2"/>
        <a:buChar char=""/>
        <a:defRPr sz="675" kern="1200">
          <a:solidFill>
            <a:schemeClr val="tx1">
              <a:lumMod val="75000"/>
              <a:lumOff val="25000"/>
            </a:schemeClr>
          </a:solidFill>
          <a:latin typeface="+mn-lt"/>
          <a:ea typeface="+mn-ea"/>
          <a:cs typeface="+mn-cs"/>
        </a:defRPr>
      </a:lvl6pPr>
      <a:lvl7pPr marL="1671638" indent="-128588" algn="l" defTabSz="257175" rtl="0" eaLnBrk="1" latinLnBrk="0" hangingPunct="1">
        <a:spcBef>
          <a:spcPts val="563"/>
        </a:spcBef>
        <a:spcAft>
          <a:spcPts val="0"/>
        </a:spcAft>
        <a:buClr>
          <a:schemeClr val="accent1"/>
        </a:buClr>
        <a:buSzPct val="80000"/>
        <a:buFont typeface="Wingdings 3" charset="2"/>
        <a:buChar char=""/>
        <a:defRPr sz="675" kern="1200">
          <a:solidFill>
            <a:schemeClr val="tx1">
              <a:lumMod val="75000"/>
              <a:lumOff val="25000"/>
            </a:schemeClr>
          </a:solidFill>
          <a:latin typeface="+mn-lt"/>
          <a:ea typeface="+mn-ea"/>
          <a:cs typeface="+mn-cs"/>
        </a:defRPr>
      </a:lvl7pPr>
      <a:lvl8pPr marL="1928813" indent="-128588" algn="l" defTabSz="257175" rtl="0" eaLnBrk="1" latinLnBrk="0" hangingPunct="1">
        <a:spcBef>
          <a:spcPts val="563"/>
        </a:spcBef>
        <a:spcAft>
          <a:spcPts val="0"/>
        </a:spcAft>
        <a:buClr>
          <a:schemeClr val="accent1"/>
        </a:buClr>
        <a:buSzPct val="80000"/>
        <a:buFont typeface="Wingdings 3" charset="2"/>
        <a:buChar char=""/>
        <a:defRPr sz="675" kern="1200">
          <a:solidFill>
            <a:schemeClr val="tx1">
              <a:lumMod val="75000"/>
              <a:lumOff val="25000"/>
            </a:schemeClr>
          </a:solidFill>
          <a:latin typeface="+mn-lt"/>
          <a:ea typeface="+mn-ea"/>
          <a:cs typeface="+mn-cs"/>
        </a:defRPr>
      </a:lvl8pPr>
      <a:lvl9pPr marL="2185988" indent="-128588" algn="l" defTabSz="257175" rtl="0" eaLnBrk="1" latinLnBrk="0" hangingPunct="1">
        <a:spcBef>
          <a:spcPts val="563"/>
        </a:spcBef>
        <a:spcAft>
          <a:spcPts val="0"/>
        </a:spcAft>
        <a:buClr>
          <a:schemeClr val="accent1"/>
        </a:buClr>
        <a:buSzPct val="80000"/>
        <a:buFont typeface="Wingdings 3" charset="2"/>
        <a:buChar char=""/>
        <a:defRPr sz="675" kern="1200">
          <a:solidFill>
            <a:schemeClr val="tx1">
              <a:lumMod val="75000"/>
              <a:lumOff val="25000"/>
            </a:schemeClr>
          </a:solidFill>
          <a:latin typeface="+mn-lt"/>
          <a:ea typeface="+mn-ea"/>
          <a:cs typeface="+mn-cs"/>
        </a:defRPr>
      </a:lvl9pPr>
    </p:bodyStyle>
    <p:otherStyle>
      <a:defPPr>
        <a:defRPr lang="en-US"/>
      </a:defPPr>
      <a:lvl1pPr marL="0" algn="l" defTabSz="257175" rtl="0" eaLnBrk="1" latinLnBrk="0" hangingPunct="1">
        <a:defRPr sz="1013" kern="1200">
          <a:solidFill>
            <a:schemeClr val="tx1"/>
          </a:solidFill>
          <a:latin typeface="+mn-lt"/>
          <a:ea typeface="+mn-ea"/>
          <a:cs typeface="+mn-cs"/>
        </a:defRPr>
      </a:lvl1pPr>
      <a:lvl2pPr marL="257175" algn="l" defTabSz="257175" rtl="0" eaLnBrk="1" latinLnBrk="0" hangingPunct="1">
        <a:defRPr sz="1013" kern="1200">
          <a:solidFill>
            <a:schemeClr val="tx1"/>
          </a:solidFill>
          <a:latin typeface="+mn-lt"/>
          <a:ea typeface="+mn-ea"/>
          <a:cs typeface="+mn-cs"/>
        </a:defRPr>
      </a:lvl2pPr>
      <a:lvl3pPr marL="514350" algn="l" defTabSz="257175" rtl="0" eaLnBrk="1" latinLnBrk="0" hangingPunct="1">
        <a:defRPr sz="1013" kern="1200">
          <a:solidFill>
            <a:schemeClr val="tx1"/>
          </a:solidFill>
          <a:latin typeface="+mn-lt"/>
          <a:ea typeface="+mn-ea"/>
          <a:cs typeface="+mn-cs"/>
        </a:defRPr>
      </a:lvl3pPr>
      <a:lvl4pPr marL="771525" algn="l" defTabSz="257175" rtl="0" eaLnBrk="1" latinLnBrk="0" hangingPunct="1">
        <a:defRPr sz="1013" kern="1200">
          <a:solidFill>
            <a:schemeClr val="tx1"/>
          </a:solidFill>
          <a:latin typeface="+mn-lt"/>
          <a:ea typeface="+mn-ea"/>
          <a:cs typeface="+mn-cs"/>
        </a:defRPr>
      </a:lvl4pPr>
      <a:lvl5pPr marL="1028700" algn="l" defTabSz="257175" rtl="0" eaLnBrk="1" latinLnBrk="0" hangingPunct="1">
        <a:defRPr sz="1013" kern="1200">
          <a:solidFill>
            <a:schemeClr val="tx1"/>
          </a:solidFill>
          <a:latin typeface="+mn-lt"/>
          <a:ea typeface="+mn-ea"/>
          <a:cs typeface="+mn-cs"/>
        </a:defRPr>
      </a:lvl5pPr>
      <a:lvl6pPr marL="1285875" algn="l" defTabSz="257175" rtl="0" eaLnBrk="1" latinLnBrk="0" hangingPunct="1">
        <a:defRPr sz="1013" kern="1200">
          <a:solidFill>
            <a:schemeClr val="tx1"/>
          </a:solidFill>
          <a:latin typeface="+mn-lt"/>
          <a:ea typeface="+mn-ea"/>
          <a:cs typeface="+mn-cs"/>
        </a:defRPr>
      </a:lvl6pPr>
      <a:lvl7pPr marL="1543050" algn="l" defTabSz="257175" rtl="0" eaLnBrk="1" latinLnBrk="0" hangingPunct="1">
        <a:defRPr sz="1013" kern="1200">
          <a:solidFill>
            <a:schemeClr val="tx1"/>
          </a:solidFill>
          <a:latin typeface="+mn-lt"/>
          <a:ea typeface="+mn-ea"/>
          <a:cs typeface="+mn-cs"/>
        </a:defRPr>
      </a:lvl7pPr>
      <a:lvl8pPr marL="1800225" algn="l" defTabSz="257175" rtl="0" eaLnBrk="1" latinLnBrk="0" hangingPunct="1">
        <a:defRPr sz="1013" kern="1200">
          <a:solidFill>
            <a:schemeClr val="tx1"/>
          </a:solidFill>
          <a:latin typeface="+mn-lt"/>
          <a:ea typeface="+mn-ea"/>
          <a:cs typeface="+mn-cs"/>
        </a:defRPr>
      </a:lvl8pPr>
      <a:lvl9pPr marL="2057400" algn="l" defTabSz="257175"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FD9DD1AC-9E24-8373-FB93-1F365604183B}"/>
              </a:ext>
            </a:extLst>
          </p:cNvPr>
          <p:cNvSpPr>
            <a:spLocks noGrp="1" noChangeArrowheads="1"/>
          </p:cNvSpPr>
          <p:nvPr>
            <p:ph type="ctrTitle"/>
          </p:nvPr>
        </p:nvSpPr>
        <p:spPr bwMode="auto">
          <a:xfrm>
            <a:off x="160595" y="452977"/>
            <a:ext cx="4757395" cy="861774"/>
          </a:xfrm>
          <a:prstGeom prst="rect">
            <a:avLst/>
          </a:prstGeom>
          <a:solidFill>
            <a:schemeClr val="accent2">
              <a:lumMod val="20000"/>
              <a:lumOff val="80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000" b="1" i="0" u="none" strike="noStrike" cap="none" normalizeH="0" baseline="0" dirty="0">
                <a:ln>
                  <a:noFill/>
                </a:ln>
                <a:solidFill>
                  <a:schemeClr val="tx1"/>
                </a:solidFill>
                <a:effectLst/>
                <a:latin typeface="Arial" panose="020B0604020202020204" pitchFamily="34" charset="0"/>
              </a:rPr>
              <a:t>SEGURIDAD Y EFICACIA EN EL DECÚBITO PRONO EN EL SÍNDROME DE DISTRÉS RESPIRATORIO AGUDO LUEGO DE UNA CIRUGÍA CARDÍACA CON ESTERNOTOMÍA MEDIANA: PRESENTACIÓN DE CASO CLÍNICO.</a:t>
            </a:r>
            <a:br>
              <a:rPr kumimoji="0" lang="es-AR" altLang="es-AR" sz="1000" b="1" i="0" u="none" strike="noStrike" cap="none" normalizeH="0" baseline="0" dirty="0">
                <a:ln>
                  <a:noFill/>
                </a:ln>
                <a:solidFill>
                  <a:schemeClr val="tx1"/>
                </a:solidFill>
                <a:effectLst/>
                <a:latin typeface="Arial" panose="020B0604020202020204" pitchFamily="34" charset="0"/>
              </a:rPr>
            </a:br>
            <a:r>
              <a:rPr kumimoji="0" lang="es-AR" altLang="es-AR" sz="1000" i="0" u="none" strike="noStrike" cap="none" normalizeH="0" baseline="0" dirty="0">
                <a:ln>
                  <a:noFill/>
                </a:ln>
                <a:solidFill>
                  <a:schemeClr val="tx1"/>
                </a:solidFill>
                <a:effectLst/>
                <a:latin typeface="Arial" panose="020B0604020202020204" pitchFamily="34" charset="0"/>
              </a:rPr>
              <a:t>Markov, Martín; </a:t>
            </a:r>
            <a:r>
              <a:rPr kumimoji="0" lang="es-AR" altLang="es-AR" sz="1000" i="0" u="none" strike="noStrike" cap="none" normalizeH="0" baseline="0" dirty="0" err="1">
                <a:ln>
                  <a:noFill/>
                </a:ln>
                <a:solidFill>
                  <a:schemeClr val="tx1"/>
                </a:solidFill>
                <a:effectLst/>
                <a:latin typeface="Arial" panose="020B0604020202020204" pitchFamily="34" charset="0"/>
              </a:rPr>
              <a:t>Gosis</a:t>
            </a:r>
            <a:r>
              <a:rPr kumimoji="0" lang="es-AR" altLang="es-AR" sz="1000" i="0" u="none" strike="noStrike" cap="none" normalizeH="0" baseline="0" dirty="0">
                <a:ln>
                  <a:noFill/>
                </a:ln>
                <a:solidFill>
                  <a:schemeClr val="tx1"/>
                </a:solidFill>
                <a:effectLst/>
                <a:latin typeface="Arial" panose="020B0604020202020204" pitchFamily="34" charset="0"/>
              </a:rPr>
              <a:t>, Carolina</a:t>
            </a:r>
            <a:br>
              <a:rPr kumimoji="0" lang="es-AR" altLang="es-AR" sz="1000" i="0" u="none" strike="noStrike" cap="none" normalizeH="0" baseline="0" dirty="0">
                <a:ln>
                  <a:noFill/>
                </a:ln>
                <a:solidFill>
                  <a:schemeClr val="tx1"/>
                </a:solidFill>
                <a:effectLst/>
                <a:latin typeface="Arial" panose="020B0604020202020204" pitchFamily="34" charset="0"/>
              </a:rPr>
            </a:br>
            <a:r>
              <a:rPr kumimoji="0" lang="es-AR" altLang="es-AR" sz="1000" i="0" u="none" strike="noStrike" cap="none" normalizeH="0" baseline="0" dirty="0">
                <a:ln>
                  <a:noFill/>
                </a:ln>
                <a:solidFill>
                  <a:schemeClr val="tx1"/>
                </a:solidFill>
                <a:effectLst/>
                <a:latin typeface="Arial" panose="020B0604020202020204" pitchFamily="34" charset="0"/>
              </a:rPr>
              <a:t>Hospital El Cruce ‘’Dr. </a:t>
            </a:r>
            <a:r>
              <a:rPr kumimoji="0" lang="es-AR" altLang="es-AR" sz="1000" i="0" u="none" strike="noStrike" cap="none" normalizeH="0" baseline="0" dirty="0" err="1">
                <a:ln>
                  <a:noFill/>
                </a:ln>
                <a:solidFill>
                  <a:schemeClr val="tx1"/>
                </a:solidFill>
                <a:effectLst/>
                <a:latin typeface="Arial" panose="020B0604020202020204" pitchFamily="34" charset="0"/>
              </a:rPr>
              <a:t>Nestor</a:t>
            </a:r>
            <a:r>
              <a:rPr kumimoji="0" lang="es-AR" altLang="es-AR" sz="1000" i="0" u="none" strike="noStrike" cap="none" normalizeH="0" baseline="0" dirty="0">
                <a:ln>
                  <a:noFill/>
                </a:ln>
                <a:solidFill>
                  <a:schemeClr val="tx1"/>
                </a:solidFill>
                <a:effectLst/>
                <a:latin typeface="Arial" panose="020B0604020202020204" pitchFamily="34" charset="0"/>
              </a:rPr>
              <a:t> Kirchner’’</a:t>
            </a:r>
            <a:r>
              <a:rPr kumimoji="0" lang="es-AR" altLang="es-AR" sz="1000" b="1" i="0" u="none" strike="noStrike" cap="none" normalizeH="0" baseline="0" dirty="0">
                <a:ln>
                  <a:noFill/>
                </a:ln>
                <a:solidFill>
                  <a:schemeClr val="tx1"/>
                </a:solidFill>
                <a:effectLst/>
                <a:latin typeface="Arial" panose="020B0604020202020204" pitchFamily="34" charset="0"/>
              </a:rPr>
              <a:t> </a:t>
            </a:r>
          </a:p>
        </p:txBody>
      </p:sp>
      <p:sp>
        <p:nvSpPr>
          <p:cNvPr id="3" name="Subtítulo 2">
            <a:extLst>
              <a:ext uri="{FF2B5EF4-FFF2-40B4-BE49-F238E27FC236}">
                <a16:creationId xmlns:a16="http://schemas.microsoft.com/office/drawing/2014/main" id="{9FF88825-BA1A-2793-5FB2-35321AB82423}"/>
              </a:ext>
            </a:extLst>
          </p:cNvPr>
          <p:cNvSpPr>
            <a:spLocks noGrp="1"/>
          </p:cNvSpPr>
          <p:nvPr>
            <p:ph type="subTitle" idx="1"/>
          </p:nvPr>
        </p:nvSpPr>
        <p:spPr>
          <a:xfrm>
            <a:off x="89648" y="1352284"/>
            <a:ext cx="2505477" cy="1289282"/>
          </a:xfrm>
          <a:solidFill>
            <a:schemeClr val="accent1">
              <a:lumMod val="20000"/>
              <a:lumOff val="80000"/>
            </a:schemeClr>
          </a:solidFill>
          <a:effectLst>
            <a:outerShdw blurRad="50800" dist="38100" dir="2700000" algn="tl" rotWithShape="0">
              <a:prstClr val="black">
                <a:alpha val="40000"/>
              </a:prstClr>
            </a:outerShdw>
          </a:effectLst>
        </p:spPr>
        <p:txBody>
          <a:bodyPr>
            <a:noAutofit/>
          </a:bodyPr>
          <a:lstStyle/>
          <a:p>
            <a:pPr algn="just"/>
            <a:r>
              <a:rPr lang="es-MX" sz="1000" b="1" dirty="0">
                <a:solidFill>
                  <a:schemeClr val="tx1"/>
                </a:solidFill>
                <a:latin typeface="Arial" panose="020B0604020202020204" pitchFamily="34" charset="0"/>
                <a:cs typeface="Arial" panose="020B0604020202020204" pitchFamily="34" charset="0"/>
              </a:rPr>
              <a:t>Introducción. </a:t>
            </a:r>
            <a:r>
              <a:rPr lang="es-MX" sz="1000" dirty="0">
                <a:solidFill>
                  <a:schemeClr val="tx1"/>
                </a:solidFill>
                <a:latin typeface="Arial" panose="020B0604020202020204" pitchFamily="34" charset="0"/>
                <a:cs typeface="Arial" panose="020B0604020202020204" pitchFamily="34" charset="0"/>
              </a:rPr>
              <a:t>En pacientes postoperatorios de cirugía cardiovascular puede existir reticencia a la implementación de esta técnica por la preocupación sobre la calidad de la cicatrización de la herida esternal y el riesgo de infección de la herida quirúrgica.</a:t>
            </a:r>
            <a:endParaRPr lang="es-AR" sz="1000" dirty="0">
              <a:solidFill>
                <a:schemeClr val="tx1"/>
              </a:solidFill>
              <a:latin typeface="Arial" panose="020B0604020202020204" pitchFamily="34" charset="0"/>
              <a:cs typeface="Arial" panose="020B0604020202020204" pitchFamily="34" charset="0"/>
            </a:endParaRPr>
          </a:p>
        </p:txBody>
      </p:sp>
      <p:sp>
        <p:nvSpPr>
          <p:cNvPr id="5" name="Rectangle 2">
            <a:extLst>
              <a:ext uri="{FF2B5EF4-FFF2-40B4-BE49-F238E27FC236}">
                <a16:creationId xmlns:a16="http://schemas.microsoft.com/office/drawing/2014/main" id="{FFED6A97-280B-43D5-BEC0-96DE6C232962}"/>
              </a:ext>
            </a:extLst>
          </p:cNvPr>
          <p:cNvSpPr>
            <a:spLocks noChangeArrowheads="1"/>
          </p:cNvSpPr>
          <p:nvPr/>
        </p:nvSpPr>
        <p:spPr bwMode="auto">
          <a:xfrm>
            <a:off x="4300169" y="130318"/>
            <a:ext cx="65248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400" b="1" i="0" u="none" strike="noStrike" cap="none" normalizeH="0" baseline="0">
                <a:ln>
                  <a:noFill/>
                </a:ln>
                <a:solidFill>
                  <a:schemeClr val="tx1"/>
                </a:solidFill>
                <a:effectLst/>
                <a:latin typeface="Arial" panose="020B0604020202020204" pitchFamily="34" charset="0"/>
              </a:rPr>
              <a:t>P-116</a:t>
            </a:r>
          </a:p>
        </p:txBody>
      </p:sp>
      <p:sp>
        <p:nvSpPr>
          <p:cNvPr id="2" name="Subtítulo 2">
            <a:extLst>
              <a:ext uri="{FF2B5EF4-FFF2-40B4-BE49-F238E27FC236}">
                <a16:creationId xmlns:a16="http://schemas.microsoft.com/office/drawing/2014/main" id="{2397411C-E312-8DDC-5EC6-15AE0BB3A8EC}"/>
              </a:ext>
            </a:extLst>
          </p:cNvPr>
          <p:cNvSpPr txBox="1">
            <a:spLocks/>
          </p:cNvSpPr>
          <p:nvPr/>
        </p:nvSpPr>
        <p:spPr>
          <a:xfrm>
            <a:off x="2657756" y="1363764"/>
            <a:ext cx="2448166" cy="1202646"/>
          </a:xfrm>
          <a:prstGeom prst="rect">
            <a:avLst/>
          </a:prstGeom>
          <a:solidFill>
            <a:schemeClr val="accent1">
              <a:lumMod val="20000"/>
              <a:lumOff val="80000"/>
            </a:schemeClr>
          </a:solidFill>
          <a:effectLst>
            <a:outerShdw blurRad="50800" dist="38100" algn="l" rotWithShape="0">
              <a:prstClr val="black">
                <a:alpha val="40000"/>
              </a:prstClr>
            </a:outerShdw>
          </a:effectLst>
        </p:spPr>
        <p:txBody>
          <a:bodyPr vert="horz" lIns="91440" tIns="45720" rIns="91440" bIns="45720" rtlCol="0">
            <a:noAutofit/>
          </a:bodyPr>
          <a:lstStyle>
            <a:lvl1pPr marL="0" indent="0" algn="ctr" defTabSz="514350" rtl="0" eaLnBrk="1" latinLnBrk="0" hangingPunct="1">
              <a:lnSpc>
                <a:spcPct val="90000"/>
              </a:lnSpc>
              <a:spcBef>
                <a:spcPts val="563"/>
              </a:spcBef>
              <a:buFont typeface="Arial" panose="020B0604020202020204" pitchFamily="34" charset="0"/>
              <a:buNone/>
              <a:defRPr sz="1350" kern="1200">
                <a:solidFill>
                  <a:schemeClr val="tx1"/>
                </a:solidFill>
                <a:latin typeface="+mn-lt"/>
                <a:ea typeface="+mn-ea"/>
                <a:cs typeface="+mn-cs"/>
              </a:defRPr>
            </a:lvl1pPr>
            <a:lvl2pPr marL="257175" indent="0" algn="ctr" defTabSz="514350" rtl="0" eaLnBrk="1" latinLnBrk="0" hangingPunct="1">
              <a:lnSpc>
                <a:spcPct val="90000"/>
              </a:lnSpc>
              <a:spcBef>
                <a:spcPts val="281"/>
              </a:spcBef>
              <a:buFont typeface="Arial" panose="020B0604020202020204" pitchFamily="34" charset="0"/>
              <a:buNone/>
              <a:defRPr sz="1125" kern="1200">
                <a:solidFill>
                  <a:schemeClr val="tx1"/>
                </a:solidFill>
                <a:latin typeface="+mn-lt"/>
                <a:ea typeface="+mn-ea"/>
                <a:cs typeface="+mn-cs"/>
              </a:defRPr>
            </a:lvl2pPr>
            <a:lvl3pPr marL="514350" indent="0" algn="ctr" defTabSz="514350" rtl="0" eaLnBrk="1" latinLnBrk="0" hangingPunct="1">
              <a:lnSpc>
                <a:spcPct val="90000"/>
              </a:lnSpc>
              <a:spcBef>
                <a:spcPts val="281"/>
              </a:spcBef>
              <a:buFont typeface="Arial" panose="020B0604020202020204" pitchFamily="34" charset="0"/>
              <a:buNone/>
              <a:defRPr sz="1013" kern="1200">
                <a:solidFill>
                  <a:schemeClr val="tx1"/>
                </a:solidFill>
                <a:latin typeface="+mn-lt"/>
                <a:ea typeface="+mn-ea"/>
                <a:cs typeface="+mn-cs"/>
              </a:defRPr>
            </a:lvl3pPr>
            <a:lvl4pPr marL="771525"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4pPr>
            <a:lvl5pPr marL="1028700"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5pPr>
            <a:lvl6pPr marL="1285875"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6pPr>
            <a:lvl7pPr marL="1543050"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7pPr>
            <a:lvl8pPr marL="1800225"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8pPr>
            <a:lvl9pPr marL="2057400"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9pPr>
          </a:lstStyle>
          <a:p>
            <a:pPr algn="just"/>
            <a:r>
              <a:rPr lang="es-MX" sz="1000" b="1" dirty="0">
                <a:latin typeface="Arial" panose="020B0604020202020204" pitchFamily="34" charset="0"/>
                <a:cs typeface="Arial" panose="020B0604020202020204" pitchFamily="34" charset="0"/>
              </a:rPr>
              <a:t>Objetivo de investigación.</a:t>
            </a:r>
            <a:r>
              <a:rPr lang="es-MX" sz="1000" dirty="0">
                <a:latin typeface="Arial" panose="020B0604020202020204" pitchFamily="34" charset="0"/>
                <a:cs typeface="Arial" panose="020B0604020202020204" pitchFamily="34" charset="0"/>
              </a:rPr>
              <a:t> Realizar una presentación de caso clínico de una paciente joven bajo ventilación mecánica invasiva que requirió ciclos de decúbito prono en contexto de hipoxemia severa luego de una cirugía cardiovascular compleja con esternotomía mediana.</a:t>
            </a:r>
            <a:endParaRPr lang="es-AR" sz="1000" dirty="0">
              <a:latin typeface="Arial" panose="020B0604020202020204" pitchFamily="34" charset="0"/>
              <a:cs typeface="Arial" panose="020B0604020202020204" pitchFamily="34" charset="0"/>
            </a:endParaRPr>
          </a:p>
        </p:txBody>
      </p:sp>
      <p:sp>
        <p:nvSpPr>
          <p:cNvPr id="7" name="Subtítulo 2">
            <a:extLst>
              <a:ext uri="{FF2B5EF4-FFF2-40B4-BE49-F238E27FC236}">
                <a16:creationId xmlns:a16="http://schemas.microsoft.com/office/drawing/2014/main" id="{831B2249-E314-B164-73C4-10E54302278C}"/>
              </a:ext>
            </a:extLst>
          </p:cNvPr>
          <p:cNvSpPr txBox="1">
            <a:spLocks/>
          </p:cNvSpPr>
          <p:nvPr/>
        </p:nvSpPr>
        <p:spPr>
          <a:xfrm>
            <a:off x="113568" y="2691670"/>
            <a:ext cx="3066910" cy="3671551"/>
          </a:xfrm>
          <a:prstGeom prst="rect">
            <a:avLst/>
          </a:prstGeom>
          <a:solidFill>
            <a:schemeClr val="accent1">
              <a:lumMod val="20000"/>
              <a:lumOff val="80000"/>
            </a:schemeClr>
          </a:solidFill>
          <a:effectLst>
            <a:outerShdw blurRad="50800" dist="38100" algn="l" rotWithShape="0">
              <a:prstClr val="black">
                <a:alpha val="40000"/>
              </a:prstClr>
            </a:outerShdw>
          </a:effectLst>
        </p:spPr>
        <p:txBody>
          <a:bodyPr vert="horz" lIns="91440" tIns="45720" rIns="91440" bIns="45720" rtlCol="0">
            <a:noAutofit/>
          </a:bodyPr>
          <a:lstStyle>
            <a:lvl1pPr marL="0" indent="0" algn="ctr" defTabSz="514350" rtl="0" eaLnBrk="1" latinLnBrk="0" hangingPunct="1">
              <a:lnSpc>
                <a:spcPct val="90000"/>
              </a:lnSpc>
              <a:spcBef>
                <a:spcPts val="563"/>
              </a:spcBef>
              <a:buFont typeface="Arial" panose="020B0604020202020204" pitchFamily="34" charset="0"/>
              <a:buNone/>
              <a:defRPr sz="1350" kern="1200">
                <a:solidFill>
                  <a:schemeClr val="tx1"/>
                </a:solidFill>
                <a:latin typeface="+mn-lt"/>
                <a:ea typeface="+mn-ea"/>
                <a:cs typeface="+mn-cs"/>
              </a:defRPr>
            </a:lvl1pPr>
            <a:lvl2pPr marL="257175" indent="0" algn="ctr" defTabSz="514350" rtl="0" eaLnBrk="1" latinLnBrk="0" hangingPunct="1">
              <a:lnSpc>
                <a:spcPct val="90000"/>
              </a:lnSpc>
              <a:spcBef>
                <a:spcPts val="281"/>
              </a:spcBef>
              <a:buFont typeface="Arial" panose="020B0604020202020204" pitchFamily="34" charset="0"/>
              <a:buNone/>
              <a:defRPr sz="1125" kern="1200">
                <a:solidFill>
                  <a:schemeClr val="tx1"/>
                </a:solidFill>
                <a:latin typeface="+mn-lt"/>
                <a:ea typeface="+mn-ea"/>
                <a:cs typeface="+mn-cs"/>
              </a:defRPr>
            </a:lvl2pPr>
            <a:lvl3pPr marL="514350" indent="0" algn="ctr" defTabSz="514350" rtl="0" eaLnBrk="1" latinLnBrk="0" hangingPunct="1">
              <a:lnSpc>
                <a:spcPct val="90000"/>
              </a:lnSpc>
              <a:spcBef>
                <a:spcPts val="281"/>
              </a:spcBef>
              <a:buFont typeface="Arial" panose="020B0604020202020204" pitchFamily="34" charset="0"/>
              <a:buNone/>
              <a:defRPr sz="1013" kern="1200">
                <a:solidFill>
                  <a:schemeClr val="tx1"/>
                </a:solidFill>
                <a:latin typeface="+mn-lt"/>
                <a:ea typeface="+mn-ea"/>
                <a:cs typeface="+mn-cs"/>
              </a:defRPr>
            </a:lvl3pPr>
            <a:lvl4pPr marL="771525"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4pPr>
            <a:lvl5pPr marL="1028700"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5pPr>
            <a:lvl6pPr marL="1285875"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6pPr>
            <a:lvl7pPr marL="1543050"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7pPr>
            <a:lvl8pPr marL="1800225"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8pPr>
            <a:lvl9pPr marL="2057400"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9pPr>
          </a:lstStyle>
          <a:p>
            <a:pPr algn="just"/>
            <a:r>
              <a:rPr lang="es-AR" sz="1000" b="1" dirty="0">
                <a:latin typeface="Arial" panose="020B0604020202020204" pitchFamily="34" charset="0"/>
                <a:cs typeface="Arial" panose="020B0604020202020204" pitchFamily="34" charset="0"/>
              </a:rPr>
              <a:t>Caso clínico</a:t>
            </a:r>
            <a:r>
              <a:rPr lang="es-AR" sz="1000" dirty="0">
                <a:latin typeface="Arial" panose="020B0604020202020204" pitchFamily="34" charset="0"/>
                <a:cs typeface="Arial" panose="020B0604020202020204" pitchFamily="34" charset="0"/>
              </a:rPr>
              <a:t>. Paciente femenina de veintidós años con diagnóstico de síndrome de Marfan. </a:t>
            </a:r>
            <a:r>
              <a:rPr lang="es-MX" sz="1000" dirty="0">
                <a:latin typeface="Arial" panose="020B0604020202020204" pitchFamily="34" charset="0"/>
                <a:cs typeface="Arial" panose="020B0604020202020204" pitchFamily="34" charset="0"/>
              </a:rPr>
              <a:t>Fue intervenida mediante cirugía de </a:t>
            </a:r>
            <a:r>
              <a:rPr lang="es-MX" sz="1000" dirty="0" err="1">
                <a:latin typeface="Arial" panose="020B0604020202020204" pitchFamily="34" charset="0"/>
                <a:cs typeface="Arial" panose="020B0604020202020204" pitchFamily="34" charset="0"/>
              </a:rPr>
              <a:t>Tiron</a:t>
            </a:r>
            <a:r>
              <a:rPr lang="es-MX" sz="1000" dirty="0">
                <a:latin typeface="Arial" panose="020B0604020202020204" pitchFamily="34" charset="0"/>
                <a:cs typeface="Arial" panose="020B0604020202020204" pitchFamily="34" charset="0"/>
              </a:rPr>
              <a:t> Davis seis años atrás. Presentaba una FEVI del 47%, y un defecto pulmonar de tipo restrictivo grado severo prequirúrgico. Es reintervenida mediante la realización de un </a:t>
            </a:r>
            <a:r>
              <a:rPr lang="es-MX" sz="1000" dirty="0" err="1">
                <a:latin typeface="Arial" panose="020B0604020202020204" pitchFamily="34" charset="0"/>
                <a:cs typeface="Arial" panose="020B0604020202020204" pitchFamily="34" charset="0"/>
              </a:rPr>
              <a:t>HemiCabrol</a:t>
            </a:r>
            <a:r>
              <a:rPr lang="es-MX" sz="1000" dirty="0">
                <a:latin typeface="Arial" panose="020B0604020202020204" pitchFamily="34" charset="0"/>
                <a:cs typeface="Arial" panose="020B0604020202020204" pitchFamily="34" charset="0"/>
              </a:rPr>
              <a:t>. El tiempo bajo circulación extracorpórea fue de 119 minutos, un tiempo de </a:t>
            </a:r>
            <a:r>
              <a:rPr lang="es-MX" sz="1000" dirty="0" err="1">
                <a:latin typeface="Arial" panose="020B0604020202020204" pitchFamily="34" charset="0"/>
                <a:cs typeface="Arial" panose="020B0604020202020204" pitchFamily="34" charset="0"/>
              </a:rPr>
              <a:t>clampeo</a:t>
            </a:r>
            <a:r>
              <a:rPr lang="es-MX" sz="1000" dirty="0">
                <a:latin typeface="Arial" panose="020B0604020202020204" pitchFamily="34" charset="0"/>
                <a:cs typeface="Arial" panose="020B0604020202020204" pitchFamily="34" charset="0"/>
              </a:rPr>
              <a:t> aórtico de 142 minutos y necesidad de hemoderivados.</a:t>
            </a:r>
          </a:p>
          <a:p>
            <a:pPr algn="just"/>
            <a:r>
              <a:rPr lang="es-MX" sz="1000" dirty="0">
                <a:latin typeface="Arial" panose="020B0604020202020204" pitchFamily="34" charset="0"/>
                <a:cs typeface="Arial" panose="020B0604020202020204" pitchFamily="34" charset="0"/>
              </a:rPr>
              <a:t>Presentó múltiples eventos de hipoxemia refractaria. La media de PA/FI diaria hasta al día previo de su primer ciclo de prono fue de 165. Dicha maniobra fue ejecutada once días después de la cirugía cardíaca con una PAFI previa al prono de 53. La duración de este primer ciclo fue de 72 horas, período en el cual las medidas de cuidados de las úlceras por presión fueron aplicadas a través de la colocación de parches de hidrocoloide y cambios de posición de la cabeza en cada turno, en conjunto con enfermería. Se constató dehiscencia de la esternotomía, resuelta exitosamente. </a:t>
            </a:r>
          </a:p>
          <a:p>
            <a:pPr algn="just"/>
            <a:r>
              <a:rPr lang="es-MX" sz="1000" dirty="0">
                <a:latin typeface="Arial" panose="020B0604020202020204" pitchFamily="34" charset="0"/>
                <a:cs typeface="Arial" panose="020B0604020202020204" pitchFamily="34" charset="0"/>
              </a:rPr>
              <a:t>Luego de cumplir el quinto ciclo, evoluciona con shock refractario, constatando óbito.</a:t>
            </a:r>
            <a:endParaRPr lang="es-AR" sz="1000" dirty="0">
              <a:latin typeface="Arial" panose="020B0604020202020204" pitchFamily="34" charset="0"/>
              <a:cs typeface="Arial" panose="020B0604020202020204" pitchFamily="34" charset="0"/>
            </a:endParaRPr>
          </a:p>
        </p:txBody>
      </p:sp>
      <p:pic>
        <p:nvPicPr>
          <p:cNvPr id="1026" name="Picture 2" descr="Evidencias de la posición en decúbito prono para el tratamiento del  síndrome de distrés respiratorio agudo: una puesta al día | Archivos de  Bronconeumología">
            <a:extLst>
              <a:ext uri="{FF2B5EF4-FFF2-40B4-BE49-F238E27FC236}">
                <a16:creationId xmlns:a16="http://schemas.microsoft.com/office/drawing/2014/main" id="{B6260FC0-DFCA-6217-F0FE-5709FBC970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8900" y="2993721"/>
            <a:ext cx="1446564" cy="2180684"/>
          </a:xfrm>
          <a:prstGeom prst="rect">
            <a:avLst/>
          </a:prstGeom>
          <a:noFill/>
          <a:extLst>
            <a:ext uri="{909E8E84-426E-40DD-AFC4-6F175D3DCCD1}">
              <a14:hiddenFill xmlns:a14="http://schemas.microsoft.com/office/drawing/2010/main">
                <a:solidFill>
                  <a:srgbClr val="FFFFFF"/>
                </a:solidFill>
              </a14:hiddenFill>
            </a:ext>
          </a:extLst>
        </p:spPr>
      </p:pic>
      <p:sp>
        <p:nvSpPr>
          <p:cNvPr id="8" name="Subtítulo 2">
            <a:extLst>
              <a:ext uri="{FF2B5EF4-FFF2-40B4-BE49-F238E27FC236}">
                <a16:creationId xmlns:a16="http://schemas.microsoft.com/office/drawing/2014/main" id="{21947C08-4570-4154-120D-F2936DE6A8F2}"/>
              </a:ext>
            </a:extLst>
          </p:cNvPr>
          <p:cNvSpPr txBox="1">
            <a:spLocks/>
          </p:cNvSpPr>
          <p:nvPr/>
        </p:nvSpPr>
        <p:spPr>
          <a:xfrm>
            <a:off x="169935" y="8141433"/>
            <a:ext cx="4735529" cy="925370"/>
          </a:xfrm>
          <a:prstGeom prst="rect">
            <a:avLst/>
          </a:prstGeom>
          <a:solidFill>
            <a:schemeClr val="accent1">
              <a:lumMod val="20000"/>
              <a:lumOff val="80000"/>
            </a:schemeClr>
          </a:solidFill>
          <a:effectLst>
            <a:outerShdw blurRad="50800" dist="38100" algn="l" rotWithShape="0">
              <a:prstClr val="black">
                <a:alpha val="40000"/>
              </a:prstClr>
            </a:outerShdw>
          </a:effectLst>
        </p:spPr>
        <p:txBody>
          <a:bodyPr vert="horz" lIns="91440" tIns="45720" rIns="91440" bIns="45720" rtlCol="0">
            <a:noAutofit/>
          </a:bodyPr>
          <a:lstStyle>
            <a:lvl1pPr marL="0" indent="0" algn="ctr" defTabSz="514350" rtl="0" eaLnBrk="1" latinLnBrk="0" hangingPunct="1">
              <a:lnSpc>
                <a:spcPct val="90000"/>
              </a:lnSpc>
              <a:spcBef>
                <a:spcPts val="563"/>
              </a:spcBef>
              <a:buFont typeface="Arial" panose="020B0604020202020204" pitchFamily="34" charset="0"/>
              <a:buNone/>
              <a:defRPr sz="1350" kern="1200">
                <a:solidFill>
                  <a:schemeClr val="tx1"/>
                </a:solidFill>
                <a:latin typeface="+mn-lt"/>
                <a:ea typeface="+mn-ea"/>
                <a:cs typeface="+mn-cs"/>
              </a:defRPr>
            </a:lvl1pPr>
            <a:lvl2pPr marL="257175" indent="0" algn="ctr" defTabSz="514350" rtl="0" eaLnBrk="1" latinLnBrk="0" hangingPunct="1">
              <a:lnSpc>
                <a:spcPct val="90000"/>
              </a:lnSpc>
              <a:spcBef>
                <a:spcPts val="281"/>
              </a:spcBef>
              <a:buFont typeface="Arial" panose="020B0604020202020204" pitchFamily="34" charset="0"/>
              <a:buNone/>
              <a:defRPr sz="1125" kern="1200">
                <a:solidFill>
                  <a:schemeClr val="tx1"/>
                </a:solidFill>
                <a:latin typeface="+mn-lt"/>
                <a:ea typeface="+mn-ea"/>
                <a:cs typeface="+mn-cs"/>
              </a:defRPr>
            </a:lvl2pPr>
            <a:lvl3pPr marL="514350" indent="0" algn="ctr" defTabSz="514350" rtl="0" eaLnBrk="1" latinLnBrk="0" hangingPunct="1">
              <a:lnSpc>
                <a:spcPct val="90000"/>
              </a:lnSpc>
              <a:spcBef>
                <a:spcPts val="281"/>
              </a:spcBef>
              <a:buFont typeface="Arial" panose="020B0604020202020204" pitchFamily="34" charset="0"/>
              <a:buNone/>
              <a:defRPr sz="1013" kern="1200">
                <a:solidFill>
                  <a:schemeClr val="tx1"/>
                </a:solidFill>
                <a:latin typeface="+mn-lt"/>
                <a:ea typeface="+mn-ea"/>
                <a:cs typeface="+mn-cs"/>
              </a:defRPr>
            </a:lvl3pPr>
            <a:lvl4pPr marL="771525"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4pPr>
            <a:lvl5pPr marL="1028700"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5pPr>
            <a:lvl6pPr marL="1285875"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6pPr>
            <a:lvl7pPr marL="1543050"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7pPr>
            <a:lvl8pPr marL="1800225"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8pPr>
            <a:lvl9pPr marL="2057400" indent="0" algn="ctr" defTabSz="514350" rtl="0" eaLnBrk="1" latinLnBrk="0" hangingPunct="1">
              <a:lnSpc>
                <a:spcPct val="90000"/>
              </a:lnSpc>
              <a:spcBef>
                <a:spcPts val="281"/>
              </a:spcBef>
              <a:buFont typeface="Arial" panose="020B0604020202020204" pitchFamily="34" charset="0"/>
              <a:buNone/>
              <a:defRPr sz="900" kern="1200">
                <a:solidFill>
                  <a:schemeClr val="tx1"/>
                </a:solidFill>
                <a:latin typeface="+mn-lt"/>
                <a:ea typeface="+mn-ea"/>
                <a:cs typeface="+mn-cs"/>
              </a:defRPr>
            </a:lvl9pPr>
          </a:lstStyle>
          <a:p>
            <a:pPr algn="just"/>
            <a:r>
              <a:rPr lang="es-MX" sz="1000" b="1" dirty="0">
                <a:latin typeface="Arial" panose="020B0604020202020204" pitchFamily="34" charset="0"/>
                <a:cs typeface="Arial" panose="020B0604020202020204" pitchFamily="34" charset="0"/>
              </a:rPr>
              <a:t>Conclusiones</a:t>
            </a:r>
            <a:r>
              <a:rPr lang="es-MX" sz="1000" dirty="0">
                <a:latin typeface="Arial" panose="020B0604020202020204" pitchFamily="34" charset="0"/>
                <a:cs typeface="Arial" panose="020B0604020202020204" pitchFamily="34" charset="0"/>
              </a:rPr>
              <a:t>. Este caso describe los resultados de la maniobra del decúbito prono en contexto de hipoxemia severa luego de una cirugía cardiovascular compleja con esternotomía mediana. En un escenario adecuado, la maniobra del decúbito prono puede ser segura en este tipo de pacientes. La cantidad de días que transcurren desde el evento hasta la ejecución de la maniobra podría tener un impacto clínico significativo en esta población.</a:t>
            </a:r>
            <a:endParaRPr lang="es-AR" sz="1000" dirty="0">
              <a:latin typeface="Arial" panose="020B0604020202020204" pitchFamily="34" charset="0"/>
              <a:cs typeface="Arial" panose="020B0604020202020204" pitchFamily="34" charset="0"/>
            </a:endParaRPr>
          </a:p>
        </p:txBody>
      </p:sp>
      <p:pic>
        <p:nvPicPr>
          <p:cNvPr id="6" name="Picture 2" descr="REPASAMOS LOS MOMENTOS MÁS IMPORTANTES DE UN AÑO QUE JAMÁS OLVIDAREMOS">
            <a:extLst>
              <a:ext uri="{FF2B5EF4-FFF2-40B4-BE49-F238E27FC236}">
                <a16:creationId xmlns:a16="http://schemas.microsoft.com/office/drawing/2014/main" id="{74AF2911-5C3F-15D5-A6B1-EAC2095B88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174" y="10905"/>
            <a:ext cx="1431360" cy="418442"/>
          </a:xfrm>
          <a:prstGeom prst="rect">
            <a:avLst/>
          </a:prstGeom>
          <a:noFill/>
          <a:extLst>
            <a:ext uri="{909E8E84-426E-40DD-AFC4-6F175D3DCCD1}">
              <a14:hiddenFill xmlns:a14="http://schemas.microsoft.com/office/drawing/2010/main">
                <a:solidFill>
                  <a:srgbClr val="FFFFFF"/>
                </a:solidFill>
              </a14:hiddenFill>
            </a:ext>
          </a:extLst>
        </p:spPr>
      </p:pic>
      <p:sp>
        <p:nvSpPr>
          <p:cNvPr id="10" name="CuadroTexto 9">
            <a:extLst>
              <a:ext uri="{FF2B5EF4-FFF2-40B4-BE49-F238E27FC236}">
                <a16:creationId xmlns:a16="http://schemas.microsoft.com/office/drawing/2014/main" id="{8BAC276D-1BD7-3B55-A05B-0BED7C4D31A7}"/>
              </a:ext>
            </a:extLst>
          </p:cNvPr>
          <p:cNvSpPr txBox="1"/>
          <p:nvPr/>
        </p:nvSpPr>
        <p:spPr>
          <a:xfrm>
            <a:off x="144883" y="6426064"/>
            <a:ext cx="4735529" cy="1631216"/>
          </a:xfrm>
          <a:prstGeom prst="rect">
            <a:avLst/>
          </a:prstGeom>
          <a:solidFill>
            <a:schemeClr val="accent1">
              <a:lumMod val="20000"/>
              <a:lumOff val="80000"/>
            </a:schemeClr>
          </a:solidFill>
          <a:effectLst>
            <a:outerShdw blurRad="50800" dist="38100" dir="2700000" algn="tl" rotWithShape="0">
              <a:prstClr val="black">
                <a:alpha val="40000"/>
              </a:prstClr>
            </a:outerShdw>
          </a:effectLst>
        </p:spPr>
        <p:txBody>
          <a:bodyPr wrap="square">
            <a:spAutoFit/>
          </a:bodyPr>
          <a:lstStyle/>
          <a:p>
            <a:pPr algn="just"/>
            <a:r>
              <a:rPr lang="es-MX" sz="1000" b="1" dirty="0">
                <a:latin typeface="Arial" panose="020B0604020202020204" pitchFamily="34" charset="0"/>
                <a:cs typeface="Arial" panose="020B0604020202020204" pitchFamily="34" charset="0"/>
              </a:rPr>
              <a:t>Discusión. </a:t>
            </a:r>
            <a:r>
              <a:rPr lang="es-MX" sz="1000" dirty="0">
                <a:latin typeface="Arial" panose="020B0604020202020204" pitchFamily="34" charset="0"/>
                <a:cs typeface="Arial" panose="020B0604020202020204" pitchFamily="34" charset="0"/>
              </a:rPr>
              <a:t>El tiempo de CEC, el sangrado perioperatorio y la necesidad de hemoderivados fueron complicaciones que colaboraron en la posibilidad de desarrollar complicaciones pulmonares postoperatorias. Por otro lado, ocho días transcurrieron desde el desarrollo de hipoxemia grave en el postoperatorio inmediato hasta adoptar el decúbito prono. Publicaciones previas informan un promedio de 3 días desde la cirugía hasta la colocación en decúbito prono. No obstante, estos múltiples eventos de hipoxemia refractaria no fueron interpretados como SDRA. La dehiscencia de la esternotomía fue resuelta exitosamente por parte del equipo de cirugía, sin otros eventos adversos relacionados a la maniobra.</a:t>
            </a:r>
            <a:endParaRPr lang="es-AR"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0059117"/>
      </p:ext>
    </p:extLst>
  </p:cSld>
  <p:clrMapOvr>
    <a:masterClrMapping/>
  </p:clrMapOvr>
</p:sld>
</file>

<file path=ppt/theme/theme1.xml><?xml version="1.0" encoding="utf-8"?>
<a:theme xmlns:a="http://schemas.openxmlformats.org/drawingml/2006/main" name="Faceta">
  <a:themeElements>
    <a:clrScheme name="Rojo naranja">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TM02900688[[fn=Faceta]]</Template>
  <TotalTime>7982</TotalTime>
  <Words>505</Words>
  <Application>Microsoft Office PowerPoint</Application>
  <PresentationFormat>Presentación en pantalla (16:9)</PresentationFormat>
  <Paragraphs>9</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Trebuchet MS</vt:lpstr>
      <vt:lpstr>Wingdings 3</vt:lpstr>
      <vt:lpstr>Faceta</vt:lpstr>
      <vt:lpstr>SEGURIDAD Y EFICACIA EN EL DECÚBITO PRONO EN EL SÍNDROME DE DISTRÉS RESPIRATORIO AGUDO LUEGO DE UNA CIRUGÍA CARDÍACA CON ESTERNOTOMÍA MEDIANA: PRESENTACIÓN DE CASO CLÍNICO. Markov, Martín; Gosis, Carolina Hospital El Cruce ‘’Dr. Nestor Kirchner’’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SEGURIDAD Y EFICACIA EN EL DECÚBITO PRONO EN EL SÍNDROME DE DISTRÉS RESPIRATORIO AGUDO LUEGO DE UNA CIRUGÍA CARDÍACA CON ESTERNOTOMÍA MEDIANA: PRESENTACIÓN DE CASO CLÍNICO. Markov, Martín; Gosis, Carolina Hospital El Cruce ‘’Dr. Nestor Kirchner’’</dc:title>
  <dc:creator>Martín Markov</dc:creator>
  <cp:lastModifiedBy>Martín Markov</cp:lastModifiedBy>
  <cp:revision>2</cp:revision>
  <dcterms:created xsi:type="dcterms:W3CDTF">2024-10-07T13:50:01Z</dcterms:created>
  <dcterms:modified xsi:type="dcterms:W3CDTF">2024-10-17T16:16:24Z</dcterms:modified>
</cp:coreProperties>
</file>