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968" y="-1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41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964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873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542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11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395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9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567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252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830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896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1DEFE-614D-4CCA-B9D0-39D854BB4077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E2A4E-8433-4BD2-8589-F60172703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0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E7F1815-E06B-CCFB-134A-951066C9AF49}"/>
              </a:ext>
            </a:extLst>
          </p:cNvPr>
          <p:cNvSpPr/>
          <p:nvPr/>
        </p:nvSpPr>
        <p:spPr>
          <a:xfrm>
            <a:off x="0" y="0"/>
            <a:ext cx="5143500" cy="797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latin typeface="Calibri" panose="020F0502020204030204" pitchFamily="34" charset="0"/>
                <a:cs typeface="Calibri" panose="020F0502020204030204" pitchFamily="34" charset="0"/>
              </a:rPr>
              <a:t>¿ENFERMEDAD POR IGG4, UN HALLAZGO INESPERADO O UN DIAGNÓSTICO SOSPECHADO?    </a:t>
            </a:r>
            <a:r>
              <a:rPr lang="es-A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 118</a:t>
            </a:r>
            <a:br>
              <a:rPr lang="es-AR" sz="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  <a:t>Autores: Pinzón Juan, </a:t>
            </a:r>
            <a:r>
              <a:rPr lang="es-A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Litewka</a:t>
            </a:r>
            <a: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  <a:t> Diego, </a:t>
            </a:r>
            <a:r>
              <a:rPr lang="es-A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Giorcelli</a:t>
            </a:r>
            <a: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  <a:t> Laura, </a:t>
            </a:r>
            <a:r>
              <a:rPr lang="es-A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Calegari</a:t>
            </a:r>
            <a: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  <a:t> Eliana, Estrada Mariela, </a:t>
            </a:r>
            <a:r>
              <a:rPr lang="es-A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Simkin</a:t>
            </a:r>
            <a: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  <a:t> Pablo, Godoy Micaela</a:t>
            </a:r>
            <a:b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  <a:t>Hospital General de Agudos Juan A. Fernández, CABA</a:t>
            </a:r>
            <a:b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900" dirty="0">
                <a:latin typeface="Calibri" panose="020F0502020204030204" pitchFamily="34" charset="0"/>
                <a:cs typeface="Calibri" panose="020F0502020204030204" pitchFamily="34" charset="0"/>
              </a:rPr>
              <a:t>neumonologiafernandez17@gmail.com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7597196-FE1F-B769-8C98-0225287C6667}"/>
              </a:ext>
            </a:extLst>
          </p:cNvPr>
          <p:cNvSpPr/>
          <p:nvPr/>
        </p:nvSpPr>
        <p:spPr>
          <a:xfrm>
            <a:off x="0" y="797669"/>
            <a:ext cx="2571749" cy="24877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000" b="1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Introducción: </a:t>
            </a:r>
          </a:p>
          <a:p>
            <a:pPr algn="just"/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enfermedad por IgG4 es una enfermedad </a:t>
            </a:r>
            <a:r>
              <a:rPr lang="es-ES" sz="1000" dirty="0" err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fibroinflamatoria</a:t>
            </a:r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mediada por el sistema inmunitario capaz de afectar a múltiples órganos, con una incidencia de 0,78 a 1,39 por 100000 personas año.</a:t>
            </a:r>
          </a:p>
          <a:p>
            <a:pPr algn="just"/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 puede sospechar por la presencia de pancreatitis de origen desconocido, colangitis esclerosante, agrandamiento de las glándulas salivales y/o lagrimales bilaterales, fibrosis retroperitoneal (FPR), </a:t>
            </a:r>
            <a:r>
              <a:rPr lang="es-ES" sz="1000" dirty="0" err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pseudotumor</a:t>
            </a:r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o proptosis orbitales y el desarrollo de masa inexplicada en páncreas, árbol biliar, órbitas, pulmones, riñones, glándula salival mayor o glándula lagrimal.</a:t>
            </a:r>
          </a:p>
          <a:p>
            <a:pPr algn="just"/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Tiene afectación pulmonar y pleural presentando tos, hemoptisis, disnea, pleuresía y dolor de pecho. </a:t>
            </a:r>
            <a:endParaRPr lang="es-AR" sz="1000" dirty="0">
              <a:latin typeface="Arial Narrow" panose="020B0606020202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A120DF-1E57-3454-AE9F-C6D209BF0E49}"/>
              </a:ext>
            </a:extLst>
          </p:cNvPr>
          <p:cNvSpPr/>
          <p:nvPr/>
        </p:nvSpPr>
        <p:spPr>
          <a:xfrm>
            <a:off x="0" y="3285460"/>
            <a:ext cx="2571747" cy="2073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1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clínico: 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 masculino de 54 años con antecedentes de ex tabaquista 17 p/y, DBT II, IC, IAM, ERC sin diálisis, síndrome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linfoganglionar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estudio y tres neumonías en tres meses consecutivos.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Cursó internación por NAC. En tomografías de tórax, vidrio esmerilado difuso, consolidaciones bilaterales con broncograma aéreo en LM y LID, engrosamiento de los septos interlobulillares y tractos densos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secuelar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engrosamiento pleural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biapical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enfisema paraseptal, árbol en brote en LSD, segmento posterior y lateral LID y LM con múltiples adenopatías mediastinales</a:t>
            </a:r>
            <a:endParaRPr lang="es-AR" sz="1000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29B408-B7B6-8AF3-1532-9D990B6B02F6}"/>
              </a:ext>
            </a:extLst>
          </p:cNvPr>
          <p:cNvSpPr/>
          <p:nvPr/>
        </p:nvSpPr>
        <p:spPr>
          <a:xfrm>
            <a:off x="0" y="7602288"/>
            <a:ext cx="5143500" cy="1541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Discusión y conclusiones: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enfermedad por IgG4 tiene baja incidencia a nivel global, con muy pocos casos publicados. Su diagnóstico es complejo siendo por exclusión, descartando previamente enfermedades como Síndrome de Sjögren, LES y </a:t>
            </a:r>
            <a:r>
              <a:rPr lang="es-ES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granulomatosis</a:t>
            </a: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ES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poliangitis</a:t>
            </a: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otros. La clínica no es clara, presentándose con síntomas constitucionales, pancreatitis autoinmune, diabetes, </a:t>
            </a:r>
            <a:r>
              <a:rPr lang="es-ES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linfadenopatías</a:t>
            </a: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etc.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identificación del diagnóstico en forma temprana puede orientar un mejor tratamiento, con disminución de la morbilidad a futuro.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tener este tipo de enfermedades en nuestro abanico de diagnósticos deferenciales, pese a su escasa presentación, difícil manejo y resultados desfavorables.</a:t>
            </a:r>
          </a:p>
          <a:p>
            <a:pPr algn="ctr"/>
            <a:endParaRPr lang="es-AR" dirty="0"/>
          </a:p>
        </p:txBody>
      </p:sp>
      <p:pic>
        <p:nvPicPr>
          <p:cNvPr id="17" name="Imagen 16" descr="Forma, Círculo&#10;&#10;Descripción generada automáticamente con confianza media">
            <a:extLst>
              <a:ext uri="{FF2B5EF4-FFF2-40B4-BE49-F238E27FC236}">
                <a16:creationId xmlns:a16="http://schemas.microsoft.com/office/drawing/2014/main" id="{75CEFD8D-1B0C-EDB5-4EE3-36EC420B3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5750"/>
          <a:stretch/>
        </p:blipFill>
        <p:spPr>
          <a:xfrm>
            <a:off x="1" y="5348181"/>
            <a:ext cx="2571749" cy="2243470"/>
          </a:xfrm>
          <a:prstGeom prst="rect">
            <a:avLst/>
          </a:prstGeom>
        </p:spPr>
      </p:pic>
      <p:pic>
        <p:nvPicPr>
          <p:cNvPr id="19" name="Imagen 18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2D1287-1119-CA4F-4AD1-E2E33BC6E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r="5531"/>
          <a:stretch/>
        </p:blipFill>
        <p:spPr>
          <a:xfrm>
            <a:off x="2571750" y="5348181"/>
            <a:ext cx="2571750" cy="224347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71A31F24-8E27-4283-8D59-083A9B1AB28B}"/>
              </a:ext>
            </a:extLst>
          </p:cNvPr>
          <p:cNvSpPr/>
          <p:nvPr/>
        </p:nvSpPr>
        <p:spPr>
          <a:xfrm>
            <a:off x="2571749" y="792350"/>
            <a:ext cx="2571749" cy="24931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 patrones nodular, </a:t>
            </a:r>
            <a:r>
              <a:rPr lang="es-ES" sz="1000" dirty="0" err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broncovascular</a:t>
            </a:r>
            <a:r>
              <a:rPr lang="es-ES" sz="1000" dirty="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intersticial alveolar y opacidades.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laboratorio que apoyan el diagnóstico son: IgG total, Subclases IgG, IgE, C3, C4 y PEF. Los pacientes con IgG4-RD a menudo tienen IgG4 sérico elevado, IgG1, IgE e </a:t>
            </a:r>
            <a:r>
              <a:rPr lang="es-ES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hipocomplementemia</a:t>
            </a: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Otros estudios que apoyan el diagnóstico son TC, PET y biopsia.</a:t>
            </a:r>
            <a:endParaRPr lang="es-AR" sz="10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diagnóstico se realiza cuando se cumplen dos criterios: evidencia clínica o radiológica de inflamación similar a un tumor de un órgano afectado y biopsia del órgano implicado que demuestra: infiltrado </a:t>
            </a:r>
            <a:r>
              <a:rPr lang="es-ES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linfoplasmático</a:t>
            </a: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enriquecido en células plasmáticas IgG4 positivas, fibrosis </a:t>
            </a:r>
            <a:r>
              <a:rPr lang="es-ES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estoriforme</a:t>
            </a: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flebitis </a:t>
            </a:r>
            <a:r>
              <a:rPr lang="es-ES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borrativa</a:t>
            </a:r>
            <a:r>
              <a:rPr lang="es-ES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AR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2FA3A0E-46CD-A929-CBB3-B1D8084114CC}"/>
              </a:ext>
            </a:extLst>
          </p:cNvPr>
          <p:cNvSpPr/>
          <p:nvPr/>
        </p:nvSpPr>
        <p:spPr>
          <a:xfrm>
            <a:off x="2571747" y="3285460"/>
            <a:ext cx="2571747" cy="2083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AR" sz="9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peritraqueales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prevasculares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retrocavopretraqueales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periesofágicas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Autoinmunidad: PEF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hipergamma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apariencia policlonal, C3 y C4 muy bajos, FR (188), FAN,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anticentrómero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1/160 - 1/320, Ac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anti-músculo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liso 1/40 e IgG 5300.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Biopsia ganglio mediastinal adenopatía reactiva, con marcada expansión del área T, con expresión predominante de CD4, sin </a:t>
            </a:r>
            <a:r>
              <a:rPr lang="es-AR" sz="10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coexpresión</a:t>
            </a:r>
            <a:r>
              <a:rPr lang="es-AR" sz="10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CD10 y BCL-2, inmunohistoquímica IgG4 positiva. Biopsia médula ósea cambios reactivos, ausencia de nódulos o acúmulos linfoides.</a:t>
            </a:r>
          </a:p>
          <a:p>
            <a:pPr algn="ctr"/>
            <a:endParaRPr lang="es-AR" dirty="0"/>
          </a:p>
        </p:txBody>
      </p:sp>
      <p:pic>
        <p:nvPicPr>
          <p:cNvPr id="26" name="Imagen 25" descr="Un dibujo de un caballo&#10;&#10;Descripción generada automáticamente con confianza media">
            <a:extLst>
              <a:ext uri="{FF2B5EF4-FFF2-40B4-BE49-F238E27FC236}">
                <a16:creationId xmlns:a16="http://schemas.microsoft.com/office/drawing/2014/main" id="{D71A35A0-DF16-8389-7185-D173AF7D9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3" y="364758"/>
            <a:ext cx="440851" cy="3619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4B8AA1-BD28-40DE-A65A-FFF6BBA8D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12077" r="16143" b="14705"/>
          <a:stretch/>
        </p:blipFill>
        <p:spPr>
          <a:xfrm>
            <a:off x="786010" y="364758"/>
            <a:ext cx="381970" cy="3800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9EDFE0-43D7-1273-9179-C9D1F9906B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9069" t="41544" r="40052" b="22056"/>
          <a:stretch/>
        </p:blipFill>
        <p:spPr>
          <a:xfrm>
            <a:off x="4272426" y="373485"/>
            <a:ext cx="395262" cy="3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7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573</Words>
  <Application>Microsoft Office PowerPoint</Application>
  <PresentationFormat>Presentación en pantalla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Narrow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Pinzon</dc:creator>
  <cp:lastModifiedBy>Mario Pinzon</cp:lastModifiedBy>
  <cp:revision>11</cp:revision>
  <dcterms:created xsi:type="dcterms:W3CDTF">2024-10-17T21:53:28Z</dcterms:created>
  <dcterms:modified xsi:type="dcterms:W3CDTF">2024-10-19T02:06:59Z</dcterms:modified>
</cp:coreProperties>
</file>