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9144000" cx="5145075"/>
  <p:notesSz cx="6858000" cy="9144000"/>
  <p:embeddedFontLst>
    <p:embeddedFont>
      <p:font typeface="Play"/>
      <p:regular r:id="rId6"/>
      <p:bold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i4zbPY+MZq0mUs4lOGrhOzPxsl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Play-regular.fntdata"/><Relationship Id="rId7" Type="http://schemas.openxmlformats.org/officeDocument/2006/relationships/font" Target="fonts/Play-bold.fntdata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385882" y="1496484"/>
            <a:ext cx="4373325" cy="31834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76"/>
              <a:buFont typeface="Play"/>
              <a:buNone/>
              <a:defRPr sz="33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643136" y="4802717"/>
            <a:ext cx="3858816" cy="22076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1pPr>
            <a:lvl2pPr lvl="1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2pPr>
            <a:lvl3pPr lvl="2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None/>
              <a:defRPr sz="1013"/>
            </a:lvl3pPr>
            <a:lvl4pPr lvl="3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lvl="4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lvl="5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lvl="6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lvl="7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lvl="8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353725" y="486836"/>
            <a:ext cx="4437638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-328348" y="3116240"/>
            <a:ext cx="5801784" cy="4437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362100" y="3806688"/>
            <a:ext cx="7749117" cy="11094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-1888876" y="2729435"/>
            <a:ext cx="7749117" cy="32639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53725" y="486836"/>
            <a:ext cx="4437638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53725" y="2434167"/>
            <a:ext cx="4437638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51046" y="2279653"/>
            <a:ext cx="4437638" cy="38036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76"/>
              <a:buFont typeface="Play"/>
              <a:buNone/>
              <a:defRPr sz="33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51046" y="6119286"/>
            <a:ext cx="4437638" cy="200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rgbClr val="757575"/>
              </a:buClr>
              <a:buSzPts val="1350"/>
              <a:buNone/>
              <a:defRPr sz="135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757575"/>
              </a:buClr>
              <a:buSzPts val="1125"/>
              <a:buNone/>
              <a:defRPr sz="1125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757575"/>
              </a:buClr>
              <a:buSzPts val="1013"/>
              <a:buNone/>
              <a:defRPr sz="1013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757575"/>
              </a:buClr>
              <a:buSzPts val="900"/>
              <a:buNone/>
              <a:defRPr sz="9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757575"/>
              </a:buClr>
              <a:buSzPts val="900"/>
              <a:buNone/>
              <a:defRPr sz="9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757575"/>
              </a:buClr>
              <a:buSzPts val="900"/>
              <a:buNone/>
              <a:defRPr sz="9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757575"/>
              </a:buClr>
              <a:buSzPts val="900"/>
              <a:buNone/>
              <a:defRPr sz="9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757575"/>
              </a:buClr>
              <a:buSzPts val="900"/>
              <a:buNone/>
              <a:defRPr sz="9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757575"/>
              </a:buClr>
              <a:buSzPts val="900"/>
              <a:buNone/>
              <a:defRPr sz="9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53725" y="486836"/>
            <a:ext cx="4437638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353725" y="2434167"/>
            <a:ext cx="2186662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2604701" y="2434167"/>
            <a:ext cx="2186662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354395" y="486836"/>
            <a:ext cx="4437638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354396" y="2241551"/>
            <a:ext cx="2176613" cy="10985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1pPr>
            <a:lvl2pPr indent="-2286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b="1" sz="1125"/>
            </a:lvl2pPr>
            <a:lvl3pPr indent="-2286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None/>
              <a:defRPr b="1" sz="1013"/>
            </a:lvl3pPr>
            <a:lvl4pPr indent="-2286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4pPr>
            <a:lvl5pPr indent="-2286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5pPr>
            <a:lvl6pPr indent="-2286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6pPr>
            <a:lvl7pPr indent="-2286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7pPr>
            <a:lvl8pPr indent="-2286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8pPr>
            <a:lvl9pPr indent="-2286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354396" y="3340100"/>
            <a:ext cx="2176613" cy="4912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2604701" y="2241551"/>
            <a:ext cx="2187333" cy="10985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1pPr>
            <a:lvl2pPr indent="-2286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b="1" sz="1125"/>
            </a:lvl2pPr>
            <a:lvl3pPr indent="-2286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None/>
              <a:defRPr b="1" sz="1013"/>
            </a:lvl3pPr>
            <a:lvl4pPr indent="-2286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4pPr>
            <a:lvl5pPr indent="-2286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5pPr>
            <a:lvl6pPr indent="-2286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6pPr>
            <a:lvl7pPr indent="-2286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7pPr>
            <a:lvl8pPr indent="-2286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8pPr>
            <a:lvl9pPr indent="-2286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2604701" y="3340100"/>
            <a:ext cx="2187333" cy="4912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353725" y="486836"/>
            <a:ext cx="4437638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354395" y="609600"/>
            <a:ext cx="1659425" cy="21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Play"/>
              <a:buNone/>
              <a:defRPr sz="180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2187332" y="1316569"/>
            <a:ext cx="2604701" cy="64981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63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1"/>
              <a:buChar char="•"/>
              <a:defRPr sz="1801"/>
            </a:lvl1pPr>
            <a:lvl2pPr indent="-328676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576"/>
              <a:buChar char="•"/>
              <a:defRPr sz="1576"/>
            </a:lvl2pPr>
            <a:lvl3pPr indent="-314325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3pPr>
            <a:lvl4pPr indent="-300037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Char char="•"/>
              <a:defRPr sz="1125"/>
            </a:lvl4pPr>
            <a:lvl5pPr indent="-300037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Char char="•"/>
              <a:defRPr sz="1125"/>
            </a:lvl5pPr>
            <a:lvl6pPr indent="-300037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Char char="•"/>
              <a:defRPr sz="1125"/>
            </a:lvl6pPr>
            <a:lvl7pPr indent="-300037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Char char="•"/>
              <a:defRPr sz="1125"/>
            </a:lvl7pPr>
            <a:lvl8pPr indent="-300037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Char char="•"/>
              <a:defRPr sz="1125"/>
            </a:lvl8pPr>
            <a:lvl9pPr indent="-300037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Char char="•"/>
              <a:defRPr sz="1125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354395" y="2743200"/>
            <a:ext cx="1659425" cy="5082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1pPr>
            <a:lvl2pPr indent="-2286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788"/>
              <a:buNone/>
              <a:defRPr sz="788"/>
            </a:lvl2pPr>
            <a:lvl3pPr indent="-2286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675"/>
            </a:lvl3pPr>
            <a:lvl4pPr indent="-2286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4pPr>
            <a:lvl5pPr indent="-2286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5pPr>
            <a:lvl6pPr indent="-2286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6pPr>
            <a:lvl7pPr indent="-2286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7pPr>
            <a:lvl8pPr indent="-2286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8pPr>
            <a:lvl9pPr indent="-2286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354395" y="609600"/>
            <a:ext cx="1659425" cy="21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Play"/>
              <a:buNone/>
              <a:defRPr sz="180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2187332" y="1316569"/>
            <a:ext cx="2604701" cy="6498167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354395" y="2743200"/>
            <a:ext cx="1659425" cy="5082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1pPr>
            <a:lvl2pPr indent="-2286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788"/>
              <a:buNone/>
              <a:defRPr sz="788"/>
            </a:lvl2pPr>
            <a:lvl3pPr indent="-2286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675"/>
            </a:lvl3pPr>
            <a:lvl4pPr indent="-2286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4pPr>
            <a:lvl5pPr indent="-2286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5pPr>
            <a:lvl6pPr indent="-2286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6pPr>
            <a:lvl7pPr indent="-2286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7pPr>
            <a:lvl8pPr indent="-2286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8pPr>
            <a:lvl9pPr indent="-2286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353725" y="486836"/>
            <a:ext cx="4437638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6"/>
              <a:buFont typeface="Play"/>
              <a:buNone/>
              <a:defRPr b="0" i="0" sz="2476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353725" y="2434167"/>
            <a:ext cx="4437638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8676" lvl="0" marL="457200" marR="0" rtl="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576"/>
              <a:buFont typeface="Arial"/>
              <a:buChar char="•"/>
              <a:defRPr b="0" i="0" sz="157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4325" lvl="1" marL="914400" marR="0" rtl="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0037" lvl="2" marL="1371600" marR="0" rtl="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b="0" i="0" sz="11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2925" lvl="3" marL="1828800" marR="0" rtl="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b="0" i="0" sz="101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2925" lvl="4" marL="2286000" marR="0" rtl="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b="0" i="0" sz="101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2925" lvl="5" marL="2743200" marR="0" rtl="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b="0" i="0" sz="101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2925" lvl="6" marL="3200400" marR="0" rtl="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b="0" i="0" sz="101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2925" lvl="7" marL="3657600" marR="0" rtl="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b="0" i="0" sz="101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2925" lvl="8" marL="4114800" marR="0" rtl="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b="0" i="0" sz="101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675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675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675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675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675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675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675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675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675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jpg"/><Relationship Id="rId5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867" y="6734825"/>
            <a:ext cx="5145088" cy="2409175"/>
          </a:xfrm>
          <a:prstGeom prst="rect">
            <a:avLst/>
          </a:prstGeom>
          <a:solidFill>
            <a:srgbClr val="D9E5F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-6350" y="1802960"/>
            <a:ext cx="5145088" cy="1002378"/>
          </a:xfrm>
          <a:prstGeom prst="rect">
            <a:avLst/>
          </a:prstGeom>
          <a:solidFill>
            <a:srgbClr val="D9E5F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0" y="2793275"/>
            <a:ext cx="5145000" cy="5235000"/>
          </a:xfrm>
          <a:prstGeom prst="rect">
            <a:avLst/>
          </a:prstGeom>
          <a:solidFill>
            <a:srgbClr val="A3C5E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87078" y="780982"/>
            <a:ext cx="4912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AR" sz="1200">
                <a:solidFill>
                  <a:schemeClr val="dk1"/>
                </a:solidFill>
              </a:rPr>
              <a:t>SARCOMA DE KAPOSI CON COMPROMISO PULMONAR EN PACIENTE HIV</a:t>
            </a:r>
            <a:r>
              <a:rPr b="1" i="0" lang="es-AR" sz="1200" u="none" cap="none" strike="noStrike">
                <a:solidFill>
                  <a:schemeClr val="dk1"/>
                </a:solidFill>
              </a:rPr>
              <a:t>:</a:t>
            </a:r>
            <a:r>
              <a:rPr b="1" i="0" lang="es-AR" sz="1200" u="none" cap="none" strike="noStrike">
                <a:solidFill>
                  <a:schemeClr val="dk1"/>
                </a:solidFill>
              </a:rPr>
              <a:t> REPORTE DE UN CASO </a:t>
            </a:r>
            <a:endParaRPr b="1" i="0" u="none" cap="none" strike="noStrike">
              <a:solidFill>
                <a:schemeClr val="dk1"/>
              </a:solidFill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915" y="1220031"/>
            <a:ext cx="5145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Bravo Iara Ayelén, </a:t>
            </a:r>
            <a:r>
              <a:rPr b="0" i="0" lang="es-AR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Albarracín Candela, Andini Agustín, Sisterna Mauricio, Tabaj Gabriela, Malamud Patricia, Morandi Valeria, Grodnitsky Maria Laura.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AR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Hospital del Tórax Dr. Antonio A. Cetrangolo</a:t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29025" y="1813024"/>
            <a:ext cx="50289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-A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INTRODUCCIÓN</a:t>
            </a:r>
            <a:r>
              <a:rPr b="1" i="0" lang="es-AR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900">
                <a:solidFill>
                  <a:schemeClr val="dk1"/>
                </a:solidFill>
              </a:rPr>
              <a:t>El sarcoma de Kaposi (SK) es un trastorno angioproliferativo de </a:t>
            </a:r>
            <a:r>
              <a:rPr lang="es-AR" sz="900">
                <a:solidFill>
                  <a:schemeClr val="dk1"/>
                </a:solidFill>
              </a:rPr>
              <a:t>etiología</a:t>
            </a:r>
            <a:r>
              <a:rPr lang="es-AR" sz="900">
                <a:solidFill>
                  <a:schemeClr val="dk1"/>
                </a:solidFill>
              </a:rPr>
              <a:t> viral, causado por el </a:t>
            </a:r>
            <a:r>
              <a:rPr lang="es-AR" sz="900">
                <a:solidFill>
                  <a:schemeClr val="dk1"/>
                </a:solidFill>
              </a:rPr>
              <a:t>virus</a:t>
            </a:r>
            <a:r>
              <a:rPr lang="es-AR" sz="900">
                <a:solidFill>
                  <a:schemeClr val="dk1"/>
                </a:solidFill>
              </a:rPr>
              <a:t> herpes humano 8 (VHH8), con una </a:t>
            </a:r>
            <a:r>
              <a:rPr lang="es-AR" sz="900">
                <a:solidFill>
                  <a:schemeClr val="dk1"/>
                </a:solidFill>
              </a:rPr>
              <a:t>patogenia</a:t>
            </a:r>
            <a:r>
              <a:rPr lang="es-AR" sz="900">
                <a:solidFill>
                  <a:schemeClr val="dk1"/>
                </a:solidFill>
              </a:rPr>
              <a:t> </a:t>
            </a:r>
            <a:r>
              <a:rPr lang="es-AR" sz="900">
                <a:solidFill>
                  <a:schemeClr val="dk1"/>
                </a:solidFill>
              </a:rPr>
              <a:t>multifactorial</a:t>
            </a:r>
            <a:r>
              <a:rPr lang="es-AR" sz="900">
                <a:solidFill>
                  <a:schemeClr val="dk1"/>
                </a:solidFill>
              </a:rPr>
              <a:t> relacionada con la </a:t>
            </a:r>
            <a:r>
              <a:rPr lang="es-AR" sz="900">
                <a:solidFill>
                  <a:schemeClr val="dk1"/>
                </a:solidFill>
              </a:rPr>
              <a:t>disfunción</a:t>
            </a:r>
            <a:r>
              <a:rPr lang="es-AR" sz="900">
                <a:solidFill>
                  <a:schemeClr val="dk1"/>
                </a:solidFill>
              </a:rPr>
              <a:t> inmunitaria. Se presenta como una neoplasia maligna de los vasos </a:t>
            </a:r>
            <a:r>
              <a:rPr lang="es-AR" sz="900">
                <a:solidFill>
                  <a:schemeClr val="dk1"/>
                </a:solidFill>
              </a:rPr>
              <a:t>sanguíneos</a:t>
            </a:r>
            <a:r>
              <a:rPr lang="es-AR" sz="900">
                <a:solidFill>
                  <a:schemeClr val="dk1"/>
                </a:solidFill>
              </a:rPr>
              <a:t> o </a:t>
            </a:r>
            <a:r>
              <a:rPr lang="es-AR" sz="900">
                <a:solidFill>
                  <a:schemeClr val="dk1"/>
                </a:solidFill>
              </a:rPr>
              <a:t>linfáticos</a:t>
            </a:r>
            <a:r>
              <a:rPr lang="es-AR" sz="900">
                <a:solidFill>
                  <a:schemeClr val="dk1"/>
                </a:solidFill>
              </a:rPr>
              <a:t>, </a:t>
            </a:r>
            <a:r>
              <a:rPr lang="es-AR" sz="900">
                <a:solidFill>
                  <a:schemeClr val="dk1"/>
                </a:solidFill>
              </a:rPr>
              <a:t>nódulos</a:t>
            </a:r>
            <a:r>
              <a:rPr lang="es-AR" sz="900">
                <a:solidFill>
                  <a:schemeClr val="dk1"/>
                </a:solidFill>
              </a:rPr>
              <a:t> vasculares en piel u </a:t>
            </a:r>
            <a:r>
              <a:rPr lang="es-AR" sz="900">
                <a:solidFill>
                  <a:schemeClr val="dk1"/>
                </a:solidFill>
              </a:rPr>
              <a:t>órganos</a:t>
            </a:r>
            <a:r>
              <a:rPr lang="es-AR" sz="900">
                <a:solidFill>
                  <a:schemeClr val="dk1"/>
                </a:solidFill>
              </a:rPr>
              <a:t>. La enfermedad </a:t>
            </a:r>
            <a:r>
              <a:rPr lang="es-AR" sz="900">
                <a:solidFill>
                  <a:schemeClr val="dk1"/>
                </a:solidFill>
              </a:rPr>
              <a:t>varía</a:t>
            </a:r>
            <a:r>
              <a:rPr lang="es-AR" sz="900">
                <a:solidFill>
                  <a:schemeClr val="dk1"/>
                </a:solidFill>
              </a:rPr>
              <a:t> desde formas indolentes con </a:t>
            </a:r>
            <a:r>
              <a:rPr lang="es-AR" sz="900">
                <a:solidFill>
                  <a:schemeClr val="dk1"/>
                </a:solidFill>
              </a:rPr>
              <a:t>manifestaciones</a:t>
            </a:r>
            <a:r>
              <a:rPr lang="es-AR" sz="900">
                <a:solidFill>
                  <a:schemeClr val="dk1"/>
                </a:solidFill>
              </a:rPr>
              <a:t> </a:t>
            </a:r>
            <a:r>
              <a:rPr lang="es-AR" sz="900">
                <a:solidFill>
                  <a:schemeClr val="dk1"/>
                </a:solidFill>
              </a:rPr>
              <a:t>cutáneas</a:t>
            </a:r>
            <a:r>
              <a:rPr lang="es-AR" sz="900">
                <a:solidFill>
                  <a:schemeClr val="dk1"/>
                </a:solidFill>
              </a:rPr>
              <a:t>, hasta formas fulminantes con </a:t>
            </a:r>
            <a:r>
              <a:rPr lang="es-AR" sz="900">
                <a:solidFill>
                  <a:schemeClr val="dk1"/>
                </a:solidFill>
              </a:rPr>
              <a:t>afectación</a:t>
            </a:r>
            <a:r>
              <a:rPr lang="es-AR" sz="900">
                <a:solidFill>
                  <a:schemeClr val="dk1"/>
                </a:solidFill>
              </a:rPr>
              <a:t> visceral extensa. </a:t>
            </a:r>
            <a:endParaRPr b="0"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-8475" y="7713350"/>
            <a:ext cx="5103900" cy="15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AR" sz="900" u="none" cap="none" strike="noStrike">
                <a:solidFill>
                  <a:schemeClr val="dk1"/>
                </a:solidFill>
              </a:rPr>
              <a:t>DISCUSIÓN Y CONCLUSIONES:</a:t>
            </a:r>
            <a:r>
              <a:rPr i="0" lang="es-AR" sz="900" u="none" cap="none" strike="noStrike">
                <a:solidFill>
                  <a:schemeClr val="dk1"/>
                </a:solidFill>
              </a:rPr>
              <a:t> </a:t>
            </a:r>
            <a:endParaRPr i="0" sz="900" u="none" cap="none" strike="noStrike">
              <a:solidFill>
                <a:schemeClr val="dk1"/>
              </a:solidFill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900">
                <a:solidFill>
                  <a:schemeClr val="dk1"/>
                </a:solidFill>
              </a:rPr>
              <a:t>El SK pulmonar puede confundirse con infecciones oportunistas comunes en pacientes HIV. La </a:t>
            </a:r>
            <a:r>
              <a:rPr lang="es-AR" sz="900">
                <a:solidFill>
                  <a:schemeClr val="dk1"/>
                </a:solidFill>
              </a:rPr>
              <a:t>afectación</a:t>
            </a:r>
            <a:r>
              <a:rPr lang="es-AR" sz="900">
                <a:solidFill>
                  <a:schemeClr val="dk1"/>
                </a:solidFill>
              </a:rPr>
              <a:t> </a:t>
            </a:r>
            <a:r>
              <a:rPr lang="es-AR" sz="900">
                <a:solidFill>
                  <a:schemeClr val="dk1"/>
                </a:solidFill>
              </a:rPr>
              <a:t>pulmonar</a:t>
            </a:r>
            <a:r>
              <a:rPr lang="es-AR" sz="900">
                <a:solidFill>
                  <a:schemeClr val="dk1"/>
                </a:solidFill>
              </a:rPr>
              <a:t> predice la supervivencia, indicador de mal </a:t>
            </a:r>
            <a:r>
              <a:rPr lang="es-AR" sz="900">
                <a:solidFill>
                  <a:schemeClr val="dk1"/>
                </a:solidFill>
              </a:rPr>
              <a:t>pronóstico</a:t>
            </a:r>
            <a:r>
              <a:rPr lang="es-AR" sz="900">
                <a:solidFill>
                  <a:schemeClr val="dk1"/>
                </a:solidFill>
              </a:rPr>
              <a:t>. El TARV reduce la incidencia y mortalidad del SK. En casos avanzados la quimioterapia </a:t>
            </a:r>
            <a:r>
              <a:rPr lang="es-AR" sz="900">
                <a:solidFill>
                  <a:schemeClr val="dk1"/>
                </a:solidFill>
              </a:rPr>
              <a:t>específica (doxorrubicina liposomal)</a:t>
            </a:r>
            <a:r>
              <a:rPr lang="es-AR" sz="900">
                <a:solidFill>
                  <a:schemeClr val="dk1"/>
                </a:solidFill>
              </a:rPr>
              <a:t> mejora el </a:t>
            </a:r>
            <a:r>
              <a:rPr lang="es-AR" sz="900">
                <a:solidFill>
                  <a:schemeClr val="dk1"/>
                </a:solidFill>
              </a:rPr>
              <a:t>pronóstico</a:t>
            </a:r>
            <a:r>
              <a:rPr lang="es-AR" sz="900">
                <a:solidFill>
                  <a:schemeClr val="dk1"/>
                </a:solidFill>
              </a:rPr>
              <a:t>. La </a:t>
            </a:r>
            <a:r>
              <a:rPr lang="es-AR" sz="900">
                <a:solidFill>
                  <a:schemeClr val="dk1"/>
                </a:solidFill>
              </a:rPr>
              <a:t>mortalidad</a:t>
            </a:r>
            <a:r>
              <a:rPr lang="es-AR" sz="900">
                <a:solidFill>
                  <a:schemeClr val="dk1"/>
                </a:solidFill>
              </a:rPr>
              <a:t> sigue siendo alta en pacientes con SDRA y compromiso pulmonar. La </a:t>
            </a:r>
            <a:r>
              <a:rPr lang="es-AR" sz="900">
                <a:solidFill>
                  <a:schemeClr val="dk1"/>
                </a:solidFill>
              </a:rPr>
              <a:t>identificación</a:t>
            </a:r>
            <a:r>
              <a:rPr lang="es-AR" sz="900">
                <a:solidFill>
                  <a:schemeClr val="dk1"/>
                </a:solidFill>
              </a:rPr>
              <a:t> de factores de riesgo y una vigilancia estrecha son esenciales para un manejo adecuado y la mejora de resultados </a:t>
            </a:r>
            <a:r>
              <a:rPr lang="es-AR" sz="900">
                <a:solidFill>
                  <a:schemeClr val="dk1"/>
                </a:solidFill>
              </a:rPr>
              <a:t>clínicos</a:t>
            </a:r>
            <a:r>
              <a:rPr lang="es-AR" sz="900">
                <a:solidFill>
                  <a:schemeClr val="dk1"/>
                </a:solidFill>
              </a:rPr>
              <a:t>.</a:t>
            </a:r>
            <a:endParaRPr sz="900">
              <a:solidFill>
                <a:schemeClr val="dk1"/>
              </a:solidFill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91" name="Google Shape;91;p1"/>
          <p:cNvSpPr/>
          <p:nvPr/>
        </p:nvSpPr>
        <p:spPr>
          <a:xfrm>
            <a:off x="29025" y="34275"/>
            <a:ext cx="545700" cy="5541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AR" sz="1300"/>
              <a:t>P-</a:t>
            </a:r>
            <a:endParaRPr b="1" sz="13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AR" sz="1300"/>
              <a:t>119</a:t>
            </a:r>
            <a:endParaRPr b="1" sz="1300"/>
          </a:p>
        </p:txBody>
      </p:sp>
      <p:sp>
        <p:nvSpPr>
          <p:cNvPr id="92" name="Google Shape;92;p1"/>
          <p:cNvSpPr txBox="1"/>
          <p:nvPr/>
        </p:nvSpPr>
        <p:spPr>
          <a:xfrm>
            <a:off x="72375" y="2781375"/>
            <a:ext cx="3415200" cy="133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AR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CASO </a:t>
            </a:r>
            <a:r>
              <a:rPr b="1" lang="es-AR"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CLÍNICO</a:t>
            </a:r>
            <a:r>
              <a:rPr b="1" i="0" lang="es-AR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900">
                <a:solidFill>
                  <a:schemeClr val="dk1"/>
                </a:solidFill>
              </a:rPr>
              <a:t>Paciente masculino de 31 años de edad, con antecedente de retraso madurativo consulta por tos seca, </a:t>
            </a:r>
            <a:r>
              <a:rPr lang="es-AR" sz="900">
                <a:solidFill>
                  <a:schemeClr val="dk1"/>
                </a:solidFill>
              </a:rPr>
              <a:t>astenia, adinamia, anorexia, fiebre y pérdida de peso </a:t>
            </a:r>
            <a:r>
              <a:rPr lang="es-AR" sz="900">
                <a:solidFill>
                  <a:schemeClr val="dk1"/>
                </a:solidFill>
              </a:rPr>
              <a:t>que en </a:t>
            </a:r>
            <a:r>
              <a:rPr lang="es-AR" sz="900">
                <a:solidFill>
                  <a:schemeClr val="dk1"/>
                </a:solidFill>
              </a:rPr>
              <a:t>últimas</a:t>
            </a:r>
            <a:r>
              <a:rPr lang="es-AR" sz="900">
                <a:solidFill>
                  <a:schemeClr val="dk1"/>
                </a:solidFill>
              </a:rPr>
              <a:t> 48 hs agrega disnea 4 mMRC. A su ingreso presenta </a:t>
            </a:r>
            <a:r>
              <a:rPr lang="es-AR" sz="900">
                <a:solidFill>
                  <a:schemeClr val="dk1"/>
                </a:solidFill>
              </a:rPr>
              <a:t>asimetría en MMII</a:t>
            </a:r>
            <a:r>
              <a:rPr lang="es-AR" sz="900">
                <a:solidFill>
                  <a:schemeClr val="dk1"/>
                </a:solidFill>
              </a:rPr>
              <a:t> con edema de MID donde se observan placas y </a:t>
            </a:r>
            <a:r>
              <a:rPr lang="es-AR" sz="900">
                <a:solidFill>
                  <a:schemeClr val="dk1"/>
                </a:solidFill>
              </a:rPr>
              <a:t>manchas</a:t>
            </a:r>
            <a:r>
              <a:rPr lang="es-AR" sz="900">
                <a:solidFill>
                  <a:schemeClr val="dk1"/>
                </a:solidFill>
              </a:rPr>
              <a:t> </a:t>
            </a:r>
            <a:r>
              <a:rPr lang="es-AR" sz="900">
                <a:solidFill>
                  <a:schemeClr val="dk1"/>
                </a:solidFill>
              </a:rPr>
              <a:t>violáceas</a:t>
            </a:r>
            <a:r>
              <a:rPr lang="es-AR" sz="900">
                <a:solidFill>
                  <a:schemeClr val="dk1"/>
                </a:solidFill>
              </a:rPr>
              <a:t> no pruriginosas de 2 y 4 cm de </a:t>
            </a:r>
            <a:r>
              <a:rPr lang="es-AR" sz="900">
                <a:solidFill>
                  <a:schemeClr val="dk1"/>
                </a:solidFill>
              </a:rPr>
              <a:t>diámetro</a:t>
            </a:r>
            <a:r>
              <a:rPr lang="es-AR" sz="900">
                <a:solidFill>
                  <a:schemeClr val="dk1"/>
                </a:solidFill>
              </a:rPr>
              <a:t> distribuidas en cara anterior y posterior de pierna y pie. </a:t>
            </a:r>
            <a:endParaRPr sz="900">
              <a:solidFill>
                <a:schemeClr val="dk1"/>
              </a:solidFill>
            </a:endParaRPr>
          </a:p>
        </p:txBody>
      </p:sp>
      <p:cxnSp>
        <p:nvCxnSpPr>
          <p:cNvPr id="93" name="Google Shape;93;p1"/>
          <p:cNvCxnSpPr/>
          <p:nvPr/>
        </p:nvCxnSpPr>
        <p:spPr>
          <a:xfrm>
            <a:off x="-29025" y="737434"/>
            <a:ext cx="5145000" cy="108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4" name="Google Shape;94;p1"/>
          <p:cNvCxnSpPr/>
          <p:nvPr/>
        </p:nvCxnSpPr>
        <p:spPr>
          <a:xfrm>
            <a:off x="-6300" y="1788171"/>
            <a:ext cx="5145000" cy="108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5" name="Google Shape;95;p1"/>
          <p:cNvSpPr txBox="1"/>
          <p:nvPr/>
        </p:nvSpPr>
        <p:spPr>
          <a:xfrm>
            <a:off x="72375" y="3991975"/>
            <a:ext cx="2916000" cy="379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AR" sz="900" u="none" cap="none" strike="noStrike">
                <a:solidFill>
                  <a:schemeClr val="dk1"/>
                </a:solidFill>
              </a:rPr>
              <a:t>ESTUDIOS COMPLEMENTARIOS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AR" sz="900" u="none" cap="none" strike="noStrike">
                <a:solidFill>
                  <a:schemeClr val="dk1"/>
                </a:solidFill>
              </a:rPr>
              <a:t>Tomografía de tórax: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900">
                <a:solidFill>
                  <a:schemeClr val="dk1"/>
                </a:solidFill>
              </a:rPr>
              <a:t>Múltiples </a:t>
            </a:r>
            <a:r>
              <a:rPr lang="es-AR" sz="900">
                <a:solidFill>
                  <a:schemeClr val="dk1"/>
                </a:solidFill>
              </a:rPr>
              <a:t>opacidades nodulares mal definidas con </a:t>
            </a:r>
            <a:r>
              <a:rPr lang="es-AR" sz="900">
                <a:solidFill>
                  <a:schemeClr val="dk1"/>
                </a:solidFill>
              </a:rPr>
              <a:t>distribución</a:t>
            </a:r>
            <a:r>
              <a:rPr lang="es-AR" sz="900">
                <a:solidFill>
                  <a:schemeClr val="dk1"/>
                </a:solidFill>
              </a:rPr>
              <a:t> </a:t>
            </a:r>
            <a:r>
              <a:rPr lang="es-AR" sz="900">
                <a:solidFill>
                  <a:schemeClr val="dk1"/>
                </a:solidFill>
              </a:rPr>
              <a:t>perilinfática</a:t>
            </a:r>
            <a:r>
              <a:rPr lang="es-AR" sz="900">
                <a:solidFill>
                  <a:schemeClr val="dk1"/>
                </a:solidFill>
              </a:rPr>
              <a:t>, algunas con broncograma </a:t>
            </a:r>
            <a:r>
              <a:rPr lang="es-AR" sz="900">
                <a:solidFill>
                  <a:schemeClr val="dk1"/>
                </a:solidFill>
              </a:rPr>
              <a:t>aéreo</a:t>
            </a:r>
            <a:r>
              <a:rPr lang="es-AR" sz="900">
                <a:solidFill>
                  <a:schemeClr val="dk1"/>
                </a:solidFill>
              </a:rPr>
              <a:t> en su interior. </a:t>
            </a:r>
            <a:endParaRPr sz="9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AR" sz="900">
                <a:solidFill>
                  <a:schemeClr val="dk1"/>
                </a:solidFill>
              </a:rPr>
              <a:t>Se recibe ELISA HIV positivo</a:t>
            </a:r>
            <a:r>
              <a:rPr lang="es-AR" sz="900">
                <a:solidFill>
                  <a:schemeClr val="dk1"/>
                </a:solidFill>
              </a:rPr>
              <a:t> con carga viral de 7360 (CD4 no disponible).</a:t>
            </a:r>
            <a:endParaRPr sz="9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AR" sz="900">
                <a:solidFill>
                  <a:schemeClr val="dk1"/>
                </a:solidFill>
              </a:rPr>
              <a:t>Fibrobroncoscopia</a:t>
            </a:r>
            <a:r>
              <a:rPr b="1" i="0" lang="es-AR" sz="900" u="none" cap="none" strike="noStrike">
                <a:solidFill>
                  <a:schemeClr val="dk1"/>
                </a:solidFill>
              </a:rPr>
              <a:t>:</a:t>
            </a:r>
            <a:r>
              <a:rPr i="0" lang="es-AR" sz="900" u="none" cap="none" strike="noStrike">
                <a:solidFill>
                  <a:schemeClr val="dk1"/>
                </a:solidFill>
              </a:rPr>
              <a:t>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900">
                <a:solidFill>
                  <a:schemeClr val="dk1"/>
                </a:solidFill>
              </a:rPr>
              <a:t>Tráquea</a:t>
            </a:r>
            <a:r>
              <a:rPr lang="es-AR" sz="900">
                <a:solidFill>
                  <a:schemeClr val="dk1"/>
                </a:solidFill>
              </a:rPr>
              <a:t> permeable con lesiones mucosas sobreelevadas eritematosas en toda su </a:t>
            </a:r>
            <a:r>
              <a:rPr lang="es-AR" sz="900">
                <a:solidFill>
                  <a:schemeClr val="dk1"/>
                </a:solidFill>
              </a:rPr>
              <a:t>extensión</a:t>
            </a:r>
            <a:r>
              <a:rPr lang="es-AR" sz="900">
                <a:solidFill>
                  <a:schemeClr val="dk1"/>
                </a:solidFill>
              </a:rPr>
              <a:t> que progresan comprometiendo carina y ambos bronquios fuentes. La histología de mucosa bronquial muestra a nivel submucoso </a:t>
            </a:r>
            <a:r>
              <a:rPr lang="es-AR" sz="900">
                <a:solidFill>
                  <a:schemeClr val="dk1"/>
                </a:solidFill>
              </a:rPr>
              <a:t>nódulo</a:t>
            </a:r>
            <a:r>
              <a:rPr lang="es-AR" sz="900">
                <a:solidFill>
                  <a:schemeClr val="dk1"/>
                </a:solidFill>
              </a:rPr>
              <a:t> constituido por </a:t>
            </a:r>
            <a:r>
              <a:rPr lang="es-AR" sz="900">
                <a:solidFill>
                  <a:schemeClr val="dk1"/>
                </a:solidFill>
              </a:rPr>
              <a:t>fascículos de células ahusadas con ligera atipia nuclear, hendiduras vasculares y hematíes en su interior, extravasacion hematica y hemosiderofagos dispersos, compatible con SK. </a:t>
            </a:r>
            <a:endParaRPr sz="9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AR" sz="900">
                <a:solidFill>
                  <a:schemeClr val="dk1"/>
                </a:solidFill>
              </a:rPr>
              <a:t>GeneXpert del BAL</a:t>
            </a:r>
            <a:r>
              <a:rPr lang="es-AR" sz="900">
                <a:solidFill>
                  <a:schemeClr val="dk1"/>
                </a:solidFill>
              </a:rPr>
              <a:t> detectado en muy bajo nivel.  </a:t>
            </a:r>
            <a:r>
              <a:rPr b="1" lang="es-AR" sz="900">
                <a:solidFill>
                  <a:schemeClr val="dk1"/>
                </a:solidFill>
              </a:rPr>
              <a:t>Punción biopsia pleural</a:t>
            </a:r>
            <a:r>
              <a:rPr lang="es-AR" sz="900">
                <a:solidFill>
                  <a:schemeClr val="dk1"/>
                </a:solidFill>
              </a:rPr>
              <a:t> que confirma pleuritis granulomatosa necrotizante tuberculoide con ZN positivo, </a:t>
            </a:r>
            <a:r>
              <a:rPr b="1" lang="es-AR" sz="900">
                <a:solidFill>
                  <a:schemeClr val="dk1"/>
                </a:solidFill>
              </a:rPr>
              <a:t>germen común</a:t>
            </a:r>
            <a:r>
              <a:rPr lang="es-AR" sz="900">
                <a:solidFill>
                  <a:schemeClr val="dk1"/>
                </a:solidFill>
              </a:rPr>
              <a:t> Acinector baumannii complex iniciando terapia antifímica y antibioticoterapia.</a:t>
            </a:r>
            <a:endParaRPr sz="9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900">
                <a:solidFill>
                  <a:schemeClr val="dk1"/>
                </a:solidFill>
              </a:rPr>
              <a:t>El paciente evoluciona con</a:t>
            </a:r>
            <a:r>
              <a:rPr b="1" lang="es-AR" sz="900">
                <a:solidFill>
                  <a:schemeClr val="dk1"/>
                </a:solidFill>
              </a:rPr>
              <a:t> síndrome de dificultad respiratoria aguda (SDRA)</a:t>
            </a:r>
            <a:r>
              <a:rPr lang="es-AR" sz="900">
                <a:solidFill>
                  <a:schemeClr val="dk1"/>
                </a:solidFill>
              </a:rPr>
              <a:t> que requiere IOT/ARM y vasopresores finalmente falleciendo a los 15 dias de internacion.</a:t>
            </a:r>
            <a:endParaRPr sz="900">
              <a:solidFill>
                <a:schemeClr val="dk1"/>
              </a:solidFill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900" u="none" cap="none" strike="noStrike">
              <a:solidFill>
                <a:schemeClr val="dk1"/>
              </a:solidFill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6" name="Google Shape;96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27350" y="2882463"/>
            <a:ext cx="1668075" cy="2317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35875" y="5385847"/>
            <a:ext cx="2122050" cy="2472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482450" y="-16375"/>
            <a:ext cx="2122050" cy="753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2024-10-08T22:52:32Z</dcterms:created>
  <dc:creator>- -</dc:creator>
</cp:coreProperties>
</file>