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776" y="-277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82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366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99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374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96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206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91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54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320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51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336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9D97-853F-427A-86F9-D07C115E23F1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20DE-31E2-4953-BE0A-C14DA1FB72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384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redondeado 22"/>
          <p:cNvSpPr/>
          <p:nvPr/>
        </p:nvSpPr>
        <p:spPr>
          <a:xfrm>
            <a:off x="297569" y="2098692"/>
            <a:ext cx="2202173" cy="24106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 smtClean="0"/>
              <a:t>Caso Clínico</a:t>
            </a:r>
            <a:endParaRPr lang="es-AR" sz="950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288506" y="6673087"/>
            <a:ext cx="2342579" cy="24106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 smtClean="0"/>
              <a:t>Discusión </a:t>
            </a:r>
            <a:endParaRPr lang="es-AR" sz="950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100160" y="2306091"/>
            <a:ext cx="4906281" cy="2625949"/>
          </a:xfrm>
          <a:prstGeom prst="roundRect">
            <a:avLst>
              <a:gd name="adj" fmla="val 121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Femenina de 23 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años, </a:t>
            </a:r>
            <a:r>
              <a:rPr lang="es-ES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TxBP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sin complicaciones quirúrgicas inmediatas.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Intercurrió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con insuficiencia ventilatoria en contexto de neumonía por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Pseudomona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aeruginosa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ARM.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Por dificultad de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weaning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ventilatorio y evidencia de fuga en ventilación mecánica, se realizó BC donde se observó dehiscencia de anastomosis 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derecha, requiriendo </a:t>
            </a:r>
            <a:r>
              <a:rPr lang="es-ES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stent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metálico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autoexpandible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recubierto de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nitinol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. Se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traqueostomizó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, rehabilito y desteto de la ventilación mecánica logrando el alta 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institucional. Un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mes después reingreso por desnutrición severa e insuficiencia ventilatoria con episodios de broncoespasmo severo, requiriendo VNI. Evolucionó con broncoespasmo refractario asociada a acidosis respiratoria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hipercápnica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con requerimiento de 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ARM,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analgosedación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profunda y bloqueo neuromuscular. La BC 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evidenció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estenosis concéntrica de bronquios lobares superior, medio e inferior derecho; así como bronquio del lóbulo superior e inferior izquierdo con una luz en todos los casos entre 1-2mm. Se realizó dilatación bronquial con balón, logrando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repermeabilizar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todos los bronquios lobares con una luz residual entre 5- 6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mm.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Por ARM prolongada se </a:t>
            </a:r>
            <a:r>
              <a:rPr lang="es-ES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traqueostomizó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nuevamente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, posteriormente </a:t>
            </a:r>
            <a:r>
              <a:rPr lang="es-ES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intercurrió</a:t>
            </a:r>
            <a:r>
              <a:rPr lang="es-ES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con episodios de broncoespasmo severo, evidenciando recurrencia de estenosis lobar difusa con requerimiento de nueva dilatación con balón mediante BC. En los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dias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posteriores </a:t>
            </a:r>
            <a:r>
              <a:rPr lang="es-ES" sz="900" dirty="0" err="1">
                <a:solidFill>
                  <a:schemeClr val="tx1"/>
                </a:solidFill>
                <a:cs typeface="Arial" panose="020B0604020202020204" pitchFamily="34" charset="0"/>
              </a:rPr>
              <a:t>intercurrió</a:t>
            </a:r>
            <a:r>
              <a:rPr lang="es-ES" sz="900" dirty="0">
                <a:solidFill>
                  <a:schemeClr val="tx1"/>
                </a:solidFill>
                <a:cs typeface="Arial" panose="020B0604020202020204" pitchFamily="34" charset="0"/>
              </a:rPr>
              <a:t> con dificultad en la ventilación mecánica con necesidad de sedación profunda, aumento de presiones ventilatorias e hipoventilación generalizada, evolucionando al paro cardiorrespiratorio sin respuesta a maniobras de reanimación.</a:t>
            </a:r>
            <a:endParaRPr lang="es-ES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0" y="156264"/>
            <a:ext cx="658894" cy="670556"/>
          </a:xfrm>
          <a:prstGeom prst="rect">
            <a:avLst/>
          </a:prstGeom>
        </p:spPr>
      </p:pic>
      <p:sp>
        <p:nvSpPr>
          <p:cNvPr id="13" name="Rectángulo redondeado 12"/>
          <p:cNvSpPr/>
          <p:nvPr/>
        </p:nvSpPr>
        <p:spPr>
          <a:xfrm>
            <a:off x="339365" y="1090580"/>
            <a:ext cx="2588260" cy="24106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50" dirty="0"/>
              <a:t>Introducción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42530" y="373397"/>
            <a:ext cx="4370190" cy="428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1200" b="1" dirty="0" smtClean="0"/>
              <a:t>ESTENOSIS LOBAR DIFUSA COMO CAUSA DE BRONCOESPASMO SEVERO EN POSTOPERATORIO DE</a:t>
            </a:r>
            <a:br>
              <a:rPr lang="es-ES" sz="1200" b="1" dirty="0" smtClean="0"/>
            </a:br>
            <a:r>
              <a:rPr lang="es-ES" sz="1200" b="1" dirty="0" smtClean="0"/>
              <a:t>TRASPLANTE PULMONAR. REPORTE DE UN CASO</a:t>
            </a:r>
            <a:r>
              <a:rPr lang="es-ES" sz="1200" dirty="0" smtClean="0"/>
              <a:t>.</a:t>
            </a:r>
            <a:endParaRPr lang="es-AR" sz="1200" dirty="0"/>
          </a:p>
        </p:txBody>
      </p:sp>
      <p:sp>
        <p:nvSpPr>
          <p:cNvPr id="9" name="8 Rectángulo"/>
          <p:cNvSpPr/>
          <p:nvPr/>
        </p:nvSpPr>
        <p:spPr>
          <a:xfrm>
            <a:off x="1059582" y="849829"/>
            <a:ext cx="43998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900" b="1" dirty="0">
                <a:cs typeface="Arial" pitchFamily="34" charset="0"/>
              </a:rPr>
              <a:t>Autores</a:t>
            </a:r>
            <a:r>
              <a:rPr lang="es-AR" sz="900" b="1" dirty="0" smtClean="0">
                <a:cs typeface="Arial" pitchFamily="34" charset="0"/>
              </a:rPr>
              <a:t>: </a:t>
            </a:r>
            <a:r>
              <a:rPr lang="es-AR" sz="900" dirty="0" smtClean="0">
                <a:cs typeface="Arial" pitchFamily="34" charset="0"/>
              </a:rPr>
              <a:t>Pestana </a:t>
            </a:r>
            <a:r>
              <a:rPr lang="es-AR" sz="900" dirty="0">
                <a:cs typeface="Arial" pitchFamily="34" charset="0"/>
              </a:rPr>
              <a:t>O, </a:t>
            </a:r>
            <a:r>
              <a:rPr lang="es-AR" sz="900" dirty="0" err="1">
                <a:cs typeface="Arial" pitchFamily="34" charset="0"/>
              </a:rPr>
              <a:t>Yocco</a:t>
            </a:r>
            <a:r>
              <a:rPr lang="es-AR" sz="900" dirty="0">
                <a:cs typeface="Arial" pitchFamily="34" charset="0"/>
              </a:rPr>
              <a:t> F, </a:t>
            </a:r>
            <a:r>
              <a:rPr lang="es-AR" sz="900" dirty="0" err="1">
                <a:cs typeface="Arial" pitchFamily="34" charset="0"/>
              </a:rPr>
              <a:t>Piangatelli</a:t>
            </a:r>
            <a:r>
              <a:rPr lang="es-AR" sz="900" dirty="0">
                <a:cs typeface="Arial" pitchFamily="34" charset="0"/>
              </a:rPr>
              <a:t> MC, Pérez O, Bejarano N, </a:t>
            </a:r>
            <a:r>
              <a:rPr lang="es-AR" sz="900" dirty="0" err="1" smtClean="0">
                <a:cs typeface="Arial" pitchFamily="34" charset="0"/>
              </a:rPr>
              <a:t>Ossés</a:t>
            </a:r>
            <a:r>
              <a:rPr lang="es-AR" sz="900" dirty="0" smtClean="0">
                <a:cs typeface="Arial" pitchFamily="34" charset="0"/>
              </a:rPr>
              <a:t> </a:t>
            </a:r>
            <a:r>
              <a:rPr lang="es-AR" sz="900" dirty="0">
                <a:cs typeface="Arial" pitchFamily="34" charset="0"/>
              </a:rPr>
              <a:t>JM.   </a:t>
            </a:r>
            <a:endParaRPr lang="es-AR" sz="900" dirty="0" smtClean="0">
              <a:cs typeface="Arial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515966" y="-4896"/>
            <a:ext cx="6275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AR" sz="1200" b="1" dirty="0" smtClean="0"/>
              <a:t>P-121</a:t>
            </a:r>
            <a:endParaRPr lang="es-AR" sz="1200" b="1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100160" y="6884569"/>
            <a:ext cx="3411911" cy="2135000"/>
          </a:xfrm>
          <a:prstGeom prst="roundRect">
            <a:avLst>
              <a:gd name="adj" fmla="val 596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900" dirty="0">
                <a:solidFill>
                  <a:schemeClr val="tx1"/>
                </a:solidFill>
              </a:rPr>
              <a:t>La estenosis bronquial es la complicación más frecuente </a:t>
            </a:r>
            <a:r>
              <a:rPr lang="es-ES" sz="900" dirty="0" err="1">
                <a:solidFill>
                  <a:schemeClr val="tx1"/>
                </a:solidFill>
              </a:rPr>
              <a:t>postrasplante</a:t>
            </a:r>
            <a:r>
              <a:rPr lang="es-ES" sz="900" dirty="0">
                <a:solidFill>
                  <a:schemeClr val="tx1"/>
                </a:solidFill>
              </a:rPr>
              <a:t> con una incidencia entre el 12 - 30%, siendo la anastomosis el principal sitio, la estenosis distal a la anastomosis ocupa el 2 - 4%, siendo reportada con mayor frecuencia el bronquio intermedio 2% respetando bronquios subyacentes, esta complicación se presenta entre el 2 al 9 mes post trasplante. Existen factores de riesgo asociados: infecciones bacterianas y </a:t>
            </a:r>
            <a:r>
              <a:rPr lang="es-ES" sz="900" dirty="0" err="1">
                <a:solidFill>
                  <a:schemeClr val="tx1"/>
                </a:solidFill>
              </a:rPr>
              <a:t>micóticas</a:t>
            </a:r>
            <a:r>
              <a:rPr lang="es-ES" sz="900" dirty="0">
                <a:solidFill>
                  <a:schemeClr val="tx1"/>
                </a:solidFill>
              </a:rPr>
              <a:t>, técnica quirúrgica, tiempos prolongados de isquemia y rechazo precoz. Las manifestaciones clínicas varían desde pacientes asintomáticos hasta la insuficiencia respiratoria. La BC es el método de elección para el diagnóstico. Cuando la estenosis compromete más del 50% de la luz se considera severa. El tratamiento de primera línea es la dilatación con balón sin embargo la incidencia de </a:t>
            </a:r>
            <a:r>
              <a:rPr lang="es-ES" sz="900" dirty="0" err="1">
                <a:solidFill>
                  <a:schemeClr val="tx1"/>
                </a:solidFill>
              </a:rPr>
              <a:t>reestenosis</a:t>
            </a:r>
            <a:r>
              <a:rPr lang="es-ES" sz="900" dirty="0">
                <a:solidFill>
                  <a:schemeClr val="tx1"/>
                </a:solidFill>
              </a:rPr>
              <a:t> es elevada, por lo cual se requiere la colocación de </a:t>
            </a:r>
            <a:r>
              <a:rPr lang="es-ES" sz="900" dirty="0" err="1">
                <a:solidFill>
                  <a:schemeClr val="tx1"/>
                </a:solidFill>
              </a:rPr>
              <a:t>stent</a:t>
            </a:r>
            <a:r>
              <a:rPr lang="es-ES" sz="900" dirty="0">
                <a:solidFill>
                  <a:schemeClr val="tx1"/>
                </a:solidFill>
              </a:rPr>
              <a:t>.</a:t>
            </a:r>
            <a:endParaRPr lang="es-AR" sz="900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108047" y="1303536"/>
            <a:ext cx="4906281" cy="7139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es-ES" sz="900" dirty="0" smtClean="0">
                <a:solidFill>
                  <a:prstClr val="black"/>
                </a:solidFill>
                <a:cs typeface="Arial" pitchFamily="34" charset="0"/>
              </a:rPr>
              <a:t>Presentamos 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un caso de 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proteinosis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 alveolar en el que se realizó trasplante 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bipulmonar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 (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TxBP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) que evolucionó con dehiscencia de anastomosis bronquial derecha requiriendo colocación de 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stent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 bronquial y posteriores episodios de broncoespasmo severo secundarios a estenosis lobar difusa evidenciada por 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broncoscopia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 (BC) con requerimiento de dilatación por balón de </a:t>
            </a:r>
            <a:r>
              <a:rPr lang="es-ES" sz="900" dirty="0" err="1">
                <a:solidFill>
                  <a:prstClr val="black"/>
                </a:solidFill>
                <a:cs typeface="Arial" pitchFamily="34" charset="0"/>
              </a:rPr>
              <a:t>broncoplastia</a:t>
            </a:r>
            <a:r>
              <a:rPr lang="es-ES" sz="900" dirty="0">
                <a:solidFill>
                  <a:prstClr val="black"/>
                </a:solidFill>
                <a:cs typeface="Arial" pitchFamily="34" charset="0"/>
              </a:rPr>
              <a:t> . </a:t>
            </a:r>
            <a:endParaRPr lang="es-ES" sz="9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06" y="5004048"/>
            <a:ext cx="4638022" cy="159703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683" y="7072698"/>
            <a:ext cx="1502258" cy="175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486</Words>
  <Application>Microsoft Office PowerPoint</Application>
  <PresentationFormat>Presentación en pantalla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ESTENOSIS LOBAR DIFUSA COMO CAUSA DE BRONCOESPASMO SEVERO EN POSTOPERATORIO DE TRASPLANTE PULMONAR. REPORTE DE UN CASO.</vt:lpstr>
    </vt:vector>
  </TitlesOfParts>
  <Company>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Neumonitis toxica por sirolimús en trasplante pulmonar</dc:title>
  <dc:creator>usuario</dc:creator>
  <cp:lastModifiedBy>nadya bejarano</cp:lastModifiedBy>
  <cp:revision>13</cp:revision>
  <dcterms:created xsi:type="dcterms:W3CDTF">2024-10-18T21:23:13Z</dcterms:created>
  <dcterms:modified xsi:type="dcterms:W3CDTF">2024-10-19T00:19:30Z</dcterms:modified>
</cp:coreProperties>
</file>