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10" d="100"/>
          <a:sy n="110" d="100"/>
        </p:scale>
        <p:origin x="1602" y="-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130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626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80209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130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197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269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8751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47133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8317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4195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61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63F1F-01E6-4162-8283-2BA8CFAEA326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72B7C-8AE6-4FFD-B6B8-C0045756D32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129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9744" y="487079"/>
            <a:ext cx="4321149" cy="1394088"/>
          </a:xfrm>
        </p:spPr>
        <p:txBody>
          <a:bodyPr>
            <a:normAutofit fontScale="90000"/>
          </a:bodyPr>
          <a:lstStyle/>
          <a:p>
            <a:r>
              <a:rPr lang="es-MX" sz="1300" b="1" dirty="0" smtClean="0"/>
              <a:t/>
            </a:r>
            <a:br>
              <a:rPr lang="es-MX" sz="1300" b="1" dirty="0" smtClean="0"/>
            </a:br>
            <a:r>
              <a:rPr lang="es-MX" sz="1300" b="1" dirty="0"/>
              <a:t/>
            </a:r>
            <a:br>
              <a:rPr lang="es-MX" sz="1300" b="1" dirty="0"/>
            </a:br>
            <a:r>
              <a:rPr lang="es-MX" sz="1300" b="1" dirty="0" smtClean="0"/>
              <a:t/>
            </a:r>
            <a:br>
              <a:rPr lang="es-MX" sz="1300" b="1" dirty="0" smtClean="0"/>
            </a:br>
            <a:r>
              <a:rPr lang="es-MX" sz="1300" b="1" dirty="0"/>
              <a:t/>
            </a:r>
            <a:br>
              <a:rPr lang="es-MX" sz="1300" b="1" dirty="0"/>
            </a:br>
            <a:r>
              <a:rPr lang="es-MX" sz="1300" b="1" dirty="0" smtClean="0"/>
              <a:t/>
            </a:r>
            <a:br>
              <a:rPr lang="es-MX" sz="1300" b="1" dirty="0" smtClean="0"/>
            </a:br>
            <a:r>
              <a:rPr lang="es-MX" sz="1300" b="1" dirty="0"/>
              <a:t/>
            </a:r>
            <a:br>
              <a:rPr lang="es-MX" sz="1300" b="1" dirty="0"/>
            </a:br>
            <a:r>
              <a:rPr lang="es-MX" sz="1300" b="1" dirty="0" smtClean="0"/>
              <a:t/>
            </a:r>
            <a:br>
              <a:rPr lang="es-MX" sz="1300" b="1" dirty="0" smtClean="0"/>
            </a:br>
            <a:r>
              <a:rPr lang="es-MX" sz="1300" b="1" dirty="0"/>
              <a:t/>
            </a:r>
            <a:br>
              <a:rPr lang="es-MX" sz="1300" b="1" dirty="0"/>
            </a:br>
            <a:r>
              <a:rPr lang="es-MX" sz="1300" b="1" dirty="0" smtClean="0"/>
              <a:t/>
            </a:r>
            <a:br>
              <a:rPr lang="es-MX" sz="1300" b="1" dirty="0" smtClean="0"/>
            </a:br>
            <a:r>
              <a:rPr lang="es-MX" sz="1300" b="1" dirty="0" smtClean="0"/>
              <a:t>COMPROMISO </a:t>
            </a:r>
            <a:r>
              <a:rPr lang="es-MX" sz="1300" b="1" dirty="0"/>
              <a:t>DE LA VÍA AÉREA EN PACIENTES CON VASCULITIS: PRESENTACIÓN DE CASOS.</a:t>
            </a:r>
            <a:r>
              <a:rPr lang="es-MX" sz="1300" dirty="0"/>
              <a:t/>
            </a:r>
            <a:br>
              <a:rPr lang="es-MX" sz="1300" dirty="0"/>
            </a:br>
            <a:r>
              <a:rPr lang="es-MX" sz="1300" b="1" dirty="0" smtClean="0"/>
              <a:t>Autor</a:t>
            </a:r>
            <a:r>
              <a:rPr lang="es-MX" sz="1300" b="1" dirty="0"/>
              <a:t>: D’Aloisio Juan </a:t>
            </a:r>
            <a:r>
              <a:rPr lang="es-MX" sz="1300" b="1" dirty="0" smtClean="0"/>
              <a:t>Ignacio, José </a:t>
            </a:r>
            <a:r>
              <a:rPr lang="es-MX" sz="1300" b="1" dirty="0" err="1" smtClean="0"/>
              <a:t>Yaryura</a:t>
            </a:r>
            <a:r>
              <a:rPr lang="es-MX" sz="1300" b="1" dirty="0" smtClean="0"/>
              <a:t>, Juan Alejandro </a:t>
            </a:r>
            <a:r>
              <a:rPr lang="es-MX" sz="1300" b="1" dirty="0" err="1" smtClean="0"/>
              <a:t>Albiero</a:t>
            </a:r>
            <a:r>
              <a:rPr lang="es-MX" sz="1300" b="1" dirty="0" smtClean="0"/>
              <a:t>, Moyano Viviana, Casas Juan Pablo</a:t>
            </a:r>
            <a:r>
              <a:rPr lang="es-MX" sz="1300" dirty="0"/>
              <a:t/>
            </a:r>
            <a:br>
              <a:rPr lang="es-MX" sz="1300" dirty="0"/>
            </a:br>
            <a:r>
              <a:rPr lang="es-MX" sz="1300" b="1" dirty="0" smtClean="0"/>
              <a:t>Afiliación</a:t>
            </a:r>
            <a:r>
              <a:rPr lang="es-MX" sz="1300" b="1" dirty="0"/>
              <a:t>: Sanatorio Allende </a:t>
            </a:r>
            <a:r>
              <a:rPr lang="es-MX" sz="1300" b="1" dirty="0" smtClean="0"/>
              <a:t>Córdoba</a:t>
            </a:r>
            <a:r>
              <a:rPr lang="es-MX" dirty="0"/>
              <a:t/>
            </a:r>
            <a:br>
              <a:rPr lang="es-MX" dirty="0"/>
            </a:br>
            <a:endParaRPr lang="es-AR" dirty="0"/>
          </a:p>
        </p:txBody>
      </p:sp>
      <p:sp>
        <p:nvSpPr>
          <p:cNvPr id="7" name="CuadroTexto 6"/>
          <p:cNvSpPr txBox="1"/>
          <p:nvPr/>
        </p:nvSpPr>
        <p:spPr>
          <a:xfrm>
            <a:off x="302151" y="1451822"/>
            <a:ext cx="4675366" cy="110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/>
              <a:t>Introducción:  </a:t>
            </a:r>
            <a:r>
              <a:rPr lang="es-MX" sz="950" dirty="0"/>
              <a:t>La afectación </a:t>
            </a:r>
            <a:r>
              <a:rPr lang="es-MX" sz="950" dirty="0" smtClean="0"/>
              <a:t>de la vía aérea es </a:t>
            </a:r>
            <a:r>
              <a:rPr lang="es-MX" sz="950" dirty="0"/>
              <a:t>frecuente en algunos tipos de vasculitis, fundamentalmente en las asociadas a anticuerpos </a:t>
            </a:r>
            <a:r>
              <a:rPr lang="es-MX" sz="950" dirty="0" err="1"/>
              <a:t>anticitoplasma</a:t>
            </a:r>
            <a:r>
              <a:rPr lang="es-MX" sz="950" dirty="0"/>
              <a:t> de neutrófilo. La presentación clínica, radiológica e histopatológica también es heterogénea y condiciona la evolución. </a:t>
            </a:r>
            <a:r>
              <a:rPr lang="es-MX" sz="950" dirty="0" smtClean="0"/>
              <a:t>La </a:t>
            </a:r>
            <a:r>
              <a:rPr lang="es-MX" sz="950" dirty="0"/>
              <a:t>estenosis de la </a:t>
            </a:r>
            <a:r>
              <a:rPr lang="es-MX" sz="950" dirty="0" err="1" smtClean="0"/>
              <a:t>subglotis</a:t>
            </a:r>
            <a:r>
              <a:rPr lang="es-MX" sz="950" dirty="0" smtClean="0"/>
              <a:t> (ESG) </a:t>
            </a:r>
            <a:r>
              <a:rPr lang="es-MX" sz="950" dirty="0"/>
              <a:t>y tráquea </a:t>
            </a:r>
            <a:r>
              <a:rPr lang="es-MX" sz="950" dirty="0" smtClean="0"/>
              <a:t>proximal </a:t>
            </a:r>
            <a:r>
              <a:rPr lang="es-MX" sz="950" dirty="0"/>
              <a:t>pueden resultar de la enfermedad activa o de procesos inflamatorios repetitivos</a:t>
            </a:r>
            <a:r>
              <a:rPr lang="es-MX" sz="950" dirty="0" smtClean="0"/>
              <a:t>. </a:t>
            </a:r>
            <a:r>
              <a:rPr lang="es-MX" dirty="0" smtClean="0"/>
              <a:t/>
            </a:r>
            <a:br>
              <a:rPr lang="es-MX" dirty="0" smtClean="0"/>
            </a:br>
            <a:endParaRPr lang="es-AR" dirty="0"/>
          </a:p>
        </p:txBody>
      </p:sp>
      <p:sp>
        <p:nvSpPr>
          <p:cNvPr id="8" name="CuadroTexto 7"/>
          <p:cNvSpPr txBox="1"/>
          <p:nvPr/>
        </p:nvSpPr>
        <p:spPr>
          <a:xfrm>
            <a:off x="302146" y="2392094"/>
            <a:ext cx="2138900" cy="3424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50" b="1" dirty="0"/>
              <a:t>Caso </a:t>
            </a:r>
            <a:r>
              <a:rPr lang="es-MX" sz="950" b="1" dirty="0" smtClean="0"/>
              <a:t>1</a:t>
            </a:r>
            <a:endParaRPr lang="es-MX" sz="950" dirty="0" smtClean="0"/>
          </a:p>
          <a:p>
            <a:r>
              <a:rPr lang="es-MX" sz="950" dirty="0" smtClean="0"/>
              <a:t>Mujer </a:t>
            </a:r>
            <a:r>
              <a:rPr lang="es-MX" sz="950" dirty="0"/>
              <a:t>de 62 años con diagnóstico de </a:t>
            </a:r>
            <a:r>
              <a:rPr lang="es-MX" sz="950" dirty="0" smtClean="0"/>
              <a:t>vasculitis ANCA (+).</a:t>
            </a:r>
            <a:br>
              <a:rPr lang="es-MX" sz="950" dirty="0" smtClean="0"/>
            </a:br>
            <a:endParaRPr lang="es-MX" sz="950" dirty="0" smtClean="0"/>
          </a:p>
          <a:p>
            <a:r>
              <a:rPr lang="es-MX" sz="950" b="1" dirty="0"/>
              <a:t>Síntomas</a:t>
            </a:r>
            <a:r>
              <a:rPr lang="es-MX" sz="950" dirty="0"/>
              <a:t>:  estridor laríngeo y disnea, presentando además costras nasales.</a:t>
            </a:r>
            <a:br>
              <a:rPr lang="es-MX" sz="950" dirty="0"/>
            </a:br>
            <a:r>
              <a:rPr lang="es-MX" sz="950" b="1" dirty="0" smtClean="0"/>
              <a:t>Serología</a:t>
            </a:r>
            <a:r>
              <a:rPr lang="es-MX" sz="950" dirty="0" smtClean="0"/>
              <a:t>:  ANCA-P </a:t>
            </a:r>
            <a:r>
              <a:rPr lang="es-MX" sz="950" dirty="0"/>
              <a:t>(+) y Anti MPO </a:t>
            </a:r>
            <a:r>
              <a:rPr lang="es-MX" sz="950" dirty="0" smtClean="0"/>
              <a:t>(+).</a:t>
            </a:r>
            <a:br>
              <a:rPr lang="es-MX" sz="950" dirty="0" smtClean="0"/>
            </a:br>
            <a:r>
              <a:rPr lang="es-MX" sz="950" b="1" dirty="0" err="1" smtClean="0"/>
              <a:t>Laringobroncoscopìa</a:t>
            </a:r>
            <a:r>
              <a:rPr lang="es-MX" sz="950" dirty="0" smtClean="0"/>
              <a:t>: estenosis </a:t>
            </a:r>
            <a:r>
              <a:rPr lang="es-MX" sz="950" dirty="0" err="1"/>
              <a:t>subglótica</a:t>
            </a:r>
            <a:r>
              <a:rPr lang="es-MX" sz="950" dirty="0"/>
              <a:t> del 70</a:t>
            </a:r>
            <a:r>
              <a:rPr lang="es-MX" sz="950" dirty="0" smtClean="0"/>
              <a:t>%. </a:t>
            </a:r>
            <a:br>
              <a:rPr lang="es-MX" sz="950" dirty="0" smtClean="0"/>
            </a:br>
            <a:r>
              <a:rPr lang="es-MX" sz="950" b="1" dirty="0" smtClean="0"/>
              <a:t>Tratamiento</a:t>
            </a:r>
            <a:r>
              <a:rPr lang="es-MX" sz="950" dirty="0" smtClean="0"/>
              <a:t>: </a:t>
            </a:r>
            <a:r>
              <a:rPr lang="es-MX" sz="950" dirty="0" err="1" smtClean="0"/>
              <a:t>metilprednisona</a:t>
            </a:r>
            <a:r>
              <a:rPr lang="es-MX" sz="950" dirty="0" smtClean="0"/>
              <a:t> </a:t>
            </a:r>
            <a:r>
              <a:rPr lang="es-MX" sz="950" dirty="0"/>
              <a:t>7.5 mg, </a:t>
            </a:r>
            <a:r>
              <a:rPr lang="es-MX" sz="950" dirty="0" err="1"/>
              <a:t>azatioprina</a:t>
            </a:r>
            <a:r>
              <a:rPr lang="es-MX" sz="950" dirty="0"/>
              <a:t> 50 mg día por vía oral. </a:t>
            </a:r>
            <a:r>
              <a:rPr lang="es-MX" sz="950" dirty="0" smtClean="0"/>
              <a:t>Requirió inyecciones </a:t>
            </a:r>
            <a:r>
              <a:rPr lang="es-MX" sz="950" dirty="0"/>
              <a:t>locales </a:t>
            </a:r>
            <a:r>
              <a:rPr lang="es-MX" sz="950" dirty="0" err="1" smtClean="0"/>
              <a:t>corticosteroides</a:t>
            </a:r>
            <a:r>
              <a:rPr lang="es-MX" sz="950" dirty="0" smtClean="0"/>
              <a:t> </a:t>
            </a:r>
            <a:r>
              <a:rPr lang="es-MX" sz="950" dirty="0"/>
              <a:t>y dilataciones con </a:t>
            </a:r>
            <a:r>
              <a:rPr lang="es-MX" sz="950" dirty="0" smtClean="0"/>
              <a:t>balón. </a:t>
            </a:r>
            <a:r>
              <a:rPr lang="es-MX" sz="950" dirty="0" smtClean="0"/>
              <a:t>Inicio posteriormente </a:t>
            </a:r>
            <a:r>
              <a:rPr lang="es-MX" sz="950" dirty="0" err="1" smtClean="0"/>
              <a:t>Rituximab</a:t>
            </a:r>
            <a:r>
              <a:rPr lang="es-MX" sz="950" dirty="0" smtClean="0"/>
              <a:t> </a:t>
            </a:r>
            <a:r>
              <a:rPr lang="es-MX" sz="950" dirty="0"/>
              <a:t>sistémico 1gr semestral. </a:t>
            </a:r>
            <a:br>
              <a:rPr lang="es-MX" sz="950" dirty="0"/>
            </a:br>
            <a:r>
              <a:rPr lang="es-MX" sz="950" b="1" dirty="0" smtClean="0"/>
              <a:t>Evolución</a:t>
            </a:r>
            <a:r>
              <a:rPr lang="es-MX" sz="950" dirty="0" smtClean="0"/>
              <a:t>:  </a:t>
            </a:r>
            <a:r>
              <a:rPr lang="es-MX" sz="950" dirty="0"/>
              <a:t>Las pruebas funcionales respiratorias se normalizaron sin requerir ningún otro procedimiento posterior.</a:t>
            </a:r>
            <a:endParaRPr lang="es-MX" sz="950" b="0" dirty="0" smtClean="0">
              <a:effectLst/>
            </a:endParaRPr>
          </a:p>
          <a:p>
            <a:r>
              <a:rPr lang="es-MX" dirty="0" smtClean="0"/>
              <a:t/>
            </a:r>
            <a:br>
              <a:rPr lang="es-MX" dirty="0" smtClean="0"/>
            </a:br>
            <a:endParaRPr lang="es-AR" dirty="0"/>
          </a:p>
        </p:txBody>
      </p:sp>
      <p:sp>
        <p:nvSpPr>
          <p:cNvPr id="9" name="CuadroTexto 8"/>
          <p:cNvSpPr txBox="1"/>
          <p:nvPr/>
        </p:nvSpPr>
        <p:spPr>
          <a:xfrm>
            <a:off x="2441046" y="2392094"/>
            <a:ext cx="2615979" cy="4024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50" b="1" dirty="0"/>
              <a:t>Caso </a:t>
            </a:r>
            <a:r>
              <a:rPr lang="es-MX" sz="950" b="1" dirty="0" smtClean="0"/>
              <a:t>2</a:t>
            </a:r>
            <a:r>
              <a:rPr lang="es-MX" sz="950" dirty="0"/>
              <a:t> </a:t>
            </a:r>
            <a:endParaRPr lang="es-MX" sz="950" dirty="0" smtClean="0"/>
          </a:p>
          <a:p>
            <a:r>
              <a:rPr lang="es-MX" sz="950" dirty="0" smtClean="0"/>
              <a:t>Mujer </a:t>
            </a:r>
            <a:r>
              <a:rPr lang="es-MX" sz="950" dirty="0"/>
              <a:t>de 25 años con diagnóstico de vasculitis clasificada como </a:t>
            </a:r>
            <a:r>
              <a:rPr lang="es-MX" sz="950" dirty="0" smtClean="0"/>
              <a:t>GPA.</a:t>
            </a:r>
            <a:br>
              <a:rPr lang="es-MX" sz="950" dirty="0" smtClean="0"/>
            </a:br>
            <a:r>
              <a:rPr lang="es-MX" sz="950" dirty="0"/>
              <a:t/>
            </a:r>
            <a:br>
              <a:rPr lang="es-MX" sz="950" dirty="0"/>
            </a:br>
            <a:r>
              <a:rPr lang="es-MX" sz="950" b="1" dirty="0"/>
              <a:t>Síntomas:</a:t>
            </a:r>
            <a:r>
              <a:rPr lang="es-MX" sz="950" dirty="0"/>
              <a:t> síndrome consuntivo con compromiso pulmonar, cutáneo, renal, auditivo y nasal.</a:t>
            </a:r>
          </a:p>
          <a:p>
            <a:r>
              <a:rPr lang="es-MX" sz="950" b="1" dirty="0" smtClean="0"/>
              <a:t>Serología</a:t>
            </a:r>
            <a:r>
              <a:rPr lang="es-MX" sz="950" dirty="0" smtClean="0"/>
              <a:t>:  </a:t>
            </a:r>
            <a:r>
              <a:rPr lang="es-MX" sz="950" dirty="0"/>
              <a:t>ANCA-C (+) y Anti PR3 (+)  </a:t>
            </a:r>
            <a:endParaRPr lang="es-MX" sz="950" dirty="0" smtClean="0"/>
          </a:p>
          <a:p>
            <a:r>
              <a:rPr lang="es-MX" sz="950" b="1" dirty="0" err="1" smtClean="0"/>
              <a:t>Laringobroncoscopìa</a:t>
            </a:r>
            <a:r>
              <a:rPr lang="es-MX" sz="950" dirty="0" smtClean="0"/>
              <a:t>: </a:t>
            </a:r>
            <a:r>
              <a:rPr lang="es-MX" sz="950" dirty="0"/>
              <a:t>disminución de la luz a nivel </a:t>
            </a:r>
            <a:r>
              <a:rPr lang="es-MX" sz="950" dirty="0" err="1" smtClean="0"/>
              <a:t>subglótico</a:t>
            </a:r>
            <a:r>
              <a:rPr lang="es-MX" sz="950" dirty="0" smtClean="0"/>
              <a:t> </a:t>
            </a:r>
            <a:r>
              <a:rPr lang="es-MX" sz="950" dirty="0"/>
              <a:t>en un 40% por un anillo de aspecto </a:t>
            </a:r>
            <a:r>
              <a:rPr lang="es-MX" sz="950" dirty="0" err="1" smtClean="0"/>
              <a:t>fibrótico</a:t>
            </a:r>
            <a:r>
              <a:rPr lang="es-MX" sz="950" dirty="0" smtClean="0"/>
              <a:t> </a:t>
            </a:r>
            <a:r>
              <a:rPr lang="es-MX" sz="950" dirty="0"/>
              <a:t>y estenosis de bronquio lobar superior izquierdo. </a:t>
            </a:r>
            <a:r>
              <a:rPr lang="es-MX" sz="950" dirty="0" smtClean="0"/>
              <a:t/>
            </a:r>
            <a:br>
              <a:rPr lang="es-MX" sz="950" dirty="0" smtClean="0"/>
            </a:br>
            <a:r>
              <a:rPr lang="es-MX" sz="950" b="1" dirty="0" smtClean="0"/>
              <a:t>Tratamiento: </a:t>
            </a:r>
            <a:r>
              <a:rPr lang="es-MX" sz="950" dirty="0" smtClean="0"/>
              <a:t>pulsos </a:t>
            </a:r>
            <a:r>
              <a:rPr lang="es-MX" sz="950" dirty="0"/>
              <a:t>de </a:t>
            </a:r>
            <a:r>
              <a:rPr lang="es-MX" sz="950" dirty="0" err="1"/>
              <a:t>metilprednisolona</a:t>
            </a:r>
            <a:r>
              <a:rPr lang="es-MX" sz="950" dirty="0"/>
              <a:t> 250 mg/día por 3 días y </a:t>
            </a:r>
            <a:r>
              <a:rPr lang="es-MX" sz="950" dirty="0" err="1" smtClean="0"/>
              <a:t>Rituximab</a:t>
            </a:r>
            <a:r>
              <a:rPr lang="es-MX" sz="950" dirty="0"/>
              <a:t> </a:t>
            </a:r>
            <a:r>
              <a:rPr lang="es-MX" sz="950" dirty="0" smtClean="0"/>
              <a:t>1gr semestral </a:t>
            </a:r>
            <a:r>
              <a:rPr lang="es-MX" sz="950" dirty="0"/>
              <a:t>con buena respuesta clínica </a:t>
            </a:r>
            <a:r>
              <a:rPr lang="es-MX" sz="950" dirty="0" smtClean="0"/>
              <a:t>inicial.</a:t>
            </a:r>
          </a:p>
          <a:p>
            <a:r>
              <a:rPr lang="es-MX" sz="950" b="1" dirty="0" smtClean="0"/>
              <a:t>Evolución</a:t>
            </a:r>
            <a:r>
              <a:rPr lang="es-MX" sz="950" dirty="0" smtClean="0"/>
              <a:t>: A </a:t>
            </a:r>
            <a:r>
              <a:rPr lang="es-MX" sz="950" dirty="0"/>
              <a:t>los 2 </a:t>
            </a:r>
            <a:r>
              <a:rPr lang="es-MX" sz="950" dirty="0" smtClean="0"/>
              <a:t>meses, disnea </a:t>
            </a:r>
            <a:r>
              <a:rPr lang="es-MX" sz="950" dirty="0"/>
              <a:t>CF III y estridor laríngeo (</a:t>
            </a:r>
            <a:r>
              <a:rPr lang="es-MX" sz="950" dirty="0" err="1"/>
              <a:t>Fig</a:t>
            </a:r>
            <a:r>
              <a:rPr lang="es-MX" sz="950" dirty="0"/>
              <a:t> 2), por incremento de estenosis </a:t>
            </a:r>
            <a:r>
              <a:rPr lang="es-MX" sz="950" dirty="0" err="1"/>
              <a:t>subglótica</a:t>
            </a:r>
            <a:r>
              <a:rPr lang="es-MX" sz="950" dirty="0"/>
              <a:t>. Se </a:t>
            </a:r>
            <a:r>
              <a:rPr lang="es-MX" sz="950" dirty="0" smtClean="0"/>
              <a:t>realiza reconstrucción </a:t>
            </a:r>
            <a:r>
              <a:rPr lang="es-MX" sz="950" dirty="0"/>
              <a:t>traqueal y colocación de tubo de Montgomery.  </a:t>
            </a:r>
            <a:endParaRPr lang="es-MX" sz="950" b="0" dirty="0" smtClean="0">
              <a:effectLst/>
            </a:endParaRPr>
          </a:p>
          <a:p>
            <a:r>
              <a:rPr lang="es-MX" sz="950" dirty="0"/>
              <a:t>A los 2 meses </a:t>
            </a:r>
            <a:r>
              <a:rPr lang="es-MX" sz="950" dirty="0" smtClean="0"/>
              <a:t>desarrolla </a:t>
            </a:r>
            <a:r>
              <a:rPr lang="es-MX" sz="950" dirty="0"/>
              <a:t>estenosis </a:t>
            </a:r>
            <a:r>
              <a:rPr lang="es-MX" sz="950" dirty="0" err="1"/>
              <a:t>subglótica</a:t>
            </a:r>
            <a:r>
              <a:rPr lang="es-MX" sz="950" dirty="0"/>
              <a:t> proximal a las cuerdas del 100% de la luz, </a:t>
            </a:r>
            <a:r>
              <a:rPr lang="es-MX" sz="950" dirty="0" smtClean="0"/>
              <a:t>superior </a:t>
            </a:r>
            <a:r>
              <a:rPr lang="es-MX" sz="950" dirty="0"/>
              <a:t>a tubo de Montgomery por lo </a:t>
            </a:r>
            <a:r>
              <a:rPr lang="es-MX" sz="950" dirty="0" smtClean="0"/>
              <a:t>que es intervenida con reconstrucción </a:t>
            </a:r>
            <a:r>
              <a:rPr lang="es-MX" sz="950" dirty="0" err="1"/>
              <a:t>laringotraqueal</a:t>
            </a:r>
            <a:r>
              <a:rPr lang="es-MX" sz="950" dirty="0"/>
              <a:t> </a:t>
            </a:r>
            <a:r>
              <a:rPr lang="es-MX" sz="950" dirty="0" smtClean="0"/>
              <a:t>y </a:t>
            </a:r>
            <a:r>
              <a:rPr lang="es-MX" sz="950" dirty="0"/>
              <a:t>nueva </a:t>
            </a:r>
            <a:r>
              <a:rPr lang="es-MX" sz="950" dirty="0" smtClean="0"/>
              <a:t>aplicación </a:t>
            </a:r>
            <a:r>
              <a:rPr lang="es-MX" sz="950" dirty="0"/>
              <a:t>de Tubo de Montgomery </a:t>
            </a:r>
            <a:r>
              <a:rPr lang="es-MX" sz="950" dirty="0" err="1"/>
              <a:t>transcordal</a:t>
            </a:r>
            <a:r>
              <a:rPr lang="es-MX" sz="950" dirty="0"/>
              <a:t>, con buena evolución </a:t>
            </a:r>
            <a:r>
              <a:rPr lang="es-MX" sz="950" dirty="0" smtClean="0"/>
              <a:t>actualmente.</a:t>
            </a:r>
            <a:endParaRPr lang="es-MX" sz="950" b="0" dirty="0" smtClean="0">
              <a:effectLst/>
            </a:endParaRPr>
          </a:p>
          <a:p>
            <a:r>
              <a:rPr lang="es-MX" sz="900" dirty="0" smtClean="0"/>
              <a:t/>
            </a:r>
            <a:br>
              <a:rPr lang="es-MX" sz="900" dirty="0" smtClean="0"/>
            </a:br>
            <a:endParaRPr lang="es-AR" sz="900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7034"/>
            <a:ext cx="2441049" cy="1728889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9617" y="6327035"/>
            <a:ext cx="2702452" cy="1728888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143123" y="8323993"/>
            <a:ext cx="4834394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b="1" dirty="0" smtClean="0"/>
              <a:t>Conclusión</a:t>
            </a:r>
            <a:r>
              <a:rPr lang="es-MX" sz="950" dirty="0" smtClean="0"/>
              <a:t>: La presentación de la ESG puede ser independiente de las manifestaciones sistémicas de la vasculitis, y no siempre en esta alteración la respuesta al tratamiento y la evolución se comportan como el resto de los otros órganos afectados.</a:t>
            </a:r>
            <a:endParaRPr lang="es-AR" sz="95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1431" y="-23848"/>
            <a:ext cx="5143500" cy="57118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4622595" y="688450"/>
            <a:ext cx="500928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ES" sz="1050" b="1" dirty="0" smtClean="0"/>
              <a:t>P-122</a:t>
            </a:r>
            <a:endParaRPr lang="es-AR" sz="1050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3625" y="7191478"/>
            <a:ext cx="1125366" cy="705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26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59</Words>
  <Application>Microsoft Office PowerPoint</Application>
  <PresentationFormat>Presentación en pantalla (16:9)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        COMPROMISO DE LA VÍA AÉREA EN PACIENTES CON VASCULITIS: PRESENTACIÓN DE CASOS. Autor: D’Aloisio Juan Ignacio, José Yaryura, Juan Alejandro Albiero, Moyano Viviana, Casas Juan Pablo Afiliación: Sanatorio Allende Córdoba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COMPROMISO DE LA VÍA AÉREA EN PACIENTES CON VASCULITIS: PRESENTACIÓN DE CASOS.  Autor: D’Aloisio Juan Ignacio  Afiliación: Sanatorio Allende Córdoba</dc:title>
  <dc:creator>Maite Munoz</dc:creator>
  <cp:lastModifiedBy>Usuario</cp:lastModifiedBy>
  <cp:revision>12</cp:revision>
  <dcterms:created xsi:type="dcterms:W3CDTF">2024-10-04T18:44:18Z</dcterms:created>
  <dcterms:modified xsi:type="dcterms:W3CDTF">2024-10-18T01:39:52Z</dcterms:modified>
</cp:coreProperties>
</file>