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43500" cy="9144000" type="screen16x9"/>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548" y="-68"/>
      </p:cViewPr>
      <p:guideLst>
        <p:guide orient="horz" pos="2880"/>
        <p:guide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85763" y="2840568"/>
            <a:ext cx="4371975" cy="1960033"/>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13629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48929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097584" y="488951"/>
            <a:ext cx="650974" cy="10401300"/>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44661" y="488951"/>
            <a:ext cx="1867198"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3611648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320005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06301" y="5875867"/>
            <a:ext cx="4371975" cy="1816100"/>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278037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100752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57175" y="366184"/>
            <a:ext cx="4629150" cy="1524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4177262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23549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344209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7175" y="364067"/>
            <a:ext cx="1692176" cy="154940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948994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008162" y="6400800"/>
            <a:ext cx="3086100" cy="755651"/>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73398E-23CF-4828-A1BC-405D29DDFC31}" type="datetimeFigureOut">
              <a:rPr lang="es-AR" smtClean="0"/>
              <a:t>18/10/2024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D52C26E-5F73-45CA-AEA6-A5302F11A8EF}" type="slidenum">
              <a:rPr lang="es-AR" smtClean="0"/>
              <a:t>‹Nº›</a:t>
            </a:fld>
            <a:endParaRPr lang="es-AR"/>
          </a:p>
        </p:txBody>
      </p:sp>
    </p:spTree>
    <p:extLst>
      <p:ext uri="{BB962C8B-B14F-4D97-AF65-F5344CB8AC3E}">
        <p14:creationId xmlns:p14="http://schemas.microsoft.com/office/powerpoint/2010/main" val="192125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257175" y="2133601"/>
            <a:ext cx="462915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257175" y="8475134"/>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E73398E-23CF-4828-A1BC-405D29DDFC31}" type="datetimeFigureOut">
              <a:rPr lang="es-AR" smtClean="0"/>
              <a:t>18/10/2024</a:t>
            </a:fld>
            <a:endParaRPr lang="es-AR"/>
          </a:p>
        </p:txBody>
      </p:sp>
      <p:sp>
        <p:nvSpPr>
          <p:cNvPr id="5" name="4 Marcador de pie de página"/>
          <p:cNvSpPr>
            <a:spLocks noGrp="1"/>
          </p:cNvSpPr>
          <p:nvPr>
            <p:ph type="ftr" sz="quarter" idx="3"/>
          </p:nvPr>
        </p:nvSpPr>
        <p:spPr>
          <a:xfrm>
            <a:off x="1757363" y="8475134"/>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3686175" y="8475134"/>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D52C26E-5F73-45CA-AEA6-A5302F11A8EF}" type="slidenum">
              <a:rPr lang="es-AR" smtClean="0"/>
              <a:t>‹Nº›</a:t>
            </a:fld>
            <a:endParaRPr lang="es-AR"/>
          </a:p>
        </p:txBody>
      </p:sp>
    </p:spTree>
    <p:extLst>
      <p:ext uri="{BB962C8B-B14F-4D97-AF65-F5344CB8AC3E}">
        <p14:creationId xmlns:p14="http://schemas.microsoft.com/office/powerpoint/2010/main" val="2471539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39503" y="107505"/>
            <a:ext cx="3888432" cy="504056"/>
          </a:xfrm>
        </p:spPr>
        <p:txBody>
          <a:bodyPr>
            <a:noAutofit/>
          </a:bodyPr>
          <a:lstStyle/>
          <a:p>
            <a:r>
              <a:rPr lang="es-AR" sz="1400" b="1" dirty="0" smtClean="0"/>
              <a:t>DIAGNOSTICO TARDÍO DE ADENOCARCINOMA PULMONAR EN PACIENTE JOVEN</a:t>
            </a:r>
            <a:endParaRPr lang="es-AR" sz="1400" b="1" dirty="0"/>
          </a:p>
        </p:txBody>
      </p:sp>
      <p:sp>
        <p:nvSpPr>
          <p:cNvPr id="5" name="4 CuadroTexto"/>
          <p:cNvSpPr txBox="1"/>
          <p:nvPr/>
        </p:nvSpPr>
        <p:spPr>
          <a:xfrm>
            <a:off x="267494" y="1115616"/>
            <a:ext cx="4752528" cy="7540526"/>
          </a:xfrm>
          <a:prstGeom prst="rect">
            <a:avLst/>
          </a:prstGeom>
          <a:noFill/>
        </p:spPr>
        <p:txBody>
          <a:bodyPr wrap="square" rtlCol="0">
            <a:spAutoFit/>
          </a:bodyPr>
          <a:lstStyle/>
          <a:p>
            <a:r>
              <a:rPr lang="es-AR" sz="1100" dirty="0" smtClean="0"/>
              <a:t>Pérez Andrea, </a:t>
            </a:r>
            <a:r>
              <a:rPr lang="es-AR" sz="1100" dirty="0" err="1" smtClean="0"/>
              <a:t>Torancio</a:t>
            </a:r>
            <a:r>
              <a:rPr lang="es-AR" sz="1100" dirty="0" smtClean="0"/>
              <a:t> Cecilia, </a:t>
            </a:r>
            <a:r>
              <a:rPr lang="es-AR" sz="1100" dirty="0" err="1" smtClean="0"/>
              <a:t>Ariztimuño</a:t>
            </a:r>
            <a:r>
              <a:rPr lang="es-AR" sz="1100" dirty="0" smtClean="0"/>
              <a:t> Virginia, Godoy Javier.</a:t>
            </a:r>
          </a:p>
          <a:p>
            <a:endParaRPr lang="es-AR" sz="1100" b="1" dirty="0" smtClean="0"/>
          </a:p>
          <a:p>
            <a:r>
              <a:rPr lang="es-AR" sz="1100" b="1" dirty="0" smtClean="0"/>
              <a:t>INTRODUCCION </a:t>
            </a:r>
          </a:p>
          <a:p>
            <a:r>
              <a:rPr lang="es-AR" sz="1100" dirty="0" smtClean="0"/>
              <a:t>El cáncer de pulmón es poco frecuente en menores de 40 años. En pacientes jóvenes, el adenocarcinoma es más frecuente en mujeres. El 40 – 50 %   se asocia al tabaquismo y están involucrados factores genéticos en el comienzo de la enfermedad. </a:t>
            </a:r>
          </a:p>
          <a:p>
            <a:endParaRPr lang="es-AR" sz="1100" b="1" dirty="0" smtClean="0"/>
          </a:p>
          <a:p>
            <a:r>
              <a:rPr lang="es-AR" sz="1100" b="1" dirty="0" smtClean="0"/>
              <a:t>PRESENTACION DEL CASO </a:t>
            </a:r>
          </a:p>
          <a:p>
            <a:r>
              <a:rPr lang="es-AR" sz="1100" dirty="0" smtClean="0"/>
              <a:t> Femenina de 26 años, tabaquista desde los 14, internaciones por neumonías en el último año, que ingresa de sala con diagnóstico de neumonía grave de la comunidad sin rescate bacteriológico, con mala evolución requiriendo conexión a ventilación mecánica invasiva. </a:t>
            </a:r>
          </a:p>
          <a:p>
            <a:r>
              <a:rPr lang="es-AR" sz="1100" dirty="0" smtClean="0"/>
              <a:t>TC tórax: patrón alveolar con consolidación a predominio derecho, intersticio bilateral .Derrame pleural bilateral. </a:t>
            </a:r>
          </a:p>
          <a:p>
            <a:r>
              <a:rPr lang="es-AR" sz="1100" dirty="0" err="1" smtClean="0"/>
              <a:t>Toracocentesis</a:t>
            </a:r>
            <a:r>
              <a:rPr lang="es-AR" sz="1100" dirty="0" smtClean="0"/>
              <a:t>: exudado no complicado, cultivo negativo. </a:t>
            </a:r>
          </a:p>
          <a:p>
            <a:r>
              <a:rPr lang="es-AR" sz="1100" dirty="0" smtClean="0"/>
              <a:t>Perfil reumatológico (FAN 1/320). Ante la mala evolución y ausencia de rescate bacteriológico se decide pulsar con corticoides. Mejora parcial de la función respiratoria, refiere diplopía. </a:t>
            </a:r>
          </a:p>
          <a:p>
            <a:r>
              <a:rPr lang="es-AR" sz="1100" dirty="0" smtClean="0"/>
              <a:t>TC Tórax agrega adenopatías axilares bilaterales y lesiones óseas en columna vertebral, esternón y costillas. </a:t>
            </a:r>
          </a:p>
          <a:p>
            <a:r>
              <a:rPr lang="es-AR" sz="1100" dirty="0" smtClean="0"/>
              <a:t>BAL sospecha malignidad. Biopsia </a:t>
            </a:r>
            <a:r>
              <a:rPr lang="es-AR" sz="1100" dirty="0" err="1" smtClean="0"/>
              <a:t>endobronquial</a:t>
            </a:r>
            <a:r>
              <a:rPr lang="es-AR" sz="1100" dirty="0" smtClean="0"/>
              <a:t> negativa. </a:t>
            </a:r>
          </a:p>
          <a:p>
            <a:r>
              <a:rPr lang="es-AR" sz="1100" dirty="0" smtClean="0"/>
              <a:t>Fondo de ojo: neuritis óptica. </a:t>
            </a:r>
          </a:p>
          <a:p>
            <a:r>
              <a:rPr lang="es-AR" sz="1100" dirty="0" smtClean="0"/>
              <a:t>TC Encéfalo y LCR normal.  </a:t>
            </a:r>
          </a:p>
          <a:p>
            <a:r>
              <a:rPr lang="es-AR" sz="1100" dirty="0" smtClean="0"/>
              <a:t>CA-125: 57.4 U/ml  </a:t>
            </a:r>
          </a:p>
          <a:p>
            <a:r>
              <a:rPr lang="es-AR" sz="1100" dirty="0" smtClean="0"/>
              <a:t>Evaluación ginecológica y ecografía </a:t>
            </a:r>
            <a:r>
              <a:rPr lang="es-AR" sz="1100" dirty="0" err="1" smtClean="0"/>
              <a:t>transvaginal</a:t>
            </a:r>
            <a:r>
              <a:rPr lang="es-AR" sz="1100" dirty="0" smtClean="0"/>
              <a:t> sin particularidades. </a:t>
            </a:r>
          </a:p>
          <a:p>
            <a:r>
              <a:rPr lang="es-AR" sz="1100" dirty="0" smtClean="0"/>
              <a:t>Biopsia pulmonar y pleural: infiltración por adenocarcinoma.  </a:t>
            </a:r>
          </a:p>
          <a:p>
            <a:r>
              <a:rPr lang="es-AR" sz="1100" dirty="0" smtClean="0"/>
              <a:t>Fallece luego de tres meses de internación. </a:t>
            </a:r>
          </a:p>
          <a:p>
            <a:endParaRPr lang="es-AR" sz="1100" dirty="0"/>
          </a:p>
          <a:p>
            <a:endParaRPr lang="es-AR" sz="1100" dirty="0" smtClean="0"/>
          </a:p>
          <a:p>
            <a:endParaRPr lang="es-AR" sz="1100" dirty="0"/>
          </a:p>
          <a:p>
            <a:endParaRPr lang="es-AR" sz="1100" dirty="0" smtClean="0"/>
          </a:p>
          <a:p>
            <a:endParaRPr lang="es-AR" sz="1100" dirty="0"/>
          </a:p>
          <a:p>
            <a:endParaRPr lang="es-AR" sz="1100" dirty="0"/>
          </a:p>
          <a:p>
            <a:r>
              <a:rPr lang="es-AR" sz="1100" b="1" dirty="0" smtClean="0"/>
              <a:t>DISCUSION </a:t>
            </a:r>
          </a:p>
          <a:p>
            <a:r>
              <a:rPr lang="es-AR" sz="1100" dirty="0" smtClean="0"/>
              <a:t>La neuritis óptica como síndrome </a:t>
            </a:r>
            <a:r>
              <a:rPr lang="es-AR" sz="1100" dirty="0" err="1" smtClean="0"/>
              <a:t>paraneoplasico</a:t>
            </a:r>
            <a:r>
              <a:rPr lang="es-AR" sz="1100" dirty="0" smtClean="0"/>
              <a:t>  es rara, se encuentra con mayor frecuencia en tumores de células pequeñas. </a:t>
            </a:r>
          </a:p>
          <a:p>
            <a:endParaRPr lang="es-AR" sz="1100" b="1" dirty="0" smtClean="0"/>
          </a:p>
          <a:p>
            <a:r>
              <a:rPr lang="es-AR" sz="1100" b="1" dirty="0" smtClean="0"/>
              <a:t>CONCLUSION </a:t>
            </a:r>
          </a:p>
          <a:p>
            <a:r>
              <a:rPr lang="es-AR" sz="1100" dirty="0" smtClean="0"/>
              <a:t>Al ser una patología poco frecuente en pacientes jóvenes, la interpretación errónea de la sintomatología y de los estudios lleva a una demora en el diagnóstico y tratamiento siendo avanzados los estadios al momento del diagnóstico. </a:t>
            </a:r>
            <a:endParaRPr lang="es-AR" sz="11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770" y="5701579"/>
            <a:ext cx="1476942" cy="951061"/>
          </a:xfrm>
          <a:prstGeom prst="rect">
            <a:avLst/>
          </a:prstGeom>
        </p:spPr>
      </p:pic>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450" y="5701580"/>
            <a:ext cx="1681514" cy="951060"/>
          </a:xfrm>
          <a:prstGeom prst="rect">
            <a:avLst/>
          </a:prstGeom>
        </p:spPr>
      </p:pic>
      <p:pic>
        <p:nvPicPr>
          <p:cNvPr id="8" name="7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2145" y="5796136"/>
            <a:ext cx="1625869" cy="1014937"/>
          </a:xfrm>
          <a:prstGeom prst="rect">
            <a:avLst/>
          </a:prstGeom>
        </p:spPr>
      </p:pic>
      <p:sp>
        <p:nvSpPr>
          <p:cNvPr id="9" name="8 CuadroTexto"/>
          <p:cNvSpPr txBox="1"/>
          <p:nvPr/>
        </p:nvSpPr>
        <p:spPr>
          <a:xfrm>
            <a:off x="4083918" y="9666"/>
            <a:ext cx="1037355" cy="523220"/>
          </a:xfrm>
          <a:prstGeom prst="rect">
            <a:avLst/>
          </a:prstGeom>
          <a:noFill/>
        </p:spPr>
        <p:txBody>
          <a:bodyPr wrap="square" rtlCol="0">
            <a:spAutoFit/>
          </a:bodyPr>
          <a:lstStyle/>
          <a:p>
            <a:r>
              <a:rPr lang="es-AR" sz="2800" b="1" dirty="0" smtClean="0"/>
              <a:t>P 123</a:t>
            </a:r>
            <a:endParaRPr lang="es-AR" sz="2800" dirty="0" smtClean="0"/>
          </a:p>
        </p:txBody>
      </p:sp>
      <p:pic>
        <p:nvPicPr>
          <p:cNvPr id="10" name="9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517" y="728266"/>
            <a:ext cx="1928998" cy="387350"/>
          </a:xfrm>
          <a:prstGeom prst="rect">
            <a:avLst/>
          </a:prstGeom>
        </p:spPr>
      </p:pic>
      <p:pic>
        <p:nvPicPr>
          <p:cNvPr id="11" name="10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53641" y="670776"/>
            <a:ext cx="1285570" cy="433279"/>
          </a:xfrm>
          <a:prstGeom prst="rect">
            <a:avLst/>
          </a:prstGeom>
        </p:spPr>
      </p:pic>
    </p:spTree>
    <p:extLst>
      <p:ext uri="{BB962C8B-B14F-4D97-AF65-F5344CB8AC3E}">
        <p14:creationId xmlns:p14="http://schemas.microsoft.com/office/powerpoint/2010/main" val="4244019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19</Words>
  <Application>Microsoft Office PowerPoint</Application>
  <PresentationFormat>Presentación en pantalla (16:9)</PresentationFormat>
  <Paragraphs>31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DIAGNOSTICO TARDÍO DE ADENOCARCINOMA PULMONAR EN PACIENTE JOVEN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 Godoy</dc:creator>
  <cp:lastModifiedBy>Javier Godoy</cp:lastModifiedBy>
  <cp:revision>3</cp:revision>
  <dcterms:created xsi:type="dcterms:W3CDTF">2024-10-19T00:31:04Z</dcterms:created>
  <dcterms:modified xsi:type="dcterms:W3CDTF">2024-10-19T00:54:25Z</dcterms:modified>
</cp:coreProperties>
</file>