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5145088"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6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206" autoAdjust="0"/>
  </p:normalViewPr>
  <p:slideViewPr>
    <p:cSldViewPr snapToGrid="0" showGuides="1">
      <p:cViewPr varScale="1">
        <p:scale>
          <a:sx n="54" d="100"/>
          <a:sy n="54" d="100"/>
        </p:scale>
        <p:origin x="2556" y="90"/>
      </p:cViewPr>
      <p:guideLst>
        <p:guide orient="horz" pos="2880"/>
        <p:guide pos="1621"/>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0990AA-158D-4634-8C0B-B381B55C3CCF}" type="datetimeFigureOut">
              <a:rPr lang="es-AR" smtClean="0"/>
              <a:pPr/>
              <a:t>18/10/2024</a:t>
            </a:fld>
            <a:endParaRPr lang="es-AR"/>
          </a:p>
        </p:txBody>
      </p:sp>
      <p:sp>
        <p:nvSpPr>
          <p:cNvPr id="4" name="Marcador de imagen de diapositiva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A76596-BCA7-4A77-B5B7-457F15AF63B8}" type="slidenum">
              <a:rPr lang="es-AR" smtClean="0"/>
              <a:pPr/>
              <a:t>‹Nº›</a:t>
            </a:fld>
            <a:endParaRPr lang="es-AR"/>
          </a:p>
        </p:txBody>
      </p:sp>
    </p:spTree>
    <p:extLst>
      <p:ext uri="{BB962C8B-B14F-4D97-AF65-F5344CB8AC3E}">
        <p14:creationId xmlns:p14="http://schemas.microsoft.com/office/powerpoint/2010/main" val="371920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5"/>
          </p:nvPr>
        </p:nvSpPr>
        <p:spPr/>
        <p:txBody>
          <a:bodyPr/>
          <a:lstStyle/>
          <a:p>
            <a:fld id="{C0A76596-BCA7-4A77-B5B7-457F15AF63B8}" type="slidenum">
              <a:rPr lang="es-AR" smtClean="0"/>
              <a:pPr/>
              <a:t>1</a:t>
            </a:fld>
            <a:endParaRPr lang="es-AR"/>
          </a:p>
        </p:txBody>
      </p:sp>
    </p:spTree>
    <p:extLst>
      <p:ext uri="{BB962C8B-B14F-4D97-AF65-F5344CB8AC3E}">
        <p14:creationId xmlns:p14="http://schemas.microsoft.com/office/powerpoint/2010/main" val="3673883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882" y="1496484"/>
            <a:ext cx="4373325" cy="3183467"/>
          </a:xfrm>
        </p:spPr>
        <p:txBody>
          <a:bodyPr anchor="b"/>
          <a:lstStyle>
            <a:lvl1pPr algn="ctr">
              <a:defRPr sz="337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3136" y="4802717"/>
            <a:ext cx="3858816" cy="2207683"/>
          </a:xfrm>
        </p:spPr>
        <p:txBody>
          <a:bodyPr/>
          <a:lstStyle>
            <a:lvl1pPr marL="0" indent="0" algn="ctr">
              <a:buNone/>
              <a:defRPr sz="1350"/>
            </a:lvl1pPr>
            <a:lvl2pPr marL="257266" indent="0" algn="ctr">
              <a:buNone/>
              <a:defRPr sz="1125"/>
            </a:lvl2pPr>
            <a:lvl3pPr marL="514533" indent="0" algn="ctr">
              <a:buNone/>
              <a:defRPr sz="1013"/>
            </a:lvl3pPr>
            <a:lvl4pPr marL="771799" indent="0" algn="ctr">
              <a:buNone/>
              <a:defRPr sz="900"/>
            </a:lvl4pPr>
            <a:lvl5pPr marL="1029066" indent="0" algn="ctr">
              <a:buNone/>
              <a:defRPr sz="900"/>
            </a:lvl5pPr>
            <a:lvl6pPr marL="1286332" indent="0" algn="ctr">
              <a:buNone/>
              <a:defRPr sz="900"/>
            </a:lvl6pPr>
            <a:lvl7pPr marL="1543599" indent="0" algn="ctr">
              <a:buNone/>
              <a:defRPr sz="900"/>
            </a:lvl7pPr>
            <a:lvl8pPr marL="1800865" indent="0" algn="ctr">
              <a:buNone/>
              <a:defRPr sz="900"/>
            </a:lvl8pPr>
            <a:lvl9pPr marL="2058132" indent="0" algn="ctr">
              <a:buNone/>
              <a:defRPr sz="9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3646360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5935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1954" y="486834"/>
            <a:ext cx="1109410"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3725" y="486834"/>
            <a:ext cx="3263915"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9259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68537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1046" y="2279653"/>
            <a:ext cx="4437638" cy="3803649"/>
          </a:xfrm>
        </p:spPr>
        <p:txBody>
          <a:bodyPr anchor="b"/>
          <a:lstStyle>
            <a:lvl1pPr>
              <a:defRPr sz="337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51046" y="6119286"/>
            <a:ext cx="4437638" cy="2000249"/>
          </a:xfrm>
        </p:spPr>
        <p:txBody>
          <a:bodyPr/>
          <a:lstStyle>
            <a:lvl1pPr marL="0" indent="0">
              <a:buNone/>
              <a:defRPr sz="1350">
                <a:solidFill>
                  <a:schemeClr val="tx1"/>
                </a:solidFill>
              </a:defRPr>
            </a:lvl1pPr>
            <a:lvl2pPr marL="257266" indent="0">
              <a:buNone/>
              <a:defRPr sz="1125">
                <a:solidFill>
                  <a:schemeClr val="tx1">
                    <a:tint val="75000"/>
                  </a:schemeClr>
                </a:solidFill>
              </a:defRPr>
            </a:lvl2pPr>
            <a:lvl3pPr marL="514533" indent="0">
              <a:buNone/>
              <a:defRPr sz="1013">
                <a:solidFill>
                  <a:schemeClr val="tx1">
                    <a:tint val="75000"/>
                  </a:schemeClr>
                </a:solidFill>
              </a:defRPr>
            </a:lvl3pPr>
            <a:lvl4pPr marL="771799" indent="0">
              <a:buNone/>
              <a:defRPr sz="900">
                <a:solidFill>
                  <a:schemeClr val="tx1">
                    <a:tint val="75000"/>
                  </a:schemeClr>
                </a:solidFill>
              </a:defRPr>
            </a:lvl4pPr>
            <a:lvl5pPr marL="1029066" indent="0">
              <a:buNone/>
              <a:defRPr sz="900">
                <a:solidFill>
                  <a:schemeClr val="tx1">
                    <a:tint val="75000"/>
                  </a:schemeClr>
                </a:solidFill>
              </a:defRPr>
            </a:lvl5pPr>
            <a:lvl6pPr marL="1286332" indent="0">
              <a:buNone/>
              <a:defRPr sz="900">
                <a:solidFill>
                  <a:schemeClr val="tx1">
                    <a:tint val="75000"/>
                  </a:schemeClr>
                </a:solidFill>
              </a:defRPr>
            </a:lvl6pPr>
            <a:lvl7pPr marL="1543599" indent="0">
              <a:buNone/>
              <a:defRPr sz="900">
                <a:solidFill>
                  <a:schemeClr val="tx1">
                    <a:tint val="75000"/>
                  </a:schemeClr>
                </a:solidFill>
              </a:defRPr>
            </a:lvl7pPr>
            <a:lvl8pPr marL="1800865" indent="0">
              <a:buNone/>
              <a:defRPr sz="900">
                <a:solidFill>
                  <a:schemeClr val="tx1">
                    <a:tint val="75000"/>
                  </a:schemeClr>
                </a:solidFill>
              </a:defRPr>
            </a:lvl8pPr>
            <a:lvl9pPr marL="2058132" indent="0">
              <a:buNone/>
              <a:defRPr sz="9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4390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3725"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04701"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886430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395" y="486836"/>
            <a:ext cx="4437638"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4396" y="2241551"/>
            <a:ext cx="217661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4" name="Content Placeholder 3"/>
          <p:cNvSpPr>
            <a:spLocks noGrp="1"/>
          </p:cNvSpPr>
          <p:nvPr>
            <p:ph sz="half" idx="2"/>
          </p:nvPr>
        </p:nvSpPr>
        <p:spPr>
          <a:xfrm>
            <a:off x="354396" y="3340100"/>
            <a:ext cx="217661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04701" y="2241551"/>
            <a:ext cx="218733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6" name="Content Placeholder 5"/>
          <p:cNvSpPr>
            <a:spLocks noGrp="1"/>
          </p:cNvSpPr>
          <p:nvPr>
            <p:ph sz="quarter" idx="4"/>
          </p:nvPr>
        </p:nvSpPr>
        <p:spPr>
          <a:xfrm>
            <a:off x="2604701" y="3340100"/>
            <a:ext cx="218733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260437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3046417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719219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87332" y="1316569"/>
            <a:ext cx="2604701" cy="6498167"/>
          </a:xfrm>
        </p:spPr>
        <p:txBody>
          <a:bodyPr/>
          <a:lstStyle>
            <a:lvl1pPr>
              <a:defRPr sz="1801"/>
            </a:lvl1pPr>
            <a:lvl2pPr>
              <a:defRPr sz="1576"/>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3329091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87332" y="1316569"/>
            <a:ext cx="2604701" cy="6498167"/>
          </a:xfrm>
        </p:spPr>
        <p:txBody>
          <a:bodyPr anchor="t"/>
          <a:lstStyle>
            <a:lvl1pPr marL="0" indent="0">
              <a:buNone/>
              <a:defRPr sz="1801"/>
            </a:lvl1pPr>
            <a:lvl2pPr marL="257266" indent="0">
              <a:buNone/>
              <a:defRPr sz="1576"/>
            </a:lvl2pPr>
            <a:lvl3pPr marL="514533" indent="0">
              <a:buNone/>
              <a:defRPr sz="1350"/>
            </a:lvl3pPr>
            <a:lvl4pPr marL="771799" indent="0">
              <a:buNone/>
              <a:defRPr sz="1125"/>
            </a:lvl4pPr>
            <a:lvl5pPr marL="1029066" indent="0">
              <a:buNone/>
              <a:defRPr sz="1125"/>
            </a:lvl5pPr>
            <a:lvl6pPr marL="1286332" indent="0">
              <a:buNone/>
              <a:defRPr sz="1125"/>
            </a:lvl6pPr>
            <a:lvl7pPr marL="1543599" indent="0">
              <a:buNone/>
              <a:defRPr sz="1125"/>
            </a:lvl7pPr>
            <a:lvl8pPr marL="1800865" indent="0">
              <a:buNone/>
              <a:defRPr sz="1125"/>
            </a:lvl8pPr>
            <a:lvl9pPr marL="2058132" indent="0">
              <a:buNone/>
              <a:defRPr sz="112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val="3694034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725" y="486836"/>
            <a:ext cx="4437638"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3725" y="8475136"/>
            <a:ext cx="1157645"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21A9655E-A4E2-4841-AEDD-3A957E421835}" type="datetimeFigureOut">
              <a:rPr lang="es-AR" smtClean="0"/>
              <a:pPr/>
              <a:t>18/10/2024</a:t>
            </a:fld>
            <a:endParaRPr lang="es-AR"/>
          </a:p>
        </p:txBody>
      </p:sp>
      <p:sp>
        <p:nvSpPr>
          <p:cNvPr id="5" name="Footer Placeholder 4"/>
          <p:cNvSpPr>
            <a:spLocks noGrp="1"/>
          </p:cNvSpPr>
          <p:nvPr>
            <p:ph type="ftr" sz="quarter" idx="3"/>
          </p:nvPr>
        </p:nvSpPr>
        <p:spPr>
          <a:xfrm>
            <a:off x="1704311" y="8475136"/>
            <a:ext cx="1736467"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3633718" y="8475136"/>
            <a:ext cx="1157645"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E551BA7E-4705-41CB-A859-103C46BE2A81}" type="slidenum">
              <a:rPr lang="es-AR" smtClean="0"/>
              <a:pPr/>
              <a:t>‹Nº›</a:t>
            </a:fld>
            <a:endParaRPr lang="es-AR"/>
          </a:p>
        </p:txBody>
      </p:sp>
    </p:spTree>
    <p:extLst>
      <p:ext uri="{BB962C8B-B14F-4D97-AF65-F5344CB8AC3E}">
        <p14:creationId xmlns:p14="http://schemas.microsoft.com/office/powerpoint/2010/main" val="250897233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514533" rtl="0" eaLnBrk="1" latinLnBrk="0" hangingPunct="1">
        <a:lnSpc>
          <a:spcPct val="90000"/>
        </a:lnSpc>
        <a:spcBef>
          <a:spcPct val="0"/>
        </a:spcBef>
        <a:buNone/>
        <a:defRPr sz="2476" kern="1200">
          <a:solidFill>
            <a:schemeClr val="tx1"/>
          </a:solidFill>
          <a:latin typeface="+mj-lt"/>
          <a:ea typeface="+mj-ea"/>
          <a:cs typeface="+mj-cs"/>
        </a:defRPr>
      </a:lvl1pPr>
    </p:titleStyle>
    <p:bodyStyle>
      <a:lvl1pPr marL="128633" indent="-128633" algn="l" defTabSz="514533" rtl="0" eaLnBrk="1" latinLnBrk="0" hangingPunct="1">
        <a:lnSpc>
          <a:spcPct val="90000"/>
        </a:lnSpc>
        <a:spcBef>
          <a:spcPts val="563"/>
        </a:spcBef>
        <a:buFont typeface="Arial" panose="020B0604020202020204" pitchFamily="34" charset="0"/>
        <a:buChar char="•"/>
        <a:defRPr sz="1576" kern="1200">
          <a:solidFill>
            <a:schemeClr val="tx1"/>
          </a:solidFill>
          <a:latin typeface="+mn-lt"/>
          <a:ea typeface="+mn-ea"/>
          <a:cs typeface="+mn-cs"/>
        </a:defRPr>
      </a:lvl1pPr>
      <a:lvl2pPr marL="385900" indent="-128633" algn="l" defTabSz="514533"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3166" indent="-128633" algn="l" defTabSz="514533"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433"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699"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9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2232"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498"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7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533" rtl="0" eaLnBrk="1" latinLnBrk="0" hangingPunct="1">
        <a:defRPr sz="1013" kern="1200">
          <a:solidFill>
            <a:schemeClr val="tx1"/>
          </a:solidFill>
          <a:latin typeface="+mn-lt"/>
          <a:ea typeface="+mn-ea"/>
          <a:cs typeface="+mn-cs"/>
        </a:defRPr>
      </a:lvl1pPr>
      <a:lvl2pPr marL="257266" algn="l" defTabSz="514533" rtl="0" eaLnBrk="1" latinLnBrk="0" hangingPunct="1">
        <a:defRPr sz="1013" kern="1200">
          <a:solidFill>
            <a:schemeClr val="tx1"/>
          </a:solidFill>
          <a:latin typeface="+mn-lt"/>
          <a:ea typeface="+mn-ea"/>
          <a:cs typeface="+mn-cs"/>
        </a:defRPr>
      </a:lvl2pPr>
      <a:lvl3pPr marL="514533" algn="l" defTabSz="514533" rtl="0" eaLnBrk="1" latinLnBrk="0" hangingPunct="1">
        <a:defRPr sz="1013" kern="1200">
          <a:solidFill>
            <a:schemeClr val="tx1"/>
          </a:solidFill>
          <a:latin typeface="+mn-lt"/>
          <a:ea typeface="+mn-ea"/>
          <a:cs typeface="+mn-cs"/>
        </a:defRPr>
      </a:lvl3pPr>
      <a:lvl4pPr marL="771799" algn="l" defTabSz="514533" rtl="0" eaLnBrk="1" latinLnBrk="0" hangingPunct="1">
        <a:defRPr sz="1013" kern="1200">
          <a:solidFill>
            <a:schemeClr val="tx1"/>
          </a:solidFill>
          <a:latin typeface="+mn-lt"/>
          <a:ea typeface="+mn-ea"/>
          <a:cs typeface="+mn-cs"/>
        </a:defRPr>
      </a:lvl4pPr>
      <a:lvl5pPr marL="1029066" algn="l" defTabSz="514533" rtl="0" eaLnBrk="1" latinLnBrk="0" hangingPunct="1">
        <a:defRPr sz="1013" kern="1200">
          <a:solidFill>
            <a:schemeClr val="tx1"/>
          </a:solidFill>
          <a:latin typeface="+mn-lt"/>
          <a:ea typeface="+mn-ea"/>
          <a:cs typeface="+mn-cs"/>
        </a:defRPr>
      </a:lvl5pPr>
      <a:lvl6pPr marL="1286332" algn="l" defTabSz="514533" rtl="0" eaLnBrk="1" latinLnBrk="0" hangingPunct="1">
        <a:defRPr sz="1013" kern="1200">
          <a:solidFill>
            <a:schemeClr val="tx1"/>
          </a:solidFill>
          <a:latin typeface="+mn-lt"/>
          <a:ea typeface="+mn-ea"/>
          <a:cs typeface="+mn-cs"/>
        </a:defRPr>
      </a:lvl6pPr>
      <a:lvl7pPr marL="1543599" algn="l" defTabSz="514533" rtl="0" eaLnBrk="1" latinLnBrk="0" hangingPunct="1">
        <a:defRPr sz="1013" kern="1200">
          <a:solidFill>
            <a:schemeClr val="tx1"/>
          </a:solidFill>
          <a:latin typeface="+mn-lt"/>
          <a:ea typeface="+mn-ea"/>
          <a:cs typeface="+mn-cs"/>
        </a:defRPr>
      </a:lvl7pPr>
      <a:lvl8pPr marL="1800865" algn="l" defTabSz="514533" rtl="0" eaLnBrk="1" latinLnBrk="0" hangingPunct="1">
        <a:defRPr sz="1013" kern="1200">
          <a:solidFill>
            <a:schemeClr val="tx1"/>
          </a:solidFill>
          <a:latin typeface="+mn-lt"/>
          <a:ea typeface="+mn-ea"/>
          <a:cs typeface="+mn-cs"/>
        </a:defRPr>
      </a:lvl8pPr>
      <a:lvl9pPr marL="2058132" algn="l" defTabSz="51453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0B9A92D3-BAD2-49DA-ADD5-72633E52634D}"/>
              </a:ext>
            </a:extLst>
          </p:cNvPr>
          <p:cNvSpPr/>
          <p:nvPr/>
        </p:nvSpPr>
        <p:spPr>
          <a:xfrm>
            <a:off x="-2042" y="-1003"/>
            <a:ext cx="5145088" cy="85886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sp>
        <p:nvSpPr>
          <p:cNvPr id="10" name="CuadroTexto 9">
            <a:extLst>
              <a:ext uri="{FF2B5EF4-FFF2-40B4-BE49-F238E27FC236}">
                <a16:creationId xmlns:a16="http://schemas.microsoft.com/office/drawing/2014/main" id="{1B49268C-932A-4DB1-92AF-D44F1EDD186B}"/>
              </a:ext>
            </a:extLst>
          </p:cNvPr>
          <p:cNvSpPr txBox="1"/>
          <p:nvPr/>
        </p:nvSpPr>
        <p:spPr>
          <a:xfrm>
            <a:off x="4198725" y="-91401"/>
            <a:ext cx="1038559" cy="523220"/>
          </a:xfrm>
          <a:prstGeom prst="rect">
            <a:avLst/>
          </a:prstGeom>
          <a:noFill/>
        </p:spPr>
        <p:txBody>
          <a:bodyPr wrap="square" rtlCol="0">
            <a:spAutoFit/>
          </a:bodyPr>
          <a:lstStyle/>
          <a:p>
            <a:r>
              <a:rPr lang="es-ES" sz="2800" b="1" dirty="0">
                <a:solidFill>
                  <a:schemeClr val="bg1"/>
                </a:solidFill>
              </a:rPr>
              <a:t>P-125</a:t>
            </a:r>
          </a:p>
        </p:txBody>
      </p:sp>
      <p:sp>
        <p:nvSpPr>
          <p:cNvPr id="12" name="CuadroTexto 11">
            <a:extLst>
              <a:ext uri="{FF2B5EF4-FFF2-40B4-BE49-F238E27FC236}">
                <a16:creationId xmlns:a16="http://schemas.microsoft.com/office/drawing/2014/main" id="{7B7018CF-0B2D-464A-AA78-CDC605CCB2A6}"/>
              </a:ext>
            </a:extLst>
          </p:cNvPr>
          <p:cNvSpPr txBox="1"/>
          <p:nvPr/>
        </p:nvSpPr>
        <p:spPr>
          <a:xfrm>
            <a:off x="942278" y="211534"/>
            <a:ext cx="3974871" cy="646331"/>
          </a:xfrm>
          <a:prstGeom prst="rect">
            <a:avLst/>
          </a:prstGeom>
          <a:noFill/>
        </p:spPr>
        <p:txBody>
          <a:bodyPr wrap="square" rtlCol="0">
            <a:spAutoFit/>
          </a:bodyPr>
          <a:lstStyle/>
          <a:p>
            <a:pPr lvl="0" algn="ctr"/>
            <a:r>
              <a:rPr lang="es-MX" b="1" dirty="0">
                <a:solidFill>
                  <a:schemeClr val="bg1"/>
                </a:solidFill>
                <a:ea typeface="Calibri"/>
                <a:cs typeface="Calibri"/>
                <a:sym typeface="Calibri"/>
              </a:rPr>
              <a:t>HEMOPTISIS AMENAZANTE POR </a:t>
            </a:r>
          </a:p>
          <a:p>
            <a:pPr lvl="0" algn="ctr"/>
            <a:r>
              <a:rPr lang="es-MX" b="1" dirty="0">
                <a:solidFill>
                  <a:schemeClr val="bg1"/>
                </a:solidFill>
                <a:ea typeface="Calibri"/>
                <a:cs typeface="Calibri"/>
                <a:sym typeface="Calibri"/>
              </a:rPr>
              <a:t>TRAQUEOBRONQUITIS ASPERGILAR</a:t>
            </a:r>
          </a:p>
        </p:txBody>
      </p:sp>
      <p:sp>
        <p:nvSpPr>
          <p:cNvPr id="21" name="CuadroTexto 20">
            <a:extLst>
              <a:ext uri="{FF2B5EF4-FFF2-40B4-BE49-F238E27FC236}">
                <a16:creationId xmlns:a16="http://schemas.microsoft.com/office/drawing/2014/main" id="{D997DEBA-5486-4FA1-9FE6-8AB070430C3D}"/>
              </a:ext>
            </a:extLst>
          </p:cNvPr>
          <p:cNvSpPr txBox="1"/>
          <p:nvPr/>
        </p:nvSpPr>
        <p:spPr>
          <a:xfrm>
            <a:off x="1618157" y="863424"/>
            <a:ext cx="1904689" cy="230832"/>
          </a:xfrm>
          <a:prstGeom prst="rect">
            <a:avLst/>
          </a:prstGeom>
          <a:noFill/>
        </p:spPr>
        <p:txBody>
          <a:bodyPr wrap="none" rtlCol="0">
            <a:spAutoFit/>
          </a:bodyPr>
          <a:lstStyle/>
          <a:p>
            <a:r>
              <a:rPr lang="es-ES" sz="900" dirty="0" err="1"/>
              <a:t>Natalín</a:t>
            </a:r>
            <a:r>
              <a:rPr lang="es-ES" sz="900" dirty="0"/>
              <a:t> Rumbo, Enrique </a:t>
            </a:r>
            <a:r>
              <a:rPr lang="es-ES" sz="900" dirty="0" err="1"/>
              <a:t>Barimboim</a:t>
            </a:r>
            <a:endParaRPr lang="es-ES" sz="900" dirty="0"/>
          </a:p>
        </p:txBody>
      </p:sp>
      <p:sp>
        <p:nvSpPr>
          <p:cNvPr id="22" name="CuadroTexto 21">
            <a:extLst>
              <a:ext uri="{FF2B5EF4-FFF2-40B4-BE49-F238E27FC236}">
                <a16:creationId xmlns:a16="http://schemas.microsoft.com/office/drawing/2014/main" id="{04348DB2-D36B-46EF-AF6B-A46283E6D6DD}"/>
              </a:ext>
            </a:extLst>
          </p:cNvPr>
          <p:cNvSpPr txBox="1"/>
          <p:nvPr/>
        </p:nvSpPr>
        <p:spPr>
          <a:xfrm>
            <a:off x="1628775" y="1055255"/>
            <a:ext cx="1800225" cy="246221"/>
          </a:xfrm>
          <a:prstGeom prst="rect">
            <a:avLst/>
          </a:prstGeom>
          <a:noFill/>
        </p:spPr>
        <p:txBody>
          <a:bodyPr wrap="square" rtlCol="0">
            <a:spAutoFit/>
          </a:bodyPr>
          <a:lstStyle/>
          <a:p>
            <a:pPr algn="ctr"/>
            <a:r>
              <a:rPr lang="es-ES" sz="1000" dirty="0"/>
              <a:t>Hospital Central de Mendoza</a:t>
            </a:r>
          </a:p>
        </p:txBody>
      </p:sp>
      <p:sp>
        <p:nvSpPr>
          <p:cNvPr id="23" name="CuadroTexto 22">
            <a:extLst>
              <a:ext uri="{FF2B5EF4-FFF2-40B4-BE49-F238E27FC236}">
                <a16:creationId xmlns:a16="http://schemas.microsoft.com/office/drawing/2014/main" id="{6A3B2CCA-4D78-4D2B-93BB-C90DC7FB532F}"/>
              </a:ext>
            </a:extLst>
          </p:cNvPr>
          <p:cNvSpPr txBox="1"/>
          <p:nvPr/>
        </p:nvSpPr>
        <p:spPr>
          <a:xfrm>
            <a:off x="118986" y="1238462"/>
            <a:ext cx="4913307" cy="6032421"/>
          </a:xfrm>
          <a:prstGeom prst="rect">
            <a:avLst/>
          </a:prstGeom>
          <a:noFill/>
          <a:ln w="25400">
            <a:noFill/>
          </a:ln>
        </p:spPr>
        <p:txBody>
          <a:bodyPr wrap="square" rtlCol="0">
            <a:spAutoFit/>
          </a:bodyPr>
          <a:lstStyle/>
          <a:p>
            <a:r>
              <a:rPr lang="es-ES" sz="1300" b="1" dirty="0"/>
              <a:t>INTRODUCCIÓN: </a:t>
            </a:r>
            <a:r>
              <a:rPr lang="es-MX" sz="1300" dirty="0"/>
              <a:t>La </a:t>
            </a:r>
            <a:r>
              <a:rPr lang="es-MX" sz="1300" dirty="0" err="1"/>
              <a:t>traqueobronquitis</a:t>
            </a:r>
            <a:r>
              <a:rPr lang="es-MX" sz="1300" dirty="0"/>
              <a:t> ulcerosa </a:t>
            </a:r>
            <a:r>
              <a:rPr lang="es-MX" sz="1300" dirty="0" err="1"/>
              <a:t>aspergilar</a:t>
            </a:r>
            <a:r>
              <a:rPr lang="es-MX" sz="1300" dirty="0"/>
              <a:t> (TBA) es una forma poco frecuente de </a:t>
            </a:r>
            <a:r>
              <a:rPr lang="es-MX" sz="1300" dirty="0" err="1"/>
              <a:t>aspergilosis</a:t>
            </a:r>
            <a:r>
              <a:rPr lang="es-MX" sz="1300" dirty="0"/>
              <a:t> invasiva. Reportamos un caso de nuestro </a:t>
            </a:r>
            <a:r>
              <a:rPr lang="es-MX" sz="1300" dirty="0" err="1"/>
              <a:t>hopsital</a:t>
            </a:r>
            <a:r>
              <a:rPr lang="es-MX" sz="1300" dirty="0"/>
              <a:t>.</a:t>
            </a:r>
          </a:p>
          <a:p>
            <a:endParaRPr lang="es-ES" sz="1300" b="1" dirty="0"/>
          </a:p>
          <a:p>
            <a:pPr lvl="0"/>
            <a:r>
              <a:rPr lang="es-ES" sz="1300" b="1" dirty="0"/>
              <a:t>CASO CLÍNICO: </a:t>
            </a:r>
            <a:r>
              <a:rPr lang="es-MX" sz="1300" dirty="0">
                <a:ea typeface="Calibri"/>
                <a:cs typeface="Calibri"/>
                <a:sym typeface="Calibri"/>
              </a:rPr>
              <a:t>Paciente de 68 años con antecedentes de AR, medicada con </a:t>
            </a:r>
            <a:r>
              <a:rPr lang="es-MX" sz="1300" dirty="0" err="1">
                <a:ea typeface="Calibri"/>
                <a:cs typeface="Calibri"/>
                <a:sym typeface="Calibri"/>
              </a:rPr>
              <a:t>metotrexato</a:t>
            </a:r>
            <a:r>
              <a:rPr lang="es-MX" sz="1300" dirty="0">
                <a:ea typeface="Calibri"/>
                <a:cs typeface="Calibri"/>
                <a:sym typeface="Calibri"/>
              </a:rPr>
              <a:t> y </a:t>
            </a:r>
            <a:r>
              <a:rPr lang="es-MX" sz="1300" dirty="0" err="1">
                <a:ea typeface="Calibri"/>
                <a:cs typeface="Calibri"/>
                <a:sym typeface="Calibri"/>
              </a:rPr>
              <a:t>etanercept</a:t>
            </a:r>
            <a:r>
              <a:rPr lang="es-MX" sz="1300" dirty="0">
                <a:ea typeface="Calibri"/>
                <a:cs typeface="Calibri"/>
                <a:sym typeface="Calibri"/>
              </a:rPr>
              <a:t>. Ingresó a UTI por meningitis aguda por neumococo, shock séptico con fallo </a:t>
            </a:r>
            <a:r>
              <a:rPr lang="es-MX" sz="1300" dirty="0" err="1">
                <a:ea typeface="Calibri"/>
                <a:cs typeface="Calibri"/>
                <a:sym typeface="Calibri"/>
              </a:rPr>
              <a:t>multiorgánico</a:t>
            </a:r>
            <a:r>
              <a:rPr lang="es-MX" sz="1300" dirty="0">
                <a:ea typeface="Calibri"/>
                <a:cs typeface="Calibri"/>
                <a:sym typeface="Calibri"/>
              </a:rPr>
              <a:t>. Recibió tratamiento con ceftriaxona y dexametasona, presentó complicaciones como púrpura fulminante, neumonía por influenza A intrahospitalaria y hemoptisis amenazante autolimitada. Una BFC mostró múltiples lesiones blanquecinas, sobreelevadas e irregulares, adheridas a la pared bronquial de manera parcheada, con restos hemáticos. BAL galactomananos 0.74. Cultivo: A. </a:t>
            </a:r>
            <a:r>
              <a:rPr lang="es-MX" sz="1300" dirty="0" err="1">
                <a:ea typeface="Calibri"/>
                <a:cs typeface="Calibri"/>
                <a:sym typeface="Calibri"/>
              </a:rPr>
              <a:t>fumigatus</a:t>
            </a:r>
            <a:r>
              <a:rPr lang="es-MX" sz="1300" dirty="0">
                <a:ea typeface="Calibri"/>
                <a:cs typeface="Calibri"/>
                <a:sym typeface="Calibri"/>
              </a:rPr>
              <a:t>. Se trató con </a:t>
            </a:r>
            <a:r>
              <a:rPr lang="es-MX" sz="1300" dirty="0" err="1">
                <a:ea typeface="Calibri"/>
                <a:cs typeface="Calibri"/>
                <a:sym typeface="Calibri"/>
              </a:rPr>
              <a:t>anfotericina</a:t>
            </a:r>
            <a:r>
              <a:rPr lang="es-MX" sz="1300" dirty="0">
                <a:ea typeface="Calibri"/>
                <a:cs typeface="Calibri"/>
                <a:sym typeface="Calibri"/>
              </a:rPr>
              <a:t> B </a:t>
            </a:r>
            <a:r>
              <a:rPr lang="es-MX" sz="1300" dirty="0" err="1">
                <a:ea typeface="Calibri"/>
                <a:cs typeface="Calibri"/>
                <a:sym typeface="Calibri"/>
              </a:rPr>
              <a:t>liposomal</a:t>
            </a:r>
            <a:r>
              <a:rPr lang="es-MX" sz="1300" dirty="0">
                <a:ea typeface="Calibri"/>
                <a:cs typeface="Calibri"/>
                <a:sym typeface="Calibri"/>
              </a:rPr>
              <a:t>. Se realizó biopsia </a:t>
            </a:r>
            <a:r>
              <a:rPr lang="es-MX" sz="1300" dirty="0" err="1">
                <a:ea typeface="Calibri"/>
                <a:cs typeface="Calibri"/>
                <a:sym typeface="Calibri"/>
              </a:rPr>
              <a:t>broncoscopica</a:t>
            </a:r>
            <a:r>
              <a:rPr lang="es-MX" sz="1300" dirty="0">
                <a:ea typeface="Calibri"/>
                <a:cs typeface="Calibri"/>
                <a:sym typeface="Calibri"/>
              </a:rPr>
              <a:t> de la lesión y se confirmó la presencia de un hongo filamentoso del género Aspergillus.</a:t>
            </a:r>
            <a:endParaRPr lang="es-MX" sz="1300" dirty="0"/>
          </a:p>
          <a:p>
            <a:pPr lvl="0"/>
            <a:r>
              <a:rPr lang="es-MX" sz="1300" dirty="0">
                <a:ea typeface="Calibri"/>
                <a:cs typeface="Calibri"/>
                <a:sym typeface="Calibri"/>
              </a:rPr>
              <a:t>A las 72 horas se realizo nueva FBC, en la que se extrajeron coágulos en forma de moldes bronquiales. </a:t>
            </a:r>
            <a:endParaRPr lang="es-MX" sz="1300" dirty="0"/>
          </a:p>
          <a:p>
            <a:r>
              <a:rPr lang="es-ES" sz="1300" dirty="0"/>
              <a:t> </a:t>
            </a:r>
          </a:p>
          <a:p>
            <a:r>
              <a:rPr lang="es-ES" sz="1300" b="1" dirty="0"/>
              <a:t>DISCUSIÓN Y RESULTADOS: </a:t>
            </a:r>
            <a:r>
              <a:rPr lang="es-MX" sz="1300" dirty="0"/>
              <a:t>La TBA es una entidad clínica rara y grave. En una revisión de F Álvarez, Lerma y col, (1) se identificó que la frecuencia de infecciones por </a:t>
            </a:r>
            <a:r>
              <a:rPr lang="es-MX" sz="1300" dirty="0" err="1"/>
              <a:t>Aspergillus</a:t>
            </a:r>
            <a:r>
              <a:rPr lang="es-MX" sz="1300" dirty="0"/>
              <a:t> </a:t>
            </a:r>
            <a:r>
              <a:rPr lang="es-MX" sz="1300" dirty="0" err="1"/>
              <a:t>spp</a:t>
            </a:r>
            <a:r>
              <a:rPr lang="es-MX" sz="1300" dirty="0"/>
              <a:t>. en terapias intensivas españolas fue de 2,5 pacientes por cada 1.000 ingresados. La neutropenia es el principal factor de riesgo. La influenza sería otro factor de riesgo descripto recientemente. En este caso se resalta la necesidad de mantener un alto índice de sospecha de infecciones fúngicas en pacientes críticos.</a:t>
            </a:r>
          </a:p>
          <a:p>
            <a:r>
              <a:rPr lang="es-MX" sz="1050" dirty="0"/>
              <a:t>1 Lerma FA, et al. Infecciones respiratorias por Aspergillus </a:t>
            </a:r>
            <a:r>
              <a:rPr lang="es-MX" sz="1050" dirty="0" err="1"/>
              <a:t>spp</a:t>
            </a:r>
            <a:r>
              <a:rPr lang="es-MX" sz="1050" dirty="0"/>
              <a:t>. en pacientes críticos ingresados en unidades de cuidados intensivos. Medicina Intensiva 2015; 39: 149-59</a:t>
            </a:r>
            <a:r>
              <a:rPr lang="es-MX" sz="1300" dirty="0"/>
              <a:t>.</a:t>
            </a:r>
          </a:p>
        </p:txBody>
      </p:sp>
      <p:grpSp>
        <p:nvGrpSpPr>
          <p:cNvPr id="27" name="Grupo 26">
            <a:extLst>
              <a:ext uri="{FF2B5EF4-FFF2-40B4-BE49-F238E27FC236}">
                <a16:creationId xmlns:a16="http://schemas.microsoft.com/office/drawing/2014/main" id="{43826DFB-24CC-4956-8C2B-1AE24C3960EF}"/>
              </a:ext>
            </a:extLst>
          </p:cNvPr>
          <p:cNvGrpSpPr/>
          <p:nvPr/>
        </p:nvGrpSpPr>
        <p:grpSpPr>
          <a:xfrm>
            <a:off x="0" y="0"/>
            <a:ext cx="1020233" cy="839085"/>
            <a:chOff x="3765750" y="7376005"/>
            <a:chExt cx="1271916" cy="1138935"/>
          </a:xfrm>
        </p:grpSpPr>
        <p:sp>
          <p:nvSpPr>
            <p:cNvPr id="29" name="Rectángulo 28">
              <a:extLst>
                <a:ext uri="{FF2B5EF4-FFF2-40B4-BE49-F238E27FC236}">
                  <a16:creationId xmlns:a16="http://schemas.microsoft.com/office/drawing/2014/main" id="{CBFF7164-74B5-4BBB-8043-69399B3E16C6}"/>
                </a:ext>
              </a:extLst>
            </p:cNvPr>
            <p:cNvSpPr/>
            <p:nvPr/>
          </p:nvSpPr>
          <p:spPr>
            <a:xfrm>
              <a:off x="3765750" y="7376005"/>
              <a:ext cx="1271916" cy="1138935"/>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30" name="Imagen 29">
              <a:extLst>
                <a:ext uri="{FF2B5EF4-FFF2-40B4-BE49-F238E27FC236}">
                  <a16:creationId xmlns:a16="http://schemas.microsoft.com/office/drawing/2014/main" id="{A00ED803-4878-4789-A533-5369B500A64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0479" t="11796" r="8166" b="23357"/>
            <a:stretch/>
          </p:blipFill>
          <p:spPr>
            <a:xfrm>
              <a:off x="3799394" y="7982840"/>
              <a:ext cx="1208639" cy="433027"/>
            </a:xfrm>
            <a:prstGeom prst="rect">
              <a:avLst/>
            </a:prstGeom>
          </p:spPr>
        </p:pic>
        <p:pic>
          <p:nvPicPr>
            <p:cNvPr id="31" name="Imagen 30">
              <a:extLst>
                <a:ext uri="{FF2B5EF4-FFF2-40B4-BE49-F238E27FC236}">
                  <a16:creationId xmlns:a16="http://schemas.microsoft.com/office/drawing/2014/main" id="{E252CE4A-6ABA-457F-900E-11BDADEDC439}"/>
                </a:ext>
              </a:extLst>
            </p:cNvPr>
            <p:cNvPicPr>
              <a:picLocks noChangeAspect="1"/>
            </p:cNvPicPr>
            <p:nvPr/>
          </p:nvPicPr>
          <p:blipFill rotWithShape="1">
            <a:blip r:embed="rId4">
              <a:extLst>
                <a:ext uri="{28A0092B-C50C-407E-A947-70E740481C1C}">
                  <a14:useLocalDpi xmlns:a14="http://schemas.microsoft.com/office/drawing/2010/main" val="0"/>
                </a:ext>
              </a:extLst>
            </a:blip>
            <a:srcRect t="11797" r="69607" b="22155"/>
            <a:stretch/>
          </p:blipFill>
          <p:spPr>
            <a:xfrm>
              <a:off x="3903535" y="7460984"/>
              <a:ext cx="899159" cy="662403"/>
            </a:xfrm>
            <a:prstGeom prst="rect">
              <a:avLst/>
            </a:prstGeom>
          </p:spPr>
        </p:pic>
      </p:grpSp>
      <p:pic>
        <p:nvPicPr>
          <p:cNvPr id="18" name="Google Shape;87;p1" descr="https://lh7-rt.googleusercontent.com/docsz/AD_4nXdl184-Exq3XSX5JI_D6m99yBFnjX4A_0xnP3FoHRMbIv2dg2SdyJMVCa7ys84zK34IXUPrlFPMGnr-MdhftT6W60HmsvKAQHFIJk7j7pl0mXaJWQeKgiZfF9fQRf7KSR2l7qZsAsHCFfulrro1yuZqsA-o?key=TO9wymbllf3XtLICnT8GDQ"/>
          <p:cNvPicPr preferRelativeResize="0"/>
          <p:nvPr/>
        </p:nvPicPr>
        <p:blipFill rotWithShape="1">
          <a:blip r:embed="rId5">
            <a:alphaModFix/>
          </a:blip>
          <a:srcRect l="20751"/>
          <a:stretch/>
        </p:blipFill>
        <p:spPr>
          <a:xfrm>
            <a:off x="2254930" y="7112872"/>
            <a:ext cx="2708654" cy="1914606"/>
          </a:xfrm>
          <a:prstGeom prst="rect">
            <a:avLst/>
          </a:prstGeom>
          <a:noFill/>
          <a:ln>
            <a:noFill/>
          </a:ln>
        </p:spPr>
      </p:pic>
      <p:pic>
        <p:nvPicPr>
          <p:cNvPr id="3" name="Imagen 2">
            <a:extLst>
              <a:ext uri="{FF2B5EF4-FFF2-40B4-BE49-F238E27FC236}">
                <a16:creationId xmlns:a16="http://schemas.microsoft.com/office/drawing/2014/main" id="{75765204-59D0-9829-FA2D-CB36814C4984}"/>
              </a:ext>
            </a:extLst>
          </p:cNvPr>
          <p:cNvPicPr>
            <a:picLocks noChangeAspect="1"/>
          </p:cNvPicPr>
          <p:nvPr/>
        </p:nvPicPr>
        <p:blipFill>
          <a:blip r:embed="rId6" cstate="print">
            <a:extLst>
              <a:ext uri="{28A0092B-C50C-407E-A947-70E740481C1C}">
                <a14:useLocalDpi xmlns:a14="http://schemas.microsoft.com/office/drawing/2010/main" val="0"/>
              </a:ext>
            </a:extLst>
          </a:blip>
          <a:srcRect r="4418" b="13534"/>
          <a:stretch/>
        </p:blipFill>
        <p:spPr>
          <a:xfrm>
            <a:off x="224729" y="7112871"/>
            <a:ext cx="1936341" cy="1914606"/>
          </a:xfrm>
          <a:prstGeom prst="rect">
            <a:avLst/>
          </a:prstGeom>
        </p:spPr>
      </p:pic>
    </p:spTree>
    <p:extLst>
      <p:ext uri="{BB962C8B-B14F-4D97-AF65-F5344CB8AC3E}">
        <p14:creationId xmlns:p14="http://schemas.microsoft.com/office/powerpoint/2010/main" val="171625597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420</TotalTime>
  <Words>303</Words>
  <Application>Microsoft Office PowerPoint</Application>
  <PresentationFormat>Personalizado</PresentationFormat>
  <Paragraphs>13</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Lucía Senorans</dc:creator>
  <cp:lastModifiedBy>flavia Planinsek</cp:lastModifiedBy>
  <cp:revision>34</cp:revision>
  <dcterms:created xsi:type="dcterms:W3CDTF">2019-08-05T18:41:14Z</dcterms:created>
  <dcterms:modified xsi:type="dcterms:W3CDTF">2024-10-19T00:08:09Z</dcterms:modified>
</cp:coreProperties>
</file>