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media/image2.jpeg" ContentType="image/jpe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5145087" cy="8999537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257040" y="2105640"/>
            <a:ext cx="46296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257040" y="4831920"/>
            <a:ext cx="46296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257040" y="210564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2629440" y="210564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257040" y="483192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2629440" y="483192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257040" y="2105640"/>
            <a:ext cx="14904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822320" y="2105640"/>
            <a:ext cx="14904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3387600" y="2105640"/>
            <a:ext cx="14904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257040" y="4831920"/>
            <a:ext cx="14904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822320" y="4831920"/>
            <a:ext cx="14904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3387600" y="4831920"/>
            <a:ext cx="14904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257040" y="2105640"/>
            <a:ext cx="4629600" cy="5218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257040" y="2105640"/>
            <a:ext cx="4629600" cy="52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257040" y="2105640"/>
            <a:ext cx="2259000" cy="52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2629440" y="2105640"/>
            <a:ext cx="2259000" cy="52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75320" y="2346840"/>
            <a:ext cx="4792680" cy="69667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257040" y="210564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2629440" y="2105640"/>
            <a:ext cx="2259000" cy="52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257040" y="483192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257040" y="2105640"/>
            <a:ext cx="2259000" cy="52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2629440" y="210564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2629440" y="483192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s-AR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257040" y="210564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2629440" y="2105640"/>
            <a:ext cx="22590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257040" y="4831920"/>
            <a:ext cx="4629600" cy="2489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75320" y="2346840"/>
            <a:ext cx="4792680" cy="15026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es-AR" sz="1800" spc="-1" strike="noStrike">
                <a:latin typeface="Arial"/>
              </a:rPr>
              <a:t>Click to edit the title text format</a:t>
            </a:r>
            <a:endParaRPr b="0" lang="es-AR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257040" y="2105640"/>
            <a:ext cx="4629600" cy="521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Click to edit the outline text format</a:t>
            </a:r>
            <a:endParaRPr b="0" lang="es-AR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latin typeface="Arial"/>
              </a:rPr>
              <a:t>Second Outline Level</a:t>
            </a:r>
            <a:endParaRPr b="0" lang="es-AR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Third Outline Level</a:t>
            </a:r>
            <a:endParaRPr b="0" lang="es-AR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latin typeface="Arial"/>
              </a:rPr>
              <a:t>Fourth Outline Level</a:t>
            </a:r>
            <a:endParaRPr b="0" lang="es-AR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Fifth Outline Level</a:t>
            </a:r>
            <a:endParaRPr b="0" lang="es-AR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Sixth Outline Level</a:t>
            </a:r>
            <a:endParaRPr b="0" lang="es-AR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latin typeface="Arial"/>
              </a:rPr>
              <a:t>Seventh Outline Level</a:t>
            </a:r>
            <a:endParaRPr b="0" lang="es-AR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ea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87480" y="2795760"/>
            <a:ext cx="5056200" cy="307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normAutofit fontScale="1000"/>
          </a:bodyPr>
          <a:p>
            <a:pPr algn="just">
              <a:lnSpc>
                <a:spcPct val="150000"/>
              </a:lnSpc>
            </a:pPr>
            <a:r>
              <a:rPr b="0" lang="es-AR" sz="4800" spc="-1" strike="noStrike" u="sng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Presentación del caso:</a:t>
            </a:r>
            <a:endParaRPr b="0" lang="es-AR" sz="48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199"/>
              </a:spcBef>
            </a:pPr>
            <a:r>
              <a:rPr b="0" lang="es-AR" sz="4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Masculino de 28 años, trabajador rural, ingresó con fiebre y deterioró el nivel de conciencia, requiriendo intubación y VM. La TAC de ingreso reveló signos de encefalitis y edema mesencefálico. Luego de 18 días, se diagnosticó EEO y se realizó traqueostomía por VM prolongada. Se realizaron múltiples periodos de desconexión de VM constatándose apnea respiratoria, sugiriendo la pérdida de la respiración automática. </a:t>
            </a:r>
            <a:endParaRPr b="0" lang="es-AR" sz="44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199"/>
              </a:spcBef>
            </a:pPr>
            <a:r>
              <a:rPr b="0" lang="es-AR" sz="4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0" lang="es-AR" sz="4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Se descartó la debilidad muscular como causa de falla de weaning, ya que el paciente presentaba una PIMAX de -96 cmH2O y PEMAX de 66 cmH2O, así como un pico de flujo inducido de 170 L/min. Estos hallazgos sugieren una función muscular respiratoria adecuada y descarta una causa muscular para la apnea observada durante el destete.</a:t>
            </a:r>
            <a:endParaRPr b="0" lang="es-AR" sz="44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199"/>
              </a:spcBef>
            </a:pPr>
            <a:endParaRPr b="0" lang="es-AR" sz="44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199"/>
              </a:spcBef>
            </a:pPr>
            <a:endParaRPr b="0" lang="es-AR" sz="4400" spc="-1" strike="noStrike"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es-AR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AR" sz="44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87480" y="369360"/>
            <a:ext cx="4968000" cy="77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spAutoFit/>
          </a:bodyPr>
          <a:p>
            <a:pPr algn="ctr">
              <a:lnSpc>
                <a:spcPct val="100000"/>
              </a:lnSpc>
            </a:pPr>
            <a:r>
              <a:rPr b="1" lang="es-AR" sz="1300" spc="-1" strike="noStrike">
                <a:solidFill>
                  <a:srgbClr val="000000"/>
                </a:solidFill>
                <a:latin typeface="Arial"/>
                <a:ea typeface="Arial"/>
              </a:rPr>
              <a:t>“</a:t>
            </a:r>
            <a:r>
              <a:rPr b="1" lang="es-AR" sz="1300" spc="-1" strike="noStrike">
                <a:solidFill>
                  <a:srgbClr val="000000"/>
                </a:solidFill>
                <a:latin typeface="Arial"/>
                <a:ea typeface="Arial"/>
              </a:rPr>
              <a:t>ALTERACIÓN DEL IMPULSO CENTRAL RESPIRATORIO EN ENCEFALITIS EQUINA DEL OESTE: VENTILACIÓN MECÁNICA PROLONGADA. CASO REPORTE” </a:t>
            </a:r>
            <a:endParaRPr b="0" lang="es-AR" sz="1300" spc="-1" strike="noStrike">
              <a:latin typeface="Arial"/>
            </a:endParaRPr>
          </a:p>
        </p:txBody>
      </p:sp>
      <p:sp>
        <p:nvSpPr>
          <p:cNvPr id="40" name="CustomShape 3"/>
          <p:cNvSpPr/>
          <p:nvPr/>
        </p:nvSpPr>
        <p:spPr>
          <a:xfrm>
            <a:off x="0" y="1200600"/>
            <a:ext cx="5440320" cy="33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spAutoFit/>
          </a:bodyPr>
          <a:p>
            <a:pPr>
              <a:lnSpc>
                <a:spcPct val="100000"/>
              </a:lnSpc>
            </a:pPr>
            <a:r>
              <a:rPr b="0" lang="es-AR" sz="1000" spc="-1" strike="noStrike">
                <a:solidFill>
                  <a:srgbClr val="000000"/>
                </a:solidFill>
                <a:latin typeface="Arial"/>
                <a:ea typeface="Arial"/>
              </a:rPr>
              <a:t>Thomsen Carolina; Bezzi Marco; Sadrá Ahmad; Laurens Maria Lourdes; Borello Silvina.</a:t>
            </a:r>
            <a:endParaRPr b="0" lang="es-AR" sz="1000" spc="-1" strike="noStrike">
              <a:latin typeface="Arial"/>
            </a:endParaRPr>
          </a:p>
        </p:txBody>
      </p:sp>
      <p:sp>
        <p:nvSpPr>
          <p:cNvPr id="41" name="CustomShape 4"/>
          <p:cNvSpPr/>
          <p:nvPr/>
        </p:nvSpPr>
        <p:spPr>
          <a:xfrm>
            <a:off x="4282920" y="0"/>
            <a:ext cx="772560" cy="42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spAutoFit/>
          </a:bodyPr>
          <a:p>
            <a:pPr>
              <a:lnSpc>
                <a:spcPct val="100000"/>
              </a:lnSpc>
            </a:pPr>
            <a:r>
              <a:rPr b="1" lang="es-AR" sz="1600" spc="-1" strike="noStrike">
                <a:solidFill>
                  <a:srgbClr val="000000"/>
                </a:solidFill>
                <a:latin typeface="Arial"/>
                <a:ea typeface="Arial"/>
              </a:rPr>
              <a:t>P.126</a:t>
            </a:r>
            <a:endParaRPr b="0" lang="es-AR" sz="1600" spc="-1" strike="noStrike">
              <a:latin typeface="Arial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87480" y="1571760"/>
            <a:ext cx="5056200" cy="129276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spAutoFit/>
          </a:bodyPr>
          <a:p>
            <a:pPr algn="just">
              <a:lnSpc>
                <a:spcPct val="100000"/>
              </a:lnSpc>
            </a:pPr>
            <a:r>
              <a:rPr b="0" lang="es-AR" sz="1200" spc="-1" strike="noStrike" u="sng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Introducción</a:t>
            </a:r>
            <a:endParaRPr b="0" lang="es-AR" sz="1200" spc="-1" strike="noStrike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1199"/>
              </a:spcBef>
            </a:pPr>
            <a:r>
              <a:rPr b="0" lang="es-AR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La </a:t>
            </a:r>
            <a:r>
              <a:rPr b="0" lang="es-AR" sz="11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Encefalitis Equina del Oeste es una enfermedad viral zoonótica causada por  un alphavirus transmitido por mosquitos. A pesar de su escasa incidencia en humanos, se ha observado un resurgimiento de casos en Argentina en el último año.</a:t>
            </a:r>
            <a:endParaRPr b="0" lang="es-AR" sz="1100" spc="-1" strike="noStrike">
              <a:latin typeface="Arial"/>
            </a:endParaRPr>
          </a:p>
        </p:txBody>
      </p:sp>
      <p:pic>
        <p:nvPicPr>
          <p:cNvPr id="43" name="Google Shape;59;p13" descr=""/>
          <p:cNvPicPr/>
          <p:nvPr/>
        </p:nvPicPr>
        <p:blipFill>
          <a:blip r:embed="rId1"/>
          <a:stretch/>
        </p:blipFill>
        <p:spPr>
          <a:xfrm>
            <a:off x="329760" y="5868000"/>
            <a:ext cx="1360440" cy="1616400"/>
          </a:xfrm>
          <a:prstGeom prst="rect">
            <a:avLst/>
          </a:prstGeom>
          <a:ln>
            <a:noFill/>
          </a:ln>
        </p:spPr>
      </p:pic>
      <p:pic>
        <p:nvPicPr>
          <p:cNvPr id="44" name="Google Shape;60;p13" descr=""/>
          <p:cNvPicPr/>
          <p:nvPr/>
        </p:nvPicPr>
        <p:blipFill>
          <a:blip r:embed="rId2"/>
          <a:stretch/>
        </p:blipFill>
        <p:spPr>
          <a:xfrm>
            <a:off x="3344760" y="5868000"/>
            <a:ext cx="1287000" cy="1616400"/>
          </a:xfrm>
          <a:prstGeom prst="rect">
            <a:avLst/>
          </a:prstGeom>
          <a:ln>
            <a:noFill/>
          </a:ln>
        </p:spPr>
      </p:pic>
      <p:pic>
        <p:nvPicPr>
          <p:cNvPr id="45" name="Google Shape;61;p13" descr=""/>
          <p:cNvPicPr/>
          <p:nvPr/>
        </p:nvPicPr>
        <p:blipFill>
          <a:blip r:embed="rId3"/>
          <a:stretch/>
        </p:blipFill>
        <p:spPr>
          <a:xfrm>
            <a:off x="1874160" y="5896800"/>
            <a:ext cx="1287000" cy="1558800"/>
          </a:xfrm>
          <a:prstGeom prst="rect">
            <a:avLst/>
          </a:prstGeom>
          <a:ln>
            <a:noFill/>
          </a:ln>
        </p:spPr>
      </p:pic>
      <p:sp>
        <p:nvSpPr>
          <p:cNvPr id="46" name="CustomShape 6"/>
          <p:cNvSpPr/>
          <p:nvPr/>
        </p:nvSpPr>
        <p:spPr>
          <a:xfrm>
            <a:off x="87480" y="7598880"/>
            <a:ext cx="4968000" cy="118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spAutoFit/>
          </a:bodyPr>
          <a:p>
            <a:pPr algn="just">
              <a:lnSpc>
                <a:spcPct val="150000"/>
              </a:lnSpc>
              <a:spcBef>
                <a:spcPts val="1199"/>
              </a:spcBef>
            </a:pPr>
            <a:r>
              <a:rPr b="0" lang="es-AR" sz="11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La RMN no mostró hallazgos compatibles con la afectación de la región del centro respiratorio. Sin embargo, un test de apnea mostró un incremento significativo de la PCO2 sin respuesta ventilatoria. A pesar de múltiples desconexiones, el paciente permaneció dependiente de la VM hasta su fallecimiento. </a:t>
            </a:r>
            <a:endParaRPr b="0" lang="es-AR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Trio_Office/6.2.8.2$Windows_x86 LibreOffice_project/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es-AR</dc:language>
  <cp:lastModifiedBy/>
  <dcterms:modified xsi:type="dcterms:W3CDTF">2024-10-21T22:21:39Z</dcterms:modified>
  <cp:revision>2</cp:revision>
  <dc:subject/>
  <dc:title/>
</cp:coreProperties>
</file>