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737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5190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3489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167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1288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504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1161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994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2907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140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12290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AE374-083B-4E42-8BB9-BD7CF40C9DB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8AFB-7A89-46F0-8313-88443F5D569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039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811803"/>
            <a:ext cx="5143500" cy="550984"/>
          </a:xfrm>
        </p:spPr>
        <p:txBody>
          <a:bodyPr>
            <a:normAutofit fontScale="90000"/>
          </a:bodyPr>
          <a:lstStyle/>
          <a:p>
            <a:r>
              <a:rPr lang="es-ES" sz="1300" b="1" dirty="0"/>
              <a:t>CORRELACIÓN ENTRE LA PRESIÓN PULMONAR MEDIDA POR ECOCARDIOGRAMA DOPPLER Y EL DIÁMETRO DE LA ARTERIA PULMONAR EN PACIENTES EPOC SEVERO </a:t>
            </a:r>
            <a:r>
              <a:rPr lang="es-ES" sz="1200" b="1" dirty="0" smtClean="0"/>
              <a:t/>
            </a:r>
            <a:br>
              <a:rPr lang="es-ES" sz="1200" b="1" dirty="0" smtClean="0"/>
            </a:br>
            <a:r>
              <a:rPr lang="es-ES" sz="1200" b="1" dirty="0" err="1" smtClean="0"/>
              <a:t>Annibali</a:t>
            </a:r>
            <a:r>
              <a:rPr lang="es-ES" sz="1200" b="1" dirty="0" smtClean="0"/>
              <a:t> </a:t>
            </a:r>
            <a:r>
              <a:rPr lang="es-ES" sz="1200" b="1" dirty="0" err="1" smtClean="0"/>
              <a:t>Desirée</a:t>
            </a:r>
            <a:r>
              <a:rPr lang="es-ES" sz="1200" b="1" dirty="0" smtClean="0"/>
              <a:t> Pabla, Casas Juan Pablo, Moyano Viviana</a:t>
            </a:r>
            <a:endParaRPr lang="es-AR" sz="1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" y="1781175"/>
            <a:ext cx="2043111" cy="22894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ES" sz="900" dirty="0"/>
              <a:t>La hipertensión pulmonar (HP) se asocia al curso progresivo de la enfermedad pulmonar obstructiva crónica (</a:t>
            </a:r>
            <a:r>
              <a:rPr lang="es-ES" sz="900" dirty="0" smtClean="0"/>
              <a:t>EPOC).</a:t>
            </a:r>
          </a:p>
          <a:p>
            <a:pPr algn="just">
              <a:lnSpc>
                <a:spcPct val="100000"/>
              </a:lnSpc>
            </a:pPr>
            <a:r>
              <a:rPr lang="es-ES" sz="900" dirty="0" smtClean="0"/>
              <a:t>El estándar de oro para diagnosticar HP es el cateterismo </a:t>
            </a:r>
            <a:r>
              <a:rPr lang="es-ES" sz="900" dirty="0"/>
              <a:t>cardíaco derecho (</a:t>
            </a:r>
            <a:r>
              <a:rPr lang="es-ES" sz="900" dirty="0" smtClean="0"/>
              <a:t>CCD), pero este no </a:t>
            </a:r>
            <a:r>
              <a:rPr lang="es-ES" sz="900" dirty="0"/>
              <a:t>se realiza rutinariamente en pacientes </a:t>
            </a:r>
            <a:r>
              <a:rPr lang="es-ES" sz="900" dirty="0" smtClean="0"/>
              <a:t>EPOC.</a:t>
            </a:r>
          </a:p>
          <a:p>
            <a:pPr algn="just">
              <a:lnSpc>
                <a:spcPct val="100000"/>
              </a:lnSpc>
            </a:pPr>
            <a:r>
              <a:rPr lang="es-ES" sz="900" dirty="0" smtClean="0"/>
              <a:t>El ecocardiograma </a:t>
            </a:r>
            <a:r>
              <a:rPr lang="es-ES" sz="900" dirty="0" err="1"/>
              <a:t>transtorácico</a:t>
            </a:r>
            <a:r>
              <a:rPr lang="es-ES" sz="900" dirty="0"/>
              <a:t> (ETT) es una herramienta importante en la </a:t>
            </a:r>
            <a:r>
              <a:rPr lang="es-ES" sz="900" dirty="0" smtClean="0"/>
              <a:t>sospecha</a:t>
            </a:r>
            <a:r>
              <a:rPr lang="es-ES" sz="900" dirty="0" smtClean="0">
                <a:solidFill>
                  <a:schemeClr val="accent4"/>
                </a:solidFill>
              </a:rPr>
              <a:t> </a:t>
            </a:r>
            <a:r>
              <a:rPr lang="es-ES" sz="900" dirty="0" smtClean="0"/>
              <a:t>de </a:t>
            </a:r>
            <a:r>
              <a:rPr lang="es-ES" sz="900" dirty="0"/>
              <a:t>HP ya que permite determinar la presión sistólica de la arteria pulmonar (PSAP) mediante medición de velocidad máxima de insuficiencia </a:t>
            </a:r>
            <a:r>
              <a:rPr lang="es-ES" sz="900" dirty="0" smtClean="0"/>
              <a:t>tricúspide </a:t>
            </a:r>
            <a:r>
              <a:rPr lang="es-ES" sz="900" dirty="0"/>
              <a:t>(IT).</a:t>
            </a:r>
            <a:endParaRPr lang="es-AR" sz="9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14300" y="4423089"/>
            <a:ext cx="20431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900" dirty="0"/>
              <a:t>1°Correlacionar la PSAP determinada por ETT con el diámetro de la AP medido por </a:t>
            </a:r>
            <a:r>
              <a:rPr lang="es-ES" sz="900" dirty="0" smtClean="0"/>
              <a:t>TC (tomografía computada) </a:t>
            </a:r>
            <a:r>
              <a:rPr lang="es-ES" sz="900" dirty="0"/>
              <a:t>de tórax en pacientes </a:t>
            </a:r>
            <a:r>
              <a:rPr lang="es-ES" sz="900" dirty="0" smtClean="0"/>
              <a:t>EPOC severo.</a:t>
            </a:r>
            <a:endParaRPr lang="es-ES" sz="900" dirty="0"/>
          </a:p>
          <a:p>
            <a:pPr algn="just"/>
            <a:endParaRPr lang="es-ES" sz="900" dirty="0" smtClean="0"/>
          </a:p>
          <a:p>
            <a:pPr algn="just"/>
            <a:r>
              <a:rPr lang="es-ES" sz="900" dirty="0" smtClean="0"/>
              <a:t>2°Evaluar </a:t>
            </a:r>
            <a:r>
              <a:rPr lang="es-ES" sz="900" dirty="0"/>
              <a:t>la DLCO en estos pacientes.</a:t>
            </a:r>
            <a:endParaRPr lang="es-AR" sz="900" dirty="0"/>
          </a:p>
        </p:txBody>
      </p:sp>
      <p:sp>
        <p:nvSpPr>
          <p:cNvPr id="5" name="CuadroTexto 4"/>
          <p:cNvSpPr txBox="1"/>
          <p:nvPr/>
        </p:nvSpPr>
        <p:spPr>
          <a:xfrm>
            <a:off x="605432" y="1484415"/>
            <a:ext cx="11394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/>
              <a:t>INTRODUCCIÓN</a:t>
            </a:r>
            <a:endParaRPr lang="es-AR" sz="11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750091" y="4176868"/>
            <a:ext cx="771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/>
              <a:t>OBJETIVOS</a:t>
            </a:r>
            <a:endParaRPr lang="es-AR" sz="10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114300" y="5784234"/>
            <a:ext cx="2043111" cy="32778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900" dirty="0"/>
              <a:t>Estudio observacional, descriptivo y retrospectivo realizado en Sanatorio Allende de Córdoba desde enero 2019 a enero 2023. </a:t>
            </a:r>
            <a:endParaRPr lang="es-ES" sz="900" dirty="0" smtClean="0"/>
          </a:p>
          <a:p>
            <a:pPr algn="just"/>
            <a:endParaRPr lang="es-ES" sz="900" b="1" dirty="0" smtClean="0"/>
          </a:p>
          <a:p>
            <a:pPr algn="just"/>
            <a:endParaRPr lang="es-ES" sz="900" b="1" dirty="0"/>
          </a:p>
          <a:p>
            <a:pPr algn="just"/>
            <a:endParaRPr lang="es-ES" sz="900" b="1" dirty="0" smtClean="0"/>
          </a:p>
          <a:p>
            <a:pPr algn="just"/>
            <a:endParaRPr lang="es-ES" sz="900" b="1" dirty="0"/>
          </a:p>
          <a:p>
            <a:pPr algn="just"/>
            <a:endParaRPr lang="es-ES" sz="900" b="1" dirty="0" smtClean="0"/>
          </a:p>
          <a:p>
            <a:pPr algn="just"/>
            <a:endParaRPr lang="es-ES" sz="900" b="1" dirty="0"/>
          </a:p>
          <a:p>
            <a:pPr algn="just"/>
            <a:endParaRPr lang="es-ES" sz="900" b="1" dirty="0" smtClean="0"/>
          </a:p>
          <a:p>
            <a:pPr algn="just"/>
            <a:endParaRPr lang="es-ES" sz="900" b="1" dirty="0"/>
          </a:p>
          <a:p>
            <a:pPr algn="just"/>
            <a:endParaRPr lang="es-ES" sz="900" b="1" dirty="0"/>
          </a:p>
          <a:p>
            <a:pPr algn="just"/>
            <a:endParaRPr lang="es-ES" sz="900" b="1" dirty="0" smtClean="0"/>
          </a:p>
          <a:p>
            <a:pPr algn="just"/>
            <a:endParaRPr lang="es-ES" sz="900" b="1" dirty="0"/>
          </a:p>
          <a:p>
            <a:pPr algn="just"/>
            <a:r>
              <a:rPr lang="es-ES" sz="900" b="1" dirty="0" smtClean="0"/>
              <a:t>Criterios </a:t>
            </a:r>
            <a:r>
              <a:rPr lang="es-ES" sz="900" b="1" dirty="0"/>
              <a:t>de </a:t>
            </a:r>
            <a:r>
              <a:rPr lang="es-ES" sz="900" b="1" dirty="0" smtClean="0"/>
              <a:t>exclusión: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 smtClean="0"/>
              <a:t>EPOC </a:t>
            </a:r>
            <a:r>
              <a:rPr lang="es-ES" sz="900" dirty="0"/>
              <a:t>leve y </a:t>
            </a:r>
            <a:r>
              <a:rPr lang="es-ES" sz="900" dirty="0" smtClean="0"/>
              <a:t>moderado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 smtClean="0"/>
              <a:t>HP grupos 1, 2, 4 y 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 smtClean="0"/>
              <a:t>HP </a:t>
            </a:r>
            <a:r>
              <a:rPr lang="es-ES" sz="900" dirty="0"/>
              <a:t>grupo 3 que no </a:t>
            </a:r>
            <a:r>
              <a:rPr lang="es-ES" sz="900" dirty="0" smtClean="0"/>
              <a:t>fueran EPOC</a:t>
            </a:r>
            <a:br>
              <a:rPr lang="es-ES" sz="900" dirty="0" smtClean="0"/>
            </a:br>
            <a:endParaRPr lang="es-ES" sz="900" dirty="0" smtClean="0"/>
          </a:p>
          <a:p>
            <a:pPr algn="just"/>
            <a:r>
              <a:rPr lang="es-ES" sz="900" dirty="0" smtClean="0"/>
              <a:t>Método </a:t>
            </a:r>
            <a:r>
              <a:rPr lang="es-ES" sz="900" dirty="0"/>
              <a:t>estadístico </a:t>
            </a:r>
            <a:r>
              <a:rPr lang="es-ES" sz="900" dirty="0" smtClean="0"/>
              <a:t>utilizado </a:t>
            </a:r>
            <a:r>
              <a:rPr lang="es-ES" sz="900" dirty="0" err="1" smtClean="0"/>
              <a:t>InfoStat</a:t>
            </a:r>
            <a:r>
              <a:rPr lang="es-ES" sz="900" dirty="0" smtClean="0"/>
              <a:t> (v.2020), nivel de significancia igual a 0.05. </a:t>
            </a:r>
            <a:endParaRPr lang="es-AR" sz="900" dirty="0"/>
          </a:p>
        </p:txBody>
      </p:sp>
      <p:sp>
        <p:nvSpPr>
          <p:cNvPr id="8" name="CuadroTexto 7"/>
          <p:cNvSpPr txBox="1"/>
          <p:nvPr/>
        </p:nvSpPr>
        <p:spPr>
          <a:xfrm>
            <a:off x="326228" y="5512374"/>
            <a:ext cx="16192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00" b="1" dirty="0"/>
              <a:t>MATERIALES Y </a:t>
            </a:r>
            <a:r>
              <a:rPr lang="es-AR" sz="1000" b="1" dirty="0" smtClean="0"/>
              <a:t>MÉTODOS</a:t>
            </a:r>
            <a:endParaRPr lang="es-AR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3163037" y="1484415"/>
            <a:ext cx="9763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/>
              <a:t>RESULTADOS</a:t>
            </a:r>
            <a:endParaRPr lang="es-AR" sz="11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305786" y="1781175"/>
            <a:ext cx="2720580" cy="61863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900" dirty="0" smtClean="0"/>
              <a:t>Edad promedio </a:t>
            </a:r>
            <a:r>
              <a:rPr lang="es-ES" sz="900" dirty="0"/>
              <a:t>73,6 ± 7,4 </a:t>
            </a:r>
            <a:r>
              <a:rPr lang="es-ES" sz="900" dirty="0" smtClean="0"/>
              <a:t>años</a:t>
            </a:r>
            <a:r>
              <a:rPr lang="es-ES" sz="900" dirty="0"/>
              <a:t/>
            </a:r>
            <a:br>
              <a:rPr lang="es-ES" sz="900" dirty="0"/>
            </a:br>
            <a:r>
              <a:rPr lang="es-ES" sz="900" dirty="0"/>
              <a:t> </a:t>
            </a:r>
            <a:r>
              <a:rPr lang="es-ES" sz="900" dirty="0" smtClean="0"/>
              <a:t>                       </a:t>
            </a:r>
            <a:br>
              <a:rPr lang="es-ES" sz="900" dirty="0" smtClean="0"/>
            </a:br>
            <a:r>
              <a:rPr lang="es-ES" sz="900" dirty="0" smtClean="0"/>
              <a:t>                             </a:t>
            </a:r>
            <a:r>
              <a:rPr lang="es-ES" sz="900" dirty="0" smtClean="0"/>
              <a:t>56,2</a:t>
            </a:r>
            <a:r>
              <a:rPr lang="es-ES" sz="900" dirty="0"/>
              <a:t>%                 </a:t>
            </a:r>
            <a:r>
              <a:rPr lang="es-ES" sz="900" dirty="0" smtClean="0"/>
              <a:t>43,8</a:t>
            </a:r>
            <a:r>
              <a:rPr lang="es-ES" sz="900" dirty="0"/>
              <a:t>%</a:t>
            </a:r>
            <a:r>
              <a:rPr lang="es-ES" sz="900" dirty="0" smtClean="0"/>
              <a:t/>
            </a:r>
            <a:br>
              <a:rPr lang="es-ES" sz="900" dirty="0" smtClean="0"/>
            </a:br>
            <a:r>
              <a:rPr lang="es-ES" sz="900" dirty="0" smtClean="0"/>
              <a:t/>
            </a:r>
            <a:br>
              <a:rPr lang="es-ES" sz="900" dirty="0" smtClean="0"/>
            </a:br>
            <a:endParaRPr lang="es-ES" sz="900" dirty="0"/>
          </a:p>
          <a:p>
            <a:r>
              <a:rPr lang="es-ES" sz="900" dirty="0" smtClean="0"/>
              <a:t>Correlación de la PSAP medida por ETT con el diámetro de AP en </a:t>
            </a:r>
            <a:r>
              <a:rPr lang="es-ES" sz="900" dirty="0" smtClean="0"/>
              <a:t>TC </a:t>
            </a:r>
            <a:r>
              <a:rPr lang="es-ES" sz="900" dirty="0" smtClean="0"/>
              <a:t>de tórax: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u="sng" dirty="0" smtClean="0"/>
              <a:t>G1 PSAP</a:t>
            </a:r>
            <a:r>
              <a:rPr lang="es-ES" sz="900" u="sng" dirty="0"/>
              <a:t>≤ 35 </a:t>
            </a:r>
            <a:r>
              <a:rPr lang="es-ES" sz="900" u="sng" dirty="0" smtClean="0"/>
              <a:t>mm Hg:</a:t>
            </a:r>
            <a:r>
              <a:rPr lang="es-ES" sz="900" dirty="0" smtClean="0"/>
              <a:t> el 20% de los pacientes </a:t>
            </a:r>
            <a:r>
              <a:rPr lang="es-ES" sz="900" dirty="0"/>
              <a:t>tuvo una AP &gt; 29 </a:t>
            </a:r>
            <a:r>
              <a:rPr lang="es-ES" sz="900" dirty="0" smtClean="0"/>
              <a:t>mm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u="sng" dirty="0" smtClean="0"/>
              <a:t>G2 </a:t>
            </a:r>
            <a:r>
              <a:rPr lang="es-ES" sz="900" u="sng" dirty="0"/>
              <a:t>PSAP&gt; 35 </a:t>
            </a:r>
            <a:r>
              <a:rPr lang="es-ES" sz="900" u="sng" dirty="0" smtClean="0"/>
              <a:t>mm Hg</a:t>
            </a:r>
            <a:r>
              <a:rPr lang="es-ES" sz="900" dirty="0" smtClean="0"/>
              <a:t>: el </a:t>
            </a:r>
            <a:r>
              <a:rPr lang="es-ES" sz="900" dirty="0"/>
              <a:t>72,7% de los pacientes tuvo una AP &gt; 29 mm</a:t>
            </a:r>
          </a:p>
          <a:p>
            <a:r>
              <a:rPr lang="es-ES" sz="900" dirty="0" smtClean="0"/>
              <a:t/>
            </a:r>
            <a:br>
              <a:rPr lang="es-ES" sz="900" dirty="0" smtClean="0"/>
            </a:br>
            <a:r>
              <a:rPr lang="es-ES" sz="900" b="1" dirty="0" smtClean="0"/>
              <a:t>OR=10,7 </a:t>
            </a:r>
            <a:r>
              <a:rPr lang="es-ES" sz="900" dirty="0" smtClean="0"/>
              <a:t>un </a:t>
            </a:r>
            <a:r>
              <a:rPr lang="es-ES" sz="900" dirty="0"/>
              <a:t>valor de PSAP &gt; </a:t>
            </a:r>
            <a:r>
              <a:rPr lang="es-ES" sz="900" dirty="0" smtClean="0"/>
              <a:t>35 mm Hg, </a:t>
            </a:r>
            <a:r>
              <a:rPr lang="es-ES" sz="900" dirty="0"/>
              <a:t>tiene más de 10 </a:t>
            </a:r>
            <a:r>
              <a:rPr lang="es-ES" sz="900" dirty="0" smtClean="0"/>
              <a:t>veces </a:t>
            </a:r>
            <a:r>
              <a:rPr lang="es-ES" sz="900" dirty="0"/>
              <a:t>de probabilidad de tener una </a:t>
            </a:r>
            <a:r>
              <a:rPr lang="es-ES" sz="900" dirty="0" smtClean="0"/>
              <a:t>AP &gt; 29 </a:t>
            </a:r>
            <a:r>
              <a:rPr lang="es-ES" sz="900" dirty="0" err="1"/>
              <a:t>mm</a:t>
            </a:r>
            <a:r>
              <a:rPr lang="es-ES" sz="900" dirty="0" err="1" smtClean="0"/>
              <a:t>.</a:t>
            </a:r>
            <a:endParaRPr lang="es-ES" sz="900" dirty="0" smtClean="0"/>
          </a:p>
          <a:p>
            <a:pPr algn="just"/>
            <a:endParaRPr lang="es-ES" sz="900" dirty="0"/>
          </a:p>
          <a:p>
            <a:pPr algn="just"/>
            <a:endParaRPr lang="es-ES" sz="900" dirty="0" smtClean="0"/>
          </a:p>
          <a:p>
            <a:pPr algn="just"/>
            <a:endParaRPr lang="es-ES" sz="900" dirty="0"/>
          </a:p>
          <a:p>
            <a:pPr algn="just"/>
            <a:endParaRPr lang="es-ES" sz="900" dirty="0" smtClean="0"/>
          </a:p>
          <a:p>
            <a:pPr algn="just"/>
            <a:endParaRPr lang="es-ES" sz="900" dirty="0"/>
          </a:p>
          <a:p>
            <a:pPr algn="just"/>
            <a:endParaRPr lang="es-ES" sz="900" dirty="0" smtClean="0"/>
          </a:p>
          <a:p>
            <a:pPr algn="just"/>
            <a:endParaRPr lang="es-ES" sz="900" dirty="0"/>
          </a:p>
          <a:p>
            <a:pPr algn="just"/>
            <a:endParaRPr lang="es-ES" sz="900" dirty="0" smtClean="0"/>
          </a:p>
          <a:p>
            <a:pPr algn="just"/>
            <a:endParaRPr lang="es-ES" sz="900" dirty="0"/>
          </a:p>
          <a:p>
            <a:pPr algn="just"/>
            <a:endParaRPr lang="es-ES" sz="900" dirty="0"/>
          </a:p>
          <a:p>
            <a:r>
              <a:rPr lang="es-ES" sz="900" dirty="0" smtClean="0"/>
              <a:t>Por cada aumento en mm Hg de la </a:t>
            </a:r>
            <a:r>
              <a:rPr lang="es-ES" sz="900" dirty="0"/>
              <a:t>PSAP, la AP crece 0,20 </a:t>
            </a:r>
            <a:r>
              <a:rPr lang="es-ES" sz="900" dirty="0" err="1" smtClean="0"/>
              <a:t>mm.</a:t>
            </a:r>
            <a:r>
              <a:rPr lang="es-ES" sz="900" dirty="0" smtClean="0"/>
              <a:t/>
            </a:r>
            <a:br>
              <a:rPr lang="es-ES" sz="900" dirty="0" smtClean="0"/>
            </a:br>
            <a:r>
              <a:rPr lang="es-ES" sz="900" dirty="0" smtClean="0"/>
              <a:t>La </a:t>
            </a:r>
            <a:r>
              <a:rPr lang="es-ES" sz="900" dirty="0"/>
              <a:t>recta de regresión resultante fue </a:t>
            </a:r>
            <a:r>
              <a:rPr lang="es-ES" sz="900" b="1" dirty="0"/>
              <a:t>AP= 0,20 * PSAP</a:t>
            </a:r>
            <a:endParaRPr lang="es-ES" sz="900" b="1" dirty="0" smtClean="0"/>
          </a:p>
          <a:p>
            <a:pPr algn="just"/>
            <a:endParaRPr lang="es-ES" sz="900" dirty="0"/>
          </a:p>
          <a:p>
            <a:pPr algn="just"/>
            <a:endParaRPr lang="es-ES" sz="900" dirty="0" smtClean="0"/>
          </a:p>
          <a:p>
            <a:pPr algn="just"/>
            <a:endParaRPr lang="es-ES" sz="900" dirty="0"/>
          </a:p>
          <a:p>
            <a:pPr algn="just"/>
            <a:endParaRPr lang="es-ES" sz="900" dirty="0" smtClean="0"/>
          </a:p>
          <a:p>
            <a:pPr algn="just"/>
            <a:endParaRPr lang="es-ES" sz="900" dirty="0" smtClean="0"/>
          </a:p>
          <a:p>
            <a:pPr algn="just"/>
            <a:endParaRPr lang="es-ES" sz="900" dirty="0"/>
          </a:p>
          <a:p>
            <a:pPr algn="just"/>
            <a:endParaRPr lang="es-ES" sz="900" dirty="0" smtClean="0"/>
          </a:p>
          <a:p>
            <a:pPr algn="just"/>
            <a:endParaRPr lang="es-ES" sz="900" dirty="0"/>
          </a:p>
          <a:p>
            <a:pPr algn="just"/>
            <a:endParaRPr lang="es-ES" sz="900" dirty="0" smtClean="0"/>
          </a:p>
          <a:p>
            <a:pPr algn="just"/>
            <a:endParaRPr lang="es-ES" sz="900" dirty="0"/>
          </a:p>
          <a:p>
            <a:pPr algn="just"/>
            <a:r>
              <a:rPr lang="es-ES" sz="900" dirty="0" smtClean="0"/>
              <a:t>El </a:t>
            </a:r>
            <a:r>
              <a:rPr lang="es-ES" sz="900" dirty="0"/>
              <a:t>valor medio de la DLCO, fue superior en el G1 PSAP ≤ 35 mm Hg que en el G2 PSAP&gt;35 mm Hg, estos valores fueron de 53,5 mm Hg vs 29,9 mm </a:t>
            </a:r>
            <a:r>
              <a:rPr lang="es-ES" sz="900" dirty="0" smtClean="0"/>
              <a:t>Hg respectivamente. </a:t>
            </a:r>
            <a:endParaRPr lang="es-ES" sz="900" dirty="0"/>
          </a:p>
          <a:p>
            <a:pPr algn="just"/>
            <a:endParaRPr lang="es-ES" sz="900" dirty="0" smtClean="0"/>
          </a:p>
          <a:p>
            <a:pPr algn="just"/>
            <a:endParaRPr lang="es-ES" sz="900" dirty="0"/>
          </a:p>
          <a:p>
            <a:pPr algn="just"/>
            <a:endParaRPr lang="es-AR" sz="900" dirty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302" y="5559838"/>
            <a:ext cx="1309277" cy="12316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302" y="3917991"/>
            <a:ext cx="1430536" cy="1093939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3128058" y="7995216"/>
            <a:ext cx="10462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b="1" dirty="0"/>
              <a:t>CONCLUSIONES</a:t>
            </a:r>
            <a:endParaRPr lang="es-AR" sz="10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2290903" y="8277224"/>
            <a:ext cx="2720580" cy="784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900" dirty="0"/>
              <a:t>En nuestro trabajo encontramos correlación entre el diámetro de la AP y la PSAP medida por ETT. La severidad de la disminución de la DLCO fue más evidente en los pacientes con signos </a:t>
            </a:r>
            <a:r>
              <a:rPr lang="es-ES" sz="900" dirty="0" err="1"/>
              <a:t>tomográficos</a:t>
            </a:r>
            <a:r>
              <a:rPr lang="es-ES" sz="900" dirty="0"/>
              <a:t> y </a:t>
            </a:r>
            <a:r>
              <a:rPr lang="es-ES" sz="900" dirty="0" err="1"/>
              <a:t>ecocardiográficos</a:t>
            </a:r>
            <a:r>
              <a:rPr lang="es-ES" sz="900" dirty="0"/>
              <a:t> de HP.</a:t>
            </a:r>
            <a:endParaRPr lang="es-AR" sz="900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72" y="7495827"/>
            <a:ext cx="2679807" cy="39052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183" y="6429375"/>
            <a:ext cx="2013340" cy="1328737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2014" y="2098167"/>
            <a:ext cx="323112" cy="310780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8" y="0"/>
            <a:ext cx="3608765" cy="776653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03"/>
            <a:ext cx="774259" cy="780356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003" y="-3703"/>
            <a:ext cx="774259" cy="780356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4450714" y="489949"/>
            <a:ext cx="604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bg1"/>
                </a:solidFill>
              </a:rPr>
              <a:t>P-127</a:t>
            </a:r>
            <a:endParaRPr lang="es-A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06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235</Words>
  <Application>Microsoft Office PowerPoint</Application>
  <PresentationFormat>Presentación en pantalla (16:9)</PresentationFormat>
  <Paragraphs>59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CORRELACIÓN ENTRE LA PRESIÓN PULMONAR MEDIDA POR ECOCARDIOGRAMA DOPPLER Y EL DIÁMETRO DE LA ARTERIA PULMONAR EN PACIENTES EPOC SEVERO  Annibali Desirée Pabla, Casas Juan Pablo, Moyano Viviana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CORRELACIÓN ENTRE LA PRESIÓN PULMONAR MEDIDA POR ECOCARDIOGRAMA DOPPLER Y EL DIÁMETRO DE LA ARTERIA PULMONAR EN PACIENTES EPOC SEVERO</dc:title>
  <dc:creator>Full name</dc:creator>
  <cp:lastModifiedBy>Full name</cp:lastModifiedBy>
  <cp:revision>29</cp:revision>
  <dcterms:created xsi:type="dcterms:W3CDTF">2024-10-06T21:36:09Z</dcterms:created>
  <dcterms:modified xsi:type="dcterms:W3CDTF">2024-10-18T04:01:11Z</dcterms:modified>
</cp:coreProperties>
</file>