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145088" cy="9144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FF99"/>
    <a:srgbClr val="CCCCFF"/>
    <a:srgbClr val="CC99FF"/>
    <a:srgbClr val="CC00FF"/>
    <a:srgbClr val="009999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60" d="100"/>
          <a:sy n="160" d="100"/>
        </p:scale>
        <p:origin x="834" y="-29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882" y="1496484"/>
            <a:ext cx="4373325" cy="3183467"/>
          </a:xfrm>
        </p:spPr>
        <p:txBody>
          <a:bodyPr anchor="b"/>
          <a:lstStyle>
            <a:lvl1pPr algn="ctr">
              <a:defRPr sz="3376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136" y="4802717"/>
            <a:ext cx="3858816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266" indent="0" algn="ctr">
              <a:buNone/>
              <a:defRPr sz="1125"/>
            </a:lvl2pPr>
            <a:lvl3pPr marL="514533" indent="0" algn="ctr">
              <a:buNone/>
              <a:defRPr sz="1013"/>
            </a:lvl3pPr>
            <a:lvl4pPr marL="771799" indent="0" algn="ctr">
              <a:buNone/>
              <a:defRPr sz="900"/>
            </a:lvl4pPr>
            <a:lvl5pPr marL="1029066" indent="0" algn="ctr">
              <a:buNone/>
              <a:defRPr sz="900"/>
            </a:lvl5pPr>
            <a:lvl6pPr marL="1286332" indent="0" algn="ctr">
              <a:buNone/>
              <a:defRPr sz="900"/>
            </a:lvl6pPr>
            <a:lvl7pPr marL="1543599" indent="0" algn="ctr">
              <a:buNone/>
              <a:defRPr sz="900"/>
            </a:lvl7pPr>
            <a:lvl8pPr marL="1800865" indent="0" algn="ctr">
              <a:buNone/>
              <a:defRPr sz="900"/>
            </a:lvl8pPr>
            <a:lvl9pPr marL="2058132" indent="0" algn="ctr">
              <a:buNone/>
              <a:defRPr sz="9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B50C-A76E-438D-8133-ABCC65C0EF50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D875-819F-4C47-87C3-761EE34E8B9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71946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B50C-A76E-438D-8133-ABCC65C0EF50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D875-819F-4C47-87C3-761EE34E8B9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03747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1954" y="486834"/>
            <a:ext cx="1109410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725" y="486834"/>
            <a:ext cx="3263915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B50C-A76E-438D-8133-ABCC65C0EF50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D875-819F-4C47-87C3-761EE34E8B9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137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B50C-A76E-438D-8133-ABCC65C0EF50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D875-819F-4C47-87C3-761EE34E8B9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46459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046" y="2279653"/>
            <a:ext cx="4437638" cy="3803649"/>
          </a:xfrm>
        </p:spPr>
        <p:txBody>
          <a:bodyPr anchor="b"/>
          <a:lstStyle>
            <a:lvl1pPr>
              <a:defRPr sz="3376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046" y="6119286"/>
            <a:ext cx="4437638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266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533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79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906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63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59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86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813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B50C-A76E-438D-8133-ABCC65C0EF50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D875-819F-4C47-87C3-761EE34E8B9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5086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725" y="2434167"/>
            <a:ext cx="2186662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4701" y="2434167"/>
            <a:ext cx="2186662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B50C-A76E-438D-8133-ABCC65C0EF50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D875-819F-4C47-87C3-761EE34E8B9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77161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486836"/>
            <a:ext cx="4437638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396" y="2241551"/>
            <a:ext cx="217661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396" y="3340100"/>
            <a:ext cx="217661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4701" y="2241551"/>
            <a:ext cx="218733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266" indent="0">
              <a:buNone/>
              <a:defRPr sz="1125" b="1"/>
            </a:lvl2pPr>
            <a:lvl3pPr marL="514533" indent="0">
              <a:buNone/>
              <a:defRPr sz="1013" b="1"/>
            </a:lvl3pPr>
            <a:lvl4pPr marL="771799" indent="0">
              <a:buNone/>
              <a:defRPr sz="900" b="1"/>
            </a:lvl4pPr>
            <a:lvl5pPr marL="1029066" indent="0">
              <a:buNone/>
              <a:defRPr sz="900" b="1"/>
            </a:lvl5pPr>
            <a:lvl6pPr marL="1286332" indent="0">
              <a:buNone/>
              <a:defRPr sz="900" b="1"/>
            </a:lvl6pPr>
            <a:lvl7pPr marL="1543599" indent="0">
              <a:buNone/>
              <a:defRPr sz="900" b="1"/>
            </a:lvl7pPr>
            <a:lvl8pPr marL="1800865" indent="0">
              <a:buNone/>
              <a:defRPr sz="900" b="1"/>
            </a:lvl8pPr>
            <a:lvl9pPr marL="2058132" indent="0">
              <a:buNone/>
              <a:defRPr sz="9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4701" y="3340100"/>
            <a:ext cx="218733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B50C-A76E-438D-8133-ABCC65C0EF50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D875-819F-4C47-87C3-761EE34E8B9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8563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B50C-A76E-438D-8133-ABCC65C0EF50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D875-819F-4C47-87C3-761EE34E8B9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9030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B50C-A76E-438D-8133-ABCC65C0EF50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D875-819F-4C47-87C3-761EE34E8B9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11653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609600"/>
            <a:ext cx="1659425" cy="2133600"/>
          </a:xfrm>
        </p:spPr>
        <p:txBody>
          <a:bodyPr anchor="b"/>
          <a:lstStyle>
            <a:lvl1pPr>
              <a:defRPr sz="180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7332" y="1316569"/>
            <a:ext cx="2604701" cy="6498167"/>
          </a:xfrm>
        </p:spPr>
        <p:txBody>
          <a:bodyPr/>
          <a:lstStyle>
            <a:lvl1pPr>
              <a:defRPr sz="1801"/>
            </a:lvl1pPr>
            <a:lvl2pPr>
              <a:defRPr sz="1576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395" y="2743200"/>
            <a:ext cx="1659425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B50C-A76E-438D-8133-ABCC65C0EF50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D875-819F-4C47-87C3-761EE34E8B9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89374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609600"/>
            <a:ext cx="1659425" cy="2133600"/>
          </a:xfrm>
        </p:spPr>
        <p:txBody>
          <a:bodyPr anchor="b"/>
          <a:lstStyle>
            <a:lvl1pPr>
              <a:defRPr sz="180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7332" y="1316569"/>
            <a:ext cx="2604701" cy="6498167"/>
          </a:xfrm>
        </p:spPr>
        <p:txBody>
          <a:bodyPr anchor="t"/>
          <a:lstStyle>
            <a:lvl1pPr marL="0" indent="0">
              <a:buNone/>
              <a:defRPr sz="1801"/>
            </a:lvl1pPr>
            <a:lvl2pPr marL="257266" indent="0">
              <a:buNone/>
              <a:defRPr sz="1576"/>
            </a:lvl2pPr>
            <a:lvl3pPr marL="514533" indent="0">
              <a:buNone/>
              <a:defRPr sz="1350"/>
            </a:lvl3pPr>
            <a:lvl4pPr marL="771799" indent="0">
              <a:buNone/>
              <a:defRPr sz="1125"/>
            </a:lvl4pPr>
            <a:lvl5pPr marL="1029066" indent="0">
              <a:buNone/>
              <a:defRPr sz="1125"/>
            </a:lvl5pPr>
            <a:lvl6pPr marL="1286332" indent="0">
              <a:buNone/>
              <a:defRPr sz="1125"/>
            </a:lvl6pPr>
            <a:lvl7pPr marL="1543599" indent="0">
              <a:buNone/>
              <a:defRPr sz="1125"/>
            </a:lvl7pPr>
            <a:lvl8pPr marL="1800865" indent="0">
              <a:buNone/>
              <a:defRPr sz="1125"/>
            </a:lvl8pPr>
            <a:lvl9pPr marL="2058132" indent="0">
              <a:buNone/>
              <a:defRPr sz="1125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395" y="2743200"/>
            <a:ext cx="1659425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266" indent="0">
              <a:buNone/>
              <a:defRPr sz="788"/>
            </a:lvl2pPr>
            <a:lvl3pPr marL="514533" indent="0">
              <a:buNone/>
              <a:defRPr sz="675"/>
            </a:lvl3pPr>
            <a:lvl4pPr marL="771799" indent="0">
              <a:buNone/>
              <a:defRPr sz="563"/>
            </a:lvl4pPr>
            <a:lvl5pPr marL="1029066" indent="0">
              <a:buNone/>
              <a:defRPr sz="563"/>
            </a:lvl5pPr>
            <a:lvl6pPr marL="1286332" indent="0">
              <a:buNone/>
              <a:defRPr sz="563"/>
            </a:lvl6pPr>
            <a:lvl7pPr marL="1543599" indent="0">
              <a:buNone/>
              <a:defRPr sz="563"/>
            </a:lvl7pPr>
            <a:lvl8pPr marL="1800865" indent="0">
              <a:buNone/>
              <a:defRPr sz="563"/>
            </a:lvl8pPr>
            <a:lvl9pPr marL="2058132" indent="0">
              <a:buNone/>
              <a:defRPr sz="563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B50C-A76E-438D-8133-ABCC65C0EF50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4D875-819F-4C47-87C3-761EE34E8B9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23316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725" y="486836"/>
            <a:ext cx="4437638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725" y="2434167"/>
            <a:ext cx="4437638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725" y="8475136"/>
            <a:ext cx="11576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BB50C-A76E-438D-8133-ABCC65C0EF50}" type="datetimeFigureOut">
              <a:rPr lang="es-AR" smtClean="0"/>
              <a:t>16/10/2024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4311" y="8475136"/>
            <a:ext cx="173646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3718" y="8475136"/>
            <a:ext cx="115764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4D875-819F-4C47-87C3-761EE34E8B9D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30074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533" rtl="0" eaLnBrk="1" latinLnBrk="0" hangingPunct="1">
        <a:lnSpc>
          <a:spcPct val="90000"/>
        </a:lnSpc>
        <a:spcBef>
          <a:spcPct val="0"/>
        </a:spcBef>
        <a:buNone/>
        <a:defRPr sz="247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633" indent="-128633" algn="l" defTabSz="51453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6" kern="1200">
          <a:solidFill>
            <a:schemeClr val="tx1"/>
          </a:solidFill>
          <a:latin typeface="+mn-lt"/>
          <a:ea typeface="+mn-ea"/>
          <a:cs typeface="+mn-cs"/>
        </a:defRPr>
      </a:lvl1pPr>
      <a:lvl2pPr marL="385900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3166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433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699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9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2232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9498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6765" indent="-128633" algn="l" defTabSz="514533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2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533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7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9066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63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599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865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8132" algn="l" defTabSz="514533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345081"/>
            <a:ext cx="514508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400" b="1" dirty="0">
                <a:latin typeface="Arial" panose="020B0604020202020204" pitchFamily="34" charset="0"/>
                <a:cs typeface="Arial" panose="020B0604020202020204" pitchFamily="34" charset="0"/>
              </a:rPr>
              <a:t>ASMA Y RIESGO AUMENTADO DE TROMBOEMBOLISMO PULMONAR:  REPORTE DE CASOS</a:t>
            </a:r>
          </a:p>
          <a:p>
            <a:pPr algn="ctr"/>
            <a:r>
              <a:rPr lang="es-AR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A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Juan </a:t>
            </a:r>
            <a:r>
              <a:rPr lang="es-AR" sz="1000" dirty="0">
                <a:latin typeface="Arial" panose="020B0604020202020204" pitchFamily="34" charset="0"/>
                <a:cs typeface="Arial" panose="020B0604020202020204" pitchFamily="34" charset="0"/>
              </a:rPr>
              <a:t>Pablo Cuesta, Lucia Trinidad Sosa, Romina </a:t>
            </a:r>
            <a:r>
              <a:rPr lang="es-AR" sz="1000" dirty="0" err="1">
                <a:latin typeface="Arial" panose="020B0604020202020204" pitchFamily="34" charset="0"/>
                <a:cs typeface="Arial" panose="020B0604020202020204" pitchFamily="34" charset="0"/>
              </a:rPr>
              <a:t>Turk</a:t>
            </a:r>
            <a:r>
              <a:rPr lang="es-AR" sz="1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AR" sz="1000" dirty="0" err="1">
                <a:latin typeface="Arial" panose="020B0604020202020204" pitchFamily="34" charset="0"/>
                <a:cs typeface="Arial" panose="020B0604020202020204" pitchFamily="34" charset="0"/>
              </a:rPr>
              <a:t>Jose</a:t>
            </a:r>
            <a:r>
              <a:rPr lang="es-AR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1000" dirty="0" err="1">
                <a:latin typeface="Arial" panose="020B0604020202020204" pitchFamily="34" charset="0"/>
                <a:cs typeface="Arial" panose="020B0604020202020204" pitchFamily="34" charset="0"/>
              </a:rPr>
              <a:t>Malet</a:t>
            </a:r>
            <a:r>
              <a:rPr lang="es-A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, Ricardo </a:t>
            </a:r>
            <a:r>
              <a:rPr lang="es-AR" sz="1000" dirty="0">
                <a:latin typeface="Arial" panose="020B0604020202020204" pitchFamily="34" charset="0"/>
                <a:cs typeface="Arial" panose="020B0604020202020204" pitchFamily="34" charset="0"/>
              </a:rPr>
              <a:t>Del Olmo</a:t>
            </a:r>
          </a:p>
          <a:p>
            <a:pPr algn="ctr"/>
            <a:r>
              <a:rPr lang="es-A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Hospital </a:t>
            </a:r>
            <a:r>
              <a:rPr lang="es-AR" sz="10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A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Rehabilitación </a:t>
            </a:r>
            <a:r>
              <a:rPr lang="es-AR" sz="1000" dirty="0">
                <a:latin typeface="Arial" panose="020B0604020202020204" pitchFamily="34" charset="0"/>
                <a:cs typeface="Arial" panose="020B0604020202020204" pitchFamily="34" charset="0"/>
              </a:rPr>
              <a:t>Respiratoria </a:t>
            </a:r>
            <a:r>
              <a:rPr lang="es-A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María </a:t>
            </a:r>
            <a:r>
              <a:rPr lang="es-AR" sz="1000" dirty="0">
                <a:latin typeface="Arial" panose="020B0604020202020204" pitchFamily="34" charset="0"/>
                <a:cs typeface="Arial" panose="020B0604020202020204" pitchFamily="34" charset="0"/>
              </a:rPr>
              <a:t>Ferrer, Buenos Aires, </a:t>
            </a:r>
            <a:r>
              <a:rPr lang="es-AR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Argentina</a:t>
            </a:r>
            <a:endParaRPr lang="es-A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4028739" y="0"/>
            <a:ext cx="111634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b="1" dirty="0" smtClean="0">
                <a:latin typeface="Arial" panose="020B0604020202020204" pitchFamily="34" charset="0"/>
                <a:cs typeface="Arial" panose="020B0604020202020204" pitchFamily="34" charset="0"/>
              </a:rPr>
              <a:t>P-129</a:t>
            </a:r>
            <a:endParaRPr lang="es-A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0" y="1517272"/>
            <a:ext cx="51450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1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asma se asocia a activación de la coagulación, encontrando niveles elevados de trombina en lavado </a:t>
            </a:r>
            <a:r>
              <a:rPr lang="es-AR" sz="11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bronquiloalveolar</a:t>
            </a:r>
            <a:r>
              <a:rPr lang="es-AR" sz="11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 esputo. Un estudio de cohorte en </a:t>
            </a:r>
            <a:r>
              <a:rPr lang="es-AR" sz="11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Taiwan</a:t>
            </a:r>
            <a:r>
              <a:rPr lang="es-AR" sz="11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publicado en 2013 demostró un riesgo 3.24 veces mayor para desarrollar TEP en asmáticos versus población general.</a:t>
            </a:r>
            <a:endParaRPr lang="es-A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0" y="2670772"/>
            <a:ext cx="2571184" cy="36471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s-A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Masculino</a:t>
            </a:r>
            <a:r>
              <a:rPr lang="es-A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1100" dirty="0">
                <a:latin typeface="Arial" panose="020B0604020202020204" pitchFamily="34" charset="0"/>
                <a:cs typeface="Arial" panose="020B0604020202020204" pitchFamily="34" charset="0"/>
              </a:rPr>
              <a:t>de 32 años asmático sin </a:t>
            </a:r>
            <a:r>
              <a:rPr lang="es-A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tratamiento. Ingresa </a:t>
            </a:r>
            <a:r>
              <a:rPr lang="es-AR" sz="1100" dirty="0">
                <a:latin typeface="Arial" panose="020B0604020202020204" pitchFamily="34" charset="0"/>
                <a:cs typeface="Arial" panose="020B0604020202020204" pitchFamily="34" charset="0"/>
              </a:rPr>
              <a:t>por crisis asmática casi fatal con requerimiento de asistencia respiratoria mecánica (ARM) en contexto de neumonía adquirida de la comunidad (NAC), </a:t>
            </a:r>
            <a:r>
              <a:rPr lang="es-A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siendo tratado </a:t>
            </a:r>
            <a:r>
              <a:rPr lang="es-AR" sz="1100" dirty="0">
                <a:latin typeface="Arial" panose="020B0604020202020204" pitchFamily="34" charset="0"/>
                <a:cs typeface="Arial" panose="020B0604020202020204" pitchFamily="34" charset="0"/>
              </a:rPr>
              <a:t>con Ampicilina/</a:t>
            </a:r>
            <a:r>
              <a:rPr lang="es-AR" sz="1100" dirty="0" err="1">
                <a:latin typeface="Arial" panose="020B0604020202020204" pitchFamily="34" charset="0"/>
                <a:cs typeface="Arial" panose="020B0604020202020204" pitchFamily="34" charset="0"/>
              </a:rPr>
              <a:t>sulbactam</a:t>
            </a:r>
            <a:r>
              <a:rPr lang="es-AR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A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Sin </a:t>
            </a:r>
            <a:r>
              <a:rPr lang="es-AR" sz="1100" dirty="0">
                <a:latin typeface="Arial" panose="020B0604020202020204" pitchFamily="34" charset="0"/>
                <a:cs typeface="Arial" panose="020B0604020202020204" pitchFamily="34" charset="0"/>
              </a:rPr>
              <a:t>mejoría en los parámetros gasométricos a pesar de tratamiento broncodilatador y estrategias de reclutamiento alveolar. </a:t>
            </a:r>
            <a:r>
              <a:rPr lang="es-A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Se inicia </a:t>
            </a:r>
            <a:r>
              <a:rPr lang="es-AR" sz="1100" dirty="0" err="1">
                <a:latin typeface="Arial" panose="020B0604020202020204" pitchFamily="34" charset="0"/>
                <a:cs typeface="Arial" panose="020B0604020202020204" pitchFamily="34" charset="0"/>
              </a:rPr>
              <a:t>enoxaparina</a:t>
            </a:r>
            <a:r>
              <a:rPr lang="es-AR" sz="1100" dirty="0">
                <a:latin typeface="Arial" panose="020B0604020202020204" pitchFamily="34" charset="0"/>
                <a:cs typeface="Arial" panose="020B0604020202020204" pitchFamily="34" charset="0"/>
              </a:rPr>
              <a:t> a dosis </a:t>
            </a:r>
            <a:r>
              <a:rPr lang="es-A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anticoagulante evidenciando por </a:t>
            </a:r>
            <a:r>
              <a:rPr lang="es-AR" sz="1100" dirty="0" err="1">
                <a:latin typeface="Arial" panose="020B0604020202020204" pitchFamily="34" charset="0"/>
                <a:cs typeface="Arial" panose="020B0604020202020204" pitchFamily="34" charset="0"/>
              </a:rPr>
              <a:t>angiotomografia</a:t>
            </a:r>
            <a:r>
              <a:rPr lang="es-AR" sz="11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s-AR" sz="1100" dirty="0" err="1">
                <a:latin typeface="Arial" panose="020B0604020202020204" pitchFamily="34" charset="0"/>
                <a:cs typeface="Arial" panose="020B0604020202020204" pitchFamily="34" charset="0"/>
              </a:rPr>
              <a:t>torax</a:t>
            </a:r>
            <a:r>
              <a:rPr lang="es-AR" sz="11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AR" sz="1100" dirty="0" err="1">
                <a:latin typeface="Arial" panose="020B0604020202020204" pitchFamily="34" charset="0"/>
                <a:cs typeface="Arial" panose="020B0604020202020204" pitchFamily="34" charset="0"/>
              </a:rPr>
              <a:t>angioTC</a:t>
            </a:r>
            <a:r>
              <a:rPr lang="es-AR" sz="11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s-A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defecto </a:t>
            </a:r>
            <a:r>
              <a:rPr lang="es-AR" sz="1100" dirty="0">
                <a:latin typeface="Arial" panose="020B0604020202020204" pitchFamily="34" charset="0"/>
                <a:cs typeface="Arial" panose="020B0604020202020204" pitchFamily="34" charset="0"/>
              </a:rPr>
              <a:t>de relleno en segmento anterior del lóbulo inferior derecho. Evoluciona favorablemente </a:t>
            </a:r>
            <a:r>
              <a:rPr lang="es-A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con </a:t>
            </a:r>
            <a:r>
              <a:rPr lang="es-AR" sz="1100" dirty="0">
                <a:latin typeface="Arial" panose="020B0604020202020204" pitchFamily="34" charset="0"/>
                <a:cs typeface="Arial" panose="020B0604020202020204" pitchFamily="34" charset="0"/>
              </a:rPr>
              <a:t>dosis máximas de corticoides inhalados (ICS). </a:t>
            </a:r>
            <a:r>
              <a:rPr lang="es-AR" sz="1100" dirty="0" err="1">
                <a:latin typeface="Arial" panose="020B0604020202020204" pitchFamily="34" charset="0"/>
                <a:cs typeface="Arial" panose="020B0604020202020204" pitchFamily="34" charset="0"/>
              </a:rPr>
              <a:t>Espirometría</a:t>
            </a:r>
            <a:r>
              <a:rPr lang="es-AR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1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posalta</a:t>
            </a:r>
            <a:r>
              <a:rPr lang="es-AR" sz="1100" dirty="0">
                <a:latin typeface="Arial" panose="020B0604020202020204" pitchFamily="34" charset="0"/>
                <a:cs typeface="Arial" panose="020B0604020202020204" pitchFamily="34" charset="0"/>
              </a:rPr>
              <a:t>: REL 66% VEF1 61%(2.570ml) FVC 76%(3870ml) 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2616451" y="2667693"/>
            <a:ext cx="2528637" cy="38164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es-A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Masculino</a:t>
            </a:r>
            <a:r>
              <a:rPr lang="es-A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AR" sz="1100" dirty="0">
                <a:latin typeface="Arial" panose="020B0604020202020204" pitchFamily="34" charset="0"/>
                <a:cs typeface="Arial" panose="020B0604020202020204" pitchFamily="34" charset="0"/>
              </a:rPr>
              <a:t>de 34 años, </a:t>
            </a:r>
            <a:r>
              <a:rPr lang="es-AR" sz="1100" dirty="0" err="1">
                <a:latin typeface="Arial" panose="020B0604020202020204" pitchFamily="34" charset="0"/>
                <a:cs typeface="Arial" panose="020B0604020202020204" pitchFamily="34" charset="0"/>
              </a:rPr>
              <a:t>extabaquista</a:t>
            </a:r>
            <a:r>
              <a:rPr lang="es-AR" sz="1100" dirty="0">
                <a:latin typeface="Arial" panose="020B0604020202020204" pitchFamily="34" charset="0"/>
                <a:cs typeface="Arial" panose="020B0604020202020204" pitchFamily="34" charset="0"/>
              </a:rPr>
              <a:t>, asmático con tratamiento irregular e internación previa por NAC en 2022 y asma casi fatal con requerimiento de ARM por infección por Covid-19 </a:t>
            </a:r>
            <a:r>
              <a:rPr lang="es-A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AR" sz="1100" dirty="0">
                <a:latin typeface="Arial" panose="020B0604020202020204" pitchFamily="34" charset="0"/>
                <a:cs typeface="Arial" panose="020B0604020202020204" pitchFamily="34" charset="0"/>
              </a:rPr>
              <a:t>2023. Reingresa por asma casi fatal, 17 días luego de su última internación, siendo tratado con </a:t>
            </a:r>
            <a:r>
              <a:rPr lang="es-AR" sz="1100" dirty="0" err="1">
                <a:latin typeface="Arial" panose="020B0604020202020204" pitchFamily="34" charset="0"/>
                <a:cs typeface="Arial" panose="020B0604020202020204" pitchFamily="34" charset="0"/>
              </a:rPr>
              <a:t>Piperacilina-tazobactam</a:t>
            </a:r>
            <a:r>
              <a:rPr lang="es-AR" sz="1100" dirty="0">
                <a:latin typeface="Arial" panose="020B0604020202020204" pitchFamily="34" charset="0"/>
                <a:cs typeface="Arial" panose="020B0604020202020204" pitchFamily="34" charset="0"/>
              </a:rPr>
              <a:t>. En contexto de reiteradas internaciones por misma causa y con tratamiento óptimo, se decide iniciar tratamiento anticoagulante y posterior </a:t>
            </a:r>
            <a:r>
              <a:rPr lang="es-AR" sz="1100" dirty="0" err="1">
                <a:latin typeface="Arial" panose="020B0604020202020204" pitchFamily="34" charset="0"/>
                <a:cs typeface="Arial" panose="020B0604020202020204" pitchFamily="34" charset="0"/>
              </a:rPr>
              <a:t>angioTC</a:t>
            </a:r>
            <a:r>
              <a:rPr lang="es-AR" sz="1100" dirty="0">
                <a:latin typeface="Arial" panose="020B0604020202020204" pitchFamily="34" charset="0"/>
                <a:cs typeface="Arial" panose="020B0604020202020204" pitchFamily="34" charset="0"/>
              </a:rPr>
              <a:t>, dando como resultado un defecto de llenado </a:t>
            </a:r>
            <a:r>
              <a:rPr lang="es-AR" sz="1100" dirty="0" err="1">
                <a:latin typeface="Arial" panose="020B0604020202020204" pitchFamily="34" charset="0"/>
                <a:cs typeface="Arial" panose="020B0604020202020204" pitchFamily="34" charset="0"/>
              </a:rPr>
              <a:t>subsegmentario</a:t>
            </a:r>
            <a:r>
              <a:rPr lang="es-AR" sz="1100" dirty="0">
                <a:latin typeface="Arial" panose="020B0604020202020204" pitchFamily="34" charset="0"/>
                <a:cs typeface="Arial" panose="020B0604020202020204" pitchFamily="34" charset="0"/>
              </a:rPr>
              <a:t> posterior del lóbulo inferior derecho. Evoluciona favorablemente asociando tratamiento broncodilatador a dosis máximas de ICS. </a:t>
            </a:r>
            <a:r>
              <a:rPr lang="es-AR" sz="1100" dirty="0" err="1">
                <a:latin typeface="Arial" panose="020B0604020202020204" pitchFamily="34" charset="0"/>
                <a:cs typeface="Arial" panose="020B0604020202020204" pitchFamily="34" charset="0"/>
              </a:rPr>
              <a:t>Espirometría</a:t>
            </a:r>
            <a:r>
              <a:rPr lang="es-AR" sz="1100" dirty="0">
                <a:latin typeface="Arial" panose="020B0604020202020204" pitchFamily="34" charset="0"/>
                <a:cs typeface="Arial" panose="020B0604020202020204" pitchFamily="34" charset="0"/>
              </a:rPr>
              <a:t> previo a alta: REL 75% (LIN 72) FEV1 99%(3690ml) FVC 110%(4950ml</a:t>
            </a:r>
            <a:r>
              <a:rPr lang="es-AR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s-AR" sz="1100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s-A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AR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72428" y="2390115"/>
            <a:ext cx="2417275" cy="27699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1200" b="1" dirty="0" smtClean="0"/>
              <a:t>CASO 1</a:t>
            </a:r>
            <a:endParaRPr lang="es-AR" sz="1200" b="1" dirty="0"/>
          </a:p>
        </p:txBody>
      </p:sp>
      <p:sp>
        <p:nvSpPr>
          <p:cNvPr id="12" name="CuadroTexto 11"/>
          <p:cNvSpPr txBox="1"/>
          <p:nvPr/>
        </p:nvSpPr>
        <p:spPr>
          <a:xfrm>
            <a:off x="2660210" y="2388606"/>
            <a:ext cx="2417275" cy="27699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1200" b="1" dirty="0" smtClean="0"/>
              <a:t>CASO 2</a:t>
            </a:r>
            <a:endParaRPr lang="es-AR" sz="1200" b="1" dirty="0"/>
          </a:p>
        </p:txBody>
      </p:sp>
      <p:sp>
        <p:nvSpPr>
          <p:cNvPr id="13" name="CuadroTexto 12"/>
          <p:cNvSpPr txBox="1"/>
          <p:nvPr/>
        </p:nvSpPr>
        <p:spPr>
          <a:xfrm>
            <a:off x="1312752" y="1262041"/>
            <a:ext cx="2589291" cy="276999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INTRODUCCIÓN</a:t>
            </a:r>
            <a:endParaRPr lang="es-A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0" y="7974449"/>
            <a:ext cx="259378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sz="10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</a:t>
            </a:r>
            <a:r>
              <a:rPr lang="es-AR" sz="1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demostró disfunción endotelial con disminución </a:t>
            </a:r>
            <a:r>
              <a:rPr lang="es-AR" sz="10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la </a:t>
            </a:r>
            <a:r>
              <a:rPr lang="es-AR" sz="1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activación de óxido nítrico y aumento del Factor </a:t>
            </a:r>
            <a:r>
              <a:rPr lang="es-AR" sz="10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tisular. In vitro se evidenció la presencia de diferentes citoquinas que inhiben a la proteína C, como </a:t>
            </a:r>
            <a:r>
              <a:rPr lang="es-AR" sz="1000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tambien</a:t>
            </a:r>
            <a:r>
              <a:rPr lang="es-AR" sz="10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inhibición del activador de </a:t>
            </a:r>
            <a:r>
              <a:rPr lang="es-AR" sz="1000" dirty="0" err="1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plasminógeno</a:t>
            </a:r>
            <a:r>
              <a:rPr lang="es-AR" sz="1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AR" sz="10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 mastocitos.  </a:t>
            </a:r>
            <a:endParaRPr lang="es-AR" sz="1000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89647" y="7699380"/>
            <a:ext cx="2408518" cy="276999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DISCUSIÓN</a:t>
            </a:r>
            <a:endParaRPr lang="es-A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551" y="6255945"/>
            <a:ext cx="1952439" cy="1290482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842" y="6287215"/>
            <a:ext cx="1828800" cy="1232746"/>
          </a:xfrm>
          <a:prstGeom prst="rect">
            <a:avLst/>
          </a:prstGeom>
        </p:spPr>
      </p:pic>
      <p:sp>
        <p:nvSpPr>
          <p:cNvPr id="15" name="CuadroTexto 14"/>
          <p:cNvSpPr txBox="1"/>
          <p:nvPr/>
        </p:nvSpPr>
        <p:spPr>
          <a:xfrm>
            <a:off x="2719294" y="7708344"/>
            <a:ext cx="2378635" cy="2769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AR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CONCLUSIÓN</a:t>
            </a:r>
            <a:endParaRPr lang="es-A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2621150" y="8011228"/>
            <a:ext cx="257175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AR" sz="1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asma se asocia a una actividad </a:t>
            </a:r>
            <a:r>
              <a:rPr lang="es-AR" sz="1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procoagulante</a:t>
            </a:r>
            <a:r>
              <a:rPr lang="es-AR" sz="1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 </a:t>
            </a:r>
            <a:r>
              <a:rPr lang="es-AR" sz="1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antifibrinolítica</a:t>
            </a:r>
            <a:r>
              <a:rPr lang="es-AR" sz="1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en las vías respiratorias, aumentando el riesgo de eventos </a:t>
            </a:r>
            <a:r>
              <a:rPr lang="es-AR" sz="1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tromboembólicos</a:t>
            </a:r>
            <a:r>
              <a:rPr lang="es-AR" sz="1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siendo un importante factor de riesgo, sobretodo asma grave no controlado.</a:t>
            </a:r>
          </a:p>
        </p:txBody>
      </p:sp>
    </p:spTree>
    <p:extLst>
      <p:ext uri="{BB962C8B-B14F-4D97-AF65-F5344CB8AC3E}">
        <p14:creationId xmlns:p14="http://schemas.microsoft.com/office/powerpoint/2010/main" val="1845052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170</TotalTime>
  <Words>373</Words>
  <Application>Microsoft Office PowerPoint</Application>
  <PresentationFormat>Personalizado</PresentationFormat>
  <Paragraphs>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</dc:creator>
  <cp:lastModifiedBy>Juan</cp:lastModifiedBy>
  <cp:revision>15</cp:revision>
  <dcterms:created xsi:type="dcterms:W3CDTF">2024-10-09T21:25:19Z</dcterms:created>
  <dcterms:modified xsi:type="dcterms:W3CDTF">2024-10-16T23:15:04Z</dcterms:modified>
</cp:coreProperties>
</file>