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gz8iArxTOD5lBVX1gVkE2iisaK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60" d="100"/>
          <a:sy n="160" d="100"/>
        </p:scale>
        <p:origin x="8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6120" y="1496484"/>
            <a:ext cx="4376024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8"/>
              <a:buFont typeface="Calibri"/>
              <a:buNone/>
              <a:defRPr sz="3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/>
            </a:lvl1pPr>
            <a:lvl2pPr lvl="1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/>
            </a:lvl2pPr>
            <a:lvl3pPr lvl="2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4pPr>
            <a:lvl5pPr lvl="4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5pPr>
            <a:lvl6pPr lvl="5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6pPr>
            <a:lvl7pPr lvl="6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7pPr>
            <a:lvl8pPr lvl="7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8pPr>
            <a:lvl9pPr lvl="8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326760" y="3114871"/>
            <a:ext cx="5801784" cy="4440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64715" y="3806346"/>
            <a:ext cx="7749117" cy="111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887650" y="2728428"/>
            <a:ext cx="7749117" cy="3265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51262" y="2279653"/>
            <a:ext cx="4440377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8"/>
              <a:buFont typeface="Calibri"/>
              <a:buNone/>
              <a:defRPr sz="3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51262" y="6119286"/>
            <a:ext cx="4440377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1126"/>
              <a:buNone/>
              <a:defRPr sz="1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2188012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06308" y="2434167"/>
            <a:ext cx="2188012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54614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 b="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 b="1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 b="1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54614" y="3340100"/>
            <a:ext cx="2177956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606309" y="2241551"/>
            <a:ext cx="2188682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 b="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 b="1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 b="1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606309" y="3340100"/>
            <a:ext cx="2188682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2"/>
              <a:buFont typeface="Calibri"/>
              <a:buNone/>
              <a:defRPr sz="18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88682" y="1316569"/>
            <a:ext cx="2606308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3027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2"/>
              <a:buChar char="•"/>
              <a:defRPr sz="1802"/>
            </a:lvl1pPr>
            <a:lvl2pPr marL="914400" lvl="1" indent="-328676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576"/>
              <a:buChar char="•"/>
              <a:defRPr sz="1576"/>
            </a:lvl2pPr>
            <a:lvl3pPr marL="1371600" lvl="2" indent="-314388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351"/>
              <a:buChar char="•"/>
              <a:defRPr sz="1351"/>
            </a:lvl3pPr>
            <a:lvl4pPr marL="1828800" lvl="3" indent="-3001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4pPr>
            <a:lvl5pPr marL="2286000" lvl="4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5pPr>
            <a:lvl6pPr marL="2743200" lvl="5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6pPr>
            <a:lvl7pPr marL="3200400" lvl="6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7pPr>
            <a:lvl8pPr marL="3657600" lvl="7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8pPr>
            <a:lvl9pPr marL="4114800" lvl="8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54614" y="2743200"/>
            <a:ext cx="1660449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676"/>
              <a:buNone/>
              <a:defRPr sz="676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2"/>
              <a:buFont typeface="Calibri"/>
              <a:buNone/>
              <a:defRPr sz="18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88682" y="1316569"/>
            <a:ext cx="2606308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4614" y="2743200"/>
            <a:ext cx="1660449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676"/>
              <a:buNone/>
              <a:defRPr sz="676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7"/>
              <a:buFont typeface="Calibri"/>
              <a:buNone/>
              <a:defRPr sz="24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8676" algn="l" rtl="0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6"/>
              <a:buFont typeface="Arial"/>
              <a:buChar char="•"/>
              <a:defRPr sz="15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88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351"/>
              <a:buFont typeface="Arial"/>
              <a:buChar char="•"/>
              <a:defRPr sz="13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0100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Font typeface="Arial"/>
              <a:buChar char="•"/>
              <a:defRPr sz="1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6"/>
              <a:buFont typeface="Arial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86118" y="385331"/>
            <a:ext cx="4376024" cy="67665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EVOLUCION</a:t>
            </a:r>
            <a:r>
              <a:rPr lang="es-MX" sz="12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PCO2 POST FALLO HIPERCAPNICO EN PACIENTES CON EPOC </a:t>
            </a:r>
            <a:endParaRPr sz="2000" dirty="0"/>
          </a:p>
        </p:txBody>
      </p:sp>
      <p:sp>
        <p:nvSpPr>
          <p:cNvPr id="85" name="Google Shape;85;p1"/>
          <p:cNvSpPr txBox="1"/>
          <p:nvPr/>
        </p:nvSpPr>
        <p:spPr>
          <a:xfrm>
            <a:off x="39400" y="1064953"/>
            <a:ext cx="5000608" cy="5077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MX" sz="900" dirty="0"/>
              <a:t>Velásquez , Lurdes; Martínez Fraga, Alejandro; Gullo, Regina; Terroba, Hernán; Fernández , Romina; Ferreiro, Sebastián; Di Rocco , Lucrecia; Lescano, Paula </a:t>
            </a:r>
            <a:endParaRPr lang="es-MX"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MX" sz="900" b="0" i="0" u="none" strike="noStrike" cap="non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Hospital Churruca Visca . Buenos Aires, CABA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8840" y="1571098"/>
            <a:ext cx="5047512" cy="1061789"/>
          </a:xfrm>
          <a:prstGeom prst="rect">
            <a:avLst/>
          </a:prstGeom>
          <a:solidFill>
            <a:srgbClr val="DDEAF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SzPts val="900"/>
            </a:pPr>
            <a:r>
              <a:rPr lang="es-MX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Introducción: </a:t>
            </a:r>
            <a:r>
              <a:rPr lang="es-MX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enfermedad pulmonar obstructiva crónica (EPOC) es una de las tres principales causas de muerte en todo el mundo y el 90% de estas muertes ocurren en países de ingresos medio bajo. Durante la hospitalización de los pacientes EPOC algunos pueden presentarse con fallo ventilatorio agudo hipercápnico y requerir como parte del tratamiento la utilización de ventilación no invasiva (VNI). Una vez alcanzada la estabilidad clínica y la normalización del </a:t>
            </a:r>
            <a:r>
              <a:rPr lang="es-ES" sz="900" dirty="0" err="1">
                <a:latin typeface="Arial" panose="020B0604020202020204" pitchFamily="34" charset="0"/>
                <a:ea typeface="Arial" panose="020B0604020202020204" pitchFamily="34" charset="0"/>
              </a:rPr>
              <a:t>ph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, algunos pacientes pueden persistir con valores de pCO2 superiores a 45 mmHg mientras que otros normalizan sus niveles de pCO2.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1980" y="2691762"/>
            <a:ext cx="5064300" cy="646290"/>
          </a:xfrm>
          <a:prstGeom prst="rect">
            <a:avLst/>
          </a:prstGeom>
          <a:solidFill>
            <a:srgbClr val="FEE5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SzPts val="900"/>
            </a:pPr>
            <a:r>
              <a:rPr lang="es-MX" sz="900" b="1" dirty="0"/>
              <a:t>Objetivo</a:t>
            </a:r>
            <a:r>
              <a:rPr lang="es-MX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Describir la evolución del valor de pCO2 arterial en los tres meses posteriores a una internación por fallo ventilatorio hipercápnico en pacientes con EPOC. Evaluar diferencias en las características demográficas, clínicas y funcionales entre grupos con y sin persistencia de hipercapnia en controles a tres meses del alta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8840" y="6182598"/>
            <a:ext cx="2803946" cy="2169784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SzPts val="900"/>
            </a:pPr>
            <a:r>
              <a:rPr lang="es-MX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Resultados: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Se reclutaron en total 27 pacientes EPOC con pCo2&gt; 45 mmHg (V0) con una edad media de 67 años , género masculino 51.9%. EAB en V0:ph7.39;pCo2 58.57;pO2 70.11; </a:t>
            </a:r>
            <a:r>
              <a:rPr lang="es-ES" sz="900" dirty="0" err="1">
                <a:latin typeface="Arial" panose="020B0604020202020204" pitchFamily="34" charset="0"/>
                <a:ea typeface="Arial" panose="020B0604020202020204" pitchFamily="34" charset="0"/>
              </a:rPr>
              <a:t>Bic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 32.9 . El 7.4% requirió VI y el 51.9% VNI. Requirió UTI el 29.6%. Se analizaron 25 pacientes en V1 (2 excluidos), 18 pacientes en V2  (7 excluidos) y 17 pacientes en V3 (1 excluido). Completaron el seguimiento el 38.9% de los pacientes reclutados (V1 92.6%, V2 61.7%, V3 38.9%). Los pacientes que mantuvieron pCo2 &gt; 45mmHg fueron 17/25 (68%) en V1, 7/18 (38.9%) en V2 y 7/17 (41.2%) en V3. En la V1 el 32% (8/25) normalizó el valor de pCO2.  El 20.% (5/25) presentó Hipercapnia reversible temprana y el 4% (1/25) tardía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83819" y="8434981"/>
            <a:ext cx="5064444" cy="64629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SzPts val="900"/>
            </a:pPr>
            <a:r>
              <a:rPr lang="es-MX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Conclusión: </a:t>
            </a:r>
            <a:r>
              <a:rPr lang="es-ES" sz="900" dirty="0">
                <a:latin typeface="Arial Unicode MS"/>
                <a:ea typeface="Arial Unicode MS"/>
                <a:cs typeface="Arial Unicode MS"/>
              </a:rPr>
              <a:t>Los niveles de pCo2 permanecen por encima de 45 mmHg en el 41.7% de los pacientes seguidos a 90 días del alta hospitalaria. No se encontraron diferencias significativas en las características clínicas, funcionales y de tratamiento entre los pacientes con pCo2&gt;45 mmHg  y  ≤45 mmHg a los 90 días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364237" y="0"/>
            <a:ext cx="759047" cy="369332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P-130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" descr="Texto"/>
          <p:cNvPicPr preferRelativeResize="0"/>
          <p:nvPr/>
        </p:nvPicPr>
        <p:blipFill rotWithShape="1">
          <a:blip r:embed="rId3">
            <a:alphaModFix/>
          </a:blip>
          <a:srcRect l="15684" t="33002" r="9805" b="10946"/>
          <a:stretch/>
        </p:blipFill>
        <p:spPr>
          <a:xfrm>
            <a:off x="58840" y="0"/>
            <a:ext cx="1538219" cy="3805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CF1120FB-D01E-4988-9DF8-1C91C2DB29DE}"/>
              </a:ext>
            </a:extLst>
          </p:cNvPr>
          <p:cNvSpPr/>
          <p:nvPr/>
        </p:nvSpPr>
        <p:spPr>
          <a:xfrm>
            <a:off x="39400" y="3396927"/>
            <a:ext cx="2803946" cy="2703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900" b="1" dirty="0">
                <a:latin typeface="+mj-lt"/>
              </a:rPr>
              <a:t>Materiales y Métodos:</a:t>
            </a:r>
            <a:r>
              <a:rPr lang="es-ES" sz="900" dirty="0">
                <a:latin typeface="+mj-lt"/>
                <a:ea typeface="Arial" panose="020B0604020202020204" pitchFamily="34" charset="0"/>
              </a:rPr>
              <a:t> Estudio observacional prospectivo. Incluyó  pacientes con EPOC que se internaron por fallo hipercápnico agudo.</a:t>
            </a:r>
            <a:r>
              <a:rPr lang="es-MX" sz="900" b="1" dirty="0">
                <a:latin typeface="+mj-lt"/>
              </a:rPr>
              <a:t> </a:t>
            </a:r>
          </a:p>
          <a:p>
            <a:r>
              <a:rPr lang="es-ES" sz="900" i="1" dirty="0">
                <a:latin typeface="Arial" panose="020B0604020202020204" pitchFamily="34" charset="0"/>
                <a:ea typeface="Arial" panose="020B0604020202020204" pitchFamily="34" charset="0"/>
              </a:rPr>
              <a:t>-Criterios de inclusión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: Diagnóstico de EPOC, internación por fallo</a:t>
            </a:r>
            <a:r>
              <a:rPr lang="es-ES" sz="9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ventilatorio hipercápnico agudo + pCO2&gt; 45 mmHg), y firma del consentimiento informado.</a:t>
            </a:r>
          </a:p>
          <a:p>
            <a:r>
              <a:rPr lang="es-ES" sz="900" i="1" dirty="0">
                <a:latin typeface="Arial" panose="020B0604020202020204" pitchFamily="34" charset="0"/>
                <a:ea typeface="Arial" panose="020B0604020202020204" pitchFamily="34" charset="0"/>
              </a:rPr>
              <a:t>-Criterios de exclusión:</a:t>
            </a:r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 EAB previo al alta con una pCO2 &lt; 45 mmHg, diagnóstico de asma, enfermedad neuromuscular, y/o alteración caja torácica con restricción funcional, IMC &gt; 30 kg/cm, uso de equipos de presión positiva domiciliario previo a la internación, espirometría no obstructiva, y obstructiva con reversibilidad post broncodilatadora mayor a 12% y 200ml. </a:t>
            </a:r>
          </a:p>
          <a:p>
            <a:r>
              <a:rPr lang="es-ES" sz="900" dirty="0">
                <a:latin typeface="Arial" panose="020B0604020202020204" pitchFamily="34" charset="0"/>
                <a:ea typeface="Arial" panose="020B0604020202020204" pitchFamily="34" charset="0"/>
              </a:rPr>
              <a:t>Se realizaron tres visitas posteriores al alta (V1 a 30d, V2 a 60d, V3 a 90d)</a:t>
            </a:r>
          </a:p>
          <a:p>
            <a:endParaRPr lang="es-BO" sz="900" dirty="0">
              <a:latin typeface="+mj-lt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9586EC4F-24AF-4CDC-B4D3-3996552D059A}"/>
              </a:ext>
            </a:extLst>
          </p:cNvPr>
          <p:cNvPicPr/>
          <p:nvPr/>
        </p:nvPicPr>
        <p:blipFill rotWithShape="1">
          <a:blip r:embed="rId4"/>
          <a:srcRect l="51536" t="46709" r="16232" b="17205"/>
          <a:stretch/>
        </p:blipFill>
        <p:spPr bwMode="auto">
          <a:xfrm>
            <a:off x="2954249" y="3484928"/>
            <a:ext cx="2085760" cy="22998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E5401E65-15CF-44E6-8247-36B44615BADF}"/>
              </a:ext>
            </a:extLst>
          </p:cNvPr>
          <p:cNvPicPr/>
          <p:nvPr/>
        </p:nvPicPr>
        <p:blipFill rotWithShape="1">
          <a:blip r:embed="rId5"/>
          <a:srcRect l="39041" t="35757" r="16436" b="13712"/>
          <a:stretch/>
        </p:blipFill>
        <p:spPr bwMode="auto">
          <a:xfrm>
            <a:off x="2954248" y="6182598"/>
            <a:ext cx="2085760" cy="22335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566</Words>
  <Application>Microsoft Office PowerPoint</Application>
  <PresentationFormat>Personalizado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Tema de Office</vt:lpstr>
      <vt:lpstr>EVOLUCION DE LA PCO2 POST FALLO HIPERCAPNICO EN PACIENTES CON EPOC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EVOLUCION DE LA PCO2 POST FALLO HIPERCAPNICO EN PACIENTES CON EPOC</dc:title>
  <dc:creator>Velasquez Mendez Lurdes Mabel</dc:creator>
  <cp:lastModifiedBy>US3R</cp:lastModifiedBy>
  <cp:revision>12</cp:revision>
  <dcterms:created xsi:type="dcterms:W3CDTF">2024-10-11T12:53:59Z</dcterms:created>
  <dcterms:modified xsi:type="dcterms:W3CDTF">2024-10-18T22:44:43Z</dcterms:modified>
</cp:coreProperties>
</file>