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go collazos" initials="hc" lastIdx="1" clrIdx="0">
    <p:extLst>
      <p:ext uri="{19B8F6BF-5375-455C-9EA6-DF929625EA0E}">
        <p15:presenceInfo xmlns:p15="http://schemas.microsoft.com/office/powerpoint/2012/main" userId="904e71e5617c68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93" indent="0" algn="ctr">
              <a:buNone/>
              <a:defRPr sz="844"/>
            </a:lvl2pPr>
            <a:lvl3pPr marL="385785" indent="0" algn="ctr">
              <a:buNone/>
              <a:defRPr sz="759"/>
            </a:lvl3pPr>
            <a:lvl4pPr marL="578678" indent="0" algn="ctr">
              <a:buNone/>
              <a:defRPr sz="675"/>
            </a:lvl4pPr>
            <a:lvl5pPr marL="771571" indent="0" algn="ctr">
              <a:buNone/>
              <a:defRPr sz="675"/>
            </a:lvl5pPr>
            <a:lvl6pPr marL="964463" indent="0" algn="ctr">
              <a:buNone/>
              <a:defRPr sz="675"/>
            </a:lvl6pPr>
            <a:lvl7pPr marL="1157356" indent="0" algn="ctr">
              <a:buNone/>
              <a:defRPr sz="675"/>
            </a:lvl7pPr>
            <a:lvl8pPr marL="1350249" indent="0" algn="ctr">
              <a:buNone/>
              <a:defRPr sz="675"/>
            </a:lvl8pPr>
            <a:lvl9pPr marL="1543141" indent="0" algn="ctr">
              <a:buNone/>
              <a:defRPr sz="675"/>
            </a:lvl9pPr>
          </a:lstStyle>
          <a:p>
            <a:r>
              <a:rPr lang="es-ES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323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408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80817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290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24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937" y="2279652"/>
            <a:ext cx="4436269" cy="3803649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0937" y="6119285"/>
            <a:ext cx="4436269" cy="200024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93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85" indent="0">
              <a:buNone/>
              <a:defRPr sz="759">
                <a:solidFill>
                  <a:schemeClr val="tx1">
                    <a:tint val="75000"/>
                  </a:schemeClr>
                </a:solidFill>
              </a:defRPr>
            </a:lvl3pPr>
            <a:lvl4pPr marL="57867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7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35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24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14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64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188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5" y="486834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75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041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718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991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 marL="0" indent="0">
              <a:buNone/>
              <a:defRPr sz="1350"/>
            </a:lvl1pPr>
            <a:lvl2pPr marL="192893" indent="0">
              <a:buNone/>
              <a:defRPr sz="1181"/>
            </a:lvl2pPr>
            <a:lvl3pPr marL="385785" indent="0">
              <a:buNone/>
              <a:defRPr sz="1013"/>
            </a:lvl3pPr>
            <a:lvl4pPr marL="578678" indent="0">
              <a:buNone/>
              <a:defRPr sz="844"/>
            </a:lvl4pPr>
            <a:lvl5pPr marL="771571" indent="0">
              <a:buNone/>
              <a:defRPr sz="844"/>
            </a:lvl5pPr>
            <a:lvl6pPr marL="964463" indent="0">
              <a:buNone/>
              <a:defRPr sz="844"/>
            </a:lvl6pPr>
            <a:lvl7pPr marL="1157356" indent="0">
              <a:buNone/>
              <a:defRPr sz="844"/>
            </a:lvl7pPr>
            <a:lvl8pPr marL="1350249" indent="0">
              <a:buNone/>
              <a:defRPr sz="844"/>
            </a:lvl8pPr>
            <a:lvl9pPr marL="1543141" indent="0">
              <a:buNone/>
              <a:defRPr sz="844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543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53616" y="486834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53615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E5B63-6870-411C-8279-2B04D0A3854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03785" y="8475134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632597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190D-A19F-46D3-978F-9FA0404ECA3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054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5785" rtl="0" eaLnBrk="1" latinLnBrk="0" hangingPunct="1">
        <a:lnSpc>
          <a:spcPct val="90000"/>
        </a:lnSpc>
        <a:spcBef>
          <a:spcPct val="0"/>
        </a:spcBef>
        <a:buNone/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6" indent="-96446" algn="l" defTabSz="385785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39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3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124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868017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1060910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25380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446695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639588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1pPr>
      <a:lvl2pPr marL="19289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2pPr>
      <a:lvl3pPr marL="385785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3pPr>
      <a:lvl4pPr marL="578678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77157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96446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157356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350249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54314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38" y="705854"/>
            <a:ext cx="3857625" cy="1315451"/>
          </a:xfrm>
        </p:spPr>
        <p:txBody>
          <a:bodyPr>
            <a:normAutofit fontScale="90000"/>
          </a:bodyPr>
          <a:lstStyle/>
          <a:p>
            <a:r>
              <a:rPr lang="es-ES" sz="1300" b="1" dirty="0"/>
              <a:t>MEDICION DE PIMAX (&gt;-20 cmH20) PEMAX (&gt;20 cmH20) COMO PREDICTOR PARA EL INICIO DE RESPIRACION ESPONTANEA VS P01 PARA SEGUIMIENTO DEL PROCESO DE DESVINCULACION</a:t>
            </a:r>
            <a:br>
              <a:rPr lang="es-ES" sz="1300" b="1" dirty="0"/>
            </a:br>
            <a:r>
              <a:rPr lang="es-ES" sz="1300" b="1" dirty="0"/>
              <a:t>ESTUDIO PROSPECTIVO</a:t>
            </a:r>
            <a:br>
              <a:rPr lang="es-ES" dirty="0"/>
            </a:br>
            <a:r>
              <a:rPr lang="es-ES" sz="1000" dirty="0"/>
              <a:t>Collazos H ,</a:t>
            </a:r>
            <a:r>
              <a:rPr lang="es-ES" sz="1000" dirty="0" err="1"/>
              <a:t>Ceruzzi</a:t>
            </a:r>
            <a:r>
              <a:rPr lang="es-ES" sz="1000" dirty="0"/>
              <a:t> R, Lombardo E, Coronel A, Esquivel D, </a:t>
            </a:r>
            <a:r>
              <a:rPr lang="es-ES" sz="1000" dirty="0" err="1"/>
              <a:t>Coraggio</a:t>
            </a:r>
            <a:r>
              <a:rPr lang="es-ES" sz="1000" dirty="0"/>
              <a:t> J, </a:t>
            </a:r>
            <a:r>
              <a:rPr lang="es-ES" sz="1000" dirty="0" err="1"/>
              <a:t>Labate</a:t>
            </a:r>
            <a:r>
              <a:rPr lang="es-ES" sz="1000" dirty="0"/>
              <a:t> S, </a:t>
            </a:r>
            <a:r>
              <a:rPr lang="es-ES" sz="1000" dirty="0" err="1"/>
              <a:t>Vandaele</a:t>
            </a:r>
            <a:r>
              <a:rPr lang="es-ES" sz="1000" dirty="0"/>
              <a:t> G, </a:t>
            </a:r>
            <a:r>
              <a:rPr lang="es-ES" sz="1000" dirty="0" err="1"/>
              <a:t>Echeverria</a:t>
            </a:r>
            <a:r>
              <a:rPr lang="es-ES" sz="1000" dirty="0"/>
              <a:t> C. </a:t>
            </a:r>
            <a:r>
              <a:rPr lang="es-ES" sz="1000" dirty="0" err="1"/>
              <a:t>Josuran</a:t>
            </a:r>
            <a:r>
              <a:rPr lang="es-ES" sz="1000" dirty="0"/>
              <a:t> F. </a:t>
            </a:r>
            <a:r>
              <a:rPr lang="es-ES" sz="1000" dirty="0" err="1"/>
              <a:t>Larroque</a:t>
            </a:r>
            <a:r>
              <a:rPr lang="es-ES" sz="1000" dirty="0"/>
              <a:t> P, </a:t>
            </a:r>
            <a:r>
              <a:rPr lang="es-ES" sz="1000" dirty="0" err="1"/>
              <a:t>Quartino</a:t>
            </a:r>
            <a:r>
              <a:rPr lang="es-ES" sz="1000" dirty="0"/>
              <a:t> </a:t>
            </a:r>
            <a:r>
              <a:rPr lang="es-ES" sz="1000" dirty="0" err="1"/>
              <a:t>J.Tamayo</a:t>
            </a:r>
            <a:r>
              <a:rPr lang="es-ES" sz="1000" dirty="0"/>
              <a:t> A.</a:t>
            </a:r>
            <a:endParaRPr lang="es-AR" sz="1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38" y="2021305"/>
            <a:ext cx="3857625" cy="4989096"/>
          </a:xfrm>
        </p:spPr>
        <p:txBody>
          <a:bodyPr/>
          <a:lstStyle/>
          <a:p>
            <a:endParaRPr lang="es-AR" dirty="0"/>
          </a:p>
          <a:p>
            <a:r>
              <a:rPr lang="es-AR" dirty="0"/>
              <a:t>Disfunción diafragmática inducida por el ventilador</a:t>
            </a:r>
          </a:p>
          <a:p>
            <a:r>
              <a:rPr lang="es-AR" dirty="0">
                <a:solidFill>
                  <a:srgbClr val="FF0000"/>
                </a:solidFill>
              </a:rPr>
              <a:t>OBJETIVOS </a:t>
            </a:r>
            <a:r>
              <a:rPr lang="es-AR" sz="900" dirty="0"/>
              <a:t>: PIMAX Y PEMAX ≥ 20 como rango de seguridad PRE y titulación de PSV (PO1) mejora el </a:t>
            </a:r>
            <a:r>
              <a:rPr lang="es-AR" sz="900" dirty="0" err="1"/>
              <a:t>weaning</a:t>
            </a:r>
            <a:r>
              <a:rPr lang="es-AR" sz="900" dirty="0"/>
              <a:t> </a:t>
            </a:r>
          </a:p>
          <a:p>
            <a:r>
              <a:rPr lang="es-AR" dirty="0">
                <a:solidFill>
                  <a:srgbClr val="FF0000"/>
                </a:solidFill>
              </a:rPr>
              <a:t>MATERIAL Y METODOS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304674" y="465220"/>
            <a:ext cx="119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P-133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40" y="4057541"/>
            <a:ext cx="1466564" cy="64443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40" y="2769326"/>
            <a:ext cx="1104791" cy="89698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412274" y="2995748"/>
            <a:ext cx="188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" dirty="0"/>
              <a:t>Estudio de cohorte prospectivo observacional  en una UCI 12 camas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412274" y="3336755"/>
            <a:ext cx="2002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" dirty="0"/>
              <a:t>Adultos ,24 </a:t>
            </a:r>
            <a:r>
              <a:rPr lang="es-AR" sz="900" dirty="0" err="1"/>
              <a:t>hs</a:t>
            </a:r>
            <a:r>
              <a:rPr lang="es-AR" sz="900" dirty="0"/>
              <a:t> de AVM, sin debilidad </a:t>
            </a:r>
            <a:r>
              <a:rPr lang="es-AR" sz="900" dirty="0" err="1"/>
              <a:t>musc</a:t>
            </a:r>
            <a:r>
              <a:rPr lang="es-AR" sz="900" dirty="0"/>
              <a:t>. preexistente. 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238104" y="3892731"/>
            <a:ext cx="757644" cy="261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800" dirty="0"/>
              <a:t>PIMAX ≥ 20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238104" y="4249782"/>
            <a:ext cx="766353" cy="235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900" dirty="0"/>
              <a:t>PEMAX≥20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3521733" y="3978837"/>
            <a:ext cx="452845" cy="1922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000" dirty="0"/>
              <a:t>PRE</a:t>
            </a:r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3004457" y="3971109"/>
            <a:ext cx="444137" cy="86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V="1">
            <a:off x="3004457" y="4153989"/>
            <a:ext cx="444137" cy="95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n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212" y="5201398"/>
            <a:ext cx="600892" cy="598967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50" y="5201398"/>
            <a:ext cx="775062" cy="614358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862150" y="4955177"/>
            <a:ext cx="1375954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AR" sz="1000" dirty="0"/>
              <a:t>TITULACION</a:t>
            </a:r>
          </a:p>
        </p:txBody>
      </p:sp>
      <p:sp>
        <p:nvSpPr>
          <p:cNvPr id="22" name="CuadroTexto 21"/>
          <p:cNvSpPr txBox="1"/>
          <p:nvPr/>
        </p:nvSpPr>
        <p:spPr>
          <a:xfrm flipH="1">
            <a:off x="862143" y="2021305"/>
            <a:ext cx="10141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>
                <a:solidFill>
                  <a:srgbClr val="FF0000"/>
                </a:solidFill>
              </a:rPr>
              <a:t>INTRODUCCION</a:t>
            </a:r>
            <a:r>
              <a:rPr lang="es-AR" sz="1000" dirty="0"/>
              <a:t> 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2457316" y="4601236"/>
            <a:ext cx="21718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TEST KRUSKAL-WALLIS</a:t>
            </a:r>
          </a:p>
        </p:txBody>
      </p:sp>
      <p:graphicFrame>
        <p:nvGraphicFramePr>
          <p:cNvPr id="25" name="Tab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345108"/>
              </p:ext>
            </p:extLst>
          </p:nvPr>
        </p:nvGraphicFramePr>
        <p:xfrm>
          <a:off x="2457316" y="4892840"/>
          <a:ext cx="2043247" cy="485212"/>
        </p:xfrm>
        <a:graphic>
          <a:graphicData uri="http://schemas.openxmlformats.org/drawingml/2006/table">
            <a:tbl>
              <a:tblPr firstRow="1" bandRow="1"/>
              <a:tblGrid>
                <a:gridCol w="1562809">
                  <a:extLst>
                    <a:ext uri="{9D8B030D-6E8A-4147-A177-3AD203B41FA5}">
                      <a16:colId xmlns:a16="http://schemas.microsoft.com/office/drawing/2014/main" val="3203807992"/>
                    </a:ext>
                  </a:extLst>
                </a:gridCol>
                <a:gridCol w="480438">
                  <a:extLst>
                    <a:ext uri="{9D8B030D-6E8A-4147-A177-3AD203B41FA5}">
                      <a16:colId xmlns:a16="http://schemas.microsoft.com/office/drawing/2014/main" val="883901425"/>
                    </a:ext>
                  </a:extLst>
                </a:gridCol>
              </a:tblGrid>
              <a:tr h="242606">
                <a:tc>
                  <a:txBody>
                    <a:bodyPr/>
                    <a:lstStyle>
                      <a:lvl1pPr marL="0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192893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385785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578678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771571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964463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1157356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1350249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1543141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s-AR" b="1" dirty="0">
                          <a:solidFill>
                            <a:schemeClr val="tx1"/>
                          </a:solidFill>
                        </a:rPr>
                        <a:t>Pacientes extubados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2BC80"/>
                    </a:solidFill>
                  </a:tcPr>
                </a:tc>
                <a:tc>
                  <a:txBody>
                    <a:bodyPr/>
                    <a:lstStyle>
                      <a:lvl1pPr marL="0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192893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385785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578678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771571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964463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1157356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1350249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1543141" algn="l" defTabSz="385785" rtl="0" eaLnBrk="1" latinLnBrk="0" hangingPunct="1">
                        <a:defRPr sz="759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s-AR" dirty="0">
                          <a:solidFill>
                            <a:schemeClr val="tx1"/>
                          </a:solidFill>
                        </a:rPr>
                        <a:t>N = 28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2B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23722"/>
                  </a:ext>
                </a:extLst>
              </a:tr>
              <a:tr h="242606">
                <a:tc>
                  <a:txBody>
                    <a:bodyPr/>
                    <a:lstStyle>
                      <a:lvl1pPr marL="0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192893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385785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578678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771571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964463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1157356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1350249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1543141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s-AR" dirty="0"/>
                        <a:t>Pacientes no extubados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2BC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192893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385785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578678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771571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964463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1157356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1350249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1543141" algn="l" defTabSz="385785" rtl="0" eaLnBrk="1" latinLnBrk="0" hangingPunct="1">
                        <a:defRPr sz="759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s-AR" dirty="0"/>
                        <a:t>N = 16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2BC8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918666"/>
                  </a:ext>
                </a:extLst>
              </a:tr>
            </a:tbl>
          </a:graphicData>
        </a:graphic>
      </p:graphicFrame>
      <p:sp>
        <p:nvSpPr>
          <p:cNvPr id="26" name="CuadroTexto 25"/>
          <p:cNvSpPr txBox="1"/>
          <p:nvPr/>
        </p:nvSpPr>
        <p:spPr>
          <a:xfrm flipH="1">
            <a:off x="771539" y="6078583"/>
            <a:ext cx="3643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solidFill>
                  <a:srgbClr val="C00000"/>
                </a:solidFill>
              </a:rPr>
              <a:t>CONCLUSIONES</a:t>
            </a:r>
            <a:r>
              <a:rPr lang="es-ES" sz="1000" dirty="0"/>
              <a:t> :rango de seguridad para iniciar una PRE sin complicaciones una </a:t>
            </a:r>
            <a:r>
              <a:rPr lang="es-ES" sz="1000" dirty="0" err="1"/>
              <a:t>Pimax</a:t>
            </a:r>
            <a:r>
              <a:rPr lang="es-ES" sz="1000" dirty="0"/>
              <a:t>/</a:t>
            </a:r>
            <a:r>
              <a:rPr lang="es-ES" sz="1000" dirty="0" err="1"/>
              <a:t>pEMAX</a:t>
            </a:r>
            <a:r>
              <a:rPr lang="es-ES" sz="1000" dirty="0"/>
              <a:t>   ≥ 20 cmH2O. los pacientes que no cumplan estos requisitos pueden realizar modalidad de Presión de Soporte con monitoreo de P01.</a:t>
            </a:r>
          </a:p>
        </p:txBody>
      </p:sp>
    </p:spTree>
    <p:extLst>
      <p:ext uri="{BB962C8B-B14F-4D97-AF65-F5344CB8AC3E}">
        <p14:creationId xmlns:p14="http://schemas.microsoft.com/office/powerpoint/2010/main" val="30681443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141</Words>
  <Application>Microsoft Office PowerPoint</Application>
  <PresentationFormat>Presentación en pantalla (16:9)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MEDICION DE PIMAX (&gt;-20 cmH20) PEMAX (&gt;20 cmH20) COMO PREDICTOR PARA EL INICIO DE RESPIRACION ESPONTANEA VS P01 PARA SEGUIMIENTO DEL PROCESO DE DESVINCULACION ESTUDIO PROSPECTIVO Collazos H ,Ceruzzi R, Lombardo E, Coronel A, Esquivel D, Coraggio J, Labate S, Vandaele G, Echeverria C. Josuran F. Larroque P, Quartino J.Tamayo 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MEDICION DE PIMAX (&gt;-20 cmH20) PEMAX (&gt;20 cmH20) COMO PREDICTOR PARA EL INICIO DE RESPIRACION ESPONTANEA VS P01 PARA SEGUIMIENTO DEL PROCESO DE DESVINCULACION ESTUDIO PROSPECTIVO</dc:title>
  <dc:creator>hugo collazos</dc:creator>
  <cp:lastModifiedBy>ALEX TAMAYO REYES</cp:lastModifiedBy>
  <cp:revision>15</cp:revision>
  <dcterms:created xsi:type="dcterms:W3CDTF">2024-10-18T21:09:44Z</dcterms:created>
  <dcterms:modified xsi:type="dcterms:W3CDTF">2024-10-19T00:44:39Z</dcterms:modified>
</cp:coreProperties>
</file>