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450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FD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2544" y="414"/>
      </p:cViewPr>
      <p:guideLst>
        <p:guide orient="horz" pos="2880"/>
        <p:guide pos="16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85882" y="2840568"/>
            <a:ext cx="4373325" cy="1960033"/>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771763" y="5181600"/>
            <a:ext cx="3601562"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4812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332549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099125" y="488951"/>
            <a:ext cx="651175" cy="104013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144706" y="488951"/>
            <a:ext cx="1868667"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1353446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2129597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06426" y="5875867"/>
            <a:ext cx="4373325" cy="1816100"/>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06426" y="3875618"/>
            <a:ext cx="437332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227276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144706" y="2844800"/>
            <a:ext cx="125947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1489932" y="2844800"/>
            <a:ext cx="1260368"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1808081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57255" y="366184"/>
            <a:ext cx="4630579" cy="1524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57255" y="2046817"/>
            <a:ext cx="2273307"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257255" y="2899833"/>
            <a:ext cx="2273307"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2613634" y="2046817"/>
            <a:ext cx="2274200"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2613634" y="2899833"/>
            <a:ext cx="2274200"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8" name="7 Marcador de pie de página"/>
          <p:cNvSpPr>
            <a:spLocks noGrp="1"/>
          </p:cNvSpPr>
          <p:nvPr>
            <p:ph type="ftr" sz="quarter" idx="11"/>
          </p:nvPr>
        </p:nvSpPr>
        <p:spPr/>
        <p:txBody>
          <a:bodyPr/>
          <a:lstStyle/>
          <a:p>
            <a:endParaRPr lang="en-US"/>
          </a:p>
        </p:txBody>
      </p:sp>
      <p:sp>
        <p:nvSpPr>
          <p:cNvPr id="9" name="8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3540926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519645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2464378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7254" y="364067"/>
            <a:ext cx="1692699" cy="154940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2011587" y="364067"/>
            <a:ext cx="2876247"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257254" y="1913467"/>
            <a:ext cx="1692699"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803952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008473" y="6400800"/>
            <a:ext cx="3087053" cy="755651"/>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008473" y="817033"/>
            <a:ext cx="3087053"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008473" y="7156451"/>
            <a:ext cx="3087053"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3D94E75-D5E2-4F47-AF82-FF7E87A9670E}" type="datetimeFigureOut">
              <a:rPr lang="en-US" smtClean="0"/>
              <a:t>10/17/2024</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p>
            <a:fld id="{F11E5F1C-9B60-49A5-8FE0-62EEE6CB0EE7}" type="slidenum">
              <a:rPr lang="en-US" smtClean="0"/>
              <a:t>‹Nº›</a:t>
            </a:fld>
            <a:endParaRPr lang="en-US"/>
          </a:p>
        </p:txBody>
      </p:sp>
    </p:spTree>
    <p:extLst>
      <p:ext uri="{BB962C8B-B14F-4D97-AF65-F5344CB8AC3E}">
        <p14:creationId xmlns:p14="http://schemas.microsoft.com/office/powerpoint/2010/main" val="1365453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257255" y="366184"/>
            <a:ext cx="4630579"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57255" y="2133601"/>
            <a:ext cx="4630579"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2"/>
          </p:nvPr>
        </p:nvSpPr>
        <p:spPr>
          <a:xfrm>
            <a:off x="257254" y="8475134"/>
            <a:ext cx="1200521"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3D94E75-D5E2-4F47-AF82-FF7E87A9670E}" type="datetimeFigureOut">
              <a:rPr lang="en-US" smtClean="0"/>
              <a:t>10/17/2024</a:t>
            </a:fld>
            <a:endParaRPr lang="en-US"/>
          </a:p>
        </p:txBody>
      </p:sp>
      <p:sp>
        <p:nvSpPr>
          <p:cNvPr id="5" name="4 Marcador de pie de página"/>
          <p:cNvSpPr>
            <a:spLocks noGrp="1"/>
          </p:cNvSpPr>
          <p:nvPr>
            <p:ph type="ftr" sz="quarter" idx="3"/>
          </p:nvPr>
        </p:nvSpPr>
        <p:spPr>
          <a:xfrm>
            <a:off x="1757905" y="8475134"/>
            <a:ext cx="1629278"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Marcador de número de diapositiva"/>
          <p:cNvSpPr>
            <a:spLocks noGrp="1"/>
          </p:cNvSpPr>
          <p:nvPr>
            <p:ph type="sldNum" sz="quarter" idx="4"/>
          </p:nvPr>
        </p:nvSpPr>
        <p:spPr>
          <a:xfrm>
            <a:off x="3687313" y="8475134"/>
            <a:ext cx="1200521"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11E5F1C-9B60-49A5-8FE0-62EEE6CB0EE7}" type="slidenum">
              <a:rPr lang="en-US" smtClean="0"/>
              <a:t>‹Nº›</a:t>
            </a:fld>
            <a:endParaRPr lang="en-US"/>
          </a:p>
        </p:txBody>
      </p:sp>
    </p:spTree>
    <p:extLst>
      <p:ext uri="{BB962C8B-B14F-4D97-AF65-F5344CB8AC3E}">
        <p14:creationId xmlns:p14="http://schemas.microsoft.com/office/powerpoint/2010/main" val="3239874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96280" y="179512"/>
            <a:ext cx="4752528" cy="1368152"/>
          </a:xfrm>
        </p:spPr>
        <p:style>
          <a:lnRef idx="1">
            <a:schemeClr val="accent3"/>
          </a:lnRef>
          <a:fillRef idx="2">
            <a:schemeClr val="accent3"/>
          </a:fillRef>
          <a:effectRef idx="1">
            <a:schemeClr val="accent3"/>
          </a:effectRef>
          <a:fontRef idx="minor">
            <a:schemeClr val="dk1"/>
          </a:fontRef>
        </p:style>
        <p:txBody>
          <a:bodyPr>
            <a:noAutofit/>
          </a:bodyPr>
          <a:lstStyle/>
          <a:p>
            <a:r>
              <a:rPr lang="es-EC" sz="2000" b="1" dirty="0" smtClean="0"/>
              <a:t>BRONQUIECTASIAS ASOCIADAS A DEFICIENCIA DE IGA. </a:t>
            </a:r>
            <a:br>
              <a:rPr lang="es-EC" sz="2000" b="1" dirty="0" smtClean="0"/>
            </a:br>
            <a:r>
              <a:rPr lang="es-EC" sz="2000" b="1" dirty="0" smtClean="0"/>
              <a:t>REPORTE DE UN CASO.</a:t>
            </a:r>
            <a:r>
              <a:rPr lang="es-EC" sz="2200" dirty="0" smtClean="0"/>
              <a:t/>
            </a:r>
            <a:br>
              <a:rPr lang="es-EC" sz="2200" dirty="0" smtClean="0"/>
            </a:br>
            <a:r>
              <a:rPr lang="es-EC" sz="1200" dirty="0" smtClean="0"/>
              <a:t>Autores: Francisco Freire, </a:t>
            </a:r>
            <a:r>
              <a:rPr lang="es-EC" sz="1200" dirty="0" err="1" smtClean="0"/>
              <a:t>Eileen</a:t>
            </a:r>
            <a:r>
              <a:rPr lang="es-EC" sz="1200" dirty="0" smtClean="0"/>
              <a:t> </a:t>
            </a:r>
            <a:r>
              <a:rPr lang="es-EC" sz="1200" dirty="0" err="1" smtClean="0"/>
              <a:t>Achig</a:t>
            </a:r>
            <a:r>
              <a:rPr lang="es-EC" sz="1200" dirty="0" smtClean="0"/>
              <a:t>, Romina </a:t>
            </a:r>
            <a:r>
              <a:rPr lang="es-EC" sz="1200" dirty="0" err="1" smtClean="0"/>
              <a:t>Turk</a:t>
            </a:r>
            <a:r>
              <a:rPr lang="es-EC" sz="1200" dirty="0" smtClean="0"/>
              <a:t>.</a:t>
            </a:r>
            <a:br>
              <a:rPr lang="es-EC" sz="1200" dirty="0" smtClean="0"/>
            </a:br>
            <a:r>
              <a:rPr lang="es-EC" sz="1200" dirty="0" smtClean="0"/>
              <a:t>Servicio de Internación </a:t>
            </a:r>
            <a:r>
              <a:rPr lang="es-EC" sz="1200" dirty="0" err="1" smtClean="0"/>
              <a:t>Neumonológica</a:t>
            </a:r>
            <a:r>
              <a:rPr lang="es-EC" sz="1200" dirty="0" smtClean="0"/>
              <a:t> Hospital María Ferrer.</a:t>
            </a:r>
            <a:endParaRPr lang="en-US" sz="1200" dirty="0"/>
          </a:p>
        </p:txBody>
      </p:sp>
      <p:sp>
        <p:nvSpPr>
          <p:cNvPr id="6" name="5 Marcador de contenido"/>
          <p:cNvSpPr>
            <a:spLocks noGrp="1"/>
          </p:cNvSpPr>
          <p:nvPr>
            <p:ph sz="half" idx="2"/>
          </p:nvPr>
        </p:nvSpPr>
        <p:spPr>
          <a:xfrm>
            <a:off x="124272" y="1619672"/>
            <a:ext cx="4896544" cy="1296144"/>
          </a:xfrm>
        </p:spPr>
        <p:style>
          <a:lnRef idx="1">
            <a:schemeClr val="accent4"/>
          </a:lnRef>
          <a:fillRef idx="2">
            <a:schemeClr val="accent4"/>
          </a:fillRef>
          <a:effectRef idx="1">
            <a:schemeClr val="accent4"/>
          </a:effectRef>
          <a:fontRef idx="minor">
            <a:schemeClr val="dk1"/>
          </a:fontRef>
        </p:style>
        <p:txBody>
          <a:bodyPr>
            <a:noAutofit/>
          </a:bodyPr>
          <a:lstStyle/>
          <a:p>
            <a:pPr marL="0" indent="0" algn="just">
              <a:buNone/>
            </a:pPr>
            <a:r>
              <a:rPr lang="es-ES" sz="1100" b="1" dirty="0" smtClean="0"/>
              <a:t>Introducción</a:t>
            </a:r>
            <a:r>
              <a:rPr lang="es-ES" sz="1100" dirty="0" smtClean="0"/>
              <a:t>: Las bronquiectasias (BQT) se caracterizan por la dilatación irreversible de los bronquios, siendo resultado de un ciclo continuo de infección e inflamación recurrente. Las causas más frecuentes son las infecciones, defectos genéticos e inmunodeficiencias (ID). Las inmunoglobulinas (</a:t>
            </a:r>
            <a:r>
              <a:rPr lang="es-ES" sz="1100" dirty="0" err="1" smtClean="0"/>
              <a:t>Igs</a:t>
            </a:r>
            <a:r>
              <a:rPr lang="es-ES" sz="1100" dirty="0" smtClean="0"/>
              <a:t>) presentan una función protectora pulmonar, la deficiencia de las mismas incrementa la susceptibilidad a infecciones del tracto respiratorio y posterior desarrollo de BQT, siendo la deficiencia de </a:t>
            </a:r>
            <a:r>
              <a:rPr lang="es-ES" sz="1100" dirty="0" err="1" smtClean="0"/>
              <a:t>IgA</a:t>
            </a:r>
            <a:r>
              <a:rPr lang="es-ES" sz="1100" dirty="0" smtClean="0"/>
              <a:t>, la más frecuente. </a:t>
            </a:r>
          </a:p>
          <a:p>
            <a:pPr marL="0" indent="0" algn="just">
              <a:buNone/>
            </a:pPr>
            <a:endParaRPr lang="es-ES" sz="1100" dirty="0" smtClean="0"/>
          </a:p>
        </p:txBody>
      </p:sp>
      <p:sp>
        <p:nvSpPr>
          <p:cNvPr id="9" name="8 CuadroTexto"/>
          <p:cNvSpPr txBox="1"/>
          <p:nvPr/>
        </p:nvSpPr>
        <p:spPr>
          <a:xfrm>
            <a:off x="4228728" y="-45804"/>
            <a:ext cx="1008112" cy="461665"/>
          </a:xfrm>
          <a:prstGeom prst="rect">
            <a:avLst/>
          </a:prstGeom>
          <a:noFill/>
        </p:spPr>
        <p:txBody>
          <a:bodyPr wrap="square" rtlCol="0">
            <a:spAutoFit/>
          </a:bodyPr>
          <a:lstStyle/>
          <a:p>
            <a:r>
              <a:rPr lang="es-EC" sz="2400" b="1" dirty="0" smtClean="0"/>
              <a:t>P-136</a:t>
            </a:r>
            <a:endParaRPr lang="en-US" sz="2400" b="1" dirty="0"/>
          </a:p>
        </p:txBody>
      </p:sp>
      <p:sp>
        <p:nvSpPr>
          <p:cNvPr id="10" name="4 Marcador de texto"/>
          <p:cNvSpPr>
            <a:spLocks noGrp="1"/>
          </p:cNvSpPr>
          <p:nvPr>
            <p:ph type="body" idx="1"/>
          </p:nvPr>
        </p:nvSpPr>
        <p:spPr>
          <a:xfrm>
            <a:off x="0" y="8172400"/>
            <a:ext cx="5145088" cy="899592"/>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es-EC" sz="1100" b="0" dirty="0" smtClean="0"/>
              <a:t>Conclusión: El diagnostico y tratamiento precoz de la deficiencia de </a:t>
            </a:r>
            <a:r>
              <a:rPr lang="es-EC" sz="1100" b="0" dirty="0" err="1" smtClean="0"/>
              <a:t>IgA</a:t>
            </a:r>
            <a:r>
              <a:rPr lang="es-EC" sz="1100" b="0" dirty="0" smtClean="0"/>
              <a:t> son esenciales para prevenir el desarrollo de bronquiectasias y minimizar las complicaciones respiratorias. Se debe brindar medidas preventivas, plan de inmunización y signos de alarma. La terapia de reemplazo de </a:t>
            </a:r>
            <a:r>
              <a:rPr lang="es-EC" sz="1100" b="0" dirty="0" err="1" smtClean="0"/>
              <a:t>Igs</a:t>
            </a:r>
            <a:r>
              <a:rPr lang="es-EC" sz="1100" b="0" dirty="0" smtClean="0"/>
              <a:t> y un manejo integral pueden mejorar la calidad de vida de los pacientes. </a:t>
            </a:r>
            <a:endParaRPr lang="en-US" sz="1100" b="0" dirty="0"/>
          </a:p>
        </p:txBody>
      </p:sp>
      <p:pic>
        <p:nvPicPr>
          <p:cNvPr id="13" name="1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272" y="4788024"/>
            <a:ext cx="1656184" cy="1512168"/>
          </a:xfrm>
          <a:prstGeom prst="rect">
            <a:avLst/>
          </a:prstGeom>
        </p:spPr>
      </p:pic>
      <p:pic>
        <p:nvPicPr>
          <p:cNvPr id="14" name="1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272" y="3059832"/>
            <a:ext cx="1636440" cy="1656184"/>
          </a:xfrm>
          <a:prstGeom prst="rect">
            <a:avLst/>
          </a:prstGeom>
        </p:spPr>
      </p:pic>
      <p:sp>
        <p:nvSpPr>
          <p:cNvPr id="16" name="4 Marcador de texto"/>
          <p:cNvSpPr>
            <a:spLocks noGrp="1"/>
          </p:cNvSpPr>
          <p:nvPr>
            <p:ph type="body" idx="1"/>
          </p:nvPr>
        </p:nvSpPr>
        <p:spPr>
          <a:xfrm>
            <a:off x="1852464" y="3059832"/>
            <a:ext cx="3188096" cy="3240360"/>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es-ES" sz="1100" dirty="0" smtClean="0"/>
              <a:t>Caso Clínico</a:t>
            </a:r>
            <a:r>
              <a:rPr lang="es-ES" sz="1100" b="0" dirty="0" smtClean="0"/>
              <a:t>: Masculino de 48 años con antecedentes de Tuberculosis pulmonar con tratamiento completo, neumonía por SarsCov2, múltiples internaciones por exacerbaciones de BQT colonizadas por Pseudomonas aeruginosa (PAE). Ingresa con insuficiencia respiratoria crónica reagudizada secundaria a exacerbación de BQT. TACAR de tórax con signos indirectos y directos de bronquiectasias a predominio de lóbulos superiores y língula. Espirometría con patrón obstructivo muy severo (VEF1 920 ml, 29%). Durante su internación se realiza laboratorio inmunológico con resultados negativos,  Alfa 1 </a:t>
            </a:r>
            <a:r>
              <a:rPr lang="es-ES" sz="1100" b="0" dirty="0" err="1" smtClean="0"/>
              <a:t>antitripsina</a:t>
            </a:r>
            <a:r>
              <a:rPr lang="es-ES" sz="1100" b="0" dirty="0" smtClean="0"/>
              <a:t>: 1.81 UI/ml, </a:t>
            </a:r>
            <a:r>
              <a:rPr lang="es-ES" sz="1100" b="0" dirty="0" err="1" smtClean="0"/>
              <a:t>dosaje</a:t>
            </a:r>
            <a:r>
              <a:rPr lang="es-ES" sz="1100" b="0" dirty="0" smtClean="0"/>
              <a:t> de </a:t>
            </a:r>
            <a:r>
              <a:rPr lang="es-ES" sz="1100" b="0" dirty="0" err="1" smtClean="0"/>
              <a:t>Ig</a:t>
            </a:r>
            <a:r>
              <a:rPr lang="es-ES" sz="1100" b="0" dirty="0" smtClean="0"/>
              <a:t>: </a:t>
            </a:r>
            <a:r>
              <a:rPr lang="es-ES" sz="1100" b="0" dirty="0" err="1" smtClean="0"/>
              <a:t>IgA</a:t>
            </a:r>
            <a:r>
              <a:rPr lang="es-ES" sz="1100" b="0" dirty="0" smtClean="0"/>
              <a:t> &lt;5 mg/dl; </a:t>
            </a:r>
            <a:r>
              <a:rPr lang="es-ES" sz="1100" b="0" dirty="0" err="1" smtClean="0"/>
              <a:t>IgE</a:t>
            </a:r>
            <a:r>
              <a:rPr lang="es-ES" sz="1100" b="0" dirty="0" smtClean="0"/>
              <a:t> &lt;0.5 mg/dl, </a:t>
            </a:r>
            <a:r>
              <a:rPr lang="es-ES" sz="1100" b="0" dirty="0" err="1" smtClean="0"/>
              <a:t>IgG</a:t>
            </a:r>
            <a:r>
              <a:rPr lang="es-ES" sz="1100" b="0" dirty="0" smtClean="0"/>
              <a:t>: 692 mg/dl, </a:t>
            </a:r>
            <a:r>
              <a:rPr lang="es-ES" sz="1100" b="0" dirty="0" err="1" smtClean="0"/>
              <a:t>IgM</a:t>
            </a:r>
            <a:r>
              <a:rPr lang="es-ES" sz="1100" b="0" dirty="0" smtClean="0"/>
              <a:t>: 165 mg/dl. Cultivo de esputo con rescate de PAE mucosa por lo que realiza </a:t>
            </a:r>
            <a:r>
              <a:rPr lang="es-ES" sz="1100" b="0" dirty="0" err="1" smtClean="0"/>
              <a:t>antibioticoterapia</a:t>
            </a:r>
            <a:r>
              <a:rPr lang="es-ES" sz="1100" b="0" dirty="0" smtClean="0"/>
              <a:t>, terapia broncodilatadora e higiene bronquial con evolución favorable. </a:t>
            </a:r>
          </a:p>
        </p:txBody>
      </p:sp>
      <p:sp>
        <p:nvSpPr>
          <p:cNvPr id="17" name="5 Marcador de contenido"/>
          <p:cNvSpPr>
            <a:spLocks noGrp="1"/>
          </p:cNvSpPr>
          <p:nvPr>
            <p:ph sz="half" idx="2"/>
          </p:nvPr>
        </p:nvSpPr>
        <p:spPr>
          <a:xfrm>
            <a:off x="-19744" y="6444208"/>
            <a:ext cx="5164832" cy="1656184"/>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a:buNone/>
            </a:pPr>
            <a:r>
              <a:rPr lang="es-ES" sz="1100" b="1" dirty="0" smtClean="0"/>
              <a:t>Discusión: </a:t>
            </a:r>
            <a:r>
              <a:rPr lang="es-ES" sz="1100" dirty="0" smtClean="0"/>
              <a:t>Las </a:t>
            </a:r>
            <a:r>
              <a:rPr lang="es-ES" sz="1100" dirty="0" err="1" smtClean="0"/>
              <a:t>BQTs</a:t>
            </a:r>
            <a:r>
              <a:rPr lang="es-ES" sz="1100" dirty="0" smtClean="0"/>
              <a:t> asociadas a déficit de </a:t>
            </a:r>
            <a:r>
              <a:rPr lang="es-ES" sz="1100" dirty="0" err="1" smtClean="0"/>
              <a:t>IgA</a:t>
            </a:r>
            <a:r>
              <a:rPr lang="es-ES" sz="1100" dirty="0" smtClean="0"/>
              <a:t> representan un desafío diagnóstico y terapéutico. Se describe que la </a:t>
            </a:r>
            <a:r>
              <a:rPr lang="es-ES" sz="1100" dirty="0" err="1" smtClean="0"/>
              <a:t>IgA</a:t>
            </a:r>
            <a:r>
              <a:rPr lang="es-ES" sz="1100" dirty="0" smtClean="0"/>
              <a:t> representa más del 70% del total de </a:t>
            </a:r>
            <a:r>
              <a:rPr lang="es-ES" sz="1100" dirty="0" err="1" smtClean="0"/>
              <a:t>Igs</a:t>
            </a:r>
            <a:r>
              <a:rPr lang="es-ES" sz="1100" dirty="0" smtClean="0"/>
              <a:t> en el cuerpo y se encuentra predominantemente en las secreciones mucosas. Aunque la mayoría de los pacientes permanecen asintomáticos, esto los predispone a presentar infecciones recurrentes del tracto respiratorio principalmente por bacterias y predisponiendo al desarrollo de BQT. El manejo óptimo incluye la terapia de reemplazo de </a:t>
            </a:r>
            <a:r>
              <a:rPr lang="es-ES" sz="1100" dirty="0" err="1" smtClean="0"/>
              <a:t>Igs</a:t>
            </a:r>
            <a:r>
              <a:rPr lang="es-ES" sz="1100" dirty="0" smtClean="0"/>
              <a:t> para prevenir infecciones y reducir la inflamación, </a:t>
            </a:r>
            <a:r>
              <a:rPr lang="es-ES" sz="1100" dirty="0" err="1" smtClean="0"/>
              <a:t>inmunomoduladores</a:t>
            </a:r>
            <a:r>
              <a:rPr lang="es-ES" sz="1100" dirty="0" smtClean="0"/>
              <a:t> y terapias broncodilatadoras para mejorar el aclaramiento </a:t>
            </a:r>
            <a:r>
              <a:rPr lang="es-ES" sz="1100" dirty="0" err="1" smtClean="0"/>
              <a:t>mucociliar</a:t>
            </a:r>
            <a:r>
              <a:rPr lang="es-ES" sz="1100" dirty="0" smtClean="0"/>
              <a:t>. Es crucial un enfoque multidisciplinario para un mejor abordaje.</a:t>
            </a:r>
            <a:endParaRPr lang="en-US" sz="1100" dirty="0" smtClean="0"/>
          </a:p>
        </p:txBody>
      </p:sp>
    </p:spTree>
    <p:extLst>
      <p:ext uri="{BB962C8B-B14F-4D97-AF65-F5344CB8AC3E}">
        <p14:creationId xmlns:p14="http://schemas.microsoft.com/office/powerpoint/2010/main" val="676064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402</Words>
  <Application>Microsoft Office PowerPoint</Application>
  <PresentationFormat>Personalizado</PresentationFormat>
  <Paragraphs>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BRONQUIECTASIAS ASOCIADAS A DEFICIENCIA DE IGA.  REPORTE DE UN CASO. Autores: Francisco Freire, Eileen Achig, Romina Turk. Servicio de Internación Neumonológica Hospital María Ferrer.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Bronquiectasias asociadas a deficiencia de IgA.  Reporte de un caso</dc:title>
  <dc:creator>PANCHO</dc:creator>
  <cp:lastModifiedBy>PANCHO</cp:lastModifiedBy>
  <cp:revision>11</cp:revision>
  <dcterms:created xsi:type="dcterms:W3CDTF">2024-10-13T15:32:20Z</dcterms:created>
  <dcterms:modified xsi:type="dcterms:W3CDTF">2024-10-18T01:18:16Z</dcterms:modified>
</cp:coreProperties>
</file>