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145088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F89A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98" d="100"/>
          <a:sy n="98" d="100"/>
        </p:scale>
        <p:origin x="1830" y="-27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882" y="1496484"/>
            <a:ext cx="4373325" cy="3183467"/>
          </a:xfrm>
        </p:spPr>
        <p:txBody>
          <a:bodyPr anchor="b"/>
          <a:lstStyle>
            <a:lvl1pPr algn="ctr">
              <a:defRPr sz="337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3136" y="4802717"/>
            <a:ext cx="3858816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266" indent="0" algn="ctr">
              <a:buNone/>
              <a:defRPr sz="1125"/>
            </a:lvl2pPr>
            <a:lvl3pPr marL="514533" indent="0" algn="ctr">
              <a:buNone/>
              <a:defRPr sz="1013"/>
            </a:lvl3pPr>
            <a:lvl4pPr marL="771799" indent="0" algn="ctr">
              <a:buNone/>
              <a:defRPr sz="900"/>
            </a:lvl4pPr>
            <a:lvl5pPr marL="1029066" indent="0" algn="ctr">
              <a:buNone/>
              <a:defRPr sz="900"/>
            </a:lvl5pPr>
            <a:lvl6pPr marL="1286332" indent="0" algn="ctr">
              <a:buNone/>
              <a:defRPr sz="900"/>
            </a:lvl6pPr>
            <a:lvl7pPr marL="1543599" indent="0" algn="ctr">
              <a:buNone/>
              <a:defRPr sz="900"/>
            </a:lvl7pPr>
            <a:lvl8pPr marL="1800865" indent="0" algn="ctr">
              <a:buNone/>
              <a:defRPr sz="900"/>
            </a:lvl8pPr>
            <a:lvl9pPr marL="2058132" indent="0" algn="ctr">
              <a:buNone/>
              <a:defRPr sz="9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9C86-63C5-4BB4-ADF4-A7D1216B8DA1}" type="datetimeFigureOut">
              <a:rPr lang="es-EC" smtClean="0"/>
              <a:t>18/10/2024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E191-CDA6-4696-A373-0838AED72FA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4786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9C86-63C5-4BB4-ADF4-A7D1216B8DA1}" type="datetimeFigureOut">
              <a:rPr lang="es-EC" smtClean="0"/>
              <a:t>18/10/2024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E191-CDA6-4696-A373-0838AED72FA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3574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1954" y="486834"/>
            <a:ext cx="1109410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725" y="486834"/>
            <a:ext cx="3263915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9C86-63C5-4BB4-ADF4-A7D1216B8DA1}" type="datetimeFigureOut">
              <a:rPr lang="es-EC" smtClean="0"/>
              <a:t>18/10/2024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E191-CDA6-4696-A373-0838AED72FA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02457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9C86-63C5-4BB4-ADF4-A7D1216B8DA1}" type="datetimeFigureOut">
              <a:rPr lang="es-EC" smtClean="0"/>
              <a:t>18/10/2024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E191-CDA6-4696-A373-0838AED72FA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2325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046" y="2279653"/>
            <a:ext cx="4437638" cy="3803649"/>
          </a:xfrm>
        </p:spPr>
        <p:txBody>
          <a:bodyPr anchor="b"/>
          <a:lstStyle>
            <a:lvl1pPr>
              <a:defRPr sz="337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046" y="6119286"/>
            <a:ext cx="4437638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1pPr>
            <a:lvl2pPr marL="257266" indent="0">
              <a:buNone/>
              <a:defRPr sz="1125">
                <a:solidFill>
                  <a:schemeClr val="tx1">
                    <a:tint val="82000"/>
                  </a:schemeClr>
                </a:solidFill>
              </a:defRPr>
            </a:lvl2pPr>
            <a:lvl3pPr marL="514533" indent="0">
              <a:buNone/>
              <a:defRPr sz="1013">
                <a:solidFill>
                  <a:schemeClr val="tx1">
                    <a:tint val="82000"/>
                  </a:schemeClr>
                </a:solidFill>
              </a:defRPr>
            </a:lvl3pPr>
            <a:lvl4pPr marL="771799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4pPr>
            <a:lvl5pPr marL="1029066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5pPr>
            <a:lvl6pPr marL="1286332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6pPr>
            <a:lvl7pPr marL="1543599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7pPr>
            <a:lvl8pPr marL="180086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8pPr>
            <a:lvl9pPr marL="2058132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9C86-63C5-4BB4-ADF4-A7D1216B8DA1}" type="datetimeFigureOut">
              <a:rPr lang="es-EC" smtClean="0"/>
              <a:t>18/10/2024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E191-CDA6-4696-A373-0838AED72FA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30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725" y="2434167"/>
            <a:ext cx="2186662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4701" y="2434167"/>
            <a:ext cx="2186662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9C86-63C5-4BB4-ADF4-A7D1216B8DA1}" type="datetimeFigureOut">
              <a:rPr lang="es-EC" smtClean="0"/>
              <a:t>18/10/2024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E191-CDA6-4696-A373-0838AED72FA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36501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95" y="486836"/>
            <a:ext cx="4437638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396" y="2241551"/>
            <a:ext cx="217661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266" indent="0">
              <a:buNone/>
              <a:defRPr sz="1125" b="1"/>
            </a:lvl2pPr>
            <a:lvl3pPr marL="514533" indent="0">
              <a:buNone/>
              <a:defRPr sz="1013" b="1"/>
            </a:lvl3pPr>
            <a:lvl4pPr marL="771799" indent="0">
              <a:buNone/>
              <a:defRPr sz="900" b="1"/>
            </a:lvl4pPr>
            <a:lvl5pPr marL="1029066" indent="0">
              <a:buNone/>
              <a:defRPr sz="900" b="1"/>
            </a:lvl5pPr>
            <a:lvl6pPr marL="1286332" indent="0">
              <a:buNone/>
              <a:defRPr sz="900" b="1"/>
            </a:lvl6pPr>
            <a:lvl7pPr marL="1543599" indent="0">
              <a:buNone/>
              <a:defRPr sz="900" b="1"/>
            </a:lvl7pPr>
            <a:lvl8pPr marL="1800865" indent="0">
              <a:buNone/>
              <a:defRPr sz="900" b="1"/>
            </a:lvl8pPr>
            <a:lvl9pPr marL="2058132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396" y="3340100"/>
            <a:ext cx="217661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4701" y="2241551"/>
            <a:ext cx="218733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266" indent="0">
              <a:buNone/>
              <a:defRPr sz="1125" b="1"/>
            </a:lvl2pPr>
            <a:lvl3pPr marL="514533" indent="0">
              <a:buNone/>
              <a:defRPr sz="1013" b="1"/>
            </a:lvl3pPr>
            <a:lvl4pPr marL="771799" indent="0">
              <a:buNone/>
              <a:defRPr sz="900" b="1"/>
            </a:lvl4pPr>
            <a:lvl5pPr marL="1029066" indent="0">
              <a:buNone/>
              <a:defRPr sz="900" b="1"/>
            </a:lvl5pPr>
            <a:lvl6pPr marL="1286332" indent="0">
              <a:buNone/>
              <a:defRPr sz="900" b="1"/>
            </a:lvl6pPr>
            <a:lvl7pPr marL="1543599" indent="0">
              <a:buNone/>
              <a:defRPr sz="900" b="1"/>
            </a:lvl7pPr>
            <a:lvl8pPr marL="1800865" indent="0">
              <a:buNone/>
              <a:defRPr sz="900" b="1"/>
            </a:lvl8pPr>
            <a:lvl9pPr marL="2058132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4701" y="3340100"/>
            <a:ext cx="218733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9C86-63C5-4BB4-ADF4-A7D1216B8DA1}" type="datetimeFigureOut">
              <a:rPr lang="es-EC" smtClean="0"/>
              <a:t>18/10/2024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E191-CDA6-4696-A373-0838AED72FA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27225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9C86-63C5-4BB4-ADF4-A7D1216B8DA1}" type="datetimeFigureOut">
              <a:rPr lang="es-EC" smtClean="0"/>
              <a:t>18/10/2024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E191-CDA6-4696-A373-0838AED72FA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9789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9C86-63C5-4BB4-ADF4-A7D1216B8DA1}" type="datetimeFigureOut">
              <a:rPr lang="es-EC" smtClean="0"/>
              <a:t>18/10/2024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E191-CDA6-4696-A373-0838AED72FA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35502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95" y="609600"/>
            <a:ext cx="1659425" cy="2133600"/>
          </a:xfrm>
        </p:spPr>
        <p:txBody>
          <a:bodyPr anchor="b"/>
          <a:lstStyle>
            <a:lvl1pPr>
              <a:defRPr sz="180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7332" y="1316569"/>
            <a:ext cx="2604701" cy="6498167"/>
          </a:xfrm>
        </p:spPr>
        <p:txBody>
          <a:bodyPr/>
          <a:lstStyle>
            <a:lvl1pPr>
              <a:defRPr sz="1801"/>
            </a:lvl1pPr>
            <a:lvl2pPr>
              <a:defRPr sz="1576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395" y="2743200"/>
            <a:ext cx="1659425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266" indent="0">
              <a:buNone/>
              <a:defRPr sz="788"/>
            </a:lvl2pPr>
            <a:lvl3pPr marL="514533" indent="0">
              <a:buNone/>
              <a:defRPr sz="675"/>
            </a:lvl3pPr>
            <a:lvl4pPr marL="771799" indent="0">
              <a:buNone/>
              <a:defRPr sz="563"/>
            </a:lvl4pPr>
            <a:lvl5pPr marL="1029066" indent="0">
              <a:buNone/>
              <a:defRPr sz="563"/>
            </a:lvl5pPr>
            <a:lvl6pPr marL="1286332" indent="0">
              <a:buNone/>
              <a:defRPr sz="563"/>
            </a:lvl6pPr>
            <a:lvl7pPr marL="1543599" indent="0">
              <a:buNone/>
              <a:defRPr sz="563"/>
            </a:lvl7pPr>
            <a:lvl8pPr marL="1800865" indent="0">
              <a:buNone/>
              <a:defRPr sz="563"/>
            </a:lvl8pPr>
            <a:lvl9pPr marL="2058132" indent="0">
              <a:buNone/>
              <a:defRPr sz="5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9C86-63C5-4BB4-ADF4-A7D1216B8DA1}" type="datetimeFigureOut">
              <a:rPr lang="es-EC" smtClean="0"/>
              <a:t>18/10/2024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E191-CDA6-4696-A373-0838AED72FA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25003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95" y="609600"/>
            <a:ext cx="1659425" cy="2133600"/>
          </a:xfrm>
        </p:spPr>
        <p:txBody>
          <a:bodyPr anchor="b"/>
          <a:lstStyle>
            <a:lvl1pPr>
              <a:defRPr sz="180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7332" y="1316569"/>
            <a:ext cx="2604701" cy="6498167"/>
          </a:xfrm>
        </p:spPr>
        <p:txBody>
          <a:bodyPr anchor="t"/>
          <a:lstStyle>
            <a:lvl1pPr marL="0" indent="0">
              <a:buNone/>
              <a:defRPr sz="1801"/>
            </a:lvl1pPr>
            <a:lvl2pPr marL="257266" indent="0">
              <a:buNone/>
              <a:defRPr sz="1576"/>
            </a:lvl2pPr>
            <a:lvl3pPr marL="514533" indent="0">
              <a:buNone/>
              <a:defRPr sz="1350"/>
            </a:lvl3pPr>
            <a:lvl4pPr marL="771799" indent="0">
              <a:buNone/>
              <a:defRPr sz="1125"/>
            </a:lvl4pPr>
            <a:lvl5pPr marL="1029066" indent="0">
              <a:buNone/>
              <a:defRPr sz="1125"/>
            </a:lvl5pPr>
            <a:lvl6pPr marL="1286332" indent="0">
              <a:buNone/>
              <a:defRPr sz="1125"/>
            </a:lvl6pPr>
            <a:lvl7pPr marL="1543599" indent="0">
              <a:buNone/>
              <a:defRPr sz="1125"/>
            </a:lvl7pPr>
            <a:lvl8pPr marL="1800865" indent="0">
              <a:buNone/>
              <a:defRPr sz="1125"/>
            </a:lvl8pPr>
            <a:lvl9pPr marL="2058132" indent="0">
              <a:buNone/>
              <a:defRPr sz="112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395" y="2743200"/>
            <a:ext cx="1659425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266" indent="0">
              <a:buNone/>
              <a:defRPr sz="788"/>
            </a:lvl2pPr>
            <a:lvl3pPr marL="514533" indent="0">
              <a:buNone/>
              <a:defRPr sz="675"/>
            </a:lvl3pPr>
            <a:lvl4pPr marL="771799" indent="0">
              <a:buNone/>
              <a:defRPr sz="563"/>
            </a:lvl4pPr>
            <a:lvl5pPr marL="1029066" indent="0">
              <a:buNone/>
              <a:defRPr sz="563"/>
            </a:lvl5pPr>
            <a:lvl6pPr marL="1286332" indent="0">
              <a:buNone/>
              <a:defRPr sz="563"/>
            </a:lvl6pPr>
            <a:lvl7pPr marL="1543599" indent="0">
              <a:buNone/>
              <a:defRPr sz="563"/>
            </a:lvl7pPr>
            <a:lvl8pPr marL="1800865" indent="0">
              <a:buNone/>
              <a:defRPr sz="563"/>
            </a:lvl8pPr>
            <a:lvl9pPr marL="2058132" indent="0">
              <a:buNone/>
              <a:defRPr sz="5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9C86-63C5-4BB4-ADF4-A7D1216B8DA1}" type="datetimeFigureOut">
              <a:rPr lang="es-EC" smtClean="0"/>
              <a:t>18/10/2024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E191-CDA6-4696-A373-0838AED72FA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33892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725" y="486836"/>
            <a:ext cx="4437638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725" y="2434167"/>
            <a:ext cx="4437638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CA9C86-63C5-4BB4-ADF4-A7D1216B8DA1}" type="datetimeFigureOut">
              <a:rPr lang="es-EC" smtClean="0"/>
              <a:t>18/10/2024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429E191-CDA6-4696-A373-0838AED72FA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15286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533" rtl="0" eaLnBrk="1" latinLnBrk="0" hangingPunct="1">
        <a:lnSpc>
          <a:spcPct val="90000"/>
        </a:lnSpc>
        <a:spcBef>
          <a:spcPct val="0"/>
        </a:spcBef>
        <a:buNone/>
        <a:defRPr sz="247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633" indent="-128633" algn="l" defTabSz="51453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6" kern="1200">
          <a:solidFill>
            <a:schemeClr val="tx1"/>
          </a:solidFill>
          <a:latin typeface="+mn-lt"/>
          <a:ea typeface="+mn-ea"/>
          <a:cs typeface="+mn-cs"/>
        </a:defRPr>
      </a:lvl1pPr>
      <a:lvl2pPr marL="385900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3166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433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699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965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2232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9498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6765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266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533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799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9066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6332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599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865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8132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9000" r="-8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2D585B-B479-6670-8116-11E829838A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794" y="386026"/>
            <a:ext cx="4911636" cy="823132"/>
          </a:xfrm>
          <a:gradFill>
            <a:gsLst>
              <a:gs pos="0">
                <a:schemeClr val="tx2">
                  <a:lumMod val="10000"/>
                  <a:lumOff val="9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s-ES" sz="1200" b="1" i="0" u="none" strike="noStrike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Aplicación de los criterios ROMA en una cohorte retrospectiva de pacientes internados con exacerbación de EPOC.</a:t>
            </a:r>
            <a:br>
              <a:rPr lang="es-ES" sz="9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br>
              <a:rPr lang="es-ES" sz="7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s-ES" sz="1000" b="0" i="0" u="none" strike="noStrike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Eileen Achig</a:t>
            </a:r>
            <a:r>
              <a:rPr lang="es-ES" sz="1000" b="0" i="0" u="none" strike="noStrike" baseline="3000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es-ES" sz="1000" b="0" i="0" u="none" strike="noStrike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, Gastón Larrea</a:t>
            </a:r>
            <a:r>
              <a:rPr lang="es-ES" sz="1000" b="0" i="0" u="none" strike="noStrike" baseline="3000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es-ES" sz="1000" b="0" i="0" u="none" strike="noStrike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s-ES" sz="1000" dirty="0">
                <a:solidFill>
                  <a:srgbClr val="212529"/>
                </a:solidFill>
                <a:latin typeface="Arial" panose="020B0604020202020204" pitchFamily="34" charset="0"/>
              </a:rPr>
              <a:t>Verónica </a:t>
            </a:r>
            <a:r>
              <a:rPr lang="es-EC" sz="1000" dirty="0">
                <a:solidFill>
                  <a:srgbClr val="212529"/>
                </a:solidFill>
                <a:latin typeface="Arial" panose="020B0604020202020204" pitchFamily="34" charset="0"/>
              </a:rPr>
              <a:t>Lawriwskyj</a:t>
            </a:r>
            <a:r>
              <a:rPr lang="es-ES" sz="1000" b="0" i="0" u="none" strike="noStrike" baseline="3000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es-EC" sz="1000" dirty="0">
                <a:solidFill>
                  <a:srgbClr val="212529"/>
                </a:solidFill>
                <a:latin typeface="Arial" panose="020B0604020202020204" pitchFamily="34" charset="0"/>
              </a:rPr>
              <a:t> </a:t>
            </a:r>
            <a:br>
              <a:rPr lang="es-ES" sz="1000" b="0" dirty="0">
                <a:effectLst/>
              </a:rPr>
            </a:br>
            <a:r>
              <a:rPr lang="es-E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s-ES" sz="1000" dirty="0">
                <a:solidFill>
                  <a:srgbClr val="212529"/>
                </a:solidFill>
                <a:latin typeface="Arial" panose="020B0604020202020204" pitchFamily="34" charset="0"/>
              </a:rPr>
              <a:t>1) </a:t>
            </a:r>
            <a:r>
              <a:rPr lang="es-ES" sz="1000" b="0" i="0" u="none" strike="noStrike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Hospital de Rehabilitación Respiratoria María Ferrer</a:t>
            </a:r>
            <a:endParaRPr lang="es-EC" sz="1000" b="1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61A4203-59B5-6AAF-6957-1C9000434748}"/>
              </a:ext>
            </a:extLst>
          </p:cNvPr>
          <p:cNvSpPr txBox="1"/>
          <p:nvPr/>
        </p:nvSpPr>
        <p:spPr>
          <a:xfrm>
            <a:off x="4274232" y="16694"/>
            <a:ext cx="775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b="1" dirty="0"/>
              <a:t>P-137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5F78F78-3931-41F7-2457-B0DE8E75906E}"/>
              </a:ext>
            </a:extLst>
          </p:cNvPr>
          <p:cNvSpPr txBox="1"/>
          <p:nvPr/>
        </p:nvSpPr>
        <p:spPr>
          <a:xfrm>
            <a:off x="95794" y="1365542"/>
            <a:ext cx="4911636" cy="1015663"/>
          </a:xfrm>
          <a:prstGeom prst="rect">
            <a:avLst/>
          </a:prstGeom>
          <a:solidFill>
            <a:srgbClr val="EBF89A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 rtl="0">
              <a:spcBef>
                <a:spcPts val="1200"/>
              </a:spcBef>
              <a:spcAft>
                <a:spcPts val="0"/>
              </a:spcAft>
            </a:pPr>
            <a:r>
              <a:rPr lang="es-EC" sz="1000" b="1" dirty="0">
                <a:latin typeface="Arial" panose="020B0604020202020204" pitchFamily="34" charset="0"/>
                <a:cs typeface="Arial" panose="020B0604020202020204" pitchFamily="34" charset="0"/>
              </a:rPr>
              <a:t>Introducción y Objetivo: </a:t>
            </a:r>
            <a:r>
              <a:rPr lang="es-ES" sz="1000" b="0" i="0" u="none" strike="noStrike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Las exacerbaciones de EPOC (</a:t>
            </a:r>
            <a:r>
              <a:rPr lang="es-ES" sz="1000" b="0" i="0" u="none" strike="noStrike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eEPOC</a:t>
            </a:r>
            <a:r>
              <a:rPr lang="es-ES" sz="1000" b="0" i="0" u="none" strike="noStrike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), clásicamente, se clasifican como severas </a:t>
            </a:r>
            <a:r>
              <a:rPr lang="es-ES" sz="1000" dirty="0">
                <a:solidFill>
                  <a:srgbClr val="212529"/>
                </a:solidFill>
                <a:latin typeface="Arial" panose="020B0604020202020204" pitchFamily="34" charset="0"/>
              </a:rPr>
              <a:t>las</a:t>
            </a:r>
            <a:r>
              <a:rPr lang="es-ES" sz="1000" b="0" i="0" u="none" strike="noStrike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que requieren la internación del paciente. Los “Criterios de ROMA” (CR) clasifican su severidad según 5 parámetros clínicos y de laboratorio.  El objetivo es determinar la severidad de la </a:t>
            </a:r>
            <a:r>
              <a:rPr lang="es-ES" sz="1000" b="0" i="0" u="none" strike="noStrike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eEPOC</a:t>
            </a:r>
            <a:r>
              <a:rPr lang="es-ES" sz="1000" b="0" i="0" u="none" strike="noStrike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según los CR en una población de pacientes internados en un hospital monovalente de patología respiratoria de la Ciudad de Buenos Aires.</a:t>
            </a:r>
            <a:endParaRPr lang="es-EC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F1FEBA5-A053-F475-6E84-921DCAACD0D6}"/>
              </a:ext>
            </a:extLst>
          </p:cNvPr>
          <p:cNvSpPr txBox="1"/>
          <p:nvPr/>
        </p:nvSpPr>
        <p:spPr>
          <a:xfrm>
            <a:off x="95794" y="2493009"/>
            <a:ext cx="4911636" cy="5539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just" rtl="0">
              <a:spcBef>
                <a:spcPts val="1200"/>
              </a:spcBef>
              <a:spcAft>
                <a:spcPts val="0"/>
              </a:spcAft>
            </a:pPr>
            <a:r>
              <a:rPr lang="es-ES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Materiales y métodos. </a:t>
            </a:r>
            <a:r>
              <a:rPr lang="es-ES" sz="1000" b="0" i="0" u="none" strike="noStrike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Estudio observacional, descriptivo y retrospectivo. Se analizaron 70 historias clínicas de pacientes internados por </a:t>
            </a:r>
            <a:r>
              <a:rPr lang="es-ES" sz="1000" b="0" i="0" u="none" strike="noStrike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eEPOC</a:t>
            </a:r>
            <a:r>
              <a:rPr lang="es-ES" sz="1000" b="0" i="0" u="none" strike="noStrike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, desde Enero 2020 hasta diciembre 2023. </a:t>
            </a:r>
            <a:endParaRPr lang="es-EC" sz="1000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4C1A899-CDF6-6D48-03FA-738766303A7C}"/>
              </a:ext>
            </a:extLst>
          </p:cNvPr>
          <p:cNvSpPr txBox="1"/>
          <p:nvPr/>
        </p:nvSpPr>
        <p:spPr>
          <a:xfrm>
            <a:off x="164854" y="7608309"/>
            <a:ext cx="4842576" cy="707886"/>
          </a:xfrm>
          <a:prstGeom prst="rect">
            <a:avLst/>
          </a:prstGeom>
          <a:solidFill>
            <a:srgbClr val="EBF89A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just" rtl="0">
              <a:spcBef>
                <a:spcPts val="1200"/>
              </a:spcBef>
              <a:spcAft>
                <a:spcPts val="0"/>
              </a:spcAft>
            </a:pPr>
            <a:r>
              <a:rPr lang="es-ES" sz="1000" b="1" i="0" u="none" strike="noStrike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Discusión. </a:t>
            </a:r>
            <a:r>
              <a:rPr lang="es-ES" sz="1000" b="0" i="0" u="none" strike="noStrike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La aplicación de los CR permitió clasificar la gran mayoría como </a:t>
            </a:r>
            <a:r>
              <a:rPr lang="es-ES" sz="1000" b="0" i="0" u="none" strike="noStrike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ePOC</a:t>
            </a:r>
            <a:r>
              <a:rPr lang="es-ES" sz="1000" b="0" i="0" u="none" strike="noStrike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moderadas. En el grupo de </a:t>
            </a:r>
            <a:r>
              <a:rPr lang="es-ES" sz="1000" b="0" i="0" u="none" strike="noStrike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eEPOC</a:t>
            </a:r>
            <a:r>
              <a:rPr lang="es-ES" sz="1000" b="0" i="0" u="none" strike="noStrike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severas, observamos la MH más alta. Encontramos como factores de riesgo (FR) de </a:t>
            </a:r>
            <a:r>
              <a:rPr lang="es-ES" sz="1000" b="0" i="0" u="none" strike="noStrike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eEPOC</a:t>
            </a:r>
            <a:r>
              <a:rPr lang="es-ES" sz="1000" b="0" i="0" u="none" strike="noStrike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el TBQ activo y dificultades de acceso a medicación. Además encontramos una tasa muy baja de RR.</a:t>
            </a:r>
            <a:endParaRPr lang="es-EC" sz="1000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859AEA1-C8D8-6349-EA46-0EF958B613D9}"/>
              </a:ext>
            </a:extLst>
          </p:cNvPr>
          <p:cNvSpPr txBox="1"/>
          <p:nvPr/>
        </p:nvSpPr>
        <p:spPr>
          <a:xfrm>
            <a:off x="149181" y="8428000"/>
            <a:ext cx="4858249" cy="55399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just" rtl="0">
              <a:spcBef>
                <a:spcPts val="1200"/>
              </a:spcBef>
              <a:spcAft>
                <a:spcPts val="0"/>
              </a:spcAft>
            </a:pPr>
            <a:r>
              <a:rPr lang="es-ES" sz="1000" b="1" i="0" u="none" strike="noStrike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Conclusiones. </a:t>
            </a:r>
            <a:r>
              <a:rPr lang="es-ES" sz="1000" b="0" i="0" u="none" strike="noStrike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En nuestra cohorte, predominaron las </a:t>
            </a:r>
            <a:r>
              <a:rPr lang="es-ES" sz="1000" b="0" i="0" u="none" strike="noStrike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eEPOC</a:t>
            </a:r>
            <a:r>
              <a:rPr lang="es-ES" sz="1000" b="0" i="0" u="none" strike="noStrike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moderadas. La cesación tabáquica  y aumentar la adherencia a programas de RR serían de utilidad en nuestra población para disminuir la tasa de </a:t>
            </a:r>
            <a:r>
              <a:rPr lang="es-ES" sz="1000" b="0" i="0" u="none" strike="noStrike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eEPOC</a:t>
            </a:r>
            <a:r>
              <a:rPr lang="es-ES" sz="1000" b="0" i="0" u="none" strike="noStrike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.</a:t>
            </a:r>
            <a:endParaRPr lang="es-ES" sz="1000" b="0" dirty="0">
              <a:effectLst/>
            </a:endParaRPr>
          </a:p>
        </p:txBody>
      </p:sp>
      <p:pic>
        <p:nvPicPr>
          <p:cNvPr id="8" name="Imagen 7" descr="Tabla&#10;&#10;Descripción generada automáticamente">
            <a:extLst>
              <a:ext uri="{FF2B5EF4-FFF2-40B4-BE49-F238E27FC236}">
                <a16:creationId xmlns:a16="http://schemas.microsoft.com/office/drawing/2014/main" id="{3CCFD177-DDCB-1290-A770-16CB93C5AF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386" b="2998"/>
          <a:stretch/>
        </p:blipFill>
        <p:spPr>
          <a:xfrm>
            <a:off x="164854" y="4572000"/>
            <a:ext cx="4842576" cy="25587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DE1A53F9-ADCD-954E-051A-4048A17AC764}"/>
              </a:ext>
            </a:extLst>
          </p:cNvPr>
          <p:cNvSpPr txBox="1"/>
          <p:nvPr/>
        </p:nvSpPr>
        <p:spPr>
          <a:xfrm>
            <a:off x="95794" y="3170867"/>
            <a:ext cx="4911636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just" rtl="0">
              <a:spcBef>
                <a:spcPts val="1200"/>
              </a:spcBef>
              <a:spcAft>
                <a:spcPts val="0"/>
              </a:spcAft>
            </a:pPr>
            <a:r>
              <a:rPr lang="es-ES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Resultados: </a:t>
            </a:r>
            <a:r>
              <a:rPr lang="es-ES" sz="1000" b="0" i="0" u="none" strike="noStrike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Se encontraron 59 pacientes, 57,6% hombres, edad media 65 años. 35.6% se atendían en otro centro, 42,4% tenían internación previa, 35,6% tabaquistas (TBQ), 35,6% usaba OCD, 37,3% </a:t>
            </a:r>
            <a:r>
              <a:rPr lang="es-ES" sz="1000" b="0" i="0" u="none" strike="noStrike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estadío</a:t>
            </a:r>
            <a:r>
              <a:rPr lang="es-ES" sz="1000" b="0" i="0" u="none" strike="noStrike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Gold 4. 15,3% tenía eosinofilia periférica, 42,4% tenían indicación de triple terapia, 11,9% realizan rehabilitación respiratoria (RR), 50,8% falta de acceso de la medicación. Las comorbilidades más frecuentes fueron HTA (42,4%) e IC (30,5). </a:t>
            </a:r>
            <a:r>
              <a:rPr lang="es-ES" sz="1800" b="0" i="0" u="none" strike="noStrike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s-ES" sz="1000" b="0" i="0" u="none" strike="noStrike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Según los CR, 8.6% fueron leves, 72.9%, moderadas y 18.6% severas.</a:t>
            </a:r>
            <a:endParaRPr lang="es-EC" sz="1000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64C1C1AA-57A0-95B3-719A-094EC7914C3E}"/>
              </a:ext>
            </a:extLst>
          </p:cNvPr>
          <p:cNvSpPr txBox="1"/>
          <p:nvPr/>
        </p:nvSpPr>
        <p:spPr>
          <a:xfrm>
            <a:off x="149181" y="7248370"/>
            <a:ext cx="4836580" cy="2385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9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Tabla 1. Mortalidad, </a:t>
            </a:r>
            <a:r>
              <a:rPr lang="es-EC" sz="9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reinternación</a:t>
            </a:r>
            <a:r>
              <a:rPr lang="es-EC" sz="9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y estadía hospitalaria según la severidad de </a:t>
            </a:r>
            <a:r>
              <a:rPr lang="es-EC" sz="9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eEPOC</a:t>
            </a:r>
            <a:endParaRPr lang="es-EC" sz="9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2628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2825</TotalTime>
  <Words>362</Words>
  <Application>Microsoft Office PowerPoint</Application>
  <PresentationFormat>Personalizado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Aplicación de los criterios ROMA en una cohorte retrospectiva de pacientes internados con exacerbación de EPOC.   Eileen Achig1, Gastón Larrea1, Verónica Lawriwskyj1   1) Hospital de Rehabilitación Respiratoria María Ferrer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EILEEN VICKY ACHIG ARIAS</dc:creator>
  <cp:lastModifiedBy>EILEEN VICKY ACHIG ARIAS</cp:lastModifiedBy>
  <cp:revision>3</cp:revision>
  <dcterms:created xsi:type="dcterms:W3CDTF">2024-10-11T17:41:33Z</dcterms:created>
  <dcterms:modified xsi:type="dcterms:W3CDTF">2024-10-18T12:24:34Z</dcterms:modified>
</cp:coreProperties>
</file>