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145088" cy="9144000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A9D"/>
    <a:srgbClr val="5C0B99"/>
    <a:srgbClr val="B865CB"/>
    <a:srgbClr val="7909A1"/>
    <a:srgbClr val="770E9C"/>
    <a:srgbClr val="1B0CDA"/>
    <a:srgbClr val="8A1A7D"/>
    <a:srgbClr val="7D2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5" d="100"/>
          <a:sy n="105" d="100"/>
        </p:scale>
        <p:origin x="1504" y="-3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796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191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404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685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95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179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472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0817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166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98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4464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A8AF-B902-4E1F-BD66-2A0AEF8DDAE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FE746-6EFB-4904-BD8E-F2BAC288A5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242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title="AAMR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942" b="6757"/>
          <a:stretch/>
        </p:blipFill>
        <p:spPr>
          <a:xfrm>
            <a:off x="0" y="146049"/>
            <a:ext cx="5145088" cy="7745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ángulo 6"/>
          <p:cNvSpPr/>
          <p:nvPr/>
        </p:nvSpPr>
        <p:spPr>
          <a:xfrm>
            <a:off x="94057" y="1796899"/>
            <a:ext cx="4984157" cy="192195"/>
          </a:xfrm>
          <a:prstGeom prst="rect">
            <a:avLst/>
          </a:prstGeom>
          <a:gradFill flip="none" rotWithShape="1">
            <a:gsLst>
              <a:gs pos="0">
                <a:srgbClr val="1B0CDA">
                  <a:tint val="66000"/>
                  <a:satMod val="160000"/>
                </a:srgbClr>
              </a:gs>
              <a:gs pos="50000">
                <a:srgbClr val="1B0CDA">
                  <a:tint val="44500"/>
                  <a:satMod val="160000"/>
                </a:srgbClr>
              </a:gs>
              <a:gs pos="100000">
                <a:srgbClr val="1B0CDA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770E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100" b="1" dirty="0" smtClean="0">
                <a:solidFill>
                  <a:srgbClr val="002060"/>
                </a:solidFill>
              </a:rPr>
              <a:t>INTROCUCCCION</a:t>
            </a:r>
            <a:endParaRPr lang="es-AR" sz="1100" b="1" dirty="0">
              <a:solidFill>
                <a:srgbClr val="00206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0465" y="6996555"/>
            <a:ext cx="4950619" cy="150569"/>
          </a:xfrm>
          <a:prstGeom prst="rect">
            <a:avLst/>
          </a:prstGeom>
          <a:gradFill flip="none" rotWithShape="1">
            <a:gsLst>
              <a:gs pos="0">
                <a:srgbClr val="1B0CDA">
                  <a:tint val="66000"/>
                  <a:satMod val="160000"/>
                </a:srgbClr>
              </a:gs>
              <a:gs pos="50000">
                <a:srgbClr val="1B0CDA">
                  <a:tint val="44500"/>
                  <a:satMod val="160000"/>
                </a:srgbClr>
              </a:gs>
              <a:gs pos="100000">
                <a:srgbClr val="1B0CDA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770E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100" b="1" dirty="0" smtClean="0">
                <a:solidFill>
                  <a:srgbClr val="0D3A9D"/>
                </a:solidFill>
              </a:rPr>
              <a:t>RESUMEN BIBLIOGRAFICO</a:t>
            </a:r>
            <a:endParaRPr lang="es-AR" sz="1100" b="1" dirty="0">
              <a:solidFill>
                <a:srgbClr val="0D3A9D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0465" y="2970918"/>
            <a:ext cx="2104243" cy="175216"/>
          </a:xfrm>
          <a:prstGeom prst="rect">
            <a:avLst/>
          </a:prstGeom>
          <a:gradFill flip="none" rotWithShape="1">
            <a:gsLst>
              <a:gs pos="0">
                <a:srgbClr val="1B0CDA">
                  <a:tint val="66000"/>
                  <a:satMod val="160000"/>
                </a:srgbClr>
              </a:gs>
              <a:gs pos="50000">
                <a:srgbClr val="1B0CDA">
                  <a:tint val="44500"/>
                  <a:satMod val="160000"/>
                </a:srgbClr>
              </a:gs>
              <a:gs pos="100000">
                <a:srgbClr val="1B0CDA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90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100" b="1" dirty="0" smtClean="0">
                <a:solidFill>
                  <a:srgbClr val="002060"/>
                </a:solidFill>
              </a:rPr>
              <a:t>CASO CLINICO</a:t>
            </a:r>
            <a:endParaRPr lang="es-AR" sz="1100" b="1" dirty="0">
              <a:solidFill>
                <a:srgbClr val="002060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80466" y="1047750"/>
            <a:ext cx="4997748" cy="713016"/>
          </a:xfrm>
          <a:prstGeom prst="rect">
            <a:avLst/>
          </a:prstGeom>
          <a:gradFill flip="none" rotWithShape="1">
            <a:gsLst>
              <a:gs pos="0">
                <a:srgbClr val="1B0CDA">
                  <a:tint val="66000"/>
                  <a:satMod val="160000"/>
                </a:srgbClr>
              </a:gs>
              <a:gs pos="50000">
                <a:srgbClr val="1B0CDA">
                  <a:tint val="44500"/>
                  <a:satMod val="160000"/>
                </a:srgbClr>
              </a:gs>
              <a:gs pos="100000">
                <a:srgbClr val="1B0CDA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s-BO" sz="1100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SILICOSIS PULMONAR, REPORTE DE UN CASO </a:t>
            </a:r>
            <a:endParaRPr lang="es-BO" sz="1100" dirty="0" smtClean="0">
              <a:effectLst/>
            </a:endParaRPr>
          </a:p>
          <a:p>
            <a:pPr algn="ctr">
              <a:spcAft>
                <a:spcPts val="600"/>
              </a:spcAft>
            </a:pPr>
            <a:r>
              <a:rPr lang="es-BO" sz="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Medina Gueiza, </a:t>
            </a:r>
            <a:r>
              <a:rPr lang="es-BO" sz="8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Grodnitzky</a:t>
            </a:r>
            <a:r>
              <a:rPr lang="es-BO" sz="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María Laura, </a:t>
            </a:r>
            <a:r>
              <a:rPr lang="es-BO" sz="8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Morandi</a:t>
            </a:r>
            <a:r>
              <a:rPr lang="es-BO" sz="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Valeria, </a:t>
            </a:r>
            <a:r>
              <a:rPr lang="es-BO" sz="8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Bocca</a:t>
            </a:r>
            <a:r>
              <a:rPr lang="es-BO" sz="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Xavier, </a:t>
            </a:r>
            <a:r>
              <a:rPr lang="es-BO" sz="8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Tabaj</a:t>
            </a:r>
            <a:r>
              <a:rPr lang="es-BO" sz="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G, </a:t>
            </a:r>
            <a:r>
              <a:rPr lang="es-BO" sz="8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Rios</a:t>
            </a:r>
            <a:r>
              <a:rPr lang="es-BO" sz="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Jesica, </a:t>
            </a:r>
            <a:r>
              <a:rPr lang="es-BO" sz="8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Malamud</a:t>
            </a:r>
            <a:r>
              <a:rPr lang="es-BO" sz="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Patricia.</a:t>
            </a:r>
            <a:endParaRPr lang="es-BO" sz="800" dirty="0" smtClean="0">
              <a:effectLst/>
            </a:endParaRPr>
          </a:p>
          <a:p>
            <a:pPr algn="ctr">
              <a:spcAft>
                <a:spcPts val="600"/>
              </a:spcAft>
            </a:pPr>
            <a:r>
              <a:rPr lang="es-BO" sz="800" b="0" i="1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Servicio de </a:t>
            </a:r>
            <a:r>
              <a:rPr lang="es-BO" sz="800" b="0" i="1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Neumonología</a:t>
            </a:r>
            <a:r>
              <a:rPr lang="es-BO" sz="800" b="0" i="1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Clínica – Hospital del Tórax Dr. Antonio A. </a:t>
            </a:r>
            <a:r>
              <a:rPr lang="es-BO" sz="800" b="0" i="1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Cetrángolo</a:t>
            </a:r>
            <a:endParaRPr lang="es-BO" sz="800" dirty="0">
              <a:effectLst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80465" y="2022563"/>
            <a:ext cx="4984157" cy="86177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 silicosis es una de las enfermedades ocupacionales respiratorias más frecuentes, se debe a  la inhalación mantenida de dióxido de silicio. Sigue siendo una patología con alta morbilidad y mortalidad dentro de las neumoconiosis. La exposición a cristales de sílice produce alteraciones </a:t>
            </a:r>
            <a:r>
              <a:rPr lang="es-AR" sz="10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anatomopatológicas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clínicas y radiológicas que con unos antecedentes personales compatibles orienta a su diagnóstico. </a:t>
            </a:r>
            <a:endParaRPr lang="es-AR" dirty="0"/>
          </a:p>
        </p:txBody>
      </p:sp>
      <p:sp>
        <p:nvSpPr>
          <p:cNvPr id="17" name="Rectángulo 16"/>
          <p:cNvSpPr/>
          <p:nvPr/>
        </p:nvSpPr>
        <p:spPr>
          <a:xfrm>
            <a:off x="80465" y="3189337"/>
            <a:ext cx="2092655" cy="36317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Varón de 59 años TBQ 84 p/y, exposición a cerámica por 25 años, que desempeña actividades en carpintería (pulido y acabado de superficies sólidas), neumotórax 2021( con colocación de TAP),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EPOC GOLD E.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 Ingresa por cuadro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 varios años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 evolución caracterizado por pérdida de peso, tos, disnea progresiva hasta grado IV, con crepitantes </a:t>
            </a:r>
            <a:r>
              <a:rPr lang="es-AR" sz="10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bibasales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EAB 7.42/44/51/29/90%. EFR:  FVC 1.73 (41%), VEF1 0.57 (17%), FVC/VEF1 44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%,</a:t>
            </a:r>
            <a:r>
              <a:rPr lang="es-BO" sz="1000" dirty="0"/>
              <a:t> Cultivo de esputo con rescate de flora de vía aérea superior (FVAS), prueba BAAR negativo.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Dados los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antecedentes de exposición laboral, funcional respiratorio, hallazgos clínicos e </a:t>
            </a:r>
            <a:r>
              <a:rPr lang="es-AR" sz="10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imagenológicos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el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paciente fue diagnosticado de silicosis </a:t>
            </a:r>
            <a:r>
              <a:rPr lang="es-AR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crónica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progresiva, se inició broncodilatadores y oxígeno crónico domiciliario. </a:t>
            </a:r>
            <a:endParaRPr lang="es-AR" dirty="0">
              <a:effectLst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80464" y="7221985"/>
            <a:ext cx="4950619" cy="178510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>
            <a:spAutoFit/>
          </a:bodyPr>
          <a:lstStyle/>
          <a:p>
            <a:pPr algn="just"/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 silicosis es una de las neumoconiosis más frecuentes. La produce la inhalación mantenida de sílice. Se presenta con una expresión clínica variable, desde formas asintomáticas hasta la insuficiencia respiratoria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</a:rPr>
              <a:t>crónica, pueden clasificarse en silicosis crónica (simple, complicada y fibrosis pulmonar), silicosis acelerada y silicosis aguda.</a:t>
            </a:r>
            <a:endParaRPr lang="es-AR" sz="1000" dirty="0" smtClean="0">
              <a:effectLst/>
            </a:endParaRPr>
          </a:p>
          <a:p>
            <a:pPr algn="just"/>
            <a:r>
              <a:rPr lang="es-AR" sz="1000" b="0" i="0" u="none" strike="noStrike" dirty="0" smtClean="0">
                <a:solidFill>
                  <a:srgbClr val="000000"/>
                </a:solidFill>
                <a:effectLst/>
              </a:rPr>
              <a:t>El diagnóstico se fundamenta con la presencia de exposición al sílice, los hallazgos radiológicos y la exclusión de otras patologías.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Las 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pruebas de función pulmonar son necesarias para un seguimiento y evaluar la posible progresión. </a:t>
            </a:r>
          </a:p>
          <a:p>
            <a:pPr algn="just"/>
            <a:r>
              <a:rPr lang="es-AR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es-AR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 se dispone de un tratamiento eficaz en la actualidad, la única alternativa es la prevención y el cese de la exposición al agente causal. </a:t>
            </a:r>
            <a:r>
              <a:rPr lang="es-AR" sz="1000" dirty="0" smtClean="0"/>
              <a:t>E</a:t>
            </a:r>
            <a:r>
              <a:rPr lang="es-AR" sz="1000" dirty="0" smtClean="0"/>
              <a:t>n </a:t>
            </a:r>
            <a:r>
              <a:rPr lang="es-AR" sz="1000" dirty="0"/>
              <a:t>aquellos pacientes con </a:t>
            </a:r>
            <a:r>
              <a:rPr lang="es-AR" sz="1000" dirty="0" smtClean="0"/>
              <a:t>fibrosis </a:t>
            </a:r>
            <a:r>
              <a:rPr lang="es-AR" sz="1000" dirty="0"/>
              <a:t>progresiva sin otras opciones de tratamiento, el trasplante pulmonar constituye un pilar fundamental en casos </a:t>
            </a:r>
            <a:r>
              <a:rPr lang="es-AR" sz="1000" dirty="0" smtClean="0"/>
              <a:t>seleccionados.</a:t>
            </a:r>
            <a:endParaRPr lang="es-AR" sz="1000" dirty="0">
              <a:effectLst/>
            </a:endParaRPr>
          </a:p>
        </p:txBody>
      </p:sp>
      <p:pic>
        <p:nvPicPr>
          <p:cNvPr id="13" name="Imagen 12" descr="C:\Users\gueiza\Downloads\95550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1" r="7377"/>
          <a:stretch/>
        </p:blipFill>
        <p:spPr bwMode="auto">
          <a:xfrm>
            <a:off x="2373218" y="2935550"/>
            <a:ext cx="1369161" cy="21725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n 13" descr="C:\Users\gueiza\Downloads\IMG_8333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245" y="2935550"/>
            <a:ext cx="1375964" cy="217252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/>
          <p:cNvSpPr/>
          <p:nvPr/>
        </p:nvSpPr>
        <p:spPr>
          <a:xfrm>
            <a:off x="2374199" y="6132119"/>
            <a:ext cx="2661348" cy="830997"/>
          </a:xfrm>
          <a:prstGeom prst="rect">
            <a:avLst/>
          </a:prstGeom>
          <a:gradFill flip="none" rotWithShape="1">
            <a:gsLst>
              <a:gs pos="0">
                <a:srgbClr val="7909A1">
                  <a:tint val="66000"/>
                  <a:satMod val="160000"/>
                </a:srgbClr>
              </a:gs>
              <a:gs pos="50000">
                <a:srgbClr val="7909A1">
                  <a:tint val="44500"/>
                  <a:satMod val="160000"/>
                </a:srgbClr>
              </a:gs>
              <a:gs pos="100000">
                <a:srgbClr val="7909A1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>
            <a:spAutoFit/>
          </a:bodyPr>
          <a:lstStyle/>
          <a:p>
            <a:r>
              <a:rPr lang="es-BO" sz="800" dirty="0">
                <a:latin typeface="Calibri" panose="020F0502020204030204" pitchFamily="34" charset="0"/>
                <a:ea typeface="Calibri" panose="020F0502020204030204" pitchFamily="34" charset="0"/>
              </a:rPr>
              <a:t>TCAR </a:t>
            </a:r>
            <a:r>
              <a:rPr lang="es-BO" sz="800" dirty="0" smtClean="0">
                <a:latin typeface="Calibri" panose="020F0502020204030204" pitchFamily="34" charset="0"/>
                <a:ea typeface="Calibri" panose="020F0502020204030204" pitchFamily="34" charset="0"/>
              </a:rPr>
              <a:t>enfisema </a:t>
            </a:r>
            <a:r>
              <a:rPr lang="es-BO" sz="800" dirty="0" err="1">
                <a:latin typeface="Calibri" panose="020F0502020204030204" pitchFamily="34" charset="0"/>
                <a:ea typeface="Calibri" panose="020F0502020204030204" pitchFamily="34" charset="0"/>
              </a:rPr>
              <a:t>centrolobulillar</a:t>
            </a:r>
            <a:r>
              <a:rPr lang="es-BO" sz="800" dirty="0">
                <a:latin typeface="Calibri" panose="020F0502020204030204" pitchFamily="34" charset="0"/>
                <a:ea typeface="Calibri" panose="020F0502020204030204" pitchFamily="34" charset="0"/>
              </a:rPr>
              <a:t> y </a:t>
            </a:r>
            <a:r>
              <a:rPr lang="es-BO" sz="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paraseptal</a:t>
            </a:r>
            <a:r>
              <a:rPr lang="es-BO" sz="800" dirty="0" smtClean="0">
                <a:latin typeface="Calibri" panose="020F0502020204030204" pitchFamily="34" charset="0"/>
                <a:ea typeface="Calibri" panose="020F0502020204030204" pitchFamily="34" charset="0"/>
              </a:rPr>
              <a:t> LS</a:t>
            </a:r>
            <a:r>
              <a:rPr lang="es-BO" sz="800" dirty="0">
                <a:latin typeface="Calibri" panose="020F0502020204030204" pitchFamily="34" charset="0"/>
                <a:ea typeface="Calibri" panose="020F0502020204030204" pitchFamily="34" charset="0"/>
              </a:rPr>
              <a:t>, LM, </a:t>
            </a:r>
            <a:r>
              <a:rPr lang="es-BO" sz="800" dirty="0" err="1">
                <a:latin typeface="Calibri" panose="020F0502020204030204" pitchFamily="34" charset="0"/>
                <a:ea typeface="Calibri" panose="020F0502020204030204" pitchFamily="34" charset="0"/>
              </a:rPr>
              <a:t>língula</a:t>
            </a:r>
            <a:r>
              <a:rPr lang="es-BO" sz="800" dirty="0">
                <a:latin typeface="Calibri" panose="020F0502020204030204" pitchFamily="34" charset="0"/>
                <a:ea typeface="Calibri" panose="020F0502020204030204" pitchFamily="34" charset="0"/>
              </a:rPr>
              <a:t> y segmentos superiores de  </a:t>
            </a:r>
            <a:r>
              <a:rPr lang="es-BO" sz="800" dirty="0" smtClean="0">
                <a:latin typeface="Calibri" panose="020F0502020204030204" pitchFamily="34" charset="0"/>
                <a:ea typeface="Calibri" panose="020F0502020204030204" pitchFamily="34" charset="0"/>
              </a:rPr>
              <a:t>LI, múltiples </a:t>
            </a:r>
            <a:r>
              <a:rPr lang="es-BO" sz="800" dirty="0">
                <a:latin typeface="Calibri" panose="020F0502020204030204" pitchFamily="34" charset="0"/>
                <a:ea typeface="Calibri" panose="020F0502020204030204" pitchFamily="34" charset="0"/>
              </a:rPr>
              <a:t>opacidades de aspecto consolidativo de disposición </a:t>
            </a:r>
            <a:r>
              <a:rPr lang="es-BO" sz="800" dirty="0" err="1">
                <a:latin typeface="Calibri" panose="020F0502020204030204" pitchFamily="34" charset="0"/>
                <a:ea typeface="Calibri" panose="020F0502020204030204" pitchFamily="34" charset="0"/>
              </a:rPr>
              <a:t>peribroncovascular</a:t>
            </a:r>
            <a:r>
              <a:rPr lang="es-BO" sz="800" dirty="0">
                <a:latin typeface="Calibri" panose="020F0502020204030204" pitchFamily="34" charset="0"/>
                <a:ea typeface="Calibri" panose="020F0502020204030204" pitchFamily="34" charset="0"/>
              </a:rPr>
              <a:t> y </a:t>
            </a:r>
            <a:r>
              <a:rPr lang="es-BO" sz="800" dirty="0" err="1">
                <a:latin typeface="Calibri" panose="020F0502020204030204" pitchFamily="34" charset="0"/>
                <a:ea typeface="Calibri" panose="020F0502020204030204" pitchFamily="34" charset="0"/>
              </a:rPr>
              <a:t>subpleurales</a:t>
            </a:r>
            <a:r>
              <a:rPr lang="es-BO" sz="800" dirty="0">
                <a:latin typeface="Calibri" panose="020F0502020204030204" pitchFamily="34" charset="0"/>
                <a:ea typeface="Calibri" panose="020F0502020204030204" pitchFamily="34" charset="0"/>
              </a:rPr>
              <a:t> que produce retracción de estructuras adyacentes con calcificaciones, opacidades en vidrio esmerilado bilaterales. </a:t>
            </a:r>
            <a:endParaRPr lang="es-AR" sz="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4337050" y="34508"/>
            <a:ext cx="741164" cy="369332"/>
          </a:xfrm>
          <a:prstGeom prst="rect">
            <a:avLst/>
          </a:prstGeom>
          <a:solidFill>
            <a:srgbClr val="B865CB"/>
          </a:solidFill>
        </p:spPr>
        <p:txBody>
          <a:bodyPr wrap="square" rtlCol="0">
            <a:spAutoFit/>
          </a:bodyPr>
          <a:lstStyle/>
          <a:p>
            <a:r>
              <a:rPr lang="es-AR" b="1" dirty="0" smtClean="0"/>
              <a:t>P-140</a:t>
            </a:r>
            <a:endParaRPr lang="es-AR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4108" y="5108073"/>
            <a:ext cx="2830980" cy="104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47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251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gueiza</dc:creator>
  <cp:lastModifiedBy>gueiza</cp:lastModifiedBy>
  <cp:revision>28</cp:revision>
  <dcterms:created xsi:type="dcterms:W3CDTF">2024-10-10T01:05:02Z</dcterms:created>
  <dcterms:modified xsi:type="dcterms:W3CDTF">2024-10-18T21:46:37Z</dcterms:modified>
</cp:coreProperties>
</file>