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5145088" cy="9144000"/>
  <p:notesSz cx="6858000" cy="9144000"/>
  <p:defaultTextStyle>
    <a:defPPr>
      <a:defRPr lang="es-B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D3A9D"/>
    <a:srgbClr val="5C0B99"/>
    <a:srgbClr val="B865CB"/>
    <a:srgbClr val="7909A1"/>
    <a:srgbClr val="770E9C"/>
    <a:srgbClr val="1B0CDA"/>
    <a:srgbClr val="8A1A7D"/>
    <a:srgbClr val="7D28A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105" d="100"/>
          <a:sy n="105" d="100"/>
        </p:scale>
        <p:origin x="1504" y="-3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5882" y="1496484"/>
            <a:ext cx="4373325" cy="3183467"/>
          </a:xfrm>
        </p:spPr>
        <p:txBody>
          <a:bodyPr anchor="b"/>
          <a:lstStyle>
            <a:lvl1pPr algn="ctr">
              <a:defRPr sz="3376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3136" y="4802717"/>
            <a:ext cx="3858816" cy="2207683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266" indent="0" algn="ctr">
              <a:buNone/>
              <a:defRPr sz="1125"/>
            </a:lvl2pPr>
            <a:lvl3pPr marL="514533" indent="0" algn="ctr">
              <a:buNone/>
              <a:defRPr sz="1013"/>
            </a:lvl3pPr>
            <a:lvl4pPr marL="771799" indent="0" algn="ctr">
              <a:buNone/>
              <a:defRPr sz="900"/>
            </a:lvl4pPr>
            <a:lvl5pPr marL="1029066" indent="0" algn="ctr">
              <a:buNone/>
              <a:defRPr sz="900"/>
            </a:lvl5pPr>
            <a:lvl6pPr marL="1286332" indent="0" algn="ctr">
              <a:buNone/>
              <a:defRPr sz="900"/>
            </a:lvl6pPr>
            <a:lvl7pPr marL="1543599" indent="0" algn="ctr">
              <a:buNone/>
              <a:defRPr sz="900"/>
            </a:lvl7pPr>
            <a:lvl8pPr marL="1800865" indent="0" algn="ctr">
              <a:buNone/>
              <a:defRPr sz="900"/>
            </a:lvl8pPr>
            <a:lvl9pPr marL="2058132" indent="0" algn="ctr">
              <a:buNone/>
              <a:defRPr sz="9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9A8AF-B902-4E1F-BD66-2A0AEF8DDAEE}" type="datetimeFigureOut">
              <a:rPr lang="es-AR" smtClean="0"/>
              <a:t>18/10/2024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FE746-6EFB-4904-BD8E-F2BAC288A57F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0479672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9A8AF-B902-4E1F-BD66-2A0AEF8DDAEE}" type="datetimeFigureOut">
              <a:rPr lang="es-AR" smtClean="0"/>
              <a:t>18/10/2024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FE746-6EFB-4904-BD8E-F2BAC288A57F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8819197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681954" y="486834"/>
            <a:ext cx="1109410" cy="7749117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53725" y="486834"/>
            <a:ext cx="3263915" cy="774911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9A8AF-B902-4E1F-BD66-2A0AEF8DDAEE}" type="datetimeFigureOut">
              <a:rPr lang="es-AR" smtClean="0"/>
              <a:t>18/10/2024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FE746-6EFB-4904-BD8E-F2BAC288A57F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1640455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9A8AF-B902-4E1F-BD66-2A0AEF8DDAEE}" type="datetimeFigureOut">
              <a:rPr lang="es-AR" smtClean="0"/>
              <a:t>18/10/2024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FE746-6EFB-4904-BD8E-F2BAC288A57F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0268546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1046" y="2279653"/>
            <a:ext cx="4437638" cy="3803649"/>
          </a:xfrm>
        </p:spPr>
        <p:txBody>
          <a:bodyPr anchor="b"/>
          <a:lstStyle>
            <a:lvl1pPr>
              <a:defRPr sz="3376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1046" y="6119286"/>
            <a:ext cx="4437638" cy="2000249"/>
          </a:xfrm>
        </p:spPr>
        <p:txBody>
          <a:bodyPr/>
          <a:lstStyle>
            <a:lvl1pPr marL="0" indent="0">
              <a:buNone/>
              <a:defRPr sz="1350">
                <a:solidFill>
                  <a:schemeClr val="tx1"/>
                </a:solidFill>
              </a:defRPr>
            </a:lvl1pPr>
            <a:lvl2pPr marL="257266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533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799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9066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6332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599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86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8132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9A8AF-B902-4E1F-BD66-2A0AEF8DDAEE}" type="datetimeFigureOut">
              <a:rPr lang="es-AR" smtClean="0"/>
              <a:t>18/10/2024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FE746-6EFB-4904-BD8E-F2BAC288A57F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119523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3725" y="2434167"/>
            <a:ext cx="2186662" cy="5801784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04701" y="2434167"/>
            <a:ext cx="2186662" cy="5801784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9A8AF-B902-4E1F-BD66-2A0AEF8DDAEE}" type="datetimeFigureOut">
              <a:rPr lang="es-AR" smtClean="0"/>
              <a:t>18/10/2024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FE746-6EFB-4904-BD8E-F2BAC288A57F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417991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4395" y="486836"/>
            <a:ext cx="4437638" cy="176741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4396" y="2241551"/>
            <a:ext cx="2176613" cy="1098549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266" indent="0">
              <a:buNone/>
              <a:defRPr sz="1125" b="1"/>
            </a:lvl2pPr>
            <a:lvl3pPr marL="514533" indent="0">
              <a:buNone/>
              <a:defRPr sz="1013" b="1"/>
            </a:lvl3pPr>
            <a:lvl4pPr marL="771799" indent="0">
              <a:buNone/>
              <a:defRPr sz="900" b="1"/>
            </a:lvl4pPr>
            <a:lvl5pPr marL="1029066" indent="0">
              <a:buNone/>
              <a:defRPr sz="900" b="1"/>
            </a:lvl5pPr>
            <a:lvl6pPr marL="1286332" indent="0">
              <a:buNone/>
              <a:defRPr sz="900" b="1"/>
            </a:lvl6pPr>
            <a:lvl7pPr marL="1543599" indent="0">
              <a:buNone/>
              <a:defRPr sz="900" b="1"/>
            </a:lvl7pPr>
            <a:lvl8pPr marL="1800865" indent="0">
              <a:buNone/>
              <a:defRPr sz="900" b="1"/>
            </a:lvl8pPr>
            <a:lvl9pPr marL="2058132" indent="0">
              <a:buNone/>
              <a:defRPr sz="9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4396" y="3340100"/>
            <a:ext cx="2176613" cy="4912784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604701" y="2241551"/>
            <a:ext cx="2187333" cy="1098549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266" indent="0">
              <a:buNone/>
              <a:defRPr sz="1125" b="1"/>
            </a:lvl2pPr>
            <a:lvl3pPr marL="514533" indent="0">
              <a:buNone/>
              <a:defRPr sz="1013" b="1"/>
            </a:lvl3pPr>
            <a:lvl4pPr marL="771799" indent="0">
              <a:buNone/>
              <a:defRPr sz="900" b="1"/>
            </a:lvl4pPr>
            <a:lvl5pPr marL="1029066" indent="0">
              <a:buNone/>
              <a:defRPr sz="900" b="1"/>
            </a:lvl5pPr>
            <a:lvl6pPr marL="1286332" indent="0">
              <a:buNone/>
              <a:defRPr sz="900" b="1"/>
            </a:lvl6pPr>
            <a:lvl7pPr marL="1543599" indent="0">
              <a:buNone/>
              <a:defRPr sz="900" b="1"/>
            </a:lvl7pPr>
            <a:lvl8pPr marL="1800865" indent="0">
              <a:buNone/>
              <a:defRPr sz="900" b="1"/>
            </a:lvl8pPr>
            <a:lvl9pPr marL="2058132" indent="0">
              <a:buNone/>
              <a:defRPr sz="9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604701" y="3340100"/>
            <a:ext cx="2187333" cy="4912784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9A8AF-B902-4E1F-BD66-2A0AEF8DDAEE}" type="datetimeFigureOut">
              <a:rPr lang="es-AR" smtClean="0"/>
              <a:t>18/10/2024</a:t>
            </a:fld>
            <a:endParaRPr lang="es-A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FE746-6EFB-4904-BD8E-F2BAC288A57F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1847245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9A8AF-B902-4E1F-BD66-2A0AEF8DDAEE}" type="datetimeFigureOut">
              <a:rPr lang="es-AR" smtClean="0"/>
              <a:t>18/10/2024</a:t>
            </a:fld>
            <a:endParaRPr lang="es-A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FE746-6EFB-4904-BD8E-F2BAC288A57F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7081797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9A8AF-B902-4E1F-BD66-2A0AEF8DDAEE}" type="datetimeFigureOut">
              <a:rPr lang="es-AR" smtClean="0"/>
              <a:t>18/10/2024</a:t>
            </a:fld>
            <a:endParaRPr lang="es-A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FE746-6EFB-4904-BD8E-F2BAC288A57F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8016671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4395" y="609600"/>
            <a:ext cx="1659425" cy="2133600"/>
          </a:xfrm>
        </p:spPr>
        <p:txBody>
          <a:bodyPr anchor="b"/>
          <a:lstStyle>
            <a:lvl1pPr>
              <a:defRPr sz="1801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87332" y="1316569"/>
            <a:ext cx="2604701" cy="6498167"/>
          </a:xfrm>
        </p:spPr>
        <p:txBody>
          <a:bodyPr/>
          <a:lstStyle>
            <a:lvl1pPr>
              <a:defRPr sz="1801"/>
            </a:lvl1pPr>
            <a:lvl2pPr>
              <a:defRPr sz="1576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4395" y="2743200"/>
            <a:ext cx="1659425" cy="5082117"/>
          </a:xfrm>
        </p:spPr>
        <p:txBody>
          <a:bodyPr/>
          <a:lstStyle>
            <a:lvl1pPr marL="0" indent="0">
              <a:buNone/>
              <a:defRPr sz="900"/>
            </a:lvl1pPr>
            <a:lvl2pPr marL="257266" indent="0">
              <a:buNone/>
              <a:defRPr sz="788"/>
            </a:lvl2pPr>
            <a:lvl3pPr marL="514533" indent="0">
              <a:buNone/>
              <a:defRPr sz="675"/>
            </a:lvl3pPr>
            <a:lvl4pPr marL="771799" indent="0">
              <a:buNone/>
              <a:defRPr sz="563"/>
            </a:lvl4pPr>
            <a:lvl5pPr marL="1029066" indent="0">
              <a:buNone/>
              <a:defRPr sz="563"/>
            </a:lvl5pPr>
            <a:lvl6pPr marL="1286332" indent="0">
              <a:buNone/>
              <a:defRPr sz="563"/>
            </a:lvl6pPr>
            <a:lvl7pPr marL="1543599" indent="0">
              <a:buNone/>
              <a:defRPr sz="563"/>
            </a:lvl7pPr>
            <a:lvl8pPr marL="1800865" indent="0">
              <a:buNone/>
              <a:defRPr sz="563"/>
            </a:lvl8pPr>
            <a:lvl9pPr marL="2058132" indent="0">
              <a:buNone/>
              <a:defRPr sz="563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9A8AF-B902-4E1F-BD66-2A0AEF8DDAEE}" type="datetimeFigureOut">
              <a:rPr lang="es-AR" smtClean="0"/>
              <a:t>18/10/2024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FE746-6EFB-4904-BD8E-F2BAC288A57F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2098642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4395" y="609600"/>
            <a:ext cx="1659425" cy="2133600"/>
          </a:xfrm>
        </p:spPr>
        <p:txBody>
          <a:bodyPr anchor="b"/>
          <a:lstStyle>
            <a:lvl1pPr>
              <a:defRPr sz="1801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187332" y="1316569"/>
            <a:ext cx="2604701" cy="6498167"/>
          </a:xfrm>
        </p:spPr>
        <p:txBody>
          <a:bodyPr anchor="t"/>
          <a:lstStyle>
            <a:lvl1pPr marL="0" indent="0">
              <a:buNone/>
              <a:defRPr sz="1801"/>
            </a:lvl1pPr>
            <a:lvl2pPr marL="257266" indent="0">
              <a:buNone/>
              <a:defRPr sz="1576"/>
            </a:lvl2pPr>
            <a:lvl3pPr marL="514533" indent="0">
              <a:buNone/>
              <a:defRPr sz="1350"/>
            </a:lvl3pPr>
            <a:lvl4pPr marL="771799" indent="0">
              <a:buNone/>
              <a:defRPr sz="1125"/>
            </a:lvl4pPr>
            <a:lvl5pPr marL="1029066" indent="0">
              <a:buNone/>
              <a:defRPr sz="1125"/>
            </a:lvl5pPr>
            <a:lvl6pPr marL="1286332" indent="0">
              <a:buNone/>
              <a:defRPr sz="1125"/>
            </a:lvl6pPr>
            <a:lvl7pPr marL="1543599" indent="0">
              <a:buNone/>
              <a:defRPr sz="1125"/>
            </a:lvl7pPr>
            <a:lvl8pPr marL="1800865" indent="0">
              <a:buNone/>
              <a:defRPr sz="1125"/>
            </a:lvl8pPr>
            <a:lvl9pPr marL="2058132" indent="0">
              <a:buNone/>
              <a:defRPr sz="1125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4395" y="2743200"/>
            <a:ext cx="1659425" cy="5082117"/>
          </a:xfrm>
        </p:spPr>
        <p:txBody>
          <a:bodyPr/>
          <a:lstStyle>
            <a:lvl1pPr marL="0" indent="0">
              <a:buNone/>
              <a:defRPr sz="900"/>
            </a:lvl1pPr>
            <a:lvl2pPr marL="257266" indent="0">
              <a:buNone/>
              <a:defRPr sz="788"/>
            </a:lvl2pPr>
            <a:lvl3pPr marL="514533" indent="0">
              <a:buNone/>
              <a:defRPr sz="675"/>
            </a:lvl3pPr>
            <a:lvl4pPr marL="771799" indent="0">
              <a:buNone/>
              <a:defRPr sz="563"/>
            </a:lvl4pPr>
            <a:lvl5pPr marL="1029066" indent="0">
              <a:buNone/>
              <a:defRPr sz="563"/>
            </a:lvl5pPr>
            <a:lvl6pPr marL="1286332" indent="0">
              <a:buNone/>
              <a:defRPr sz="563"/>
            </a:lvl6pPr>
            <a:lvl7pPr marL="1543599" indent="0">
              <a:buNone/>
              <a:defRPr sz="563"/>
            </a:lvl7pPr>
            <a:lvl8pPr marL="1800865" indent="0">
              <a:buNone/>
              <a:defRPr sz="563"/>
            </a:lvl8pPr>
            <a:lvl9pPr marL="2058132" indent="0">
              <a:buNone/>
              <a:defRPr sz="563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9A8AF-B902-4E1F-BD66-2A0AEF8DDAEE}" type="datetimeFigureOut">
              <a:rPr lang="es-AR" smtClean="0"/>
              <a:t>18/10/2024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FE746-6EFB-4904-BD8E-F2BAC288A57F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1446484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53725" y="486836"/>
            <a:ext cx="4437638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3725" y="2434167"/>
            <a:ext cx="4437638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3725" y="8475136"/>
            <a:ext cx="115764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59A8AF-B902-4E1F-BD66-2A0AEF8DDAEE}" type="datetimeFigureOut">
              <a:rPr lang="es-AR" smtClean="0"/>
              <a:t>18/10/2024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04311" y="8475136"/>
            <a:ext cx="1736467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633718" y="8475136"/>
            <a:ext cx="115764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BFE746-6EFB-4904-BD8E-F2BAC288A57F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2724233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514533" rtl="0" eaLnBrk="1" latinLnBrk="0" hangingPunct="1">
        <a:lnSpc>
          <a:spcPct val="90000"/>
        </a:lnSpc>
        <a:spcBef>
          <a:spcPct val="0"/>
        </a:spcBef>
        <a:buNone/>
        <a:defRPr sz="247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633" indent="-128633" algn="l" defTabSz="514533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1576" kern="1200">
          <a:solidFill>
            <a:schemeClr val="tx1"/>
          </a:solidFill>
          <a:latin typeface="+mn-lt"/>
          <a:ea typeface="+mn-ea"/>
          <a:cs typeface="+mn-cs"/>
        </a:defRPr>
      </a:lvl1pPr>
      <a:lvl2pPr marL="385900" indent="-128633" algn="l" defTabSz="514533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3166" indent="-128633" algn="l" defTabSz="514533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433" indent="-128633" algn="l" defTabSz="514533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699" indent="-128633" algn="l" defTabSz="514533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965" indent="-128633" algn="l" defTabSz="514533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2232" indent="-128633" algn="l" defTabSz="514533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9498" indent="-128633" algn="l" defTabSz="514533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6765" indent="-128633" algn="l" defTabSz="514533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4533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266" algn="l" defTabSz="514533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533" algn="l" defTabSz="514533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799" algn="l" defTabSz="514533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9066" algn="l" defTabSz="514533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6332" algn="l" defTabSz="514533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599" algn="l" defTabSz="514533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865" algn="l" defTabSz="514533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8132" algn="l" defTabSz="514533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 title="AAMR"/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53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5942" b="6757"/>
          <a:stretch/>
        </p:blipFill>
        <p:spPr>
          <a:xfrm>
            <a:off x="0" y="146049"/>
            <a:ext cx="5145088" cy="77452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7" name="Rectángulo 6"/>
          <p:cNvSpPr/>
          <p:nvPr/>
        </p:nvSpPr>
        <p:spPr>
          <a:xfrm>
            <a:off x="94057" y="1796899"/>
            <a:ext cx="4984157" cy="192195"/>
          </a:xfrm>
          <a:prstGeom prst="rect">
            <a:avLst/>
          </a:prstGeom>
          <a:gradFill flip="none" rotWithShape="1">
            <a:gsLst>
              <a:gs pos="0">
                <a:srgbClr val="1B0CDA">
                  <a:tint val="66000"/>
                  <a:satMod val="160000"/>
                </a:srgbClr>
              </a:gs>
              <a:gs pos="50000">
                <a:srgbClr val="1B0CDA">
                  <a:tint val="44500"/>
                  <a:satMod val="160000"/>
                </a:srgbClr>
              </a:gs>
              <a:gs pos="100000">
                <a:srgbClr val="1B0CDA">
                  <a:tint val="23500"/>
                  <a:satMod val="160000"/>
                </a:srgbClr>
              </a:gs>
            </a:gsLst>
            <a:lin ang="5400000" scaled="1"/>
            <a:tileRect/>
          </a:gradFill>
          <a:ln>
            <a:solidFill>
              <a:srgbClr val="770E9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AR" sz="1100" b="1" dirty="0" smtClean="0">
                <a:solidFill>
                  <a:srgbClr val="002060"/>
                </a:solidFill>
              </a:rPr>
              <a:t>INTROCUCCCION</a:t>
            </a:r>
            <a:endParaRPr lang="es-AR" sz="1100" b="1" dirty="0">
              <a:solidFill>
                <a:srgbClr val="002060"/>
              </a:solidFill>
            </a:endParaRPr>
          </a:p>
        </p:txBody>
      </p:sp>
      <p:sp>
        <p:nvSpPr>
          <p:cNvPr id="9" name="Rectángulo 8"/>
          <p:cNvSpPr/>
          <p:nvPr/>
        </p:nvSpPr>
        <p:spPr>
          <a:xfrm>
            <a:off x="80465" y="6996555"/>
            <a:ext cx="4950619" cy="150569"/>
          </a:xfrm>
          <a:prstGeom prst="rect">
            <a:avLst/>
          </a:prstGeom>
          <a:gradFill flip="none" rotWithShape="1">
            <a:gsLst>
              <a:gs pos="0">
                <a:srgbClr val="1B0CDA">
                  <a:tint val="66000"/>
                  <a:satMod val="160000"/>
                </a:srgbClr>
              </a:gs>
              <a:gs pos="50000">
                <a:srgbClr val="1B0CDA">
                  <a:tint val="44500"/>
                  <a:satMod val="160000"/>
                </a:srgbClr>
              </a:gs>
              <a:gs pos="100000">
                <a:srgbClr val="1B0CDA">
                  <a:tint val="23500"/>
                  <a:satMod val="160000"/>
                </a:srgbClr>
              </a:gs>
            </a:gsLst>
            <a:lin ang="2700000" scaled="1"/>
            <a:tileRect/>
          </a:gradFill>
          <a:ln>
            <a:solidFill>
              <a:srgbClr val="770E9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AR" sz="1100" b="1" dirty="0" smtClean="0">
                <a:solidFill>
                  <a:srgbClr val="0D3A9D"/>
                </a:solidFill>
              </a:rPr>
              <a:t>RESUMEN BIBLIOGRAFICO</a:t>
            </a:r>
            <a:endParaRPr lang="es-AR" sz="1100" b="1" dirty="0">
              <a:solidFill>
                <a:srgbClr val="0D3A9D"/>
              </a:solidFill>
            </a:endParaRPr>
          </a:p>
        </p:txBody>
      </p:sp>
      <p:sp>
        <p:nvSpPr>
          <p:cNvPr id="10" name="Rectángulo 9"/>
          <p:cNvSpPr/>
          <p:nvPr/>
        </p:nvSpPr>
        <p:spPr>
          <a:xfrm>
            <a:off x="80465" y="2970918"/>
            <a:ext cx="2104243" cy="175216"/>
          </a:xfrm>
          <a:prstGeom prst="rect">
            <a:avLst/>
          </a:prstGeom>
          <a:gradFill flip="none" rotWithShape="1">
            <a:gsLst>
              <a:gs pos="0">
                <a:srgbClr val="1B0CDA">
                  <a:tint val="66000"/>
                  <a:satMod val="160000"/>
                </a:srgbClr>
              </a:gs>
              <a:gs pos="50000">
                <a:srgbClr val="1B0CDA">
                  <a:tint val="44500"/>
                  <a:satMod val="160000"/>
                </a:srgbClr>
              </a:gs>
              <a:gs pos="100000">
                <a:srgbClr val="1B0CDA">
                  <a:tint val="23500"/>
                  <a:satMod val="160000"/>
                </a:srgbClr>
              </a:gs>
            </a:gsLst>
            <a:lin ang="0" scaled="1"/>
            <a:tileRect/>
          </a:gradFill>
          <a:ln>
            <a:solidFill>
              <a:srgbClr val="7909A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AR" sz="1100" b="1" dirty="0" smtClean="0">
                <a:solidFill>
                  <a:srgbClr val="002060"/>
                </a:solidFill>
              </a:rPr>
              <a:t>CASO CLINICO</a:t>
            </a:r>
            <a:endParaRPr lang="es-AR" sz="1100" b="1" dirty="0">
              <a:solidFill>
                <a:srgbClr val="002060"/>
              </a:solidFill>
            </a:endParaRPr>
          </a:p>
        </p:txBody>
      </p:sp>
      <p:sp>
        <p:nvSpPr>
          <p:cNvPr id="15" name="Rectángulo 14"/>
          <p:cNvSpPr/>
          <p:nvPr/>
        </p:nvSpPr>
        <p:spPr>
          <a:xfrm>
            <a:off x="80466" y="1047750"/>
            <a:ext cx="4997748" cy="713016"/>
          </a:xfrm>
          <a:prstGeom prst="rect">
            <a:avLst/>
          </a:prstGeom>
          <a:gradFill flip="none" rotWithShape="1">
            <a:gsLst>
              <a:gs pos="0">
                <a:srgbClr val="1B0CDA">
                  <a:tint val="66000"/>
                  <a:satMod val="160000"/>
                </a:srgbClr>
              </a:gs>
              <a:gs pos="50000">
                <a:srgbClr val="1B0CDA">
                  <a:tint val="44500"/>
                  <a:satMod val="160000"/>
                </a:srgbClr>
              </a:gs>
              <a:gs pos="100000">
                <a:srgbClr val="1B0CDA">
                  <a:tint val="23500"/>
                  <a:satMod val="160000"/>
                </a:srgbClr>
              </a:gs>
            </a:gsLst>
            <a:path path="circle">
              <a:fillToRect l="100000" t="100000"/>
            </a:path>
            <a:tileRect r="-100000" b="-100000"/>
          </a:gradFill>
        </p:spPr>
        <p:txBody>
          <a:bodyPr wrap="square">
            <a:spAutoFit/>
          </a:bodyPr>
          <a:lstStyle/>
          <a:p>
            <a:pPr algn="ctr">
              <a:spcAft>
                <a:spcPts val="800"/>
              </a:spcAft>
            </a:pPr>
            <a:r>
              <a:rPr lang="es-BO" sz="1100" b="1" i="0" u="none" strike="noStrike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SILICOSIS PULMONAR, REPORTE DE UN CASO </a:t>
            </a:r>
            <a:endParaRPr lang="es-BO" sz="1100" dirty="0" smtClean="0">
              <a:effectLst/>
            </a:endParaRPr>
          </a:p>
          <a:p>
            <a:pPr algn="ctr">
              <a:spcAft>
                <a:spcPts val="600"/>
              </a:spcAft>
            </a:pPr>
            <a:r>
              <a:rPr lang="es-BO" sz="800" b="0" i="0" u="none" strike="noStrike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Medina Gueiza, </a:t>
            </a:r>
            <a:r>
              <a:rPr lang="es-BO" sz="800" b="0" i="0" u="none" strike="noStrike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Grodnitzky</a:t>
            </a:r>
            <a:r>
              <a:rPr lang="es-BO" sz="800" b="0" i="0" u="none" strike="noStrike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María Laura, </a:t>
            </a:r>
            <a:r>
              <a:rPr lang="es-BO" sz="800" b="0" i="0" u="none" strike="noStrike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Morandi</a:t>
            </a:r>
            <a:r>
              <a:rPr lang="es-BO" sz="800" b="0" i="0" u="none" strike="noStrike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Valeria, </a:t>
            </a:r>
            <a:r>
              <a:rPr lang="es-BO" sz="800" b="0" i="0" u="none" strike="noStrike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Bocca</a:t>
            </a:r>
            <a:r>
              <a:rPr lang="es-BO" sz="800" b="0" i="0" u="none" strike="noStrike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Xavier, </a:t>
            </a:r>
            <a:r>
              <a:rPr lang="es-BO" sz="800" b="0" i="0" u="none" strike="noStrike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Tabaj</a:t>
            </a:r>
            <a:r>
              <a:rPr lang="es-BO" sz="800" b="0" i="0" u="none" strike="noStrike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G, </a:t>
            </a:r>
            <a:r>
              <a:rPr lang="es-BO" sz="800" b="0" i="0" u="none" strike="noStrike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Rios</a:t>
            </a:r>
            <a:r>
              <a:rPr lang="es-BO" sz="800" b="0" i="0" u="none" strike="noStrike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Jesica, </a:t>
            </a:r>
            <a:r>
              <a:rPr lang="es-BO" sz="800" b="0" i="0" u="none" strike="noStrike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Malamud</a:t>
            </a:r>
            <a:r>
              <a:rPr lang="es-BO" sz="800" b="0" i="0" u="none" strike="noStrike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Patricia.</a:t>
            </a:r>
            <a:endParaRPr lang="es-BO" sz="800" dirty="0" smtClean="0">
              <a:effectLst/>
            </a:endParaRPr>
          </a:p>
          <a:p>
            <a:pPr algn="ctr">
              <a:spcAft>
                <a:spcPts val="600"/>
              </a:spcAft>
            </a:pPr>
            <a:r>
              <a:rPr lang="es-BO" sz="800" b="0" i="1" u="none" strike="noStrike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Servicio de </a:t>
            </a:r>
            <a:r>
              <a:rPr lang="es-BO" sz="800" b="0" i="1" u="none" strike="noStrike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Neumonología</a:t>
            </a:r>
            <a:r>
              <a:rPr lang="es-BO" sz="800" b="0" i="1" u="none" strike="noStrike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Clínica – Hospital del Tórax Dr. Antonio A. </a:t>
            </a:r>
            <a:r>
              <a:rPr lang="es-BO" sz="800" b="0" i="1" u="none" strike="noStrike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Cetrángolo</a:t>
            </a:r>
            <a:endParaRPr lang="es-BO" sz="800" dirty="0">
              <a:effectLst/>
            </a:endParaRPr>
          </a:p>
        </p:txBody>
      </p:sp>
      <p:sp>
        <p:nvSpPr>
          <p:cNvPr id="16" name="Rectángulo 15"/>
          <p:cNvSpPr/>
          <p:nvPr/>
        </p:nvSpPr>
        <p:spPr>
          <a:xfrm>
            <a:off x="80465" y="2022563"/>
            <a:ext cx="4984157" cy="861774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1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1">
                  <a:lumMod val="60000"/>
                  <a:lumOff val="40000"/>
                  <a:tint val="23500"/>
                  <a:satMod val="160000"/>
                </a:schemeClr>
              </a:gs>
            </a:gsLst>
            <a:lin ang="8100000" scaled="1"/>
            <a:tileRect/>
          </a:gradFill>
          <a:ln>
            <a:noFill/>
          </a:ln>
        </p:spPr>
        <p:txBody>
          <a:bodyPr wrap="square">
            <a:spAutoFit/>
          </a:bodyPr>
          <a:lstStyle/>
          <a:p>
            <a:r>
              <a:rPr lang="es-AR" sz="1000" b="0" i="0" u="none" strike="noStrike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La silicosis es una de las enfermedades ocupacionales respiratorias más frecuentes, se debe a  la inhalación mantenida de dióxido de silicio. Sigue siendo una patología con alta morbilidad y mortalidad dentro de las neumoconiosis. La exposición a cristales de sílice produce alteraciones </a:t>
            </a:r>
            <a:r>
              <a:rPr lang="es-AR" sz="1000" b="0" i="0" u="none" strike="noStrike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anatomopatológicas</a:t>
            </a:r>
            <a:r>
              <a:rPr lang="es-AR" sz="1000" b="0" i="0" u="none" strike="noStrike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 clínicas y radiológicas que con unos antecedentes personales compatibles orienta a su diagnóstico. </a:t>
            </a:r>
            <a:endParaRPr lang="es-AR" dirty="0"/>
          </a:p>
        </p:txBody>
      </p:sp>
      <p:sp>
        <p:nvSpPr>
          <p:cNvPr id="17" name="Rectángulo 16"/>
          <p:cNvSpPr/>
          <p:nvPr/>
        </p:nvSpPr>
        <p:spPr>
          <a:xfrm>
            <a:off x="80465" y="3189337"/>
            <a:ext cx="2092655" cy="3631763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txBody>
          <a:bodyPr wrap="square">
            <a:spAutoFit/>
          </a:bodyPr>
          <a:lstStyle/>
          <a:p>
            <a:pPr algn="just">
              <a:spcAft>
                <a:spcPts val="800"/>
              </a:spcAft>
            </a:pPr>
            <a:r>
              <a:rPr lang="es-AR" sz="1000" b="0" i="0" u="none" strike="noStrike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Varón de 59 años TBQ 84 p/y, exposición a cerámica por 25 años, que desempeña actividades en carpintería (pulido y acabado de superficies sólidas), neumotórax 2021( con colocación de TAP), </a:t>
            </a:r>
            <a:r>
              <a:rPr lang="es-AR" sz="1000" b="0" i="0" u="none" strike="noStrike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EPOC GOLD E.</a:t>
            </a:r>
            <a:r>
              <a:rPr lang="es-AR" sz="1000" b="0" i="0" u="none" strike="noStrike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 Ingresa por cuadro </a:t>
            </a:r>
            <a:r>
              <a:rPr lang="es-AR" sz="1000" b="0" i="0" u="none" strike="noStrike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de varios años </a:t>
            </a:r>
            <a:r>
              <a:rPr lang="es-AR" sz="1000" b="0" i="0" u="none" strike="noStrike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de evolución caracterizado por pérdida de peso, tos, disnea progresiva hasta grado IV, con crepitantes </a:t>
            </a:r>
            <a:r>
              <a:rPr lang="es-AR" sz="1000" b="0" i="0" u="none" strike="noStrike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bibasales</a:t>
            </a:r>
            <a:r>
              <a:rPr lang="es-AR" sz="1000" b="0" i="0" u="none" strike="noStrike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. EAB 7.42/44/51/29/90%. EFR:  FVC 1.73 (41%), VEF1 0.57 (17%), FVC/VEF1 44</a:t>
            </a:r>
            <a:r>
              <a:rPr lang="es-AR" sz="1000" b="0" i="0" u="none" strike="noStrike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%,</a:t>
            </a:r>
            <a:r>
              <a:rPr lang="es-BO" sz="1000" dirty="0"/>
              <a:t> Cultivo de esputo con rescate de flora de vía aérea superior (FVAS), prueba BAAR negativo. </a:t>
            </a:r>
            <a:r>
              <a:rPr lang="es-AR" sz="1000" b="0" i="0" u="none" strike="noStrike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</a:t>
            </a:r>
            <a:r>
              <a:rPr lang="es-AR" sz="1000" b="0" i="0" u="none" strike="noStrike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Dados los </a:t>
            </a:r>
            <a:r>
              <a:rPr lang="es-AR" sz="1000" b="0" i="0" u="none" strike="noStrike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antecedentes de exposición laboral, funcional respiratorio, hallazgos clínicos e </a:t>
            </a:r>
            <a:r>
              <a:rPr lang="es-AR" sz="1000" b="0" i="0" u="none" strike="noStrike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imagenológicos</a:t>
            </a:r>
            <a:r>
              <a:rPr lang="es-AR" sz="1000" b="0" i="0" u="none" strike="noStrike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 el </a:t>
            </a:r>
            <a:r>
              <a:rPr lang="es-AR" sz="1000" b="0" i="0" u="none" strike="noStrike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paciente fue diagnosticado de silicosis </a:t>
            </a:r>
            <a:r>
              <a:rPr lang="es-AR" sz="10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crónica</a:t>
            </a:r>
            <a:r>
              <a:rPr lang="es-AR" sz="1000" b="0" i="0" u="none" strike="noStrike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</a:t>
            </a:r>
            <a:r>
              <a:rPr lang="es-AR" sz="1000" b="0" i="0" u="none" strike="noStrike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progresiva, se inició broncodilatadores y oxígeno crónico domiciliario. </a:t>
            </a:r>
            <a:endParaRPr lang="es-AR" dirty="0">
              <a:effectLst/>
            </a:endParaRPr>
          </a:p>
        </p:txBody>
      </p:sp>
      <p:sp>
        <p:nvSpPr>
          <p:cNvPr id="18" name="Rectángulo 17"/>
          <p:cNvSpPr/>
          <p:nvPr/>
        </p:nvSpPr>
        <p:spPr>
          <a:xfrm>
            <a:off x="80464" y="7221985"/>
            <a:ext cx="4950619" cy="1785104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b="100000"/>
            </a:path>
            <a:tileRect t="-100000" r="-100000"/>
          </a:gradFill>
        </p:spPr>
        <p:txBody>
          <a:bodyPr wrap="square">
            <a:spAutoFit/>
          </a:bodyPr>
          <a:lstStyle/>
          <a:p>
            <a:pPr algn="just"/>
            <a:r>
              <a:rPr lang="es-AR" sz="1000" b="0" i="0" u="none" strike="noStrike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La silicosis es una de las neumoconiosis más frecuentes. La produce la inhalación mantenida de sílice. Se presenta con una expresión clínica variable, desde formas asintomáticas hasta la insuficiencia respiratoria </a:t>
            </a:r>
            <a:r>
              <a:rPr lang="es-AR" sz="1000" b="0" i="0" u="none" strike="noStrike" dirty="0" smtClean="0">
                <a:solidFill>
                  <a:srgbClr val="000000"/>
                </a:solidFill>
                <a:effectLst/>
              </a:rPr>
              <a:t>crónica, pueden clasificarse en silicosis crónica (simple, complicada y fibrosis pulmonar), silicosis acelerada y silicosis aguda.</a:t>
            </a:r>
            <a:endParaRPr lang="es-AR" sz="1000" dirty="0" smtClean="0">
              <a:effectLst/>
            </a:endParaRPr>
          </a:p>
          <a:p>
            <a:pPr algn="just"/>
            <a:r>
              <a:rPr lang="es-AR" sz="1000" b="0" i="0" u="none" strike="noStrike" dirty="0" smtClean="0">
                <a:solidFill>
                  <a:srgbClr val="000000"/>
                </a:solidFill>
                <a:effectLst/>
              </a:rPr>
              <a:t>El diagnóstico se fundamenta con la presencia de exposición al sílice, los hallazgos radiológicos y la exclusión de otras patologías. </a:t>
            </a:r>
            <a:r>
              <a:rPr lang="es-AR" sz="1000" b="0" i="0" u="none" strike="noStrike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Las </a:t>
            </a:r>
            <a:r>
              <a:rPr lang="es-AR" sz="1000" b="0" i="0" u="none" strike="noStrike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pruebas de función pulmonar son necesarias para un seguimiento y evaluar la posible progresión. </a:t>
            </a:r>
          </a:p>
          <a:p>
            <a:pPr algn="just"/>
            <a:r>
              <a:rPr lang="es-AR" sz="10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N</a:t>
            </a:r>
            <a:r>
              <a:rPr lang="es-AR" sz="1000" b="0" i="0" u="none" strike="noStrike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o se dispone de un tratamiento eficaz en la actualidad, la única alternativa es la prevención y el cese de la exposición al agente causal. </a:t>
            </a:r>
            <a:r>
              <a:rPr lang="es-AR" sz="1000" dirty="0" smtClean="0"/>
              <a:t>E</a:t>
            </a:r>
            <a:r>
              <a:rPr lang="es-AR" sz="1000" dirty="0" smtClean="0"/>
              <a:t>n </a:t>
            </a:r>
            <a:r>
              <a:rPr lang="es-AR" sz="1000" dirty="0"/>
              <a:t>aquellos pacientes con </a:t>
            </a:r>
            <a:r>
              <a:rPr lang="es-AR" sz="1000" dirty="0" smtClean="0"/>
              <a:t>fibrosis </a:t>
            </a:r>
            <a:r>
              <a:rPr lang="es-AR" sz="1000" dirty="0"/>
              <a:t>progresiva sin otras opciones de tratamiento, el trasplante pulmonar constituye un pilar fundamental en casos </a:t>
            </a:r>
            <a:r>
              <a:rPr lang="es-AR" sz="1000" dirty="0" smtClean="0"/>
              <a:t>seleccionados.</a:t>
            </a:r>
            <a:endParaRPr lang="es-AR" sz="1000" dirty="0">
              <a:effectLst/>
            </a:endParaRPr>
          </a:p>
        </p:txBody>
      </p:sp>
      <p:pic>
        <p:nvPicPr>
          <p:cNvPr id="13" name="Imagen 12" descr="C:\Users\gueiza\Downloads\95550.jpg"/>
          <p:cNvPicPr/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451" r="7377"/>
          <a:stretch/>
        </p:blipFill>
        <p:spPr bwMode="auto">
          <a:xfrm>
            <a:off x="2373218" y="2935550"/>
            <a:ext cx="1369161" cy="2172524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4" name="Imagen 13" descr="C:\Users\gueiza\Downloads\IMG_8333.jpg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7245" y="2935550"/>
            <a:ext cx="1375964" cy="2172524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Rectángulo 5"/>
          <p:cNvSpPr/>
          <p:nvPr/>
        </p:nvSpPr>
        <p:spPr>
          <a:xfrm>
            <a:off x="2374199" y="6132119"/>
            <a:ext cx="2661348" cy="830997"/>
          </a:xfrm>
          <a:prstGeom prst="rect">
            <a:avLst/>
          </a:prstGeom>
          <a:gradFill flip="none" rotWithShape="1">
            <a:gsLst>
              <a:gs pos="0">
                <a:srgbClr val="7909A1">
                  <a:tint val="66000"/>
                  <a:satMod val="160000"/>
                </a:srgbClr>
              </a:gs>
              <a:gs pos="50000">
                <a:srgbClr val="7909A1">
                  <a:tint val="44500"/>
                  <a:satMod val="160000"/>
                </a:srgbClr>
              </a:gs>
              <a:gs pos="100000">
                <a:srgbClr val="7909A1">
                  <a:tint val="23500"/>
                  <a:satMod val="160000"/>
                </a:srgbClr>
              </a:gs>
            </a:gsLst>
            <a:path path="circle">
              <a:fillToRect l="100000" t="100000"/>
            </a:path>
            <a:tileRect r="-100000" b="-100000"/>
          </a:gradFill>
        </p:spPr>
        <p:txBody>
          <a:bodyPr wrap="square">
            <a:spAutoFit/>
          </a:bodyPr>
          <a:lstStyle/>
          <a:p>
            <a:r>
              <a:rPr lang="es-BO" sz="800" dirty="0">
                <a:latin typeface="Calibri" panose="020F0502020204030204" pitchFamily="34" charset="0"/>
                <a:ea typeface="Calibri" panose="020F0502020204030204" pitchFamily="34" charset="0"/>
              </a:rPr>
              <a:t>TCAR </a:t>
            </a:r>
            <a:r>
              <a:rPr lang="es-BO" sz="800" dirty="0" smtClean="0">
                <a:latin typeface="Calibri" panose="020F0502020204030204" pitchFamily="34" charset="0"/>
                <a:ea typeface="Calibri" panose="020F0502020204030204" pitchFamily="34" charset="0"/>
              </a:rPr>
              <a:t>enfisema </a:t>
            </a:r>
            <a:r>
              <a:rPr lang="es-BO" sz="800" dirty="0" err="1">
                <a:latin typeface="Calibri" panose="020F0502020204030204" pitchFamily="34" charset="0"/>
                <a:ea typeface="Calibri" panose="020F0502020204030204" pitchFamily="34" charset="0"/>
              </a:rPr>
              <a:t>centrolobulillar</a:t>
            </a:r>
            <a:r>
              <a:rPr lang="es-BO" sz="800" dirty="0">
                <a:latin typeface="Calibri" panose="020F0502020204030204" pitchFamily="34" charset="0"/>
                <a:ea typeface="Calibri" panose="020F0502020204030204" pitchFamily="34" charset="0"/>
              </a:rPr>
              <a:t> y </a:t>
            </a:r>
            <a:r>
              <a:rPr lang="es-BO" sz="800" dirty="0" err="1" smtClean="0">
                <a:latin typeface="Calibri" panose="020F0502020204030204" pitchFamily="34" charset="0"/>
                <a:ea typeface="Calibri" panose="020F0502020204030204" pitchFamily="34" charset="0"/>
              </a:rPr>
              <a:t>paraseptal</a:t>
            </a:r>
            <a:r>
              <a:rPr lang="es-BO" sz="800" dirty="0" smtClean="0">
                <a:latin typeface="Calibri" panose="020F0502020204030204" pitchFamily="34" charset="0"/>
                <a:ea typeface="Calibri" panose="020F0502020204030204" pitchFamily="34" charset="0"/>
              </a:rPr>
              <a:t> LS</a:t>
            </a:r>
            <a:r>
              <a:rPr lang="es-BO" sz="800" dirty="0">
                <a:latin typeface="Calibri" panose="020F0502020204030204" pitchFamily="34" charset="0"/>
                <a:ea typeface="Calibri" panose="020F0502020204030204" pitchFamily="34" charset="0"/>
              </a:rPr>
              <a:t>, LM, </a:t>
            </a:r>
            <a:r>
              <a:rPr lang="es-BO" sz="800" dirty="0" err="1">
                <a:latin typeface="Calibri" panose="020F0502020204030204" pitchFamily="34" charset="0"/>
                <a:ea typeface="Calibri" panose="020F0502020204030204" pitchFamily="34" charset="0"/>
              </a:rPr>
              <a:t>língula</a:t>
            </a:r>
            <a:r>
              <a:rPr lang="es-BO" sz="800" dirty="0">
                <a:latin typeface="Calibri" panose="020F0502020204030204" pitchFamily="34" charset="0"/>
                <a:ea typeface="Calibri" panose="020F0502020204030204" pitchFamily="34" charset="0"/>
              </a:rPr>
              <a:t> y segmentos superiores de  </a:t>
            </a:r>
            <a:r>
              <a:rPr lang="es-BO" sz="800" dirty="0" smtClean="0">
                <a:latin typeface="Calibri" panose="020F0502020204030204" pitchFamily="34" charset="0"/>
                <a:ea typeface="Calibri" panose="020F0502020204030204" pitchFamily="34" charset="0"/>
              </a:rPr>
              <a:t>LI, múltiples </a:t>
            </a:r>
            <a:r>
              <a:rPr lang="es-BO" sz="800" dirty="0">
                <a:latin typeface="Calibri" panose="020F0502020204030204" pitchFamily="34" charset="0"/>
                <a:ea typeface="Calibri" panose="020F0502020204030204" pitchFamily="34" charset="0"/>
              </a:rPr>
              <a:t>opacidades de aspecto consolidativo de disposición </a:t>
            </a:r>
            <a:r>
              <a:rPr lang="es-BO" sz="800" dirty="0" err="1">
                <a:latin typeface="Calibri" panose="020F0502020204030204" pitchFamily="34" charset="0"/>
                <a:ea typeface="Calibri" panose="020F0502020204030204" pitchFamily="34" charset="0"/>
              </a:rPr>
              <a:t>peribroncovascular</a:t>
            </a:r>
            <a:r>
              <a:rPr lang="es-BO" sz="800" dirty="0">
                <a:latin typeface="Calibri" panose="020F0502020204030204" pitchFamily="34" charset="0"/>
                <a:ea typeface="Calibri" panose="020F0502020204030204" pitchFamily="34" charset="0"/>
              </a:rPr>
              <a:t> y </a:t>
            </a:r>
            <a:r>
              <a:rPr lang="es-BO" sz="800" dirty="0" err="1">
                <a:latin typeface="Calibri" panose="020F0502020204030204" pitchFamily="34" charset="0"/>
                <a:ea typeface="Calibri" panose="020F0502020204030204" pitchFamily="34" charset="0"/>
              </a:rPr>
              <a:t>subpleurales</a:t>
            </a:r>
            <a:r>
              <a:rPr lang="es-BO" sz="800" dirty="0">
                <a:latin typeface="Calibri" panose="020F0502020204030204" pitchFamily="34" charset="0"/>
                <a:ea typeface="Calibri" panose="020F0502020204030204" pitchFamily="34" charset="0"/>
              </a:rPr>
              <a:t> que produce retracción de estructuras adyacentes con calcificaciones, opacidades en vidrio esmerilado bilaterales. </a:t>
            </a:r>
            <a:endParaRPr lang="es-AR" sz="800" dirty="0"/>
          </a:p>
        </p:txBody>
      </p:sp>
      <p:sp>
        <p:nvSpPr>
          <p:cNvPr id="3" name="CuadroTexto 2"/>
          <p:cNvSpPr txBox="1"/>
          <p:nvPr/>
        </p:nvSpPr>
        <p:spPr>
          <a:xfrm>
            <a:off x="4337050" y="34508"/>
            <a:ext cx="741164" cy="369332"/>
          </a:xfrm>
          <a:prstGeom prst="rect">
            <a:avLst/>
          </a:prstGeom>
          <a:solidFill>
            <a:srgbClr val="B865CB"/>
          </a:solidFill>
        </p:spPr>
        <p:txBody>
          <a:bodyPr wrap="square" rtlCol="0">
            <a:spAutoFit/>
          </a:bodyPr>
          <a:lstStyle/>
          <a:p>
            <a:r>
              <a:rPr lang="es-AR" b="1" dirty="0" smtClean="0"/>
              <a:t>P-140</a:t>
            </a:r>
            <a:endParaRPr lang="es-AR" b="1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314108" y="5108073"/>
            <a:ext cx="2830980" cy="10499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0476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568</TotalTime>
  <Words>251</Words>
  <Application>Microsoft Office PowerPoint</Application>
  <PresentationFormat>Personalizado</PresentationFormat>
  <Paragraphs>13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gueiza</dc:creator>
  <cp:lastModifiedBy>gueiza</cp:lastModifiedBy>
  <cp:revision>28</cp:revision>
  <dcterms:created xsi:type="dcterms:W3CDTF">2024-10-10T01:05:02Z</dcterms:created>
  <dcterms:modified xsi:type="dcterms:W3CDTF">2024-10-18T21:46:37Z</dcterms:modified>
</cp:coreProperties>
</file>