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143500" cy="9144000" type="screen16x9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30" d="100"/>
          <a:sy n="130" d="100"/>
        </p:scale>
        <p:origin x="-1842" y="528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85763" y="2840568"/>
            <a:ext cx="4371975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71525" y="5181600"/>
            <a:ext cx="360045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B6F06-7E53-45E4-B05A-3B0FA76A7B85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65C6-570D-4288-8F69-BC709C53C1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3562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B6F06-7E53-45E4-B05A-3B0FA76A7B85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65C6-570D-4288-8F69-BC709C53C1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02536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097584" y="488951"/>
            <a:ext cx="650974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44661" y="488951"/>
            <a:ext cx="1867198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B6F06-7E53-45E4-B05A-3B0FA76A7B85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65C6-570D-4288-8F69-BC709C53C1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7364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B6F06-7E53-45E4-B05A-3B0FA76A7B85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65C6-570D-4288-8F69-BC709C53C1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2931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6301" y="5875867"/>
            <a:ext cx="4371975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06301" y="3875618"/>
            <a:ext cx="4371975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B6F06-7E53-45E4-B05A-3B0FA76A7B85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65C6-570D-4288-8F69-BC709C53C1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01330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4661" y="2844800"/>
            <a:ext cx="1259086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89472" y="2844800"/>
            <a:ext cx="1259086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B6F06-7E53-45E4-B05A-3B0FA76A7B85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65C6-570D-4288-8F69-BC709C53C1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96120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175" y="2046817"/>
            <a:ext cx="2272606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57175" y="2899833"/>
            <a:ext cx="2272606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2612827" y="2046817"/>
            <a:ext cx="2273498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612827" y="2899833"/>
            <a:ext cx="2273498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B6F06-7E53-45E4-B05A-3B0FA76A7B85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65C6-570D-4288-8F69-BC709C53C1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63330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B6F06-7E53-45E4-B05A-3B0FA76A7B85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65C6-570D-4288-8F69-BC709C53C1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6407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B6F06-7E53-45E4-B05A-3B0FA76A7B85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65C6-570D-4288-8F69-BC709C53C1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32447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175" y="364067"/>
            <a:ext cx="1692176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10966" y="364067"/>
            <a:ext cx="2875359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7175" y="1913467"/>
            <a:ext cx="1692176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B6F06-7E53-45E4-B05A-3B0FA76A7B85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65C6-570D-4288-8F69-BC709C53C1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46139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08162" y="6400800"/>
            <a:ext cx="30861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08162" y="817033"/>
            <a:ext cx="30861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008162" y="7156451"/>
            <a:ext cx="30861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B6F06-7E53-45E4-B05A-3B0FA76A7B85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65C6-570D-4288-8F69-BC709C53C1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6447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175" y="2133601"/>
            <a:ext cx="462915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B6F06-7E53-45E4-B05A-3B0FA76A7B85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F65C6-570D-4288-8F69-BC709C53C1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91537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01438" y="174809"/>
            <a:ext cx="4407800" cy="771530"/>
          </a:xfrm>
        </p:spPr>
        <p:txBody>
          <a:bodyPr>
            <a:noAutofit/>
          </a:bodyPr>
          <a:lstStyle/>
          <a:p>
            <a:r>
              <a:rPr lang="es-MX" sz="1300" b="1" dirty="0" smtClean="0">
                <a:latin typeface="Arial" pitchFamily="34" charset="0"/>
                <a:cs typeface="Arial" pitchFamily="34" charset="0"/>
              </a:rPr>
              <a:t>Nódulos </a:t>
            </a:r>
            <a:r>
              <a:rPr lang="es-MX" sz="1300" b="1" dirty="0">
                <a:latin typeface="Arial" pitchFamily="34" charset="0"/>
                <a:cs typeface="Arial" pitchFamily="34" charset="0"/>
              </a:rPr>
              <a:t>pulmonares y </a:t>
            </a:r>
            <a:r>
              <a:rPr lang="es-MX" sz="1300" b="1" dirty="0" err="1">
                <a:latin typeface="Arial" pitchFamily="34" charset="0"/>
                <a:cs typeface="Arial" pitchFamily="34" charset="0"/>
              </a:rPr>
              <a:t>pleuropulmonares</a:t>
            </a:r>
            <a:r>
              <a:rPr lang="es-MX" sz="13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300" b="1" dirty="0" smtClean="0">
                <a:latin typeface="Arial" pitchFamily="34" charset="0"/>
                <a:cs typeface="Arial" pitchFamily="34" charset="0"/>
              </a:rPr>
              <a:t>únicos: </a:t>
            </a:r>
            <a:r>
              <a:rPr lang="es-MX" sz="1400" b="1" dirty="0" smtClean="0"/>
              <a:t/>
            </a:r>
            <a:br>
              <a:rPr lang="es-MX" sz="1400" b="1" dirty="0" smtClean="0"/>
            </a:br>
            <a:r>
              <a:rPr lang="es-MX" sz="1200" dirty="0" smtClean="0"/>
              <a:t>una </a:t>
            </a:r>
            <a:r>
              <a:rPr lang="es-MX" sz="1200" dirty="0"/>
              <a:t>forma poco frecuente de presentación </a:t>
            </a:r>
            <a:r>
              <a:rPr lang="es-MX" sz="1200" dirty="0" smtClean="0"/>
              <a:t>de </a:t>
            </a:r>
            <a:r>
              <a:rPr lang="es-MX" sz="1200" dirty="0"/>
              <a:t>Tuberculosis</a:t>
            </a:r>
            <a:endParaRPr lang="es-AR" sz="1200" dirty="0"/>
          </a:p>
        </p:txBody>
      </p:sp>
      <p:sp>
        <p:nvSpPr>
          <p:cNvPr id="4" name="3 CuadroTexto"/>
          <p:cNvSpPr txBox="1"/>
          <p:nvPr/>
        </p:nvSpPr>
        <p:spPr>
          <a:xfrm>
            <a:off x="4431292" y="67553"/>
            <a:ext cx="648964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1600" b="1" dirty="0" smtClean="0"/>
              <a:t>P145</a:t>
            </a:r>
            <a:endParaRPr lang="es-AR" sz="16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19160" y="804700"/>
            <a:ext cx="5103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900" b="1" dirty="0"/>
              <a:t>TRULLAS M. FLORENCIA, SZWARSTEIN PABLO, PASCANSKY DANIEL, PASCANSKY M, SIVORI MARTIN.</a:t>
            </a:r>
          </a:p>
          <a:p>
            <a:r>
              <a:rPr lang="es-AR" sz="900" dirty="0" err="1" smtClean="0"/>
              <a:t>Htal</a:t>
            </a:r>
            <a:r>
              <a:rPr lang="es-AR" sz="900" dirty="0" smtClean="0"/>
              <a:t> </a:t>
            </a:r>
            <a:r>
              <a:rPr lang="es-AR" sz="900" dirty="0"/>
              <a:t>General de Agudos Dr. J. M. Ramos </a:t>
            </a:r>
            <a:r>
              <a:rPr lang="es-AR" sz="900" dirty="0" smtClean="0"/>
              <a:t>Mejía </a:t>
            </a:r>
            <a:r>
              <a:rPr lang="es-AR" sz="900" dirty="0"/>
              <a:t>- Unidad de </a:t>
            </a:r>
            <a:r>
              <a:rPr lang="es-AR" sz="900" dirty="0" err="1"/>
              <a:t>Neumotisiología</a:t>
            </a:r>
            <a:r>
              <a:rPr lang="es-AR" sz="900" dirty="0"/>
              <a:t>. Centro universitario – UBA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72962" y="1178715"/>
            <a:ext cx="5007294" cy="94062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1" name="20 Rectángulo"/>
          <p:cNvSpPr/>
          <p:nvPr/>
        </p:nvSpPr>
        <p:spPr>
          <a:xfrm>
            <a:off x="89416" y="2195736"/>
            <a:ext cx="5007297" cy="230832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1" name="30 Rectángulo"/>
          <p:cNvSpPr/>
          <p:nvPr/>
        </p:nvSpPr>
        <p:spPr>
          <a:xfrm>
            <a:off x="72961" y="4574757"/>
            <a:ext cx="5007295" cy="14773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s-MX" sz="900" dirty="0" smtClean="0">
                <a:solidFill>
                  <a:prstClr val="black"/>
                </a:solidFill>
              </a:rPr>
              <a:t>CASO </a:t>
            </a:r>
            <a:r>
              <a:rPr lang="es-MX" sz="900" dirty="0">
                <a:solidFill>
                  <a:prstClr val="black"/>
                </a:solidFill>
              </a:rPr>
              <a:t>CLINICO 2</a:t>
            </a:r>
          </a:p>
          <a:p>
            <a:pPr lvl="0"/>
            <a:r>
              <a:rPr lang="es-MX" sz="900" dirty="0" smtClean="0">
                <a:solidFill>
                  <a:prstClr val="black"/>
                </a:solidFill>
              </a:rPr>
              <a:t>Femenina </a:t>
            </a:r>
            <a:r>
              <a:rPr lang="es-MX" sz="900" dirty="0">
                <a:solidFill>
                  <a:prstClr val="black"/>
                </a:solidFill>
              </a:rPr>
              <a:t>de 73 años, no tabaquista, sin otros antecedentes </a:t>
            </a:r>
            <a:r>
              <a:rPr lang="es-MX" sz="900" dirty="0" smtClean="0">
                <a:solidFill>
                  <a:prstClr val="black"/>
                </a:solidFill>
              </a:rPr>
              <a:t>respiratorios</a:t>
            </a:r>
            <a:r>
              <a:rPr lang="es-MX" sz="900" dirty="0">
                <a:solidFill>
                  <a:prstClr val="black"/>
                </a:solidFill>
              </a:rPr>
              <a:t>. </a:t>
            </a:r>
            <a:endParaRPr lang="es-MX" sz="900" dirty="0" smtClean="0">
              <a:solidFill>
                <a:prstClr val="black"/>
              </a:solidFill>
            </a:endParaRPr>
          </a:p>
          <a:p>
            <a:pPr lvl="0"/>
            <a:r>
              <a:rPr lang="es-MX" sz="900" dirty="0" smtClean="0">
                <a:solidFill>
                  <a:prstClr val="black"/>
                </a:solidFill>
              </a:rPr>
              <a:t>En </a:t>
            </a:r>
            <a:r>
              <a:rPr lang="es-MX" sz="900" dirty="0">
                <a:solidFill>
                  <a:prstClr val="black"/>
                </a:solidFill>
              </a:rPr>
              <a:t>contexto de control de salud se evidencia lesión nodular </a:t>
            </a:r>
            <a:r>
              <a:rPr lang="es-MX" sz="900" dirty="0" smtClean="0">
                <a:solidFill>
                  <a:prstClr val="black"/>
                </a:solidFill>
              </a:rPr>
              <a:t>de </a:t>
            </a:r>
            <a:r>
              <a:rPr lang="es-MX" sz="900" dirty="0">
                <a:solidFill>
                  <a:prstClr val="black"/>
                </a:solidFill>
              </a:rPr>
              <a:t>densidad </a:t>
            </a:r>
            <a:endParaRPr lang="es-MX" sz="900" dirty="0" smtClean="0">
              <a:solidFill>
                <a:prstClr val="black"/>
              </a:solidFill>
            </a:endParaRPr>
          </a:p>
          <a:p>
            <a:pPr lvl="0"/>
            <a:r>
              <a:rPr lang="es-MX" sz="900" dirty="0" smtClean="0">
                <a:solidFill>
                  <a:prstClr val="black"/>
                </a:solidFill>
              </a:rPr>
              <a:t>grasa</a:t>
            </a:r>
            <a:r>
              <a:rPr lang="es-MX" sz="900" dirty="0">
                <a:solidFill>
                  <a:prstClr val="black"/>
                </a:solidFill>
              </a:rPr>
              <a:t>, en LM con calcificaciones periféricas, que no se </a:t>
            </a:r>
            <a:r>
              <a:rPr lang="es-MX" sz="900" dirty="0" smtClean="0">
                <a:solidFill>
                  <a:prstClr val="black"/>
                </a:solidFill>
              </a:rPr>
              <a:t>encontraba </a:t>
            </a:r>
            <a:r>
              <a:rPr lang="es-MX" sz="900" dirty="0">
                <a:solidFill>
                  <a:prstClr val="black"/>
                </a:solidFill>
              </a:rPr>
              <a:t>en </a:t>
            </a:r>
            <a:endParaRPr lang="es-MX" sz="900" dirty="0" smtClean="0">
              <a:solidFill>
                <a:prstClr val="black"/>
              </a:solidFill>
            </a:endParaRPr>
          </a:p>
          <a:p>
            <a:pPr lvl="0"/>
            <a:r>
              <a:rPr lang="es-MX" sz="900" dirty="0" smtClean="0">
                <a:solidFill>
                  <a:prstClr val="black"/>
                </a:solidFill>
              </a:rPr>
              <a:t>imagen </a:t>
            </a:r>
            <a:r>
              <a:rPr lang="es-MX" sz="900" dirty="0">
                <a:solidFill>
                  <a:prstClr val="black"/>
                </a:solidFill>
              </a:rPr>
              <a:t>de </a:t>
            </a:r>
            <a:r>
              <a:rPr lang="es-MX" sz="900" dirty="0" err="1">
                <a:solidFill>
                  <a:prstClr val="black"/>
                </a:solidFill>
              </a:rPr>
              <a:t>torax</a:t>
            </a:r>
            <a:r>
              <a:rPr lang="es-MX" sz="900" dirty="0">
                <a:solidFill>
                  <a:prstClr val="black"/>
                </a:solidFill>
              </a:rPr>
              <a:t> de 10 años previos. Se realiza punción – </a:t>
            </a:r>
            <a:r>
              <a:rPr lang="es-MX" sz="900" dirty="0" smtClean="0">
                <a:solidFill>
                  <a:prstClr val="black"/>
                </a:solidFill>
              </a:rPr>
              <a:t>aspiración </a:t>
            </a:r>
            <a:r>
              <a:rPr lang="es-MX" sz="900" dirty="0">
                <a:solidFill>
                  <a:prstClr val="black"/>
                </a:solidFill>
              </a:rPr>
              <a:t>por </a:t>
            </a:r>
            <a:endParaRPr lang="es-MX" sz="900" dirty="0" smtClean="0">
              <a:solidFill>
                <a:prstClr val="black"/>
              </a:solidFill>
            </a:endParaRPr>
          </a:p>
          <a:p>
            <a:pPr lvl="0"/>
            <a:r>
              <a:rPr lang="es-MX" sz="900" dirty="0" smtClean="0">
                <a:solidFill>
                  <a:prstClr val="black"/>
                </a:solidFill>
              </a:rPr>
              <a:t>aguja </a:t>
            </a:r>
            <a:r>
              <a:rPr lang="es-MX" sz="900" dirty="0">
                <a:solidFill>
                  <a:prstClr val="black"/>
                </a:solidFill>
              </a:rPr>
              <a:t>fina, con patología inconclusa, programándose </a:t>
            </a:r>
            <a:r>
              <a:rPr lang="es-MX" sz="900" dirty="0" err="1" smtClean="0">
                <a:solidFill>
                  <a:prstClr val="black"/>
                </a:solidFill>
              </a:rPr>
              <a:t>segmentectomia</a:t>
            </a:r>
            <a:r>
              <a:rPr lang="es-MX" sz="900" dirty="0" smtClean="0">
                <a:solidFill>
                  <a:prstClr val="black"/>
                </a:solidFill>
              </a:rPr>
              <a:t> </a:t>
            </a:r>
            <a:r>
              <a:rPr lang="es-MX" sz="900" dirty="0">
                <a:solidFill>
                  <a:prstClr val="black"/>
                </a:solidFill>
              </a:rPr>
              <a:t>con </a:t>
            </a:r>
            <a:endParaRPr lang="es-MX" sz="900" dirty="0" smtClean="0">
              <a:solidFill>
                <a:prstClr val="black"/>
              </a:solidFill>
            </a:endParaRPr>
          </a:p>
          <a:p>
            <a:pPr lvl="0"/>
            <a:r>
              <a:rPr lang="es-MX" sz="900" dirty="0" smtClean="0">
                <a:solidFill>
                  <a:prstClr val="black"/>
                </a:solidFill>
              </a:rPr>
              <a:t>biopsia </a:t>
            </a:r>
            <a:r>
              <a:rPr lang="es-MX" sz="900" dirty="0">
                <a:solidFill>
                  <a:prstClr val="black"/>
                </a:solidFill>
              </a:rPr>
              <a:t>pulmonar por congelación que evidencia </a:t>
            </a:r>
            <a:r>
              <a:rPr lang="es-MX" sz="900" dirty="0" smtClean="0">
                <a:solidFill>
                  <a:prstClr val="black"/>
                </a:solidFill>
              </a:rPr>
              <a:t>granulomas </a:t>
            </a:r>
            <a:r>
              <a:rPr lang="es-MX" sz="900" dirty="0" err="1">
                <a:solidFill>
                  <a:prstClr val="black"/>
                </a:solidFill>
              </a:rPr>
              <a:t>epiteloides</a:t>
            </a:r>
            <a:r>
              <a:rPr lang="es-MX" sz="900" dirty="0">
                <a:solidFill>
                  <a:prstClr val="black"/>
                </a:solidFill>
              </a:rPr>
              <a:t>, </a:t>
            </a:r>
            <a:endParaRPr lang="es-MX" sz="900" dirty="0" smtClean="0">
              <a:solidFill>
                <a:prstClr val="black"/>
              </a:solidFill>
            </a:endParaRPr>
          </a:p>
          <a:p>
            <a:pPr lvl="0"/>
            <a:r>
              <a:rPr lang="es-MX" sz="900" dirty="0" smtClean="0">
                <a:solidFill>
                  <a:prstClr val="black"/>
                </a:solidFill>
              </a:rPr>
              <a:t>rodeados </a:t>
            </a:r>
            <a:r>
              <a:rPr lang="es-MX" sz="900" dirty="0">
                <a:solidFill>
                  <a:prstClr val="black"/>
                </a:solidFill>
              </a:rPr>
              <a:t>por </a:t>
            </a:r>
            <a:r>
              <a:rPr lang="es-MX" sz="900" dirty="0" smtClean="0">
                <a:solidFill>
                  <a:prstClr val="black"/>
                </a:solidFill>
              </a:rPr>
              <a:t>abundantes </a:t>
            </a:r>
            <a:r>
              <a:rPr lang="es-MX" sz="900" dirty="0">
                <a:solidFill>
                  <a:prstClr val="black"/>
                </a:solidFill>
              </a:rPr>
              <a:t>infiltrados linfocitarios </a:t>
            </a:r>
            <a:r>
              <a:rPr lang="es-MX" sz="900" dirty="0" smtClean="0">
                <a:solidFill>
                  <a:prstClr val="black"/>
                </a:solidFill>
              </a:rPr>
              <a:t>con </a:t>
            </a:r>
            <a:r>
              <a:rPr lang="es-MX" sz="900" dirty="0">
                <a:solidFill>
                  <a:prstClr val="black"/>
                </a:solidFill>
              </a:rPr>
              <a:t>necrosis caseosa </a:t>
            </a:r>
            <a:endParaRPr lang="es-MX" sz="900" dirty="0" smtClean="0">
              <a:solidFill>
                <a:prstClr val="black"/>
              </a:solidFill>
            </a:endParaRPr>
          </a:p>
          <a:p>
            <a:pPr lvl="0"/>
            <a:r>
              <a:rPr lang="es-MX" sz="900" dirty="0" smtClean="0">
                <a:solidFill>
                  <a:prstClr val="black"/>
                </a:solidFill>
              </a:rPr>
              <a:t>central </a:t>
            </a:r>
            <a:r>
              <a:rPr lang="es-MX" sz="900" dirty="0">
                <a:solidFill>
                  <a:prstClr val="black"/>
                </a:solidFill>
              </a:rPr>
              <a:t>y área </a:t>
            </a:r>
            <a:r>
              <a:rPr lang="es-MX" sz="900" dirty="0" err="1">
                <a:solidFill>
                  <a:prstClr val="black"/>
                </a:solidFill>
              </a:rPr>
              <a:t>cavitada</a:t>
            </a:r>
            <a:r>
              <a:rPr lang="es-MX" sz="900" dirty="0">
                <a:solidFill>
                  <a:prstClr val="black"/>
                </a:solidFill>
              </a:rPr>
              <a:t> con pared fibrosa irregular. </a:t>
            </a:r>
            <a:r>
              <a:rPr lang="es-MX" sz="900" dirty="0" smtClean="0">
                <a:solidFill>
                  <a:prstClr val="black"/>
                </a:solidFill>
              </a:rPr>
              <a:t>Inicio </a:t>
            </a:r>
            <a:r>
              <a:rPr lang="es-MX" sz="900" dirty="0">
                <a:solidFill>
                  <a:prstClr val="black"/>
                </a:solidFill>
              </a:rPr>
              <a:t>tratamiento </a:t>
            </a:r>
            <a:r>
              <a:rPr lang="es-MX" sz="900" dirty="0" err="1" smtClean="0">
                <a:solidFill>
                  <a:prstClr val="black"/>
                </a:solidFill>
              </a:rPr>
              <a:t>antifimico</a:t>
            </a:r>
            <a:r>
              <a:rPr lang="es-MX" sz="900" dirty="0">
                <a:solidFill>
                  <a:prstClr val="black"/>
                </a:solidFill>
              </a:rPr>
              <a:t>, discontinuándolo, sin finalizar esquema completo</a:t>
            </a:r>
            <a:r>
              <a:rPr lang="es-MX" sz="900" dirty="0" smtClean="0">
                <a:solidFill>
                  <a:prstClr val="black"/>
                </a:solidFill>
              </a:rPr>
              <a:t>.</a:t>
            </a:r>
            <a:endParaRPr lang="es-MX" sz="900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80275" y="1181379"/>
            <a:ext cx="50072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900" dirty="0"/>
              <a:t>Según el </a:t>
            </a:r>
            <a:r>
              <a:rPr lang="es-MX" sz="900" dirty="0" err="1"/>
              <a:t>Boletin</a:t>
            </a:r>
            <a:r>
              <a:rPr lang="es-MX" sz="900" dirty="0"/>
              <a:t> oficial de Ministerio de Salud, en Argentina durante el año 2023, se registró una tasa de notificación por Tuberculosis </a:t>
            </a:r>
            <a:r>
              <a:rPr lang="es-MX" sz="900" dirty="0" smtClean="0"/>
              <a:t>10,3 </a:t>
            </a:r>
            <a:r>
              <a:rPr lang="es-MX" sz="900" dirty="0"/>
              <a:t>% más alta que la del 2022. Dentro de las  razones </a:t>
            </a:r>
            <a:r>
              <a:rPr lang="es-MX" sz="900" dirty="0" err="1"/>
              <a:t>multifactores</a:t>
            </a:r>
            <a:r>
              <a:rPr lang="es-MX" sz="900" dirty="0"/>
              <a:t> que explican el aumento de casos, la demora en el diagnostico  por formas de presentación no típica es una de ellas. Dentro de sus presentaciones </a:t>
            </a:r>
            <a:r>
              <a:rPr lang="es-MX" sz="900" dirty="0" err="1"/>
              <a:t>imagenologicas</a:t>
            </a:r>
            <a:r>
              <a:rPr lang="es-MX" sz="900" dirty="0"/>
              <a:t> inusuales, un nódulo pulmonar, puede ser la única anomalía observada en las radiografías de tórax en aproximadamente el 5% de los pacientes con TB </a:t>
            </a:r>
            <a:r>
              <a:rPr lang="es-MX" sz="900" dirty="0" smtClean="0"/>
              <a:t>activa</a:t>
            </a:r>
            <a:r>
              <a:rPr lang="es-BO" sz="900" baseline="30000" dirty="0" smtClean="0"/>
              <a:t>1 </a:t>
            </a:r>
            <a:r>
              <a:rPr lang="es-MX" sz="900" dirty="0" smtClean="0"/>
              <a:t>.  </a:t>
            </a:r>
            <a:r>
              <a:rPr lang="es-MX" sz="900" dirty="0"/>
              <a:t>Se presentan tres Casos clínicos de tuberculosis pulmonar con presentación nodular.</a:t>
            </a:r>
            <a:endParaRPr lang="es-AR" sz="900" dirty="0"/>
          </a:p>
        </p:txBody>
      </p:sp>
      <p:sp>
        <p:nvSpPr>
          <p:cNvPr id="6" name="5 Rectángulo"/>
          <p:cNvSpPr/>
          <p:nvPr/>
        </p:nvSpPr>
        <p:spPr>
          <a:xfrm>
            <a:off x="72962" y="2193022"/>
            <a:ext cx="502981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900" dirty="0"/>
              <a:t>CASO CLINICO 1</a:t>
            </a:r>
          </a:p>
          <a:p>
            <a:r>
              <a:rPr lang="es-MX" sz="900" dirty="0"/>
              <a:t>F</a:t>
            </a:r>
            <a:r>
              <a:rPr lang="es-MX" sz="900" dirty="0" smtClean="0"/>
              <a:t>emenina </a:t>
            </a:r>
            <a:r>
              <a:rPr lang="es-MX" sz="900" dirty="0"/>
              <a:t>de 22  </a:t>
            </a:r>
            <a:r>
              <a:rPr lang="es-MX" sz="900" dirty="0" smtClean="0"/>
              <a:t>años</a:t>
            </a:r>
            <a:r>
              <a:rPr lang="es-MX" sz="900" dirty="0"/>
              <a:t>, sin </a:t>
            </a:r>
            <a:r>
              <a:rPr lang="es-MX" sz="900" dirty="0" smtClean="0"/>
              <a:t>antecedentes,</a:t>
            </a:r>
          </a:p>
          <a:p>
            <a:r>
              <a:rPr lang="es-MX" sz="900" dirty="0" smtClean="0"/>
              <a:t>Consulta </a:t>
            </a:r>
            <a:r>
              <a:rPr lang="es-MX" sz="900" dirty="0"/>
              <a:t>a </a:t>
            </a:r>
            <a:r>
              <a:rPr lang="es-MX" sz="900" dirty="0" smtClean="0"/>
              <a:t>por </a:t>
            </a:r>
            <a:r>
              <a:rPr lang="es-MX" sz="900" dirty="0"/>
              <a:t>dolor  pleurítico derecho</a:t>
            </a:r>
            <a:r>
              <a:rPr lang="es-MX" sz="900" dirty="0" smtClean="0"/>
              <a:t>, </a:t>
            </a:r>
          </a:p>
          <a:p>
            <a:r>
              <a:rPr lang="es-MX" sz="900" dirty="0" smtClean="0"/>
              <a:t>se </a:t>
            </a:r>
            <a:r>
              <a:rPr lang="es-MX" sz="900" dirty="0"/>
              <a:t>realiza tomografía computada de tórax </a:t>
            </a:r>
            <a:endParaRPr lang="es-MX" sz="900" dirty="0" smtClean="0"/>
          </a:p>
          <a:p>
            <a:r>
              <a:rPr lang="es-MX" sz="900" dirty="0" smtClean="0"/>
              <a:t>(</a:t>
            </a:r>
            <a:r>
              <a:rPr lang="es-MX" sz="900" dirty="0"/>
              <a:t>TAC) que evidencia   lesión   pleural  derecha, </a:t>
            </a:r>
            <a:endParaRPr lang="es-MX" sz="900" dirty="0" smtClean="0"/>
          </a:p>
          <a:p>
            <a:r>
              <a:rPr lang="es-MX" sz="900" dirty="0" err="1" smtClean="0"/>
              <a:t>pseudonodular</a:t>
            </a:r>
            <a:r>
              <a:rPr lang="es-MX" sz="900" dirty="0" smtClean="0"/>
              <a:t>  </a:t>
            </a:r>
            <a:r>
              <a:rPr lang="es-MX" sz="900" dirty="0"/>
              <a:t>de 1,5  cm  y  </a:t>
            </a:r>
            <a:r>
              <a:rPr lang="es-MX" sz="900" dirty="0" smtClean="0"/>
              <a:t>granulomas</a:t>
            </a:r>
          </a:p>
          <a:p>
            <a:r>
              <a:rPr lang="es-MX" sz="900" dirty="0" smtClean="0"/>
              <a:t> </a:t>
            </a:r>
            <a:r>
              <a:rPr lang="es-MX" sz="900" dirty="0"/>
              <a:t>calcificados en ápice derecho. Comienza </a:t>
            </a:r>
            <a:endParaRPr lang="es-MX" sz="900" dirty="0" smtClean="0"/>
          </a:p>
          <a:p>
            <a:r>
              <a:rPr lang="es-MX" sz="900" dirty="0" smtClean="0"/>
              <a:t>tratamiento </a:t>
            </a:r>
            <a:r>
              <a:rPr lang="es-MX" sz="900" dirty="0"/>
              <a:t>empírico de primera línea para tuberculosis pulmonar (TBP)  y luego de 30  días, se evidencia en TAC control  </a:t>
            </a:r>
            <a:r>
              <a:rPr lang="es-MX" sz="900" dirty="0" smtClean="0"/>
              <a:t>crecimiento  </a:t>
            </a:r>
            <a:r>
              <a:rPr lang="es-MX" sz="900" dirty="0"/>
              <a:t>del  nódulo  pleural  </a:t>
            </a:r>
            <a:r>
              <a:rPr lang="es-MX" sz="900" dirty="0" smtClean="0"/>
              <a:t>previo a  </a:t>
            </a:r>
            <a:r>
              <a:rPr lang="es-MX" sz="900" dirty="0"/>
              <a:t>3 </a:t>
            </a:r>
            <a:r>
              <a:rPr lang="es-MX" sz="900" dirty="0" smtClean="0"/>
              <a:t>cm, </a:t>
            </a:r>
            <a:r>
              <a:rPr lang="es-MX" sz="900" dirty="0"/>
              <a:t>por lo que  se suspende tratamiento y se decide  punción – aspiración con aguja fina guiada por TAC con </a:t>
            </a:r>
            <a:r>
              <a:rPr lang="es-MX" sz="900" dirty="0" smtClean="0"/>
              <a:t> </a:t>
            </a:r>
            <a:r>
              <a:rPr lang="es-MX" sz="900" dirty="0"/>
              <a:t>resultado  inflamatorio  sin  células  neoplásicas. Se programa  VATS con resección  de nódulo  de 3 cm  pleural  con resultado  en anatomía patológica (AP):  </a:t>
            </a:r>
            <a:r>
              <a:rPr lang="es-MX" sz="900" b="1" i="1" dirty="0"/>
              <a:t>granulomas necrotizantes  y abundantes bacilos acido alcohol  resistentes</a:t>
            </a:r>
            <a:r>
              <a:rPr lang="es-MX" sz="900" dirty="0"/>
              <a:t>, por lo que reinicia tratamiento </a:t>
            </a:r>
            <a:r>
              <a:rPr lang="es-MX" sz="900" dirty="0" err="1"/>
              <a:t>anfimico</a:t>
            </a:r>
            <a:r>
              <a:rPr lang="es-MX" sz="900" dirty="0"/>
              <a:t>. </a:t>
            </a:r>
            <a:r>
              <a:rPr lang="es-MX" sz="900" dirty="0" smtClean="0"/>
              <a:t>En </a:t>
            </a:r>
            <a:r>
              <a:rPr lang="es-MX" sz="900" dirty="0"/>
              <a:t>muestras a cultivo para </a:t>
            </a:r>
            <a:r>
              <a:rPr lang="es-MX" sz="900" dirty="0" err="1"/>
              <a:t>mycobacterias</a:t>
            </a:r>
            <a:r>
              <a:rPr lang="es-MX" sz="900" dirty="0"/>
              <a:t>, contaminado debido a otro rescate bacteriológico </a:t>
            </a:r>
            <a:r>
              <a:rPr lang="es-MX" sz="900" dirty="0" smtClean="0"/>
              <a:t>en pleura </a:t>
            </a:r>
            <a:r>
              <a:rPr lang="es-MX" sz="900" dirty="0"/>
              <a:t>:</a:t>
            </a:r>
            <a:r>
              <a:rPr lang="es-MX" sz="900" dirty="0" smtClean="0"/>
              <a:t> </a:t>
            </a:r>
            <a:r>
              <a:rPr lang="es-MX" sz="900" dirty="0" err="1"/>
              <a:t>estenotrofomona</a:t>
            </a:r>
            <a:r>
              <a:rPr lang="es-MX" sz="900" dirty="0"/>
              <a:t> </a:t>
            </a:r>
            <a:r>
              <a:rPr lang="es-MX" sz="900" dirty="0" err="1"/>
              <a:t>maltofila</a:t>
            </a:r>
            <a:r>
              <a:rPr lang="es-MX" sz="900" dirty="0"/>
              <a:t> por lo que cumplió 21 días de tratamiento con </a:t>
            </a:r>
            <a:r>
              <a:rPr lang="es-MX" sz="900" dirty="0" err="1"/>
              <a:t>ciprofloxacina</a:t>
            </a:r>
            <a:r>
              <a:rPr lang="es-MX" sz="900" dirty="0"/>
              <a:t> ajustado a sensibilidad y </a:t>
            </a:r>
            <a:r>
              <a:rPr lang="es-MX" sz="900" dirty="0" smtClean="0"/>
              <a:t>completo tratamiento </a:t>
            </a:r>
            <a:r>
              <a:rPr lang="es-MX" sz="900" dirty="0" err="1"/>
              <a:t>antifímicos</a:t>
            </a:r>
            <a:r>
              <a:rPr lang="es-MX" sz="900" dirty="0"/>
              <a:t> de primera línea con resolución completa de la imagen en tórax y del cuadro clínico.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747" y="2227768"/>
            <a:ext cx="2546211" cy="967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3170" y="4613048"/>
            <a:ext cx="1239788" cy="1119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21 Rectángulo"/>
          <p:cNvSpPr/>
          <p:nvPr/>
        </p:nvSpPr>
        <p:spPr>
          <a:xfrm>
            <a:off x="61593" y="6119008"/>
            <a:ext cx="5018664" cy="1615827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s-BO" sz="900" dirty="0" smtClean="0"/>
          </a:p>
          <a:p>
            <a:endParaRPr lang="es-BO" sz="900" dirty="0"/>
          </a:p>
          <a:p>
            <a:endParaRPr lang="es-BO" sz="900" dirty="0" smtClean="0"/>
          </a:p>
          <a:p>
            <a:endParaRPr lang="es-BO" sz="900" dirty="0"/>
          </a:p>
          <a:p>
            <a:endParaRPr lang="es-BO" sz="900" dirty="0" smtClean="0"/>
          </a:p>
          <a:p>
            <a:endParaRPr lang="es-BO" sz="900" dirty="0" smtClean="0"/>
          </a:p>
          <a:p>
            <a:endParaRPr lang="es-BO" sz="900" dirty="0"/>
          </a:p>
          <a:p>
            <a:r>
              <a:rPr lang="es-BO" sz="900" dirty="0" smtClean="0">
                <a:solidFill>
                  <a:prstClr val="black"/>
                </a:solidFill>
              </a:rPr>
              <a:t>bordes </a:t>
            </a:r>
            <a:r>
              <a:rPr lang="es-BO" sz="900" dirty="0">
                <a:solidFill>
                  <a:prstClr val="black"/>
                </a:solidFill>
              </a:rPr>
              <a:t>irregulares en LM y LSD. Se solicita PET no </a:t>
            </a:r>
            <a:r>
              <a:rPr lang="es-BO" sz="900" dirty="0" err="1">
                <a:solidFill>
                  <a:prstClr val="black"/>
                </a:solidFill>
              </a:rPr>
              <a:t>captante</a:t>
            </a:r>
            <a:r>
              <a:rPr lang="es-BO" sz="900" dirty="0">
                <a:solidFill>
                  <a:prstClr val="black"/>
                </a:solidFill>
              </a:rPr>
              <a:t> en mediastino, </a:t>
            </a:r>
            <a:r>
              <a:rPr lang="es-BO" sz="900" dirty="0" err="1">
                <a:solidFill>
                  <a:prstClr val="black"/>
                </a:solidFill>
              </a:rPr>
              <a:t>hipercaptante</a:t>
            </a:r>
            <a:r>
              <a:rPr lang="es-BO" sz="900" dirty="0">
                <a:solidFill>
                  <a:prstClr val="black"/>
                </a:solidFill>
              </a:rPr>
              <a:t> en ambos </a:t>
            </a:r>
            <a:r>
              <a:rPr lang="es-BO" sz="900" dirty="0" err="1">
                <a:solidFill>
                  <a:prstClr val="black"/>
                </a:solidFill>
              </a:rPr>
              <a:t>nodulos</a:t>
            </a:r>
            <a:r>
              <a:rPr lang="es-BO" sz="900" dirty="0">
                <a:solidFill>
                  <a:prstClr val="black"/>
                </a:solidFill>
              </a:rPr>
              <a:t> previamente mencionados. Se indica cirugía para toma de biopsia, Presentando en AP: </a:t>
            </a:r>
            <a:r>
              <a:rPr lang="es-BO" sz="900" i="1" dirty="0">
                <a:solidFill>
                  <a:prstClr val="black"/>
                </a:solidFill>
              </a:rPr>
              <a:t>granulomas </a:t>
            </a:r>
            <a:r>
              <a:rPr lang="es-BO" sz="900" i="1" dirty="0" err="1">
                <a:solidFill>
                  <a:prstClr val="black"/>
                </a:solidFill>
              </a:rPr>
              <a:t>epiteloides</a:t>
            </a:r>
            <a:r>
              <a:rPr lang="es-BO" sz="900" i="1" dirty="0">
                <a:solidFill>
                  <a:prstClr val="black"/>
                </a:solidFill>
              </a:rPr>
              <a:t>, rodeados por abundantes infiltrados linfocitarios y fibrosis periférica. </a:t>
            </a:r>
            <a:r>
              <a:rPr lang="es-BO" sz="900" dirty="0">
                <a:solidFill>
                  <a:prstClr val="black"/>
                </a:solidFill>
              </a:rPr>
              <a:t>El paciente se negó al inicio de tratamiento </a:t>
            </a:r>
            <a:r>
              <a:rPr lang="es-BO" sz="900" dirty="0" err="1" smtClean="0">
                <a:solidFill>
                  <a:prstClr val="black"/>
                </a:solidFill>
              </a:rPr>
              <a:t>antifimico</a:t>
            </a:r>
            <a:r>
              <a:rPr lang="es-MX" sz="900" dirty="0" smtClean="0">
                <a:solidFill>
                  <a:prstClr val="black"/>
                </a:solidFill>
              </a:rPr>
              <a:t>.</a:t>
            </a:r>
          </a:p>
        </p:txBody>
      </p:sp>
      <p:pic>
        <p:nvPicPr>
          <p:cNvPr id="23" name="image2.png"/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123478" y="6156176"/>
            <a:ext cx="2736304" cy="936104"/>
          </a:xfrm>
          <a:prstGeom prst="rect">
            <a:avLst/>
          </a:prstGeom>
          <a:ln/>
        </p:spPr>
      </p:pic>
      <p:sp>
        <p:nvSpPr>
          <p:cNvPr id="9" name="8 Rectángulo"/>
          <p:cNvSpPr/>
          <p:nvPr/>
        </p:nvSpPr>
        <p:spPr>
          <a:xfrm>
            <a:off x="2872448" y="6228184"/>
            <a:ext cx="22204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BO" sz="900" dirty="0" smtClean="0">
                <a:solidFill>
                  <a:prstClr val="black"/>
                </a:solidFill>
              </a:rPr>
              <a:t>CASO </a:t>
            </a:r>
            <a:r>
              <a:rPr lang="es-BO" sz="900" dirty="0">
                <a:solidFill>
                  <a:prstClr val="black"/>
                </a:solidFill>
              </a:rPr>
              <a:t>CLINICO 3</a:t>
            </a:r>
            <a:endParaRPr lang="es-AR" sz="900" dirty="0">
              <a:solidFill>
                <a:prstClr val="black"/>
              </a:solidFill>
            </a:endParaRPr>
          </a:p>
          <a:p>
            <a:pPr lvl="0"/>
            <a:r>
              <a:rPr lang="es-BO" sz="900" dirty="0">
                <a:solidFill>
                  <a:prstClr val="black"/>
                </a:solidFill>
              </a:rPr>
              <a:t> M</a:t>
            </a:r>
            <a:r>
              <a:rPr lang="es-BO" sz="900" dirty="0" smtClean="0">
                <a:solidFill>
                  <a:prstClr val="black"/>
                </a:solidFill>
              </a:rPr>
              <a:t>asculino </a:t>
            </a:r>
            <a:r>
              <a:rPr lang="es-BO" sz="900" dirty="0">
                <a:solidFill>
                  <a:prstClr val="black"/>
                </a:solidFill>
              </a:rPr>
              <a:t>de 76 años, tabaquista de 60 </a:t>
            </a:r>
            <a:endParaRPr lang="es-BO" sz="900" dirty="0" smtClean="0">
              <a:solidFill>
                <a:prstClr val="black"/>
              </a:solidFill>
            </a:endParaRPr>
          </a:p>
          <a:p>
            <a:pPr lvl="0"/>
            <a:r>
              <a:rPr lang="es-BO" sz="900" dirty="0" smtClean="0">
                <a:solidFill>
                  <a:prstClr val="black"/>
                </a:solidFill>
              </a:rPr>
              <a:t>paquetes-año</a:t>
            </a:r>
            <a:r>
              <a:rPr lang="es-BO" sz="900" dirty="0">
                <a:solidFill>
                  <a:prstClr val="black"/>
                </a:solidFill>
              </a:rPr>
              <a:t>, sin  </a:t>
            </a:r>
            <a:r>
              <a:rPr lang="es-BO" sz="900" dirty="0" err="1" smtClean="0">
                <a:solidFill>
                  <a:prstClr val="black"/>
                </a:solidFill>
              </a:rPr>
              <a:t>síntomasrespiratorios</a:t>
            </a:r>
            <a:r>
              <a:rPr lang="es-BO" sz="900" dirty="0">
                <a:solidFill>
                  <a:prstClr val="black"/>
                </a:solidFill>
              </a:rPr>
              <a:t>. </a:t>
            </a:r>
            <a:endParaRPr lang="es-BO" sz="900" dirty="0" smtClean="0">
              <a:solidFill>
                <a:prstClr val="black"/>
              </a:solidFill>
            </a:endParaRPr>
          </a:p>
          <a:p>
            <a:pPr lvl="0"/>
            <a:r>
              <a:rPr lang="es-BO" sz="900" dirty="0" smtClean="0">
                <a:solidFill>
                  <a:prstClr val="black"/>
                </a:solidFill>
              </a:rPr>
              <a:t>Se </a:t>
            </a:r>
            <a:r>
              <a:rPr lang="es-BO" sz="900" dirty="0">
                <a:solidFill>
                  <a:prstClr val="black"/>
                </a:solidFill>
              </a:rPr>
              <a:t>solicita TAC baja dosis como </a:t>
            </a:r>
            <a:r>
              <a:rPr lang="es-BO" sz="900" dirty="0" err="1">
                <a:solidFill>
                  <a:prstClr val="black"/>
                </a:solidFill>
              </a:rPr>
              <a:t>screeing</a:t>
            </a:r>
            <a:r>
              <a:rPr lang="es-BO" sz="900" dirty="0">
                <a:solidFill>
                  <a:prstClr val="black"/>
                </a:solidFill>
              </a:rPr>
              <a:t> </a:t>
            </a:r>
            <a:endParaRPr lang="es-BO" sz="900" dirty="0" smtClean="0">
              <a:solidFill>
                <a:prstClr val="black"/>
              </a:solidFill>
            </a:endParaRPr>
          </a:p>
          <a:p>
            <a:pPr lvl="0"/>
            <a:r>
              <a:rPr lang="es-BO" sz="900" dirty="0" smtClean="0">
                <a:solidFill>
                  <a:prstClr val="black"/>
                </a:solidFill>
              </a:rPr>
              <a:t>de </a:t>
            </a:r>
            <a:r>
              <a:rPr lang="es-BO" sz="900" dirty="0">
                <a:solidFill>
                  <a:prstClr val="black"/>
                </a:solidFill>
              </a:rPr>
              <a:t>cáncer pulmonar por factores de riesgo evidenciando dos </a:t>
            </a:r>
            <a:r>
              <a:rPr lang="es-BO" sz="900" dirty="0" err="1">
                <a:solidFill>
                  <a:prstClr val="black"/>
                </a:solidFill>
              </a:rPr>
              <a:t>lesiónes</a:t>
            </a:r>
            <a:r>
              <a:rPr lang="es-BO" sz="900" dirty="0">
                <a:solidFill>
                  <a:prstClr val="black"/>
                </a:solidFill>
              </a:rPr>
              <a:t> nodulares de </a:t>
            </a:r>
            <a:endParaRPr lang="es-BO" sz="900" dirty="0" smtClean="0">
              <a:solidFill>
                <a:prstClr val="black"/>
              </a:solidFill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100046" y="7812360"/>
            <a:ext cx="5007295" cy="92333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accent1">
                <a:lumMod val="60000"/>
                <a:lumOff val="40000"/>
              </a:schemeClr>
            </a:bgClr>
          </a:pattFill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BO" sz="900" b="1" dirty="0" smtClean="0"/>
              <a:t>CONCLUSION </a:t>
            </a:r>
            <a:endParaRPr lang="es-AR" sz="900" b="1" dirty="0"/>
          </a:p>
          <a:p>
            <a:pPr algn="ctr"/>
            <a:r>
              <a:rPr lang="es-BO" sz="900" b="1" dirty="0"/>
              <a:t>Es importante siempre tener presente, aun en ausencia de síntomas a una de las  enfermedades más vieja, versátil y frecuente en nuestro país, la tuberculosis. La demora en el diagnostico pueden llevar a diagnósticos incorrectos, demoras en el tratamiento, cirugías innecesarias y a un aumento en las complicaciones asociadas con la enfermedad.</a:t>
            </a:r>
            <a:endParaRPr lang="es-AR" sz="900" b="1" dirty="0"/>
          </a:p>
          <a:p>
            <a:pPr lvl="0"/>
            <a:endParaRPr lang="es-MX" sz="900" dirty="0" smtClean="0">
              <a:solidFill>
                <a:prstClr val="black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03336" y="8761032"/>
            <a:ext cx="50040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BO" sz="800" dirty="0" smtClean="0"/>
              <a:t>1. </a:t>
            </a:r>
            <a:r>
              <a:rPr lang="es-BO" sz="800" dirty="0" err="1" smtClean="0"/>
              <a:t>Wetscherek</a:t>
            </a:r>
            <a:r>
              <a:rPr lang="es-BO" sz="800" dirty="0" smtClean="0"/>
              <a:t> </a:t>
            </a:r>
            <a:r>
              <a:rPr lang="es-BO" sz="800" dirty="0"/>
              <a:t>MTA, </a:t>
            </a:r>
            <a:r>
              <a:rPr lang="es-BO" sz="800" dirty="0" err="1"/>
              <a:t>Sadler</a:t>
            </a:r>
            <a:r>
              <a:rPr lang="es-BO" sz="800" dirty="0"/>
              <a:t> TJ, Lee JYJ, </a:t>
            </a:r>
            <a:r>
              <a:rPr lang="es-BO" sz="800" dirty="0" err="1"/>
              <a:t>Karia</a:t>
            </a:r>
            <a:r>
              <a:rPr lang="es-BO" sz="800" dirty="0"/>
              <a:t> S, Babar JL. A</a:t>
            </a:r>
            <a:r>
              <a:rPr lang="es-BO" sz="800" i="1" dirty="0"/>
              <a:t>ctive </a:t>
            </a:r>
            <a:r>
              <a:rPr lang="es-BO" sz="800" i="1" dirty="0" err="1"/>
              <a:t>pulmonary</a:t>
            </a:r>
            <a:r>
              <a:rPr lang="es-BO" sz="800" i="1" dirty="0"/>
              <a:t> tuberculosis: </a:t>
            </a:r>
            <a:r>
              <a:rPr lang="es-BO" sz="800" i="1" dirty="0" err="1"/>
              <a:t>something</a:t>
            </a:r>
            <a:r>
              <a:rPr lang="es-BO" sz="800" i="1" dirty="0"/>
              <a:t> </a:t>
            </a:r>
            <a:r>
              <a:rPr lang="es-BO" sz="800" i="1" dirty="0" err="1"/>
              <a:t>old</a:t>
            </a:r>
            <a:r>
              <a:rPr lang="es-BO" sz="800" i="1" dirty="0"/>
              <a:t>, </a:t>
            </a:r>
            <a:r>
              <a:rPr lang="es-BO" sz="800" i="1" dirty="0" err="1"/>
              <a:t>something</a:t>
            </a:r>
            <a:r>
              <a:rPr lang="es-BO" sz="800" i="1" dirty="0"/>
              <a:t> new, </a:t>
            </a:r>
            <a:r>
              <a:rPr lang="es-BO" sz="800" i="1" dirty="0" err="1"/>
              <a:t>something</a:t>
            </a:r>
            <a:r>
              <a:rPr lang="es-BO" sz="800" i="1" dirty="0"/>
              <a:t> </a:t>
            </a:r>
            <a:r>
              <a:rPr lang="es-BO" sz="800" i="1" dirty="0" err="1"/>
              <a:t>borrowed</a:t>
            </a:r>
            <a:r>
              <a:rPr lang="es-BO" sz="800" i="1" dirty="0"/>
              <a:t>, </a:t>
            </a:r>
            <a:r>
              <a:rPr lang="es-BO" sz="800" i="1" dirty="0" err="1"/>
              <a:t>something</a:t>
            </a:r>
            <a:r>
              <a:rPr lang="es-BO" sz="800" i="1" dirty="0"/>
              <a:t> </a:t>
            </a:r>
            <a:r>
              <a:rPr lang="es-BO" sz="800" i="1" dirty="0" err="1"/>
              <a:t>blue</a:t>
            </a:r>
            <a:r>
              <a:rPr lang="es-BO" sz="800" dirty="0"/>
              <a:t>. </a:t>
            </a:r>
            <a:r>
              <a:rPr lang="es-BO" sz="800" dirty="0" err="1"/>
              <a:t>Insights</a:t>
            </a:r>
            <a:r>
              <a:rPr lang="es-BO" sz="800" dirty="0"/>
              <a:t> </a:t>
            </a:r>
            <a:r>
              <a:rPr lang="es-BO" sz="800" dirty="0" err="1"/>
              <a:t>Imaging</a:t>
            </a:r>
            <a:r>
              <a:rPr lang="es-BO" sz="800" dirty="0"/>
              <a:t>. 2022 </a:t>
            </a:r>
            <a:r>
              <a:rPr lang="es-BO" sz="800" dirty="0" err="1"/>
              <a:t>Jan</a:t>
            </a:r>
            <a:r>
              <a:rPr lang="es-BO" sz="800" dirty="0"/>
              <a:t> 9;13(1):3. </a:t>
            </a:r>
            <a:r>
              <a:rPr lang="es-BO" sz="800" dirty="0" smtClean="0"/>
              <a:t>PMID</a:t>
            </a:r>
            <a:r>
              <a:rPr lang="es-BO" sz="800" dirty="0"/>
              <a:t>: </a:t>
            </a:r>
            <a:r>
              <a:rPr lang="es-BO" sz="800" dirty="0" smtClean="0"/>
              <a:t>35001143</a:t>
            </a:r>
            <a:r>
              <a:rPr lang="es-BO" sz="800" dirty="0"/>
              <a:t>.</a:t>
            </a:r>
            <a:endParaRPr lang="es-AR" sz="8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56" y="11488"/>
            <a:ext cx="797816" cy="327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0" y="88723"/>
            <a:ext cx="469812" cy="450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603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641</Words>
  <Application>Microsoft Office PowerPoint</Application>
  <PresentationFormat>Presentación en pantalla (16:9)</PresentationFormat>
  <Paragraphs>38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Nódulos pulmonares y pleuropulmonares únicos:  una forma poco frecuente de presentación de Tuberculosis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SEGUIMIENTO DEL ASMA CASI FATAL EN LA VIDA REAL: COHORTE SEGUIDA A 20 AÑOS EN UN HOSPITAL PÚBLICO DE CABA</dc:title>
  <dc:creator>Usuario</dc:creator>
  <cp:lastModifiedBy>lenobo</cp:lastModifiedBy>
  <cp:revision>45</cp:revision>
  <dcterms:created xsi:type="dcterms:W3CDTF">2019-10-06T18:00:24Z</dcterms:created>
  <dcterms:modified xsi:type="dcterms:W3CDTF">2024-10-18T13:25:12Z</dcterms:modified>
</cp:coreProperties>
</file>