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5145075"/>
  <p:notesSz cx="6858000" cy="9144000"/>
  <p:embeddedFontLst>
    <p:embeddedFont>
      <p:font typeface="Arial Narrow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747775"/>
          </p15:clr>
        </p15:guide>
        <p15:guide id="2" pos="1620">
          <p15:clr>
            <a:srgbClr val="747775"/>
          </p15:clr>
        </p15:guide>
      </p15:sldGuideLst>
    </p:ext>
    <p:ext uri="GoogleSlidesCustomDataVersion2">
      <go:slidesCustomData xmlns:go="http://customooxmlschemas.google.com/" r:id="rId11" roundtripDataSignature="AMtx7mjIqjSDoESHUleZ4NF8q5bL6gF8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16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ArialNarrow-boldItalic.fntdata"/><Relationship Id="rId9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ialNarrow-regular.fntdata"/><Relationship Id="rId8" Type="http://schemas.openxmlformats.org/officeDocument/2006/relationships/font" Target="fonts/ArialNarrow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464751" y="685800"/>
            <a:ext cx="19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465388" y="685800"/>
            <a:ext cx="1928812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69300" y="51525"/>
            <a:ext cx="4343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36000" spcFirstLastPara="1" rIns="3600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s-419" sz="16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HIPERTENSIÓN PULMONAR CON CARDIOPATÍA CONGÉNITA: SÍNDROME DE EISENMENGER</a:t>
            </a:r>
            <a:endParaRPr b="0" i="0" sz="16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4326150" y="182450"/>
            <a:ext cx="731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s-419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P-147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0" y="720138"/>
            <a:ext cx="514440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s-419" sz="900" u="sng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Fernández Oporto Juan Pablo </a:t>
            </a:r>
            <a:r>
              <a:rPr b="0" i="0" lang="es-419" sz="9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(1), </a:t>
            </a:r>
            <a:r>
              <a:rPr b="0" i="0" lang="es-419" sz="9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Colantuono María Belén, Perticone Maria Eugenia, Salas Adriana Carolina, Membriani Evangelina, Mazzei Mariano (2), Putruele Ana</a:t>
            </a:r>
            <a:endParaRPr b="0" i="0" sz="900" u="none" cap="none" strike="noStrike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8575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arenBoth"/>
            </a:pPr>
            <a:r>
              <a:rPr b="0" i="0" lang="es-419" sz="9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División de Neumonlogía Hospital de Clínicas. </a:t>
            </a:r>
            <a:endParaRPr b="0" i="0" sz="900" u="none" cap="none" strike="noStrike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8575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arenBoth"/>
            </a:pPr>
            <a:r>
              <a:rPr b="0" i="0" lang="es-419" sz="9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1° Cátedra de Medicina Interna, Hospital de Clínicas</a:t>
            </a:r>
            <a:endParaRPr b="0" i="0" sz="900" u="none" cap="none" strike="noStrike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86550" y="7403945"/>
            <a:ext cx="4971300" cy="1688530"/>
          </a:xfrm>
          <a:prstGeom prst="rect">
            <a:avLst/>
          </a:prstGeom>
          <a:noFill/>
          <a:ln cap="flat" cmpd="sng" w="9525">
            <a:solidFill>
              <a:srgbClr val="23232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54000" lIns="36000" spcFirstLastPara="1" rIns="36000" wrap="square" tIns="180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s-419" sz="10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Discusión y conclusiones:</a:t>
            </a:r>
            <a:r>
              <a:rPr b="1" i="0" lang="es-419" sz="1000" u="none" cap="none" strike="noStrike">
                <a:solidFill>
                  <a:srgbClr val="232323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 </a:t>
            </a:r>
            <a:r>
              <a:rPr b="0" i="0" lang="es-419" sz="1000" u="none" cap="none" strike="noStrike">
                <a:solidFill>
                  <a:srgbClr val="232323"/>
                </a:solidFill>
                <a:latin typeface="Arial Narrow"/>
                <a:ea typeface="Arial Narrow"/>
                <a:cs typeface="Arial Narrow"/>
                <a:sym typeface="Arial Narrow"/>
              </a:rPr>
              <a:t>Se debe sospechar PH-CHD en pacientes adultos con cardiopatía con cortocircuito persistente y cianosis asociada, disnea de esfuerzo, síncope o hemoptisis. 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s-419" sz="1000" u="none" cap="none" strike="noStrike">
                <a:solidFill>
                  <a:srgbClr val="232323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La comunicación interauricular (CIA) es la cardiopatía congénita más común en adultos y suele ser asintomática. Aproximadamente el 10% de los pacientes con CIA no reparada desarrollan el síndrome de Eisenmenger, que se caracteriza </a:t>
            </a:r>
            <a:r>
              <a:rPr b="0" i="0" lang="es-419" sz="1000" u="none" cap="none" strike="noStrike">
                <a:solidFill>
                  <a:srgbClr val="232323"/>
                </a:solidFill>
                <a:latin typeface="Arial Narrow"/>
                <a:ea typeface="Arial Narrow"/>
                <a:cs typeface="Arial Narrow"/>
                <a:sym typeface="Arial Narrow"/>
              </a:rPr>
              <a:t>por un aumento del flujo sanguíneo pulmonar y/o una PAPm elevada, excluyendo </a:t>
            </a:r>
            <a:r>
              <a:rPr b="0" i="0" lang="es-419" sz="1000" u="none" cap="none" strike="noStrike">
                <a:solidFill>
                  <a:srgbClr val="232323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otras causas de HP. La reparación a tiempo mejora los resultados, disminuyendo el porcentaje de pacientes que desarrollan HAP grave con síndrome de Eisenmenger.</a:t>
            </a:r>
            <a:endParaRPr b="0" i="0" sz="10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pSp>
        <p:nvGrpSpPr>
          <p:cNvPr id="58" name="Google Shape;58;p1"/>
          <p:cNvGrpSpPr/>
          <p:nvPr/>
        </p:nvGrpSpPr>
        <p:grpSpPr>
          <a:xfrm rot="5400000">
            <a:off x="1741272" y="4774225"/>
            <a:ext cx="1662543" cy="3440281"/>
            <a:chOff x="7949176" y="3678097"/>
            <a:chExt cx="1005382" cy="2142112"/>
          </a:xfrm>
        </p:grpSpPr>
        <p:pic>
          <p:nvPicPr>
            <p:cNvPr descr="Imagen de la pantalla de un celular en la mano&#10;&#10;Descripción generada automáticamente con confianza media" id="59" name="Google Shape;59;p1"/>
            <p:cNvPicPr preferRelativeResize="0"/>
            <p:nvPr/>
          </p:nvPicPr>
          <p:blipFill rotWithShape="1">
            <a:blip r:embed="rId3">
              <a:alphaModFix/>
            </a:blip>
            <a:srcRect b="0" l="9634" r="13537" t="0"/>
            <a:stretch/>
          </p:blipFill>
          <p:spPr>
            <a:xfrm>
              <a:off x="7949178" y="3678097"/>
              <a:ext cx="1005380" cy="9637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 rot="-5400000">
              <a:off x="7926496" y="4792150"/>
              <a:ext cx="1050739" cy="100537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1" name="Google Shape;61;p1"/>
          <p:cNvSpPr txBox="1"/>
          <p:nvPr/>
        </p:nvSpPr>
        <p:spPr>
          <a:xfrm>
            <a:off x="86550" y="1423349"/>
            <a:ext cx="4964380" cy="98655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419" sz="10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Introducción:</a:t>
            </a:r>
            <a:r>
              <a:rPr b="0" i="0" lang="es-419" sz="1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El síndrome de Eisenmenger es la forma terminal más grave de hipertensión arterial pulmonar (HAP) asociada a cardiopatía congénita (CHD). Se caracteriza por la tríada de cortocircuito sistémico-pulmonar, HAP con reversión del cortocircuito e hipoxemia con cianosis. Afecta entre el 3 al 10% de los pacientes con CHD.</a:t>
            </a:r>
            <a:endParaRPr/>
          </a:p>
        </p:txBody>
      </p:sp>
      <p:sp>
        <p:nvSpPr>
          <p:cNvPr id="62" name="Google Shape;62;p1"/>
          <p:cNvSpPr txBox="1"/>
          <p:nvPr/>
        </p:nvSpPr>
        <p:spPr>
          <a:xfrm>
            <a:off x="86550" y="2524125"/>
            <a:ext cx="4947000" cy="3016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s-419" sz="10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Caso clínico:</a:t>
            </a:r>
            <a:r>
              <a:rPr b="0" i="0" lang="es-419" sz="10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 masculino de 53 años, con antecedentes de HTA, DMT II, hipertiroidismo, obesidad mórbida, ex-TBQ. Consulta por </a:t>
            </a:r>
            <a:r>
              <a:rPr b="0" i="0" lang="es-419" sz="1000" u="none" cap="none" strike="noStrike">
                <a:solidFill>
                  <a:srgbClr val="232323"/>
                </a:solidFill>
                <a:latin typeface="Arial Narrow"/>
                <a:ea typeface="Arial Narrow"/>
                <a:cs typeface="Arial Narrow"/>
                <a:sym typeface="Arial Narrow"/>
              </a:rPr>
              <a:t>disnea de esfuerzo, fatiga, </a:t>
            </a:r>
            <a:r>
              <a:rPr b="0" i="0" lang="es-419" sz="10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somnolencia diurna, ronquidos y apneas de un año de evolución. Al examen físico presenta </a:t>
            </a:r>
            <a:r>
              <a:rPr b="0" i="0" lang="es-419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desaturación</a:t>
            </a:r>
            <a:r>
              <a:rPr b="0" i="0" lang="es-419" sz="10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 y cianosis distal.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s-419" sz="10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Se realizan estudios complementarios:</a:t>
            </a:r>
            <a:endParaRPr/>
          </a:p>
          <a:p>
            <a:pPr indent="-63500" lvl="0" marL="8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Char char="●"/>
            </a:pPr>
            <a:r>
              <a:rPr b="0" i="0" lang="es-419" sz="10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AOS severo (IAH 69.2 ev/h, IDO 73.7)</a:t>
            </a:r>
            <a:endParaRPr/>
          </a:p>
          <a:p>
            <a:pPr indent="-63500" lvl="0" marL="8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Char char="●"/>
            </a:pPr>
            <a:r>
              <a:rPr b="0" i="0" lang="es-419" sz="10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Poliglobulia severa (Hto 64% Hb 21,9 g/L).</a:t>
            </a:r>
            <a:endParaRPr/>
          </a:p>
          <a:p>
            <a:pPr indent="-63500" lvl="0" marL="8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Char char="●"/>
            </a:pPr>
            <a:r>
              <a:rPr b="0" i="0" lang="es-419" sz="10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 Narrow"/>
                <a:ea typeface="Arial Narrow"/>
                <a:cs typeface="Arial Narrow"/>
                <a:sym typeface="Arial Narrow"/>
              </a:rPr>
              <a:t>TC de tórax: cardiomegalia, refuerzo de la trama vascular pulmonar.</a:t>
            </a:r>
            <a:endParaRPr/>
          </a:p>
          <a:p>
            <a:pPr indent="-63500" lvl="0" marL="8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Char char="●"/>
            </a:pPr>
            <a:r>
              <a:rPr b="0" i="0" lang="es-419" sz="10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 Narrow"/>
                <a:ea typeface="Arial Narrow"/>
                <a:cs typeface="Arial Narrow"/>
                <a:sym typeface="Arial Narrow"/>
              </a:rPr>
              <a:t>DLCO cor </a:t>
            </a:r>
            <a:r>
              <a:rPr lang="es-419" sz="1000">
                <a:solidFill>
                  <a:schemeClr val="dk1"/>
                </a:solidFill>
                <a:highlight>
                  <a:schemeClr val="lt1"/>
                </a:highlight>
                <a:latin typeface="Arial Narrow"/>
                <a:ea typeface="Arial Narrow"/>
                <a:cs typeface="Arial Narrow"/>
                <a:sym typeface="Arial Narrow"/>
              </a:rPr>
              <a:t>14,08 (49%) </a:t>
            </a:r>
            <a:r>
              <a:rPr b="0" i="0" lang="es-419" sz="10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 Narrow"/>
                <a:ea typeface="Arial Narrow"/>
                <a:cs typeface="Arial Narrow"/>
                <a:sym typeface="Arial Narrow"/>
              </a:rPr>
              <a:t>y 6MWT con una desaturación de 16 puntos (372 m).</a:t>
            </a:r>
            <a:endParaRPr/>
          </a:p>
          <a:p>
            <a:pPr indent="-63500" lvl="0" marL="8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Char char="●"/>
            </a:pPr>
            <a:r>
              <a:rPr b="0" i="0" lang="es-419" sz="10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 Narrow"/>
                <a:ea typeface="Arial Narrow"/>
                <a:cs typeface="Arial Narrow"/>
                <a:sym typeface="Arial Narrow"/>
              </a:rPr>
              <a:t>ETT: dilatación de cavidades, movimiento paradojal del septum, FEY 55% y PSAP 66 mmHg. </a:t>
            </a:r>
            <a:r>
              <a:rPr b="0" i="1" lang="es-419" sz="10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 Narrow"/>
                <a:ea typeface="Arial Narrow"/>
                <a:cs typeface="Arial Narrow"/>
                <a:sym typeface="Arial Narrow"/>
              </a:rPr>
              <a:t>Test de burbuja (+) y foramen oval permeable.</a:t>
            </a:r>
            <a:endParaRPr/>
          </a:p>
          <a:p>
            <a:pPr indent="-63500" lvl="0" marL="8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Char char="●"/>
            </a:pPr>
            <a:r>
              <a:rPr b="0" i="0" lang="es-419" sz="10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 Narrow"/>
                <a:ea typeface="Arial Narrow"/>
                <a:cs typeface="Arial Narrow"/>
                <a:sym typeface="Arial Narrow"/>
              </a:rPr>
              <a:t>CCD con PAPm 35 mmHg, Wedge 25 mmHg, RVS 19 UW, IC 3.09 l/min/m2.</a:t>
            </a:r>
            <a:endParaRPr/>
          </a:p>
          <a:p>
            <a:pPr indent="-63500" lvl="0" marL="8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Char char="●"/>
            </a:pPr>
            <a:r>
              <a:rPr b="0" i="0" lang="es-419" sz="10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 Narrow"/>
                <a:ea typeface="Arial Narrow"/>
                <a:cs typeface="Arial Narrow"/>
                <a:sym typeface="Arial Narrow"/>
              </a:rPr>
              <a:t>Se realiza diagnóstico de HAP leve moderada poscapilar, secundaria al Síndrome de Eisenmenger.</a:t>
            </a:r>
            <a:endParaRPr/>
          </a:p>
          <a:p>
            <a:pPr indent="-63500" lvl="0" marL="89999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Char char="●"/>
            </a:pPr>
            <a:r>
              <a:rPr b="0" i="0" lang="es-419" sz="10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 Narrow"/>
                <a:ea typeface="Arial Narrow"/>
                <a:cs typeface="Arial Narrow"/>
                <a:sym typeface="Arial Narrow"/>
              </a:rPr>
              <a:t>Se deriva a consultorio de HAP y de Trastornos del sueño.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Maria Eugenia Perticone</dc:creator>
</cp:coreProperties>
</file>