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5088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1644" y="-3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882" y="1496484"/>
            <a:ext cx="4373325" cy="3183467"/>
          </a:xfrm>
        </p:spPr>
        <p:txBody>
          <a:bodyPr anchor="b"/>
          <a:lstStyle>
            <a:lvl1pPr algn="ctr">
              <a:defRPr sz="337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136" y="4802717"/>
            <a:ext cx="3858816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266" indent="0" algn="ctr">
              <a:buNone/>
              <a:defRPr sz="1125"/>
            </a:lvl2pPr>
            <a:lvl3pPr marL="514533" indent="0" algn="ctr">
              <a:buNone/>
              <a:defRPr sz="1013"/>
            </a:lvl3pPr>
            <a:lvl4pPr marL="771799" indent="0" algn="ctr">
              <a:buNone/>
              <a:defRPr sz="900"/>
            </a:lvl4pPr>
            <a:lvl5pPr marL="1029066" indent="0" algn="ctr">
              <a:buNone/>
              <a:defRPr sz="900"/>
            </a:lvl5pPr>
            <a:lvl6pPr marL="1286332" indent="0" algn="ctr">
              <a:buNone/>
              <a:defRPr sz="900"/>
            </a:lvl6pPr>
            <a:lvl7pPr marL="1543599" indent="0" algn="ctr">
              <a:buNone/>
              <a:defRPr sz="900"/>
            </a:lvl7pPr>
            <a:lvl8pPr marL="1800865" indent="0" algn="ctr">
              <a:buNone/>
              <a:defRPr sz="900"/>
            </a:lvl8pPr>
            <a:lvl9pPr marL="2058132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374F-1603-4DDD-B256-27F165062854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90FE-433F-4612-9A0E-998E4A947B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87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374F-1603-4DDD-B256-27F165062854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90FE-433F-4612-9A0E-998E4A947B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214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1954" y="486834"/>
            <a:ext cx="1109410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725" y="486834"/>
            <a:ext cx="3263915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374F-1603-4DDD-B256-27F165062854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90FE-433F-4612-9A0E-998E4A947B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160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374F-1603-4DDD-B256-27F165062854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90FE-433F-4612-9A0E-998E4A947B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856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46" y="2279653"/>
            <a:ext cx="4437638" cy="3803649"/>
          </a:xfrm>
        </p:spPr>
        <p:txBody>
          <a:bodyPr anchor="b"/>
          <a:lstStyle>
            <a:lvl1pPr>
              <a:defRPr sz="337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046" y="6119286"/>
            <a:ext cx="4437638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266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533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799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9066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6332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599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86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8132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374F-1603-4DDD-B256-27F165062854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90FE-433F-4612-9A0E-998E4A947B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393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725" y="2434167"/>
            <a:ext cx="2186662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4701" y="2434167"/>
            <a:ext cx="2186662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374F-1603-4DDD-B256-27F165062854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90FE-433F-4612-9A0E-998E4A947B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595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95" y="486836"/>
            <a:ext cx="4437638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396" y="2241551"/>
            <a:ext cx="217661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66" indent="0">
              <a:buNone/>
              <a:defRPr sz="1125" b="1"/>
            </a:lvl2pPr>
            <a:lvl3pPr marL="514533" indent="0">
              <a:buNone/>
              <a:defRPr sz="1013" b="1"/>
            </a:lvl3pPr>
            <a:lvl4pPr marL="771799" indent="0">
              <a:buNone/>
              <a:defRPr sz="900" b="1"/>
            </a:lvl4pPr>
            <a:lvl5pPr marL="1029066" indent="0">
              <a:buNone/>
              <a:defRPr sz="900" b="1"/>
            </a:lvl5pPr>
            <a:lvl6pPr marL="1286332" indent="0">
              <a:buNone/>
              <a:defRPr sz="900" b="1"/>
            </a:lvl6pPr>
            <a:lvl7pPr marL="1543599" indent="0">
              <a:buNone/>
              <a:defRPr sz="900" b="1"/>
            </a:lvl7pPr>
            <a:lvl8pPr marL="1800865" indent="0">
              <a:buNone/>
              <a:defRPr sz="900" b="1"/>
            </a:lvl8pPr>
            <a:lvl9pPr marL="2058132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396" y="3340100"/>
            <a:ext cx="217661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4701" y="2241551"/>
            <a:ext cx="218733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66" indent="0">
              <a:buNone/>
              <a:defRPr sz="1125" b="1"/>
            </a:lvl2pPr>
            <a:lvl3pPr marL="514533" indent="0">
              <a:buNone/>
              <a:defRPr sz="1013" b="1"/>
            </a:lvl3pPr>
            <a:lvl4pPr marL="771799" indent="0">
              <a:buNone/>
              <a:defRPr sz="900" b="1"/>
            </a:lvl4pPr>
            <a:lvl5pPr marL="1029066" indent="0">
              <a:buNone/>
              <a:defRPr sz="900" b="1"/>
            </a:lvl5pPr>
            <a:lvl6pPr marL="1286332" indent="0">
              <a:buNone/>
              <a:defRPr sz="900" b="1"/>
            </a:lvl6pPr>
            <a:lvl7pPr marL="1543599" indent="0">
              <a:buNone/>
              <a:defRPr sz="900" b="1"/>
            </a:lvl7pPr>
            <a:lvl8pPr marL="1800865" indent="0">
              <a:buNone/>
              <a:defRPr sz="900" b="1"/>
            </a:lvl8pPr>
            <a:lvl9pPr marL="2058132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4701" y="3340100"/>
            <a:ext cx="218733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374F-1603-4DDD-B256-27F165062854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90FE-433F-4612-9A0E-998E4A947B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481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374F-1603-4DDD-B256-27F165062854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90FE-433F-4612-9A0E-998E4A947B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518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374F-1603-4DDD-B256-27F165062854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90FE-433F-4612-9A0E-998E4A947B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926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95" y="609600"/>
            <a:ext cx="1659425" cy="2133600"/>
          </a:xfrm>
        </p:spPr>
        <p:txBody>
          <a:bodyPr anchor="b"/>
          <a:lstStyle>
            <a:lvl1pPr>
              <a:defRPr sz="18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332" y="1316569"/>
            <a:ext cx="2604701" cy="6498167"/>
          </a:xfr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395" y="2743200"/>
            <a:ext cx="1659425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266" indent="0">
              <a:buNone/>
              <a:defRPr sz="788"/>
            </a:lvl2pPr>
            <a:lvl3pPr marL="514533" indent="0">
              <a:buNone/>
              <a:defRPr sz="675"/>
            </a:lvl3pPr>
            <a:lvl4pPr marL="771799" indent="0">
              <a:buNone/>
              <a:defRPr sz="563"/>
            </a:lvl4pPr>
            <a:lvl5pPr marL="1029066" indent="0">
              <a:buNone/>
              <a:defRPr sz="563"/>
            </a:lvl5pPr>
            <a:lvl6pPr marL="1286332" indent="0">
              <a:buNone/>
              <a:defRPr sz="563"/>
            </a:lvl6pPr>
            <a:lvl7pPr marL="1543599" indent="0">
              <a:buNone/>
              <a:defRPr sz="563"/>
            </a:lvl7pPr>
            <a:lvl8pPr marL="1800865" indent="0">
              <a:buNone/>
              <a:defRPr sz="563"/>
            </a:lvl8pPr>
            <a:lvl9pPr marL="2058132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374F-1603-4DDD-B256-27F165062854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90FE-433F-4612-9A0E-998E4A947B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992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95" y="609600"/>
            <a:ext cx="1659425" cy="2133600"/>
          </a:xfrm>
        </p:spPr>
        <p:txBody>
          <a:bodyPr anchor="b"/>
          <a:lstStyle>
            <a:lvl1pPr>
              <a:defRPr sz="18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7332" y="1316569"/>
            <a:ext cx="2604701" cy="6498167"/>
          </a:xfrm>
        </p:spPr>
        <p:txBody>
          <a:bodyPr anchor="t"/>
          <a:lstStyle>
            <a:lvl1pPr marL="0" indent="0">
              <a:buNone/>
              <a:defRPr sz="1801"/>
            </a:lvl1pPr>
            <a:lvl2pPr marL="257266" indent="0">
              <a:buNone/>
              <a:defRPr sz="1576"/>
            </a:lvl2pPr>
            <a:lvl3pPr marL="514533" indent="0">
              <a:buNone/>
              <a:defRPr sz="1350"/>
            </a:lvl3pPr>
            <a:lvl4pPr marL="771799" indent="0">
              <a:buNone/>
              <a:defRPr sz="1125"/>
            </a:lvl4pPr>
            <a:lvl5pPr marL="1029066" indent="0">
              <a:buNone/>
              <a:defRPr sz="1125"/>
            </a:lvl5pPr>
            <a:lvl6pPr marL="1286332" indent="0">
              <a:buNone/>
              <a:defRPr sz="1125"/>
            </a:lvl6pPr>
            <a:lvl7pPr marL="1543599" indent="0">
              <a:buNone/>
              <a:defRPr sz="1125"/>
            </a:lvl7pPr>
            <a:lvl8pPr marL="1800865" indent="0">
              <a:buNone/>
              <a:defRPr sz="1125"/>
            </a:lvl8pPr>
            <a:lvl9pPr marL="2058132" indent="0">
              <a:buNone/>
              <a:defRPr sz="112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395" y="2743200"/>
            <a:ext cx="1659425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266" indent="0">
              <a:buNone/>
              <a:defRPr sz="788"/>
            </a:lvl2pPr>
            <a:lvl3pPr marL="514533" indent="0">
              <a:buNone/>
              <a:defRPr sz="675"/>
            </a:lvl3pPr>
            <a:lvl4pPr marL="771799" indent="0">
              <a:buNone/>
              <a:defRPr sz="563"/>
            </a:lvl4pPr>
            <a:lvl5pPr marL="1029066" indent="0">
              <a:buNone/>
              <a:defRPr sz="563"/>
            </a:lvl5pPr>
            <a:lvl6pPr marL="1286332" indent="0">
              <a:buNone/>
              <a:defRPr sz="563"/>
            </a:lvl6pPr>
            <a:lvl7pPr marL="1543599" indent="0">
              <a:buNone/>
              <a:defRPr sz="563"/>
            </a:lvl7pPr>
            <a:lvl8pPr marL="1800865" indent="0">
              <a:buNone/>
              <a:defRPr sz="563"/>
            </a:lvl8pPr>
            <a:lvl9pPr marL="2058132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374F-1603-4DDD-B256-27F165062854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90FE-433F-4612-9A0E-998E4A947B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302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725" y="486836"/>
            <a:ext cx="443763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725" y="2434167"/>
            <a:ext cx="443763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B3374F-1603-4DDD-B256-27F165062854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3E90FE-433F-4612-9A0E-998E4A947B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085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533" rtl="0" eaLnBrk="1" latinLnBrk="0" hangingPunct="1">
        <a:lnSpc>
          <a:spcPct val="90000"/>
        </a:lnSpc>
        <a:spcBef>
          <a:spcPct val="0"/>
        </a:spcBef>
        <a:buNone/>
        <a:defRPr sz="24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633" indent="-128633" algn="l" defTabSz="51453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5900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166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3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699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965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232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498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765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66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533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99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066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332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599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865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8132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428E08C-A6FA-40B3-086D-B6C361C658A6}"/>
              </a:ext>
            </a:extLst>
          </p:cNvPr>
          <p:cNvSpPr/>
          <p:nvPr/>
        </p:nvSpPr>
        <p:spPr>
          <a:xfrm>
            <a:off x="-6350" y="6512619"/>
            <a:ext cx="5145088" cy="26313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195DA09-DDB3-3A58-1DE1-9CD5A57FAB82}"/>
              </a:ext>
            </a:extLst>
          </p:cNvPr>
          <p:cNvSpPr/>
          <p:nvPr/>
        </p:nvSpPr>
        <p:spPr>
          <a:xfrm>
            <a:off x="-6350" y="1802960"/>
            <a:ext cx="5145088" cy="100237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223BF98-7D9C-EDE8-ACA6-B256CB57A96C}"/>
              </a:ext>
            </a:extLst>
          </p:cNvPr>
          <p:cNvSpPr/>
          <p:nvPr/>
        </p:nvSpPr>
        <p:spPr>
          <a:xfrm>
            <a:off x="0" y="2781364"/>
            <a:ext cx="5145088" cy="420291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A1DFFB-D80D-6DD0-52A1-33D1CD97BC1F}"/>
              </a:ext>
            </a:extLst>
          </p:cNvPr>
          <p:cNvSpPr txBox="1"/>
          <p:nvPr/>
        </p:nvSpPr>
        <p:spPr>
          <a:xfrm>
            <a:off x="360915" y="717432"/>
            <a:ext cx="4912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TOXICIDAD PULMONAR INDUCIDA POR AMIODARONA: REPORTE DE UN CASO </a:t>
            </a:r>
            <a:endParaRPr lang="es-AR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D6F9FA-C2DF-18B9-DA0C-BC9BD328B418}"/>
              </a:ext>
            </a:extLst>
          </p:cNvPr>
          <p:cNvSpPr txBox="1"/>
          <p:nvPr/>
        </p:nvSpPr>
        <p:spPr>
          <a:xfrm>
            <a:off x="29028" y="1176431"/>
            <a:ext cx="51450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Albarracín Coronel Candela, Bravo Iara, </a:t>
            </a:r>
            <a:r>
              <a:rPr lang="es-EC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Andini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Agustín, </a:t>
            </a:r>
            <a:r>
              <a:rPr lang="es-EC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Bocca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Xavier,  </a:t>
            </a:r>
            <a:r>
              <a:rPr lang="es-EC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Tabaj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Gabriela, </a:t>
            </a:r>
            <a:r>
              <a:rPr lang="es-EC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Malamud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Patricia, Morandi Valeria, </a:t>
            </a:r>
            <a:r>
              <a:rPr lang="es-EC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Grodnitsky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María Laura.</a:t>
            </a:r>
          </a:p>
          <a:p>
            <a:pPr algn="ctr"/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Hospital del Tórax Dr. Antonio A. </a:t>
            </a:r>
            <a:r>
              <a:rPr lang="es-EC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Cetrangolo</a:t>
            </a:r>
            <a:endParaRPr lang="es-AR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E727F8-0ED4-FF8C-1B3C-0F793C112B93}"/>
              </a:ext>
            </a:extLst>
          </p:cNvPr>
          <p:cNvSpPr txBox="1"/>
          <p:nvPr/>
        </p:nvSpPr>
        <p:spPr>
          <a:xfrm>
            <a:off x="29028" y="1832433"/>
            <a:ext cx="50289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1100" b="1" dirty="0">
                <a:latin typeface="Calibri" panose="020F0502020204030204" pitchFamily="34" charset="0"/>
                <a:ea typeface="Calibri" panose="020F0502020204030204" pitchFamily="34" charset="0"/>
              </a:rPr>
              <a:t>INTRODUCCION:</a:t>
            </a:r>
          </a:p>
          <a:p>
            <a:pPr algn="just"/>
            <a:r>
              <a:rPr lang="es-AR" sz="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La amiodarona, un antiarrítmico de clase III, es ampliamente utilizada en el tratamiento de arritmias, pero su uso prolongado puede dar lugar a efectos adversos significativos, como la toxicidad pulmonar. Esta complicación, aunque infrecuente, puede ser grave. El presente caso describe una neumonía en organización secundaria a la amiodarona, que mostró una respuesta favorable tras la suspensión de la misma y el inicio de corticoterapia.</a:t>
            </a:r>
            <a:endParaRPr lang="es-AR" sz="9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4337704-D2AD-C4AA-00BD-EAEA9B8A38BD}"/>
              </a:ext>
            </a:extLst>
          </p:cNvPr>
          <p:cNvSpPr txBox="1"/>
          <p:nvPr/>
        </p:nvSpPr>
        <p:spPr>
          <a:xfrm>
            <a:off x="-23026" y="7045611"/>
            <a:ext cx="5103866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000"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es-AR" sz="1100" b="1" dirty="0"/>
              <a:t>DISCUSIÓN Y CONCLUSIONES:</a:t>
            </a:r>
            <a:r>
              <a:rPr lang="es-AR" sz="900" dirty="0"/>
              <a:t> </a:t>
            </a:r>
          </a:p>
          <a:p>
            <a:r>
              <a:rPr lang="es-AR" sz="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La toxicidad pulmonar inducida por amiodarona (TPA) es una complicación reconocida pero relativamente rara, con una incidencia estimada entre el 5% y el 10% en pacientes tratados a largo plazo. </a:t>
            </a:r>
          </a:p>
          <a:p>
            <a:r>
              <a:rPr lang="es-AR" sz="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Este paciente presentó una neumonía en organización secundaria a amiodarona, una manifestación menos común pero grave de TPA. La evolución favorable tras la suspensión de la amiodarona y la administración de corticoterapia refuerza la importancia de reconocer y tratar tempranamente esta complicación.</a:t>
            </a:r>
          </a:p>
          <a:p>
            <a:r>
              <a:rPr lang="es-AR" sz="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La fisiopatología de la TPA aún no se comprende completamente, aunque se cree que involucra mecanismos de citotoxicidad directa y reacciones de hipersensibilidad. </a:t>
            </a:r>
          </a:p>
          <a:p>
            <a:r>
              <a:rPr lang="es-AR" sz="9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</a:t>
            </a:r>
            <a:r>
              <a:rPr lang="es-AR" sz="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toxicidad pulmonar por amiodarona es una complicación potencialmente mortal que requiere un diagnóstico temprano y un manejo agresivo. La suspensión inmediata del fármaco y la iniciación de corticoterapia son cruciales para mejorar el pronóstico.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61452B8-71BA-78A1-F720-5835374905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98" t="39963" r="18450" b="35423"/>
          <a:stretch/>
        </p:blipFill>
        <p:spPr>
          <a:xfrm>
            <a:off x="1975119" y="37735"/>
            <a:ext cx="1668080" cy="35351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EF53E70-AC36-4D85-6F8E-E6C4FEF26D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56" b="72004"/>
          <a:stretch/>
        </p:blipFill>
        <p:spPr>
          <a:xfrm>
            <a:off x="3576639" y="49424"/>
            <a:ext cx="1568449" cy="336263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F8B947B-6226-8777-0262-C94312F5E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t="21161" r="50293" b="15274"/>
          <a:stretch/>
        </p:blipFill>
        <p:spPr bwMode="auto">
          <a:xfrm>
            <a:off x="79645" y="18612"/>
            <a:ext cx="1924049" cy="43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lipse 28">
            <a:extLst>
              <a:ext uri="{FF2B5EF4-FFF2-40B4-BE49-F238E27FC236}">
                <a16:creationId xmlns:a16="http://schemas.microsoft.com/office/drawing/2014/main" id="{A712C98D-019C-95B8-0377-04745504625C}"/>
              </a:ext>
            </a:extLst>
          </p:cNvPr>
          <p:cNvSpPr/>
          <p:nvPr/>
        </p:nvSpPr>
        <p:spPr>
          <a:xfrm>
            <a:off x="206375" y="610018"/>
            <a:ext cx="495300" cy="4847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s-AR" sz="1400" dirty="0"/>
              <a:t>P-148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FA8CA56-0971-FD25-86C9-BD89706590A2}"/>
              </a:ext>
            </a:extLst>
          </p:cNvPr>
          <p:cNvSpPr txBox="1"/>
          <p:nvPr/>
        </p:nvSpPr>
        <p:spPr>
          <a:xfrm>
            <a:off x="57871" y="2866675"/>
            <a:ext cx="4942073" cy="87577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just">
              <a:defRPr sz="1000"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es-AR" sz="1050" b="1" dirty="0"/>
              <a:t>CASO CLINICO:</a:t>
            </a:r>
          </a:p>
          <a:p>
            <a:r>
              <a:rPr lang="es-ES" sz="900" dirty="0"/>
              <a:t>Paciente masculino de 75 años con antecedentes de fibrilación</a:t>
            </a:r>
            <a:r>
              <a:rPr lang="es-AR" sz="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auricular, hipertensión arterial, hipotiroidismo, en tratamiento con amiodarona 200 mg/d (hace 6 meses), </a:t>
            </a:r>
            <a:r>
              <a:rPr lang="es-AR" sz="9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rivaroxaban</a:t>
            </a:r>
            <a:r>
              <a:rPr lang="es-AR" sz="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y enalapril. Presentó tos productiva blanquecina de tres meses de evolución, sin mejoría con antibióticos. En la última semana, desarrolló disnea progresiva (</a:t>
            </a:r>
            <a:r>
              <a:rPr lang="es-AR" sz="9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mMRC</a:t>
            </a:r>
            <a:r>
              <a:rPr lang="es-AR" sz="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grado 3). </a:t>
            </a:r>
            <a:endParaRPr lang="es-AR" sz="900" dirty="0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66E9EABB-BA71-EBC4-FF90-A201678DD766}"/>
              </a:ext>
            </a:extLst>
          </p:cNvPr>
          <p:cNvCxnSpPr>
            <a:cxnSpLocks/>
          </p:cNvCxnSpPr>
          <p:nvPr/>
        </p:nvCxnSpPr>
        <p:spPr>
          <a:xfrm>
            <a:off x="0" y="503371"/>
            <a:ext cx="5145088" cy="106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C5D61E9-E5B0-A798-628D-74B0C01DC9F1}"/>
              </a:ext>
            </a:extLst>
          </p:cNvPr>
          <p:cNvCxnSpPr>
            <a:cxnSpLocks/>
          </p:cNvCxnSpPr>
          <p:nvPr/>
        </p:nvCxnSpPr>
        <p:spPr>
          <a:xfrm>
            <a:off x="-6350" y="1741621"/>
            <a:ext cx="5145088" cy="106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agen 37">
            <a:extLst>
              <a:ext uri="{FF2B5EF4-FFF2-40B4-BE49-F238E27FC236}">
                <a16:creationId xmlns:a16="http://schemas.microsoft.com/office/drawing/2014/main" id="{2BAE4C85-810E-3A22-76BB-755902271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" b="6986"/>
          <a:stretch/>
        </p:blipFill>
        <p:spPr>
          <a:xfrm>
            <a:off x="2388060" y="4657014"/>
            <a:ext cx="2539932" cy="2179073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C47C78B7-7A60-AD8D-5FD8-2C8038C00A77}"/>
              </a:ext>
            </a:extLst>
          </p:cNvPr>
          <p:cNvSpPr txBox="1"/>
          <p:nvPr/>
        </p:nvSpPr>
        <p:spPr>
          <a:xfrm>
            <a:off x="0" y="3730333"/>
            <a:ext cx="2186892" cy="133307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just">
              <a:defRPr sz="1000"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es-AR" sz="1050" b="1" dirty="0"/>
              <a:t>ESTUDIOS COMPLEMENTARIOS</a:t>
            </a:r>
          </a:p>
          <a:p>
            <a:r>
              <a:rPr lang="es-ES" sz="900" b="1" dirty="0"/>
              <a:t>Tomografía de tórax:</a:t>
            </a:r>
          </a:p>
          <a:p>
            <a:r>
              <a:rPr lang="es-ES" sz="900" dirty="0"/>
              <a:t>Opacidades en vidrio esmerilado con áreas de consolidaciones bilaterales , predominantemente en lóbulos inferiores, medio y língula</a:t>
            </a:r>
          </a:p>
          <a:p>
            <a:endParaRPr lang="es-ES" sz="900" dirty="0"/>
          </a:p>
          <a:p>
            <a:r>
              <a:rPr lang="es-ES" sz="900" b="1" dirty="0"/>
              <a:t>Estudios Bacteriológicos:</a:t>
            </a:r>
            <a:r>
              <a:rPr lang="es-ES" sz="900" dirty="0"/>
              <a:t> </a:t>
            </a:r>
          </a:p>
          <a:p>
            <a:r>
              <a:rPr lang="es-ES" sz="900" dirty="0"/>
              <a:t>Fueron negativos, incluyendo cultivos y pruebas para SARS-CoV-2 y HIV. </a:t>
            </a:r>
          </a:p>
          <a:p>
            <a:endParaRPr lang="es-ES" sz="900" dirty="0"/>
          </a:p>
          <a:p>
            <a:r>
              <a:rPr lang="es-ES" sz="900" dirty="0"/>
              <a:t>Se realizó estudio funcional respiratorio completo que indicó un patrón no obstructivo con DLCO de 27%.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3430C24-5BC9-5BDF-27DE-4EAB71963153}"/>
              </a:ext>
            </a:extLst>
          </p:cNvPr>
          <p:cNvSpPr txBox="1"/>
          <p:nvPr/>
        </p:nvSpPr>
        <p:spPr>
          <a:xfrm>
            <a:off x="0" y="5719295"/>
            <a:ext cx="2186892" cy="66256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just">
              <a:defRPr sz="1050" b="1"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es-ES" sz="900" b="0" dirty="0"/>
              <a:t>Ante estos hallazgos, se suspendió la amiodarona y se inició tratamiento con corticoterapia, lo que resultó en una mejoría clínica e imagenológica significativa. </a:t>
            </a:r>
            <a:endParaRPr lang="es-AR" sz="900" b="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92886CF-0BEC-CABC-B357-0DE870E50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0204" y="3688764"/>
            <a:ext cx="1279545" cy="10033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774465-9696-08D9-DC7C-0B4C97A09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94" y="3698945"/>
            <a:ext cx="1253154" cy="9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258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416</Words>
  <Application>Microsoft Office PowerPoint</Application>
  <PresentationFormat>Personalizado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- -</dc:creator>
  <cp:lastModifiedBy>- -</cp:lastModifiedBy>
  <cp:revision>12</cp:revision>
  <dcterms:created xsi:type="dcterms:W3CDTF">2024-10-08T22:52:32Z</dcterms:created>
  <dcterms:modified xsi:type="dcterms:W3CDTF">2024-10-17T18:50:09Z</dcterms:modified>
</cp:coreProperties>
</file>