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143500" cy="91440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p:cViewPr>
        <p:scale>
          <a:sx n="112" d="100"/>
          <a:sy n="112" d="100"/>
        </p:scale>
        <p:origin x="1668" y="-3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85763" y="1496484"/>
            <a:ext cx="4371975" cy="3183467"/>
          </a:xfrm>
        </p:spPr>
        <p:txBody>
          <a:bodyPr anchor="b"/>
          <a:lstStyle>
            <a:lvl1pPr algn="ctr">
              <a:defRPr sz="337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2938" y="4802717"/>
            <a:ext cx="3857625"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F907B5-CC17-4AB6-8D6A-15C801C19015}"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255AC1A-846A-4E11-9CE0-72A426A36C67}" type="slidenum">
              <a:rPr lang="es-AR" smtClean="0"/>
              <a:t>‹Nº›</a:t>
            </a:fld>
            <a:endParaRPr lang="es-AR"/>
          </a:p>
        </p:txBody>
      </p:sp>
    </p:spTree>
    <p:extLst>
      <p:ext uri="{BB962C8B-B14F-4D97-AF65-F5344CB8AC3E}">
        <p14:creationId xmlns:p14="http://schemas.microsoft.com/office/powerpoint/2010/main" val="347137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F907B5-CC17-4AB6-8D6A-15C801C19015}"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255AC1A-846A-4E11-9CE0-72A426A36C67}" type="slidenum">
              <a:rPr lang="es-AR" smtClean="0"/>
              <a:t>‹Nº›</a:t>
            </a:fld>
            <a:endParaRPr lang="es-AR"/>
          </a:p>
        </p:txBody>
      </p:sp>
    </p:spTree>
    <p:extLst>
      <p:ext uri="{BB962C8B-B14F-4D97-AF65-F5344CB8AC3E}">
        <p14:creationId xmlns:p14="http://schemas.microsoft.com/office/powerpoint/2010/main" val="402979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0818" y="486834"/>
            <a:ext cx="1109067"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53616" y="486834"/>
            <a:ext cx="3262908" cy="77491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F907B5-CC17-4AB6-8D6A-15C801C19015}"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255AC1A-846A-4E11-9CE0-72A426A36C67}" type="slidenum">
              <a:rPr lang="es-AR" smtClean="0"/>
              <a:t>‹Nº›</a:t>
            </a:fld>
            <a:endParaRPr lang="es-AR"/>
          </a:p>
        </p:txBody>
      </p:sp>
    </p:spTree>
    <p:extLst>
      <p:ext uri="{BB962C8B-B14F-4D97-AF65-F5344CB8AC3E}">
        <p14:creationId xmlns:p14="http://schemas.microsoft.com/office/powerpoint/2010/main" val="358857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F907B5-CC17-4AB6-8D6A-15C801C19015}"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255AC1A-846A-4E11-9CE0-72A426A36C67}" type="slidenum">
              <a:rPr lang="es-AR" smtClean="0"/>
              <a:t>‹Nº›</a:t>
            </a:fld>
            <a:endParaRPr lang="es-AR"/>
          </a:p>
        </p:txBody>
      </p:sp>
    </p:spTree>
    <p:extLst>
      <p:ext uri="{BB962C8B-B14F-4D97-AF65-F5344CB8AC3E}">
        <p14:creationId xmlns:p14="http://schemas.microsoft.com/office/powerpoint/2010/main" val="73831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50937" y="2279653"/>
            <a:ext cx="4436269" cy="3803649"/>
          </a:xfrm>
        </p:spPr>
        <p:txBody>
          <a:bodyPr anchor="b"/>
          <a:lstStyle>
            <a:lvl1pPr>
              <a:defRPr sz="337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50937" y="6119286"/>
            <a:ext cx="4436269" cy="2000249"/>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5F907B5-CC17-4AB6-8D6A-15C801C19015}"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255AC1A-846A-4E11-9CE0-72A426A36C67}" type="slidenum">
              <a:rPr lang="es-AR" smtClean="0"/>
              <a:t>‹Nº›</a:t>
            </a:fld>
            <a:endParaRPr lang="es-AR"/>
          </a:p>
        </p:txBody>
      </p:sp>
    </p:spTree>
    <p:extLst>
      <p:ext uri="{BB962C8B-B14F-4D97-AF65-F5344CB8AC3E}">
        <p14:creationId xmlns:p14="http://schemas.microsoft.com/office/powerpoint/2010/main" val="512228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53615" y="2434167"/>
            <a:ext cx="2185988" cy="580178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603897" y="2434167"/>
            <a:ext cx="2185988" cy="580178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F907B5-CC17-4AB6-8D6A-15C801C19015}" type="datetimeFigureOut">
              <a:rPr lang="es-AR" smtClean="0"/>
              <a:t>17/10/2024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255AC1A-846A-4E11-9CE0-72A426A36C67}" type="slidenum">
              <a:rPr lang="es-AR" smtClean="0"/>
              <a:t>‹Nº›</a:t>
            </a:fld>
            <a:endParaRPr lang="es-AR"/>
          </a:p>
        </p:txBody>
      </p:sp>
    </p:spTree>
    <p:extLst>
      <p:ext uri="{BB962C8B-B14F-4D97-AF65-F5344CB8AC3E}">
        <p14:creationId xmlns:p14="http://schemas.microsoft.com/office/powerpoint/2010/main" val="7057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54285" y="486836"/>
            <a:ext cx="4436269"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4286" y="2241551"/>
            <a:ext cx="2175941"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los estilos de texto del patrón</a:t>
            </a:r>
          </a:p>
        </p:txBody>
      </p:sp>
      <p:sp>
        <p:nvSpPr>
          <p:cNvPr id="4" name="Content Placeholder 3"/>
          <p:cNvSpPr>
            <a:spLocks noGrp="1"/>
          </p:cNvSpPr>
          <p:nvPr>
            <p:ph sz="half" idx="2"/>
          </p:nvPr>
        </p:nvSpPr>
        <p:spPr>
          <a:xfrm>
            <a:off x="354286" y="3340100"/>
            <a:ext cx="2175941" cy="491278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603897" y="2241551"/>
            <a:ext cx="2186657"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los estilos de texto del patrón</a:t>
            </a:r>
          </a:p>
        </p:txBody>
      </p:sp>
      <p:sp>
        <p:nvSpPr>
          <p:cNvPr id="6" name="Content Placeholder 5"/>
          <p:cNvSpPr>
            <a:spLocks noGrp="1"/>
          </p:cNvSpPr>
          <p:nvPr>
            <p:ph sz="quarter" idx="4"/>
          </p:nvPr>
        </p:nvSpPr>
        <p:spPr>
          <a:xfrm>
            <a:off x="2603897" y="3340100"/>
            <a:ext cx="2186657" cy="491278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F907B5-CC17-4AB6-8D6A-15C801C19015}" type="datetimeFigureOut">
              <a:rPr lang="es-AR" smtClean="0"/>
              <a:t>17/10/2024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8255AC1A-846A-4E11-9CE0-72A426A36C67}" type="slidenum">
              <a:rPr lang="es-AR" smtClean="0"/>
              <a:t>‹Nº›</a:t>
            </a:fld>
            <a:endParaRPr lang="es-AR"/>
          </a:p>
        </p:txBody>
      </p:sp>
    </p:spTree>
    <p:extLst>
      <p:ext uri="{BB962C8B-B14F-4D97-AF65-F5344CB8AC3E}">
        <p14:creationId xmlns:p14="http://schemas.microsoft.com/office/powerpoint/2010/main" val="39444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F907B5-CC17-4AB6-8D6A-15C801C19015}" type="datetimeFigureOut">
              <a:rPr lang="es-AR" smtClean="0"/>
              <a:t>17/10/2024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8255AC1A-846A-4E11-9CE0-72A426A36C67}" type="slidenum">
              <a:rPr lang="es-AR" smtClean="0"/>
              <a:t>‹Nº›</a:t>
            </a:fld>
            <a:endParaRPr lang="es-AR"/>
          </a:p>
        </p:txBody>
      </p:sp>
    </p:spTree>
    <p:extLst>
      <p:ext uri="{BB962C8B-B14F-4D97-AF65-F5344CB8AC3E}">
        <p14:creationId xmlns:p14="http://schemas.microsoft.com/office/powerpoint/2010/main" val="385271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907B5-CC17-4AB6-8D6A-15C801C19015}" type="datetimeFigureOut">
              <a:rPr lang="es-AR" smtClean="0"/>
              <a:t>17/10/2024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8255AC1A-846A-4E11-9CE0-72A426A36C67}" type="slidenum">
              <a:rPr lang="es-AR" smtClean="0"/>
              <a:t>‹Nº›</a:t>
            </a:fld>
            <a:endParaRPr lang="es-AR"/>
          </a:p>
        </p:txBody>
      </p:sp>
    </p:spTree>
    <p:extLst>
      <p:ext uri="{BB962C8B-B14F-4D97-AF65-F5344CB8AC3E}">
        <p14:creationId xmlns:p14="http://schemas.microsoft.com/office/powerpoint/2010/main" val="129348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285" y="609600"/>
            <a:ext cx="1658913" cy="2133600"/>
          </a:xfrm>
        </p:spPr>
        <p:txBody>
          <a:bodyPr anchor="b"/>
          <a:lstStyle>
            <a:lvl1pPr>
              <a:defRPr sz="1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186657" y="1316569"/>
            <a:ext cx="2603897"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54285" y="2743200"/>
            <a:ext cx="165891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los estilos de texto del patrón</a:t>
            </a:r>
          </a:p>
        </p:txBody>
      </p:sp>
      <p:sp>
        <p:nvSpPr>
          <p:cNvPr id="5" name="Date Placeholder 4"/>
          <p:cNvSpPr>
            <a:spLocks noGrp="1"/>
          </p:cNvSpPr>
          <p:nvPr>
            <p:ph type="dt" sz="half" idx="10"/>
          </p:nvPr>
        </p:nvSpPr>
        <p:spPr/>
        <p:txBody>
          <a:bodyPr/>
          <a:lstStyle/>
          <a:p>
            <a:fld id="{C5F907B5-CC17-4AB6-8D6A-15C801C19015}" type="datetimeFigureOut">
              <a:rPr lang="es-AR" smtClean="0"/>
              <a:t>17/10/2024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255AC1A-846A-4E11-9CE0-72A426A36C67}" type="slidenum">
              <a:rPr lang="es-AR" smtClean="0"/>
              <a:t>‹Nº›</a:t>
            </a:fld>
            <a:endParaRPr lang="es-AR"/>
          </a:p>
        </p:txBody>
      </p:sp>
    </p:spTree>
    <p:extLst>
      <p:ext uri="{BB962C8B-B14F-4D97-AF65-F5344CB8AC3E}">
        <p14:creationId xmlns:p14="http://schemas.microsoft.com/office/powerpoint/2010/main" val="305876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285" y="609600"/>
            <a:ext cx="1658913" cy="2133600"/>
          </a:xfrm>
        </p:spPr>
        <p:txBody>
          <a:bodyPr anchor="b"/>
          <a:lstStyle>
            <a:lvl1pPr>
              <a:defRPr sz="1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186657" y="1316569"/>
            <a:ext cx="2603897" cy="6498167"/>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54285" y="2743200"/>
            <a:ext cx="165891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los estilos de texto del patrón</a:t>
            </a:r>
          </a:p>
        </p:txBody>
      </p:sp>
      <p:sp>
        <p:nvSpPr>
          <p:cNvPr id="5" name="Date Placeholder 4"/>
          <p:cNvSpPr>
            <a:spLocks noGrp="1"/>
          </p:cNvSpPr>
          <p:nvPr>
            <p:ph type="dt" sz="half" idx="10"/>
          </p:nvPr>
        </p:nvSpPr>
        <p:spPr/>
        <p:txBody>
          <a:bodyPr/>
          <a:lstStyle/>
          <a:p>
            <a:fld id="{C5F907B5-CC17-4AB6-8D6A-15C801C19015}" type="datetimeFigureOut">
              <a:rPr lang="es-AR" smtClean="0"/>
              <a:t>17/10/2024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255AC1A-846A-4E11-9CE0-72A426A36C67}" type="slidenum">
              <a:rPr lang="es-AR" smtClean="0"/>
              <a:t>‹Nº›</a:t>
            </a:fld>
            <a:endParaRPr lang="es-AR"/>
          </a:p>
        </p:txBody>
      </p:sp>
    </p:spTree>
    <p:extLst>
      <p:ext uri="{BB962C8B-B14F-4D97-AF65-F5344CB8AC3E}">
        <p14:creationId xmlns:p14="http://schemas.microsoft.com/office/powerpoint/2010/main" val="321162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616" y="486836"/>
            <a:ext cx="4436269"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3616" y="2434167"/>
            <a:ext cx="4436269" cy="580178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53615" y="8475136"/>
            <a:ext cx="1157288"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C5F907B5-CC17-4AB6-8D6A-15C801C19015}" type="datetimeFigureOut">
              <a:rPr lang="es-AR" smtClean="0"/>
              <a:t>17/10/2024</a:t>
            </a:fld>
            <a:endParaRPr lang="es-AR"/>
          </a:p>
        </p:txBody>
      </p:sp>
      <p:sp>
        <p:nvSpPr>
          <p:cNvPr id="5" name="Footer Placeholder 4"/>
          <p:cNvSpPr>
            <a:spLocks noGrp="1"/>
          </p:cNvSpPr>
          <p:nvPr>
            <p:ph type="ftr" sz="quarter" idx="3"/>
          </p:nvPr>
        </p:nvSpPr>
        <p:spPr>
          <a:xfrm>
            <a:off x="1703785" y="8475136"/>
            <a:ext cx="173593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3632597" y="8475136"/>
            <a:ext cx="1157288"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8255AC1A-846A-4E11-9CE0-72A426A36C67}" type="slidenum">
              <a:rPr lang="es-AR" smtClean="0"/>
              <a:t>‹Nº›</a:t>
            </a:fld>
            <a:endParaRPr lang="es-AR"/>
          </a:p>
        </p:txBody>
      </p:sp>
    </p:spTree>
    <p:extLst>
      <p:ext uri="{BB962C8B-B14F-4D97-AF65-F5344CB8AC3E}">
        <p14:creationId xmlns:p14="http://schemas.microsoft.com/office/powerpoint/2010/main" val="852651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7C4BFF-F2E8-4582-A9BA-FE4DCFC85A0D}"/>
              </a:ext>
            </a:extLst>
          </p:cNvPr>
          <p:cNvSpPr>
            <a:spLocks noGrp="1"/>
          </p:cNvSpPr>
          <p:nvPr>
            <p:ph type="ctrTitle"/>
          </p:nvPr>
        </p:nvSpPr>
        <p:spPr>
          <a:xfrm>
            <a:off x="566261" y="285115"/>
            <a:ext cx="4010978" cy="789940"/>
          </a:xfrm>
        </p:spPr>
        <p:txBody>
          <a:bodyPr>
            <a:normAutofit fontScale="90000"/>
          </a:bodyPr>
          <a:lstStyle/>
          <a:p>
            <a:r>
              <a:rPr lang="es-AR" sz="1800" b="1" u="sng" dirty="0"/>
              <a:t>STRONGYLOIDIASIS EN EPOC DESCOMPENSADO</a:t>
            </a:r>
            <a:br>
              <a:rPr lang="es-AR" dirty="0"/>
            </a:br>
            <a:endParaRPr lang="es-AR" dirty="0"/>
          </a:p>
        </p:txBody>
      </p:sp>
      <p:sp>
        <p:nvSpPr>
          <p:cNvPr id="3" name="Subtítulo 2">
            <a:extLst>
              <a:ext uri="{FF2B5EF4-FFF2-40B4-BE49-F238E27FC236}">
                <a16:creationId xmlns:a16="http://schemas.microsoft.com/office/drawing/2014/main" id="{14E48552-3AB4-4026-9FFA-D457EA95B893}"/>
              </a:ext>
            </a:extLst>
          </p:cNvPr>
          <p:cNvSpPr>
            <a:spLocks noGrp="1"/>
          </p:cNvSpPr>
          <p:nvPr>
            <p:ph type="subTitle" idx="1"/>
          </p:nvPr>
        </p:nvSpPr>
        <p:spPr>
          <a:xfrm>
            <a:off x="182880" y="680085"/>
            <a:ext cx="4709159" cy="1405891"/>
          </a:xfrm>
        </p:spPr>
        <p:txBody>
          <a:bodyPr/>
          <a:lstStyle/>
          <a:p>
            <a:pPr algn="just"/>
            <a:r>
              <a:rPr lang="es-AR" sz="1000" dirty="0"/>
              <a:t>FARFAN CINTIA LORENA, ROMERO PABLO LEANDRO, VACA SEGOVIA ANDREA; GONZALEZ FABIAN; ABDALA DIEGO; FERNANDEZ GOMEZ VICTORIA; DEL RIO RAFAEL, MORENO CAROLINA; CARRIZO MONICA; ALBA JORGE; HOSPITAL PADILLA, TUCUMAN.  </a:t>
            </a:r>
          </a:p>
          <a:p>
            <a:endParaRPr lang="es-AR" dirty="0"/>
          </a:p>
        </p:txBody>
      </p:sp>
      <p:sp>
        <p:nvSpPr>
          <p:cNvPr id="5" name="CuadroTexto 4">
            <a:extLst>
              <a:ext uri="{FF2B5EF4-FFF2-40B4-BE49-F238E27FC236}">
                <a16:creationId xmlns:a16="http://schemas.microsoft.com/office/drawing/2014/main" id="{92E444A8-80F0-4C59-8BD3-7F8E47866767}"/>
              </a:ext>
            </a:extLst>
          </p:cNvPr>
          <p:cNvSpPr txBox="1"/>
          <p:nvPr/>
        </p:nvSpPr>
        <p:spPr>
          <a:xfrm>
            <a:off x="182880" y="1166496"/>
            <a:ext cx="4777740" cy="8094524"/>
          </a:xfrm>
          <a:prstGeom prst="rect">
            <a:avLst/>
          </a:prstGeom>
          <a:noFill/>
        </p:spPr>
        <p:txBody>
          <a:bodyPr wrap="square" rtlCol="0">
            <a:spAutoFit/>
          </a:bodyPr>
          <a:lstStyle/>
          <a:p>
            <a:pPr algn="just"/>
            <a:r>
              <a:rPr lang="es-AR" sz="1000" b="1" u="sng" dirty="0"/>
              <a:t>INTRODUCCION </a:t>
            </a:r>
            <a:endParaRPr lang="es-AR" sz="1000" dirty="0"/>
          </a:p>
          <a:p>
            <a:pPr algn="just"/>
            <a:r>
              <a:rPr lang="es-ES" sz="1000" dirty="0"/>
              <a:t>El </a:t>
            </a:r>
            <a:r>
              <a:rPr lang="es-ES" sz="1000" dirty="0" err="1"/>
              <a:t>Strongyloides</a:t>
            </a:r>
            <a:r>
              <a:rPr lang="es-ES" sz="1000" dirty="0"/>
              <a:t> </a:t>
            </a:r>
            <a:r>
              <a:rPr lang="es-ES" sz="1000" dirty="0" err="1"/>
              <a:t>stercolaris</a:t>
            </a:r>
            <a:r>
              <a:rPr lang="es-ES" sz="1000" dirty="0"/>
              <a:t>, una infección parasitaria, que ha emergido como un desafío diagnostico en pacientes con enfermedades pulmonares crónicas, incluyendo la Enfermedad Pulmonar Obstructiva Crónica (EPOC). Dicho parasito tiene una capacidad para </a:t>
            </a:r>
            <a:r>
              <a:rPr lang="es-ES" sz="1000" dirty="0" err="1"/>
              <a:t>autoinocularse</a:t>
            </a:r>
            <a:r>
              <a:rPr lang="es-ES" sz="1000" dirty="0"/>
              <a:t> y mantenerse crónico en el huésped, lo que puede complicar el diagnóstico y manejo en individuos inmunocomprometidos o con comorbilidades. Los pacientes con diagnostico de </a:t>
            </a:r>
            <a:r>
              <a:rPr lang="es-ES" sz="1000" dirty="0" err="1"/>
              <a:t>epoc</a:t>
            </a:r>
            <a:r>
              <a:rPr lang="es-ES" sz="1000" dirty="0"/>
              <a:t>, presentan una condición que predispone a infecciones respiratorias recurrentes y a una mayor susceptibilidad a complicaciones, la presencia de </a:t>
            </a:r>
            <a:r>
              <a:rPr lang="es-ES" sz="1000" dirty="0" err="1"/>
              <a:t>strongyloides</a:t>
            </a:r>
            <a:r>
              <a:rPr lang="es-ES" sz="1000" dirty="0"/>
              <a:t> puede llevar a una exacerbación de los síntomas respiratorios y una progresión acelerada de la enfermedad. por lo que se expone la importancia de considerar esta infección en la evaluación de pacientes con síntomas respiratorios persistentes o inexplicables, logrando </a:t>
            </a:r>
            <a:r>
              <a:rPr lang="es-ES" sz="1000" dirty="0" err="1"/>
              <a:t>asi</a:t>
            </a:r>
            <a:r>
              <a:rPr lang="es-ES" sz="1000" dirty="0"/>
              <a:t> su diagnostico precoz y tratamiento oportuno.</a:t>
            </a:r>
          </a:p>
          <a:p>
            <a:pPr algn="just"/>
            <a:r>
              <a:rPr lang="es-AR" sz="1000" b="1" dirty="0"/>
              <a:t>CASO CLINICO </a:t>
            </a:r>
            <a:endParaRPr lang="es-AR" sz="1000" dirty="0"/>
          </a:p>
          <a:p>
            <a:pPr algn="just"/>
            <a:r>
              <a:rPr lang="es-ES" sz="1000" dirty="0"/>
              <a:t>Paciente de sexo femenino 59 años consulta por tos productiva y disnea </a:t>
            </a:r>
          </a:p>
          <a:p>
            <a:pPr algn="just"/>
            <a:r>
              <a:rPr lang="es-AR" sz="1000" b="1" dirty="0"/>
              <a:t>ANTECEDENTES PATOLÓGICOS:</a:t>
            </a:r>
            <a:endParaRPr lang="es-AR" sz="1000" dirty="0"/>
          </a:p>
          <a:p>
            <a:pPr algn="just"/>
            <a:r>
              <a:rPr lang="es-ES" sz="1000" dirty="0"/>
              <a:t>Ex tabaquista (40 años: 40pack/years), exposición a biomasa: humo de leña, EPOC sin adherencia a tratamiento. Fractura de pie derecho (osteosíntesis) e infecciones a repetición del mismo </a:t>
            </a:r>
          </a:p>
          <a:p>
            <a:pPr algn="just"/>
            <a:r>
              <a:rPr lang="es-AR" sz="1000" b="1" u="sng" dirty="0"/>
              <a:t>EVOLUCION</a:t>
            </a:r>
            <a:endParaRPr lang="es-AR" sz="1000" dirty="0"/>
          </a:p>
          <a:p>
            <a:pPr algn="just"/>
            <a:r>
              <a:rPr lang="es-ES" sz="1000" dirty="0"/>
              <a:t>Paciente cursa internación desde 3/1/24 por cuadro de tos húmeda y disnea GF III, presenta laboratorio de ingreso con leucocitosis, gasometría (hipoxemia) tac de tórax donde se evidencia lesiones enfisematosas intersticio lobulillares bilateral, enfisema centrolobulillares, patrón de árbol en brote acompañado de lesiones de infiltraciones algodonosas compatible con proceso infeccioso. Se realiza toma de muestra de esputo con resultado negativo. Serologías (VDRL- HIV) negativas</a:t>
            </a:r>
          </a:p>
          <a:p>
            <a:pPr algn="just"/>
            <a:endParaRPr lang="es-ES" sz="1000" dirty="0"/>
          </a:p>
          <a:p>
            <a:pPr algn="just"/>
            <a:endParaRPr lang="es-ES" sz="1000" dirty="0"/>
          </a:p>
          <a:p>
            <a:pPr algn="just"/>
            <a:endParaRPr lang="es-ES" sz="1000" dirty="0"/>
          </a:p>
          <a:p>
            <a:pPr algn="just"/>
            <a:endParaRPr lang="es-ES" sz="1000" dirty="0"/>
          </a:p>
          <a:p>
            <a:pPr algn="just"/>
            <a:endParaRPr lang="es-ES" sz="1000" dirty="0"/>
          </a:p>
          <a:p>
            <a:pPr algn="just"/>
            <a:endParaRPr lang="es-ES" sz="1000" dirty="0"/>
          </a:p>
          <a:p>
            <a:pPr algn="just"/>
            <a:endParaRPr lang="es-ES" sz="1000" dirty="0"/>
          </a:p>
          <a:p>
            <a:pPr algn="just"/>
            <a:endParaRPr lang="es-ES" sz="1000" dirty="0"/>
          </a:p>
          <a:p>
            <a:pPr algn="just"/>
            <a:endParaRPr lang="es-ES" sz="1000" dirty="0"/>
          </a:p>
          <a:p>
            <a:pPr algn="just"/>
            <a:endParaRPr lang="es-ES" sz="1000" dirty="0"/>
          </a:p>
          <a:p>
            <a:pPr algn="just"/>
            <a:endParaRPr lang="es-AR" sz="1000" dirty="0"/>
          </a:p>
          <a:p>
            <a:pPr algn="just"/>
            <a:endParaRPr lang="es-AR" sz="1000" b="1" u="sng" dirty="0"/>
          </a:p>
          <a:p>
            <a:pPr algn="just"/>
            <a:r>
              <a:rPr lang="es-AR" sz="1000" b="1" u="sng" dirty="0"/>
              <a:t>CONDUCTA</a:t>
            </a:r>
            <a:endParaRPr lang="es-AR" sz="1000" dirty="0"/>
          </a:p>
          <a:p>
            <a:pPr algn="just"/>
            <a:r>
              <a:rPr lang="es-ES" sz="1000" dirty="0"/>
              <a:t>Durante el curso de internación se realiza tratamiento antibiótico por 10 </a:t>
            </a:r>
            <a:r>
              <a:rPr lang="es-ES" sz="1000" dirty="0" err="1"/>
              <a:t>dias</a:t>
            </a:r>
            <a:r>
              <a:rPr lang="es-ES" sz="1000" dirty="0"/>
              <a:t> y ante la sospecha TBC se realiza </a:t>
            </a:r>
            <a:r>
              <a:rPr lang="es-ES" sz="1000" dirty="0" err="1"/>
              <a:t>fibrobroncoscopia</a:t>
            </a:r>
            <a:r>
              <a:rPr lang="es-ES" sz="1000" dirty="0"/>
              <a:t> con toma de cultivos en donde se produce el hallazgo </a:t>
            </a:r>
            <a:r>
              <a:rPr lang="es-ES" sz="1000" dirty="0" err="1"/>
              <a:t>strongyloides</a:t>
            </a:r>
            <a:r>
              <a:rPr lang="es-ES" sz="1000" dirty="0"/>
              <a:t> </a:t>
            </a:r>
            <a:r>
              <a:rPr lang="es-ES" sz="1000" dirty="0" err="1"/>
              <a:t>stercolaris</a:t>
            </a:r>
            <a:r>
              <a:rPr lang="es-ES" sz="1000" dirty="0"/>
              <a:t> por lo que se procede a iniciar tratamiento con ivermectina por 14 </a:t>
            </a:r>
            <a:r>
              <a:rPr lang="es-ES" sz="1000" dirty="0" err="1"/>
              <a:t>dias</a:t>
            </a:r>
            <a:r>
              <a:rPr lang="es-ES" sz="1000" dirty="0"/>
              <a:t>. Se adecua terapia broncodilatadora y kinesioterapia respiratoria. Paciente presenta buena evolución con alta médica a los 15 </a:t>
            </a:r>
            <a:r>
              <a:rPr lang="es-ES" sz="1000" dirty="0" err="1"/>
              <a:t>dias</a:t>
            </a:r>
            <a:r>
              <a:rPr lang="es-ES" sz="1000" dirty="0"/>
              <a:t> del ingreso. Se cita a control evolutivo por consultorio externo </a:t>
            </a:r>
          </a:p>
          <a:p>
            <a:pPr algn="just"/>
            <a:r>
              <a:rPr lang="es-AR" sz="1000" b="1" u="sng" dirty="0"/>
              <a:t>CONCLUSIONES</a:t>
            </a:r>
            <a:r>
              <a:rPr lang="es-AR" sz="1000" dirty="0"/>
              <a:t> </a:t>
            </a:r>
          </a:p>
          <a:p>
            <a:pPr algn="just"/>
            <a:r>
              <a:rPr lang="es-ES" sz="1000" dirty="0"/>
              <a:t>En pacientes con enfermedad pulmonar obstructiva crónica (EPOC), la infección por </a:t>
            </a:r>
            <a:r>
              <a:rPr lang="es-ES" sz="1000" dirty="0" err="1"/>
              <a:t>Strongyloides</a:t>
            </a:r>
            <a:r>
              <a:rPr lang="es-ES" sz="1000" dirty="0"/>
              <a:t> </a:t>
            </a:r>
            <a:r>
              <a:rPr lang="es-ES" sz="1000" dirty="0" err="1"/>
              <a:t>stercoralis</a:t>
            </a:r>
            <a:r>
              <a:rPr lang="es-ES" sz="1000" dirty="0"/>
              <a:t> puede presentar un desafío diagnóstico significativo debido a la superposición de síntomas respiratorios y sistémicos. En este caso, la presencia de </a:t>
            </a:r>
            <a:r>
              <a:rPr lang="es-ES" sz="1000" dirty="0" err="1"/>
              <a:t>Strongyloides</a:t>
            </a:r>
            <a:r>
              <a:rPr lang="es-ES" sz="1000" dirty="0"/>
              <a:t> destaca la necesidad de considerar parásitos intestinales como parte del diagnóstico diferencial en pacientes con EPOC, especialmente en aquellos con antecedentes de viaje a áreas endémicas o inmunocomprometidos.</a:t>
            </a:r>
            <a:endParaRPr lang="es-AR" sz="1000" dirty="0"/>
          </a:p>
        </p:txBody>
      </p:sp>
      <p:sp>
        <p:nvSpPr>
          <p:cNvPr id="10" name="CuadroTexto 9">
            <a:extLst>
              <a:ext uri="{FF2B5EF4-FFF2-40B4-BE49-F238E27FC236}">
                <a16:creationId xmlns:a16="http://schemas.microsoft.com/office/drawing/2014/main" id="{587D7D23-06FF-40C7-8DEF-855C94CE44CD}"/>
              </a:ext>
            </a:extLst>
          </p:cNvPr>
          <p:cNvSpPr txBox="1"/>
          <p:nvPr/>
        </p:nvSpPr>
        <p:spPr>
          <a:xfrm>
            <a:off x="4345751" y="9008"/>
            <a:ext cx="782587" cy="369332"/>
          </a:xfrm>
          <a:prstGeom prst="rect">
            <a:avLst/>
          </a:prstGeom>
          <a:noFill/>
        </p:spPr>
        <p:txBody>
          <a:bodyPr wrap="none" rtlCol="0">
            <a:spAutoFit/>
          </a:bodyPr>
          <a:lstStyle/>
          <a:p>
            <a:r>
              <a:rPr lang="es-AR" b="1" dirty="0"/>
              <a:t> P-149</a:t>
            </a:r>
          </a:p>
        </p:txBody>
      </p:sp>
      <p:pic>
        <p:nvPicPr>
          <p:cNvPr id="4" name="Imagen 3">
            <a:extLst>
              <a:ext uri="{FF2B5EF4-FFF2-40B4-BE49-F238E27FC236}">
                <a16:creationId xmlns:a16="http://schemas.microsoft.com/office/drawing/2014/main" id="{8C6FD093-0624-0195-9D26-0507E86A2C49}"/>
              </a:ext>
            </a:extLst>
          </p:cNvPr>
          <p:cNvPicPr>
            <a:picLocks noChangeAspect="1"/>
          </p:cNvPicPr>
          <p:nvPr/>
        </p:nvPicPr>
        <p:blipFill>
          <a:blip r:embed="rId2"/>
          <a:stretch>
            <a:fillRect/>
          </a:stretch>
        </p:blipFill>
        <p:spPr>
          <a:xfrm>
            <a:off x="2784407" y="5117103"/>
            <a:ext cx="1792832" cy="1535574"/>
          </a:xfrm>
          <a:prstGeom prst="rect">
            <a:avLst/>
          </a:prstGeom>
        </p:spPr>
      </p:pic>
      <p:pic>
        <p:nvPicPr>
          <p:cNvPr id="6" name="Imagen 5">
            <a:extLst>
              <a:ext uri="{FF2B5EF4-FFF2-40B4-BE49-F238E27FC236}">
                <a16:creationId xmlns:a16="http://schemas.microsoft.com/office/drawing/2014/main" id="{56CB018F-6215-B8D3-E741-5141E640AA67}"/>
              </a:ext>
            </a:extLst>
          </p:cNvPr>
          <p:cNvPicPr>
            <a:picLocks noChangeAspect="1"/>
          </p:cNvPicPr>
          <p:nvPr/>
        </p:nvPicPr>
        <p:blipFill>
          <a:blip r:embed="rId3"/>
          <a:srcRect t="2804" b="6687"/>
          <a:stretch/>
        </p:blipFill>
        <p:spPr>
          <a:xfrm>
            <a:off x="341832" y="5117103"/>
            <a:ext cx="1889257" cy="1535574"/>
          </a:xfrm>
          <a:prstGeom prst="rect">
            <a:avLst/>
          </a:prstGeom>
        </p:spPr>
      </p:pic>
    </p:spTree>
    <p:extLst>
      <p:ext uri="{BB962C8B-B14F-4D97-AF65-F5344CB8AC3E}">
        <p14:creationId xmlns:p14="http://schemas.microsoft.com/office/powerpoint/2010/main" val="226755005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461</Words>
  <Application>Microsoft Office PowerPoint</Application>
  <PresentationFormat>Presentación en pantalla (16:9)</PresentationFormat>
  <Paragraphs>27</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STRONGYLOIDIASIS EN EPOC DESCOMPENSADO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BRONQUIECTASIAS RELACIONADAS A SINDROME DE GOLDENHAR</dc:title>
  <dc:creator>pc01</dc:creator>
  <cp:lastModifiedBy>guardiaclinica2</cp:lastModifiedBy>
  <cp:revision>3</cp:revision>
  <dcterms:created xsi:type="dcterms:W3CDTF">2024-10-17T23:46:01Z</dcterms:created>
  <dcterms:modified xsi:type="dcterms:W3CDTF">2024-10-18T03:07:59Z</dcterms:modified>
</cp:coreProperties>
</file>