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41"/>
  </p:normalViewPr>
  <p:slideViewPr>
    <p:cSldViewPr snapToGrid="0" snapToObjects="1">
      <p:cViewPr>
        <p:scale>
          <a:sx n="186" d="100"/>
          <a:sy n="186" d="100"/>
        </p:scale>
        <p:origin x="480" y="-4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603277236713522E-2"/>
          <c:y val="4.9552323758746193E-2"/>
          <c:w val="0.95452956489643348"/>
          <c:h val="0.805580761997554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Hoja1!$C$3</c:f>
              <c:strCache>
                <c:ptCount val="1"/>
                <c:pt idx="0">
                  <c:v>EPOC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j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Hoja1!$B$4:$B$7</c:f>
              <c:strCache>
                <c:ptCount val="4"/>
                <c:pt idx="0">
                  <c:v>2004-2009</c:v>
                </c:pt>
                <c:pt idx="1">
                  <c:v>2010-2014</c:v>
                </c:pt>
                <c:pt idx="2">
                  <c:v>2015-2019</c:v>
                </c:pt>
                <c:pt idx="3">
                  <c:v>2020-4/2023</c:v>
                </c:pt>
              </c:strCache>
            </c:strRef>
          </c:cat>
          <c:val>
            <c:numRef>
              <c:f>Hoja1!$C$4:$C$7</c:f>
              <c:numCache>
                <c:formatCode>General</c:formatCode>
                <c:ptCount val="4"/>
                <c:pt idx="0">
                  <c:v>15</c:v>
                </c:pt>
                <c:pt idx="1">
                  <c:v>46</c:v>
                </c:pt>
                <c:pt idx="2">
                  <c:v>140</c:v>
                </c:pt>
                <c:pt idx="3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D5-2D4F-AF9F-F2B302723597}"/>
            </c:ext>
          </c:extLst>
        </c:ser>
        <c:ser>
          <c:idx val="1"/>
          <c:order val="1"/>
          <c:tx>
            <c:strRef>
              <c:f>Hoja1!$D$3</c:f>
              <c:strCache>
                <c:ptCount val="1"/>
                <c:pt idx="0">
                  <c:v>INTERTICIOPATIAS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D5-2D4F-AF9F-F2B3027235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j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Hoja1!$B$4:$B$7</c:f>
              <c:strCache>
                <c:ptCount val="4"/>
                <c:pt idx="0">
                  <c:v>2004-2009</c:v>
                </c:pt>
                <c:pt idx="1">
                  <c:v>2010-2014</c:v>
                </c:pt>
                <c:pt idx="2">
                  <c:v>2015-2019</c:v>
                </c:pt>
                <c:pt idx="3">
                  <c:v>2020-4/2023</c:v>
                </c:pt>
              </c:strCache>
            </c:strRef>
          </c:cat>
          <c:val>
            <c:numRef>
              <c:f>Hoja1!$D$4:$D$7</c:f>
              <c:numCache>
                <c:formatCode>General</c:formatCode>
                <c:ptCount val="4"/>
                <c:pt idx="0">
                  <c:v>1</c:v>
                </c:pt>
                <c:pt idx="1">
                  <c:v>8</c:v>
                </c:pt>
                <c:pt idx="2">
                  <c:v>19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D5-2D4F-AF9F-F2B3027235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44419584"/>
        <c:axId val="844421024"/>
      </c:barChart>
      <c:catAx>
        <c:axId val="84441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j-lt"/>
                <a:ea typeface="+mn-ea"/>
                <a:cs typeface="+mn-cs"/>
              </a:defRPr>
            </a:pPr>
            <a:endParaRPr lang="es-UY"/>
          </a:p>
        </c:txPr>
        <c:crossAx val="844421024"/>
        <c:crosses val="autoZero"/>
        <c:auto val="1"/>
        <c:lblAlgn val="ctr"/>
        <c:lblOffset val="100"/>
        <c:noMultiLvlLbl val="0"/>
      </c:catAx>
      <c:valAx>
        <c:axId val="8444210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444195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278503798581249E-3"/>
          <c:y val="6.9359616571839783E-2"/>
          <c:w val="0.58066044580430487"/>
          <c:h val="0.158833351490883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j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1">
          <a:lumMod val="60000"/>
          <a:lumOff val="40000"/>
        </a:schemeClr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j-lt"/>
          <a:ea typeface="+mn-ea"/>
          <a:cs typeface="+mn-cs"/>
        </a:defRPr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010532901576687"/>
          <c:y val="4.7986820627531589E-2"/>
          <c:w val="0.48352770829087682"/>
          <c:h val="0.56878446822374029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C5-2F4D-AF6A-E75DD96C295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C5-2F4D-AF6A-E75DD96C295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C5-2F4D-AF6A-E75DD96C295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C5-2F4D-AF6A-E75DD96C295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6C5-2F4D-AF6A-E75DD96C295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6C5-2F4D-AF6A-E75DD96C2950}"/>
              </c:ext>
            </c:extLst>
          </c:dPt>
          <c:cat>
            <c:strRef>
              <c:f>Hoja1!$A$2:$A$7</c:f>
              <c:strCache>
                <c:ptCount val="5"/>
                <c:pt idx="0">
                  <c:v>EAS</c:v>
                </c:pt>
                <c:pt idx="1">
                  <c:v>FPI</c:v>
                </c:pt>
                <c:pt idx="2">
                  <c:v>NH f</c:v>
                </c:pt>
                <c:pt idx="3">
                  <c:v>Enfisema-fibrosis</c:v>
                </c:pt>
                <c:pt idx="4">
                  <c:v>Otros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7-8B45-9C1E-AA88792574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egendEntry>
        <c:idx val="5"/>
        <c:delete val="1"/>
      </c:legendEntry>
      <c:layout>
        <c:manualLayout>
          <c:xMode val="edge"/>
          <c:yMode val="edge"/>
          <c:x val="0"/>
          <c:y val="0.40355152852507908"/>
          <c:w val="0.44624783226447035"/>
          <c:h val="0.345850630420033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95436-B9BE-FB43-9AA5-DC33776006FE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F5C31-6EE1-6A42-8702-6FF96E8727E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25315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Y" dirty="0"/>
              <a:t>Enchular tabla y resultados</a:t>
            </a:r>
          </a:p>
          <a:p>
            <a:r>
              <a:rPr lang="es-UY" dirty="0"/>
              <a:t>Alguna imagen TC </a:t>
            </a:r>
          </a:p>
          <a:p>
            <a:r>
              <a:rPr lang="es-UY" dirty="0"/>
              <a:t>Torta etiologias</a:t>
            </a:r>
          </a:p>
          <a:p>
            <a:endParaRPr lang="es-UY" dirty="0"/>
          </a:p>
          <a:p>
            <a:pPr algn="just">
              <a:spcBef>
                <a:spcPts val="1400"/>
              </a:spcBef>
              <a:spcAft>
                <a:spcPts val="1100"/>
              </a:spcAft>
            </a:pPr>
            <a:r>
              <a:rPr lang="es-UY" sz="12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Se incluyeron 21 pacientes. Ver tabla 1. El promedio de derivación a CP hasta el 2018 fue de 1,1 pacientes/año, y desde 2019 fue  2,6. El tiempo entre el inicio de asistencia en la UI y la derivación a CP fue 50 meses (4,1 años) ± 81 y el tiempo promedio entre el primer contacto con CP y el fallecimiento fue 5,5 meses ± 5,9. 20 pacientes fueron derivados para manejo de síntomas, y 1 por motivos sociales. En cuánto al manejo de CP,  48% requirieron infusor elastomérico,  la droga de uso más frecuente fue la morfina, seguida de midazolam. 1 paciente requirió sedación por disnea refractaria. De las complicaciones lo más frecuente fue depresión y ansiedad 33% (7); 19% (4) presentaron problemas sociales o vinculares y 19% (4) disnea refractaria. Un 14,2% (3) no aceptaron la enfermedad o se negaron al tratamiento.  En la evolución  3 siguen vivos al momento, 15 fallecieron: 11  en domicilio y 4  en centro asistencial. El resto (3), fueron derivados a otras UCP departamentales.</a:t>
            </a:r>
            <a:endParaRPr lang="es-UY" sz="1200" b="0" i="0" u="none" strike="noStrike" kern="1200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br>
              <a:rPr lang="es-UY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br>
              <a:rPr lang="es-UY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s-UY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F5C31-6EE1-6A42-8702-6FF96E8727E6}" type="slidenum">
              <a:rPr lang="es-UY" smtClean="0"/>
              <a:t>1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71432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4030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6199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6934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6402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2927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6056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9258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16700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1213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8965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102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DF014-FC91-C64C-ACE5-DCEF4371F8F0}" type="datetimeFigureOut">
              <a:rPr lang="es-UY" smtClean="0"/>
              <a:t>17/10/24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40EF6-599D-F542-B95F-CD120D996BA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8688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iff"/><Relationship Id="rId3" Type="http://schemas.openxmlformats.org/officeDocument/2006/relationships/chart" Target="../charts/chart1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chart" Target="../charts/chart2.xml"/><Relationship Id="rId9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95E0996-6796-9D44-9BDB-091D85DECAA5}"/>
              </a:ext>
            </a:extLst>
          </p:cNvPr>
          <p:cNvSpPr/>
          <p:nvPr/>
        </p:nvSpPr>
        <p:spPr>
          <a:xfrm>
            <a:off x="0" y="8137159"/>
            <a:ext cx="5143499" cy="9917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24C51A5F-5DA7-2E43-9D7A-DDB61A866259}"/>
              </a:ext>
            </a:extLst>
          </p:cNvPr>
          <p:cNvSpPr/>
          <p:nvPr/>
        </p:nvSpPr>
        <p:spPr>
          <a:xfrm>
            <a:off x="1" y="1128031"/>
            <a:ext cx="5156060" cy="9437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50B6D40-CE70-1C46-944A-C2BB6DF754BA}"/>
              </a:ext>
            </a:extLst>
          </p:cNvPr>
          <p:cNvSpPr/>
          <p:nvPr/>
        </p:nvSpPr>
        <p:spPr>
          <a:xfrm>
            <a:off x="-277431" y="391837"/>
            <a:ext cx="5723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UY" sz="1400" b="1" dirty="0">
                <a:solidFill>
                  <a:schemeClr val="accent1"/>
                </a:solidFill>
                <a:latin typeface="+mj-lt"/>
                <a:cs typeface="Baghdad" pitchFamily="2" charset="-78"/>
              </a:rPr>
              <a:t>ARMONÍA EN EL CUIDAR: </a:t>
            </a:r>
          </a:p>
          <a:p>
            <a:pPr algn="ctr"/>
            <a:r>
              <a:rPr lang="es-UY" sz="1400" b="1" dirty="0">
                <a:solidFill>
                  <a:schemeClr val="accent1"/>
                </a:solidFill>
                <a:latin typeface="+mj-lt"/>
                <a:cs typeface="Baghdad" pitchFamily="2" charset="-78"/>
              </a:rPr>
              <a:t>CUIDADOS PALIATIVOS EN EL LABERINTO DE LAS INTERSTICIOPATÍAS</a:t>
            </a:r>
            <a:endParaRPr lang="es-UY" sz="1400" b="1" i="0" strike="noStrike" dirty="0">
              <a:solidFill>
                <a:schemeClr val="accent1"/>
              </a:solidFill>
              <a:effectLst/>
              <a:latin typeface="+mj-lt"/>
              <a:cs typeface="Baghdad" pitchFamily="2" charset="-78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76F939-AC6C-284A-A1E5-F1292CEB1F49}"/>
              </a:ext>
            </a:extLst>
          </p:cNvPr>
          <p:cNvSpPr/>
          <p:nvPr/>
        </p:nvSpPr>
        <p:spPr>
          <a:xfrm>
            <a:off x="12564" y="832622"/>
            <a:ext cx="514349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100"/>
              </a:spcAft>
            </a:pPr>
            <a:r>
              <a:rPr lang="es-UY" sz="1050" dirty="0">
                <a:solidFill>
                  <a:schemeClr val="accent1"/>
                </a:solidFill>
                <a:latin typeface="+mj-lt"/>
              </a:rPr>
              <a:t>Iraola MV, </a:t>
            </a:r>
            <a:r>
              <a:rPr lang="es-UY" sz="1050" u="sng" dirty="0">
                <a:solidFill>
                  <a:schemeClr val="accent1"/>
                </a:solidFill>
                <a:latin typeface="+mj-lt"/>
              </a:rPr>
              <a:t>Lapiedra J</a:t>
            </a:r>
            <a:r>
              <a:rPr lang="es-UY" sz="1050" dirty="0">
                <a:solidFill>
                  <a:schemeClr val="accent1"/>
                </a:solidFill>
                <a:latin typeface="+mj-lt"/>
              </a:rPr>
              <a:t>, Chao C, De Armas F, Theodosopoulos V,  Mendez A, Kierszenbaum M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9B17F0-65EA-8B40-81A3-5268979545D9}"/>
              </a:ext>
            </a:extLst>
          </p:cNvPr>
          <p:cNvSpPr/>
          <p:nvPr/>
        </p:nvSpPr>
        <p:spPr>
          <a:xfrm>
            <a:off x="1" y="1148454"/>
            <a:ext cx="51686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UY" sz="900" b="1" dirty="0">
                <a:solidFill>
                  <a:schemeClr val="accent1"/>
                </a:solidFill>
                <a:latin typeface="+mj-lt"/>
              </a:rPr>
              <a:t>Introducción:</a:t>
            </a:r>
            <a:r>
              <a:rPr lang="es-UY" sz="900" dirty="0">
                <a:solidFill>
                  <a:srgbClr val="000000"/>
                </a:solidFill>
                <a:latin typeface="+mj-lt"/>
              </a:rPr>
              <a:t> La necesidad de cuidados paliativos (CP) en las enfermedades pulmonares en general e intersticiales (EPI) en particular tiende al aumento por la alta carga sintomática y la reducción en la calidad de vida del paciente y sus cuidadores. La evolución de pacientes con EPI es difícil de predecir, lo que dificulta determinar el momento óptimo de derivación a CP. Se describe el trabajo conjunto realizado entre la Unidad de intersticiopatías (UI) y el Servicio de Medicina Paliativa (SMP) del Hospital Maciel (HM) en Uruguay.</a:t>
            </a:r>
            <a:endParaRPr lang="es-UY" sz="900" b="0" i="0" u="none" strike="noStrike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238DC65-1F93-FC48-BC83-0B904122BB88}"/>
              </a:ext>
            </a:extLst>
          </p:cNvPr>
          <p:cNvSpPr/>
          <p:nvPr/>
        </p:nvSpPr>
        <p:spPr>
          <a:xfrm>
            <a:off x="0" y="2078994"/>
            <a:ext cx="508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UY" sz="900" b="1" dirty="0">
                <a:solidFill>
                  <a:schemeClr val="accent1"/>
                </a:solidFill>
                <a:latin typeface="+mj-lt"/>
              </a:rPr>
              <a:t>Materiales y Métodos</a:t>
            </a:r>
            <a:r>
              <a:rPr lang="es-UY" sz="900" dirty="0">
                <a:solidFill>
                  <a:schemeClr val="accent1"/>
                </a:solidFill>
                <a:latin typeface="+mj-lt"/>
              </a:rPr>
              <a:t>:</a:t>
            </a:r>
            <a:r>
              <a:rPr lang="es-UY" sz="900" dirty="0">
                <a:solidFill>
                  <a:srgbClr val="000000"/>
                </a:solidFill>
                <a:latin typeface="+mj-lt"/>
              </a:rPr>
              <a:t> Estudio descriptivo y retrospectivo. Se incluyeron pacientes derivados desde la UI al SMP del HM entre 2007 y 2023. </a:t>
            </a:r>
            <a:endParaRPr lang="es-UY" sz="900" b="0" i="0" u="none" strike="noStrike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B83E583-87E0-0347-A632-FF2CEDC0CDEC}"/>
              </a:ext>
            </a:extLst>
          </p:cNvPr>
          <p:cNvSpPr/>
          <p:nvPr/>
        </p:nvSpPr>
        <p:spPr>
          <a:xfrm>
            <a:off x="2198675" y="4352080"/>
            <a:ext cx="2867541" cy="2446824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1400"/>
              </a:spcBef>
              <a:spcAft>
                <a:spcPts val="1100"/>
              </a:spcAft>
            </a:pPr>
            <a:r>
              <a:rPr lang="es-UY" sz="900" dirty="0">
                <a:solidFill>
                  <a:srgbClr val="000000"/>
                </a:solidFill>
                <a:latin typeface="+mj-lt"/>
              </a:rPr>
              <a:t>La tabla 1 describe los 21 pacientes analizados. La evolución de remisión a CP se detalla en la Fig 1; el promedio de derivación hasta el 2018 fue de 1,1 pacientes/año, y luego del 2019 aumentó a 2,6. El tiempo entre el inicio de asistencia en la UI y la derivación a CP fue 50 meses (4,1 años) ± 81 y el tiempo promedio entre el primer contacto con CP y el fallecimiento fue 5,5 meses ± 5,9. En 48% se requirió infusor elastomérico para control de la disnea,  la droga de uso más frecuente fue la morfina, seguida de midazolam. Sólo 1 paciente requirió sedación por disnea refractaria. De las complicaciones lo más frecuente fue depresión y ansiedad 33% (7); 19% (4) presentaron problemas sociales o vinculares y 19% (4) disnea refractaria. En la evolución  3 siguen vivos al momento, 15 fallecieron: 11  en domicilio y 4  en centro asistencial. El resto (3), fueron derivados a otras unidades de CP departamentales.</a:t>
            </a:r>
            <a:endParaRPr lang="es-UY" sz="900" b="0" i="0" u="none" strike="noStrike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5BC3ED7-9281-3648-9803-C0EA41BD0960}"/>
              </a:ext>
            </a:extLst>
          </p:cNvPr>
          <p:cNvSpPr/>
          <p:nvPr/>
        </p:nvSpPr>
        <p:spPr>
          <a:xfrm>
            <a:off x="-12564" y="8174202"/>
            <a:ext cx="51686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400"/>
              </a:spcBef>
              <a:spcAft>
                <a:spcPts val="1100"/>
              </a:spcAft>
            </a:pPr>
            <a:r>
              <a:rPr lang="es-UY" sz="9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Conclusiones</a:t>
            </a:r>
            <a:r>
              <a:rPr lang="es-UY" sz="9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</a:t>
            </a:r>
            <a:r>
              <a:rPr lang="es-UY" sz="900" dirty="0">
                <a:solidFill>
                  <a:srgbClr val="000000"/>
                </a:solidFill>
                <a:latin typeface="+mj-lt"/>
              </a:rPr>
              <a:t> La  derivación de pacientes con EPI a CP viene en ascenso. La elevada frecuencia de complicaciones no respiratorias que surgen durante la evolución, evidencian la necesidad de abordaje multidisciplinario, donde el seguimiento por CP facilita su detección y tratamiento precoz. En más de la mitad de los casos el fallecimiento ocurrió en domicilio, evitando la repercusiones negativas derivadas de una muerte en centro asistencial. El corto </a:t>
            </a:r>
            <a:r>
              <a:rPr lang="es-UY" sz="900" dirty="0">
                <a:latin typeface="+mj-lt"/>
              </a:rPr>
              <a:t>tiempo de seguimiento por CP, como reflejo de remisión tardía, nos desafía a continuar y profundizar el trabajo en equipo.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5021708-4782-034B-B68A-FC3F5ADB8A69}"/>
              </a:ext>
            </a:extLst>
          </p:cNvPr>
          <p:cNvSpPr txBox="1"/>
          <p:nvPr/>
        </p:nvSpPr>
        <p:spPr>
          <a:xfrm>
            <a:off x="4315970" y="93654"/>
            <a:ext cx="75024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UY" sz="1600" dirty="0">
                <a:solidFill>
                  <a:schemeClr val="accent1"/>
                </a:solidFill>
              </a:rPr>
              <a:t>P-150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E7CC106B-90ED-FE4A-B230-D701D57869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222298"/>
              </p:ext>
            </p:extLst>
          </p:nvPr>
        </p:nvGraphicFramePr>
        <p:xfrm>
          <a:off x="2198675" y="2849341"/>
          <a:ext cx="2867541" cy="14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ángulo 14">
            <a:extLst>
              <a:ext uri="{FF2B5EF4-FFF2-40B4-BE49-F238E27FC236}">
                <a16:creationId xmlns:a16="http://schemas.microsoft.com/office/drawing/2014/main" id="{A9AAEF7A-C080-0642-AEC0-F3EF7C4AD247}"/>
              </a:ext>
            </a:extLst>
          </p:cNvPr>
          <p:cNvSpPr/>
          <p:nvPr/>
        </p:nvSpPr>
        <p:spPr>
          <a:xfrm>
            <a:off x="12564" y="2425656"/>
            <a:ext cx="74732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1400"/>
              </a:spcBef>
              <a:spcAft>
                <a:spcPts val="1100"/>
              </a:spcAft>
            </a:pPr>
            <a:r>
              <a:rPr lang="es-UY" sz="900" b="1" dirty="0">
                <a:solidFill>
                  <a:schemeClr val="accent1"/>
                </a:solidFill>
                <a:latin typeface="+mj-lt"/>
              </a:rPr>
              <a:t>Resultados:</a:t>
            </a:r>
            <a:r>
              <a:rPr lang="es-UY" sz="900" dirty="0">
                <a:solidFill>
                  <a:schemeClr val="accent1"/>
                </a:solidFill>
                <a:latin typeface="+mj-lt"/>
              </a:rPr>
              <a:t> 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8502621-DE37-AE4E-98C3-9EF4700BF527}"/>
              </a:ext>
            </a:extLst>
          </p:cNvPr>
          <p:cNvSpPr txBox="1"/>
          <p:nvPr/>
        </p:nvSpPr>
        <p:spPr>
          <a:xfrm>
            <a:off x="2159109" y="2611283"/>
            <a:ext cx="31811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900" dirty="0">
                <a:latin typeface="+mj-lt"/>
              </a:rPr>
              <a:t>Fig 1. Evolución de la derivación a CP </a:t>
            </a:r>
          </a:p>
        </p:txBody>
      </p:sp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A069C6E0-ED2C-3544-A100-970549ED0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26321"/>
              </p:ext>
            </p:extLst>
          </p:nvPr>
        </p:nvGraphicFramePr>
        <p:xfrm>
          <a:off x="84692" y="2847657"/>
          <a:ext cx="2026310" cy="1997503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050374">
                  <a:extLst>
                    <a:ext uri="{9D8B030D-6E8A-4147-A177-3AD203B41FA5}">
                      <a16:colId xmlns:a16="http://schemas.microsoft.com/office/drawing/2014/main" val="611569695"/>
                    </a:ext>
                  </a:extLst>
                </a:gridCol>
                <a:gridCol w="975936">
                  <a:extLst>
                    <a:ext uri="{9D8B030D-6E8A-4147-A177-3AD203B41FA5}">
                      <a16:colId xmlns:a16="http://schemas.microsoft.com/office/drawing/2014/main" val="14773973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endParaRPr lang="es-UY" sz="900" dirty="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n= 21</a:t>
                      </a:r>
                      <a:endParaRPr lang="es-UY" sz="900" dirty="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extLst>
                  <a:ext uri="{0D108BD9-81ED-4DB2-BD59-A6C34878D82A}">
                    <a16:rowId xmlns:a16="http://schemas.microsoft.com/office/drawing/2014/main" val="1839509441"/>
                  </a:ext>
                </a:extLst>
              </a:tr>
              <a:tr h="16496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Edad (años) ± DE</a:t>
                      </a:r>
                      <a:endParaRPr lang="es-UY" sz="900" dirty="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66 ± 11, 92 </a:t>
                      </a:r>
                      <a:endParaRPr lang="es-UY" sz="900" dirty="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extLst>
                  <a:ext uri="{0D108BD9-81ED-4DB2-BD59-A6C34878D82A}">
                    <a16:rowId xmlns:a16="http://schemas.microsoft.com/office/drawing/2014/main" val="63304229"/>
                  </a:ext>
                </a:extLst>
              </a:tr>
              <a:tr h="16496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Sexo masculino </a:t>
                      </a:r>
                      <a:endParaRPr lang="es-UY" sz="900" dirty="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>
                          <a:effectLst/>
                        </a:rPr>
                        <a:t>13 (61,9%)</a:t>
                      </a:r>
                      <a:endParaRPr lang="es-UY" sz="90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extLst>
                  <a:ext uri="{0D108BD9-81ED-4DB2-BD59-A6C34878D82A}">
                    <a16:rowId xmlns:a16="http://schemas.microsoft.com/office/drawing/2014/main" val="4006025842"/>
                  </a:ext>
                </a:extLst>
              </a:tr>
              <a:tr h="38804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ECOG derivación </a:t>
                      </a:r>
                      <a:endParaRPr lang="es-UY" sz="900" dirty="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2: 2 (9,5%)</a:t>
                      </a:r>
                      <a:endParaRPr lang="es-UY" sz="9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3:11(52,5%)</a:t>
                      </a:r>
                      <a:endParaRPr lang="es-UY" sz="9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4: 8 (38%)</a:t>
                      </a:r>
                      <a:endParaRPr lang="es-UY" sz="900" dirty="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extLst>
                  <a:ext uri="{0D108BD9-81ED-4DB2-BD59-A6C34878D82A}">
                    <a16:rowId xmlns:a16="http://schemas.microsoft.com/office/drawing/2014/main" val="2661205083"/>
                  </a:ext>
                </a:extLst>
              </a:tr>
              <a:tr h="52530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Disnea derivación (mMRC)</a:t>
                      </a:r>
                      <a:endParaRPr lang="es-UY" sz="900" dirty="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2: 4 (19%)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3: 9 (42,8%)</a:t>
                      </a:r>
                      <a:endParaRPr lang="es-UY" sz="9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4: 4 (19%)</a:t>
                      </a:r>
                      <a:endParaRPr lang="es-UY" sz="900" dirty="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extLst>
                  <a:ext uri="{0D108BD9-81ED-4DB2-BD59-A6C34878D82A}">
                    <a16:rowId xmlns:a16="http://schemas.microsoft.com/office/drawing/2014/main" val="701935524"/>
                  </a:ext>
                </a:extLst>
              </a:tr>
              <a:tr h="24744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>
                          <a:effectLst/>
                        </a:rPr>
                        <a:t>Lista de Trasplante pulmonar </a:t>
                      </a:r>
                      <a:endParaRPr lang="es-UY" sz="90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Y" sz="900" u="none" strike="noStrike" dirty="0">
                          <a:effectLst/>
                        </a:rPr>
                        <a:t>1 (4,7%)</a:t>
                      </a:r>
                      <a:endParaRPr lang="es-UY" sz="900" dirty="0">
                        <a:effectLst/>
                        <a:latin typeface="+mj-lt"/>
                      </a:endParaRPr>
                    </a:p>
                  </a:txBody>
                  <a:tcPr marL="37492" marR="37492" marT="37492" marB="37492"/>
                </a:tc>
                <a:extLst>
                  <a:ext uri="{0D108BD9-81ED-4DB2-BD59-A6C34878D82A}">
                    <a16:rowId xmlns:a16="http://schemas.microsoft.com/office/drawing/2014/main" val="997059612"/>
                  </a:ext>
                </a:extLst>
              </a:tr>
            </a:tbl>
          </a:graphicData>
        </a:graphic>
      </p:graphicFrame>
      <p:sp>
        <p:nvSpPr>
          <p:cNvPr id="20" name="CuadroTexto 19">
            <a:extLst>
              <a:ext uri="{FF2B5EF4-FFF2-40B4-BE49-F238E27FC236}">
                <a16:creationId xmlns:a16="http://schemas.microsoft.com/office/drawing/2014/main" id="{2AA3A8E3-F256-1948-B989-ADE8F71E735E}"/>
              </a:ext>
            </a:extLst>
          </p:cNvPr>
          <p:cNvSpPr txBox="1"/>
          <p:nvPr/>
        </p:nvSpPr>
        <p:spPr>
          <a:xfrm>
            <a:off x="-2981" y="2618647"/>
            <a:ext cx="31811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900" dirty="0">
                <a:latin typeface="+mj-lt"/>
              </a:rPr>
              <a:t>Tabla 1. Características de la población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1719FBC-8E8D-7A48-B53C-779660EF94BA}"/>
              </a:ext>
            </a:extLst>
          </p:cNvPr>
          <p:cNvSpPr txBox="1"/>
          <p:nvPr/>
        </p:nvSpPr>
        <p:spPr>
          <a:xfrm>
            <a:off x="5640019" y="3502868"/>
            <a:ext cx="1847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UY" sz="900"/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E2BACB4-38B8-2D48-BE15-9C7AB0B108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6063135"/>
              </p:ext>
            </p:extLst>
          </p:nvPr>
        </p:nvGraphicFramePr>
        <p:xfrm>
          <a:off x="-5366" y="5024999"/>
          <a:ext cx="2801887" cy="2381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50359B73-DA72-1948-B756-AFCDEB4ABBCE}"/>
              </a:ext>
            </a:extLst>
          </p:cNvPr>
          <p:cNvSpPr/>
          <p:nvPr/>
        </p:nvSpPr>
        <p:spPr>
          <a:xfrm>
            <a:off x="86226" y="5066147"/>
            <a:ext cx="2026310" cy="17462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C7A7225-52E6-3E41-B668-83EC3ACD2A18}"/>
              </a:ext>
            </a:extLst>
          </p:cNvPr>
          <p:cNvSpPr txBox="1"/>
          <p:nvPr/>
        </p:nvSpPr>
        <p:spPr>
          <a:xfrm>
            <a:off x="12564" y="4869117"/>
            <a:ext cx="31811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900" dirty="0">
                <a:latin typeface="+mj-lt"/>
              </a:rPr>
              <a:t>Fig 2. Distribución por etiología EPI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A0AF84D-8E1D-DC49-A147-041841844EC4}"/>
              </a:ext>
            </a:extLst>
          </p:cNvPr>
          <p:cNvSpPr txBox="1"/>
          <p:nvPr/>
        </p:nvSpPr>
        <p:spPr>
          <a:xfrm>
            <a:off x="1484161" y="5427182"/>
            <a:ext cx="4465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900" dirty="0">
                <a:latin typeface="+mj-lt"/>
              </a:rPr>
              <a:t>29%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F288DDA4-6670-AB46-B37A-F0803335A0C5}"/>
              </a:ext>
            </a:extLst>
          </p:cNvPr>
          <p:cNvSpPr txBox="1"/>
          <p:nvPr/>
        </p:nvSpPr>
        <p:spPr>
          <a:xfrm>
            <a:off x="1420075" y="5941156"/>
            <a:ext cx="4465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900" dirty="0">
                <a:latin typeface="+mj-lt"/>
              </a:rPr>
              <a:t>24%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934E29C-DD79-284E-8F24-71A53546DFE3}"/>
              </a:ext>
            </a:extLst>
          </p:cNvPr>
          <p:cNvSpPr txBox="1"/>
          <p:nvPr/>
        </p:nvSpPr>
        <p:spPr>
          <a:xfrm>
            <a:off x="926021" y="5951603"/>
            <a:ext cx="4465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900" dirty="0">
                <a:latin typeface="+mj-lt"/>
              </a:rPr>
              <a:t>19%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AFF0022-984A-EA45-8D8B-6FC7A1EE022F}"/>
              </a:ext>
            </a:extLst>
          </p:cNvPr>
          <p:cNvSpPr txBox="1"/>
          <p:nvPr/>
        </p:nvSpPr>
        <p:spPr>
          <a:xfrm>
            <a:off x="973508" y="5331485"/>
            <a:ext cx="4465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900" dirty="0">
                <a:latin typeface="+mj-lt"/>
              </a:rPr>
              <a:t>19%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2A25CA8-50CB-084D-8C43-D58764948416}"/>
              </a:ext>
            </a:extLst>
          </p:cNvPr>
          <p:cNvSpPr txBox="1"/>
          <p:nvPr/>
        </p:nvSpPr>
        <p:spPr>
          <a:xfrm>
            <a:off x="810115" y="5628830"/>
            <a:ext cx="4465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900" dirty="0">
                <a:latin typeface="+mj-lt"/>
              </a:rPr>
              <a:t>9,5%</a:t>
            </a:r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4A5D1C9A-714B-2548-A7A5-CF0258F10F7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8848" t="1931"/>
          <a:stretch/>
        </p:blipFill>
        <p:spPr>
          <a:xfrm>
            <a:off x="-2981" y="1614"/>
            <a:ext cx="647370" cy="363397"/>
          </a:xfrm>
          <a:prstGeom prst="rect">
            <a:avLst/>
          </a:prstGeom>
        </p:spPr>
      </p:pic>
      <p:pic>
        <p:nvPicPr>
          <p:cNvPr id="28" name="Picture 6">
            <a:extLst>
              <a:ext uri="{FF2B5EF4-FFF2-40B4-BE49-F238E27FC236}">
                <a16:creationId xmlns:a16="http://schemas.microsoft.com/office/drawing/2014/main" id="{53E2AF26-2084-1742-BE72-7282B0182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880" y="5980357"/>
            <a:ext cx="6477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>
            <a:extLst>
              <a:ext uri="{FF2B5EF4-FFF2-40B4-BE49-F238E27FC236}">
                <a16:creationId xmlns:a16="http://schemas.microsoft.com/office/drawing/2014/main" id="{87E32558-E3C9-B942-814A-7B14C5ADE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0280" y="6132757"/>
            <a:ext cx="6477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>
            <a:extLst>
              <a:ext uri="{FF2B5EF4-FFF2-40B4-BE49-F238E27FC236}">
                <a16:creationId xmlns:a16="http://schemas.microsoft.com/office/drawing/2014/main" id="{49715E8E-DDA2-EA4E-AE68-FB7FBE502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2680" y="6285157"/>
            <a:ext cx="6477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>
            <a:extLst>
              <a:ext uri="{FF2B5EF4-FFF2-40B4-BE49-F238E27FC236}">
                <a16:creationId xmlns:a16="http://schemas.microsoft.com/office/drawing/2014/main" id="{849C2F4E-DA8B-E848-9D7B-7437748C1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5080" y="6437557"/>
            <a:ext cx="6477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6">
            <a:extLst>
              <a:ext uri="{FF2B5EF4-FFF2-40B4-BE49-F238E27FC236}">
                <a16:creationId xmlns:a16="http://schemas.microsoft.com/office/drawing/2014/main" id="{656947B7-955C-C44F-BCD8-662BD73FC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7480" y="6589957"/>
            <a:ext cx="6477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8169BCF4-A63E-2242-865F-C6420ACD52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4389" y="-3259"/>
            <a:ext cx="523911" cy="381499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97FF91CE-5DAC-7042-A69D-053FC7E4DF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96792" y="19248"/>
            <a:ext cx="812700" cy="335326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50196DE8-4C47-FD47-9ED7-A7EC79158F76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7268" t="21832" r="19121" b="33822"/>
          <a:stretch/>
        </p:blipFill>
        <p:spPr>
          <a:xfrm>
            <a:off x="2752502" y="6831672"/>
            <a:ext cx="1846036" cy="1286965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DBAC068A-FFA2-5747-B50A-4075A7A23E0A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24280" t="36309" r="25536" b="36441"/>
          <a:stretch/>
        </p:blipFill>
        <p:spPr>
          <a:xfrm>
            <a:off x="398775" y="6845433"/>
            <a:ext cx="2219607" cy="129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75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6597</TotalTime>
  <Words>804</Words>
  <Application>Microsoft Macintosh PowerPoint</Application>
  <PresentationFormat>Presentación en pantalla (16:9)</PresentationFormat>
  <Paragraphs>40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Baghdad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cecilia chao pedoja</dc:creator>
  <cp:lastModifiedBy>cecilia chao pedoja</cp:lastModifiedBy>
  <cp:revision>30</cp:revision>
  <dcterms:created xsi:type="dcterms:W3CDTF">2024-10-10T13:20:27Z</dcterms:created>
  <dcterms:modified xsi:type="dcterms:W3CDTF">2024-10-17T14:56:11Z</dcterms:modified>
</cp:coreProperties>
</file>