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</p:sldIdLst>
  <p:sldSz cx="5145088" cy="9144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19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Estilo medio 3 - Énfasis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7AC3CCA-C797-4891-BE02-D94E43425B78}" styleName="Estilo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50" d="100"/>
          <a:sy n="150" d="100"/>
        </p:scale>
        <p:origin x="117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Libro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Libro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Libro1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s-AR" sz="1000" b="1"/>
              <a:t>Hallazgos TCAR</a:t>
            </a:r>
          </a:p>
        </c:rich>
      </c:tx>
      <c:layout>
        <c:manualLayout>
          <c:xMode val="edge"/>
          <c:yMode val="edge"/>
          <c:x val="0.364459985500586"/>
          <c:y val="1.143616762899083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s-AR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5244087270505102E-3"/>
          <c:y val="0.27671380597860756"/>
          <c:w val="0.76117886178861793"/>
          <c:h val="0.53312809857101195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31B8-492B-99FC-D2F0D7814DB9}"/>
              </c:ext>
            </c:extLst>
          </c:dPt>
          <c:dPt>
            <c:idx val="1"/>
            <c:bubble3D val="0"/>
            <c:spPr>
              <a:solidFill>
                <a:srgbClr val="EC328F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31B8-492B-99FC-D2F0D7814DB9}"/>
              </c:ext>
            </c:extLst>
          </c:dPt>
          <c:dPt>
            <c:idx val="2"/>
            <c:bubble3D val="0"/>
            <c:spPr>
              <a:solidFill>
                <a:srgbClr val="FF00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31B8-492B-99FC-D2F0D7814DB9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31B8-492B-99FC-D2F0D7814DB9}"/>
              </c:ext>
            </c:extLst>
          </c:dPt>
          <c:dLbls>
            <c:dLbl>
              <c:idx val="2"/>
              <c:layout>
                <c:manualLayout>
                  <c:x val="-8.3052842935885714E-3"/>
                  <c:y val="1.7710434875534729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1B8-492B-99FC-D2F0D7814DB9}"/>
                </c:ext>
              </c:extLst>
            </c:dLbl>
            <c:dLbl>
              <c:idx val="3"/>
              <c:layout>
                <c:manualLayout>
                  <c:x val="9.0588496337053719E-3"/>
                  <c:y val="-6.857166913319581E-4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1B8-492B-99FC-D2F0D7814DB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AR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Hoja1!$A$1:$A$4</c:f>
              <c:strCache>
                <c:ptCount val="4"/>
                <c:pt idx="0">
                  <c:v>Cilíndricas bilaterales</c:v>
                </c:pt>
                <c:pt idx="1">
                  <c:v>Cilíndricas localizadas</c:v>
                </c:pt>
                <c:pt idx="2">
                  <c:v>Cilíndricas bilaterales imp. mucoso</c:v>
                </c:pt>
                <c:pt idx="3">
                  <c:v>Varicosas bilaterales</c:v>
                </c:pt>
              </c:strCache>
            </c:strRef>
          </c:cat>
          <c:val>
            <c:numRef>
              <c:f>Hoja1!$B$1:$B$4</c:f>
              <c:numCache>
                <c:formatCode>0%</c:formatCode>
                <c:ptCount val="4"/>
                <c:pt idx="0">
                  <c:v>0.54</c:v>
                </c:pt>
                <c:pt idx="1">
                  <c:v>0.28999999999999998</c:v>
                </c:pt>
                <c:pt idx="2">
                  <c:v>0.08</c:v>
                </c:pt>
                <c:pt idx="3">
                  <c:v>0.08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31B8-492B-99FC-D2F0D7814D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57268496308030903"/>
          <c:y val="0.16525367469664931"/>
          <c:w val="0.4197889176410658"/>
          <c:h val="0.7933070041409052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s-A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s-A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AR" sz="1000" b="1" dirty="0">
                <a:solidFill>
                  <a:schemeClr val="tx1"/>
                </a:solidFill>
              </a:rPr>
              <a:t>Fenotipo celular</a:t>
            </a:r>
          </a:p>
        </c:rich>
      </c:tx>
      <c:layout>
        <c:manualLayout>
          <c:xMode val="edge"/>
          <c:yMode val="edge"/>
          <c:x val="0.44044363079288162"/>
          <c:y val="3.673392509920726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AR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6.867433650218259E-2"/>
          <c:y val="0.30053261390754438"/>
          <c:w val="0.80708079435232249"/>
          <c:h val="0.40151382254040768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3B62-4FD9-9234-12A1EC3246EE}"/>
              </c:ext>
            </c:extLst>
          </c:dPt>
          <c:dPt>
            <c:idx val="1"/>
            <c:bubble3D val="0"/>
            <c:spPr>
              <a:solidFill>
                <a:srgbClr val="EC328F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3B62-4FD9-9234-12A1EC3246EE}"/>
              </c:ext>
            </c:extLst>
          </c:dPt>
          <c:dPt>
            <c:idx val="2"/>
            <c:bubble3D val="0"/>
            <c:spPr>
              <a:solidFill>
                <a:srgbClr val="FF00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3B62-4FD9-9234-12A1EC3246E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3B62-4FD9-9234-12A1EC3246EE}"/>
              </c:ext>
            </c:extLst>
          </c:dPt>
          <c:dPt>
            <c:idx val="4"/>
            <c:bubble3D val="0"/>
            <c:spPr>
              <a:solidFill>
                <a:srgbClr val="00B05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3B62-4FD9-9234-12A1EC3246EE}"/>
              </c:ext>
            </c:extLst>
          </c:dPt>
          <c:dLbls>
            <c:dLbl>
              <c:idx val="0"/>
              <c:layout>
                <c:manualLayout>
                  <c:x val="-9.678801835140273E-2"/>
                  <c:y val="4.585477669055519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AR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B62-4FD9-9234-12A1EC3246EE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AR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3B62-4FD9-9234-12A1EC3246EE}"/>
                </c:ext>
              </c:extLst>
            </c:dLbl>
            <c:dLbl>
              <c:idx val="2"/>
              <c:layout>
                <c:manualLayout>
                  <c:x val="-3.6449018655022947E-3"/>
                  <c:y val="-2.9643690959597546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B62-4FD9-9234-12A1EC3246EE}"/>
                </c:ext>
              </c:extLst>
            </c:dLbl>
            <c:dLbl>
              <c:idx val="3"/>
              <c:layout>
                <c:manualLayout>
                  <c:x val="1.8129703956860153E-3"/>
                  <c:y val="-4.7752440711079265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B62-4FD9-9234-12A1EC3246EE}"/>
                </c:ext>
              </c:extLst>
            </c:dLbl>
            <c:dLbl>
              <c:idx val="4"/>
              <c:layout>
                <c:manualLayout>
                  <c:x val="2.2788050925555605E-2"/>
                  <c:y val="-2.6164742842827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B62-4FD9-9234-12A1EC3246E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AR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Hoja1!$A$7:$A$11</c:f>
              <c:strCache>
                <c:ptCount val="5"/>
                <c:pt idx="0">
                  <c:v>Eosinofílico</c:v>
                </c:pt>
                <c:pt idx="1">
                  <c:v>Neutrofílico</c:v>
                </c:pt>
                <c:pt idx="2">
                  <c:v>Linfocítico</c:v>
                </c:pt>
                <c:pt idx="3">
                  <c:v>Paucigranulocítico</c:v>
                </c:pt>
                <c:pt idx="4">
                  <c:v>Mixto</c:v>
                </c:pt>
              </c:strCache>
            </c:strRef>
          </c:cat>
          <c:val>
            <c:numRef>
              <c:f>Hoja1!$B$7:$B$11</c:f>
              <c:numCache>
                <c:formatCode>0%</c:formatCode>
                <c:ptCount val="5"/>
                <c:pt idx="0">
                  <c:v>0.45</c:v>
                </c:pt>
                <c:pt idx="1">
                  <c:v>0.35</c:v>
                </c:pt>
                <c:pt idx="2">
                  <c:v>0.1</c:v>
                </c:pt>
                <c:pt idx="3">
                  <c:v>0.06</c:v>
                </c:pt>
                <c:pt idx="4">
                  <c:v>0.03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3B62-4FD9-9234-12A1EC3246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5654967764958525"/>
          <c:y val="0.16838367405727708"/>
          <c:w val="0.34627369921561924"/>
          <c:h val="0.5454149839748029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s-A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A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AR" sz="1000" b="1" dirty="0">
                <a:solidFill>
                  <a:schemeClr val="tx1"/>
                </a:solidFill>
              </a:rPr>
              <a:t>Cultivo</a:t>
            </a:r>
          </a:p>
        </c:rich>
      </c:tx>
      <c:layout>
        <c:manualLayout>
          <c:xMode val="edge"/>
          <c:yMode val="edge"/>
          <c:x val="0.41231977178168194"/>
          <c:y val="7.51299844624204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AR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3792731168388969E-3"/>
          <c:y val="0.35083398617808137"/>
          <c:w val="0.7301218346468813"/>
          <c:h val="0.51795636753312757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1A94-4DE3-8720-E0229871D8BB}"/>
              </c:ext>
            </c:extLst>
          </c:dPt>
          <c:dPt>
            <c:idx val="1"/>
            <c:bubble3D val="0"/>
            <c:spPr>
              <a:solidFill>
                <a:srgbClr val="EC328F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1A94-4DE3-8720-E0229871D8BB}"/>
              </c:ext>
            </c:extLst>
          </c:dPt>
          <c:dPt>
            <c:idx val="2"/>
            <c:bubble3D val="0"/>
            <c:spPr>
              <a:solidFill>
                <a:srgbClr val="FF00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1A94-4DE3-8720-E0229871D8B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1A94-4DE3-8720-E0229871D8BB}"/>
              </c:ext>
            </c:extLst>
          </c:dPt>
          <c:dPt>
            <c:idx val="4"/>
            <c:bubble3D val="0"/>
            <c:spPr>
              <a:solidFill>
                <a:srgbClr val="00B05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1A94-4DE3-8720-E0229871D8BB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AR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1A94-4DE3-8720-E0229871D8BB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AR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1A94-4DE3-8720-E0229871D8BB}"/>
                </c:ext>
              </c:extLst>
            </c:dLbl>
            <c:dLbl>
              <c:idx val="4"/>
              <c:layout>
                <c:manualLayout>
                  <c:x val="2.1678712508031616E-2"/>
                  <c:y val="-3.110811993754307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A94-4DE3-8720-E0229871D8B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AR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Hoja1!$A$13:$A$17</c:f>
              <c:strCache>
                <c:ptCount val="5"/>
                <c:pt idx="0">
                  <c:v>Flora mixta sin predominio</c:v>
                </c:pt>
                <c:pt idx="1">
                  <c:v>Sin datos</c:v>
                </c:pt>
                <c:pt idx="2">
                  <c:v>Haemophilus Influenzae</c:v>
                </c:pt>
                <c:pt idx="3">
                  <c:v>Pseudomonas</c:v>
                </c:pt>
                <c:pt idx="4">
                  <c:v>BAAR</c:v>
                </c:pt>
              </c:strCache>
            </c:strRef>
          </c:cat>
          <c:val>
            <c:numRef>
              <c:f>Hoja1!$B$13:$B$17</c:f>
              <c:numCache>
                <c:formatCode>0%</c:formatCode>
                <c:ptCount val="5"/>
                <c:pt idx="0">
                  <c:v>0.55000000000000004</c:v>
                </c:pt>
                <c:pt idx="1">
                  <c:v>0.28999999999999998</c:v>
                </c:pt>
                <c:pt idx="2">
                  <c:v>0.1</c:v>
                </c:pt>
                <c:pt idx="3">
                  <c:v>0.03</c:v>
                </c:pt>
                <c:pt idx="4">
                  <c:v>0.03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1A94-4DE3-8720-E0229871D8BB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5573625373699892"/>
          <c:y val="0.13724120961628233"/>
          <c:w val="0.4426374626300108"/>
          <c:h val="0.8030821628102851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s-A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A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5882" y="1496484"/>
            <a:ext cx="4373325" cy="3183467"/>
          </a:xfrm>
        </p:spPr>
        <p:txBody>
          <a:bodyPr anchor="b"/>
          <a:lstStyle>
            <a:lvl1pPr algn="ctr">
              <a:defRPr sz="3376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3136" y="4802717"/>
            <a:ext cx="3858816" cy="2207683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266" indent="0" algn="ctr">
              <a:buNone/>
              <a:defRPr sz="1125"/>
            </a:lvl2pPr>
            <a:lvl3pPr marL="514533" indent="0" algn="ctr">
              <a:buNone/>
              <a:defRPr sz="1013"/>
            </a:lvl3pPr>
            <a:lvl4pPr marL="771799" indent="0" algn="ctr">
              <a:buNone/>
              <a:defRPr sz="900"/>
            </a:lvl4pPr>
            <a:lvl5pPr marL="1029066" indent="0" algn="ctr">
              <a:buNone/>
              <a:defRPr sz="900"/>
            </a:lvl5pPr>
            <a:lvl6pPr marL="1286332" indent="0" algn="ctr">
              <a:buNone/>
              <a:defRPr sz="900"/>
            </a:lvl6pPr>
            <a:lvl7pPr marL="1543599" indent="0" algn="ctr">
              <a:buNone/>
              <a:defRPr sz="900"/>
            </a:lvl7pPr>
            <a:lvl8pPr marL="1800865" indent="0" algn="ctr">
              <a:buNone/>
              <a:defRPr sz="900"/>
            </a:lvl8pPr>
            <a:lvl9pPr marL="2058132" indent="0" algn="ctr">
              <a:buNone/>
              <a:defRPr sz="9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9404F-4498-4542-B835-AAA7557BDB04}" type="datetimeFigureOut">
              <a:rPr lang="es-AR" smtClean="0"/>
              <a:t>17/10/2024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55B72-D46D-4699-B482-E9A7E403096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487342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9404F-4498-4542-B835-AAA7557BDB04}" type="datetimeFigureOut">
              <a:rPr lang="es-AR" smtClean="0"/>
              <a:t>17/10/2024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55B72-D46D-4699-B482-E9A7E403096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275065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81954" y="486834"/>
            <a:ext cx="1109410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3725" y="486834"/>
            <a:ext cx="3263915" cy="77491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9404F-4498-4542-B835-AAA7557BDB04}" type="datetimeFigureOut">
              <a:rPr lang="es-AR" smtClean="0"/>
              <a:t>17/10/2024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55B72-D46D-4699-B482-E9A7E403096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254722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9404F-4498-4542-B835-AAA7557BDB04}" type="datetimeFigureOut">
              <a:rPr lang="es-AR" smtClean="0"/>
              <a:t>17/10/2024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55B72-D46D-4699-B482-E9A7E403096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692033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1046" y="2279653"/>
            <a:ext cx="4437638" cy="3803649"/>
          </a:xfrm>
        </p:spPr>
        <p:txBody>
          <a:bodyPr anchor="b"/>
          <a:lstStyle>
            <a:lvl1pPr>
              <a:defRPr sz="3376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1046" y="6119286"/>
            <a:ext cx="4437638" cy="2000249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/>
                </a:solidFill>
              </a:defRPr>
            </a:lvl1pPr>
            <a:lvl2pPr marL="257266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533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799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9066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6332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599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86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8132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9404F-4498-4542-B835-AAA7557BDB04}" type="datetimeFigureOut">
              <a:rPr lang="es-AR" smtClean="0"/>
              <a:t>17/10/2024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55B72-D46D-4699-B482-E9A7E403096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848519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3725" y="2434167"/>
            <a:ext cx="2186662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4701" y="2434167"/>
            <a:ext cx="2186662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9404F-4498-4542-B835-AAA7557BDB04}" type="datetimeFigureOut">
              <a:rPr lang="es-AR" smtClean="0"/>
              <a:t>17/10/2024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55B72-D46D-4699-B482-E9A7E403096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435977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395" y="486836"/>
            <a:ext cx="4437638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4396" y="2241551"/>
            <a:ext cx="2176613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266" indent="0">
              <a:buNone/>
              <a:defRPr sz="1125" b="1"/>
            </a:lvl2pPr>
            <a:lvl3pPr marL="514533" indent="0">
              <a:buNone/>
              <a:defRPr sz="1013" b="1"/>
            </a:lvl3pPr>
            <a:lvl4pPr marL="771799" indent="0">
              <a:buNone/>
              <a:defRPr sz="900" b="1"/>
            </a:lvl4pPr>
            <a:lvl5pPr marL="1029066" indent="0">
              <a:buNone/>
              <a:defRPr sz="900" b="1"/>
            </a:lvl5pPr>
            <a:lvl6pPr marL="1286332" indent="0">
              <a:buNone/>
              <a:defRPr sz="900" b="1"/>
            </a:lvl6pPr>
            <a:lvl7pPr marL="1543599" indent="0">
              <a:buNone/>
              <a:defRPr sz="900" b="1"/>
            </a:lvl7pPr>
            <a:lvl8pPr marL="1800865" indent="0">
              <a:buNone/>
              <a:defRPr sz="900" b="1"/>
            </a:lvl8pPr>
            <a:lvl9pPr marL="2058132" indent="0">
              <a:buNone/>
              <a:defRPr sz="9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4396" y="3340100"/>
            <a:ext cx="2176613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604701" y="2241551"/>
            <a:ext cx="2187333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266" indent="0">
              <a:buNone/>
              <a:defRPr sz="1125" b="1"/>
            </a:lvl2pPr>
            <a:lvl3pPr marL="514533" indent="0">
              <a:buNone/>
              <a:defRPr sz="1013" b="1"/>
            </a:lvl3pPr>
            <a:lvl4pPr marL="771799" indent="0">
              <a:buNone/>
              <a:defRPr sz="900" b="1"/>
            </a:lvl4pPr>
            <a:lvl5pPr marL="1029066" indent="0">
              <a:buNone/>
              <a:defRPr sz="900" b="1"/>
            </a:lvl5pPr>
            <a:lvl6pPr marL="1286332" indent="0">
              <a:buNone/>
              <a:defRPr sz="900" b="1"/>
            </a:lvl6pPr>
            <a:lvl7pPr marL="1543599" indent="0">
              <a:buNone/>
              <a:defRPr sz="900" b="1"/>
            </a:lvl7pPr>
            <a:lvl8pPr marL="1800865" indent="0">
              <a:buNone/>
              <a:defRPr sz="900" b="1"/>
            </a:lvl8pPr>
            <a:lvl9pPr marL="2058132" indent="0">
              <a:buNone/>
              <a:defRPr sz="9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04701" y="3340100"/>
            <a:ext cx="2187333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9404F-4498-4542-B835-AAA7557BDB04}" type="datetimeFigureOut">
              <a:rPr lang="es-AR" smtClean="0"/>
              <a:t>17/10/2024</a:t>
            </a:fld>
            <a:endParaRPr lang="es-A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55B72-D46D-4699-B482-E9A7E403096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235055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9404F-4498-4542-B835-AAA7557BDB04}" type="datetimeFigureOut">
              <a:rPr lang="es-AR" smtClean="0"/>
              <a:t>17/10/2024</a:t>
            </a:fld>
            <a:endParaRPr lang="es-A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55B72-D46D-4699-B482-E9A7E403096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32050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9404F-4498-4542-B835-AAA7557BDB04}" type="datetimeFigureOut">
              <a:rPr lang="es-AR" smtClean="0"/>
              <a:t>17/10/2024</a:t>
            </a:fld>
            <a:endParaRPr lang="es-A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55B72-D46D-4699-B482-E9A7E403096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014218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395" y="609600"/>
            <a:ext cx="1659425" cy="2133600"/>
          </a:xfrm>
        </p:spPr>
        <p:txBody>
          <a:bodyPr anchor="b"/>
          <a:lstStyle>
            <a:lvl1pPr>
              <a:defRPr sz="1801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7332" y="1316569"/>
            <a:ext cx="2604701" cy="6498167"/>
          </a:xfrm>
        </p:spPr>
        <p:txBody>
          <a:bodyPr/>
          <a:lstStyle>
            <a:lvl1pPr>
              <a:defRPr sz="1801"/>
            </a:lvl1pPr>
            <a:lvl2pPr>
              <a:defRPr sz="1576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4395" y="2743200"/>
            <a:ext cx="1659425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266" indent="0">
              <a:buNone/>
              <a:defRPr sz="788"/>
            </a:lvl2pPr>
            <a:lvl3pPr marL="514533" indent="0">
              <a:buNone/>
              <a:defRPr sz="675"/>
            </a:lvl3pPr>
            <a:lvl4pPr marL="771799" indent="0">
              <a:buNone/>
              <a:defRPr sz="563"/>
            </a:lvl4pPr>
            <a:lvl5pPr marL="1029066" indent="0">
              <a:buNone/>
              <a:defRPr sz="563"/>
            </a:lvl5pPr>
            <a:lvl6pPr marL="1286332" indent="0">
              <a:buNone/>
              <a:defRPr sz="563"/>
            </a:lvl6pPr>
            <a:lvl7pPr marL="1543599" indent="0">
              <a:buNone/>
              <a:defRPr sz="563"/>
            </a:lvl7pPr>
            <a:lvl8pPr marL="1800865" indent="0">
              <a:buNone/>
              <a:defRPr sz="563"/>
            </a:lvl8pPr>
            <a:lvl9pPr marL="2058132" indent="0">
              <a:buNone/>
              <a:defRPr sz="563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9404F-4498-4542-B835-AAA7557BDB04}" type="datetimeFigureOut">
              <a:rPr lang="es-AR" smtClean="0"/>
              <a:t>17/10/2024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55B72-D46D-4699-B482-E9A7E403096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99183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395" y="609600"/>
            <a:ext cx="1659425" cy="2133600"/>
          </a:xfrm>
        </p:spPr>
        <p:txBody>
          <a:bodyPr anchor="b"/>
          <a:lstStyle>
            <a:lvl1pPr>
              <a:defRPr sz="1801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87332" y="1316569"/>
            <a:ext cx="2604701" cy="6498167"/>
          </a:xfrm>
        </p:spPr>
        <p:txBody>
          <a:bodyPr anchor="t"/>
          <a:lstStyle>
            <a:lvl1pPr marL="0" indent="0">
              <a:buNone/>
              <a:defRPr sz="1801"/>
            </a:lvl1pPr>
            <a:lvl2pPr marL="257266" indent="0">
              <a:buNone/>
              <a:defRPr sz="1576"/>
            </a:lvl2pPr>
            <a:lvl3pPr marL="514533" indent="0">
              <a:buNone/>
              <a:defRPr sz="1350"/>
            </a:lvl3pPr>
            <a:lvl4pPr marL="771799" indent="0">
              <a:buNone/>
              <a:defRPr sz="1125"/>
            </a:lvl4pPr>
            <a:lvl5pPr marL="1029066" indent="0">
              <a:buNone/>
              <a:defRPr sz="1125"/>
            </a:lvl5pPr>
            <a:lvl6pPr marL="1286332" indent="0">
              <a:buNone/>
              <a:defRPr sz="1125"/>
            </a:lvl6pPr>
            <a:lvl7pPr marL="1543599" indent="0">
              <a:buNone/>
              <a:defRPr sz="1125"/>
            </a:lvl7pPr>
            <a:lvl8pPr marL="1800865" indent="0">
              <a:buNone/>
              <a:defRPr sz="1125"/>
            </a:lvl8pPr>
            <a:lvl9pPr marL="2058132" indent="0">
              <a:buNone/>
              <a:defRPr sz="1125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4395" y="2743200"/>
            <a:ext cx="1659425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266" indent="0">
              <a:buNone/>
              <a:defRPr sz="788"/>
            </a:lvl2pPr>
            <a:lvl3pPr marL="514533" indent="0">
              <a:buNone/>
              <a:defRPr sz="675"/>
            </a:lvl3pPr>
            <a:lvl4pPr marL="771799" indent="0">
              <a:buNone/>
              <a:defRPr sz="563"/>
            </a:lvl4pPr>
            <a:lvl5pPr marL="1029066" indent="0">
              <a:buNone/>
              <a:defRPr sz="563"/>
            </a:lvl5pPr>
            <a:lvl6pPr marL="1286332" indent="0">
              <a:buNone/>
              <a:defRPr sz="563"/>
            </a:lvl6pPr>
            <a:lvl7pPr marL="1543599" indent="0">
              <a:buNone/>
              <a:defRPr sz="563"/>
            </a:lvl7pPr>
            <a:lvl8pPr marL="1800865" indent="0">
              <a:buNone/>
              <a:defRPr sz="563"/>
            </a:lvl8pPr>
            <a:lvl9pPr marL="2058132" indent="0">
              <a:buNone/>
              <a:defRPr sz="563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9404F-4498-4542-B835-AAA7557BDB04}" type="datetimeFigureOut">
              <a:rPr lang="es-AR" smtClean="0"/>
              <a:t>17/10/2024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55B72-D46D-4699-B482-E9A7E403096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675490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3725" y="486836"/>
            <a:ext cx="4437638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3725" y="2434167"/>
            <a:ext cx="4437638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3725" y="8475136"/>
            <a:ext cx="115764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69404F-4498-4542-B835-AAA7557BDB04}" type="datetimeFigureOut">
              <a:rPr lang="es-AR" smtClean="0"/>
              <a:t>17/10/2024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04311" y="8475136"/>
            <a:ext cx="1736467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33718" y="8475136"/>
            <a:ext cx="115764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755B72-D46D-4699-B482-E9A7E403096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093069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514533" rtl="0" eaLnBrk="1" latinLnBrk="0" hangingPunct="1">
        <a:lnSpc>
          <a:spcPct val="90000"/>
        </a:lnSpc>
        <a:spcBef>
          <a:spcPct val="0"/>
        </a:spcBef>
        <a:buNone/>
        <a:defRPr sz="247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633" indent="-128633" algn="l" defTabSz="514533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6" kern="1200">
          <a:solidFill>
            <a:schemeClr val="tx1"/>
          </a:solidFill>
          <a:latin typeface="+mn-lt"/>
          <a:ea typeface="+mn-ea"/>
          <a:cs typeface="+mn-cs"/>
        </a:defRPr>
      </a:lvl1pPr>
      <a:lvl2pPr marL="385900" indent="-128633" algn="l" defTabSz="514533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3166" indent="-128633" algn="l" defTabSz="514533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433" indent="-128633" algn="l" defTabSz="514533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699" indent="-128633" algn="l" defTabSz="514533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965" indent="-128633" algn="l" defTabSz="514533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2232" indent="-128633" algn="l" defTabSz="514533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9498" indent="-128633" algn="l" defTabSz="514533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6765" indent="-128633" algn="l" defTabSz="514533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533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266" algn="l" defTabSz="514533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533" algn="l" defTabSz="514533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799" algn="l" defTabSz="514533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9066" algn="l" defTabSz="514533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6332" algn="l" defTabSz="514533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599" algn="l" defTabSz="514533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865" algn="l" defTabSz="514533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8132" algn="l" defTabSz="514533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2.png"/><Relationship Id="rId7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3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Relationship Id="rId9" Type="http://schemas.openxmlformats.org/officeDocument/2006/relationships/image" Target="../media/image5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o 9">
            <a:extLst>
              <a:ext uri="{FF2B5EF4-FFF2-40B4-BE49-F238E27FC236}">
                <a16:creationId xmlns:a16="http://schemas.microsoft.com/office/drawing/2014/main" id="{A0D18B85-66DE-0CB2-90F7-B8D8972179E9}"/>
              </a:ext>
            </a:extLst>
          </p:cNvPr>
          <p:cNvGrpSpPr/>
          <p:nvPr/>
        </p:nvGrpSpPr>
        <p:grpSpPr>
          <a:xfrm>
            <a:off x="0" y="0"/>
            <a:ext cx="5145088" cy="727594"/>
            <a:chOff x="1" y="0"/>
            <a:chExt cx="5145088" cy="784639"/>
          </a:xfrm>
        </p:grpSpPr>
        <p:pic>
          <p:nvPicPr>
            <p:cNvPr id="4" name="Picture 2">
              <a:extLst>
                <a:ext uri="{FF2B5EF4-FFF2-40B4-BE49-F238E27FC236}">
                  <a16:creationId xmlns:a16="http://schemas.microsoft.com/office/drawing/2014/main" id="{6DC7040D-7065-C8A1-FEE5-FC61AEC1683C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192" t="14848" r="43115" b="33432"/>
            <a:stretch/>
          </p:blipFill>
          <p:spPr bwMode="auto">
            <a:xfrm>
              <a:off x="1" y="2160"/>
              <a:ext cx="1941127" cy="7824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" name="Picture 2">
              <a:extLst>
                <a:ext uri="{FF2B5EF4-FFF2-40B4-BE49-F238E27FC236}">
                  <a16:creationId xmlns:a16="http://schemas.microsoft.com/office/drawing/2014/main" id="{04D2FDB1-CDBD-934B-44C7-1198B0C6078C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7807" t="762" r="25000" b="8853"/>
            <a:stretch/>
          </p:blipFill>
          <p:spPr bwMode="auto">
            <a:xfrm>
              <a:off x="1870098" y="0"/>
              <a:ext cx="768363" cy="7824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6">
              <a:extLst>
                <a:ext uri="{FF2B5EF4-FFF2-40B4-BE49-F238E27FC236}">
                  <a16:creationId xmlns:a16="http://schemas.microsoft.com/office/drawing/2014/main" id="{4FA41385-A8CD-C3AF-6F40-28D0986D1F4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97360" y="2161"/>
              <a:ext cx="2547729" cy="7803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2" name="CuadroTexto 11">
            <a:extLst>
              <a:ext uri="{FF2B5EF4-FFF2-40B4-BE49-F238E27FC236}">
                <a16:creationId xmlns:a16="http://schemas.microsoft.com/office/drawing/2014/main" id="{10106FE4-3AB7-7A4B-8CC8-D46186BA6587}"/>
              </a:ext>
            </a:extLst>
          </p:cNvPr>
          <p:cNvSpPr txBox="1"/>
          <p:nvPr/>
        </p:nvSpPr>
        <p:spPr>
          <a:xfrm>
            <a:off x="-22849" y="668284"/>
            <a:ext cx="4438351" cy="6924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AR" sz="1050" b="1" i="0" dirty="0">
                <a:solidFill>
                  <a:srgbClr val="242424"/>
                </a:solidFill>
                <a:effectLst/>
              </a:rPr>
              <a:t>RESULTADOS DE LA APLICACIÓN DE MEDICINA DE PRECISIÓN </a:t>
            </a:r>
          </a:p>
          <a:p>
            <a:pPr algn="ctr"/>
            <a:r>
              <a:rPr lang="es-AR" sz="1050" b="1" i="0" dirty="0">
                <a:solidFill>
                  <a:srgbClr val="242424"/>
                </a:solidFill>
                <a:effectLst/>
              </a:rPr>
              <a:t>EN EL MANEJO DE BRONQUIECTASIAS</a:t>
            </a:r>
          </a:p>
          <a:p>
            <a:pPr algn="ctr"/>
            <a:r>
              <a:rPr lang="es-AR" sz="900" dirty="0">
                <a:solidFill>
                  <a:srgbClr val="242424"/>
                </a:solidFill>
              </a:rPr>
              <a:t>Salazar Fabiana</a:t>
            </a:r>
            <a:r>
              <a:rPr lang="es-ES" sz="9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</a:t>
            </a:r>
            <a:r>
              <a:rPr lang="es-AR" sz="900" dirty="0">
                <a:solidFill>
                  <a:srgbClr val="242424"/>
                </a:solidFill>
              </a:rPr>
              <a:t>, Uribe Echevarría Elisa </a:t>
            </a:r>
            <a:r>
              <a:rPr lang="es-ES" sz="9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s-AR" sz="900" dirty="0">
                <a:solidFill>
                  <a:srgbClr val="242424"/>
                </a:solidFill>
              </a:rPr>
              <a:t>, </a:t>
            </a:r>
            <a:r>
              <a:rPr lang="es-AR" sz="900" dirty="0" err="1">
                <a:solidFill>
                  <a:srgbClr val="242424"/>
                </a:solidFill>
              </a:rPr>
              <a:t>Bertolín</a:t>
            </a:r>
            <a:r>
              <a:rPr lang="es-AR" sz="900" dirty="0">
                <a:solidFill>
                  <a:srgbClr val="242424"/>
                </a:solidFill>
              </a:rPr>
              <a:t> Andrea</a:t>
            </a:r>
            <a:r>
              <a:rPr lang="es-ES" sz="9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</a:t>
            </a:r>
            <a:r>
              <a:rPr lang="es-AR" sz="900" dirty="0">
                <a:solidFill>
                  <a:srgbClr val="242424"/>
                </a:solidFill>
              </a:rPr>
              <a:t>, Nevado Alberto</a:t>
            </a:r>
            <a:r>
              <a:rPr lang="es-ES" sz="9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</a:t>
            </a:r>
            <a:endParaRPr lang="es-AR" sz="900" dirty="0">
              <a:solidFill>
                <a:srgbClr val="242424"/>
              </a:solidFill>
            </a:endParaRPr>
          </a:p>
          <a:p>
            <a:pPr algn="ctr"/>
            <a:r>
              <a:rPr lang="es-ES" sz="9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</a:t>
            </a:r>
            <a:r>
              <a:rPr lang="es-AR" sz="900" dirty="0">
                <a:solidFill>
                  <a:srgbClr val="242424"/>
                </a:solidFill>
              </a:rPr>
              <a:t>Sanatorio Allende, sede Nueva Córdoba</a:t>
            </a:r>
            <a:endParaRPr lang="es-AR" sz="900" dirty="0"/>
          </a:p>
        </p:txBody>
      </p:sp>
      <p:graphicFrame>
        <p:nvGraphicFramePr>
          <p:cNvPr id="13" name="Tabla 13">
            <a:extLst>
              <a:ext uri="{FF2B5EF4-FFF2-40B4-BE49-F238E27FC236}">
                <a16:creationId xmlns:a16="http://schemas.microsoft.com/office/drawing/2014/main" id="{B8E53CDC-2314-DADF-BC2E-17A3065B67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9273047"/>
              </p:ext>
            </p:extLst>
          </p:nvPr>
        </p:nvGraphicFramePr>
        <p:xfrm>
          <a:off x="35821" y="1318871"/>
          <a:ext cx="2913694" cy="891422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913694">
                  <a:extLst>
                    <a:ext uri="{9D8B030D-6E8A-4147-A177-3AD203B41FA5}">
                      <a16:colId xmlns:a16="http://schemas.microsoft.com/office/drawing/2014/main" val="3221478151"/>
                    </a:ext>
                  </a:extLst>
                </a:gridCol>
              </a:tblGrid>
              <a:tr h="131747">
                <a:tc>
                  <a:txBody>
                    <a:bodyPr/>
                    <a:lstStyle/>
                    <a:p>
                      <a:pPr algn="ctr"/>
                      <a:r>
                        <a:rPr lang="es-AR" sz="1000" dirty="0">
                          <a:solidFill>
                            <a:schemeClr val="bg1"/>
                          </a:solidFill>
                        </a:rPr>
                        <a:t>INTRODUCCIÓN</a:t>
                      </a:r>
                      <a:endParaRPr lang="es-AR" sz="9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8919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1212860"/>
                  </a:ext>
                </a:extLst>
              </a:tr>
              <a:tr h="647582">
                <a:tc>
                  <a:txBody>
                    <a:bodyPr/>
                    <a:lstStyle/>
                    <a:p>
                      <a:r>
                        <a:rPr lang="es-ES" sz="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pesar de los avances científicos, varios aspectos de las bronquiectasias aún requieren mayor investigación y mejora, como el diagnóstico temprano, la identificación de la causa  y la elección de un tratamiento personalizado.  </a:t>
                      </a:r>
                      <a:endParaRPr lang="es-AR" sz="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724296"/>
                  </a:ext>
                </a:extLst>
              </a:tr>
            </a:tbl>
          </a:graphicData>
        </a:graphic>
      </p:graphicFrame>
      <p:graphicFrame>
        <p:nvGraphicFramePr>
          <p:cNvPr id="14" name="Tabla 13">
            <a:extLst>
              <a:ext uri="{FF2B5EF4-FFF2-40B4-BE49-F238E27FC236}">
                <a16:creationId xmlns:a16="http://schemas.microsoft.com/office/drawing/2014/main" id="{D4638C6A-17F9-C48E-516B-C5FC0151A7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1134406"/>
              </p:ext>
            </p:extLst>
          </p:nvPr>
        </p:nvGraphicFramePr>
        <p:xfrm>
          <a:off x="3002691" y="1318762"/>
          <a:ext cx="2097217" cy="888824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097217">
                  <a:extLst>
                    <a:ext uri="{9D8B030D-6E8A-4147-A177-3AD203B41FA5}">
                      <a16:colId xmlns:a16="http://schemas.microsoft.com/office/drawing/2014/main" val="3221478151"/>
                    </a:ext>
                  </a:extLst>
                </a:gridCol>
              </a:tblGrid>
              <a:tr h="240057">
                <a:tc>
                  <a:txBody>
                    <a:bodyPr/>
                    <a:lstStyle/>
                    <a:p>
                      <a:pPr algn="ctr"/>
                      <a:r>
                        <a:rPr lang="es-AR" sz="1000" dirty="0">
                          <a:solidFill>
                            <a:schemeClr val="bg1"/>
                          </a:solidFill>
                        </a:rPr>
                        <a:t>OBJETIVO</a:t>
                      </a:r>
                      <a:endParaRPr lang="es-AR" sz="9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8919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1212860"/>
                  </a:ext>
                </a:extLst>
              </a:tr>
              <a:tr h="644984">
                <a:tc>
                  <a:txBody>
                    <a:bodyPr/>
                    <a:lstStyle/>
                    <a:p>
                      <a:r>
                        <a:rPr lang="es-ES" sz="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Analizar causas,  terapéutica y evolución clínica de pacientes con bronquiectasias, evaluando su estado inflamatorio bronquial mediante esputo inducido.</a:t>
                      </a:r>
                      <a:endParaRPr lang="es-AR" sz="9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724296"/>
                  </a:ext>
                </a:extLst>
              </a:tr>
            </a:tbl>
          </a:graphicData>
        </a:graphic>
      </p:graphicFrame>
      <p:graphicFrame>
        <p:nvGraphicFramePr>
          <p:cNvPr id="15" name="Tabla 14">
            <a:extLst>
              <a:ext uri="{FF2B5EF4-FFF2-40B4-BE49-F238E27FC236}">
                <a16:creationId xmlns:a16="http://schemas.microsoft.com/office/drawing/2014/main" id="{3971AB3E-7B70-FB57-CC4B-8C5E785038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0932816"/>
              </p:ext>
            </p:extLst>
          </p:nvPr>
        </p:nvGraphicFramePr>
        <p:xfrm>
          <a:off x="37136" y="2243609"/>
          <a:ext cx="5069581" cy="124968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645241">
                  <a:extLst>
                    <a:ext uri="{9D8B030D-6E8A-4147-A177-3AD203B41FA5}">
                      <a16:colId xmlns:a16="http://schemas.microsoft.com/office/drawing/2014/main" val="3221478151"/>
                    </a:ext>
                  </a:extLst>
                </a:gridCol>
                <a:gridCol w="1837671">
                  <a:extLst>
                    <a:ext uri="{9D8B030D-6E8A-4147-A177-3AD203B41FA5}">
                      <a16:colId xmlns:a16="http://schemas.microsoft.com/office/drawing/2014/main" val="875520806"/>
                    </a:ext>
                  </a:extLst>
                </a:gridCol>
                <a:gridCol w="1586669">
                  <a:extLst>
                    <a:ext uri="{9D8B030D-6E8A-4147-A177-3AD203B41FA5}">
                      <a16:colId xmlns:a16="http://schemas.microsoft.com/office/drawing/2014/main" val="3966380737"/>
                    </a:ext>
                  </a:extLst>
                </a:gridCol>
              </a:tblGrid>
              <a:tr h="227612">
                <a:tc gridSpan="3">
                  <a:txBody>
                    <a:bodyPr/>
                    <a:lstStyle/>
                    <a:p>
                      <a:pPr algn="ctr"/>
                      <a:r>
                        <a:rPr lang="es-AR" sz="1000" dirty="0">
                          <a:solidFill>
                            <a:schemeClr val="bg1"/>
                          </a:solidFill>
                        </a:rPr>
                        <a:t>MATERIALES Y MÉTODOS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9195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AR" sz="105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919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1212860"/>
                  </a:ext>
                </a:extLst>
              </a:tr>
              <a:tr h="379688">
                <a:tc gridSpan="3">
                  <a:txBody>
                    <a:bodyPr/>
                    <a:lstStyle/>
                    <a:p>
                      <a:pPr marL="0" marR="0" lvl="0" indent="0" algn="l" defTabSz="51453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900" kern="5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 revisaron historias clínicas de pacientes con diagnóstico de bronquiectasias remitidos al laboratorio de citología bronquial, para el análisis del fenotipo celular en esputo, entre 2018 y 2023 (excluyendo el periodo 2020-2022 debido a la pandemia).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51453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013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724296"/>
                  </a:ext>
                </a:extLst>
              </a:tr>
              <a:tr h="469450">
                <a:tc>
                  <a:txBody>
                    <a:bodyPr/>
                    <a:lstStyle/>
                    <a:p>
                      <a:pPr marL="0" marR="0" lvl="0" indent="0" algn="l" defTabSz="51453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ES" sz="900" kern="5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Variables demográficas                                  </a:t>
                      </a:r>
                    </a:p>
                    <a:p>
                      <a:pPr marL="0" marR="0" lvl="0" indent="0" algn="l" defTabSz="51453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ES" sz="900" kern="5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Etiología de las bronquiectasias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51453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ES" sz="900" kern="5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Hallazgos tomográficos</a:t>
                      </a:r>
                    </a:p>
                    <a:p>
                      <a:pPr marL="0" marR="0" lvl="0" indent="0" algn="l" defTabSz="51453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ES" sz="900" kern="5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Cultivo de esputo</a:t>
                      </a:r>
                    </a:p>
                    <a:p>
                      <a:pPr marL="0" marR="0" lvl="0" indent="0" algn="l" defTabSz="51453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ES" sz="900" kern="5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Fenotipo inflamatorio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51453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ES" sz="900" kern="5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Tratamiento</a:t>
                      </a:r>
                    </a:p>
                    <a:p>
                      <a:pPr marL="0" marR="0" lvl="0" indent="0" algn="l" defTabSz="51453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ES" sz="900" kern="5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Evolución clínica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841431"/>
                  </a:ext>
                </a:extLst>
              </a:tr>
            </a:tbl>
          </a:graphicData>
        </a:graphic>
      </p:graphicFrame>
      <p:graphicFrame>
        <p:nvGraphicFramePr>
          <p:cNvPr id="16" name="Tabla 15">
            <a:extLst>
              <a:ext uri="{FF2B5EF4-FFF2-40B4-BE49-F238E27FC236}">
                <a16:creationId xmlns:a16="http://schemas.microsoft.com/office/drawing/2014/main" id="{7AADCC5A-BF59-AE49-1846-C230115F01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5607759"/>
              </p:ext>
            </p:extLst>
          </p:nvPr>
        </p:nvGraphicFramePr>
        <p:xfrm>
          <a:off x="35821" y="3526605"/>
          <a:ext cx="5072212" cy="4677595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5072212">
                  <a:extLst>
                    <a:ext uri="{9D8B030D-6E8A-4147-A177-3AD203B41FA5}">
                      <a16:colId xmlns:a16="http://schemas.microsoft.com/office/drawing/2014/main" val="322147815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s-AR" sz="1000" dirty="0">
                          <a:solidFill>
                            <a:schemeClr val="bg1"/>
                          </a:solidFill>
                        </a:rPr>
                        <a:t>RESULTADOS</a:t>
                      </a:r>
                    </a:p>
                  </a:txBody>
                  <a:tcPr anchor="ctr">
                    <a:solidFill>
                      <a:srgbClr val="8919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1212860"/>
                  </a:ext>
                </a:extLst>
              </a:tr>
              <a:tr h="4433755">
                <a:tc>
                  <a:txBody>
                    <a:bodyPr/>
                    <a:lstStyle/>
                    <a:p>
                      <a:endParaRPr lang="es-AR" sz="1013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724296"/>
                  </a:ext>
                </a:extLst>
              </a:tr>
            </a:tbl>
          </a:graphicData>
        </a:graphic>
      </p:graphicFrame>
      <p:graphicFrame>
        <p:nvGraphicFramePr>
          <p:cNvPr id="17" name="Tabla 16">
            <a:extLst>
              <a:ext uri="{FF2B5EF4-FFF2-40B4-BE49-F238E27FC236}">
                <a16:creationId xmlns:a16="http://schemas.microsoft.com/office/drawing/2014/main" id="{8161DA25-BE7E-F24D-A66F-74826C674E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6038319"/>
              </p:ext>
            </p:extLst>
          </p:nvPr>
        </p:nvGraphicFramePr>
        <p:xfrm>
          <a:off x="35820" y="8233422"/>
          <a:ext cx="3964679" cy="88392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3964679">
                  <a:extLst>
                    <a:ext uri="{9D8B030D-6E8A-4147-A177-3AD203B41FA5}">
                      <a16:colId xmlns:a16="http://schemas.microsoft.com/office/drawing/2014/main" val="3221478151"/>
                    </a:ext>
                  </a:extLst>
                </a:gridCol>
              </a:tblGrid>
              <a:tr h="152294">
                <a:tc>
                  <a:txBody>
                    <a:bodyPr/>
                    <a:lstStyle/>
                    <a:p>
                      <a:pPr algn="ctr"/>
                      <a:r>
                        <a:rPr lang="es-AR" sz="1000" dirty="0">
                          <a:solidFill>
                            <a:schemeClr val="bg1"/>
                          </a:solidFill>
                        </a:rPr>
                        <a:t>CONCLUSIÓN</a:t>
                      </a:r>
                      <a:endParaRPr lang="es-AR" sz="105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8919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1212860"/>
                  </a:ext>
                </a:extLst>
              </a:tr>
              <a:tr h="576474">
                <a:tc>
                  <a:txBody>
                    <a:bodyPr/>
                    <a:lstStyle/>
                    <a:p>
                      <a:pPr marL="0" marR="0" lvl="0" indent="0" algn="l" defTabSz="51453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Este estudio permitió definir la etiología de las bronquiectasias en la mayoría de los casos. El análisis del fenotipo inflamatorio bronquial y la bacteriología del esputo fueron útiles para guiar el tratamiento. Un diagnóstico precoz, mediante el análisis etiológico y fenotípico del esputo, contribuye a una mejor evolución.</a:t>
                      </a:r>
                      <a:endParaRPr lang="es-AR" sz="9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724296"/>
                  </a:ext>
                </a:extLst>
              </a:tr>
            </a:tbl>
          </a:graphicData>
        </a:graphic>
      </p:graphicFrame>
      <p:graphicFrame>
        <p:nvGraphicFramePr>
          <p:cNvPr id="18" name="Tabla 17">
            <a:extLst>
              <a:ext uri="{FF2B5EF4-FFF2-40B4-BE49-F238E27FC236}">
                <a16:creationId xmlns:a16="http://schemas.microsoft.com/office/drawing/2014/main" id="{4D1D6422-19EA-6F60-C8BA-8DFC17A9DA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02800"/>
              </p:ext>
            </p:extLst>
          </p:nvPr>
        </p:nvGraphicFramePr>
        <p:xfrm>
          <a:off x="4051300" y="8228909"/>
          <a:ext cx="1054102" cy="889691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054102">
                  <a:extLst>
                    <a:ext uri="{9D8B030D-6E8A-4147-A177-3AD203B41FA5}">
                      <a16:colId xmlns:a16="http://schemas.microsoft.com/office/drawing/2014/main" val="3221478151"/>
                    </a:ext>
                  </a:extLst>
                </a:gridCol>
              </a:tblGrid>
              <a:tr h="179369">
                <a:tc>
                  <a:txBody>
                    <a:bodyPr/>
                    <a:lstStyle/>
                    <a:p>
                      <a:pPr algn="ctr"/>
                      <a:r>
                        <a:rPr lang="es-AR" sz="1000" dirty="0">
                          <a:solidFill>
                            <a:schemeClr val="bg1"/>
                          </a:solidFill>
                        </a:rPr>
                        <a:t>BIBLIOGRAFÍA</a:t>
                      </a:r>
                      <a:endParaRPr lang="es-AR" sz="105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8919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1212860"/>
                  </a:ext>
                </a:extLst>
              </a:tr>
              <a:tr h="645851">
                <a:tc>
                  <a:txBody>
                    <a:bodyPr/>
                    <a:lstStyle/>
                    <a:p>
                      <a:pPr marL="0" marR="0" lvl="0" indent="0" algn="l" defTabSz="51453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AR" sz="1013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724296"/>
                  </a:ext>
                </a:extLst>
              </a:tr>
            </a:tbl>
          </a:graphicData>
        </a:graphic>
      </p:graphicFrame>
      <p:graphicFrame>
        <p:nvGraphicFramePr>
          <p:cNvPr id="31" name="Tabla 30">
            <a:extLst>
              <a:ext uri="{FF2B5EF4-FFF2-40B4-BE49-F238E27FC236}">
                <a16:creationId xmlns:a16="http://schemas.microsoft.com/office/drawing/2014/main" id="{956830F7-AE98-F1B7-0DE8-6F1132049E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2818733"/>
              </p:ext>
            </p:extLst>
          </p:nvPr>
        </p:nvGraphicFramePr>
        <p:xfrm>
          <a:off x="2961167" y="7208057"/>
          <a:ext cx="2089298" cy="960120"/>
        </p:xfrm>
        <a:graphic>
          <a:graphicData uri="http://schemas.openxmlformats.org/drawingml/2006/table">
            <a:tbl>
              <a:tblPr firstRow="1" firstCol="1" bandRow="1"/>
              <a:tblGrid>
                <a:gridCol w="1547333">
                  <a:extLst>
                    <a:ext uri="{9D8B030D-6E8A-4147-A177-3AD203B41FA5}">
                      <a16:colId xmlns:a16="http://schemas.microsoft.com/office/drawing/2014/main" val="1586889241"/>
                    </a:ext>
                  </a:extLst>
                </a:gridCol>
                <a:gridCol w="276379">
                  <a:extLst>
                    <a:ext uri="{9D8B030D-6E8A-4147-A177-3AD203B41FA5}">
                      <a16:colId xmlns:a16="http://schemas.microsoft.com/office/drawing/2014/main" val="3625066528"/>
                    </a:ext>
                  </a:extLst>
                </a:gridCol>
                <a:gridCol w="265586">
                  <a:extLst>
                    <a:ext uri="{9D8B030D-6E8A-4147-A177-3AD203B41FA5}">
                      <a16:colId xmlns:a16="http://schemas.microsoft.com/office/drawing/2014/main" val="243724424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AR" sz="9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EVOLUCIÓN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AR" sz="9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AR" sz="9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6869184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51453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Sin datos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AR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Mejora- persisten imágenes</a:t>
                      </a:r>
                      <a:endParaRPr lang="es-A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AR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Mejora - revierte imágenes</a:t>
                      </a:r>
                      <a:endParaRPr lang="es-A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AR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Sin adherencia ni controles</a:t>
                      </a:r>
                      <a:endParaRPr lang="es-A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AR" sz="9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Cx</a:t>
                      </a:r>
                      <a:r>
                        <a:rPr lang="es-AR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recidiva</a:t>
                      </a:r>
                      <a:endParaRPr lang="es-A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AR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Empeoramiento progresivo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AR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AR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s-A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AR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s-A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AR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s-A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AR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s-A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AR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s-A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AR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AR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s-A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AR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s-A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AR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s-A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AR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s-A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AR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s-A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3584158"/>
                  </a:ext>
                </a:extLst>
              </a:tr>
            </a:tbl>
          </a:graphicData>
        </a:graphic>
      </p:graphicFrame>
      <p:sp>
        <p:nvSpPr>
          <p:cNvPr id="40" name="CuadroTexto 39">
            <a:extLst>
              <a:ext uri="{FF2B5EF4-FFF2-40B4-BE49-F238E27FC236}">
                <a16:creationId xmlns:a16="http://schemas.microsoft.com/office/drawing/2014/main" id="{2B71462A-2C15-30FE-F827-94844EEC4385}"/>
              </a:ext>
            </a:extLst>
          </p:cNvPr>
          <p:cNvSpPr txBox="1"/>
          <p:nvPr/>
        </p:nvSpPr>
        <p:spPr>
          <a:xfrm>
            <a:off x="2883308" y="4981498"/>
            <a:ext cx="2335984" cy="4462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s-AR" sz="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</a:t>
            </a:r>
            <a:r>
              <a:rPr lang="es-AR" sz="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Cong</a:t>
            </a:r>
            <a:r>
              <a:rPr lang="es-AR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énitas, aspergilosis broncopulmonar alérgica, fibrosis pulmonar, </a:t>
            </a:r>
            <a:r>
              <a:rPr lang="de-DE" sz="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GEPA</a:t>
            </a:r>
            <a:r>
              <a:rPr lang="es-AR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7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Kartegener</a:t>
            </a:r>
            <a:r>
              <a:rPr lang="es-AR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en-US" sz="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ost-</a:t>
            </a:r>
            <a:r>
              <a:rPr lang="en-US" sz="7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bronq</a:t>
            </a:r>
            <a:r>
              <a:rPr lang="en-US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uiolitis</a:t>
            </a:r>
            <a:r>
              <a:rPr lang="es-AR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Sd. L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ady</a:t>
            </a:r>
            <a:r>
              <a:rPr lang="en-US" sz="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Windermere</a:t>
            </a:r>
            <a:r>
              <a:rPr lang="es-AR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7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SwyerJames</a:t>
            </a:r>
            <a:r>
              <a:rPr lang="en-US" sz="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-Mc </a:t>
            </a:r>
            <a:r>
              <a:rPr lang="en-US" sz="7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Leod</a:t>
            </a:r>
            <a:r>
              <a:rPr lang="es-AR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US" sz="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uberculosis</a:t>
            </a:r>
            <a:endParaRPr lang="es-AR" sz="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22" name="Gráfico 21">
            <a:extLst>
              <a:ext uri="{FF2B5EF4-FFF2-40B4-BE49-F238E27FC236}">
                <a16:creationId xmlns:a16="http://schemas.microsoft.com/office/drawing/2014/main" id="{6F101545-CFF9-43DD-89AE-98B90C91562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95889240"/>
              </p:ext>
            </p:extLst>
          </p:nvPr>
        </p:nvGraphicFramePr>
        <p:xfrm>
          <a:off x="-454842" y="4659370"/>
          <a:ext cx="3270477" cy="12352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5" name="Gráfico 24">
            <a:extLst>
              <a:ext uri="{FF2B5EF4-FFF2-40B4-BE49-F238E27FC236}">
                <a16:creationId xmlns:a16="http://schemas.microsoft.com/office/drawing/2014/main" id="{5779D3DD-5792-43D9-849E-B796097D712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83617360"/>
              </p:ext>
            </p:extLst>
          </p:nvPr>
        </p:nvGraphicFramePr>
        <p:xfrm>
          <a:off x="-1121253" y="5771970"/>
          <a:ext cx="4113691" cy="16246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8" name="CuadroTexto 7">
            <a:extLst>
              <a:ext uri="{FF2B5EF4-FFF2-40B4-BE49-F238E27FC236}">
                <a16:creationId xmlns:a16="http://schemas.microsoft.com/office/drawing/2014/main" id="{EA6BEB77-29A5-0483-BBFD-4F05A41AAD22}"/>
              </a:ext>
            </a:extLst>
          </p:cNvPr>
          <p:cNvSpPr txBox="1"/>
          <p:nvPr/>
        </p:nvSpPr>
        <p:spPr>
          <a:xfrm>
            <a:off x="96010" y="3799837"/>
            <a:ext cx="2668657" cy="707886"/>
          </a:xfrm>
          <a:prstGeom prst="rect">
            <a:avLst/>
          </a:prstGeom>
          <a:noFill/>
          <a:ln w="127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s-AR" sz="1000" dirty="0"/>
              <a:t>- 31 pacientes, predominio femenino 24 (77%)</a:t>
            </a:r>
          </a:p>
          <a:p>
            <a:r>
              <a:rPr lang="es-AR" sz="1000" dirty="0"/>
              <a:t>- Edad media: 52 años (mínimo 16, máximo 89)</a:t>
            </a:r>
          </a:p>
          <a:p>
            <a:r>
              <a:rPr lang="es-AR" sz="1000" dirty="0"/>
              <a:t>- Espirometría FEV1 77% (DE 19), relación FEV1/CVF  80% (DE 13), FCV 80% (DE 16,6)</a:t>
            </a:r>
          </a:p>
        </p:txBody>
      </p:sp>
      <p:graphicFrame>
        <p:nvGraphicFramePr>
          <p:cNvPr id="21" name="Tabla 20">
            <a:extLst>
              <a:ext uri="{FF2B5EF4-FFF2-40B4-BE49-F238E27FC236}">
                <a16:creationId xmlns:a16="http://schemas.microsoft.com/office/drawing/2014/main" id="{60CC70C4-F954-3279-14BC-1C8ABEBF92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7929495"/>
              </p:ext>
            </p:extLst>
          </p:nvPr>
        </p:nvGraphicFramePr>
        <p:xfrm>
          <a:off x="2961167" y="5388954"/>
          <a:ext cx="2090156" cy="1783080"/>
        </p:xfrm>
        <a:graphic>
          <a:graphicData uri="http://schemas.openxmlformats.org/drawingml/2006/table">
            <a:tbl>
              <a:tblPr firstRow="1" firstCol="1" bandRow="1"/>
              <a:tblGrid>
                <a:gridCol w="1540983">
                  <a:extLst>
                    <a:ext uri="{9D8B030D-6E8A-4147-A177-3AD203B41FA5}">
                      <a16:colId xmlns:a16="http://schemas.microsoft.com/office/drawing/2014/main" val="3945372777"/>
                    </a:ext>
                  </a:extLst>
                </a:gridCol>
                <a:gridCol w="284644">
                  <a:extLst>
                    <a:ext uri="{9D8B030D-6E8A-4147-A177-3AD203B41FA5}">
                      <a16:colId xmlns:a16="http://schemas.microsoft.com/office/drawing/2014/main" val="1639174719"/>
                    </a:ext>
                  </a:extLst>
                </a:gridCol>
                <a:gridCol w="264529">
                  <a:extLst>
                    <a:ext uri="{9D8B030D-6E8A-4147-A177-3AD203B41FA5}">
                      <a16:colId xmlns:a16="http://schemas.microsoft.com/office/drawing/2014/main" val="117043788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AR" sz="9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TERAPÉUTICA</a:t>
                      </a:r>
                      <a:endParaRPr lang="es-A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AR" sz="9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lang="es-A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AR" sz="9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1646184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AR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Sin datos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AR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Corticoide inhalado +LABA</a:t>
                      </a:r>
                      <a:endParaRPr lang="es-A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AR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Macrólidos</a:t>
                      </a:r>
                      <a:endParaRPr lang="es-A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AR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CI - LABA- KTR</a:t>
                      </a:r>
                      <a:endParaRPr lang="es-A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AR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Cirugía</a:t>
                      </a:r>
                      <a:endParaRPr lang="es-A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AR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Azitromicina 3/</a:t>
                      </a:r>
                      <a:r>
                        <a:rPr lang="es-AR" sz="9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sem</a:t>
                      </a:r>
                      <a:endParaRPr lang="es-A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Tuberculostáticos</a:t>
                      </a:r>
                      <a:endParaRPr lang="es-A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Azatioprina</a:t>
                      </a:r>
                      <a:r>
                        <a:rPr lang="en-US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CO</a:t>
                      </a:r>
                      <a:endParaRPr lang="es-A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AR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CI-LABA - Voriconazol</a:t>
                      </a:r>
                      <a:endParaRPr lang="es-A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AR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IBP</a:t>
                      </a:r>
                      <a:endParaRPr lang="es-A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AR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N-Acetilcisteína</a:t>
                      </a:r>
                      <a:endParaRPr lang="es-A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AR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Tobramicina I.- CI-LABA</a:t>
                      </a:r>
                      <a:endParaRPr lang="es-A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AR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AR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s-A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AR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s-A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AR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s-A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AR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s-A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AR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s-A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AR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s-A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AR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s-A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AR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s-A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AR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s-A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AR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s-A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AR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s-A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AR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AR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s-A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AR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s-A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AR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s-A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AR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s-A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AR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s-A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AR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s-A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AR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s-A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AR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s-A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AR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s-A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AR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s-A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AR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s-A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034032"/>
                  </a:ext>
                </a:extLst>
              </a:tr>
            </a:tbl>
          </a:graphicData>
        </a:graphic>
      </p:graphicFrame>
      <p:graphicFrame>
        <p:nvGraphicFramePr>
          <p:cNvPr id="24" name="Gráfico 23">
            <a:extLst>
              <a:ext uri="{FF2B5EF4-FFF2-40B4-BE49-F238E27FC236}">
                <a16:creationId xmlns:a16="http://schemas.microsoft.com/office/drawing/2014/main" id="{49D3272B-F6AC-4FC2-9F17-66808EDBF63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64534476"/>
              </p:ext>
            </p:extLst>
          </p:nvPr>
        </p:nvGraphicFramePr>
        <p:xfrm>
          <a:off x="-340641" y="6846186"/>
          <a:ext cx="3156276" cy="13045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9" name="Tabla 18">
            <a:extLst>
              <a:ext uri="{FF2B5EF4-FFF2-40B4-BE49-F238E27FC236}">
                <a16:creationId xmlns:a16="http://schemas.microsoft.com/office/drawing/2014/main" id="{97057108-6058-78E7-76D5-7F7C7ED9F2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2446554"/>
              </p:ext>
            </p:extLst>
          </p:nvPr>
        </p:nvGraphicFramePr>
        <p:xfrm>
          <a:off x="2961167" y="3799837"/>
          <a:ext cx="2087911" cy="1234440"/>
        </p:xfrm>
        <a:graphic>
          <a:graphicData uri="http://schemas.openxmlformats.org/drawingml/2006/table">
            <a:tbl>
              <a:tblPr firstRow="1" firstCol="1" bandRow="1"/>
              <a:tblGrid>
                <a:gridCol w="1540175">
                  <a:extLst>
                    <a:ext uri="{9D8B030D-6E8A-4147-A177-3AD203B41FA5}">
                      <a16:colId xmlns:a16="http://schemas.microsoft.com/office/drawing/2014/main" val="2480598106"/>
                    </a:ext>
                  </a:extLst>
                </a:gridCol>
                <a:gridCol w="285343">
                  <a:extLst>
                    <a:ext uri="{9D8B030D-6E8A-4147-A177-3AD203B41FA5}">
                      <a16:colId xmlns:a16="http://schemas.microsoft.com/office/drawing/2014/main" val="2695145537"/>
                    </a:ext>
                  </a:extLst>
                </a:gridCol>
                <a:gridCol w="262393">
                  <a:extLst>
                    <a:ext uri="{9D8B030D-6E8A-4147-A177-3AD203B41FA5}">
                      <a16:colId xmlns:a16="http://schemas.microsoft.com/office/drawing/2014/main" val="327447596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AR" sz="9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ETIOLOGÍAS</a:t>
                      </a:r>
                      <a:endParaRPr lang="es-AR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AR" sz="9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lang="es-AR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AR" sz="9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endParaRPr lang="es-AR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612929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Asma</a:t>
                      </a:r>
                      <a:endParaRPr lang="es-AR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EPOC</a:t>
                      </a:r>
                      <a:endParaRPr lang="es-AR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Post neumonía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ERGE	</a:t>
                      </a:r>
                      <a:endParaRPr lang="es-AR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AR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Bronquitis eosinofílica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AR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Adquiridas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AR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Sin diagnóstico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AR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Otras*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AR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AR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AR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AR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AR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AR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AR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AR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AR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AR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AR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AR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AR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AR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AR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AR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2608636"/>
                  </a:ext>
                </a:extLst>
              </a:tr>
            </a:tbl>
          </a:graphicData>
        </a:graphic>
      </p:graphicFrame>
      <p:pic>
        <p:nvPicPr>
          <p:cNvPr id="3" name="Imagen 2" descr="Código QR&#10;&#10;Descripción generada automáticamente">
            <a:extLst>
              <a:ext uri="{FF2B5EF4-FFF2-40B4-BE49-F238E27FC236}">
                <a16:creationId xmlns:a16="http://schemas.microsoft.com/office/drawing/2014/main" id="{E38B768E-8420-AA25-2B51-2BFF78727DA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5183" y="8503100"/>
            <a:ext cx="585267" cy="585267"/>
          </a:xfrm>
          <a:prstGeom prst="rect">
            <a:avLst/>
          </a:prstGeom>
        </p:spPr>
      </p:pic>
      <p:pic>
        <p:nvPicPr>
          <p:cNvPr id="34" name="Gráfico 33" descr="Subtítulos contorno">
            <a:extLst>
              <a:ext uri="{FF2B5EF4-FFF2-40B4-BE49-F238E27FC236}">
                <a16:creationId xmlns:a16="http://schemas.microsoft.com/office/drawing/2014/main" id="{B5465BA6-2F5D-A0AF-1885-76A55769AB20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332391" y="625534"/>
            <a:ext cx="935843" cy="795754"/>
          </a:xfrm>
          <a:prstGeom prst="rect">
            <a:avLst/>
          </a:prstGeom>
        </p:spPr>
      </p:pic>
      <p:sp>
        <p:nvSpPr>
          <p:cNvPr id="9" name="CuadroTexto 8">
            <a:extLst>
              <a:ext uri="{FF2B5EF4-FFF2-40B4-BE49-F238E27FC236}">
                <a16:creationId xmlns:a16="http://schemas.microsoft.com/office/drawing/2014/main" id="{AEBFB271-54D3-C426-115B-4F2BD84D3610}"/>
              </a:ext>
            </a:extLst>
          </p:cNvPr>
          <p:cNvSpPr txBox="1"/>
          <p:nvPr/>
        </p:nvSpPr>
        <p:spPr>
          <a:xfrm>
            <a:off x="4489730" y="807257"/>
            <a:ext cx="610178" cy="30777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s-AR" sz="1400" b="1" i="0" dirty="0">
                <a:solidFill>
                  <a:srgbClr val="242424"/>
                </a:solidFill>
                <a:effectLst/>
              </a:rPr>
              <a:t>P-151</a:t>
            </a:r>
            <a:endParaRPr lang="es-AR" sz="1400" b="1" dirty="0"/>
          </a:p>
        </p:txBody>
      </p:sp>
    </p:spTree>
    <p:extLst>
      <p:ext uri="{BB962C8B-B14F-4D97-AF65-F5344CB8AC3E}">
        <p14:creationId xmlns:p14="http://schemas.microsoft.com/office/powerpoint/2010/main" val="427627860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1104</TotalTime>
  <Words>422</Words>
  <Application>Microsoft Office PowerPoint</Application>
  <PresentationFormat>Personalizado</PresentationFormat>
  <Paragraphs>126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Francisco Lascano</dc:creator>
  <cp:lastModifiedBy>Francisco Lascano</cp:lastModifiedBy>
  <cp:revision>24</cp:revision>
  <dcterms:created xsi:type="dcterms:W3CDTF">2024-10-05T21:54:47Z</dcterms:created>
  <dcterms:modified xsi:type="dcterms:W3CDTF">2024-10-18T02:15:50Z</dcterms:modified>
</cp:coreProperties>
</file>