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1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11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AR" sz="1000" b="1"/>
              <a:t>Hallazgos TCAR</a:t>
            </a:r>
          </a:p>
        </c:rich>
      </c:tx>
      <c:layout>
        <c:manualLayout>
          <c:xMode val="edge"/>
          <c:yMode val="edge"/>
          <c:x val="0.364459985500586"/>
          <c:y val="1.1436167628990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244087270505102E-3"/>
          <c:y val="0.27671380597860756"/>
          <c:w val="0.76117886178861793"/>
          <c:h val="0.5331280985710119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1B8-492B-99FC-D2F0D7814DB9}"/>
              </c:ext>
            </c:extLst>
          </c:dPt>
          <c:dPt>
            <c:idx val="1"/>
            <c:bubble3D val="0"/>
            <c:spPr>
              <a:solidFill>
                <a:srgbClr val="EC328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1B8-492B-99FC-D2F0D7814DB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1B8-492B-99FC-D2F0D7814D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1B8-492B-99FC-D2F0D7814DB9}"/>
              </c:ext>
            </c:extLst>
          </c:dPt>
          <c:dLbls>
            <c:dLbl>
              <c:idx val="2"/>
              <c:layout>
                <c:manualLayout>
                  <c:x val="-8.3052842935885714E-3"/>
                  <c:y val="1.771043487553472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B8-492B-99FC-D2F0D7814DB9}"/>
                </c:ext>
              </c:extLst>
            </c:dLbl>
            <c:dLbl>
              <c:idx val="3"/>
              <c:layout>
                <c:manualLayout>
                  <c:x val="9.0588496337053719E-3"/>
                  <c:y val="-6.857166913319581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B8-492B-99FC-D2F0D7814D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Hoja1!$A$1:$A$4</c:f>
              <c:strCache>
                <c:ptCount val="4"/>
                <c:pt idx="0">
                  <c:v>Cilíndricas bilaterales</c:v>
                </c:pt>
                <c:pt idx="1">
                  <c:v>Cilíndricas localizadas</c:v>
                </c:pt>
                <c:pt idx="2">
                  <c:v>Cilíndricas bilaterales imp. mucoso</c:v>
                </c:pt>
                <c:pt idx="3">
                  <c:v>Varicosas bilaterales</c:v>
                </c:pt>
              </c:strCache>
            </c:strRef>
          </c:cat>
          <c:val>
            <c:numRef>
              <c:f>Hoja1!$B$1:$B$4</c:f>
              <c:numCache>
                <c:formatCode>0%</c:formatCode>
                <c:ptCount val="4"/>
                <c:pt idx="0">
                  <c:v>0.54</c:v>
                </c:pt>
                <c:pt idx="1">
                  <c:v>0.28999999999999998</c:v>
                </c:pt>
                <c:pt idx="2">
                  <c:v>0.08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1B8-492B-99FC-D2F0D7814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7268496308030903"/>
          <c:y val="0.16525367469664931"/>
          <c:w val="0.4197889176410658"/>
          <c:h val="0.793307004140905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000" b="1" dirty="0">
                <a:solidFill>
                  <a:schemeClr val="tx1"/>
                </a:solidFill>
              </a:rPr>
              <a:t>Fenotipo celular</a:t>
            </a:r>
          </a:p>
        </c:rich>
      </c:tx>
      <c:layout>
        <c:manualLayout>
          <c:xMode val="edge"/>
          <c:yMode val="edge"/>
          <c:x val="0.44044363079288162"/>
          <c:y val="3.67339250992072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867433650218259E-2"/>
          <c:y val="0.30053261390754438"/>
          <c:w val="0.80708079435232249"/>
          <c:h val="0.4015138225404076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62-4FD9-9234-12A1EC3246EE}"/>
              </c:ext>
            </c:extLst>
          </c:dPt>
          <c:dPt>
            <c:idx val="1"/>
            <c:bubble3D val="0"/>
            <c:spPr>
              <a:solidFill>
                <a:srgbClr val="EC328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62-4FD9-9234-12A1EC3246E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62-4FD9-9234-12A1EC3246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62-4FD9-9234-12A1EC3246EE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62-4FD9-9234-12A1EC3246EE}"/>
              </c:ext>
            </c:extLst>
          </c:dPt>
          <c:dLbls>
            <c:dLbl>
              <c:idx val="0"/>
              <c:layout>
                <c:manualLayout>
                  <c:x val="-9.678801835140273E-2"/>
                  <c:y val="4.58547766905551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62-4FD9-9234-12A1EC3246E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3B62-4FD9-9234-12A1EC3246EE}"/>
                </c:ext>
              </c:extLst>
            </c:dLbl>
            <c:dLbl>
              <c:idx val="2"/>
              <c:layout>
                <c:manualLayout>
                  <c:x val="-3.6449018655022947E-3"/>
                  <c:y val="-2.964369095959754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62-4FD9-9234-12A1EC3246EE}"/>
                </c:ext>
              </c:extLst>
            </c:dLbl>
            <c:dLbl>
              <c:idx val="3"/>
              <c:layout>
                <c:manualLayout>
                  <c:x val="1.8129703956860153E-3"/>
                  <c:y val="-4.775244071107926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62-4FD9-9234-12A1EC3246EE}"/>
                </c:ext>
              </c:extLst>
            </c:dLbl>
            <c:dLbl>
              <c:idx val="4"/>
              <c:layout>
                <c:manualLayout>
                  <c:x val="2.2788050925555605E-2"/>
                  <c:y val="-2.6164742842827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62-4FD9-9234-12A1EC3246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Hoja1!$A$7:$A$11</c:f>
              <c:strCache>
                <c:ptCount val="5"/>
                <c:pt idx="0">
                  <c:v>Eosinofílico</c:v>
                </c:pt>
                <c:pt idx="1">
                  <c:v>Neutrofílico</c:v>
                </c:pt>
                <c:pt idx="2">
                  <c:v>Linfocítico</c:v>
                </c:pt>
                <c:pt idx="3">
                  <c:v>Paucigranulocítico</c:v>
                </c:pt>
                <c:pt idx="4">
                  <c:v>Mixto</c:v>
                </c:pt>
              </c:strCache>
            </c:strRef>
          </c:cat>
          <c:val>
            <c:numRef>
              <c:f>Hoja1!$B$7:$B$11</c:f>
              <c:numCache>
                <c:formatCode>0%</c:formatCode>
                <c:ptCount val="5"/>
                <c:pt idx="0">
                  <c:v>0.45</c:v>
                </c:pt>
                <c:pt idx="1">
                  <c:v>0.35</c:v>
                </c:pt>
                <c:pt idx="2">
                  <c:v>0.1</c:v>
                </c:pt>
                <c:pt idx="3">
                  <c:v>0.06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B62-4FD9-9234-12A1EC324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654967764958525"/>
          <c:y val="0.16838367405727708"/>
          <c:w val="0.34627369921561924"/>
          <c:h val="0.545414983974802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AR" sz="1000" b="1" dirty="0">
                <a:solidFill>
                  <a:schemeClr val="tx1"/>
                </a:solidFill>
              </a:rPr>
              <a:t>Cultivo</a:t>
            </a:r>
          </a:p>
        </c:rich>
      </c:tx>
      <c:layout>
        <c:manualLayout>
          <c:xMode val="edge"/>
          <c:yMode val="edge"/>
          <c:x val="0.41231977178168194"/>
          <c:y val="7.5129984462420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792731168388969E-3"/>
          <c:y val="0.35083398617808137"/>
          <c:w val="0.7301218346468813"/>
          <c:h val="0.5179563675331275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A94-4DE3-8720-E0229871D8BB}"/>
              </c:ext>
            </c:extLst>
          </c:dPt>
          <c:dPt>
            <c:idx val="1"/>
            <c:bubble3D val="0"/>
            <c:spPr>
              <a:solidFill>
                <a:srgbClr val="EC328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A94-4DE3-8720-E0229871D8B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A94-4DE3-8720-E0229871D8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A94-4DE3-8720-E0229871D8BB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A94-4DE3-8720-E0229871D8B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A94-4DE3-8720-E0229871D8B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A94-4DE3-8720-E0229871D8BB}"/>
                </c:ext>
              </c:extLst>
            </c:dLbl>
            <c:dLbl>
              <c:idx val="4"/>
              <c:layout>
                <c:manualLayout>
                  <c:x val="2.1678712508031616E-2"/>
                  <c:y val="-3.110811993754307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94-4DE3-8720-E0229871D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Hoja1!$A$13:$A$17</c:f>
              <c:strCache>
                <c:ptCount val="5"/>
                <c:pt idx="0">
                  <c:v>Flora mixta sin predominio</c:v>
                </c:pt>
                <c:pt idx="1">
                  <c:v>Sin datos</c:v>
                </c:pt>
                <c:pt idx="2">
                  <c:v>Haemophilus Influenzae</c:v>
                </c:pt>
                <c:pt idx="3">
                  <c:v>Pseudomonas</c:v>
                </c:pt>
                <c:pt idx="4">
                  <c:v>BAAR</c:v>
                </c:pt>
              </c:strCache>
            </c:strRef>
          </c:cat>
          <c:val>
            <c:numRef>
              <c:f>Hoja1!$B$13:$B$17</c:f>
              <c:numCache>
                <c:formatCode>0%</c:formatCode>
                <c:ptCount val="5"/>
                <c:pt idx="0">
                  <c:v>0.55000000000000004</c:v>
                </c:pt>
                <c:pt idx="1">
                  <c:v>0.28999999999999998</c:v>
                </c:pt>
                <c:pt idx="2">
                  <c:v>0.1</c:v>
                </c:pt>
                <c:pt idx="3">
                  <c:v>0.03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94-4DE3-8720-E0229871D8B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73625373699892"/>
          <c:y val="0.13724120961628233"/>
          <c:w val="0.4426374626300108"/>
          <c:h val="0.803082162810285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8734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506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472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203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851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3597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505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05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421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918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549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9404F-4498-4542-B835-AAA7557BDB04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55B72-D46D-4699-B482-E9A7E403096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306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>
            <a:extLst>
              <a:ext uri="{FF2B5EF4-FFF2-40B4-BE49-F238E27FC236}">
                <a16:creationId xmlns:a16="http://schemas.microsoft.com/office/drawing/2014/main" id="{A0D18B85-66DE-0CB2-90F7-B8D8972179E9}"/>
              </a:ext>
            </a:extLst>
          </p:cNvPr>
          <p:cNvGrpSpPr/>
          <p:nvPr/>
        </p:nvGrpSpPr>
        <p:grpSpPr>
          <a:xfrm>
            <a:off x="0" y="0"/>
            <a:ext cx="5145088" cy="727594"/>
            <a:chOff x="1" y="0"/>
            <a:chExt cx="5145088" cy="784639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6DC7040D-7065-C8A1-FEE5-FC61AEC1683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192" t="14848" r="43115" b="33432"/>
            <a:stretch/>
          </p:blipFill>
          <p:spPr bwMode="auto">
            <a:xfrm>
              <a:off x="1" y="2160"/>
              <a:ext cx="1941127" cy="7824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04D2FDB1-CDBD-934B-44C7-1198B0C6078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807" t="762" r="25000" b="8853"/>
            <a:stretch/>
          </p:blipFill>
          <p:spPr bwMode="auto">
            <a:xfrm>
              <a:off x="1870098" y="0"/>
              <a:ext cx="768363" cy="7824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4FA41385-A8CD-C3AF-6F40-28D0986D1F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7360" y="2161"/>
              <a:ext cx="2547729" cy="780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0106FE4-3AB7-7A4B-8CC8-D46186BA6587}"/>
              </a:ext>
            </a:extLst>
          </p:cNvPr>
          <p:cNvSpPr txBox="1"/>
          <p:nvPr/>
        </p:nvSpPr>
        <p:spPr>
          <a:xfrm>
            <a:off x="-22849" y="668284"/>
            <a:ext cx="4438351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050" b="1" i="0" dirty="0">
                <a:solidFill>
                  <a:srgbClr val="242424"/>
                </a:solidFill>
                <a:effectLst/>
              </a:rPr>
              <a:t>RESULTADOS DE LA APLICACIÓN DE MEDICINA DE PRECISIÓN </a:t>
            </a:r>
          </a:p>
          <a:p>
            <a:pPr algn="ctr"/>
            <a:r>
              <a:rPr lang="es-AR" sz="1050" b="1" i="0" dirty="0">
                <a:solidFill>
                  <a:srgbClr val="242424"/>
                </a:solidFill>
                <a:effectLst/>
              </a:rPr>
              <a:t>EN EL MANEJO DE BRONQUIECTASIAS</a:t>
            </a:r>
          </a:p>
          <a:p>
            <a:pPr algn="ctr"/>
            <a:r>
              <a:rPr lang="es-AR" sz="900" dirty="0">
                <a:solidFill>
                  <a:srgbClr val="242424"/>
                </a:solidFill>
              </a:rPr>
              <a:t>Salazar Fabiana</a:t>
            </a:r>
            <a:r>
              <a:rPr lang="es-ES" sz="9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s-AR" sz="900" dirty="0">
                <a:solidFill>
                  <a:srgbClr val="242424"/>
                </a:solidFill>
              </a:rPr>
              <a:t>, Uribe Echevarría Elisa </a:t>
            </a:r>
            <a:r>
              <a:rPr lang="es-ES" sz="9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s-AR" sz="900" dirty="0">
                <a:solidFill>
                  <a:srgbClr val="242424"/>
                </a:solidFill>
              </a:rPr>
              <a:t>, </a:t>
            </a:r>
            <a:r>
              <a:rPr lang="es-AR" sz="900" dirty="0" err="1">
                <a:solidFill>
                  <a:srgbClr val="242424"/>
                </a:solidFill>
              </a:rPr>
              <a:t>Bertolín</a:t>
            </a:r>
            <a:r>
              <a:rPr lang="es-AR" sz="900" dirty="0">
                <a:solidFill>
                  <a:srgbClr val="242424"/>
                </a:solidFill>
              </a:rPr>
              <a:t> Andrea</a:t>
            </a:r>
            <a:r>
              <a:rPr lang="es-ES" sz="9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lang="es-AR" sz="900" dirty="0">
                <a:solidFill>
                  <a:srgbClr val="242424"/>
                </a:solidFill>
              </a:rPr>
              <a:t>, Nevado Alberto</a:t>
            </a:r>
            <a:r>
              <a:rPr lang="es-ES" sz="9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endParaRPr lang="es-AR" sz="900" dirty="0">
              <a:solidFill>
                <a:srgbClr val="242424"/>
              </a:solidFill>
            </a:endParaRPr>
          </a:p>
          <a:p>
            <a:pPr algn="ctr"/>
            <a:r>
              <a:rPr lang="es-ES" sz="9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s-AR" sz="900" dirty="0">
                <a:solidFill>
                  <a:srgbClr val="242424"/>
                </a:solidFill>
              </a:rPr>
              <a:t>Sanatorio Allende, sede Nueva Córdoba</a:t>
            </a:r>
            <a:endParaRPr lang="es-AR" sz="900" dirty="0"/>
          </a:p>
        </p:txBody>
      </p:sp>
      <p:graphicFrame>
        <p:nvGraphicFramePr>
          <p:cNvPr id="13" name="Tabla 13">
            <a:extLst>
              <a:ext uri="{FF2B5EF4-FFF2-40B4-BE49-F238E27FC236}">
                <a16:creationId xmlns:a16="http://schemas.microsoft.com/office/drawing/2014/main" id="{B8E53CDC-2314-DADF-BC2E-17A3065B6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73047"/>
              </p:ext>
            </p:extLst>
          </p:nvPr>
        </p:nvGraphicFramePr>
        <p:xfrm>
          <a:off x="35821" y="1318871"/>
          <a:ext cx="2913694" cy="89142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913694">
                  <a:extLst>
                    <a:ext uri="{9D8B030D-6E8A-4147-A177-3AD203B41FA5}">
                      <a16:colId xmlns:a16="http://schemas.microsoft.com/office/drawing/2014/main" val="3221478151"/>
                    </a:ext>
                  </a:extLst>
                </a:gridCol>
              </a:tblGrid>
              <a:tr h="131747"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bg1"/>
                          </a:solidFill>
                        </a:rPr>
                        <a:t>INTRODUCCIÓN</a:t>
                      </a:r>
                      <a:endParaRPr lang="es-AR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919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212860"/>
                  </a:ext>
                </a:extLst>
              </a:tr>
              <a:tr h="647582">
                <a:tc>
                  <a:txBody>
                    <a:bodyPr/>
                    <a:lstStyle/>
                    <a:p>
                      <a:r>
                        <a:rPr lang="es-E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pesar de los avances científicos, varios aspectos de las bronquiectasias aún requieren mayor investigación y mejora, como el diagnóstico temprano, la identificación de la causa  y la elección de un tratamiento personalizado.  </a:t>
                      </a:r>
                      <a:endParaRPr lang="es-AR" sz="9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4296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D4638C6A-17F9-C48E-516B-C5FC0151A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134406"/>
              </p:ext>
            </p:extLst>
          </p:nvPr>
        </p:nvGraphicFramePr>
        <p:xfrm>
          <a:off x="3002691" y="1318762"/>
          <a:ext cx="2097217" cy="88882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97217">
                  <a:extLst>
                    <a:ext uri="{9D8B030D-6E8A-4147-A177-3AD203B41FA5}">
                      <a16:colId xmlns:a16="http://schemas.microsoft.com/office/drawing/2014/main" val="3221478151"/>
                    </a:ext>
                  </a:extLst>
                </a:gridCol>
              </a:tblGrid>
              <a:tr h="240057"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bg1"/>
                          </a:solidFill>
                        </a:rPr>
                        <a:t>OBJETIVO</a:t>
                      </a:r>
                      <a:endParaRPr lang="es-AR" sz="9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919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212860"/>
                  </a:ext>
                </a:extLst>
              </a:tr>
              <a:tr h="644984">
                <a:tc>
                  <a:txBody>
                    <a:bodyPr/>
                    <a:lstStyle/>
                    <a:p>
                      <a:r>
                        <a:rPr lang="es-E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Analizar causas,  terapéutica y evolución clínica de pacientes con bronquiectasias, evaluando su estado inflamatorio bronquial mediante esputo inducido.</a:t>
                      </a:r>
                      <a:endParaRPr lang="es-A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4296"/>
                  </a:ext>
                </a:extLst>
              </a:tr>
            </a:tbl>
          </a:graphicData>
        </a:graphic>
      </p:graphicFrame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3971AB3E-7B70-FB57-CC4B-8C5E78503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932816"/>
              </p:ext>
            </p:extLst>
          </p:nvPr>
        </p:nvGraphicFramePr>
        <p:xfrm>
          <a:off x="37136" y="2243609"/>
          <a:ext cx="5069581" cy="12496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45241">
                  <a:extLst>
                    <a:ext uri="{9D8B030D-6E8A-4147-A177-3AD203B41FA5}">
                      <a16:colId xmlns:a16="http://schemas.microsoft.com/office/drawing/2014/main" val="3221478151"/>
                    </a:ext>
                  </a:extLst>
                </a:gridCol>
                <a:gridCol w="1837671">
                  <a:extLst>
                    <a:ext uri="{9D8B030D-6E8A-4147-A177-3AD203B41FA5}">
                      <a16:colId xmlns:a16="http://schemas.microsoft.com/office/drawing/2014/main" val="875520806"/>
                    </a:ext>
                  </a:extLst>
                </a:gridCol>
                <a:gridCol w="1586669">
                  <a:extLst>
                    <a:ext uri="{9D8B030D-6E8A-4147-A177-3AD203B41FA5}">
                      <a16:colId xmlns:a16="http://schemas.microsoft.com/office/drawing/2014/main" val="3966380737"/>
                    </a:ext>
                  </a:extLst>
                </a:gridCol>
              </a:tblGrid>
              <a:tr h="227612">
                <a:tc gridSpan="3"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bg1"/>
                          </a:solidFill>
                        </a:rPr>
                        <a:t>MATERIALES Y MÉTODOS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19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AR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919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212860"/>
                  </a:ext>
                </a:extLst>
              </a:tr>
              <a:tr h="379688">
                <a:tc gridSpan="3">
                  <a:txBody>
                    <a:bodyPr/>
                    <a:lstStyle/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kern="5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revisaron historias clínicas de pacientes con diagnóstico de bronquiectasias remitidos al laboratorio de citología bronquial, para el análisis del fenotipo celular en esputo, entre 2018 y 2023 (excluyendo el periodo 2020-2022 debido a la pandemia).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13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4296"/>
                  </a:ext>
                </a:extLst>
              </a:tr>
              <a:tr h="469450">
                <a:tc>
                  <a:txBody>
                    <a:bodyPr/>
                    <a:lstStyle/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900" kern="5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Variables demográficas                                  </a:t>
                      </a:r>
                    </a:p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900" kern="5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Etiología de las bronquiectasias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900" kern="5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Hallazgos tomográficos</a:t>
                      </a:r>
                    </a:p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900" kern="5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Cultivo de esputo</a:t>
                      </a:r>
                    </a:p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900" kern="5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Fenotipo inflamatorio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900" kern="5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Tratamiento</a:t>
                      </a:r>
                    </a:p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900" kern="5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Evolución clínica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41431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7AADCC5A-BF59-AE49-1846-C230115F0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607759"/>
              </p:ext>
            </p:extLst>
          </p:nvPr>
        </p:nvGraphicFramePr>
        <p:xfrm>
          <a:off x="35821" y="3526605"/>
          <a:ext cx="5072212" cy="467759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072212">
                  <a:extLst>
                    <a:ext uri="{9D8B030D-6E8A-4147-A177-3AD203B41FA5}">
                      <a16:colId xmlns:a16="http://schemas.microsoft.com/office/drawing/2014/main" val="32214781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bg1"/>
                          </a:solidFill>
                        </a:rPr>
                        <a:t>RESULTADOS</a:t>
                      </a:r>
                    </a:p>
                  </a:txBody>
                  <a:tcPr anchor="ctr">
                    <a:solidFill>
                      <a:srgbClr val="8919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212860"/>
                  </a:ext>
                </a:extLst>
              </a:tr>
              <a:tr h="4433755">
                <a:tc>
                  <a:txBody>
                    <a:bodyPr/>
                    <a:lstStyle/>
                    <a:p>
                      <a:endParaRPr lang="es-AR" sz="1013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4296"/>
                  </a:ext>
                </a:extLst>
              </a:tr>
            </a:tbl>
          </a:graphicData>
        </a:graphic>
      </p:graphicFrame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8161DA25-BE7E-F24D-A66F-74826C674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038319"/>
              </p:ext>
            </p:extLst>
          </p:nvPr>
        </p:nvGraphicFramePr>
        <p:xfrm>
          <a:off x="35820" y="8233422"/>
          <a:ext cx="3964679" cy="883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964679">
                  <a:extLst>
                    <a:ext uri="{9D8B030D-6E8A-4147-A177-3AD203B41FA5}">
                      <a16:colId xmlns:a16="http://schemas.microsoft.com/office/drawing/2014/main" val="3221478151"/>
                    </a:ext>
                  </a:extLst>
                </a:gridCol>
              </a:tblGrid>
              <a:tr h="152294"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bg1"/>
                          </a:solidFill>
                        </a:rPr>
                        <a:t>CONCLUSIÓN</a:t>
                      </a:r>
                      <a:endParaRPr lang="es-AR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919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212860"/>
                  </a:ext>
                </a:extLst>
              </a:tr>
              <a:tr h="576474">
                <a:tc>
                  <a:txBody>
                    <a:bodyPr/>
                    <a:lstStyle/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Este estudio permitió definir la etiología de las bronquiectasias en la mayoría de los casos. El análisis del fenotipo inflamatorio bronquial y la bacteriología del esputo fueron útiles para guiar el tratamiento. Un diagnóstico precoz, mediante el análisis etiológico y fenotípico del esputo, contribuye a una mejor evolución.</a:t>
                      </a:r>
                      <a:endParaRPr lang="es-AR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4296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4D1D6422-19EA-6F60-C8BA-8DFC17A9D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2800"/>
              </p:ext>
            </p:extLst>
          </p:nvPr>
        </p:nvGraphicFramePr>
        <p:xfrm>
          <a:off x="4051300" y="8228909"/>
          <a:ext cx="1054102" cy="88969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54102">
                  <a:extLst>
                    <a:ext uri="{9D8B030D-6E8A-4147-A177-3AD203B41FA5}">
                      <a16:colId xmlns:a16="http://schemas.microsoft.com/office/drawing/2014/main" val="3221478151"/>
                    </a:ext>
                  </a:extLst>
                </a:gridCol>
              </a:tblGrid>
              <a:tr h="179369"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bg1"/>
                          </a:solidFill>
                        </a:rPr>
                        <a:t>BIBLIOGRAFÍA</a:t>
                      </a:r>
                      <a:endParaRPr lang="es-AR" sz="105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8919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212860"/>
                  </a:ext>
                </a:extLst>
              </a:tr>
              <a:tr h="645851">
                <a:tc>
                  <a:txBody>
                    <a:bodyPr/>
                    <a:lstStyle/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AR" sz="1013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4296"/>
                  </a:ext>
                </a:extLst>
              </a:tr>
            </a:tbl>
          </a:graphicData>
        </a:graphic>
      </p:graphicFrame>
      <p:graphicFrame>
        <p:nvGraphicFramePr>
          <p:cNvPr id="31" name="Tabla 30">
            <a:extLst>
              <a:ext uri="{FF2B5EF4-FFF2-40B4-BE49-F238E27FC236}">
                <a16:creationId xmlns:a16="http://schemas.microsoft.com/office/drawing/2014/main" id="{956830F7-AE98-F1B7-0DE8-6F1132049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818733"/>
              </p:ext>
            </p:extLst>
          </p:nvPr>
        </p:nvGraphicFramePr>
        <p:xfrm>
          <a:off x="2961167" y="7208057"/>
          <a:ext cx="2089298" cy="960120"/>
        </p:xfrm>
        <a:graphic>
          <a:graphicData uri="http://schemas.openxmlformats.org/drawingml/2006/table">
            <a:tbl>
              <a:tblPr firstRow="1" firstCol="1" bandRow="1"/>
              <a:tblGrid>
                <a:gridCol w="1547333">
                  <a:extLst>
                    <a:ext uri="{9D8B030D-6E8A-4147-A177-3AD203B41FA5}">
                      <a16:colId xmlns:a16="http://schemas.microsoft.com/office/drawing/2014/main" val="1586889241"/>
                    </a:ext>
                  </a:extLst>
                </a:gridCol>
                <a:gridCol w="276379">
                  <a:extLst>
                    <a:ext uri="{9D8B030D-6E8A-4147-A177-3AD203B41FA5}">
                      <a16:colId xmlns:a16="http://schemas.microsoft.com/office/drawing/2014/main" val="3625066528"/>
                    </a:ext>
                  </a:extLst>
                </a:gridCol>
                <a:gridCol w="265586">
                  <a:extLst>
                    <a:ext uri="{9D8B030D-6E8A-4147-A177-3AD203B41FA5}">
                      <a16:colId xmlns:a16="http://schemas.microsoft.com/office/drawing/2014/main" val="24372442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EVOLUCIÓN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691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51453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 datos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Mejora- persisten imágenes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Mejora - revierte imágenes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 adherencia ni controles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Cx</a:t>
                      </a: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recidiva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Empeoramiento progresivo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584158"/>
                  </a:ext>
                </a:extLst>
              </a:tr>
            </a:tbl>
          </a:graphicData>
        </a:graphic>
      </p:graphicFrame>
      <p:sp>
        <p:nvSpPr>
          <p:cNvPr id="40" name="CuadroTexto 39">
            <a:extLst>
              <a:ext uri="{FF2B5EF4-FFF2-40B4-BE49-F238E27FC236}">
                <a16:creationId xmlns:a16="http://schemas.microsoft.com/office/drawing/2014/main" id="{2B71462A-2C15-30FE-F827-94844EEC4385}"/>
              </a:ext>
            </a:extLst>
          </p:cNvPr>
          <p:cNvSpPr txBox="1"/>
          <p:nvPr/>
        </p:nvSpPr>
        <p:spPr>
          <a:xfrm>
            <a:off x="2883308" y="4981498"/>
            <a:ext cx="2335984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s-AR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s-AR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Cong</a:t>
            </a:r>
            <a:r>
              <a:rPr lang="es-A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énitas, aspergilosis broncopulmonar alérgica, fibrosis pulmonar, </a:t>
            </a:r>
            <a:r>
              <a:rPr lang="de-DE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GEPA</a:t>
            </a:r>
            <a:r>
              <a:rPr lang="es-A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Kartegener</a:t>
            </a:r>
            <a:r>
              <a:rPr lang="es-A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ost-</a:t>
            </a:r>
            <a:r>
              <a:rPr lang="en-US" sz="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bronq</a:t>
            </a:r>
            <a:r>
              <a:rPr lang="en-US" sz="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uiolitis</a:t>
            </a:r>
            <a:r>
              <a:rPr lang="es-A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Sd. L</a:t>
            </a:r>
            <a:r>
              <a:rPr lang="en-US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ady</a:t>
            </a: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Windermere</a:t>
            </a:r>
            <a:r>
              <a:rPr lang="es-A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SwyerJames</a:t>
            </a: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-Mc </a:t>
            </a:r>
            <a:r>
              <a:rPr lang="en-US" sz="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Leod</a:t>
            </a:r>
            <a:r>
              <a:rPr lang="es-AR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uberculosis</a:t>
            </a:r>
            <a:endParaRPr lang="es-AR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id="{6F101545-CFF9-43DD-89AE-98B90C9156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889240"/>
              </p:ext>
            </p:extLst>
          </p:nvPr>
        </p:nvGraphicFramePr>
        <p:xfrm>
          <a:off x="-454842" y="4659370"/>
          <a:ext cx="3270477" cy="1235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Gráfico 24">
            <a:extLst>
              <a:ext uri="{FF2B5EF4-FFF2-40B4-BE49-F238E27FC236}">
                <a16:creationId xmlns:a16="http://schemas.microsoft.com/office/drawing/2014/main" id="{5779D3DD-5792-43D9-849E-B796097D71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3617360"/>
              </p:ext>
            </p:extLst>
          </p:nvPr>
        </p:nvGraphicFramePr>
        <p:xfrm>
          <a:off x="-1121253" y="5771970"/>
          <a:ext cx="4113691" cy="1624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EA6BEB77-29A5-0483-BBFD-4F05A41AAD22}"/>
              </a:ext>
            </a:extLst>
          </p:cNvPr>
          <p:cNvSpPr txBox="1"/>
          <p:nvPr/>
        </p:nvSpPr>
        <p:spPr>
          <a:xfrm>
            <a:off x="96010" y="3799837"/>
            <a:ext cx="2668657" cy="707886"/>
          </a:xfrm>
          <a:prstGeom prst="rect">
            <a:avLst/>
          </a:prstGeom>
          <a:noFill/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s-AR" sz="1000" dirty="0"/>
              <a:t>- 31 pacientes, predominio femenino 24 (77%)</a:t>
            </a:r>
          </a:p>
          <a:p>
            <a:r>
              <a:rPr lang="es-AR" sz="1000" dirty="0"/>
              <a:t>- Edad media: 52 años (mínimo 16, máximo 89)</a:t>
            </a:r>
          </a:p>
          <a:p>
            <a:r>
              <a:rPr lang="es-AR" sz="1000" dirty="0"/>
              <a:t>- Espirometría FEV1 77% (DE 19), relación FEV1/CVF  80% (DE 13), FCV 80% (DE 16,6)</a:t>
            </a:r>
          </a:p>
        </p:txBody>
      </p:sp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60CC70C4-F954-3279-14BC-1C8ABEBF9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29495"/>
              </p:ext>
            </p:extLst>
          </p:nvPr>
        </p:nvGraphicFramePr>
        <p:xfrm>
          <a:off x="2961167" y="5388954"/>
          <a:ext cx="2090156" cy="1783080"/>
        </p:xfrm>
        <a:graphic>
          <a:graphicData uri="http://schemas.openxmlformats.org/drawingml/2006/table">
            <a:tbl>
              <a:tblPr firstRow="1" firstCol="1" bandRow="1"/>
              <a:tblGrid>
                <a:gridCol w="1540983">
                  <a:extLst>
                    <a:ext uri="{9D8B030D-6E8A-4147-A177-3AD203B41FA5}">
                      <a16:colId xmlns:a16="http://schemas.microsoft.com/office/drawing/2014/main" val="3945372777"/>
                    </a:ext>
                  </a:extLst>
                </a:gridCol>
                <a:gridCol w="284644">
                  <a:extLst>
                    <a:ext uri="{9D8B030D-6E8A-4147-A177-3AD203B41FA5}">
                      <a16:colId xmlns:a16="http://schemas.microsoft.com/office/drawing/2014/main" val="1639174719"/>
                    </a:ext>
                  </a:extLst>
                </a:gridCol>
                <a:gridCol w="264529">
                  <a:extLst>
                    <a:ext uri="{9D8B030D-6E8A-4147-A177-3AD203B41FA5}">
                      <a16:colId xmlns:a16="http://schemas.microsoft.com/office/drawing/2014/main" val="11704378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TERAPÉUTICA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A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461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 datos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Corticoide inhalado +LABA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Macrólidos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 - LABA- KTR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Cirugía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Azitromicina 3/</a:t>
                      </a:r>
                      <a:r>
                        <a:rPr lang="es-AR" sz="9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Tuberculostáticos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Azatioprina</a:t>
                      </a: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CO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CI-LABA - Voriconazol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IBP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N-Acetilcisteína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Tobramicina I.- CI-LABA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A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34032"/>
                  </a:ext>
                </a:extLst>
              </a:tr>
            </a:tbl>
          </a:graphicData>
        </a:graphic>
      </p:graphicFrame>
      <p:graphicFrame>
        <p:nvGraphicFramePr>
          <p:cNvPr id="24" name="Gráfico 23">
            <a:extLst>
              <a:ext uri="{FF2B5EF4-FFF2-40B4-BE49-F238E27FC236}">
                <a16:creationId xmlns:a16="http://schemas.microsoft.com/office/drawing/2014/main" id="{49D3272B-F6AC-4FC2-9F17-66808EDBF6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4534476"/>
              </p:ext>
            </p:extLst>
          </p:nvPr>
        </p:nvGraphicFramePr>
        <p:xfrm>
          <a:off x="-340641" y="6846186"/>
          <a:ext cx="3156276" cy="1304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97057108-6058-78E7-76D5-7F7C7ED9F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446554"/>
              </p:ext>
            </p:extLst>
          </p:nvPr>
        </p:nvGraphicFramePr>
        <p:xfrm>
          <a:off x="2961167" y="3799837"/>
          <a:ext cx="2087911" cy="1234440"/>
        </p:xfrm>
        <a:graphic>
          <a:graphicData uri="http://schemas.openxmlformats.org/drawingml/2006/table">
            <a:tbl>
              <a:tblPr firstRow="1" firstCol="1" bandRow="1"/>
              <a:tblGrid>
                <a:gridCol w="1540175">
                  <a:extLst>
                    <a:ext uri="{9D8B030D-6E8A-4147-A177-3AD203B41FA5}">
                      <a16:colId xmlns:a16="http://schemas.microsoft.com/office/drawing/2014/main" val="2480598106"/>
                    </a:ext>
                  </a:extLst>
                </a:gridCol>
                <a:gridCol w="285343">
                  <a:extLst>
                    <a:ext uri="{9D8B030D-6E8A-4147-A177-3AD203B41FA5}">
                      <a16:colId xmlns:a16="http://schemas.microsoft.com/office/drawing/2014/main" val="2695145537"/>
                    </a:ext>
                  </a:extLst>
                </a:gridCol>
                <a:gridCol w="262393">
                  <a:extLst>
                    <a:ext uri="{9D8B030D-6E8A-4147-A177-3AD203B41FA5}">
                      <a16:colId xmlns:a16="http://schemas.microsoft.com/office/drawing/2014/main" val="32744759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ETIOLOGÍAS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129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Asma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EPOC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 neumonía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ERGE	</a:t>
                      </a:r>
                      <a:endParaRPr lang="es-A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Bronquitis eosinofílica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Adquiridas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 diagnóstico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Otras*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A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608636"/>
                  </a:ext>
                </a:extLst>
              </a:tr>
            </a:tbl>
          </a:graphicData>
        </a:graphic>
      </p:graphicFrame>
      <p:pic>
        <p:nvPicPr>
          <p:cNvPr id="3" name="Imagen 2" descr="Código QR&#10;&#10;Descripción generada automáticamente">
            <a:extLst>
              <a:ext uri="{FF2B5EF4-FFF2-40B4-BE49-F238E27FC236}">
                <a16:creationId xmlns:a16="http://schemas.microsoft.com/office/drawing/2014/main" id="{E38B768E-8420-AA25-2B51-2BFF78727D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183" y="8503100"/>
            <a:ext cx="585267" cy="585267"/>
          </a:xfrm>
          <a:prstGeom prst="rect">
            <a:avLst/>
          </a:prstGeom>
        </p:spPr>
      </p:pic>
      <p:pic>
        <p:nvPicPr>
          <p:cNvPr id="34" name="Gráfico 33" descr="Subtítulos contorno">
            <a:extLst>
              <a:ext uri="{FF2B5EF4-FFF2-40B4-BE49-F238E27FC236}">
                <a16:creationId xmlns:a16="http://schemas.microsoft.com/office/drawing/2014/main" id="{B5465BA6-2F5D-A0AF-1885-76A55769AB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32391" y="625534"/>
            <a:ext cx="935843" cy="79575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AEBFB271-54D3-C426-115B-4F2BD84D3610}"/>
              </a:ext>
            </a:extLst>
          </p:cNvPr>
          <p:cNvSpPr txBox="1"/>
          <p:nvPr/>
        </p:nvSpPr>
        <p:spPr>
          <a:xfrm>
            <a:off x="4489730" y="807257"/>
            <a:ext cx="610178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AR" sz="1400" b="1" i="0" dirty="0">
                <a:solidFill>
                  <a:srgbClr val="242424"/>
                </a:solidFill>
                <a:effectLst/>
              </a:rPr>
              <a:t>P-151</a:t>
            </a:r>
            <a:endParaRPr lang="es-AR" sz="1400" b="1" dirty="0"/>
          </a:p>
        </p:txBody>
      </p:sp>
    </p:spTree>
    <p:extLst>
      <p:ext uri="{BB962C8B-B14F-4D97-AF65-F5344CB8AC3E}">
        <p14:creationId xmlns:p14="http://schemas.microsoft.com/office/powerpoint/2010/main" val="4276278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1104</TotalTime>
  <Words>422</Words>
  <Application>Microsoft Office PowerPoint</Application>
  <PresentationFormat>Personalizado</PresentationFormat>
  <Paragraphs>126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Lascano</dc:creator>
  <cp:lastModifiedBy>Francisco Lascano</cp:lastModifiedBy>
  <cp:revision>24</cp:revision>
  <dcterms:created xsi:type="dcterms:W3CDTF">2024-10-05T21:54:47Z</dcterms:created>
  <dcterms:modified xsi:type="dcterms:W3CDTF">2024-10-18T02:15:50Z</dcterms:modified>
</cp:coreProperties>
</file>