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880">
          <p15:clr>
            <a:srgbClr val="000000"/>
          </p15:clr>
        </p15:guide>
        <p15:guide id="2" pos="1620">
          <p15:clr>
            <a:srgbClr val="000000"/>
          </p15:clr>
        </p15:guide>
        <p15:guide id="3" pos="113">
          <p15:clr>
            <a:srgbClr val="747775"/>
          </p15:clr>
        </p15:guide>
        <p15:guide id="4" pos="1587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9eb+I2LZxp0OKq8mFcNMOBF6J3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72" d="100"/>
          <a:sy n="172" d="100"/>
        </p:scale>
        <p:origin x="-738" y="3624"/>
      </p:cViewPr>
      <p:guideLst>
        <p:guide orient="horz" pos="2880"/>
        <p:guide pos="1620"/>
        <p:guide pos="113"/>
        <p:guide pos="158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44860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385763" y="2840568"/>
            <a:ext cx="4371975" cy="196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-445558" y="2836335"/>
            <a:ext cx="6034617" cy="462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06664" y="3688557"/>
            <a:ext cx="7802033" cy="115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-1950773" y="2574133"/>
            <a:ext cx="7802033" cy="338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1"/>
          </p:nvPr>
        </p:nvSpPr>
        <p:spPr>
          <a:xfrm>
            <a:off x="257175" y="2133601"/>
            <a:ext cx="462915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406301" y="5875867"/>
            <a:ext cx="4371975" cy="18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406301" y="3875618"/>
            <a:ext cx="437197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body" idx="1"/>
          </p:nvPr>
        </p:nvSpPr>
        <p:spPr>
          <a:xfrm>
            <a:off x="257175" y="2133601"/>
            <a:ext cx="2271713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2"/>
          </p:nvPr>
        </p:nvSpPr>
        <p:spPr>
          <a:xfrm>
            <a:off x="2614612" y="2133601"/>
            <a:ext cx="2271713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257175" y="2046817"/>
            <a:ext cx="2272606" cy="853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257175" y="2899833"/>
            <a:ext cx="2272606" cy="5268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3"/>
          </p:nvPr>
        </p:nvSpPr>
        <p:spPr>
          <a:xfrm>
            <a:off x="2612827" y="2046817"/>
            <a:ext cx="2273498" cy="853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4"/>
          </p:nvPr>
        </p:nvSpPr>
        <p:spPr>
          <a:xfrm>
            <a:off x="2612827" y="2899833"/>
            <a:ext cx="2273498" cy="5268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257175" y="364067"/>
            <a:ext cx="1692176" cy="15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2010966" y="364067"/>
            <a:ext cx="2875359" cy="7804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257175" y="1913467"/>
            <a:ext cx="1692176" cy="6254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008162" y="6400800"/>
            <a:ext cx="3086100" cy="755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008162" y="817033"/>
            <a:ext cx="30861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008162" y="7156451"/>
            <a:ext cx="3086100" cy="1073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257175" y="2133601"/>
            <a:ext cx="462915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B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/>
          <p:nvPr/>
        </p:nvSpPr>
        <p:spPr>
          <a:xfrm>
            <a:off x="65314" y="804519"/>
            <a:ext cx="5011387" cy="714022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686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BO" sz="1000" b="1" i="0" u="none" strike="noStrike" cap="none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NEUMONÍA ORGANIZADA CRIPTOGÉNICA COMO DIAGNÓSTICO DIFERENCIAL DE  NEUMONÍA QUE NO RESPONDE A TRATAMIENTO</a:t>
            </a:r>
            <a:br>
              <a:rPr lang="es-BO" sz="1000" b="1" i="0" u="none" strike="noStrike" cap="none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</a:br>
            <a:r>
              <a:rPr lang="es-BO" sz="1000" b="0" i="0" u="none" strike="noStrike" cap="none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Autores: Grandon A;  Opel J; Correa Y; Garcia L.; Intelisano F; Luna D; Burga M; Arnez B.</a:t>
            </a:r>
            <a:br>
              <a:rPr lang="es-BO" sz="1000" b="0" i="0" u="none" strike="noStrike" cap="none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</a:br>
            <a:r>
              <a:rPr lang="es-BO" sz="700" b="0" i="0" u="none" strike="noStrike" cap="none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Servicio de Neumología, hospital Interzonal Especializado de Agudos y Crónicos (H.I.E.A.C) San Juan de Dios, La Plata</a:t>
            </a:r>
            <a:r>
              <a:rPr lang="es-BO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65313" y="1590995"/>
            <a:ext cx="5011387" cy="2755374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686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BO" sz="1000" b="1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INTRODUCCIÓN</a:t>
            </a:r>
            <a:r>
              <a:rPr lang="es-BO" sz="10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: La Neumonía Organizada </a:t>
            </a:r>
            <a:r>
              <a:rPr lang="es-BO" sz="1000" b="0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Criptogénica</a:t>
            </a:r>
            <a:r>
              <a:rPr lang="es-BO" sz="10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, es una entidad clínica </a:t>
            </a:r>
            <a:r>
              <a:rPr lang="es-BO" sz="1000" b="0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subdiagnosticada</a:t>
            </a:r>
            <a:r>
              <a:rPr lang="es-BO" sz="10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, p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oco conocida pero significativa, cuyo diagnóstico suele ser de exclusión y puede presentarse como una neumonía que no responde al tratamiento convencional, constituyendo un problema relativamente frecuente entre paciente hospitalizados por sus características de afección intersticial y/o alveolar; es así que es importante  incluirlo en el diagnóstico diferencial especialmente cuando se han descartado otras causas infecciosas o neoplásicas, esto hace que su identificación sea crucial por que difiere significativamente en el tratamiento, requiriendo corticoides sistémicos para inducir la  remisión completa  que posterior al mismo se observó que  ⅔ de los pacientes tienen buen pronóstico.</a:t>
            </a:r>
            <a:endParaRPr sz="900" b="0" i="0" u="none" strike="noStrike" cap="none" dirty="0">
              <a:solidFill>
                <a:schemeClr val="dk1"/>
              </a:solidFill>
              <a:latin typeface="Aparajita"/>
              <a:ea typeface="Aparajita"/>
              <a:cs typeface="Aparajita"/>
              <a:sym typeface="Aparajita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BO" sz="900" b="1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CASO CLÍNICO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: Paciente femenina de 35 años de edad,  con antecedente de dos episodios de NAC separados por un mes , derivada de otro nosocomio tras cursar 20 días de internación, por un cuadro de fiebre persistente, astenia, tos seca, disnea progresiva  y pérdida ponderal, interpretándose como Neumonía que no responde al tratamiento, tras varios esquemas antimicrobianos, sin rescates microbiológicos. Examen físico</a:t>
            </a:r>
            <a:r>
              <a:rPr lang="es-BO" sz="900" b="0" i="0" u="none" strike="noStrike" cap="none" dirty="0" smtClean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: REG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, taquipnea, </a:t>
            </a:r>
            <a:r>
              <a:rPr lang="es-BO" sz="900" b="0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taquicardica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, febril , </a:t>
            </a:r>
            <a:r>
              <a:rPr lang="es-BO" sz="900" b="0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sat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  89 % (0.21), con crepitantes en base derecha y disminución del murmullo vesicular  en base izquierda. </a:t>
            </a:r>
            <a:endParaRPr sz="900" b="0" i="0" u="none" strike="noStrike" cap="none" dirty="0">
              <a:solidFill>
                <a:schemeClr val="dk1"/>
              </a:solidFill>
              <a:latin typeface="Aparajita"/>
              <a:ea typeface="Aparajita"/>
              <a:cs typeface="Aparajita"/>
              <a:sym typeface="Aparajita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BO" sz="900" b="0" i="0" u="sng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Estudios complementarios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. Laboratorios: GB: 19.000 mm3, ERS 90, serologías HIV no reactivo. Perfil inmunológico y reumatológico negativo,  TAC de tórax: </a:t>
            </a:r>
            <a:r>
              <a:rPr lang="es-BO" sz="900" b="1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(fig.1).</a:t>
            </a:r>
            <a:endParaRPr sz="900" b="0" i="0" u="none" strike="noStrike" cap="none" dirty="0">
              <a:solidFill>
                <a:schemeClr val="dk1"/>
              </a:solidFill>
              <a:latin typeface="Aparajita"/>
              <a:ea typeface="Aparajita"/>
              <a:cs typeface="Aparajita"/>
              <a:sym typeface="Aparajita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89792" y="4416507"/>
            <a:ext cx="4986908" cy="97155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686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BO" sz="11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                                                                              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BO" sz="10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                                                                                               </a:t>
            </a:r>
            <a:endParaRPr sz="1000" b="0" i="0" u="none" strike="noStrike" cap="none" dirty="0">
              <a:solidFill>
                <a:schemeClr val="dk1"/>
              </a:solidFill>
              <a:latin typeface="Aparajita"/>
              <a:ea typeface="Aparajita"/>
              <a:cs typeface="Aparajita"/>
              <a:sym typeface="Aparajita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Se reitera búsqueda   </a:t>
            </a:r>
            <a:r>
              <a:rPr lang="es-BO" sz="900" b="0" i="0" u="none" strike="noStrike" cap="none" dirty="0" smtClean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microbiológica; solicitándose 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hemocultivos por </a:t>
            </a:r>
            <a:r>
              <a:rPr lang="es-BO" sz="900" b="0" i="0" u="none" strike="noStrike" cap="none" dirty="0" smtClean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dos, FBC con BAL cuyos 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resultados microbiológicos negativos, biopsia (AP sin atipia) , ecocardiograma TT: sin lesiones compatibles con vegetaciones. Al no asociarse etiología infecciosa se suspende antibióticos. En este contexto y ante la falta de respuesta clínica e </a:t>
            </a:r>
            <a:r>
              <a:rPr lang="es-BO" sz="900" b="0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imagenlógica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 se interpreta  como Neumonía organizada </a:t>
            </a:r>
            <a:r>
              <a:rPr lang="es-BO" sz="900" b="0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Criptogénica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;  se decide inicio de  </a:t>
            </a:r>
            <a:r>
              <a:rPr lang="es-BO" sz="900" b="0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prednisona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 a dosis de 0.5 mg/kg/d; con respuesta  clínica e </a:t>
            </a:r>
            <a:r>
              <a:rPr lang="es-BO" sz="900" b="0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imágenologica</a:t>
            </a:r>
            <a:r>
              <a:rPr lang="es-BO" sz="9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 favorable a los 30 días </a:t>
            </a:r>
            <a:r>
              <a:rPr lang="es-BO" sz="900" b="1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(</a:t>
            </a:r>
            <a:r>
              <a:rPr lang="es-BO" sz="900" b="1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fig</a:t>
            </a:r>
            <a:r>
              <a:rPr lang="es-BO" sz="900" b="1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 2).</a:t>
            </a:r>
            <a:endParaRPr sz="1200" b="0" i="0" u="none" strike="noStrike" cap="none" dirty="0">
              <a:solidFill>
                <a:srgbClr val="000000"/>
              </a:solidFill>
              <a:latin typeface="Aparajita"/>
              <a:ea typeface="Aparajita"/>
              <a:cs typeface="Aparajita"/>
              <a:sym typeface="Aparajita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parajita"/>
              <a:ea typeface="Aparajita"/>
              <a:cs typeface="Aparajita"/>
              <a:sym typeface="Aparajit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878" y="5446568"/>
            <a:ext cx="4910833" cy="108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878" y="6532417"/>
            <a:ext cx="4910833" cy="108584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4"/>
          <p:cNvSpPr/>
          <p:nvPr/>
        </p:nvSpPr>
        <p:spPr>
          <a:xfrm>
            <a:off x="89792" y="7708817"/>
            <a:ext cx="4963919" cy="11383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686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BO" sz="1000" b="1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DISCUSIÓN Y CONCLUSIÓN : </a:t>
            </a:r>
            <a:r>
              <a:rPr lang="es-BO" sz="10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Esta patología es un desafío clínico especialmente cuando se agotaron los recursos disponibles frente a </a:t>
            </a:r>
            <a:r>
              <a:rPr lang="es-BO" sz="1000" dirty="0" smtClean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una </a:t>
            </a:r>
            <a:r>
              <a:rPr lang="es-BO" sz="1000" b="0" i="0" u="none" strike="noStrike" cap="none" dirty="0" smtClean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neumonía </a:t>
            </a:r>
            <a:r>
              <a:rPr lang="es-BO" sz="10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que no responde al tratamiento antibiótico se debe tener en cuenta a la Neumonía Organizada </a:t>
            </a:r>
            <a:r>
              <a:rPr lang="es-BO" sz="1000" b="0" i="0" u="none" strike="noStrike" cap="none" dirty="0" err="1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Criptogénica</a:t>
            </a:r>
            <a:r>
              <a:rPr lang="es-BO" sz="1000" b="0" i="0" u="none" strike="noStrike" cap="none" dirty="0">
                <a:solidFill>
                  <a:schemeClr val="dk1"/>
                </a:solidFill>
                <a:latin typeface="Aparajita"/>
                <a:ea typeface="Aparajita"/>
                <a:cs typeface="Aparajita"/>
                <a:sym typeface="Aparajita"/>
              </a:rPr>
              <a:t> cuyo estudio y manejo comúnmente se fundamenta en la experiencia clínica, considerándose un reto, ya que el enfoque inadecuado puede llevar a intervenciones innecesarias, aumentando el costo sanitario, estadía hospitalaria y número de complicaciones.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142874" y="5480823"/>
            <a:ext cx="611400" cy="1581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BO" sz="1100" b="0" i="0" u="none" strike="noStrike" cap="none">
                <a:solidFill>
                  <a:schemeClr val="lt1"/>
                </a:solidFill>
                <a:latin typeface="Aparajita"/>
                <a:ea typeface="Aparajita"/>
                <a:cs typeface="Aparajita"/>
                <a:sym typeface="Aparajita"/>
              </a:rPr>
              <a:t>Fig. 1</a:t>
            </a:r>
            <a:endParaRPr sz="1100" b="0" i="0" u="none" strike="noStrike" cap="none">
              <a:solidFill>
                <a:schemeClr val="lt1"/>
              </a:solidFill>
              <a:latin typeface="Aparajita"/>
              <a:ea typeface="Aparajita"/>
              <a:cs typeface="Aparajita"/>
              <a:sym typeface="Aparajita"/>
            </a:endParaRPr>
          </a:p>
        </p:txBody>
      </p:sp>
      <p:sp>
        <p:nvSpPr>
          <p:cNvPr id="91" name="Google Shape;91;p14"/>
          <p:cNvSpPr/>
          <p:nvPr/>
        </p:nvSpPr>
        <p:spPr>
          <a:xfrm>
            <a:off x="142874" y="6532423"/>
            <a:ext cx="611400" cy="1581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BO" sz="1100" b="0" i="0" u="none" strike="noStrike" cap="none">
                <a:solidFill>
                  <a:schemeClr val="lt1"/>
                </a:solidFill>
                <a:latin typeface="Aparajita"/>
                <a:ea typeface="Aparajita"/>
                <a:cs typeface="Aparajita"/>
                <a:sym typeface="Aparajita"/>
              </a:rPr>
              <a:t>Fig. 2</a:t>
            </a:r>
            <a:endParaRPr sz="1100" b="0" i="0" u="none" strike="noStrike" cap="none">
              <a:solidFill>
                <a:schemeClr val="lt1"/>
              </a:solidFill>
              <a:latin typeface="Aparajita"/>
              <a:ea typeface="Aparajita"/>
              <a:cs typeface="Aparajita"/>
              <a:sym typeface="Aparajita"/>
            </a:endParaRPr>
          </a:p>
        </p:txBody>
      </p:sp>
      <p:pic>
        <p:nvPicPr>
          <p:cNvPr id="92" name="Google Shape;92;p14"/>
          <p:cNvPicPr preferRelativeResize="0"/>
          <p:nvPr/>
        </p:nvPicPr>
        <p:blipFill rotWithShape="1">
          <a:blip r:embed="rId5">
            <a:alphaModFix/>
          </a:blip>
          <a:srcRect t="4749" b="16884"/>
          <a:stretch/>
        </p:blipFill>
        <p:spPr>
          <a:xfrm>
            <a:off x="4" y="0"/>
            <a:ext cx="5143500" cy="7837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4"/>
          <p:cNvSpPr/>
          <p:nvPr/>
        </p:nvSpPr>
        <p:spPr>
          <a:xfrm>
            <a:off x="4412210" y="465965"/>
            <a:ext cx="73129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BO"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P-152</a:t>
            </a: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154</Words>
  <Application>Microsoft Office PowerPoint</Application>
  <PresentationFormat>Presentación en pantalla (16:9)</PresentationFormat>
  <Paragraphs>11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Areliz</dc:creator>
  <cp:lastModifiedBy>Areliz</cp:lastModifiedBy>
  <cp:revision>2</cp:revision>
  <dcterms:created xsi:type="dcterms:W3CDTF">2024-10-16T14:33:02Z</dcterms:created>
  <dcterms:modified xsi:type="dcterms:W3CDTF">2024-10-18T21:45:14Z</dcterms:modified>
</cp:coreProperties>
</file>