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9144000" cx="5144400"/>
  <p:notesSz cx="6858000" cy="9144000"/>
  <p:embeddedFontLst>
    <p:embeddedFont>
      <p:font typeface="Montserrat"/>
      <p:bold r:id="rId7"/>
      <p:boldItalic r:id="rId8"/>
    </p:embeddedFont>
    <p:embeddedFont>
      <p:font typeface="Questrial"/>
      <p:regular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Questrial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Montserrat-bold.fntdata"/><Relationship Id="rId8" Type="http://schemas.openxmlformats.org/officeDocument/2006/relationships/font" Target="fonts/Montserrat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610343" y="685800"/>
            <a:ext cx="3638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610343" y="685800"/>
            <a:ext cx="36381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155629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1063464" y="2719294"/>
            <a:ext cx="9855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2230681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155629" y="117492"/>
            <a:ext cx="28014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588149" y="251978"/>
            <a:ext cx="1936200" cy="28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6900" lIns="33775" spcFirstLastPara="1" rIns="33775" wrap="square" tIns="16900">
            <a:normAutofit/>
          </a:bodyPr>
          <a:lstStyle>
            <a:lvl1pPr indent="-273050" lvl="0" marL="457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1pPr>
            <a:lvl2pPr indent="-27305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–"/>
              <a:defRPr/>
            </a:lvl2pPr>
            <a:lvl3pPr indent="-27305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–"/>
              <a:defRPr/>
            </a:lvl4pPr>
            <a:lvl5pPr indent="-27305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»"/>
              <a:defRPr/>
            </a:lvl5pPr>
            <a:lvl6pPr indent="-27305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155629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1063464" y="2719294"/>
            <a:ext cx="9855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2230681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1355249" y="1018992"/>
            <a:ext cx="2503200" cy="7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-71357" y="344592"/>
            <a:ext cx="2503200" cy="2049000"/>
          </a:xfrm>
          <a:prstGeom prst="rect">
            <a:avLst/>
          </a:prstGeom>
          <a:noFill/>
          <a:ln>
            <a:noFill/>
          </a:ln>
        </p:spPr>
        <p:txBody>
          <a:bodyPr anchorCtr="0" anchor="t" bIns="16900" lIns="33775" spcFirstLastPara="1" rIns="33775" wrap="square" tIns="16900">
            <a:normAutofit/>
          </a:bodyPr>
          <a:lstStyle>
            <a:lvl1pPr indent="-273050" lvl="0" marL="457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1pPr>
            <a:lvl2pPr indent="-27305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–"/>
              <a:defRPr/>
            </a:lvl2pPr>
            <a:lvl3pPr indent="-27305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–"/>
              <a:defRPr/>
            </a:lvl4pPr>
            <a:lvl5pPr indent="-27305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»"/>
              <a:defRPr/>
            </a:lvl5pPr>
            <a:lvl6pPr indent="-27305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155629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1063464" y="2719294"/>
            <a:ext cx="9855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2230681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233443" y="911412"/>
            <a:ext cx="2645700" cy="6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466887" y="1662545"/>
            <a:ext cx="2178900" cy="749700"/>
          </a:xfrm>
          <a:prstGeom prst="rect">
            <a:avLst/>
          </a:prstGeom>
          <a:noFill/>
          <a:ln>
            <a:noFill/>
          </a:ln>
        </p:spPr>
        <p:txBody>
          <a:bodyPr anchorCtr="0" anchor="t" bIns="16900" lIns="33775" spcFirstLastPara="1" rIns="33775" wrap="square" tIns="16900">
            <a:normAutofit/>
          </a:bodyPr>
          <a:lstStyle>
            <a:lvl1pPr lvl="0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155629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1063464" y="2719294"/>
            <a:ext cx="9855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2230681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155629" y="117492"/>
            <a:ext cx="28014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155629" y="684578"/>
            <a:ext cx="2801400" cy="19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6900" lIns="33775" spcFirstLastPara="1" rIns="33775" wrap="square" tIns="16900">
            <a:normAutofit/>
          </a:bodyPr>
          <a:lstStyle>
            <a:lvl1pPr indent="-273050" lvl="0" marL="457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1pPr>
            <a:lvl2pPr indent="-27305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–"/>
              <a:defRPr/>
            </a:lvl2pPr>
            <a:lvl3pPr indent="-27305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–"/>
              <a:defRPr/>
            </a:lvl4pPr>
            <a:lvl5pPr indent="-27305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»"/>
              <a:defRPr/>
            </a:lvl5pPr>
            <a:lvl6pPr indent="-27305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155629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1063464" y="2719294"/>
            <a:ext cx="9855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2230681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245872" y="1885305"/>
            <a:ext cx="2645700" cy="5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6900" lIns="33775" spcFirstLastPara="1" rIns="33775" wrap="square" tIns="169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b="1" sz="1500" cap="none"/>
            </a:lvl1pPr>
            <a:lvl2pPr lvl="1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245872" y="1243514"/>
            <a:ext cx="2645700" cy="641700"/>
          </a:xfrm>
          <a:prstGeom prst="rect">
            <a:avLst/>
          </a:prstGeom>
          <a:noFill/>
          <a:ln>
            <a:noFill/>
          </a:ln>
        </p:spPr>
        <p:txBody>
          <a:bodyPr anchorCtr="0" anchor="b" bIns="16900" lIns="33775" spcFirstLastPara="1" rIns="33775" wrap="square" tIns="1690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700"/>
              <a:buNone/>
              <a:defRPr sz="7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600"/>
              <a:buNone/>
              <a:defRPr sz="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500"/>
              <a:buNone/>
              <a:defRPr sz="5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500"/>
              <a:buNone/>
              <a:defRPr sz="5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500"/>
              <a:buNone/>
              <a:defRPr sz="5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500"/>
              <a:buNone/>
              <a:defRPr sz="5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500"/>
              <a:buNone/>
              <a:defRPr sz="5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rgbClr val="888888"/>
              </a:buClr>
              <a:buSzPts val="500"/>
              <a:buNone/>
              <a:defRPr sz="5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155629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1063464" y="2719294"/>
            <a:ext cx="9855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2230681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155629" y="117492"/>
            <a:ext cx="28014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155629" y="684578"/>
            <a:ext cx="1374600" cy="19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6900" lIns="33775" spcFirstLastPara="1" rIns="33775" wrap="square" tIns="16900">
            <a:normAutofit/>
          </a:bodyPr>
          <a:lstStyle>
            <a:lvl1pPr indent="-2921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1pPr>
            <a:lvl2pPr indent="-2857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2pPr>
            <a:lvl3pPr indent="-27305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 sz="700"/>
            </a:lvl3pPr>
            <a:lvl4pPr indent="-27305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–"/>
              <a:defRPr sz="700"/>
            </a:lvl4pPr>
            <a:lvl5pPr indent="-27305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»"/>
              <a:defRPr sz="700"/>
            </a:lvl5pPr>
            <a:lvl6pPr indent="-27305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 sz="700"/>
            </a:lvl6pPr>
            <a:lvl7pPr indent="-27305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 sz="700"/>
            </a:lvl7pPr>
            <a:lvl8pPr indent="-27305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 sz="700"/>
            </a:lvl8pPr>
            <a:lvl9pPr indent="-27305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 sz="7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1582227" y="684578"/>
            <a:ext cx="1374600" cy="19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6900" lIns="33775" spcFirstLastPara="1" rIns="33775" wrap="square" tIns="16900">
            <a:normAutofit/>
          </a:bodyPr>
          <a:lstStyle>
            <a:lvl1pPr indent="-2921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•"/>
              <a:defRPr sz="1000"/>
            </a:lvl1pPr>
            <a:lvl2pPr indent="-28575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–"/>
              <a:defRPr sz="900"/>
            </a:lvl2pPr>
            <a:lvl3pPr indent="-27305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 sz="700"/>
            </a:lvl3pPr>
            <a:lvl4pPr indent="-27305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–"/>
              <a:defRPr sz="700"/>
            </a:lvl4pPr>
            <a:lvl5pPr indent="-27305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»"/>
              <a:defRPr sz="700"/>
            </a:lvl5pPr>
            <a:lvl6pPr indent="-27305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 sz="700"/>
            </a:lvl6pPr>
            <a:lvl7pPr indent="-27305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 sz="700"/>
            </a:lvl7pPr>
            <a:lvl8pPr indent="-27305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 sz="700"/>
            </a:lvl8pPr>
            <a:lvl9pPr indent="-27305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 sz="7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155629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1063464" y="2719294"/>
            <a:ext cx="9855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2230681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155629" y="117492"/>
            <a:ext cx="28014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155629" y="656733"/>
            <a:ext cx="13752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6900" lIns="33775" spcFirstLastPara="1" rIns="33775" wrap="square" tIns="1690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b="1" sz="7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b="1" sz="7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b="1" sz="6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b="1" sz="6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b="1" sz="6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b="1" sz="6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b="1" sz="6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b="1" sz="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155629" y="930428"/>
            <a:ext cx="1375200" cy="16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16900" lIns="33775" spcFirstLastPara="1" rIns="33775" wrap="square" tIns="16900">
            <a:normAutofit/>
          </a:bodyPr>
          <a:lstStyle>
            <a:lvl1pPr indent="-28575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1pPr>
            <a:lvl2pPr indent="-27305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–"/>
              <a:defRPr sz="700"/>
            </a:lvl2pPr>
            <a:lvl3pPr indent="-27305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 sz="700"/>
            </a:lvl3pPr>
            <a:lvl4pPr indent="-2667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Char char="–"/>
              <a:defRPr sz="600"/>
            </a:lvl4pPr>
            <a:lvl5pPr indent="-2667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Char char="»"/>
              <a:defRPr sz="600"/>
            </a:lvl5pPr>
            <a:lvl6pPr indent="-2667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 sz="600"/>
            </a:lvl6pPr>
            <a:lvl7pPr indent="-2667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 sz="600"/>
            </a:lvl7pPr>
            <a:lvl8pPr indent="-2667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 sz="600"/>
            </a:lvl8pPr>
            <a:lvl9pPr indent="-2667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 sz="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1581146" y="656733"/>
            <a:ext cx="13758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6900" lIns="33775" spcFirstLastPara="1" rIns="33775" wrap="square" tIns="16900">
            <a:normAutofit/>
          </a:bodyPr>
          <a:lstStyle>
            <a:lvl1pPr indent="-2286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b="1" sz="9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b="1" sz="7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b="1" sz="7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b="1" sz="6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b="1" sz="6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b="1" sz="6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b="1" sz="6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b="1" sz="6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None/>
              <a:defRPr b="1" sz="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1581146" y="930428"/>
            <a:ext cx="1375800" cy="16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16900" lIns="33775" spcFirstLastPara="1" rIns="33775" wrap="square" tIns="16900">
            <a:normAutofit/>
          </a:bodyPr>
          <a:lstStyle>
            <a:lvl1pPr indent="-28575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1pPr>
            <a:lvl2pPr indent="-27305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–"/>
              <a:defRPr sz="700"/>
            </a:lvl2pPr>
            <a:lvl3pPr indent="-27305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 sz="700"/>
            </a:lvl3pPr>
            <a:lvl4pPr indent="-2667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Char char="–"/>
              <a:defRPr sz="600"/>
            </a:lvl4pPr>
            <a:lvl5pPr indent="-2667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Char char="»"/>
              <a:defRPr sz="600"/>
            </a:lvl5pPr>
            <a:lvl6pPr indent="-2667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 sz="600"/>
            </a:lvl6pPr>
            <a:lvl7pPr indent="-2667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 sz="600"/>
            </a:lvl7pPr>
            <a:lvl8pPr indent="-2667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 sz="600"/>
            </a:lvl8pPr>
            <a:lvl9pPr indent="-2667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 sz="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155629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1063464" y="2719294"/>
            <a:ext cx="9855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2230681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155629" y="117492"/>
            <a:ext cx="28014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155629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1063464" y="2719294"/>
            <a:ext cx="9855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2230681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155629" y="116813"/>
            <a:ext cx="1023900" cy="497100"/>
          </a:xfrm>
          <a:prstGeom prst="rect">
            <a:avLst/>
          </a:prstGeom>
          <a:noFill/>
          <a:ln>
            <a:noFill/>
          </a:ln>
        </p:spPr>
        <p:txBody>
          <a:bodyPr anchorCtr="0" anchor="b" bIns="16900" lIns="33775" spcFirstLastPara="1" rIns="33775" wrap="square" tIns="169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  <a:defRPr b="1" sz="700"/>
            </a:lvl1pPr>
            <a:lvl2pPr lvl="1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1216932" y="116813"/>
            <a:ext cx="1740000" cy="2504100"/>
          </a:xfrm>
          <a:prstGeom prst="rect">
            <a:avLst/>
          </a:prstGeom>
          <a:noFill/>
          <a:ln>
            <a:noFill/>
          </a:ln>
        </p:spPr>
        <p:txBody>
          <a:bodyPr anchorCtr="0" anchor="t" bIns="16900" lIns="33775" spcFirstLastPara="1" rIns="33775" wrap="square" tIns="16900">
            <a:normAutofit/>
          </a:bodyPr>
          <a:lstStyle>
            <a:lvl1pPr indent="-304800" lvl="0" marL="4572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1pPr>
            <a:lvl2pPr indent="-292100" lvl="1" marL="9144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Char char="–"/>
              <a:defRPr sz="1000"/>
            </a:lvl2pPr>
            <a:lvl3pPr indent="-28575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sz="900"/>
            </a:lvl3pPr>
            <a:lvl4pPr indent="-27305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–"/>
              <a:defRPr sz="700"/>
            </a:lvl4pPr>
            <a:lvl5pPr indent="-27305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»"/>
              <a:defRPr sz="700"/>
            </a:lvl5pPr>
            <a:lvl6pPr indent="-27305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 sz="700"/>
            </a:lvl6pPr>
            <a:lvl7pPr indent="-27305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 sz="700"/>
            </a:lvl7pPr>
            <a:lvl8pPr indent="-27305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 sz="700"/>
            </a:lvl8pPr>
            <a:lvl9pPr indent="-27305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 sz="7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155629" y="613947"/>
            <a:ext cx="1023900" cy="2007000"/>
          </a:xfrm>
          <a:prstGeom prst="rect">
            <a:avLst/>
          </a:prstGeom>
          <a:noFill/>
          <a:ln>
            <a:noFill/>
          </a:ln>
        </p:spPr>
        <p:txBody>
          <a:bodyPr anchorCtr="0" anchor="t" bIns="16900" lIns="33775" spcFirstLastPara="1" rIns="33775" wrap="square" tIns="1690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400"/>
              <a:buNone/>
              <a:defRPr sz="4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400"/>
              <a:buNone/>
              <a:defRPr sz="4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300"/>
              <a:buNone/>
              <a:defRPr sz="3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300"/>
              <a:buNone/>
              <a:defRPr sz="3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300"/>
              <a:buNone/>
              <a:defRPr sz="3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300"/>
              <a:buNone/>
              <a:defRPr sz="3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300"/>
              <a:buNone/>
              <a:defRPr sz="3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300"/>
              <a:buNone/>
              <a:defRPr sz="3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155629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1063464" y="2719294"/>
            <a:ext cx="9855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2230681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610087" y="2053733"/>
            <a:ext cx="1867500" cy="242400"/>
          </a:xfrm>
          <a:prstGeom prst="rect">
            <a:avLst/>
          </a:prstGeom>
          <a:noFill/>
          <a:ln>
            <a:noFill/>
          </a:ln>
        </p:spPr>
        <p:txBody>
          <a:bodyPr anchorCtr="0" anchor="b" bIns="16900" lIns="33775" spcFirstLastPara="1" rIns="33775" wrap="square" tIns="169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  <a:defRPr b="1" sz="700"/>
            </a:lvl1pPr>
            <a:lvl2pPr lvl="1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610087" y="262150"/>
            <a:ext cx="1867500" cy="17604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610087" y="2296187"/>
            <a:ext cx="1867500" cy="344400"/>
          </a:xfrm>
          <a:prstGeom prst="rect">
            <a:avLst/>
          </a:prstGeom>
          <a:noFill/>
          <a:ln>
            <a:noFill/>
          </a:ln>
        </p:spPr>
        <p:txBody>
          <a:bodyPr anchorCtr="0" anchor="t" bIns="16900" lIns="33775" spcFirstLastPara="1" rIns="33775" wrap="square" tIns="1690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00"/>
              <a:buNone/>
              <a:defRPr sz="500"/>
            </a:lvl1pPr>
            <a:lvl2pPr indent="-228600" lvl="1" marL="914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400"/>
              <a:buNone/>
              <a:defRPr sz="400"/>
            </a:lvl2pPr>
            <a:lvl3pPr indent="-228600" lvl="2" marL="1371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400"/>
              <a:buNone/>
              <a:defRPr sz="400"/>
            </a:lvl3pPr>
            <a:lvl4pPr indent="-228600" lvl="3" marL="1828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300"/>
              <a:buNone/>
              <a:defRPr sz="300"/>
            </a:lvl4pPr>
            <a:lvl5pPr indent="-228600" lvl="4" marL="22860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300"/>
              <a:buNone/>
              <a:defRPr sz="300"/>
            </a:lvl5pPr>
            <a:lvl6pPr indent="-228600" lvl="5" marL="27432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300"/>
              <a:buNone/>
              <a:defRPr sz="300"/>
            </a:lvl6pPr>
            <a:lvl7pPr indent="-228600" lvl="6" marL="32004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300"/>
              <a:buNone/>
              <a:defRPr sz="300"/>
            </a:lvl7pPr>
            <a:lvl8pPr indent="-228600" lvl="7" marL="3657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300"/>
              <a:buNone/>
              <a:defRPr sz="300"/>
            </a:lvl8pPr>
            <a:lvl9pPr indent="-228600" lvl="8" marL="41148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300"/>
              <a:buNone/>
              <a:defRPr sz="3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155629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1063464" y="2719294"/>
            <a:ext cx="9855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2230681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55629" y="117492"/>
            <a:ext cx="28014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500"/>
              <a:buNone/>
              <a:defRPr sz="700"/>
            </a:lvl2pPr>
            <a:lvl3pPr lvl="2">
              <a:spcBef>
                <a:spcPts val="0"/>
              </a:spcBef>
              <a:spcAft>
                <a:spcPts val="0"/>
              </a:spcAft>
              <a:buSzPts val="500"/>
              <a:buNone/>
              <a:defRPr sz="700"/>
            </a:lvl3pPr>
            <a:lvl4pPr lvl="3">
              <a:spcBef>
                <a:spcPts val="0"/>
              </a:spcBef>
              <a:spcAft>
                <a:spcPts val="0"/>
              </a:spcAft>
              <a:buSzPts val="500"/>
              <a:buNone/>
              <a:defRPr sz="700"/>
            </a:lvl4pPr>
            <a:lvl5pPr lvl="4">
              <a:spcBef>
                <a:spcPts val="0"/>
              </a:spcBef>
              <a:spcAft>
                <a:spcPts val="0"/>
              </a:spcAft>
              <a:buSzPts val="500"/>
              <a:buNone/>
              <a:defRPr sz="700"/>
            </a:lvl5pPr>
            <a:lvl6pPr lvl="5">
              <a:spcBef>
                <a:spcPts val="0"/>
              </a:spcBef>
              <a:spcAft>
                <a:spcPts val="0"/>
              </a:spcAft>
              <a:buSzPts val="500"/>
              <a:buNone/>
              <a:defRPr sz="700"/>
            </a:lvl6pPr>
            <a:lvl7pPr lvl="6">
              <a:spcBef>
                <a:spcPts val="0"/>
              </a:spcBef>
              <a:spcAft>
                <a:spcPts val="0"/>
              </a:spcAft>
              <a:buSzPts val="500"/>
              <a:buNone/>
              <a:defRPr sz="700"/>
            </a:lvl7pPr>
            <a:lvl8pPr lvl="7">
              <a:spcBef>
                <a:spcPts val="0"/>
              </a:spcBef>
              <a:spcAft>
                <a:spcPts val="0"/>
              </a:spcAft>
              <a:buSzPts val="500"/>
              <a:buNone/>
              <a:defRPr sz="700"/>
            </a:lvl8pPr>
            <a:lvl9pPr lvl="8">
              <a:spcBef>
                <a:spcPts val="0"/>
              </a:spcBef>
              <a:spcAft>
                <a:spcPts val="0"/>
              </a:spcAft>
              <a:buSzPts val="500"/>
              <a:buNone/>
              <a:defRPr sz="7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55629" y="684578"/>
            <a:ext cx="2801400" cy="19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6900" lIns="33775" spcFirstLastPara="1" rIns="33775" wrap="square" tIns="16900">
            <a:normAutofit/>
          </a:bodyPr>
          <a:lstStyle>
            <a:lvl1pPr indent="-304800" lvl="0" marL="4572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2100" lvl="1" marL="9144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–"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8575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73050" lvl="3" marL="1828800" marR="0" rtl="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Char char="–"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73050" lvl="4" marL="2286000" marR="0" rtl="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Char char="»"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73050" lvl="5" marL="2743200" marR="0" rtl="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Char char="•"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73050" lvl="6" marL="3200400" marR="0" rtl="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Char char="•"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73050" lvl="7" marL="3657600" marR="0" rtl="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Char char="•"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73050" lvl="8" marL="4114800" marR="0" rtl="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Char char="•"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155629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1063464" y="2719294"/>
            <a:ext cx="9855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500"/>
              <a:buNone/>
              <a:defRPr b="0" i="0" sz="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2230681" y="2719294"/>
            <a:ext cx="726300" cy="1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900" lIns="33775" spcFirstLastPara="1" rIns="33775" wrap="square" tIns="169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1.jpg"/><Relationship Id="rId10" Type="http://schemas.openxmlformats.org/officeDocument/2006/relationships/image" Target="../media/image3.png"/><Relationship Id="rId9" Type="http://schemas.openxmlformats.org/officeDocument/2006/relationships/image" Target="../media/image8.png"/><Relationship Id="rId5" Type="http://schemas.openxmlformats.org/officeDocument/2006/relationships/image" Target="../media/image6.png"/><Relationship Id="rId6" Type="http://schemas.openxmlformats.org/officeDocument/2006/relationships/image" Target="../media/image5.png"/><Relationship Id="rId7" Type="http://schemas.openxmlformats.org/officeDocument/2006/relationships/image" Target="../media/image2.jpg"/><Relationship Id="rId8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246163" y="2031553"/>
            <a:ext cx="2286974" cy="2127718"/>
          </a:xfrm>
          <a:custGeom>
            <a:rect b="b" l="l" r="r" t="t"/>
            <a:pathLst>
              <a:path extrusionOk="0" h="4977117" w="6726393">
                <a:moveTo>
                  <a:pt x="0" y="0"/>
                </a:moveTo>
                <a:lnTo>
                  <a:pt x="6726393" y="0"/>
                </a:lnTo>
                <a:lnTo>
                  <a:pt x="6726393" y="4977118"/>
                </a:lnTo>
                <a:lnTo>
                  <a:pt x="0" y="497711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85" name="Google Shape;85;p13"/>
          <p:cNvGrpSpPr/>
          <p:nvPr/>
        </p:nvGrpSpPr>
        <p:grpSpPr>
          <a:xfrm>
            <a:off x="3728832" y="185564"/>
            <a:ext cx="1140861" cy="1587268"/>
            <a:chOff x="63500" y="63500"/>
            <a:chExt cx="3351530" cy="3710305"/>
          </a:xfrm>
        </p:grpSpPr>
        <p:sp>
          <p:nvSpPr>
            <p:cNvPr id="86" name="Google Shape;86;p13"/>
            <p:cNvSpPr/>
            <p:nvPr/>
          </p:nvSpPr>
          <p:spPr>
            <a:xfrm>
              <a:off x="63500" y="63500"/>
              <a:ext cx="3351530" cy="3710305"/>
            </a:xfrm>
            <a:custGeom>
              <a:rect b="b" l="l" r="r" t="t"/>
              <a:pathLst>
                <a:path extrusionOk="0" h="3710305" w="3351530">
                  <a:moveTo>
                    <a:pt x="3270377" y="0"/>
                  </a:moveTo>
                  <a:lnTo>
                    <a:pt x="0" y="73025"/>
                  </a:lnTo>
                  <a:lnTo>
                    <a:pt x="81153" y="3710305"/>
                  </a:lnTo>
                  <a:lnTo>
                    <a:pt x="3351530" y="3637280"/>
                  </a:lnTo>
                  <a:lnTo>
                    <a:pt x="3270377" y="0"/>
                  </a:lnTo>
                  <a:lnTo>
                    <a:pt x="3270377" y="0"/>
                  </a:lnTo>
                  <a:close/>
                </a:path>
              </a:pathLst>
            </a:custGeom>
            <a:solidFill>
              <a:srgbClr val="16539F"/>
            </a:solidFill>
            <a:ln>
              <a:noFill/>
            </a:ln>
          </p:spPr>
        </p:sp>
        <p:sp>
          <p:nvSpPr>
            <p:cNvPr id="87" name="Google Shape;87;p13"/>
            <p:cNvSpPr/>
            <p:nvPr/>
          </p:nvSpPr>
          <p:spPr>
            <a:xfrm>
              <a:off x="63500" y="63627"/>
              <a:ext cx="3347466" cy="3710051"/>
            </a:xfrm>
            <a:custGeom>
              <a:rect b="b" l="l" r="r" t="t"/>
              <a:pathLst>
                <a:path extrusionOk="0" h="3710051" w="3347466">
                  <a:moveTo>
                    <a:pt x="3251708" y="19431"/>
                  </a:moveTo>
                  <a:lnTo>
                    <a:pt x="3332099" y="3618484"/>
                  </a:lnTo>
                  <a:lnTo>
                    <a:pt x="99949" y="3690620"/>
                  </a:lnTo>
                  <a:lnTo>
                    <a:pt x="19431" y="91567"/>
                  </a:lnTo>
                  <a:lnTo>
                    <a:pt x="3251581" y="19431"/>
                  </a:lnTo>
                  <a:close/>
                  <a:moveTo>
                    <a:pt x="3266313" y="0"/>
                  </a:moveTo>
                  <a:lnTo>
                    <a:pt x="0" y="72898"/>
                  </a:lnTo>
                  <a:lnTo>
                    <a:pt x="81153" y="3710051"/>
                  </a:lnTo>
                  <a:lnTo>
                    <a:pt x="3347466" y="3637153"/>
                  </a:lnTo>
                  <a:lnTo>
                    <a:pt x="3266313" y="0"/>
                  </a:lnTo>
                  <a:close/>
                </a:path>
              </a:pathLst>
            </a:custGeom>
            <a:solidFill>
              <a:srgbClr val="16539F"/>
            </a:solidFill>
            <a:ln>
              <a:noFill/>
            </a:ln>
          </p:spPr>
        </p:sp>
      </p:grpSp>
      <p:sp>
        <p:nvSpPr>
          <p:cNvPr id="88" name="Google Shape;88;p13"/>
          <p:cNvSpPr/>
          <p:nvPr/>
        </p:nvSpPr>
        <p:spPr>
          <a:xfrm>
            <a:off x="3624299" y="223900"/>
            <a:ext cx="1259896" cy="1571768"/>
          </a:xfrm>
          <a:custGeom>
            <a:rect b="b" l="l" r="r" t="t"/>
            <a:pathLst>
              <a:path extrusionOk="0" h="3676650" w="3209925">
                <a:moveTo>
                  <a:pt x="0" y="0"/>
                </a:moveTo>
                <a:lnTo>
                  <a:pt x="3209925" y="0"/>
                </a:lnTo>
                <a:lnTo>
                  <a:pt x="3209925" y="3676650"/>
                </a:lnTo>
                <a:lnTo>
                  <a:pt x="0" y="367665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-103558" t="0"/>
            </a:stretch>
          </a:blipFill>
          <a:ln>
            <a:noFill/>
          </a:ln>
        </p:spPr>
      </p:sp>
      <p:sp>
        <p:nvSpPr>
          <p:cNvPr id="89" name="Google Shape;89;p13"/>
          <p:cNvSpPr/>
          <p:nvPr/>
        </p:nvSpPr>
        <p:spPr>
          <a:xfrm>
            <a:off x="2684300" y="2031550"/>
            <a:ext cx="2245650" cy="1466599"/>
          </a:xfrm>
          <a:custGeom>
            <a:rect b="b" l="l" r="r" t="t"/>
            <a:pathLst>
              <a:path extrusionOk="0" h="4045791" w="6604854">
                <a:moveTo>
                  <a:pt x="0" y="0"/>
                </a:moveTo>
                <a:lnTo>
                  <a:pt x="6604854" y="0"/>
                </a:lnTo>
                <a:lnTo>
                  <a:pt x="6604854" y="4045792"/>
                </a:lnTo>
                <a:lnTo>
                  <a:pt x="0" y="404579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0" name="Google Shape;90;p13"/>
          <p:cNvSpPr/>
          <p:nvPr/>
        </p:nvSpPr>
        <p:spPr>
          <a:xfrm>
            <a:off x="2684300" y="3745926"/>
            <a:ext cx="2245650" cy="1471479"/>
          </a:xfrm>
          <a:custGeom>
            <a:rect b="b" l="l" r="r" t="t"/>
            <a:pathLst>
              <a:path extrusionOk="0" h="4004024" w="6604854">
                <a:moveTo>
                  <a:pt x="0" y="0"/>
                </a:moveTo>
                <a:lnTo>
                  <a:pt x="6604854" y="0"/>
                </a:lnTo>
                <a:lnTo>
                  <a:pt x="6604854" y="4004024"/>
                </a:lnTo>
                <a:lnTo>
                  <a:pt x="0" y="400402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1" name="Google Shape;91;p13"/>
          <p:cNvSpPr/>
          <p:nvPr/>
        </p:nvSpPr>
        <p:spPr>
          <a:xfrm>
            <a:off x="2749330" y="2086605"/>
            <a:ext cx="2091841" cy="1298258"/>
          </a:xfrm>
          <a:custGeom>
            <a:rect b="b" l="l" r="r" t="t"/>
            <a:pathLst>
              <a:path extrusionOk="0" h="3581400" w="6152474">
                <a:moveTo>
                  <a:pt x="0" y="0"/>
                </a:moveTo>
                <a:lnTo>
                  <a:pt x="6152474" y="0"/>
                </a:lnTo>
                <a:lnTo>
                  <a:pt x="6152474" y="3581400"/>
                </a:lnTo>
                <a:lnTo>
                  <a:pt x="0" y="35814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-2299" l="-629" r="0" t="-2218"/>
            </a:stretch>
          </a:blipFill>
          <a:ln>
            <a:noFill/>
          </a:ln>
        </p:spPr>
      </p:sp>
      <p:sp>
        <p:nvSpPr>
          <p:cNvPr id="92" name="Google Shape;92;p13"/>
          <p:cNvSpPr/>
          <p:nvPr/>
        </p:nvSpPr>
        <p:spPr>
          <a:xfrm>
            <a:off x="2822703" y="3817911"/>
            <a:ext cx="2020824" cy="1263658"/>
          </a:xfrm>
          <a:custGeom>
            <a:rect b="b" l="l" r="r" t="t"/>
            <a:pathLst>
              <a:path extrusionOk="0" h="3438525" w="5943600">
                <a:moveTo>
                  <a:pt x="0" y="0"/>
                </a:moveTo>
                <a:lnTo>
                  <a:pt x="5943600" y="0"/>
                </a:lnTo>
                <a:lnTo>
                  <a:pt x="5943600" y="3438525"/>
                </a:lnTo>
                <a:lnTo>
                  <a:pt x="0" y="3438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3" name="Google Shape;93;p13"/>
          <p:cNvSpPr txBox="1"/>
          <p:nvPr/>
        </p:nvSpPr>
        <p:spPr>
          <a:xfrm>
            <a:off x="259745" y="259854"/>
            <a:ext cx="3391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rgbClr val="16539F"/>
                </a:solidFill>
                <a:latin typeface="Questrial"/>
                <a:ea typeface="Questrial"/>
                <a:cs typeface="Questrial"/>
                <a:sym typeface="Questrial"/>
              </a:rPr>
              <a:t>Broncoscopia asistida por IA en la UCI:</a:t>
            </a:r>
            <a:br>
              <a:rPr b="1" lang="en-US">
                <a:solidFill>
                  <a:srgbClr val="16539F"/>
                </a:solidFill>
                <a:latin typeface="Questrial"/>
                <a:ea typeface="Questrial"/>
                <a:cs typeface="Questrial"/>
                <a:sym typeface="Questrial"/>
              </a:rPr>
            </a:br>
            <a:r>
              <a:rPr i="0" lang="en-US" sz="1100" u="none" cap="none" strike="noStrike">
                <a:solidFill>
                  <a:srgbClr val="16539F"/>
                </a:solidFill>
                <a:latin typeface="Questrial"/>
                <a:ea typeface="Questrial"/>
                <a:cs typeface="Questrial"/>
                <a:sym typeface="Questrial"/>
              </a:rPr>
              <a:t>desarrollo de una herramienta de entrenamiento </a:t>
            </a:r>
            <a:br>
              <a:rPr i="0" lang="en-US" sz="1100" u="none" cap="none" strike="noStrike">
                <a:solidFill>
                  <a:srgbClr val="16539F"/>
                </a:solidFill>
                <a:latin typeface="Questrial"/>
                <a:ea typeface="Questrial"/>
                <a:cs typeface="Questrial"/>
                <a:sym typeface="Questrial"/>
              </a:rPr>
            </a:br>
            <a:r>
              <a:rPr i="0" lang="en-US" sz="1100" u="none" cap="none" strike="noStrike">
                <a:solidFill>
                  <a:srgbClr val="16539F"/>
                </a:solidFill>
                <a:latin typeface="Questrial"/>
                <a:ea typeface="Questrial"/>
                <a:cs typeface="Questrial"/>
                <a:sym typeface="Questrial"/>
              </a:rPr>
              <a:t>para la identificación de la segmentación bronquial</a:t>
            </a:r>
            <a:endParaRPr sz="500"/>
          </a:p>
        </p:txBody>
      </p:sp>
      <p:sp>
        <p:nvSpPr>
          <p:cNvPr id="94" name="Google Shape;94;p13"/>
          <p:cNvSpPr txBox="1"/>
          <p:nvPr/>
        </p:nvSpPr>
        <p:spPr>
          <a:xfrm>
            <a:off x="2709788" y="5187549"/>
            <a:ext cx="538800" cy="1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999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Resultados</a:t>
            </a:r>
            <a:endParaRPr sz="500"/>
          </a:p>
        </p:txBody>
      </p:sp>
      <p:sp>
        <p:nvSpPr>
          <p:cNvPr id="95" name="Google Shape;95;p13"/>
          <p:cNvSpPr txBox="1"/>
          <p:nvPr/>
        </p:nvSpPr>
        <p:spPr>
          <a:xfrm>
            <a:off x="290365" y="912811"/>
            <a:ext cx="31212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25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Indalecio Carboni Bisso, Luciano Tarsia, Ignacio Fernández Ceballos, Daniel Acevedo, María Florencia Courtois, Nicolás Mastropasqua, Viviana Cotik, 🗣 </a:t>
            </a:r>
            <a:r>
              <a:rPr b="1" i="0" lang="en-US" sz="6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Marcos Las Heras</a:t>
            </a:r>
            <a:endParaRPr sz="500"/>
          </a:p>
        </p:txBody>
      </p:sp>
      <p:sp>
        <p:nvSpPr>
          <p:cNvPr id="96" name="Google Shape;96;p13"/>
          <p:cNvSpPr txBox="1"/>
          <p:nvPr/>
        </p:nvSpPr>
        <p:spPr>
          <a:xfrm>
            <a:off x="2791691" y="5688892"/>
            <a:ext cx="75300" cy="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500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"/>
          </a:p>
        </p:txBody>
      </p:sp>
      <p:pic>
        <p:nvPicPr>
          <p:cNvPr id="97" name="Google Shape;97;p13" title="HIBA Ventila Horizontal logo 2.png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90375" y="1262707"/>
            <a:ext cx="1875300" cy="352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3"/>
          <p:cNvPicPr preferRelativeResize="0"/>
          <p:nvPr/>
        </p:nvPicPr>
        <p:blipFill rotWithShape="1">
          <a:blip r:embed="rId10">
            <a:alphaModFix/>
          </a:blip>
          <a:srcRect b="32944" l="0" r="0" t="31531"/>
          <a:stretch/>
        </p:blipFill>
        <p:spPr>
          <a:xfrm>
            <a:off x="2260250" y="1249474"/>
            <a:ext cx="990971" cy="35202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3"/>
          <p:cNvSpPr txBox="1"/>
          <p:nvPr/>
        </p:nvSpPr>
        <p:spPr>
          <a:xfrm>
            <a:off x="276525" y="2086600"/>
            <a:ext cx="2181000" cy="19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">
                <a:solidFill>
                  <a:schemeClr val="dk1"/>
                </a:solidFill>
              </a:rPr>
              <a:t>🩺 IA en salud</a:t>
            </a:r>
            <a:endParaRPr b="1" sz="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</a:rPr>
              <a:t>Papel creciente en áreas de salud basadas en datos</a:t>
            </a:r>
            <a:br>
              <a:rPr lang="en-US" sz="700">
                <a:solidFill>
                  <a:schemeClr val="dk1"/>
                </a:solidFill>
              </a:rPr>
            </a:br>
            <a:endParaRPr sz="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">
                <a:solidFill>
                  <a:schemeClr val="dk1"/>
                </a:solidFill>
              </a:rPr>
              <a:t>🛠️ Broncoscopía e IA </a:t>
            </a:r>
            <a:endParaRPr b="1" sz="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</a:rPr>
              <a:t>- </a:t>
            </a:r>
            <a:r>
              <a:rPr lang="en-US" sz="700">
                <a:solidFill>
                  <a:schemeClr val="dk1"/>
                </a:solidFill>
              </a:rPr>
              <a:t>Asistiría en</a:t>
            </a:r>
            <a:endParaRPr sz="700">
              <a:solidFill>
                <a:schemeClr val="dk1"/>
              </a:solidFill>
            </a:endParaRPr>
          </a:p>
          <a:p>
            <a:pPr indent="-101600" lvl="0" marL="8572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-US" sz="700">
                <a:solidFill>
                  <a:schemeClr val="dk1"/>
                </a:solidFill>
              </a:rPr>
              <a:t>identificación de áreas anatómicas</a:t>
            </a:r>
            <a:endParaRPr sz="700">
              <a:solidFill>
                <a:schemeClr val="dk1"/>
              </a:solidFill>
            </a:endParaRPr>
          </a:p>
          <a:p>
            <a:pPr indent="-101600" lvl="0" marL="8572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-US" sz="700">
                <a:solidFill>
                  <a:schemeClr val="dk1"/>
                </a:solidFill>
              </a:rPr>
              <a:t>localización de lesiones 🎯</a:t>
            </a:r>
            <a:endParaRPr sz="700">
              <a:solidFill>
                <a:schemeClr val="dk1"/>
              </a:solidFill>
            </a:endParaRPr>
          </a:p>
          <a:p>
            <a:pPr indent="-101600" lvl="0" marL="8572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Char char="●"/>
            </a:pPr>
            <a:r>
              <a:rPr lang="en-US" sz="700">
                <a:solidFill>
                  <a:schemeClr val="dk1"/>
                </a:solidFill>
              </a:rPr>
              <a:t>educación de nuevos broncoscopistas 📚</a:t>
            </a:r>
            <a:br>
              <a:rPr lang="en-US" sz="700">
                <a:solidFill>
                  <a:schemeClr val="dk1"/>
                </a:solidFill>
              </a:rPr>
            </a:br>
            <a:endParaRPr sz="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">
                <a:solidFill>
                  <a:schemeClr val="dk1"/>
                </a:solidFill>
              </a:rPr>
              <a:t>⚠️ Limitaciones actuales</a:t>
            </a:r>
            <a:endParaRPr b="1" sz="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</a:rPr>
              <a:t>- </a:t>
            </a:r>
            <a:r>
              <a:rPr lang="en-US" sz="700">
                <a:solidFill>
                  <a:schemeClr val="dk1"/>
                </a:solidFill>
              </a:rPr>
              <a:t>No existen conjuntos de datos públicos</a:t>
            </a:r>
            <a:endParaRPr sz="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dk1"/>
                </a:solidFill>
              </a:rPr>
              <a:t>- No existe un modelo de IA para broncoscopia</a:t>
            </a:r>
            <a:br>
              <a:rPr lang="en-US" sz="700">
                <a:solidFill>
                  <a:schemeClr val="dk1"/>
                </a:solidFill>
              </a:rPr>
            </a:br>
            <a:endParaRPr sz="7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">
                <a:solidFill>
                  <a:srgbClr val="D32F23"/>
                </a:solidFill>
              </a:rPr>
              <a:t>Navegación asistida por IA podría mejorar las habilidades procedimentales</a:t>
            </a:r>
            <a:endParaRPr b="1" sz="700">
              <a:solidFill>
                <a:srgbClr val="D32F23"/>
              </a:solidFill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2669950" y="5503200"/>
            <a:ext cx="2245650" cy="2242253"/>
          </a:xfrm>
          <a:custGeom>
            <a:rect b="b" l="l" r="r" t="t"/>
            <a:pathLst>
              <a:path extrusionOk="0" h="4004024" w="6604854">
                <a:moveTo>
                  <a:pt x="0" y="0"/>
                </a:moveTo>
                <a:lnTo>
                  <a:pt x="6604854" y="0"/>
                </a:lnTo>
                <a:lnTo>
                  <a:pt x="6604854" y="4004024"/>
                </a:lnTo>
                <a:lnTo>
                  <a:pt x="0" y="400402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1" name="Google Shape;101;p13"/>
          <p:cNvSpPr txBox="1"/>
          <p:nvPr/>
        </p:nvSpPr>
        <p:spPr>
          <a:xfrm>
            <a:off x="2709800" y="5529500"/>
            <a:ext cx="2181000" cy="207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/>
              <a:t>🎥</a:t>
            </a:r>
            <a:r>
              <a:rPr b="1" lang="en-US" sz="800"/>
              <a:t> Dataset </a:t>
            </a:r>
            <a:endParaRPr b="1" sz="800"/>
          </a:p>
          <a:p>
            <a:pPr indent="-133350" lvl="0" marL="14287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0"/>
              <a:buChar char="●"/>
            </a:pPr>
            <a:r>
              <a:rPr lang="en-US" sz="750"/>
              <a:t>126 videos (ene 2022 - jun 2024)</a:t>
            </a:r>
            <a:endParaRPr sz="750"/>
          </a:p>
          <a:p>
            <a:pPr indent="-133350" lvl="0" marL="14287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0"/>
              <a:buChar char="●"/>
            </a:pPr>
            <a:r>
              <a:rPr lang="en-US" sz="750"/>
              <a:t>193,398 imágenes </a:t>
            </a:r>
            <a:endParaRPr sz="750"/>
          </a:p>
          <a:p>
            <a:pPr indent="-133350" lvl="0" marL="14287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0"/>
              <a:buChar char="●"/>
            </a:pPr>
            <a:r>
              <a:rPr lang="en-US" sz="750"/>
              <a:t>a 30 fotogramas x Seg </a:t>
            </a:r>
            <a:endParaRPr sz="75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800"/>
            </a:br>
            <a:endParaRPr sz="8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/>
              <a:t>📏 Acuerdo entre Anotadores (IAA)</a:t>
            </a:r>
            <a:endParaRPr b="1" sz="800"/>
          </a:p>
          <a:p>
            <a:pPr indent="-104775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0"/>
              <a:buChar char="●"/>
            </a:pPr>
            <a:r>
              <a:rPr lang="en-US" sz="750"/>
              <a:t>0.809 en la primera ronda </a:t>
            </a:r>
            <a:endParaRPr sz="750"/>
          </a:p>
          <a:p>
            <a:pPr indent="-104775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750"/>
              <a:buChar char="●"/>
            </a:pPr>
            <a:r>
              <a:rPr lang="en-US" sz="750"/>
              <a:t>0.946 en la última 🔼</a:t>
            </a:r>
            <a:br>
              <a:rPr lang="en-US" sz="750"/>
            </a:br>
            <a:br>
              <a:rPr lang="en-US" sz="750"/>
            </a:br>
            <a:endParaRPr sz="75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/>
              <a:t>🤖 Entrenamiento del Modelo</a:t>
            </a:r>
            <a:r>
              <a:rPr lang="en-US" sz="800"/>
              <a:t> </a:t>
            </a:r>
            <a:r>
              <a:rPr lang="en-US" sz="800"/>
              <a:t>(ResNet50) </a:t>
            </a:r>
            <a:endParaRPr sz="75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50"/>
              <a:t>Precisión media promedio (mAP) de 0.68 📈 </a:t>
            </a:r>
            <a:endParaRPr sz="75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50"/>
              <a:t>Exactitud de 0.79 en el conjunto de prueba ✅</a:t>
            </a:r>
            <a:endParaRPr sz="750"/>
          </a:p>
        </p:txBody>
      </p:sp>
      <p:sp>
        <p:nvSpPr>
          <p:cNvPr id="102" name="Google Shape;102;p13"/>
          <p:cNvSpPr/>
          <p:nvPr/>
        </p:nvSpPr>
        <p:spPr>
          <a:xfrm>
            <a:off x="244200" y="8111675"/>
            <a:ext cx="4639910" cy="770775"/>
          </a:xfrm>
          <a:custGeom>
            <a:rect b="b" l="l" r="r" t="t"/>
            <a:pathLst>
              <a:path extrusionOk="0" h="4004024" w="6604854">
                <a:moveTo>
                  <a:pt x="0" y="0"/>
                </a:moveTo>
                <a:lnTo>
                  <a:pt x="6604854" y="0"/>
                </a:lnTo>
                <a:lnTo>
                  <a:pt x="6604854" y="4004024"/>
                </a:lnTo>
                <a:lnTo>
                  <a:pt x="0" y="400402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3" name="Google Shape;103;p13"/>
          <p:cNvSpPr txBox="1"/>
          <p:nvPr/>
        </p:nvSpPr>
        <p:spPr>
          <a:xfrm>
            <a:off x="276525" y="8081825"/>
            <a:ext cx="45258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1"/>
                </a:solidFill>
              </a:rPr>
              <a:t>🔧 Herramienta con un gran potencial para optimizar la identificación anatómica </a:t>
            </a:r>
            <a:r>
              <a:rPr lang="en-US" sz="800">
                <a:solidFill>
                  <a:schemeClr val="dk1"/>
                </a:solidFill>
              </a:rPr>
              <a:t>🫁</a:t>
            </a:r>
            <a:br>
              <a:rPr lang="en-US" sz="800">
                <a:solidFill>
                  <a:schemeClr val="dk1"/>
                </a:solidFill>
              </a:rPr>
            </a:br>
            <a:r>
              <a:rPr lang="en-US" sz="800">
                <a:solidFill>
                  <a:schemeClr val="dk1"/>
                </a:solidFill>
              </a:rPr>
              <a:t>en tiempo real</a:t>
            </a:r>
            <a:br>
              <a:rPr lang="en-US" sz="800">
                <a:solidFill>
                  <a:schemeClr val="dk1"/>
                </a:solidFill>
              </a:rPr>
            </a:b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</a:rPr>
              <a:t>🚀 Rendimiento inicial del modelo muy aceptable para el aprendizaje de procedimientos</a:t>
            </a:r>
            <a:endParaRPr sz="8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</a:rPr>
              <a:t>🤖 Pendiente generación de app nativa o integraci</a:t>
            </a:r>
            <a:r>
              <a:rPr lang="en-US" sz="800">
                <a:solidFill>
                  <a:schemeClr val="dk1"/>
                </a:solidFill>
              </a:rPr>
              <a:t>ón a </a:t>
            </a:r>
            <a:r>
              <a:rPr lang="en-US" sz="800">
                <a:solidFill>
                  <a:schemeClr val="dk1"/>
                </a:solidFill>
              </a:rPr>
              <a:t>software</a:t>
            </a:r>
            <a:endParaRPr sz="800">
              <a:solidFill>
                <a:schemeClr val="dk1"/>
              </a:solidFill>
            </a:endParaRPr>
          </a:p>
        </p:txBody>
      </p:sp>
      <p:sp>
        <p:nvSpPr>
          <p:cNvPr id="104" name="Google Shape;104;p13"/>
          <p:cNvSpPr/>
          <p:nvPr/>
        </p:nvSpPr>
        <p:spPr>
          <a:xfrm>
            <a:off x="244200" y="4499900"/>
            <a:ext cx="2245650" cy="3193209"/>
          </a:xfrm>
          <a:custGeom>
            <a:rect b="b" l="l" r="r" t="t"/>
            <a:pathLst>
              <a:path extrusionOk="0" h="4004024" w="6604854">
                <a:moveTo>
                  <a:pt x="0" y="0"/>
                </a:moveTo>
                <a:lnTo>
                  <a:pt x="6604854" y="0"/>
                </a:lnTo>
                <a:lnTo>
                  <a:pt x="6604854" y="4004024"/>
                </a:lnTo>
                <a:lnTo>
                  <a:pt x="0" y="400402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5" name="Google Shape;105;p13"/>
          <p:cNvSpPr txBox="1"/>
          <p:nvPr/>
        </p:nvSpPr>
        <p:spPr>
          <a:xfrm>
            <a:off x="276525" y="4575475"/>
            <a:ext cx="2181000" cy="29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750"/>
              <a:buNone/>
            </a:pPr>
            <a:r>
              <a:rPr b="1" lang="en-US" sz="700"/>
              <a:t>🎯 Objetivos del Estudio</a:t>
            </a:r>
            <a:endParaRPr b="1"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750"/>
              <a:buNone/>
            </a:pPr>
            <a:r>
              <a:rPr b="1" lang="en-US" sz="700">
                <a:solidFill>
                  <a:srgbClr val="16539F"/>
                </a:solidFill>
              </a:rPr>
              <a:t>1) Generación de un dataset </a:t>
            </a:r>
            <a:r>
              <a:rPr lang="en-US" sz="700">
                <a:solidFill>
                  <a:srgbClr val="16539F"/>
                </a:solidFill>
              </a:rPr>
              <a:t>de videos taggeados</a:t>
            </a:r>
            <a:endParaRPr sz="700">
              <a:solidFill>
                <a:srgbClr val="16539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750"/>
              <a:buNone/>
            </a:pPr>
            <a:r>
              <a:rPr b="1" lang="en-US" sz="700">
                <a:solidFill>
                  <a:srgbClr val="018249"/>
                </a:solidFill>
              </a:rPr>
              <a:t>2) Desarrollo de un modelo de IA </a:t>
            </a:r>
            <a:r>
              <a:rPr lang="en-US" sz="700">
                <a:solidFill>
                  <a:srgbClr val="018249"/>
                </a:solidFill>
              </a:rPr>
              <a:t>para la identificación en tiempo real de segmentos bronquiales durante la broncoscopía</a:t>
            </a:r>
            <a:endParaRPr sz="700">
              <a:solidFill>
                <a:srgbClr val="01824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750"/>
              <a:buNone/>
            </a:pPr>
            <a:br>
              <a:rPr lang="en-US" sz="700"/>
            </a:b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750"/>
              <a:buNone/>
            </a:pPr>
            <a:r>
              <a:rPr lang="en-US" sz="700"/>
              <a:t>📹  </a:t>
            </a:r>
            <a:r>
              <a:rPr b="1" lang="en-US" sz="700">
                <a:solidFill>
                  <a:srgbClr val="16539F"/>
                </a:solidFill>
              </a:rPr>
              <a:t>Generación del dataset</a:t>
            </a:r>
            <a:endParaRPr b="1" sz="700">
              <a:solidFill>
                <a:srgbClr val="16539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750"/>
              <a:buNone/>
            </a:pPr>
            <a:r>
              <a:rPr lang="en-US" sz="700"/>
              <a:t>1º Registro de videos con broncoscopios single-use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750"/>
              <a:buNone/>
            </a:pPr>
            <a:r>
              <a:rPr lang="en-US" sz="700"/>
              <a:t>2º Criterios de anotación desarrollados utilizando el ciclo MAMA 🔄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750"/>
              <a:buNone/>
            </a:pPr>
            <a:r>
              <a:rPr lang="en-US" sz="700"/>
              <a:t>3º Taggeo con Software LabelStudio 🖥️ 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750"/>
              <a:buNone/>
            </a:pPr>
            <a:r>
              <a:rPr lang="en-US" sz="700"/>
              <a:t>- </a:t>
            </a:r>
            <a:r>
              <a:rPr lang="en-US" sz="600"/>
              <a:t>Anotaron 5 médicos con ≠ niveles de experiencia </a:t>
            </a:r>
            <a:r>
              <a:rPr lang="en-US" sz="600">
                <a:solidFill>
                  <a:schemeClr val="dk1"/>
                </a:solidFill>
              </a:rPr>
              <a:t>👨🏻‍⚕️👩🏼‍⚕️</a:t>
            </a:r>
            <a:endParaRPr sz="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750"/>
              <a:buNone/>
            </a:pPr>
            <a:r>
              <a:rPr lang="en-US" sz="600"/>
              <a:t>- </a:t>
            </a:r>
            <a:r>
              <a:rPr lang="en-US" sz="600"/>
              <a:t>Acuerdo entre Anotadores calculado con </a:t>
            </a:r>
            <a:r>
              <a:rPr lang="en-US" sz="600"/>
              <a:t>coeficiente</a:t>
            </a:r>
            <a:r>
              <a:rPr lang="en-US" sz="600"/>
              <a:t> de Kappa de Cohen 📈 </a:t>
            </a:r>
            <a:br>
              <a:rPr lang="en-US" sz="600"/>
            </a:br>
            <a:endParaRPr sz="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750"/>
              <a:buNone/>
            </a:pPr>
            <a:r>
              <a:t/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750"/>
              <a:buNone/>
            </a:pPr>
            <a:r>
              <a:rPr b="1" lang="en-US" sz="700">
                <a:solidFill>
                  <a:srgbClr val="018249"/>
                </a:solidFill>
              </a:rPr>
              <a:t>🤖  Desarrollo del modelo de IA</a:t>
            </a:r>
            <a:endParaRPr b="1" sz="700">
              <a:solidFill>
                <a:srgbClr val="018249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750"/>
              <a:buNone/>
            </a:pPr>
            <a:r>
              <a:rPr lang="en-US" sz="700"/>
              <a:t>- 2 modelos de redes neuronales convolucionales (CNN) 🧠 utilizando imágenes de varios segmentos bronquiales</a:t>
            </a:r>
            <a:endParaRPr sz="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750"/>
              <a:buNone/>
            </a:pPr>
            <a:r>
              <a:rPr lang="en-US" sz="700"/>
              <a:t>- Los datos se dividieron en conjuntos de </a:t>
            </a:r>
            <a:r>
              <a:rPr b="1" lang="en-US" sz="700"/>
              <a:t>entrenamiento </a:t>
            </a:r>
            <a:r>
              <a:rPr lang="en-US" sz="700"/>
              <a:t>(60%), </a:t>
            </a:r>
            <a:r>
              <a:rPr b="1" lang="en-US" sz="700"/>
              <a:t>validación</a:t>
            </a:r>
            <a:r>
              <a:rPr lang="en-US" sz="700"/>
              <a:t> (20%) y </a:t>
            </a:r>
            <a:r>
              <a:rPr b="1" lang="en-US" sz="700"/>
              <a:t>prueba</a:t>
            </a:r>
            <a:r>
              <a:rPr lang="en-US" sz="700"/>
              <a:t> (20%).</a:t>
            </a:r>
            <a:endParaRPr sz="700"/>
          </a:p>
        </p:txBody>
      </p:sp>
      <p:sp>
        <p:nvSpPr>
          <p:cNvPr id="106" name="Google Shape;106;p13"/>
          <p:cNvSpPr txBox="1"/>
          <p:nvPr/>
        </p:nvSpPr>
        <p:spPr>
          <a:xfrm>
            <a:off x="-8050" y="8836200"/>
            <a:ext cx="5144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rgbClr val="222222"/>
                </a:solidFill>
                <a:highlight>
                  <a:srgbClr val="FFFFFF"/>
                </a:highlight>
              </a:rPr>
              <a:t>P-156</a:t>
            </a:r>
            <a:endParaRPr sz="1100"/>
          </a:p>
        </p:txBody>
      </p:sp>
      <p:sp>
        <p:nvSpPr>
          <p:cNvPr id="107" name="Google Shape;107;p13"/>
          <p:cNvSpPr txBox="1"/>
          <p:nvPr/>
        </p:nvSpPr>
        <p:spPr>
          <a:xfrm>
            <a:off x="195550" y="1820575"/>
            <a:ext cx="1096800" cy="3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2"/>
                </a:solidFill>
              </a:rPr>
              <a:t>Introducción</a:t>
            </a:r>
            <a:endParaRPr b="1" sz="800">
              <a:solidFill>
                <a:schemeClr val="dk2"/>
              </a:solidFill>
            </a:endParaRPr>
          </a:p>
        </p:txBody>
      </p:sp>
      <p:sp>
        <p:nvSpPr>
          <p:cNvPr id="108" name="Google Shape;108;p13"/>
          <p:cNvSpPr txBox="1"/>
          <p:nvPr/>
        </p:nvSpPr>
        <p:spPr>
          <a:xfrm>
            <a:off x="2633950" y="1795675"/>
            <a:ext cx="1096800" cy="4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2"/>
                </a:solidFill>
              </a:rPr>
              <a:t>Anotación</a:t>
            </a:r>
            <a:endParaRPr b="1" sz="800">
              <a:solidFill>
                <a:schemeClr val="dk2"/>
              </a:solidFill>
            </a:endParaRPr>
          </a:p>
        </p:txBody>
      </p:sp>
      <p:sp>
        <p:nvSpPr>
          <p:cNvPr id="109" name="Google Shape;109;p13"/>
          <p:cNvSpPr txBox="1"/>
          <p:nvPr/>
        </p:nvSpPr>
        <p:spPr>
          <a:xfrm>
            <a:off x="2633600" y="3520751"/>
            <a:ext cx="1096800" cy="44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2"/>
                </a:solidFill>
              </a:rPr>
              <a:t>Predicción</a:t>
            </a:r>
            <a:endParaRPr b="1" sz="800">
              <a:solidFill>
                <a:schemeClr val="dk2"/>
              </a:solidFill>
            </a:endParaRPr>
          </a:p>
        </p:txBody>
      </p:sp>
      <p:sp>
        <p:nvSpPr>
          <p:cNvPr id="110" name="Google Shape;110;p13"/>
          <p:cNvSpPr txBox="1"/>
          <p:nvPr/>
        </p:nvSpPr>
        <p:spPr>
          <a:xfrm>
            <a:off x="195550" y="4324724"/>
            <a:ext cx="1096800" cy="3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2"/>
                </a:solidFill>
              </a:rPr>
              <a:t>Métodos</a:t>
            </a:r>
            <a:endParaRPr b="1" sz="800">
              <a:solidFill>
                <a:schemeClr val="dk2"/>
              </a:solidFill>
            </a:endParaRPr>
          </a:p>
        </p:txBody>
      </p:sp>
      <p:sp>
        <p:nvSpPr>
          <p:cNvPr id="111" name="Google Shape;111;p13"/>
          <p:cNvSpPr txBox="1"/>
          <p:nvPr/>
        </p:nvSpPr>
        <p:spPr>
          <a:xfrm>
            <a:off x="2625875" y="5297625"/>
            <a:ext cx="1140900" cy="44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2"/>
                </a:solidFill>
              </a:rPr>
              <a:t>Resultados</a:t>
            </a:r>
            <a:endParaRPr b="1" sz="800">
              <a:solidFill>
                <a:schemeClr val="dk2"/>
              </a:solidFill>
            </a:endParaRPr>
          </a:p>
        </p:txBody>
      </p:sp>
      <p:sp>
        <p:nvSpPr>
          <p:cNvPr id="112" name="Google Shape;112;p13"/>
          <p:cNvSpPr txBox="1"/>
          <p:nvPr/>
        </p:nvSpPr>
        <p:spPr>
          <a:xfrm>
            <a:off x="290375" y="7887638"/>
            <a:ext cx="1096800" cy="4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>
                <a:solidFill>
                  <a:schemeClr val="dk2"/>
                </a:solidFill>
              </a:rPr>
              <a:t>Discusión</a:t>
            </a:r>
            <a:endParaRPr b="1" sz="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