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5143500" cy="9144000" type="screen16x9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Rg st="1" end="1"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34606" autoAdjust="0"/>
    <p:restoredTop sz="86422" autoAdjust="0"/>
  </p:normalViewPr>
  <p:slideViewPr>
    <p:cSldViewPr snapToObjects="1">
      <p:cViewPr varScale="1">
        <p:scale>
          <a:sx n="71" d="100"/>
          <a:sy n="71" d="100"/>
        </p:scale>
        <p:origin x="-3608" y="-120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29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_tradnl"/>
  <c:style val="18"/>
  <c:chart>
    <c:title>
      <c:tx>
        <c:rich>
          <a:bodyPr/>
          <a:lstStyle/>
          <a:p>
            <a:pPr>
              <a:defRPr sz="1400">
                <a:latin typeface="Times New Roman"/>
                <a:cs typeface="Times New Roman"/>
              </a:defRPr>
            </a:pPr>
            <a:r>
              <a:rPr lang="es-ES_tradnl" sz="1400" dirty="0">
                <a:latin typeface="Times New Roman"/>
                <a:cs typeface="Times New Roman"/>
              </a:rPr>
              <a:t>Porcentaje</a:t>
            </a:r>
          </a:p>
        </c:rich>
      </c:tx>
      <c:layout>
        <c:manualLayout>
          <c:xMode val="edge"/>
          <c:yMode val="edge"/>
          <c:x val="0.613919798661151"/>
          <c:y val="0.312008517892896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Porcentaje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Enf. Reumatológicas</c:v>
                </c:pt>
                <c:pt idx="1">
                  <c:v>Inmunocomprometidos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65.8</c:v>
                </c:pt>
                <c:pt idx="1">
                  <c:v>34.0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18458601765688"/>
          <c:y val="0.519950359465936"/>
          <c:w val="0.481541398234311"/>
          <c:h val="0.460391827918201"/>
        </c:manualLayout>
      </c:layout>
      <c:txPr>
        <a:bodyPr/>
        <a:lstStyle/>
        <a:p>
          <a:pPr>
            <a:defRPr sz="1200">
              <a:latin typeface="Times New Roman"/>
              <a:cs typeface="Times New Roman"/>
            </a:defRPr>
          </a:pPr>
          <a:endParaRPr lang="es-ES_tradnl"/>
        </a:p>
      </c:txPr>
    </c:legend>
    <c:plotVisOnly val="1"/>
  </c:chart>
  <c:txPr>
    <a:bodyPr/>
    <a:lstStyle/>
    <a:p>
      <a:pPr>
        <a:defRPr sz="1800"/>
      </a:pPr>
      <a:endParaRPr lang="es-ES_tradn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21C8-40FE-3F46-B61B-D3BF83ADD3C5}" type="datetimeFigureOut">
              <a:rPr lang="es-ES_tradnl" smtClean="0"/>
              <a:pPr/>
              <a:t>18/10/24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1B81-7ADF-8241-85DA-EB00C116FC5F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50" y="838200"/>
            <a:ext cx="4648200" cy="895291"/>
          </a:xfrm>
          <a:effectLst>
            <a:glow rad="63500">
              <a:schemeClr val="accent1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ES_tradnl" sz="16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DETECCIÓN TEMPRANA DE ALTERACIONES FUNCIONALES RESPIRATORIAS POR DIFUSIÓN DE MONÓXIDO DE CARBONO</a:t>
            </a:r>
            <a:endParaRPr lang="es-ES_tradnl" sz="16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342868" y="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dirty="0" smtClean="0"/>
              <a:t>P-</a:t>
            </a:r>
            <a:r>
              <a:rPr lang="es-ES_tradnl" sz="2000" dirty="0" smtClean="0"/>
              <a:t>15</a:t>
            </a:r>
            <a:r>
              <a:rPr lang="es-ES_tradnl" sz="2000" dirty="0" smtClean="0"/>
              <a:t>9</a:t>
            </a:r>
            <a:endParaRPr lang="es-ES_tradnl" dirty="0"/>
          </a:p>
        </p:txBody>
      </p:sp>
      <p:sp>
        <p:nvSpPr>
          <p:cNvPr id="10" name="Rectángulo 9"/>
          <p:cNvSpPr/>
          <p:nvPr/>
        </p:nvSpPr>
        <p:spPr>
          <a:xfrm>
            <a:off x="209550" y="1752600"/>
            <a:ext cx="4343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u="sng" dirty="0" smtClean="0">
                <a:latin typeface="Times New Roman"/>
                <a:cs typeface="Times New Roman"/>
              </a:rPr>
              <a:t>Erenchun L</a:t>
            </a:r>
            <a:r>
              <a:rPr lang="es-ES" sz="1000" dirty="0" smtClean="0">
                <a:latin typeface="Times New Roman"/>
                <a:cs typeface="Times New Roman"/>
              </a:rPr>
              <a:t>; D’Alessandro V; Casanova J; Renteria F. HIAEP Sor </a:t>
            </a:r>
            <a:r>
              <a:rPr lang="es-ES" sz="1000" dirty="0" smtClean="0">
                <a:latin typeface="Times New Roman"/>
                <a:cs typeface="Times New Roman"/>
              </a:rPr>
              <a:t>María Ludovica</a:t>
            </a:r>
            <a:r>
              <a:rPr lang="es-ES" sz="1000" dirty="0" smtClean="0">
                <a:latin typeface="Times New Roman"/>
                <a:cs typeface="Times New Roman"/>
              </a:rPr>
              <a:t>, La Plata, Buenos Aires.</a:t>
            </a:r>
          </a:p>
          <a:p>
            <a:r>
              <a:rPr lang="es-AR" sz="1000" dirty="0" smtClean="0">
                <a:latin typeface="Times New Roman"/>
                <a:cs typeface="Times New Roman"/>
              </a:rPr>
              <a:t>Contacto: lucianaerenchun@gmail.com.ar</a:t>
            </a:r>
            <a:endParaRPr lang="es-AR" sz="1000" dirty="0">
              <a:latin typeface="Times New Roman"/>
              <a:cs typeface="Times New Roman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60011" y="2530801"/>
            <a:ext cx="4672279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1200" b="1" dirty="0" smtClean="0">
                <a:latin typeface="Times New Roman"/>
                <a:cs typeface="Times New Roman"/>
              </a:rPr>
              <a:t>Introducción</a:t>
            </a:r>
          </a:p>
          <a:p>
            <a:pPr algn="just"/>
            <a:r>
              <a:rPr lang="es-ES_tradnl" sz="1200" dirty="0" smtClean="0">
                <a:latin typeface="Times New Roman"/>
                <a:cs typeface="Times New Roman"/>
              </a:rPr>
              <a:t>La difusión de monóxido de carbono (DLCO) ha demostrado ser en adultos una prueba  que detecta compromiso pulmonar en enfermedades pulmonares crónicas.</a:t>
            </a:r>
          </a:p>
          <a:p>
            <a:pPr algn="just"/>
            <a:r>
              <a:rPr lang="es-ES_tradnl" sz="1200" dirty="0" smtClean="0">
                <a:latin typeface="Times New Roman"/>
                <a:cs typeface="Times New Roman"/>
              </a:rPr>
              <a:t>Sin embargo, en niños y adolescentes,  su utilidad no es tan clara.</a:t>
            </a:r>
            <a:endParaRPr lang="es-ES_tradnl" sz="1200" dirty="0">
              <a:latin typeface="Times New Roman"/>
              <a:cs typeface="Times New Roman"/>
            </a:endParaRPr>
          </a:p>
        </p:txBody>
      </p:sp>
      <p:pic>
        <p:nvPicPr>
          <p:cNvPr id="12" name="Imagen 11" descr="descarg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0"/>
            <a:ext cx="486276" cy="786320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876550" y="3733800"/>
            <a:ext cx="205574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200" b="1" dirty="0" smtClean="0">
                <a:latin typeface="Times New Roman"/>
                <a:cs typeface="Times New Roman"/>
              </a:rPr>
              <a:t>Objetivos</a:t>
            </a:r>
          </a:p>
          <a:p>
            <a:r>
              <a:rPr lang="es-ES_tradnl" sz="1200" dirty="0" smtClean="0">
                <a:latin typeface="Times New Roman"/>
                <a:cs typeface="Times New Roman"/>
              </a:rPr>
              <a:t>Evaluación de la DLCO en la detección temprana del compromiso de la función pulmonar en niños y adolescentes </a:t>
            </a:r>
            <a:endParaRPr lang="es-ES_tradnl" sz="1200" dirty="0">
              <a:latin typeface="Times New Roman"/>
              <a:cs typeface="Times New Roman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60011" y="3754972"/>
            <a:ext cx="2514600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Material y Métodos</a:t>
            </a:r>
          </a:p>
          <a:p>
            <a:r>
              <a:rPr lang="es-ES_tradnl" sz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Diseño: retrospectivo, analítico longitudinal. Se incluyeron niños y adolescentes con enfermedades reumatológicas e </a:t>
            </a:r>
            <a:r>
              <a:rPr lang="es-ES_tradnl" sz="1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inmunocomprometidos</a:t>
            </a:r>
            <a:r>
              <a:rPr lang="es-ES_tradnl" sz="1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de ambos sexos,  entre 6 y 18 años que concurrieron al laboratorio de función pulmonar para realizar  DLCO y espirometría desde enero 2011 a abril de 2024. </a:t>
            </a:r>
            <a:endParaRPr lang="es-ES_tradnl" sz="1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285750" y="8077200"/>
            <a:ext cx="464654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200" b="1" dirty="0" smtClean="0">
                <a:latin typeface="Times New Roman"/>
                <a:cs typeface="Times New Roman"/>
              </a:rPr>
              <a:t>Conclusiones</a:t>
            </a:r>
          </a:p>
          <a:p>
            <a:r>
              <a:rPr lang="es-ES_tradnl" sz="1200" dirty="0" smtClean="0">
                <a:latin typeface="Times New Roman"/>
                <a:cs typeface="Times New Roman"/>
              </a:rPr>
              <a:t>Como conclusión, en este trabajo pudimos observar que sería de utilidad realizar ambas mediciones (DLCO y espirometría), especialmente DLCO para demostrar alteraciones funcionales respiratorias precoces.</a:t>
            </a:r>
            <a:endParaRPr lang="es-ES_tradnl" sz="1200" dirty="0">
              <a:latin typeface="Times New Roman"/>
              <a:cs typeface="Times New Roman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2876551" y="5029200"/>
            <a:ext cx="2209800" cy="17543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1200" b="1" dirty="0" smtClean="0">
                <a:latin typeface="Times New Roman"/>
                <a:cs typeface="Times New Roman"/>
              </a:rPr>
              <a:t>Resultados</a:t>
            </a:r>
          </a:p>
          <a:p>
            <a:r>
              <a:rPr lang="es-ES_tradnl" sz="1200" dirty="0" smtClean="0">
                <a:latin typeface="Times New Roman"/>
                <a:cs typeface="Times New Roman"/>
              </a:rPr>
              <a:t>Se </a:t>
            </a:r>
            <a:r>
              <a:rPr lang="es-ES_tradnl" sz="1200" dirty="0" smtClean="0">
                <a:latin typeface="Times New Roman"/>
                <a:cs typeface="Times New Roman"/>
              </a:rPr>
              <a:t>analizaron 62 mediciones,  55% de sexo femenino</a:t>
            </a:r>
            <a:r>
              <a:rPr lang="es-ES_tradnl" sz="12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es-ES_tradnl" sz="1200" dirty="0" smtClean="0">
                <a:latin typeface="Times New Roman"/>
                <a:cs typeface="Times New Roman"/>
              </a:rPr>
              <a:t>El </a:t>
            </a:r>
            <a:r>
              <a:rPr lang="es-ES_tradnl" sz="1200" b="1" dirty="0" smtClean="0">
                <a:latin typeface="Times New Roman"/>
                <a:cs typeface="Times New Roman"/>
              </a:rPr>
              <a:t>17,7 % </a:t>
            </a:r>
            <a:r>
              <a:rPr lang="es-ES_tradnl" sz="1200" dirty="0" smtClean="0">
                <a:latin typeface="Times New Roman"/>
                <a:cs typeface="Times New Roman"/>
              </a:rPr>
              <a:t>de las evaluaciones presentaron DLCO por debajo del límite inferior de la normalidad (LIN) y en el </a:t>
            </a:r>
            <a:r>
              <a:rPr lang="es-ES_tradnl" sz="1200" b="1" dirty="0" smtClean="0">
                <a:latin typeface="Times New Roman"/>
                <a:cs typeface="Times New Roman"/>
              </a:rPr>
              <a:t>36 %</a:t>
            </a:r>
            <a:r>
              <a:rPr lang="es-ES_tradnl" sz="1200" dirty="0" smtClean="0">
                <a:latin typeface="Times New Roman"/>
                <a:cs typeface="Times New Roman"/>
              </a:rPr>
              <a:t> de ellas la espirometría fue normal. </a:t>
            </a:r>
            <a:endParaRPr lang="es-ES_tradnl" sz="1200" dirty="0">
              <a:latin typeface="Times New Roman"/>
              <a:cs typeface="Times New Roman"/>
            </a:endParaRPr>
          </a:p>
        </p:txBody>
      </p:sp>
      <p:graphicFrame>
        <p:nvGraphicFramePr>
          <p:cNvPr id="17" name="Gráfico 16"/>
          <p:cNvGraphicFramePr/>
          <p:nvPr/>
        </p:nvGraphicFramePr>
        <p:xfrm>
          <a:off x="1809750" y="6400800"/>
          <a:ext cx="33528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Tabla 18"/>
          <p:cNvGraphicFramePr>
            <a:graphicFrameLocks noGrp="1"/>
          </p:cNvGraphicFramePr>
          <p:nvPr/>
        </p:nvGraphicFramePr>
        <p:xfrm>
          <a:off x="285750" y="6096000"/>
          <a:ext cx="1600200" cy="161743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90600"/>
                <a:gridCol w="609600"/>
              </a:tblGrid>
              <a:tr h="259690">
                <a:tc>
                  <a:txBody>
                    <a:bodyPr/>
                    <a:lstStyle/>
                    <a:p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 X</a:t>
                      </a:r>
                      <a:endParaRPr lang="es-ES_tradnl" sz="1200" dirty="0"/>
                    </a:p>
                  </a:txBody>
                  <a:tcPr/>
                </a:tc>
              </a:tr>
              <a:tr h="259690"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DLCO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93,2</a:t>
                      </a:r>
                      <a:endParaRPr lang="es-ES_tradnl" sz="1200" dirty="0"/>
                    </a:p>
                  </a:txBody>
                  <a:tcPr/>
                </a:tc>
              </a:tr>
              <a:tr h="259690"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Edad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12</a:t>
                      </a:r>
                      <a:endParaRPr lang="es-ES_tradnl" sz="1200" dirty="0"/>
                    </a:p>
                  </a:txBody>
                  <a:tcPr/>
                </a:tc>
              </a:tr>
              <a:tr h="286518"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VEF</a:t>
                      </a:r>
                      <a:r>
                        <a:rPr lang="es-ES_tradnl" sz="1200" baseline="-25000" dirty="0" smtClean="0"/>
                        <a:t>1 </a:t>
                      </a:r>
                      <a:r>
                        <a:rPr lang="es-ES_tradnl" sz="1200" baseline="0" dirty="0" smtClean="0"/>
                        <a:t>%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93,7</a:t>
                      </a:r>
                      <a:endParaRPr lang="es-ES_tradnl" sz="1200" dirty="0"/>
                    </a:p>
                  </a:txBody>
                  <a:tcPr/>
                </a:tc>
              </a:tr>
              <a:tr h="439971">
                <a:tc>
                  <a:txBody>
                    <a:bodyPr/>
                    <a:lstStyle/>
                    <a:p>
                      <a:r>
                        <a:rPr lang="es-ES_tradnl" sz="1200" dirty="0" smtClean="0"/>
                        <a:t>VEF</a:t>
                      </a:r>
                      <a:r>
                        <a:rPr lang="es-ES_tradnl" sz="1200" baseline="-25000" dirty="0" smtClean="0"/>
                        <a:t>1 </a:t>
                      </a:r>
                      <a:r>
                        <a:rPr lang="es-ES_tradnl" sz="1200" baseline="0" dirty="0" smtClean="0"/>
                        <a:t> </a:t>
                      </a:r>
                    </a:p>
                    <a:p>
                      <a:r>
                        <a:rPr lang="es-ES_tradnl" sz="1200" baseline="0" dirty="0" smtClean="0"/>
                        <a:t>(Z </a:t>
                      </a:r>
                      <a:r>
                        <a:rPr lang="es-ES_tradnl" sz="1200" baseline="0" dirty="0" err="1" smtClean="0"/>
                        <a:t>score</a:t>
                      </a:r>
                      <a:r>
                        <a:rPr lang="es-ES_tradnl" sz="1200" baseline="0" dirty="0" smtClean="0"/>
                        <a:t>)</a:t>
                      </a:r>
                      <a:endParaRPr lang="es-ES_trad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smtClean="0"/>
                        <a:t>-0,52</a:t>
                      </a:r>
                      <a:endParaRPr lang="es-ES_tradnl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Imagen 19" descr="descarga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79" y="76200"/>
            <a:ext cx="1126671" cy="6309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244</Words>
  <Application>Microsoft Macintosh PowerPoint</Application>
  <PresentationFormat>Presentación en pantalla (16:9)</PresentationFormat>
  <Paragraphs>27</Paragraphs>
  <Slides>1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DETECCIÓN TEMPRANA DE ALTERACIONES FUNCIONALES RESPIRATORIAS POR DIFUSIÓN DE MONÓXIDO DE CARBONO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Luciana  Erenchun</dc:creator>
  <cp:lastModifiedBy>Federico Erenchun</cp:lastModifiedBy>
  <cp:revision>34</cp:revision>
  <dcterms:created xsi:type="dcterms:W3CDTF">2024-10-18T23:58:43Z</dcterms:created>
  <dcterms:modified xsi:type="dcterms:W3CDTF">2024-10-19T01:16:00Z</dcterms:modified>
</cp:coreProperties>
</file>