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5143500" cy="91440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p:scale>
          <a:sx n="110" d="100"/>
          <a:sy n="110" d="100"/>
        </p:scale>
        <p:origin x="1997" y="-14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55F5C-A5CA-4C2C-95DE-4CFBE905155C}" type="datetimeFigureOut">
              <a:rPr lang="es-AR" smtClean="0"/>
              <a:t>18/10/2024</a:t>
            </a:fld>
            <a:endParaRPr lang="es-AR"/>
          </a:p>
        </p:txBody>
      </p:sp>
      <p:sp>
        <p:nvSpPr>
          <p:cNvPr id="4" name="Marcador de imagen de diapositiva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20A34-49F4-4F4C-872E-C8EC87BA6B42}" type="slidenum">
              <a:rPr lang="es-AR" smtClean="0"/>
              <a:t>‹Nº›</a:t>
            </a:fld>
            <a:endParaRPr lang="es-AR"/>
          </a:p>
        </p:txBody>
      </p:sp>
    </p:spTree>
    <p:extLst>
      <p:ext uri="{BB962C8B-B14F-4D97-AF65-F5344CB8AC3E}">
        <p14:creationId xmlns:p14="http://schemas.microsoft.com/office/powerpoint/2010/main" val="199094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A420A34-49F4-4F4C-872E-C8EC87BA6B42}" type="slidenum">
              <a:rPr lang="es-AR" smtClean="0"/>
              <a:t>1</a:t>
            </a:fld>
            <a:endParaRPr lang="es-AR"/>
          </a:p>
        </p:txBody>
      </p:sp>
    </p:spTree>
    <p:extLst>
      <p:ext uri="{BB962C8B-B14F-4D97-AF65-F5344CB8AC3E}">
        <p14:creationId xmlns:p14="http://schemas.microsoft.com/office/powerpoint/2010/main" val="390772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763" y="1496484"/>
            <a:ext cx="4371975" cy="3183467"/>
          </a:xfrm>
        </p:spPr>
        <p:txBody>
          <a:bodyPr anchor="b"/>
          <a:lstStyle>
            <a:lvl1pPr algn="ctr">
              <a:defRPr sz="337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2938" y="4802717"/>
            <a:ext cx="3857625"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2314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96862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0818" y="486834"/>
            <a:ext cx="1109067"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3616" y="486834"/>
            <a:ext cx="3262908"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379352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35526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0937" y="2279653"/>
            <a:ext cx="4436269" cy="3803649"/>
          </a:xfrm>
        </p:spPr>
        <p:txBody>
          <a:bodyPr anchor="b"/>
          <a:lstStyle>
            <a:lvl1pPr>
              <a:defRPr sz="337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0937" y="6119286"/>
            <a:ext cx="4436269" cy="200024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963B521-22DD-44CC-A427-60D9151244B3}" type="datetimeFigureOut">
              <a:rPr lang="es-AR" smtClean="0"/>
              <a:t>18/10/2024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63567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3615" y="2434167"/>
            <a:ext cx="2185988"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03897" y="2434167"/>
            <a:ext cx="2185988"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963B521-22DD-44CC-A427-60D9151244B3}"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40970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285" y="486836"/>
            <a:ext cx="4436269"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4286" y="2241551"/>
            <a:ext cx="2175941"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4" name="Content Placeholder 3"/>
          <p:cNvSpPr>
            <a:spLocks noGrp="1"/>
          </p:cNvSpPr>
          <p:nvPr>
            <p:ph sz="half" idx="2"/>
          </p:nvPr>
        </p:nvSpPr>
        <p:spPr>
          <a:xfrm>
            <a:off x="354286" y="3340100"/>
            <a:ext cx="2175941"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03897" y="2241551"/>
            <a:ext cx="2186657"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los estilos de texto del patrón</a:t>
            </a:r>
          </a:p>
        </p:txBody>
      </p:sp>
      <p:sp>
        <p:nvSpPr>
          <p:cNvPr id="6" name="Content Placeholder 5"/>
          <p:cNvSpPr>
            <a:spLocks noGrp="1"/>
          </p:cNvSpPr>
          <p:nvPr>
            <p:ph sz="quarter" idx="4"/>
          </p:nvPr>
        </p:nvSpPr>
        <p:spPr>
          <a:xfrm>
            <a:off x="2603897" y="3340100"/>
            <a:ext cx="2186657"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963B521-22DD-44CC-A427-60D9151244B3}" type="datetimeFigureOut">
              <a:rPr lang="es-AR" smtClean="0"/>
              <a:t>18/10/2024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91753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963B521-22DD-44CC-A427-60D9151244B3}" type="datetimeFigureOut">
              <a:rPr lang="es-AR" smtClean="0"/>
              <a:t>18/10/2024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36148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B521-22DD-44CC-A427-60D9151244B3}" type="datetimeFigureOut">
              <a:rPr lang="es-AR" smtClean="0"/>
              <a:t>18/10/2024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280861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86657" y="1316569"/>
            <a:ext cx="2603897"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63B521-22DD-44CC-A427-60D9151244B3}"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73386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285" y="609600"/>
            <a:ext cx="1658913" cy="2133600"/>
          </a:xfrm>
        </p:spPr>
        <p:txBody>
          <a:bodyPr anchor="b"/>
          <a:lstStyle>
            <a:lvl1pPr>
              <a:defRPr sz="1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86657" y="1316569"/>
            <a:ext cx="2603897" cy="6498167"/>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4285" y="2743200"/>
            <a:ext cx="165891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963B521-22DD-44CC-A427-60D9151244B3}" type="datetimeFigureOut">
              <a:rPr lang="es-AR" smtClean="0"/>
              <a:t>18/10/2024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0475078-C3BD-4E51-819C-9CB4CFD3133D}" type="slidenum">
              <a:rPr lang="es-AR" smtClean="0"/>
              <a:t>‹Nº›</a:t>
            </a:fld>
            <a:endParaRPr lang="es-AR"/>
          </a:p>
        </p:txBody>
      </p:sp>
    </p:spTree>
    <p:extLst>
      <p:ext uri="{BB962C8B-B14F-4D97-AF65-F5344CB8AC3E}">
        <p14:creationId xmlns:p14="http://schemas.microsoft.com/office/powerpoint/2010/main" val="190640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616" y="486836"/>
            <a:ext cx="4436269"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3616" y="2434167"/>
            <a:ext cx="4436269"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3615" y="8475136"/>
            <a:ext cx="1157288" cy="486833"/>
          </a:xfrm>
          <a:prstGeom prst="rect">
            <a:avLst/>
          </a:prstGeom>
        </p:spPr>
        <p:txBody>
          <a:bodyPr vert="horz" lIns="91440" tIns="45720" rIns="91440" bIns="45720" rtlCol="0" anchor="ctr"/>
          <a:lstStyle>
            <a:lvl1pPr algn="l">
              <a:defRPr sz="675">
                <a:solidFill>
                  <a:schemeClr val="tx1">
                    <a:tint val="82000"/>
                  </a:schemeClr>
                </a:solidFill>
              </a:defRPr>
            </a:lvl1pPr>
          </a:lstStyle>
          <a:p>
            <a:fld id="{E963B521-22DD-44CC-A427-60D9151244B3}" type="datetimeFigureOut">
              <a:rPr lang="es-AR" smtClean="0"/>
              <a:t>18/10/2024</a:t>
            </a:fld>
            <a:endParaRPr lang="es-AR"/>
          </a:p>
        </p:txBody>
      </p:sp>
      <p:sp>
        <p:nvSpPr>
          <p:cNvPr id="5" name="Footer Placeholder 4"/>
          <p:cNvSpPr>
            <a:spLocks noGrp="1"/>
          </p:cNvSpPr>
          <p:nvPr>
            <p:ph type="ftr" sz="quarter" idx="3"/>
          </p:nvPr>
        </p:nvSpPr>
        <p:spPr>
          <a:xfrm>
            <a:off x="1703785" y="8475136"/>
            <a:ext cx="1735931" cy="486833"/>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s-AR"/>
          </a:p>
        </p:txBody>
      </p:sp>
      <p:sp>
        <p:nvSpPr>
          <p:cNvPr id="6" name="Slide Number Placeholder 5"/>
          <p:cNvSpPr>
            <a:spLocks noGrp="1"/>
          </p:cNvSpPr>
          <p:nvPr>
            <p:ph type="sldNum" sz="quarter" idx="4"/>
          </p:nvPr>
        </p:nvSpPr>
        <p:spPr>
          <a:xfrm>
            <a:off x="3632597" y="8475136"/>
            <a:ext cx="1157288" cy="486833"/>
          </a:xfrm>
          <a:prstGeom prst="rect">
            <a:avLst/>
          </a:prstGeom>
        </p:spPr>
        <p:txBody>
          <a:bodyPr vert="horz" lIns="91440" tIns="45720" rIns="91440" bIns="45720" rtlCol="0" anchor="ctr"/>
          <a:lstStyle>
            <a:lvl1pPr algn="r">
              <a:defRPr sz="675">
                <a:solidFill>
                  <a:schemeClr val="tx1">
                    <a:tint val="82000"/>
                  </a:schemeClr>
                </a:solidFill>
              </a:defRPr>
            </a:lvl1pPr>
          </a:lstStyle>
          <a:p>
            <a:fld id="{40475078-C3BD-4E51-819C-9CB4CFD3133D}" type="slidenum">
              <a:rPr lang="es-AR" smtClean="0"/>
              <a:t>‹Nº›</a:t>
            </a:fld>
            <a:endParaRPr lang="es-AR"/>
          </a:p>
        </p:txBody>
      </p:sp>
    </p:spTree>
    <p:extLst>
      <p:ext uri="{BB962C8B-B14F-4D97-AF65-F5344CB8AC3E}">
        <p14:creationId xmlns:p14="http://schemas.microsoft.com/office/powerpoint/2010/main" val="371033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33B16F-76EE-2115-DAE5-E6A2EEAF5450}"/>
              </a:ext>
            </a:extLst>
          </p:cNvPr>
          <p:cNvSpPr txBox="1"/>
          <p:nvPr/>
        </p:nvSpPr>
        <p:spPr>
          <a:xfrm>
            <a:off x="140969" y="1367389"/>
            <a:ext cx="4861560"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Los tumores mesenquimáticos malignos de localización mediastinal son muy infrecuentes, dentro de estos, los leiomiosarcomas son excepcionales. Presentamos un paciente con leiomiosarcoma de grandes dimensiones.</a:t>
            </a:r>
          </a:p>
        </p:txBody>
      </p:sp>
      <p:sp>
        <p:nvSpPr>
          <p:cNvPr id="5" name="CuadroTexto 4">
            <a:extLst>
              <a:ext uri="{FF2B5EF4-FFF2-40B4-BE49-F238E27FC236}">
                <a16:creationId xmlns:a16="http://schemas.microsoft.com/office/drawing/2014/main" id="{4A86CC13-53BF-C1F3-9289-A8FA26B61E27}"/>
              </a:ext>
            </a:extLst>
          </p:cNvPr>
          <p:cNvSpPr txBox="1"/>
          <p:nvPr/>
        </p:nvSpPr>
        <p:spPr>
          <a:xfrm>
            <a:off x="851368" y="90881"/>
            <a:ext cx="3440763" cy="461665"/>
          </a:xfrm>
          <a:prstGeom prst="rect">
            <a:avLst/>
          </a:prstGeom>
          <a:noFill/>
        </p:spPr>
        <p:txBody>
          <a:bodyPr wrap="square" rtlCol="0">
            <a:spAutoFit/>
          </a:bodyPr>
          <a:lstStyle/>
          <a:p>
            <a:pPr algn="ctr"/>
            <a:r>
              <a:rPr lang="es-AR" sz="1200" b="1" dirty="0"/>
              <a:t>LEIOMIOSARCOMA GIGANTE</a:t>
            </a:r>
          </a:p>
          <a:p>
            <a:pPr algn="ctr"/>
            <a:r>
              <a:rPr lang="es-AR" sz="1200" b="1" dirty="0"/>
              <a:t>UN RARO CASO DE TUMOR MEDIASTINAL</a:t>
            </a:r>
          </a:p>
        </p:txBody>
      </p:sp>
      <p:sp>
        <p:nvSpPr>
          <p:cNvPr id="6" name="CuadroTexto 5">
            <a:extLst>
              <a:ext uri="{FF2B5EF4-FFF2-40B4-BE49-F238E27FC236}">
                <a16:creationId xmlns:a16="http://schemas.microsoft.com/office/drawing/2014/main" id="{DA372D46-D950-A7A1-92F3-A58BDCD5E1B4}"/>
              </a:ext>
            </a:extLst>
          </p:cNvPr>
          <p:cNvSpPr txBox="1"/>
          <p:nvPr/>
        </p:nvSpPr>
        <p:spPr>
          <a:xfrm>
            <a:off x="635561" y="573631"/>
            <a:ext cx="3824535" cy="507831"/>
          </a:xfrm>
          <a:prstGeom prst="rect">
            <a:avLst/>
          </a:prstGeom>
          <a:noFill/>
        </p:spPr>
        <p:txBody>
          <a:bodyPr wrap="square" rtlCol="0">
            <a:spAutoFit/>
          </a:bodyPr>
          <a:lstStyle/>
          <a:p>
            <a:pPr algn="ctr"/>
            <a:r>
              <a:rPr lang="es-AR" sz="900" u="sng" dirty="0">
                <a:solidFill>
                  <a:schemeClr val="tx2"/>
                </a:solidFill>
                <a:latin typeface="Arial" panose="020B0604020202020204" pitchFamily="34" charset="0"/>
                <a:cs typeface="Arial" panose="020B0604020202020204" pitchFamily="34" charset="0"/>
              </a:rPr>
              <a:t>Robaina G</a:t>
            </a:r>
            <a:r>
              <a:rPr lang="es-AR" sz="900" dirty="0">
                <a:solidFill>
                  <a:schemeClr val="tx2"/>
                </a:solidFill>
                <a:latin typeface="Arial" panose="020B0604020202020204" pitchFamily="34" charset="0"/>
                <a:cs typeface="Arial" panose="020B0604020202020204" pitchFamily="34" charset="0"/>
              </a:rPr>
              <a:t>, </a:t>
            </a:r>
            <a:r>
              <a:rPr lang="es-AR" sz="900" dirty="0" err="1">
                <a:solidFill>
                  <a:schemeClr val="tx2"/>
                </a:solidFill>
                <a:latin typeface="Arial" panose="020B0604020202020204" pitchFamily="34" charset="0"/>
                <a:cs typeface="Arial" panose="020B0604020202020204" pitchFamily="34" charset="0"/>
              </a:rPr>
              <a:t>Retegui</a:t>
            </a:r>
            <a:r>
              <a:rPr lang="es-AR" sz="900" dirty="0">
                <a:solidFill>
                  <a:schemeClr val="tx2"/>
                </a:solidFill>
                <a:latin typeface="Arial" panose="020B0604020202020204" pitchFamily="34" charset="0"/>
                <a:cs typeface="Arial" panose="020B0604020202020204" pitchFamily="34" charset="0"/>
              </a:rPr>
              <a:t> M, Urdapilleta M, Aquino A, Arrien </a:t>
            </a:r>
            <a:r>
              <a:rPr lang="es-AR" sz="900" dirty="0" err="1">
                <a:solidFill>
                  <a:schemeClr val="tx2"/>
                </a:solidFill>
                <a:latin typeface="Arial" panose="020B0604020202020204" pitchFamily="34" charset="0"/>
                <a:cs typeface="Arial" panose="020B0604020202020204" pitchFamily="34" charset="0"/>
              </a:rPr>
              <a:t>Zucco</a:t>
            </a:r>
            <a:r>
              <a:rPr lang="es-AR" sz="900" dirty="0">
                <a:solidFill>
                  <a:schemeClr val="tx2"/>
                </a:solidFill>
                <a:latin typeface="Arial" panose="020B0604020202020204" pitchFamily="34" charset="0"/>
                <a:cs typeface="Arial" panose="020B0604020202020204" pitchFamily="34" charset="0"/>
              </a:rPr>
              <a:t> M, </a:t>
            </a:r>
            <a:r>
              <a:rPr lang="es-AR" sz="900" dirty="0" err="1">
                <a:solidFill>
                  <a:schemeClr val="tx2"/>
                </a:solidFill>
                <a:latin typeface="Arial" panose="020B0604020202020204" pitchFamily="34" charset="0"/>
                <a:cs typeface="Arial" panose="020B0604020202020204" pitchFamily="34" charset="0"/>
              </a:rPr>
              <a:t>Penizzotto</a:t>
            </a:r>
            <a:r>
              <a:rPr lang="es-AR" sz="900" dirty="0">
                <a:solidFill>
                  <a:schemeClr val="tx2"/>
                </a:solidFill>
                <a:latin typeface="Arial" panose="020B0604020202020204" pitchFamily="34" charset="0"/>
                <a:cs typeface="Arial" panose="020B0604020202020204" pitchFamily="34" charset="0"/>
              </a:rPr>
              <a:t> C, Cerdera Noguera V, </a:t>
            </a:r>
            <a:r>
              <a:rPr lang="es-AR" sz="900" dirty="0" err="1">
                <a:solidFill>
                  <a:schemeClr val="tx2"/>
                </a:solidFill>
                <a:latin typeface="Arial" panose="020B0604020202020204" pitchFamily="34" charset="0"/>
                <a:cs typeface="Arial" panose="020B0604020202020204" pitchFamily="34" charset="0"/>
              </a:rPr>
              <a:t>Penizzotto</a:t>
            </a:r>
            <a:r>
              <a:rPr lang="es-AR" sz="900" dirty="0">
                <a:solidFill>
                  <a:schemeClr val="tx2"/>
                </a:solidFill>
                <a:latin typeface="Arial" panose="020B0604020202020204" pitchFamily="34" charset="0"/>
                <a:cs typeface="Arial" panose="020B0604020202020204" pitchFamily="34" charset="0"/>
              </a:rPr>
              <a:t> M. </a:t>
            </a:r>
          </a:p>
          <a:p>
            <a:pPr algn="ctr"/>
            <a:r>
              <a:rPr lang="es-AR" sz="900" dirty="0">
                <a:solidFill>
                  <a:schemeClr val="tx2"/>
                </a:solidFill>
                <a:latin typeface="Arial" panose="020B0604020202020204" pitchFamily="34" charset="0"/>
                <a:cs typeface="Arial" panose="020B0604020202020204" pitchFamily="34" charset="0"/>
              </a:rPr>
              <a:t>Sanatorio San Roque, Curuzú Cuatiá, Corrientes.</a:t>
            </a:r>
          </a:p>
        </p:txBody>
      </p:sp>
      <p:sp>
        <p:nvSpPr>
          <p:cNvPr id="7" name="4 CuadroTexto">
            <a:extLst>
              <a:ext uri="{FF2B5EF4-FFF2-40B4-BE49-F238E27FC236}">
                <a16:creationId xmlns:a16="http://schemas.microsoft.com/office/drawing/2014/main" id="{564560C5-73F5-67F0-DC2B-11433D8B94F7}"/>
              </a:ext>
            </a:extLst>
          </p:cNvPr>
          <p:cNvSpPr txBox="1"/>
          <p:nvPr/>
        </p:nvSpPr>
        <p:spPr>
          <a:xfrm>
            <a:off x="4418032" y="-53481"/>
            <a:ext cx="630482" cy="276999"/>
          </a:xfrm>
          <a:prstGeom prst="rect">
            <a:avLst/>
          </a:prstGeom>
          <a:noFill/>
        </p:spPr>
        <p:txBody>
          <a:bodyPr wrap="square" rtlCol="0">
            <a:spAutoFit/>
          </a:bodyPr>
          <a:lstStyle/>
          <a:p>
            <a:pPr algn="ctr"/>
            <a:r>
              <a:rPr lang="es-AR" sz="1200" b="1" dirty="0">
                <a:solidFill>
                  <a:srgbClr val="000000"/>
                </a:solidFill>
              </a:rPr>
              <a:t>P-162</a:t>
            </a:r>
          </a:p>
        </p:txBody>
      </p:sp>
      <p:sp>
        <p:nvSpPr>
          <p:cNvPr id="13" name="CuadroTexto 12">
            <a:extLst>
              <a:ext uri="{FF2B5EF4-FFF2-40B4-BE49-F238E27FC236}">
                <a16:creationId xmlns:a16="http://schemas.microsoft.com/office/drawing/2014/main" id="{95C14C1B-C004-518A-69DD-456DCB938E3C}"/>
              </a:ext>
            </a:extLst>
          </p:cNvPr>
          <p:cNvSpPr txBox="1"/>
          <p:nvPr/>
        </p:nvSpPr>
        <p:spPr>
          <a:xfrm>
            <a:off x="3043561" y="8129813"/>
            <a:ext cx="1937838" cy="954107"/>
          </a:xfrm>
          <a:prstGeom prst="rect">
            <a:avLst/>
          </a:prstGeom>
          <a:noFill/>
        </p:spPr>
        <p:txBody>
          <a:bodyPr wrap="square" rtlCol="0">
            <a:spAutoFit/>
          </a:bodyPr>
          <a:lstStyle/>
          <a:p>
            <a:pPr algn="just"/>
            <a:r>
              <a:rPr lang="es-AR" sz="800" b="1" dirty="0">
                <a:solidFill>
                  <a:schemeClr val="tx2"/>
                </a:solidFill>
                <a:latin typeface="Arial" panose="020B0604020202020204" pitchFamily="34" charset="0"/>
                <a:ea typeface="Times New Roman" panose="02020603050405020304" pitchFamily="18" charset="0"/>
                <a:cs typeface="Arial" panose="020B0604020202020204" pitchFamily="34" charset="0"/>
              </a:rPr>
              <a:t>Figura 1. A y B) </a:t>
            </a:r>
            <a:r>
              <a:rPr lang="es-AR" sz="800" dirty="0">
                <a:solidFill>
                  <a:schemeClr val="tx2"/>
                </a:solidFill>
                <a:latin typeface="Arial" panose="020B0604020202020204" pitchFamily="34" charset="0"/>
                <a:ea typeface="Times New Roman" panose="02020603050405020304" pitchFamily="18" charset="0"/>
                <a:cs typeface="Arial" panose="020B0604020202020204" pitchFamily="34" charset="0"/>
              </a:rPr>
              <a:t>Tomografía de tórax corte coronal y axial. </a:t>
            </a:r>
            <a:r>
              <a:rPr lang="es-AR" sz="800" b="1" dirty="0">
                <a:solidFill>
                  <a:schemeClr val="tx2"/>
                </a:solidFill>
                <a:latin typeface="Arial" panose="020B0604020202020204" pitchFamily="34" charset="0"/>
                <a:ea typeface="Times New Roman" panose="02020603050405020304" pitchFamily="18" charset="0"/>
                <a:cs typeface="Arial" panose="020B0604020202020204" pitchFamily="34" charset="0"/>
              </a:rPr>
              <a:t>C)</a:t>
            </a:r>
            <a:r>
              <a:rPr lang="es-AR" sz="800" dirty="0">
                <a:solidFill>
                  <a:schemeClr val="tx2"/>
                </a:solidFill>
                <a:latin typeface="Arial" panose="020B0604020202020204" pitchFamily="34" charset="0"/>
                <a:ea typeface="Times New Roman" panose="02020603050405020304" pitchFamily="18" charset="0"/>
                <a:cs typeface="Arial" panose="020B0604020202020204" pitchFamily="34" charset="0"/>
              </a:rPr>
              <a:t> Pieza quirúrgica </a:t>
            </a:r>
            <a:r>
              <a:rPr lang="es-AR" sz="800" b="1" dirty="0">
                <a:solidFill>
                  <a:schemeClr val="tx2"/>
                </a:solidFill>
                <a:latin typeface="Arial" panose="020B0604020202020204" pitchFamily="34" charset="0"/>
                <a:ea typeface="Times New Roman" panose="02020603050405020304" pitchFamily="18" charset="0"/>
                <a:cs typeface="Arial" panose="020B0604020202020204" pitchFamily="34" charset="0"/>
              </a:rPr>
              <a:t>D) </a:t>
            </a:r>
            <a:r>
              <a:rPr lang="es-AR" sz="800" dirty="0">
                <a:solidFill>
                  <a:schemeClr val="tx2"/>
                </a:solidFill>
                <a:latin typeface="Arial" panose="020B0604020202020204" pitchFamily="34" charset="0"/>
                <a:ea typeface="Times New Roman" panose="02020603050405020304" pitchFamily="18" charset="0"/>
                <a:cs typeface="Arial" panose="020B0604020202020204" pitchFamily="34" charset="0"/>
              </a:rPr>
              <a:t>Foto de macroscopía.  </a:t>
            </a:r>
            <a:r>
              <a:rPr lang="es-AR" sz="800" b="1" dirty="0">
                <a:solidFill>
                  <a:schemeClr val="tx2"/>
                </a:solidFill>
                <a:latin typeface="Arial" panose="020B0604020202020204" pitchFamily="34" charset="0"/>
                <a:ea typeface="Times New Roman" panose="02020603050405020304" pitchFamily="18" charset="0"/>
                <a:cs typeface="Arial" panose="020B0604020202020204" pitchFamily="34" charset="0"/>
              </a:rPr>
              <a:t>E) </a:t>
            </a:r>
            <a:r>
              <a:rPr lang="es-AR" sz="800" dirty="0">
                <a:solidFill>
                  <a:schemeClr val="tx2"/>
                </a:solidFill>
                <a:latin typeface="Arial" panose="020B0604020202020204" pitchFamily="34" charset="0"/>
                <a:ea typeface="Times New Roman" panose="02020603050405020304" pitchFamily="18" charset="0"/>
                <a:cs typeface="Arial" panose="020B0604020202020204" pitchFamily="34" charset="0"/>
              </a:rPr>
              <a:t>Fotos de microscopía: H/E x 400     y H/E x 100 (superior izquierda y derecha) – IHQ con AML y desmina x 100 (inferior izquierda y derecha).</a:t>
            </a:r>
            <a:endParaRPr lang="es-AR" sz="800" dirty="0"/>
          </a:p>
        </p:txBody>
      </p:sp>
      <p:sp>
        <p:nvSpPr>
          <p:cNvPr id="2" name="CuadroTexto 1">
            <a:extLst>
              <a:ext uri="{FF2B5EF4-FFF2-40B4-BE49-F238E27FC236}">
                <a16:creationId xmlns:a16="http://schemas.microsoft.com/office/drawing/2014/main" id="{1823CC70-E6EE-1783-3A81-106FD765DBAC}"/>
              </a:ext>
            </a:extLst>
          </p:cNvPr>
          <p:cNvSpPr txBox="1"/>
          <p:nvPr/>
        </p:nvSpPr>
        <p:spPr>
          <a:xfrm>
            <a:off x="140743" y="2142462"/>
            <a:ext cx="2976671" cy="4862870"/>
          </a:xfrm>
          <a:prstGeom prst="rect">
            <a:avLst/>
          </a:prstGeom>
          <a:noFill/>
        </p:spPr>
        <p:txBody>
          <a:bodyPr wrap="square" rtlCol="0">
            <a:spAutoFit/>
          </a:bodyPr>
          <a:lstStyle/>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Hombre de 71 años, no tabaquista, con antecedente de hipertensión arterial y resección quirúrgica de un liposarcoma testicular a los 44 años. </a:t>
            </a:r>
          </a:p>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Consultó por tos seca de 6 meses de evolución, y disfagia progresiva en últimos meses. Esto motivó la realización de una VEDA con el hallazgo de compresión extrínseca del tercio inferior del esófago, sin lesiones endoluminales. </a:t>
            </a:r>
          </a:p>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En tomografía de tórax se evidenció una voluminosa masa en mediastino medio y posterior, heterogénea, multilobulada de 203 x 142 x 115 mm con compresión y desplazamiento de silueta cardiaca y esófago. </a:t>
            </a:r>
          </a:p>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Se solicitaron marcadores tumorales que resultaron negativos. Se realizó punción aspiración de la tumoración, obteniéndose un material semilíquido que resultó negativo para células neoplásicas.</a:t>
            </a:r>
          </a:p>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Se discutió en ateneo multidisciplinario donde se definió efectuar un procedimiento quirúrgico. Se realizó estadificación mediastinal quirúrgica por </a:t>
            </a:r>
            <a:r>
              <a:rPr lang="es-AR" sz="1000" dirty="0" err="1">
                <a:solidFill>
                  <a:srgbClr val="000000"/>
                </a:solidFill>
                <a:latin typeface="Arial" panose="020B0604020202020204" pitchFamily="34" charset="0"/>
                <a:ea typeface="Calibri" panose="020F0502020204030204" pitchFamily="34" charset="0"/>
                <a:cs typeface="Arial" panose="020B0604020202020204" pitchFamily="34" charset="0"/>
              </a:rPr>
              <a:t>videotoracoscopía</a:t>
            </a: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 y posterior resección tumoral por toracotomía, logrando la resección total del mismo. El diagnóstico final fue </a:t>
            </a:r>
            <a:r>
              <a:rPr lang="es-AR" sz="1000" b="1" i="1" dirty="0">
                <a:solidFill>
                  <a:srgbClr val="000000"/>
                </a:solidFill>
                <a:latin typeface="Arial" panose="020B0604020202020204" pitchFamily="34" charset="0"/>
                <a:ea typeface="Calibri" panose="020F0502020204030204" pitchFamily="34" charset="0"/>
                <a:cs typeface="Arial" panose="020B0604020202020204" pitchFamily="34" charset="0"/>
              </a:rPr>
              <a:t>LEIOMISARCOMA MEDIASTINAL DE BAJO GRADO. </a:t>
            </a: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A los tres meses de la intervención el paciente falleció debido a complicaciones cardiovasculares.</a:t>
            </a:r>
          </a:p>
        </p:txBody>
      </p:sp>
      <p:grpSp>
        <p:nvGrpSpPr>
          <p:cNvPr id="28" name="Grupo 27">
            <a:extLst>
              <a:ext uri="{FF2B5EF4-FFF2-40B4-BE49-F238E27FC236}">
                <a16:creationId xmlns:a16="http://schemas.microsoft.com/office/drawing/2014/main" id="{9D194F84-C984-60D7-152B-8D72A68499B1}"/>
              </a:ext>
            </a:extLst>
          </p:cNvPr>
          <p:cNvGrpSpPr/>
          <p:nvPr/>
        </p:nvGrpSpPr>
        <p:grpSpPr>
          <a:xfrm>
            <a:off x="3131525" y="1930838"/>
            <a:ext cx="1776064" cy="6207068"/>
            <a:chOff x="3152848" y="1992604"/>
            <a:chExt cx="1776064" cy="6469704"/>
          </a:xfrm>
        </p:grpSpPr>
        <p:pic>
          <p:nvPicPr>
            <p:cNvPr id="22" name="Imagen 21" descr="Imagen que contiene par, alimentos, morado&#10;&#10;Descripción generada automáticamente">
              <a:extLst>
                <a:ext uri="{FF2B5EF4-FFF2-40B4-BE49-F238E27FC236}">
                  <a16:creationId xmlns:a16="http://schemas.microsoft.com/office/drawing/2014/main" id="{336C6C8B-2E4C-144F-4E25-9CD7474421FA}"/>
                </a:ext>
              </a:extLst>
            </p:cNvPr>
            <p:cNvPicPr>
              <a:picLocks noChangeAspect="1"/>
            </p:cNvPicPr>
            <p:nvPr/>
          </p:nvPicPr>
          <p:blipFill>
            <a:blip r:embed="rId4">
              <a:extLst>
                <a:ext uri="{28A0092B-C50C-407E-A947-70E740481C1C}">
                  <a14:useLocalDpi xmlns:a14="http://schemas.microsoft.com/office/drawing/2010/main" val="0"/>
                </a:ext>
              </a:extLst>
            </a:blip>
            <a:srcRect l="32732" t="32042" r="32758" b="32042"/>
            <a:stretch/>
          </p:blipFill>
          <p:spPr>
            <a:xfrm>
              <a:off x="3152848" y="7158663"/>
              <a:ext cx="1775026" cy="1303645"/>
            </a:xfrm>
            <a:prstGeom prst="rect">
              <a:avLst/>
            </a:prstGeom>
            <a:ln w="9525">
              <a:solidFill>
                <a:schemeClr val="tx1"/>
              </a:solidFill>
            </a:ln>
          </p:spPr>
        </p:pic>
        <p:pic>
          <p:nvPicPr>
            <p:cNvPr id="16" name="Imagen 15" descr="Comida en un horno&#10;&#10;Descripción generada automáticamente con confianza baja">
              <a:extLst>
                <a:ext uri="{FF2B5EF4-FFF2-40B4-BE49-F238E27FC236}">
                  <a16:creationId xmlns:a16="http://schemas.microsoft.com/office/drawing/2014/main" id="{AFDD2C48-1652-05E2-CAB6-539792376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3886" y="4545647"/>
              <a:ext cx="1774800" cy="1303645"/>
            </a:xfrm>
            <a:prstGeom prst="rect">
              <a:avLst/>
            </a:prstGeom>
            <a:ln w="9525">
              <a:solidFill>
                <a:schemeClr val="tx1"/>
              </a:solidFill>
            </a:ln>
          </p:spPr>
        </p:pic>
        <p:pic>
          <p:nvPicPr>
            <p:cNvPr id="18" name="Imagen 17" descr="Un pedazo de pizza&#10;&#10;Descripción generada automáticamente con confianza media">
              <a:extLst>
                <a:ext uri="{FF2B5EF4-FFF2-40B4-BE49-F238E27FC236}">
                  <a16:creationId xmlns:a16="http://schemas.microsoft.com/office/drawing/2014/main" id="{A0BCF521-9616-A4A1-4072-4FF390296F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3886" y="5855018"/>
              <a:ext cx="1774800" cy="1303645"/>
            </a:xfrm>
            <a:prstGeom prst="rect">
              <a:avLst/>
            </a:prstGeom>
            <a:ln w="9525">
              <a:solidFill>
                <a:schemeClr val="tx1"/>
              </a:solidFill>
            </a:ln>
          </p:spPr>
        </p:pic>
        <p:pic>
          <p:nvPicPr>
            <p:cNvPr id="12" name="Imagen 11" descr="Imagen en blanco y negro&#10;&#10;Descripción generada automáticamente con confianza baja">
              <a:extLst>
                <a:ext uri="{FF2B5EF4-FFF2-40B4-BE49-F238E27FC236}">
                  <a16:creationId xmlns:a16="http://schemas.microsoft.com/office/drawing/2014/main" id="{577B653F-F111-D5ED-7F32-F4809C8B45E3}"/>
                </a:ext>
              </a:extLst>
            </p:cNvPr>
            <p:cNvPicPr>
              <a:picLocks noChangeAspect="1"/>
            </p:cNvPicPr>
            <p:nvPr/>
          </p:nvPicPr>
          <p:blipFill>
            <a:blip r:embed="rId7">
              <a:extLst>
                <a:ext uri="{28A0092B-C50C-407E-A947-70E740481C1C}">
                  <a14:useLocalDpi xmlns:a14="http://schemas.microsoft.com/office/drawing/2010/main" val="0"/>
                </a:ext>
              </a:extLst>
            </a:blip>
            <a:srcRect b="7866"/>
            <a:stretch/>
          </p:blipFill>
          <p:spPr>
            <a:xfrm>
              <a:off x="3153886" y="1992604"/>
              <a:ext cx="1775026" cy="1235736"/>
            </a:xfrm>
            <a:prstGeom prst="rect">
              <a:avLst/>
            </a:prstGeom>
            <a:ln w="9525">
              <a:solidFill>
                <a:schemeClr val="tx1"/>
              </a:solidFill>
            </a:ln>
          </p:spPr>
        </p:pic>
        <p:pic>
          <p:nvPicPr>
            <p:cNvPr id="8" name="Imagen 7" descr="Imagen que contiene tabla, animal&#10;&#10;Descripción generada automáticamente">
              <a:extLst>
                <a:ext uri="{FF2B5EF4-FFF2-40B4-BE49-F238E27FC236}">
                  <a16:creationId xmlns:a16="http://schemas.microsoft.com/office/drawing/2014/main" id="{76C79A75-5F30-00AC-A99E-7B55D4910F59}"/>
                </a:ext>
              </a:extLst>
            </p:cNvPr>
            <p:cNvPicPr>
              <a:picLocks noChangeAspect="1"/>
            </p:cNvPicPr>
            <p:nvPr/>
          </p:nvPicPr>
          <p:blipFill>
            <a:blip r:embed="rId8">
              <a:extLst>
                <a:ext uri="{28A0092B-C50C-407E-A947-70E740481C1C}">
                  <a14:useLocalDpi xmlns:a14="http://schemas.microsoft.com/office/drawing/2010/main" val="0"/>
                </a:ext>
              </a:extLst>
            </a:blip>
            <a:srcRect t="3304" b="5738"/>
            <a:stretch/>
          </p:blipFill>
          <p:spPr>
            <a:xfrm>
              <a:off x="3153886" y="3234372"/>
              <a:ext cx="1775026" cy="1303645"/>
            </a:xfrm>
            <a:prstGeom prst="rect">
              <a:avLst/>
            </a:prstGeom>
            <a:ln w="9525">
              <a:solidFill>
                <a:schemeClr val="tx1"/>
              </a:solidFill>
            </a:ln>
          </p:spPr>
        </p:pic>
        <p:sp>
          <p:nvSpPr>
            <p:cNvPr id="19" name="CuadroTexto 18">
              <a:extLst>
                <a:ext uri="{FF2B5EF4-FFF2-40B4-BE49-F238E27FC236}">
                  <a16:creationId xmlns:a16="http://schemas.microsoft.com/office/drawing/2014/main" id="{F8F4EABC-7C42-44D3-ACEA-8C382E70D5E3}"/>
                </a:ext>
              </a:extLst>
            </p:cNvPr>
            <p:cNvSpPr txBox="1"/>
            <p:nvPr/>
          </p:nvSpPr>
          <p:spPr>
            <a:xfrm>
              <a:off x="3191517" y="3060162"/>
              <a:ext cx="144000" cy="142403"/>
            </a:xfrm>
            <a:prstGeom prst="rect">
              <a:avLst/>
            </a:prstGeom>
            <a:solidFill>
              <a:schemeClr val="bg1"/>
            </a:solidFill>
          </p:spPr>
          <p:txBody>
            <a:bodyPr wrap="none" rtlCol="0" anchor="ctr">
              <a:spAutoFit/>
            </a:bodyPr>
            <a:lstStyle/>
            <a:p>
              <a:pPr algn="ctr"/>
              <a:r>
                <a:rPr lang="es-AR" sz="900" b="1" dirty="0">
                  <a:solidFill>
                    <a:sysClr val="windowText" lastClr="000000"/>
                  </a:solidFill>
                </a:rPr>
                <a:t>A</a:t>
              </a:r>
            </a:p>
          </p:txBody>
        </p:sp>
        <p:sp>
          <p:nvSpPr>
            <p:cNvPr id="20" name="CuadroTexto 19">
              <a:extLst>
                <a:ext uri="{FF2B5EF4-FFF2-40B4-BE49-F238E27FC236}">
                  <a16:creationId xmlns:a16="http://schemas.microsoft.com/office/drawing/2014/main" id="{C9A02DC8-D799-8CE3-CF9A-C75A595A87C1}"/>
                </a:ext>
              </a:extLst>
            </p:cNvPr>
            <p:cNvSpPr txBox="1"/>
            <p:nvPr/>
          </p:nvSpPr>
          <p:spPr>
            <a:xfrm>
              <a:off x="3191517" y="4363807"/>
              <a:ext cx="144000" cy="142403"/>
            </a:xfrm>
            <a:prstGeom prst="rect">
              <a:avLst/>
            </a:prstGeom>
            <a:solidFill>
              <a:schemeClr val="bg1"/>
            </a:solidFill>
          </p:spPr>
          <p:txBody>
            <a:bodyPr wrap="none" rtlCol="0" anchor="ctr">
              <a:spAutoFit/>
            </a:bodyPr>
            <a:lstStyle/>
            <a:p>
              <a:pPr algn="ctr"/>
              <a:r>
                <a:rPr lang="es-AR" sz="900" b="1" dirty="0">
                  <a:solidFill>
                    <a:sysClr val="windowText" lastClr="000000"/>
                  </a:solidFill>
                </a:rPr>
                <a:t>B</a:t>
              </a:r>
            </a:p>
          </p:txBody>
        </p:sp>
        <p:sp>
          <p:nvSpPr>
            <p:cNvPr id="24" name="CuadroTexto 23">
              <a:extLst>
                <a:ext uri="{FF2B5EF4-FFF2-40B4-BE49-F238E27FC236}">
                  <a16:creationId xmlns:a16="http://schemas.microsoft.com/office/drawing/2014/main" id="{6767AE6A-72AF-05A2-E7A8-A295488BBB79}"/>
                </a:ext>
              </a:extLst>
            </p:cNvPr>
            <p:cNvSpPr txBox="1"/>
            <p:nvPr/>
          </p:nvSpPr>
          <p:spPr>
            <a:xfrm>
              <a:off x="3191517" y="5683762"/>
              <a:ext cx="144000" cy="142403"/>
            </a:xfrm>
            <a:prstGeom prst="rect">
              <a:avLst/>
            </a:prstGeom>
            <a:solidFill>
              <a:schemeClr val="bg1"/>
            </a:solidFill>
          </p:spPr>
          <p:txBody>
            <a:bodyPr wrap="none" rtlCol="0" anchor="ctr">
              <a:spAutoFit/>
            </a:bodyPr>
            <a:lstStyle/>
            <a:p>
              <a:pPr algn="ctr"/>
              <a:r>
                <a:rPr lang="es-AR" sz="900" b="1" dirty="0">
                  <a:solidFill>
                    <a:sysClr val="windowText" lastClr="000000"/>
                  </a:solidFill>
                </a:rPr>
                <a:t>C</a:t>
              </a:r>
            </a:p>
          </p:txBody>
        </p:sp>
        <p:sp>
          <p:nvSpPr>
            <p:cNvPr id="25" name="CuadroTexto 24">
              <a:extLst>
                <a:ext uri="{FF2B5EF4-FFF2-40B4-BE49-F238E27FC236}">
                  <a16:creationId xmlns:a16="http://schemas.microsoft.com/office/drawing/2014/main" id="{49D269A0-F29E-C3D8-7167-C23D7A3F8958}"/>
                </a:ext>
              </a:extLst>
            </p:cNvPr>
            <p:cNvSpPr txBox="1"/>
            <p:nvPr/>
          </p:nvSpPr>
          <p:spPr>
            <a:xfrm flipH="1">
              <a:off x="3191517" y="6987406"/>
              <a:ext cx="144000" cy="14240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defPPr>
                <a:defRPr lang="en-US"/>
              </a:defPPr>
              <a:lvl1pPr algn="ctr">
                <a:defRPr sz="9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AR" dirty="0"/>
                <a:t>D</a:t>
              </a:r>
            </a:p>
          </p:txBody>
        </p:sp>
        <p:sp>
          <p:nvSpPr>
            <p:cNvPr id="26" name="CuadroTexto 25">
              <a:extLst>
                <a:ext uri="{FF2B5EF4-FFF2-40B4-BE49-F238E27FC236}">
                  <a16:creationId xmlns:a16="http://schemas.microsoft.com/office/drawing/2014/main" id="{6371C9DF-86CE-1842-D468-5B391ED3AD29}"/>
                </a:ext>
              </a:extLst>
            </p:cNvPr>
            <p:cNvSpPr txBox="1"/>
            <p:nvPr/>
          </p:nvSpPr>
          <p:spPr>
            <a:xfrm flipH="1">
              <a:off x="3191517" y="8291051"/>
              <a:ext cx="144000" cy="14240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s-AR" sz="900" b="1" dirty="0">
                  <a:solidFill>
                    <a:schemeClr val="tx1"/>
                  </a:solidFill>
                </a:rPr>
                <a:t>E</a:t>
              </a:r>
            </a:p>
          </p:txBody>
        </p:sp>
      </p:grpSp>
      <p:graphicFrame>
        <p:nvGraphicFramePr>
          <p:cNvPr id="32" name="Tabla 31">
            <a:extLst>
              <a:ext uri="{FF2B5EF4-FFF2-40B4-BE49-F238E27FC236}">
                <a16:creationId xmlns:a16="http://schemas.microsoft.com/office/drawing/2014/main" id="{99F5AA03-7A8D-64CC-314C-9910E90D4275}"/>
              </a:ext>
            </a:extLst>
          </p:cNvPr>
          <p:cNvGraphicFramePr>
            <a:graphicFrameLocks noGrp="1"/>
          </p:cNvGraphicFramePr>
          <p:nvPr>
            <p:extLst>
              <p:ext uri="{D42A27DB-BD31-4B8C-83A1-F6EECF244321}">
                <p14:modId xmlns:p14="http://schemas.microsoft.com/office/powerpoint/2010/main" val="1635697813"/>
              </p:ext>
            </p:extLst>
          </p:nvPr>
        </p:nvGraphicFramePr>
        <p:xfrm>
          <a:off x="139929" y="7002644"/>
          <a:ext cx="2955889" cy="251460"/>
        </p:xfrm>
        <a:graphic>
          <a:graphicData uri="http://schemas.openxmlformats.org/drawingml/2006/table">
            <a:tbl>
              <a:tblPr firstRow="1" bandRow="1">
                <a:tableStyleId>{5C22544A-7EE6-4342-B048-85BDC9FD1C3A}</a:tableStyleId>
              </a:tblPr>
              <a:tblGrid>
                <a:gridCol w="2955889">
                  <a:extLst>
                    <a:ext uri="{9D8B030D-6E8A-4147-A177-3AD203B41FA5}">
                      <a16:colId xmlns:a16="http://schemas.microsoft.com/office/drawing/2014/main" val="163828217"/>
                    </a:ext>
                  </a:extLst>
                </a:gridCol>
              </a:tblGrid>
              <a:tr h="13271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s-AR" sz="1050" b="1" dirty="0">
                          <a:solidFill>
                            <a:srgbClr val="000000"/>
                          </a:solidFill>
                          <a:latin typeface="Arial" panose="020B0604020202020204" pitchFamily="34" charset="0"/>
                          <a:ea typeface="Calibri" panose="020F0502020204030204" pitchFamily="34" charset="0"/>
                          <a:cs typeface="Arial" panose="020B0604020202020204" pitchFamily="34" charset="0"/>
                        </a:rPr>
                        <a:t>DISCUSIÓN Y CONCLUSIONES</a:t>
                      </a:r>
                    </a:p>
                  </a:txBody>
                  <a:tcPr anchor="ctr">
                    <a:gradFill>
                      <a:gsLst>
                        <a:gs pos="53000">
                          <a:srgbClr val="E8E8E8"/>
                        </a:gs>
                        <a:gs pos="0">
                          <a:schemeClr val="bg1"/>
                        </a:gs>
                        <a:gs pos="100000">
                          <a:schemeClr val="bg2">
                            <a:lumMod val="90000"/>
                          </a:schemeClr>
                        </a:gs>
                      </a:gsLst>
                      <a:lin ang="600000" scaled="0"/>
                    </a:gradFill>
                  </a:tcPr>
                </a:tc>
                <a:extLst>
                  <a:ext uri="{0D108BD9-81ED-4DB2-BD59-A6C34878D82A}">
                    <a16:rowId xmlns:a16="http://schemas.microsoft.com/office/drawing/2014/main" val="3613918503"/>
                  </a:ext>
                </a:extLst>
              </a:tr>
            </a:tbl>
          </a:graphicData>
        </a:graphic>
      </p:graphicFrame>
      <p:graphicFrame>
        <p:nvGraphicFramePr>
          <p:cNvPr id="35" name="Tabla 34">
            <a:extLst>
              <a:ext uri="{FF2B5EF4-FFF2-40B4-BE49-F238E27FC236}">
                <a16:creationId xmlns:a16="http://schemas.microsoft.com/office/drawing/2014/main" id="{43802B2A-3E2E-9B48-48FB-074FE358A5EB}"/>
              </a:ext>
            </a:extLst>
          </p:cNvPr>
          <p:cNvGraphicFramePr>
            <a:graphicFrameLocks noGrp="1"/>
          </p:cNvGraphicFramePr>
          <p:nvPr>
            <p:extLst>
              <p:ext uri="{D42A27DB-BD31-4B8C-83A1-F6EECF244321}">
                <p14:modId xmlns:p14="http://schemas.microsoft.com/office/powerpoint/2010/main" val="2237492547"/>
              </p:ext>
            </p:extLst>
          </p:nvPr>
        </p:nvGraphicFramePr>
        <p:xfrm>
          <a:off x="140743" y="1916770"/>
          <a:ext cx="2955889" cy="251460"/>
        </p:xfrm>
        <a:graphic>
          <a:graphicData uri="http://schemas.openxmlformats.org/drawingml/2006/table">
            <a:tbl>
              <a:tblPr firstRow="1" bandRow="1">
                <a:tableStyleId>{5C22544A-7EE6-4342-B048-85BDC9FD1C3A}</a:tableStyleId>
              </a:tblPr>
              <a:tblGrid>
                <a:gridCol w="2955889">
                  <a:extLst>
                    <a:ext uri="{9D8B030D-6E8A-4147-A177-3AD203B41FA5}">
                      <a16:colId xmlns:a16="http://schemas.microsoft.com/office/drawing/2014/main" val="163828217"/>
                    </a:ext>
                  </a:extLst>
                </a:gridCol>
              </a:tblGrid>
              <a:tr h="13271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s-AR" sz="1050" b="1" kern="1200" dirty="0">
                          <a:solidFill>
                            <a:srgbClr val="000000"/>
                          </a:solidFill>
                          <a:latin typeface="Arial" panose="020B0604020202020204" pitchFamily="34" charset="0"/>
                          <a:ea typeface="Calibri" panose="020F0502020204030204" pitchFamily="34" charset="0"/>
                          <a:cs typeface="Arial" panose="020B0604020202020204" pitchFamily="34" charset="0"/>
                        </a:rPr>
                        <a:t>CASO CLÍNICO</a:t>
                      </a:r>
                    </a:p>
                  </a:txBody>
                  <a:tcPr anchor="ctr">
                    <a:gradFill>
                      <a:gsLst>
                        <a:gs pos="53000">
                          <a:srgbClr val="E8E8E8"/>
                        </a:gs>
                        <a:gs pos="0">
                          <a:schemeClr val="bg1"/>
                        </a:gs>
                        <a:gs pos="100000">
                          <a:schemeClr val="bg2">
                            <a:lumMod val="90000"/>
                          </a:schemeClr>
                        </a:gs>
                      </a:gsLst>
                      <a:lin ang="600000" scaled="0"/>
                    </a:gradFill>
                  </a:tcPr>
                </a:tc>
                <a:extLst>
                  <a:ext uri="{0D108BD9-81ED-4DB2-BD59-A6C34878D82A}">
                    <a16:rowId xmlns:a16="http://schemas.microsoft.com/office/drawing/2014/main" val="3613918503"/>
                  </a:ext>
                </a:extLst>
              </a:tr>
            </a:tbl>
          </a:graphicData>
        </a:graphic>
      </p:graphicFrame>
      <p:graphicFrame>
        <p:nvGraphicFramePr>
          <p:cNvPr id="36" name="Tabla 35">
            <a:extLst>
              <a:ext uri="{FF2B5EF4-FFF2-40B4-BE49-F238E27FC236}">
                <a16:creationId xmlns:a16="http://schemas.microsoft.com/office/drawing/2014/main" id="{D0BC6394-C16C-0239-3E41-3661F020FA8F}"/>
              </a:ext>
            </a:extLst>
          </p:cNvPr>
          <p:cNvGraphicFramePr>
            <a:graphicFrameLocks noGrp="1"/>
          </p:cNvGraphicFramePr>
          <p:nvPr>
            <p:extLst>
              <p:ext uri="{D42A27DB-BD31-4B8C-83A1-F6EECF244321}">
                <p14:modId xmlns:p14="http://schemas.microsoft.com/office/powerpoint/2010/main" val="4260682208"/>
              </p:ext>
            </p:extLst>
          </p:nvPr>
        </p:nvGraphicFramePr>
        <p:xfrm>
          <a:off x="161525" y="1131106"/>
          <a:ext cx="4767162" cy="251460"/>
        </p:xfrm>
        <a:graphic>
          <a:graphicData uri="http://schemas.openxmlformats.org/drawingml/2006/table">
            <a:tbl>
              <a:tblPr firstRow="1" bandRow="1">
                <a:tableStyleId>{5C22544A-7EE6-4342-B048-85BDC9FD1C3A}</a:tableStyleId>
              </a:tblPr>
              <a:tblGrid>
                <a:gridCol w="4767162">
                  <a:extLst>
                    <a:ext uri="{9D8B030D-6E8A-4147-A177-3AD203B41FA5}">
                      <a16:colId xmlns:a16="http://schemas.microsoft.com/office/drawing/2014/main" val="163828217"/>
                    </a:ext>
                  </a:extLst>
                </a:gridCol>
              </a:tblGrid>
              <a:tr h="13271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s-AR" sz="1050" b="1" dirty="0">
                          <a:solidFill>
                            <a:srgbClr val="000000"/>
                          </a:solidFill>
                          <a:latin typeface="Arial" panose="020B0604020202020204" pitchFamily="34" charset="0"/>
                          <a:ea typeface="Calibri" panose="020F0502020204030204" pitchFamily="34" charset="0"/>
                          <a:cs typeface="Arial" panose="020B0604020202020204" pitchFamily="34" charset="0"/>
                        </a:rPr>
                        <a:t>INTRODUCCIÓN</a:t>
                      </a:r>
                    </a:p>
                  </a:txBody>
                  <a:tcPr anchor="ctr">
                    <a:gradFill flip="none" rotWithShape="1">
                      <a:gsLst>
                        <a:gs pos="66000">
                          <a:srgbClr val="DDDDDD"/>
                        </a:gs>
                        <a:gs pos="32000">
                          <a:srgbClr val="E8E8E8"/>
                        </a:gs>
                        <a:gs pos="0">
                          <a:schemeClr val="bg1"/>
                        </a:gs>
                        <a:gs pos="100000">
                          <a:schemeClr val="bg2"/>
                        </a:gs>
                      </a:gsLst>
                      <a:lin ang="600000" scaled="0"/>
                      <a:tileRect/>
                    </a:gradFill>
                  </a:tcPr>
                </a:tc>
                <a:extLst>
                  <a:ext uri="{0D108BD9-81ED-4DB2-BD59-A6C34878D82A}">
                    <a16:rowId xmlns:a16="http://schemas.microsoft.com/office/drawing/2014/main" val="3613918503"/>
                  </a:ext>
                </a:extLst>
              </a:tr>
            </a:tbl>
          </a:graphicData>
        </a:graphic>
      </p:graphicFrame>
      <p:sp>
        <p:nvSpPr>
          <p:cNvPr id="37" name="CuadroTexto 36">
            <a:extLst>
              <a:ext uri="{FF2B5EF4-FFF2-40B4-BE49-F238E27FC236}">
                <a16:creationId xmlns:a16="http://schemas.microsoft.com/office/drawing/2014/main" id="{C67A33C9-8E3B-5C91-95BF-0264E9026150}"/>
              </a:ext>
            </a:extLst>
          </p:cNvPr>
          <p:cNvSpPr txBox="1"/>
          <p:nvPr/>
        </p:nvSpPr>
        <p:spPr>
          <a:xfrm>
            <a:off x="140741" y="7232508"/>
            <a:ext cx="2976671" cy="1862048"/>
          </a:xfrm>
          <a:prstGeom prst="rect">
            <a:avLst/>
          </a:prstGeom>
          <a:noFill/>
        </p:spPr>
        <p:txBody>
          <a:bodyPr wrap="square" rtlCol="0">
            <a:spAutoFit/>
          </a:bodyPr>
          <a:lstStyle/>
          <a:p>
            <a:pPr marL="12910" algn="just">
              <a:spcAft>
                <a:spcPts val="600"/>
              </a:spcAft>
            </a:pPr>
            <a:r>
              <a:rPr lang="es-AR" sz="1000" dirty="0">
                <a:solidFill>
                  <a:srgbClr val="000000"/>
                </a:solidFill>
                <a:latin typeface="Arial" panose="020B0604020202020204" pitchFamily="34" charset="0"/>
                <a:ea typeface="Calibri" panose="020F0502020204030204" pitchFamily="34" charset="0"/>
                <a:cs typeface="Arial" panose="020B0604020202020204" pitchFamily="34" charset="0"/>
              </a:rPr>
              <a:t>Los leiomiosarcomas de mediastino representan solo el 5 al 10% de los sarcomas mediastinales primarios. Se pueden originar de pequeños vasos, de músculo liso derivado del mesodermo o del esófago. </a:t>
            </a:r>
          </a:p>
          <a:p>
            <a:pPr marL="12910" algn="just">
              <a:spcAft>
                <a:spcPts val="600"/>
              </a:spcAft>
            </a:pPr>
            <a:r>
              <a:rPr lang="es-ES" sz="1000" dirty="0">
                <a:solidFill>
                  <a:srgbClr val="000000"/>
                </a:solidFill>
                <a:latin typeface="Arial" panose="020B0604020202020204" pitchFamily="34" charset="0"/>
                <a:ea typeface="Calibri" panose="020F0502020204030204" pitchFamily="34" charset="0"/>
                <a:cs typeface="Arial" panose="020B0604020202020204" pitchFamily="34" charset="0"/>
              </a:rPr>
              <a:t>Este caso es presentado debido a su singularidad. Además de la baja frecuencia de estos tumores, destaca en este caso las dimensiones al momento del diagnóstico. Otro aspecto notable es el antecedente de un tipo diferente de sarcoma en el mismo paciente.</a:t>
            </a:r>
            <a:endParaRPr lang="es-AR"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522711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509</TotalTime>
  <Words>413</Words>
  <Application>Microsoft Office PowerPoint</Application>
  <PresentationFormat>Presentación en pantalla (16:9)</PresentationFormat>
  <Paragraphs>23</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Aptos</vt:lpstr>
      <vt:lpstr>Aptos Display</vt:lpstr>
      <vt:lpstr>Arial</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 Robaina</dc:creator>
  <cp:lastModifiedBy>GI Robaina</cp:lastModifiedBy>
  <cp:revision>30</cp:revision>
  <dcterms:created xsi:type="dcterms:W3CDTF">2024-10-05T22:15:45Z</dcterms:created>
  <dcterms:modified xsi:type="dcterms:W3CDTF">2024-10-18T22:16:09Z</dcterms:modified>
</cp:coreProperties>
</file>