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51450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73" autoAdjust="0"/>
  </p:normalViewPr>
  <p:slideViewPr>
    <p:cSldViewPr snapToGrid="0">
      <p:cViewPr>
        <p:scale>
          <a:sx n="107" d="100"/>
          <a:sy n="107" d="100"/>
        </p:scale>
        <p:origin x="1698" y="-32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98" y="8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57868-9ACE-4AD8-BB3A-3EEAED88B903}" type="datetimeFigureOut">
              <a:rPr lang="es-AR" smtClean="0"/>
              <a:t>17/10/2024</a:t>
            </a:fld>
            <a:endParaRPr lang="es-AR"/>
          </a:p>
        </p:txBody>
      </p:sp>
      <p:sp>
        <p:nvSpPr>
          <p:cNvPr id="4" name="Marcador de imagen de diapositiva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E5E67-85E2-4BDF-881D-E9B8A8231DFB}" type="slidenum">
              <a:rPr lang="es-AR" smtClean="0"/>
              <a:t>‹Nº›</a:t>
            </a:fld>
            <a:endParaRPr lang="es-AR"/>
          </a:p>
        </p:txBody>
      </p:sp>
    </p:spTree>
    <p:extLst>
      <p:ext uri="{BB962C8B-B14F-4D97-AF65-F5344CB8AC3E}">
        <p14:creationId xmlns:p14="http://schemas.microsoft.com/office/powerpoint/2010/main" val="342391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41CE5E67-85E2-4BDF-881D-E9B8A8231DFB}" type="slidenum">
              <a:rPr lang="es-AR" smtClean="0"/>
              <a:t>1</a:t>
            </a:fld>
            <a:endParaRPr lang="es-AR"/>
          </a:p>
        </p:txBody>
      </p:sp>
    </p:spTree>
    <p:extLst>
      <p:ext uri="{BB962C8B-B14F-4D97-AF65-F5344CB8AC3E}">
        <p14:creationId xmlns:p14="http://schemas.microsoft.com/office/powerpoint/2010/main" val="290052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882" y="1496484"/>
            <a:ext cx="4373325" cy="3183467"/>
          </a:xfrm>
        </p:spPr>
        <p:txBody>
          <a:bodyPr anchor="b"/>
          <a:lstStyle>
            <a:lvl1pPr algn="ctr">
              <a:defRPr sz="3376"/>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3136" y="4802717"/>
            <a:ext cx="3858816" cy="2207683"/>
          </a:xfrm>
        </p:spPr>
        <p:txBody>
          <a:bodyPr/>
          <a:lstStyle>
            <a:lvl1pPr marL="0" indent="0" algn="ctr">
              <a:buNone/>
              <a:defRPr sz="1350"/>
            </a:lvl1pPr>
            <a:lvl2pPr marL="257266" indent="0" algn="ctr">
              <a:buNone/>
              <a:defRPr sz="1125"/>
            </a:lvl2pPr>
            <a:lvl3pPr marL="514533" indent="0" algn="ctr">
              <a:buNone/>
              <a:defRPr sz="1013"/>
            </a:lvl3pPr>
            <a:lvl4pPr marL="771799" indent="0" algn="ctr">
              <a:buNone/>
              <a:defRPr sz="900"/>
            </a:lvl4pPr>
            <a:lvl5pPr marL="1029066" indent="0" algn="ctr">
              <a:buNone/>
              <a:defRPr sz="900"/>
            </a:lvl5pPr>
            <a:lvl6pPr marL="1286332" indent="0" algn="ctr">
              <a:buNone/>
              <a:defRPr sz="900"/>
            </a:lvl6pPr>
            <a:lvl7pPr marL="1543599" indent="0" algn="ctr">
              <a:buNone/>
              <a:defRPr sz="900"/>
            </a:lvl7pPr>
            <a:lvl8pPr marL="1800865" indent="0" algn="ctr">
              <a:buNone/>
              <a:defRPr sz="900"/>
            </a:lvl8pPr>
            <a:lvl9pPr marL="2058132" indent="0" algn="ctr">
              <a:buNone/>
              <a:defRPr sz="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157466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413891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1954" y="486834"/>
            <a:ext cx="1109410"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3725" y="486834"/>
            <a:ext cx="3263915"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391469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71932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1046" y="2279653"/>
            <a:ext cx="4437638" cy="3803649"/>
          </a:xfrm>
        </p:spPr>
        <p:txBody>
          <a:bodyPr anchor="b"/>
          <a:lstStyle>
            <a:lvl1pPr>
              <a:defRPr sz="3376"/>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1046" y="6119286"/>
            <a:ext cx="4437638" cy="2000249"/>
          </a:xfrm>
        </p:spPr>
        <p:txBody>
          <a:bodyPr/>
          <a:lstStyle>
            <a:lvl1pPr marL="0" indent="0">
              <a:buNone/>
              <a:defRPr sz="1350">
                <a:solidFill>
                  <a:schemeClr val="tx1"/>
                </a:solidFill>
              </a:defRPr>
            </a:lvl1pPr>
            <a:lvl2pPr marL="257266" indent="0">
              <a:buNone/>
              <a:defRPr sz="1125">
                <a:solidFill>
                  <a:schemeClr val="tx1">
                    <a:tint val="75000"/>
                  </a:schemeClr>
                </a:solidFill>
              </a:defRPr>
            </a:lvl2pPr>
            <a:lvl3pPr marL="514533" indent="0">
              <a:buNone/>
              <a:defRPr sz="1013">
                <a:solidFill>
                  <a:schemeClr val="tx1">
                    <a:tint val="75000"/>
                  </a:schemeClr>
                </a:solidFill>
              </a:defRPr>
            </a:lvl3pPr>
            <a:lvl4pPr marL="771799" indent="0">
              <a:buNone/>
              <a:defRPr sz="900">
                <a:solidFill>
                  <a:schemeClr val="tx1">
                    <a:tint val="75000"/>
                  </a:schemeClr>
                </a:solidFill>
              </a:defRPr>
            </a:lvl4pPr>
            <a:lvl5pPr marL="1029066" indent="0">
              <a:buNone/>
              <a:defRPr sz="900">
                <a:solidFill>
                  <a:schemeClr val="tx1">
                    <a:tint val="75000"/>
                  </a:schemeClr>
                </a:solidFill>
              </a:defRPr>
            </a:lvl5pPr>
            <a:lvl6pPr marL="1286332" indent="0">
              <a:buNone/>
              <a:defRPr sz="900">
                <a:solidFill>
                  <a:schemeClr val="tx1">
                    <a:tint val="75000"/>
                  </a:schemeClr>
                </a:solidFill>
              </a:defRPr>
            </a:lvl6pPr>
            <a:lvl7pPr marL="1543599" indent="0">
              <a:buNone/>
              <a:defRPr sz="900">
                <a:solidFill>
                  <a:schemeClr val="tx1">
                    <a:tint val="75000"/>
                  </a:schemeClr>
                </a:solidFill>
              </a:defRPr>
            </a:lvl7pPr>
            <a:lvl8pPr marL="1800865" indent="0">
              <a:buNone/>
              <a:defRPr sz="900">
                <a:solidFill>
                  <a:schemeClr val="tx1">
                    <a:tint val="75000"/>
                  </a:schemeClr>
                </a:solidFill>
              </a:defRPr>
            </a:lvl8pPr>
            <a:lvl9pPr marL="2058132" indent="0">
              <a:buNone/>
              <a:defRPr sz="9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E2BED36-E6EE-4B17-9E65-66E374E726D7}" type="datetimeFigureOut">
              <a:rPr lang="es-AR" smtClean="0"/>
              <a:t>17/10/2024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159751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3725" y="2434167"/>
            <a:ext cx="2186662"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604701" y="2434167"/>
            <a:ext cx="2186662"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E2BED36-E6EE-4B17-9E65-66E374E726D7}"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39704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4395" y="486836"/>
            <a:ext cx="4437638"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4396" y="2241551"/>
            <a:ext cx="217661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ES"/>
              <a:t>Haga clic para modificar los estilos de texto del patrón</a:t>
            </a:r>
          </a:p>
        </p:txBody>
      </p:sp>
      <p:sp>
        <p:nvSpPr>
          <p:cNvPr id="4" name="Content Placeholder 3"/>
          <p:cNvSpPr>
            <a:spLocks noGrp="1"/>
          </p:cNvSpPr>
          <p:nvPr>
            <p:ph sz="half" idx="2"/>
          </p:nvPr>
        </p:nvSpPr>
        <p:spPr>
          <a:xfrm>
            <a:off x="354396" y="3340100"/>
            <a:ext cx="217661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604701" y="2241551"/>
            <a:ext cx="218733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ES"/>
              <a:t>Haga clic para modificar los estilos de texto del patrón</a:t>
            </a:r>
          </a:p>
        </p:txBody>
      </p:sp>
      <p:sp>
        <p:nvSpPr>
          <p:cNvPr id="6" name="Content Placeholder 5"/>
          <p:cNvSpPr>
            <a:spLocks noGrp="1"/>
          </p:cNvSpPr>
          <p:nvPr>
            <p:ph sz="quarter" idx="4"/>
          </p:nvPr>
        </p:nvSpPr>
        <p:spPr>
          <a:xfrm>
            <a:off x="2604701" y="3340100"/>
            <a:ext cx="218733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E2BED36-E6EE-4B17-9E65-66E374E726D7}" type="datetimeFigureOut">
              <a:rPr lang="es-AR" smtClean="0"/>
              <a:t>17/10/2024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51014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E2BED36-E6EE-4B17-9E65-66E374E726D7}" type="datetimeFigureOut">
              <a:rPr lang="es-AR" smtClean="0"/>
              <a:t>17/10/2024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137881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BED36-E6EE-4B17-9E65-66E374E726D7}" type="datetimeFigureOut">
              <a:rPr lang="es-AR" smtClean="0"/>
              <a:t>17/10/2024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326079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87332" y="1316569"/>
            <a:ext cx="2604701" cy="6498167"/>
          </a:xfrm>
        </p:spPr>
        <p:txBody>
          <a:bodyPr/>
          <a:lstStyle>
            <a:lvl1pPr>
              <a:defRPr sz="1801"/>
            </a:lvl1pPr>
            <a:lvl2pPr>
              <a:defRPr sz="1576"/>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E2BED36-E6EE-4B17-9E65-66E374E726D7}"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378189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87332" y="1316569"/>
            <a:ext cx="2604701" cy="6498167"/>
          </a:xfrm>
        </p:spPr>
        <p:txBody>
          <a:bodyPr anchor="t"/>
          <a:lstStyle>
            <a:lvl1pPr marL="0" indent="0">
              <a:buNone/>
              <a:defRPr sz="1801"/>
            </a:lvl1pPr>
            <a:lvl2pPr marL="257266" indent="0">
              <a:buNone/>
              <a:defRPr sz="1576"/>
            </a:lvl2pPr>
            <a:lvl3pPr marL="514533" indent="0">
              <a:buNone/>
              <a:defRPr sz="1350"/>
            </a:lvl3pPr>
            <a:lvl4pPr marL="771799" indent="0">
              <a:buNone/>
              <a:defRPr sz="1125"/>
            </a:lvl4pPr>
            <a:lvl5pPr marL="1029066" indent="0">
              <a:buNone/>
              <a:defRPr sz="1125"/>
            </a:lvl5pPr>
            <a:lvl6pPr marL="1286332" indent="0">
              <a:buNone/>
              <a:defRPr sz="1125"/>
            </a:lvl6pPr>
            <a:lvl7pPr marL="1543599" indent="0">
              <a:buNone/>
              <a:defRPr sz="1125"/>
            </a:lvl7pPr>
            <a:lvl8pPr marL="1800865" indent="0">
              <a:buNone/>
              <a:defRPr sz="1125"/>
            </a:lvl8pPr>
            <a:lvl9pPr marL="2058132" indent="0">
              <a:buNone/>
              <a:defRPr sz="11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E2BED36-E6EE-4B17-9E65-66E374E726D7}" type="datetimeFigureOut">
              <a:rPr lang="es-AR" smtClean="0"/>
              <a:t>17/10/2024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2857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25" y="486836"/>
            <a:ext cx="4437638"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3725" y="2434167"/>
            <a:ext cx="4437638"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3725" y="8475136"/>
            <a:ext cx="1157645"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DE2BED36-E6EE-4B17-9E65-66E374E726D7}" type="datetimeFigureOut">
              <a:rPr lang="es-AR" smtClean="0"/>
              <a:t>17/10/2024</a:t>
            </a:fld>
            <a:endParaRPr lang="es-AR"/>
          </a:p>
        </p:txBody>
      </p:sp>
      <p:sp>
        <p:nvSpPr>
          <p:cNvPr id="5" name="Footer Placeholder 4"/>
          <p:cNvSpPr>
            <a:spLocks noGrp="1"/>
          </p:cNvSpPr>
          <p:nvPr>
            <p:ph type="ftr" sz="quarter" idx="3"/>
          </p:nvPr>
        </p:nvSpPr>
        <p:spPr>
          <a:xfrm>
            <a:off x="1704311" y="8475136"/>
            <a:ext cx="1736467"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3633718" y="8475136"/>
            <a:ext cx="1157645"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F49E550-A10A-4C1A-9719-5E2F73D8786E}" type="slidenum">
              <a:rPr lang="es-AR" smtClean="0"/>
              <a:t>‹Nº›</a:t>
            </a:fld>
            <a:endParaRPr lang="es-AR"/>
          </a:p>
        </p:txBody>
      </p:sp>
    </p:spTree>
    <p:extLst>
      <p:ext uri="{BB962C8B-B14F-4D97-AF65-F5344CB8AC3E}">
        <p14:creationId xmlns:p14="http://schemas.microsoft.com/office/powerpoint/2010/main" val="2852010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533" rtl="0" eaLnBrk="1" latinLnBrk="0" hangingPunct="1">
        <a:lnSpc>
          <a:spcPct val="90000"/>
        </a:lnSpc>
        <a:spcBef>
          <a:spcPct val="0"/>
        </a:spcBef>
        <a:buNone/>
        <a:defRPr sz="2476" kern="1200">
          <a:solidFill>
            <a:schemeClr val="tx1"/>
          </a:solidFill>
          <a:latin typeface="+mj-lt"/>
          <a:ea typeface="+mj-ea"/>
          <a:cs typeface="+mj-cs"/>
        </a:defRPr>
      </a:lvl1pPr>
    </p:titleStyle>
    <p:bodyStyle>
      <a:lvl1pPr marL="128633" indent="-128633" algn="l" defTabSz="514533"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900" indent="-128633" algn="l" defTabSz="514533"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166" indent="-128633" algn="l" defTabSz="514533"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433"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699"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9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2232"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498"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7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533" rtl="0" eaLnBrk="1" latinLnBrk="0" hangingPunct="1">
        <a:defRPr sz="1013" kern="1200">
          <a:solidFill>
            <a:schemeClr val="tx1"/>
          </a:solidFill>
          <a:latin typeface="+mn-lt"/>
          <a:ea typeface="+mn-ea"/>
          <a:cs typeface="+mn-cs"/>
        </a:defRPr>
      </a:lvl1pPr>
      <a:lvl2pPr marL="257266" algn="l" defTabSz="514533" rtl="0" eaLnBrk="1" latinLnBrk="0" hangingPunct="1">
        <a:defRPr sz="1013" kern="1200">
          <a:solidFill>
            <a:schemeClr val="tx1"/>
          </a:solidFill>
          <a:latin typeface="+mn-lt"/>
          <a:ea typeface="+mn-ea"/>
          <a:cs typeface="+mn-cs"/>
        </a:defRPr>
      </a:lvl2pPr>
      <a:lvl3pPr marL="514533" algn="l" defTabSz="514533" rtl="0" eaLnBrk="1" latinLnBrk="0" hangingPunct="1">
        <a:defRPr sz="1013" kern="1200">
          <a:solidFill>
            <a:schemeClr val="tx1"/>
          </a:solidFill>
          <a:latin typeface="+mn-lt"/>
          <a:ea typeface="+mn-ea"/>
          <a:cs typeface="+mn-cs"/>
        </a:defRPr>
      </a:lvl3pPr>
      <a:lvl4pPr marL="771799" algn="l" defTabSz="514533" rtl="0" eaLnBrk="1" latinLnBrk="0" hangingPunct="1">
        <a:defRPr sz="1013" kern="1200">
          <a:solidFill>
            <a:schemeClr val="tx1"/>
          </a:solidFill>
          <a:latin typeface="+mn-lt"/>
          <a:ea typeface="+mn-ea"/>
          <a:cs typeface="+mn-cs"/>
        </a:defRPr>
      </a:lvl4pPr>
      <a:lvl5pPr marL="1029066" algn="l" defTabSz="514533" rtl="0" eaLnBrk="1" latinLnBrk="0" hangingPunct="1">
        <a:defRPr sz="1013" kern="1200">
          <a:solidFill>
            <a:schemeClr val="tx1"/>
          </a:solidFill>
          <a:latin typeface="+mn-lt"/>
          <a:ea typeface="+mn-ea"/>
          <a:cs typeface="+mn-cs"/>
        </a:defRPr>
      </a:lvl5pPr>
      <a:lvl6pPr marL="1286332" algn="l" defTabSz="514533" rtl="0" eaLnBrk="1" latinLnBrk="0" hangingPunct="1">
        <a:defRPr sz="1013" kern="1200">
          <a:solidFill>
            <a:schemeClr val="tx1"/>
          </a:solidFill>
          <a:latin typeface="+mn-lt"/>
          <a:ea typeface="+mn-ea"/>
          <a:cs typeface="+mn-cs"/>
        </a:defRPr>
      </a:lvl6pPr>
      <a:lvl7pPr marL="1543599" algn="l" defTabSz="514533" rtl="0" eaLnBrk="1" latinLnBrk="0" hangingPunct="1">
        <a:defRPr sz="1013" kern="1200">
          <a:solidFill>
            <a:schemeClr val="tx1"/>
          </a:solidFill>
          <a:latin typeface="+mn-lt"/>
          <a:ea typeface="+mn-ea"/>
          <a:cs typeface="+mn-cs"/>
        </a:defRPr>
      </a:lvl7pPr>
      <a:lvl8pPr marL="1800865" algn="l" defTabSz="514533" rtl="0" eaLnBrk="1" latinLnBrk="0" hangingPunct="1">
        <a:defRPr sz="1013" kern="1200">
          <a:solidFill>
            <a:schemeClr val="tx1"/>
          </a:solidFill>
          <a:latin typeface="+mn-lt"/>
          <a:ea typeface="+mn-ea"/>
          <a:cs typeface="+mn-cs"/>
        </a:defRPr>
      </a:lvl8pPr>
      <a:lvl9pPr marL="2058132" algn="l" defTabSz="51453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jpg"/><Relationship Id="rId4" Type="http://schemas.openxmlformats.org/officeDocument/2006/relationships/image" Target="../media/image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188B-D204-0B27-1CE6-CE1512D81842}"/>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820FA4C0-B2A4-1832-38D0-C73BED609D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63" t="31903" r="7695" b="17724"/>
          <a:stretch/>
        </p:blipFill>
        <p:spPr bwMode="auto">
          <a:xfrm>
            <a:off x="0" y="-62016"/>
            <a:ext cx="5144430" cy="917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A164B47E-C033-5F72-10C1-BC973F75BD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211" t="23852" r="2328" b="52296"/>
          <a:stretch/>
        </p:blipFill>
        <p:spPr bwMode="auto">
          <a:xfrm>
            <a:off x="0" y="-21974"/>
            <a:ext cx="3296325" cy="106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9500548-DC3B-8918-4344-2B14574EE6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518" t="69643" r="37323" b="13265"/>
          <a:stretch/>
        </p:blipFill>
        <p:spPr bwMode="auto">
          <a:xfrm>
            <a:off x="3305256" y="606067"/>
            <a:ext cx="1803895" cy="4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AD59BB3F-EFC0-CDA8-0AD3-2126C9E2FD6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498" r="99005"/>
                    </a14:imgEffect>
                  </a14:imgLayer>
                </a14:imgProps>
              </a:ext>
              <a:ext uri="{28A0092B-C50C-407E-A947-70E740481C1C}">
                <a14:useLocalDpi xmlns:a14="http://schemas.microsoft.com/office/drawing/2010/main" val="0"/>
              </a:ext>
            </a:extLst>
          </a:blip>
          <a:stretch>
            <a:fillRect/>
          </a:stretch>
        </p:blipFill>
        <p:spPr>
          <a:xfrm>
            <a:off x="3965357" y="31008"/>
            <a:ext cx="532556" cy="575059"/>
          </a:xfrm>
          <a:prstGeom prst="rect">
            <a:avLst/>
          </a:prstGeom>
        </p:spPr>
      </p:pic>
      <p:pic>
        <p:nvPicPr>
          <p:cNvPr id="7" name="Picture 6">
            <a:extLst>
              <a:ext uri="{FF2B5EF4-FFF2-40B4-BE49-F238E27FC236}">
                <a16:creationId xmlns:a16="http://schemas.microsoft.com/office/drawing/2014/main" id="{A3241032-8C3A-7FA9-830A-6FC4194A0A66}"/>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8224" l="0" r="100000"/>
                    </a14:imgEffect>
                  </a14:imgLayer>
                </a14:imgProps>
              </a:ext>
              <a:ext uri="{28A0092B-C50C-407E-A947-70E740481C1C}">
                <a14:useLocalDpi xmlns:a14="http://schemas.microsoft.com/office/drawing/2010/main" val="0"/>
              </a:ext>
            </a:extLst>
          </a:blip>
          <a:stretch>
            <a:fillRect/>
          </a:stretch>
        </p:blipFill>
        <p:spPr>
          <a:xfrm>
            <a:off x="3333840" y="20594"/>
            <a:ext cx="594002" cy="585473"/>
          </a:xfrm>
          <a:prstGeom prst="rect">
            <a:avLst/>
          </a:prstGeom>
        </p:spPr>
      </p:pic>
      <p:sp>
        <p:nvSpPr>
          <p:cNvPr id="8" name="Google Shape;84;p1">
            <a:extLst>
              <a:ext uri="{FF2B5EF4-FFF2-40B4-BE49-F238E27FC236}">
                <a16:creationId xmlns:a16="http://schemas.microsoft.com/office/drawing/2014/main" id="{3843A6CD-728D-75E8-78FF-0255F87E4BF3}"/>
              </a:ext>
            </a:extLst>
          </p:cNvPr>
          <p:cNvSpPr txBox="1"/>
          <p:nvPr/>
        </p:nvSpPr>
        <p:spPr>
          <a:xfrm>
            <a:off x="55511" y="1071271"/>
            <a:ext cx="5009449" cy="757888"/>
          </a:xfrm>
          <a:prstGeom prst="rect">
            <a:avLst/>
          </a:prstGeom>
          <a:solidFill>
            <a:srgbClr val="F79FE6"/>
          </a:solidFill>
          <a:ln w="19050" cap="flat" cmpd="sng">
            <a:solidFill>
              <a:schemeClr val="tx1">
                <a:lumMod val="95000"/>
                <a:lumOff val="5000"/>
              </a:schemeClr>
            </a:solidFill>
            <a:prstDash val="solid"/>
            <a:round/>
            <a:headEnd type="none" w="sm" len="sm"/>
            <a:tailEnd type="none" w="sm" len="sm"/>
          </a:ln>
        </p:spPr>
        <p:txBody>
          <a:bodyPr spcFirstLastPara="1" wrap="square" lIns="34287" tIns="17139" rIns="34287" bIns="17139" anchor="t" anchorCtr="0">
            <a:spAutoFit/>
          </a:bodyPr>
          <a:lstStyle/>
          <a:p>
            <a:pPr algn="ctr"/>
            <a:r>
              <a:rPr lang="es-MX" sz="1100" b="1" dirty="0">
                <a:solidFill>
                  <a:srgbClr val="222A35"/>
                </a:solidFill>
                <a:latin typeface="Calibri"/>
                <a:ea typeface="Calibri"/>
                <a:cs typeface="Calibri"/>
                <a:sym typeface="Calibri"/>
              </a:rPr>
              <a:t>LA EXPOSICION LABORAL, UNA ENTIDAD DESATENDIDA</a:t>
            </a:r>
            <a:endParaRPr lang="es-MX" sz="1100" dirty="0">
              <a:solidFill>
                <a:srgbClr val="222A35"/>
              </a:solidFill>
              <a:latin typeface="Calibri"/>
              <a:ea typeface="Calibri"/>
              <a:cs typeface="Calibri"/>
              <a:sym typeface="Calibri"/>
            </a:endParaRPr>
          </a:p>
          <a:p>
            <a:pPr lvl="0" algn="ctr"/>
            <a:r>
              <a:rPr lang="es-MX" sz="900" dirty="0">
                <a:solidFill>
                  <a:srgbClr val="222A35"/>
                </a:solidFill>
                <a:ea typeface="Calibri"/>
                <a:cs typeface="Calibri"/>
                <a:sym typeface="Calibri"/>
              </a:rPr>
              <a:t>Dra. Aquino, Viviana M, Dra. Moreno, Fiorella, Dra. Villalba Gallardo, Ma. Monserrat ; Dr. Garay, José; </a:t>
            </a:r>
          </a:p>
          <a:p>
            <a:pPr lvl="0" algn="ctr"/>
            <a:r>
              <a:rPr lang="es-MX" sz="900" dirty="0">
                <a:solidFill>
                  <a:srgbClr val="222A35"/>
                </a:solidFill>
                <a:ea typeface="Calibri"/>
                <a:cs typeface="Calibri"/>
                <a:sym typeface="Calibri"/>
              </a:rPr>
              <a:t>Dra. Reyes Armua Ma. Cristina, Enf. Y Técnico en Endosc Suave Miguel. </a:t>
            </a:r>
            <a:endParaRPr lang="es-MX" sz="900" dirty="0"/>
          </a:p>
          <a:p>
            <a:pPr algn="ctr"/>
            <a:r>
              <a:rPr lang="es-MX" sz="900" dirty="0">
                <a:solidFill>
                  <a:srgbClr val="222A35"/>
                </a:solidFill>
                <a:ea typeface="Calibri"/>
                <a:cs typeface="Calibri"/>
                <a:sym typeface="Calibri"/>
              </a:rPr>
              <a:t>Hospital Dr. José Ramon Vidal-Corrientes Capital</a:t>
            </a:r>
            <a:endParaRPr lang="es-MX" sz="900" dirty="0"/>
          </a:p>
          <a:p>
            <a:pPr algn="ctr"/>
            <a:r>
              <a:rPr lang="es-MX" sz="900" dirty="0">
                <a:solidFill>
                  <a:srgbClr val="222A35"/>
                </a:solidFill>
                <a:ea typeface="Calibri"/>
                <a:cs typeface="Calibri"/>
                <a:sym typeface="Calibri"/>
              </a:rPr>
              <a:t>Servicio de Neumonologia. </a:t>
            </a:r>
            <a:endParaRPr lang="es-MX" sz="600" dirty="0"/>
          </a:p>
        </p:txBody>
      </p:sp>
      <p:sp>
        <p:nvSpPr>
          <p:cNvPr id="9" name="Google Shape;86;p1">
            <a:extLst>
              <a:ext uri="{FF2B5EF4-FFF2-40B4-BE49-F238E27FC236}">
                <a16:creationId xmlns:a16="http://schemas.microsoft.com/office/drawing/2014/main" id="{693B6CC5-3868-F8B9-8BEC-001A51ECD21F}"/>
              </a:ext>
            </a:extLst>
          </p:cNvPr>
          <p:cNvSpPr txBox="1"/>
          <p:nvPr/>
        </p:nvSpPr>
        <p:spPr>
          <a:xfrm>
            <a:off x="55511" y="1867471"/>
            <a:ext cx="4999285" cy="804054"/>
          </a:xfrm>
          <a:prstGeom prst="rect">
            <a:avLst/>
          </a:prstGeom>
          <a:noFill/>
          <a:ln w="19050" cap="flat" cmpd="sng">
            <a:solidFill>
              <a:srgbClr val="CC3399"/>
            </a:solidFill>
            <a:prstDash val="solid"/>
            <a:round/>
            <a:headEnd type="none" w="sm" len="sm"/>
            <a:tailEnd type="none" w="sm" len="sm"/>
          </a:ln>
        </p:spPr>
        <p:txBody>
          <a:bodyPr spcFirstLastPara="1" wrap="square" lIns="34287" tIns="17139" rIns="34287" bIns="17139" anchor="t" anchorCtr="0">
            <a:spAutoFit/>
          </a:bodyPr>
          <a:lstStyle/>
          <a:p>
            <a:pPr algn="just"/>
            <a:r>
              <a:rPr lang="es-ES" sz="1000" b="1" dirty="0">
                <a:solidFill>
                  <a:srgbClr val="222A35"/>
                </a:solidFill>
                <a:ea typeface="Calibri"/>
                <a:cs typeface="Calibri"/>
                <a:sym typeface="Calibri"/>
              </a:rPr>
              <a:t>Introducción: </a:t>
            </a:r>
            <a:r>
              <a:rPr lang="es-ES" sz="1000" dirty="0">
                <a:solidFill>
                  <a:srgbClr val="222A35"/>
                </a:solidFill>
                <a:ea typeface="Calibri"/>
                <a:cs typeface="Calibri"/>
                <a:sym typeface="Calibri"/>
              </a:rPr>
              <a:t>Todas las agencias ambientales y ocupacionales, así como los protocolos de vigilancia españoles y de otros países, coinciden en recomendar que se debe implementar un programa de vigilancia médica en los trabajadores expuestos a sílice, polvo de carbón y asbesto. Pueden ser a corto o largo plazo, debido a los largos períodos de latencia de las enfermedades.</a:t>
            </a:r>
          </a:p>
        </p:txBody>
      </p:sp>
      <p:sp>
        <p:nvSpPr>
          <p:cNvPr id="11" name="Google Shape;85;p1">
            <a:extLst>
              <a:ext uri="{FF2B5EF4-FFF2-40B4-BE49-F238E27FC236}">
                <a16:creationId xmlns:a16="http://schemas.microsoft.com/office/drawing/2014/main" id="{E4273B30-42A1-0B44-F252-FBD093CA7632}"/>
              </a:ext>
            </a:extLst>
          </p:cNvPr>
          <p:cNvSpPr txBox="1"/>
          <p:nvPr/>
        </p:nvSpPr>
        <p:spPr>
          <a:xfrm>
            <a:off x="55511" y="2638707"/>
            <a:ext cx="5009448" cy="3881820"/>
          </a:xfrm>
          <a:prstGeom prst="rect">
            <a:avLst/>
          </a:prstGeom>
          <a:noFill/>
          <a:ln w="19050" cap="flat" cmpd="sng">
            <a:solidFill>
              <a:srgbClr val="87256D"/>
            </a:solidFill>
            <a:prstDash val="solid"/>
            <a:round/>
            <a:headEnd type="none" w="sm" len="sm"/>
            <a:tailEnd type="none" w="sm" len="sm"/>
          </a:ln>
        </p:spPr>
        <p:txBody>
          <a:bodyPr spcFirstLastPara="1" wrap="square" lIns="34287" tIns="17139" rIns="34287" bIns="17139" anchor="t" anchorCtr="0">
            <a:spAutoFit/>
          </a:bodyPr>
          <a:lstStyle/>
          <a:p>
            <a:pPr algn="just"/>
            <a:r>
              <a:rPr lang="es-ES" sz="1000" b="1" dirty="0">
                <a:solidFill>
                  <a:srgbClr val="000000"/>
                </a:solidFill>
              </a:rPr>
              <a:t>Caso Clínico: </a:t>
            </a:r>
            <a:r>
              <a:rPr lang="es-ES" sz="1000" dirty="0">
                <a:solidFill>
                  <a:srgbClr val="000000"/>
                </a:solidFill>
              </a:rPr>
              <a:t>Paciente de sexo masculino de 60 años con antecedente de neumonía por Chlamydia </a:t>
            </a:r>
            <a:r>
              <a:rPr lang="es-ES" sz="1000" dirty="0" err="1">
                <a:solidFill>
                  <a:srgbClr val="000000"/>
                </a:solidFill>
              </a:rPr>
              <a:t>Psittaci</a:t>
            </a:r>
            <a:r>
              <a:rPr lang="es-ES" sz="1000" dirty="0">
                <a:solidFill>
                  <a:srgbClr val="000000"/>
                </a:solidFill>
              </a:rPr>
              <a:t> con internación de 32 días con buena evolución en el año 2019. En el momento de la consulta refiere trabajar en estación de servicios que expende combustibles durante 25 años en el cual cumplía distintas funciones incluyendo lavado y mantenimiento de tanques de combustibles. Presento en el mes de diciembre del 2022 registro febril (38.5°C), asociado a disnea grado 3 </a:t>
            </a:r>
            <a:r>
              <a:rPr lang="es-ES" sz="1000" dirty="0" err="1">
                <a:solidFill>
                  <a:srgbClr val="000000"/>
                </a:solidFill>
              </a:rPr>
              <a:t>mMRC</a:t>
            </a:r>
            <a:r>
              <a:rPr lang="es-ES" sz="1000" dirty="0">
                <a:solidFill>
                  <a:srgbClr val="000000"/>
                </a:solidFill>
              </a:rPr>
              <a:t> por lo que consulta en centro de salud de su localidad donde es internado, tomándose muestra de esputo para gérmenes comunes y koch los cuales son negativos, realizan antibioticoterapia con Ceftriaxona 2gr/día durante 16 días continuando febril es derivado a Centro de Salud de mayor complejidad donde se internó durante 5 días más, ingresa a esta institución con insuficiencia respiratoria tipo 1, se realiza corticoides endovenoso y continuación de tratamiento antibiótico cediendo cuadro parcialmente. Durante esta internación se realiza tomografía de tórax observándose vidrio esmerilado bilateral de manera bilateral a predominio medio para hiliar y basal con tractos subpleurales bilaterales y algunas bronquiectasias por tracción. Es evaluado por Neumonologia donde el paciente refiere tos no productiva desde aproximadamente 5 años, al examen presenta desaturación a 92 % a la caminata con presencia de disnea, con presencia de nueva TACAR de tórax (Enero 2023) donde se observa granulomas múltiples bilaterales velamiento reticular periférico difuso a predominio basal, laboratorio completo donde se observa hipoxemia para la edad, por las características de imágenes tomográficas y no presentar hallazgos bacteriológicos se decide evaluación por Servicio de Cirugía Torácica, quienes realizan fibrobroncoscopia + BAL de ambos bronquios fuentes, tomándose muestras para anatomía patológica y cultivo. Posteriormente se recibe resultado de anatomía patológica donde se realiza biopsia de ganglio linfático con folículos hiperplásicos y prominentes centros germinales, coexiste antracosis, parénquima pulmonar con histoarquitectura alterada con fibrosis intersticial que rodea espacios aéreos revestidos por epitelio bronquial "bronquiolectasias" Neumonía Intersticial Usual.</a:t>
            </a:r>
          </a:p>
        </p:txBody>
      </p:sp>
      <p:sp>
        <p:nvSpPr>
          <p:cNvPr id="12" name="Google Shape;87;p1">
            <a:extLst>
              <a:ext uri="{FF2B5EF4-FFF2-40B4-BE49-F238E27FC236}">
                <a16:creationId xmlns:a16="http://schemas.microsoft.com/office/drawing/2014/main" id="{4FA0D0DA-3927-E96B-BBFA-E6FE70A11EB2}"/>
              </a:ext>
            </a:extLst>
          </p:cNvPr>
          <p:cNvSpPr txBox="1"/>
          <p:nvPr/>
        </p:nvSpPr>
        <p:spPr>
          <a:xfrm>
            <a:off x="55512" y="7850195"/>
            <a:ext cx="5009448" cy="1265719"/>
          </a:xfrm>
          <a:prstGeom prst="rect">
            <a:avLst/>
          </a:prstGeom>
          <a:noFill/>
          <a:ln w="19050" cap="flat" cmpd="sng">
            <a:solidFill>
              <a:srgbClr val="7030A0"/>
            </a:solidFill>
            <a:prstDash val="solid"/>
            <a:round/>
            <a:headEnd type="none" w="sm" len="sm"/>
            <a:tailEnd type="none" w="sm" len="sm"/>
          </a:ln>
        </p:spPr>
        <p:txBody>
          <a:bodyPr spcFirstLastPara="1" wrap="square" lIns="34287" tIns="17139" rIns="34287" bIns="17139" anchor="t" anchorCtr="0">
            <a:spAutoFit/>
          </a:bodyPr>
          <a:lstStyle/>
          <a:p>
            <a:pPr algn="just"/>
            <a:r>
              <a:rPr lang="es-ES" sz="1000" b="1" dirty="0"/>
              <a:t>Conclusión: </a:t>
            </a:r>
            <a:r>
              <a:rPr lang="es-ES" sz="1000" dirty="0"/>
              <a:t>La detección temprana de este tipo de enfermedades y retirar oportunamente al trabajador de la exposición disminuye el riesgo de la progresión de la </a:t>
            </a:r>
            <a:r>
              <a:rPr lang="es-ES" sz="1000" dirty="0" err="1"/>
              <a:t>enfermedad.La</a:t>
            </a:r>
            <a:r>
              <a:rPr lang="es-ES" sz="1000" dirty="0"/>
              <a:t> ventilación y extracción localizada captura los contaminantes en la fuente antes que se distribuyan en el lugar de trabajo. Es de vital importancia proporcionar a los trabajadores ropa de protección adecuada según las condiciones de trabajo, la cual debe impedir la penetración de las partículas sólidas en suspensión y debe cubrir todo el cuerpo. La protección respiratoria debe utilizarse como medida provisional mientras se establecen medidas de ingeniería en la fuente y en el medio que permitan reducir completamente la contaminación.</a:t>
            </a:r>
          </a:p>
        </p:txBody>
      </p:sp>
      <p:sp>
        <p:nvSpPr>
          <p:cNvPr id="2" name="CuadroTexto 1">
            <a:extLst>
              <a:ext uri="{FF2B5EF4-FFF2-40B4-BE49-F238E27FC236}">
                <a16:creationId xmlns:a16="http://schemas.microsoft.com/office/drawing/2014/main" id="{BC3DC812-AB28-CAAA-8E53-D6EE3AAA8E5F}"/>
              </a:ext>
            </a:extLst>
          </p:cNvPr>
          <p:cNvSpPr txBox="1"/>
          <p:nvPr/>
        </p:nvSpPr>
        <p:spPr>
          <a:xfrm>
            <a:off x="4517855" y="-646"/>
            <a:ext cx="738077" cy="338554"/>
          </a:xfrm>
          <a:prstGeom prst="rect">
            <a:avLst/>
          </a:prstGeom>
          <a:noFill/>
        </p:spPr>
        <p:txBody>
          <a:bodyPr wrap="square" rtlCol="0">
            <a:spAutoFit/>
          </a:bodyPr>
          <a:lstStyle/>
          <a:p>
            <a:r>
              <a:rPr lang="es-ES" sz="1600" b="1" dirty="0">
                <a:effectLst>
                  <a:outerShdw blurRad="38100" dist="38100" dir="2700000" algn="tl">
                    <a:srgbClr val="000000">
                      <a:alpha val="43137"/>
                    </a:srgbClr>
                  </a:outerShdw>
                </a:effectLst>
              </a:rPr>
              <a:t>P-165</a:t>
            </a:r>
            <a:endParaRPr lang="es-AR" sz="1600" b="1" dirty="0">
              <a:effectLst>
                <a:outerShdw blurRad="38100" dist="38100" dir="2700000" algn="tl">
                  <a:srgbClr val="000000">
                    <a:alpha val="43137"/>
                  </a:srgbClr>
                </a:outerShdw>
              </a:effectLst>
            </a:endParaRPr>
          </a:p>
        </p:txBody>
      </p:sp>
      <p:pic>
        <p:nvPicPr>
          <p:cNvPr id="18" name="Imagen 17" descr="Un dibujo de un gato&#10;&#10;Descripción generada automáticamente con confianza media">
            <a:extLst>
              <a:ext uri="{FF2B5EF4-FFF2-40B4-BE49-F238E27FC236}">
                <a16:creationId xmlns:a16="http://schemas.microsoft.com/office/drawing/2014/main" id="{FB2E6E8C-A968-1D34-274A-E4C9EA6B6C6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4500" y="6572588"/>
            <a:ext cx="1661306" cy="1212944"/>
          </a:xfrm>
          <a:prstGeom prst="rect">
            <a:avLst/>
          </a:prstGeom>
          <a:ln w="9525">
            <a:solidFill>
              <a:schemeClr val="tx1"/>
            </a:solidFill>
          </a:ln>
        </p:spPr>
      </p:pic>
      <p:pic>
        <p:nvPicPr>
          <p:cNvPr id="20" name="Imagen 19" descr="Imagen en blanco y negro de un reloj&#10;&#10;Descripción generada automáticamente con confianza media">
            <a:extLst>
              <a:ext uri="{FF2B5EF4-FFF2-40B4-BE49-F238E27FC236}">
                <a16:creationId xmlns:a16="http://schemas.microsoft.com/office/drawing/2014/main" id="{73C8771F-2CD9-80BF-9C8D-8F8B8C776A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11" y="6572588"/>
            <a:ext cx="1605779" cy="1212944"/>
          </a:xfrm>
          <a:prstGeom prst="rect">
            <a:avLst/>
          </a:prstGeom>
          <a:ln w="9525">
            <a:solidFill>
              <a:schemeClr val="tx1"/>
            </a:solidFill>
          </a:ln>
        </p:spPr>
      </p:pic>
      <p:pic>
        <p:nvPicPr>
          <p:cNvPr id="15" name="Marcador de contenido 14">
            <a:extLst>
              <a:ext uri="{FF2B5EF4-FFF2-40B4-BE49-F238E27FC236}">
                <a16:creationId xmlns:a16="http://schemas.microsoft.com/office/drawing/2014/main" id="{8C6831AD-F607-FD15-3DB4-38760FFCA317}"/>
              </a:ext>
            </a:extLst>
          </p:cNvPr>
          <p:cNvPicPr>
            <a:picLocks noGrp="1" noChangeAspect="1"/>
          </p:cNvPicPr>
          <p:nvPr>
            <p:ph idx="1"/>
          </p:nvPr>
        </p:nvPicPr>
        <p:blipFill>
          <a:blip r:embed="rId12">
            <a:extLst>
              <a:ext uri="{BEBA8EAE-BF5A-486C-A8C5-ECC9F3942E4B}">
                <a14:imgProps xmlns:a14="http://schemas.microsoft.com/office/drawing/2010/main">
                  <a14:imgLayer r:embed="rId13">
                    <a14:imgEffect>
                      <a14:saturation sat="400000"/>
                    </a14:imgEffect>
                  </a14:imgLayer>
                </a14:imgProps>
              </a:ext>
            </a:extLst>
          </a:blip>
          <a:srcRect l="22496" t="53933" r="40562" b="18186"/>
          <a:stretch/>
        </p:blipFill>
        <p:spPr>
          <a:xfrm>
            <a:off x="3433045" y="6572588"/>
            <a:ext cx="1639110" cy="1212944"/>
          </a:xfrm>
          <a:ln w="12700">
            <a:solidFill>
              <a:schemeClr val="tx1"/>
            </a:solidFill>
          </a:ln>
        </p:spPr>
      </p:pic>
    </p:spTree>
    <p:extLst>
      <p:ext uri="{BB962C8B-B14F-4D97-AF65-F5344CB8AC3E}">
        <p14:creationId xmlns:p14="http://schemas.microsoft.com/office/powerpoint/2010/main" val="1262789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211</TotalTime>
  <Words>593</Words>
  <Application>Microsoft Office PowerPoint</Application>
  <PresentationFormat>Personalizado</PresentationFormat>
  <Paragraphs>10</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Neumo</dc:creator>
  <cp:lastModifiedBy>viviana aquino</cp:lastModifiedBy>
  <cp:revision>13</cp:revision>
  <dcterms:created xsi:type="dcterms:W3CDTF">2024-10-15T16:03:40Z</dcterms:created>
  <dcterms:modified xsi:type="dcterms:W3CDTF">2024-10-18T00:48:24Z</dcterms:modified>
</cp:coreProperties>
</file>