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5040313" cy="89995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83" autoAdjust="0"/>
    <p:restoredTop sz="94660"/>
  </p:normalViewPr>
  <p:slideViewPr>
    <p:cSldViewPr snapToGrid="0">
      <p:cViewPr varScale="1">
        <p:scale>
          <a:sx n="82" d="100"/>
          <a:sy n="82" d="100"/>
        </p:scale>
        <p:origin x="363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378024" y="1472842"/>
            <a:ext cx="4284266" cy="3133172"/>
          </a:xfrm>
        </p:spPr>
        <p:txBody>
          <a:bodyPr anchor="b"/>
          <a:lstStyle>
            <a:lvl1pPr algn="ctr">
              <a:defRPr sz="3307"/>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30039" y="4726842"/>
            <a:ext cx="3780235" cy="2172804"/>
          </a:xfrm>
        </p:spPr>
        <p:txBody>
          <a:bodyPr/>
          <a:lstStyle>
            <a:lvl1pPr marL="0" indent="0" algn="ctr">
              <a:buNone/>
              <a:defRPr sz="1323"/>
            </a:lvl1pPr>
            <a:lvl2pPr marL="252009" indent="0" algn="ctr">
              <a:buNone/>
              <a:defRPr sz="1102"/>
            </a:lvl2pPr>
            <a:lvl3pPr marL="504017" indent="0" algn="ctr">
              <a:buNone/>
              <a:defRPr sz="992"/>
            </a:lvl3pPr>
            <a:lvl4pPr marL="756026" indent="0" algn="ctr">
              <a:buNone/>
              <a:defRPr sz="882"/>
            </a:lvl4pPr>
            <a:lvl5pPr marL="1008035" indent="0" algn="ctr">
              <a:buNone/>
              <a:defRPr sz="882"/>
            </a:lvl5pPr>
            <a:lvl6pPr marL="1260043" indent="0" algn="ctr">
              <a:buNone/>
              <a:defRPr sz="882"/>
            </a:lvl6pPr>
            <a:lvl7pPr marL="1512052" indent="0" algn="ctr">
              <a:buNone/>
              <a:defRPr sz="882"/>
            </a:lvl7pPr>
            <a:lvl8pPr marL="1764060" indent="0" algn="ctr">
              <a:buNone/>
              <a:defRPr sz="882"/>
            </a:lvl8pPr>
            <a:lvl9pPr marL="2016069" indent="0" algn="ctr">
              <a:buNone/>
              <a:defRPr sz="882"/>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8AD510DA-B398-4CD1-B47E-97060C0892EE}" type="datetimeFigureOut">
              <a:rPr lang="es-AR" smtClean="0"/>
              <a:t>17/10/2024</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2FD7179A-73CB-4E97-8298-CFBD1F8EDB0C}" type="slidenum">
              <a:rPr lang="es-AR" smtClean="0"/>
              <a:t>‹Nº›</a:t>
            </a:fld>
            <a:endParaRPr lang="es-AR"/>
          </a:p>
        </p:txBody>
      </p:sp>
    </p:spTree>
    <p:extLst>
      <p:ext uri="{BB962C8B-B14F-4D97-AF65-F5344CB8AC3E}">
        <p14:creationId xmlns:p14="http://schemas.microsoft.com/office/powerpoint/2010/main" val="840109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AD510DA-B398-4CD1-B47E-97060C0892EE}" type="datetimeFigureOut">
              <a:rPr lang="es-AR" smtClean="0"/>
              <a:t>17/10/2024</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2FD7179A-73CB-4E97-8298-CFBD1F8EDB0C}" type="slidenum">
              <a:rPr lang="es-AR" smtClean="0"/>
              <a:t>‹Nº›</a:t>
            </a:fld>
            <a:endParaRPr lang="es-AR"/>
          </a:p>
        </p:txBody>
      </p:sp>
    </p:spTree>
    <p:extLst>
      <p:ext uri="{BB962C8B-B14F-4D97-AF65-F5344CB8AC3E}">
        <p14:creationId xmlns:p14="http://schemas.microsoft.com/office/powerpoint/2010/main" val="1167708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06975" y="479142"/>
            <a:ext cx="1086817" cy="7626692"/>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46522" y="479142"/>
            <a:ext cx="3197449" cy="7626692"/>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AD510DA-B398-4CD1-B47E-97060C0892EE}" type="datetimeFigureOut">
              <a:rPr lang="es-AR" smtClean="0"/>
              <a:t>17/10/2024</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2FD7179A-73CB-4E97-8298-CFBD1F8EDB0C}" type="slidenum">
              <a:rPr lang="es-AR" smtClean="0"/>
              <a:t>‹Nº›</a:t>
            </a:fld>
            <a:endParaRPr lang="es-AR"/>
          </a:p>
        </p:txBody>
      </p:sp>
    </p:spTree>
    <p:extLst>
      <p:ext uri="{BB962C8B-B14F-4D97-AF65-F5344CB8AC3E}">
        <p14:creationId xmlns:p14="http://schemas.microsoft.com/office/powerpoint/2010/main" val="1633064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AD510DA-B398-4CD1-B47E-97060C0892EE}" type="datetimeFigureOut">
              <a:rPr lang="es-AR" smtClean="0"/>
              <a:t>17/10/2024</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2FD7179A-73CB-4E97-8298-CFBD1F8EDB0C}" type="slidenum">
              <a:rPr lang="es-AR" smtClean="0"/>
              <a:t>‹Nº›</a:t>
            </a:fld>
            <a:endParaRPr lang="es-AR"/>
          </a:p>
        </p:txBody>
      </p:sp>
    </p:spTree>
    <p:extLst>
      <p:ext uri="{BB962C8B-B14F-4D97-AF65-F5344CB8AC3E}">
        <p14:creationId xmlns:p14="http://schemas.microsoft.com/office/powerpoint/2010/main" val="1178900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43897" y="2243638"/>
            <a:ext cx="4347270" cy="3743557"/>
          </a:xfrm>
        </p:spPr>
        <p:txBody>
          <a:bodyPr anchor="b"/>
          <a:lstStyle>
            <a:lvl1pPr>
              <a:defRPr sz="3307"/>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43897" y="6022610"/>
            <a:ext cx="4347270" cy="1968648"/>
          </a:xfrm>
        </p:spPr>
        <p:txBody>
          <a:bodyPr/>
          <a:lstStyle>
            <a:lvl1pPr marL="0" indent="0">
              <a:buNone/>
              <a:defRPr sz="1323">
                <a:solidFill>
                  <a:schemeClr val="tx1">
                    <a:tint val="82000"/>
                  </a:schemeClr>
                </a:solidFill>
              </a:defRPr>
            </a:lvl1pPr>
            <a:lvl2pPr marL="252009" indent="0">
              <a:buNone/>
              <a:defRPr sz="1102">
                <a:solidFill>
                  <a:schemeClr val="tx1">
                    <a:tint val="82000"/>
                  </a:schemeClr>
                </a:solidFill>
              </a:defRPr>
            </a:lvl2pPr>
            <a:lvl3pPr marL="504017" indent="0">
              <a:buNone/>
              <a:defRPr sz="992">
                <a:solidFill>
                  <a:schemeClr val="tx1">
                    <a:tint val="82000"/>
                  </a:schemeClr>
                </a:solidFill>
              </a:defRPr>
            </a:lvl3pPr>
            <a:lvl4pPr marL="756026" indent="0">
              <a:buNone/>
              <a:defRPr sz="882">
                <a:solidFill>
                  <a:schemeClr val="tx1">
                    <a:tint val="82000"/>
                  </a:schemeClr>
                </a:solidFill>
              </a:defRPr>
            </a:lvl4pPr>
            <a:lvl5pPr marL="1008035" indent="0">
              <a:buNone/>
              <a:defRPr sz="882">
                <a:solidFill>
                  <a:schemeClr val="tx1">
                    <a:tint val="82000"/>
                  </a:schemeClr>
                </a:solidFill>
              </a:defRPr>
            </a:lvl5pPr>
            <a:lvl6pPr marL="1260043" indent="0">
              <a:buNone/>
              <a:defRPr sz="882">
                <a:solidFill>
                  <a:schemeClr val="tx1">
                    <a:tint val="82000"/>
                  </a:schemeClr>
                </a:solidFill>
              </a:defRPr>
            </a:lvl6pPr>
            <a:lvl7pPr marL="1512052" indent="0">
              <a:buNone/>
              <a:defRPr sz="882">
                <a:solidFill>
                  <a:schemeClr val="tx1">
                    <a:tint val="82000"/>
                  </a:schemeClr>
                </a:solidFill>
              </a:defRPr>
            </a:lvl7pPr>
            <a:lvl8pPr marL="1764060" indent="0">
              <a:buNone/>
              <a:defRPr sz="882">
                <a:solidFill>
                  <a:schemeClr val="tx1">
                    <a:tint val="82000"/>
                  </a:schemeClr>
                </a:solidFill>
              </a:defRPr>
            </a:lvl8pPr>
            <a:lvl9pPr marL="2016069" indent="0">
              <a:buNone/>
              <a:defRPr sz="882">
                <a:solidFill>
                  <a:schemeClr val="tx1">
                    <a:tint val="82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8AD510DA-B398-4CD1-B47E-97060C0892EE}" type="datetimeFigureOut">
              <a:rPr lang="es-AR" smtClean="0"/>
              <a:t>17/10/2024</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2FD7179A-73CB-4E97-8298-CFBD1F8EDB0C}" type="slidenum">
              <a:rPr lang="es-AR" smtClean="0"/>
              <a:t>‹Nº›</a:t>
            </a:fld>
            <a:endParaRPr lang="es-AR"/>
          </a:p>
        </p:txBody>
      </p:sp>
    </p:spTree>
    <p:extLst>
      <p:ext uri="{BB962C8B-B14F-4D97-AF65-F5344CB8AC3E}">
        <p14:creationId xmlns:p14="http://schemas.microsoft.com/office/powerpoint/2010/main" val="3847690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46522" y="2395710"/>
            <a:ext cx="2142133" cy="571012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2551658" y="2395710"/>
            <a:ext cx="2142133" cy="571012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AD510DA-B398-4CD1-B47E-97060C0892EE}" type="datetimeFigureOut">
              <a:rPr lang="es-AR" smtClean="0"/>
              <a:t>17/10/2024</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2FD7179A-73CB-4E97-8298-CFBD1F8EDB0C}" type="slidenum">
              <a:rPr lang="es-AR" smtClean="0"/>
              <a:t>‹Nº›</a:t>
            </a:fld>
            <a:endParaRPr lang="es-AR"/>
          </a:p>
        </p:txBody>
      </p:sp>
    </p:spTree>
    <p:extLst>
      <p:ext uri="{BB962C8B-B14F-4D97-AF65-F5344CB8AC3E}">
        <p14:creationId xmlns:p14="http://schemas.microsoft.com/office/powerpoint/2010/main" val="2446786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347178" y="479144"/>
            <a:ext cx="4347270" cy="1739495"/>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47179" y="2206137"/>
            <a:ext cx="2132288" cy="1081194"/>
          </a:xfrm>
        </p:spPr>
        <p:txBody>
          <a:bodyPr anchor="b"/>
          <a:lstStyle>
            <a:lvl1pPr marL="0" indent="0">
              <a:buNone/>
              <a:defRPr sz="1323" b="1"/>
            </a:lvl1pPr>
            <a:lvl2pPr marL="252009" indent="0">
              <a:buNone/>
              <a:defRPr sz="1102" b="1"/>
            </a:lvl2pPr>
            <a:lvl3pPr marL="504017" indent="0">
              <a:buNone/>
              <a:defRPr sz="992" b="1"/>
            </a:lvl3pPr>
            <a:lvl4pPr marL="756026" indent="0">
              <a:buNone/>
              <a:defRPr sz="882" b="1"/>
            </a:lvl4pPr>
            <a:lvl5pPr marL="1008035" indent="0">
              <a:buNone/>
              <a:defRPr sz="882" b="1"/>
            </a:lvl5pPr>
            <a:lvl6pPr marL="1260043" indent="0">
              <a:buNone/>
              <a:defRPr sz="882" b="1"/>
            </a:lvl6pPr>
            <a:lvl7pPr marL="1512052" indent="0">
              <a:buNone/>
              <a:defRPr sz="882" b="1"/>
            </a:lvl7pPr>
            <a:lvl8pPr marL="1764060" indent="0">
              <a:buNone/>
              <a:defRPr sz="882" b="1"/>
            </a:lvl8pPr>
            <a:lvl9pPr marL="2016069" indent="0">
              <a:buNone/>
              <a:defRPr sz="882" b="1"/>
            </a:lvl9pPr>
          </a:lstStyle>
          <a:p>
            <a:pPr lvl="0"/>
            <a:r>
              <a:rPr lang="es-ES"/>
              <a:t>Haga clic para modificar los estilos de texto del patrón</a:t>
            </a:r>
          </a:p>
        </p:txBody>
      </p:sp>
      <p:sp>
        <p:nvSpPr>
          <p:cNvPr id="4" name="Content Placeholder 3"/>
          <p:cNvSpPr>
            <a:spLocks noGrp="1"/>
          </p:cNvSpPr>
          <p:nvPr>
            <p:ph sz="half" idx="2"/>
          </p:nvPr>
        </p:nvSpPr>
        <p:spPr>
          <a:xfrm>
            <a:off x="347179" y="3287331"/>
            <a:ext cx="2132288" cy="483516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2551658" y="2206137"/>
            <a:ext cx="2142790" cy="1081194"/>
          </a:xfrm>
        </p:spPr>
        <p:txBody>
          <a:bodyPr anchor="b"/>
          <a:lstStyle>
            <a:lvl1pPr marL="0" indent="0">
              <a:buNone/>
              <a:defRPr sz="1323" b="1"/>
            </a:lvl1pPr>
            <a:lvl2pPr marL="252009" indent="0">
              <a:buNone/>
              <a:defRPr sz="1102" b="1"/>
            </a:lvl2pPr>
            <a:lvl3pPr marL="504017" indent="0">
              <a:buNone/>
              <a:defRPr sz="992" b="1"/>
            </a:lvl3pPr>
            <a:lvl4pPr marL="756026" indent="0">
              <a:buNone/>
              <a:defRPr sz="882" b="1"/>
            </a:lvl4pPr>
            <a:lvl5pPr marL="1008035" indent="0">
              <a:buNone/>
              <a:defRPr sz="882" b="1"/>
            </a:lvl5pPr>
            <a:lvl6pPr marL="1260043" indent="0">
              <a:buNone/>
              <a:defRPr sz="882" b="1"/>
            </a:lvl6pPr>
            <a:lvl7pPr marL="1512052" indent="0">
              <a:buNone/>
              <a:defRPr sz="882" b="1"/>
            </a:lvl7pPr>
            <a:lvl8pPr marL="1764060" indent="0">
              <a:buNone/>
              <a:defRPr sz="882" b="1"/>
            </a:lvl8pPr>
            <a:lvl9pPr marL="2016069" indent="0">
              <a:buNone/>
              <a:defRPr sz="882" b="1"/>
            </a:lvl9pPr>
          </a:lstStyle>
          <a:p>
            <a:pPr lvl="0"/>
            <a:r>
              <a:rPr lang="es-ES"/>
              <a:t>Haga clic para modificar los estilos de texto del patrón</a:t>
            </a:r>
          </a:p>
        </p:txBody>
      </p:sp>
      <p:sp>
        <p:nvSpPr>
          <p:cNvPr id="6" name="Content Placeholder 5"/>
          <p:cNvSpPr>
            <a:spLocks noGrp="1"/>
          </p:cNvSpPr>
          <p:nvPr>
            <p:ph sz="quarter" idx="4"/>
          </p:nvPr>
        </p:nvSpPr>
        <p:spPr>
          <a:xfrm>
            <a:off x="2551658" y="3287331"/>
            <a:ext cx="2142790" cy="483516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AD510DA-B398-4CD1-B47E-97060C0892EE}" type="datetimeFigureOut">
              <a:rPr lang="es-AR" smtClean="0"/>
              <a:t>17/10/2024</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2FD7179A-73CB-4E97-8298-CFBD1F8EDB0C}" type="slidenum">
              <a:rPr lang="es-AR" smtClean="0"/>
              <a:t>‹Nº›</a:t>
            </a:fld>
            <a:endParaRPr lang="es-AR"/>
          </a:p>
        </p:txBody>
      </p:sp>
    </p:spTree>
    <p:extLst>
      <p:ext uri="{BB962C8B-B14F-4D97-AF65-F5344CB8AC3E}">
        <p14:creationId xmlns:p14="http://schemas.microsoft.com/office/powerpoint/2010/main" val="2603606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8AD510DA-B398-4CD1-B47E-97060C0892EE}" type="datetimeFigureOut">
              <a:rPr lang="es-AR" smtClean="0"/>
              <a:t>17/10/2024</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2FD7179A-73CB-4E97-8298-CFBD1F8EDB0C}" type="slidenum">
              <a:rPr lang="es-AR" smtClean="0"/>
              <a:t>‹Nº›</a:t>
            </a:fld>
            <a:endParaRPr lang="es-AR"/>
          </a:p>
        </p:txBody>
      </p:sp>
    </p:spTree>
    <p:extLst>
      <p:ext uri="{BB962C8B-B14F-4D97-AF65-F5344CB8AC3E}">
        <p14:creationId xmlns:p14="http://schemas.microsoft.com/office/powerpoint/2010/main" val="1878499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D510DA-B398-4CD1-B47E-97060C0892EE}" type="datetimeFigureOut">
              <a:rPr lang="es-AR" smtClean="0"/>
              <a:t>17/10/2024</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2FD7179A-73CB-4E97-8298-CFBD1F8EDB0C}" type="slidenum">
              <a:rPr lang="es-AR" smtClean="0"/>
              <a:t>‹Nº›</a:t>
            </a:fld>
            <a:endParaRPr lang="es-AR"/>
          </a:p>
        </p:txBody>
      </p:sp>
    </p:spTree>
    <p:extLst>
      <p:ext uri="{BB962C8B-B14F-4D97-AF65-F5344CB8AC3E}">
        <p14:creationId xmlns:p14="http://schemas.microsoft.com/office/powerpoint/2010/main" val="984557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47178" y="599969"/>
            <a:ext cx="1625632" cy="2099892"/>
          </a:xfrm>
        </p:spPr>
        <p:txBody>
          <a:bodyPr anchor="b"/>
          <a:lstStyle>
            <a:lvl1pPr>
              <a:defRPr sz="1764"/>
            </a:lvl1pPr>
          </a:lstStyle>
          <a:p>
            <a:r>
              <a:rPr lang="es-ES"/>
              <a:t>Haga clic para modificar el estilo de título del patrón</a:t>
            </a:r>
            <a:endParaRPr lang="en-US" dirty="0"/>
          </a:p>
        </p:txBody>
      </p:sp>
      <p:sp>
        <p:nvSpPr>
          <p:cNvPr id="3" name="Content Placeholder 2"/>
          <p:cNvSpPr>
            <a:spLocks noGrp="1"/>
          </p:cNvSpPr>
          <p:nvPr>
            <p:ph idx="1"/>
          </p:nvPr>
        </p:nvSpPr>
        <p:spPr>
          <a:xfrm>
            <a:off x="2142790" y="1295769"/>
            <a:ext cx="2551658" cy="6395505"/>
          </a:xfrm>
        </p:spPr>
        <p:txBody>
          <a:bodyPr/>
          <a:lstStyle>
            <a:lvl1pPr>
              <a:defRPr sz="1764"/>
            </a:lvl1pPr>
            <a:lvl2pPr>
              <a:defRPr sz="1543"/>
            </a:lvl2pPr>
            <a:lvl3pPr>
              <a:defRPr sz="1323"/>
            </a:lvl3pPr>
            <a:lvl4pPr>
              <a:defRPr sz="1102"/>
            </a:lvl4pPr>
            <a:lvl5pPr>
              <a:defRPr sz="1102"/>
            </a:lvl5pPr>
            <a:lvl6pPr>
              <a:defRPr sz="1102"/>
            </a:lvl6pPr>
            <a:lvl7pPr>
              <a:defRPr sz="1102"/>
            </a:lvl7pPr>
            <a:lvl8pPr>
              <a:defRPr sz="1102"/>
            </a:lvl8pPr>
            <a:lvl9pPr>
              <a:defRPr sz="1102"/>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347178" y="2699862"/>
            <a:ext cx="1625632" cy="5001827"/>
          </a:xfrm>
        </p:spPr>
        <p:txBody>
          <a:bodyPr/>
          <a:lstStyle>
            <a:lvl1pPr marL="0" indent="0">
              <a:buNone/>
              <a:defRPr sz="882"/>
            </a:lvl1pPr>
            <a:lvl2pPr marL="252009" indent="0">
              <a:buNone/>
              <a:defRPr sz="772"/>
            </a:lvl2pPr>
            <a:lvl3pPr marL="504017" indent="0">
              <a:buNone/>
              <a:defRPr sz="661"/>
            </a:lvl3pPr>
            <a:lvl4pPr marL="756026" indent="0">
              <a:buNone/>
              <a:defRPr sz="551"/>
            </a:lvl4pPr>
            <a:lvl5pPr marL="1008035" indent="0">
              <a:buNone/>
              <a:defRPr sz="551"/>
            </a:lvl5pPr>
            <a:lvl6pPr marL="1260043" indent="0">
              <a:buNone/>
              <a:defRPr sz="551"/>
            </a:lvl6pPr>
            <a:lvl7pPr marL="1512052" indent="0">
              <a:buNone/>
              <a:defRPr sz="551"/>
            </a:lvl7pPr>
            <a:lvl8pPr marL="1764060" indent="0">
              <a:buNone/>
              <a:defRPr sz="551"/>
            </a:lvl8pPr>
            <a:lvl9pPr marL="2016069" indent="0">
              <a:buNone/>
              <a:defRPr sz="551"/>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8AD510DA-B398-4CD1-B47E-97060C0892EE}" type="datetimeFigureOut">
              <a:rPr lang="es-AR" smtClean="0"/>
              <a:t>17/10/2024</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2FD7179A-73CB-4E97-8298-CFBD1F8EDB0C}" type="slidenum">
              <a:rPr lang="es-AR" smtClean="0"/>
              <a:t>‹Nº›</a:t>
            </a:fld>
            <a:endParaRPr lang="es-AR"/>
          </a:p>
        </p:txBody>
      </p:sp>
    </p:spTree>
    <p:extLst>
      <p:ext uri="{BB962C8B-B14F-4D97-AF65-F5344CB8AC3E}">
        <p14:creationId xmlns:p14="http://schemas.microsoft.com/office/powerpoint/2010/main" val="1724728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47178" y="599969"/>
            <a:ext cx="1625632" cy="2099892"/>
          </a:xfrm>
        </p:spPr>
        <p:txBody>
          <a:bodyPr anchor="b"/>
          <a:lstStyle>
            <a:lvl1pPr>
              <a:defRPr sz="1764"/>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142790" y="1295769"/>
            <a:ext cx="2551658" cy="6395505"/>
          </a:xfrm>
        </p:spPr>
        <p:txBody>
          <a:bodyPr anchor="t"/>
          <a:lstStyle>
            <a:lvl1pPr marL="0" indent="0">
              <a:buNone/>
              <a:defRPr sz="1764"/>
            </a:lvl1pPr>
            <a:lvl2pPr marL="252009" indent="0">
              <a:buNone/>
              <a:defRPr sz="1543"/>
            </a:lvl2pPr>
            <a:lvl3pPr marL="504017" indent="0">
              <a:buNone/>
              <a:defRPr sz="1323"/>
            </a:lvl3pPr>
            <a:lvl4pPr marL="756026" indent="0">
              <a:buNone/>
              <a:defRPr sz="1102"/>
            </a:lvl4pPr>
            <a:lvl5pPr marL="1008035" indent="0">
              <a:buNone/>
              <a:defRPr sz="1102"/>
            </a:lvl5pPr>
            <a:lvl6pPr marL="1260043" indent="0">
              <a:buNone/>
              <a:defRPr sz="1102"/>
            </a:lvl6pPr>
            <a:lvl7pPr marL="1512052" indent="0">
              <a:buNone/>
              <a:defRPr sz="1102"/>
            </a:lvl7pPr>
            <a:lvl8pPr marL="1764060" indent="0">
              <a:buNone/>
              <a:defRPr sz="1102"/>
            </a:lvl8pPr>
            <a:lvl9pPr marL="2016069" indent="0">
              <a:buNone/>
              <a:defRPr sz="1102"/>
            </a:lvl9pPr>
          </a:lstStyle>
          <a:p>
            <a:r>
              <a:rPr lang="es-ES"/>
              <a:t>Haga clic en el icono para agregar una imagen</a:t>
            </a:r>
            <a:endParaRPr lang="en-US" dirty="0"/>
          </a:p>
        </p:txBody>
      </p:sp>
      <p:sp>
        <p:nvSpPr>
          <p:cNvPr id="4" name="Text Placeholder 3"/>
          <p:cNvSpPr>
            <a:spLocks noGrp="1"/>
          </p:cNvSpPr>
          <p:nvPr>
            <p:ph type="body" sz="half" idx="2"/>
          </p:nvPr>
        </p:nvSpPr>
        <p:spPr>
          <a:xfrm>
            <a:off x="347178" y="2699862"/>
            <a:ext cx="1625632" cy="5001827"/>
          </a:xfrm>
        </p:spPr>
        <p:txBody>
          <a:bodyPr/>
          <a:lstStyle>
            <a:lvl1pPr marL="0" indent="0">
              <a:buNone/>
              <a:defRPr sz="882"/>
            </a:lvl1pPr>
            <a:lvl2pPr marL="252009" indent="0">
              <a:buNone/>
              <a:defRPr sz="772"/>
            </a:lvl2pPr>
            <a:lvl3pPr marL="504017" indent="0">
              <a:buNone/>
              <a:defRPr sz="661"/>
            </a:lvl3pPr>
            <a:lvl4pPr marL="756026" indent="0">
              <a:buNone/>
              <a:defRPr sz="551"/>
            </a:lvl4pPr>
            <a:lvl5pPr marL="1008035" indent="0">
              <a:buNone/>
              <a:defRPr sz="551"/>
            </a:lvl5pPr>
            <a:lvl6pPr marL="1260043" indent="0">
              <a:buNone/>
              <a:defRPr sz="551"/>
            </a:lvl6pPr>
            <a:lvl7pPr marL="1512052" indent="0">
              <a:buNone/>
              <a:defRPr sz="551"/>
            </a:lvl7pPr>
            <a:lvl8pPr marL="1764060" indent="0">
              <a:buNone/>
              <a:defRPr sz="551"/>
            </a:lvl8pPr>
            <a:lvl9pPr marL="2016069" indent="0">
              <a:buNone/>
              <a:defRPr sz="551"/>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8AD510DA-B398-4CD1-B47E-97060C0892EE}" type="datetimeFigureOut">
              <a:rPr lang="es-AR" smtClean="0"/>
              <a:t>17/10/2024</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2FD7179A-73CB-4E97-8298-CFBD1F8EDB0C}" type="slidenum">
              <a:rPr lang="es-AR" smtClean="0"/>
              <a:t>‹Nº›</a:t>
            </a:fld>
            <a:endParaRPr lang="es-AR"/>
          </a:p>
        </p:txBody>
      </p:sp>
    </p:spTree>
    <p:extLst>
      <p:ext uri="{BB962C8B-B14F-4D97-AF65-F5344CB8AC3E}">
        <p14:creationId xmlns:p14="http://schemas.microsoft.com/office/powerpoint/2010/main" val="824982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6522" y="479144"/>
            <a:ext cx="4347270" cy="1739495"/>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46522" y="2395710"/>
            <a:ext cx="4347270" cy="571012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346522" y="8341240"/>
            <a:ext cx="1134070" cy="479142"/>
          </a:xfrm>
          <a:prstGeom prst="rect">
            <a:avLst/>
          </a:prstGeom>
        </p:spPr>
        <p:txBody>
          <a:bodyPr vert="horz" lIns="91440" tIns="45720" rIns="91440" bIns="45720" rtlCol="0" anchor="ctr"/>
          <a:lstStyle>
            <a:lvl1pPr algn="l">
              <a:defRPr sz="661">
                <a:solidFill>
                  <a:schemeClr val="tx1">
                    <a:tint val="82000"/>
                  </a:schemeClr>
                </a:solidFill>
              </a:defRPr>
            </a:lvl1pPr>
          </a:lstStyle>
          <a:p>
            <a:fld id="{8AD510DA-B398-4CD1-B47E-97060C0892EE}" type="datetimeFigureOut">
              <a:rPr lang="es-AR" smtClean="0"/>
              <a:t>17/10/2024</a:t>
            </a:fld>
            <a:endParaRPr lang="es-AR"/>
          </a:p>
        </p:txBody>
      </p:sp>
      <p:sp>
        <p:nvSpPr>
          <p:cNvPr id="5" name="Footer Placeholder 4"/>
          <p:cNvSpPr>
            <a:spLocks noGrp="1"/>
          </p:cNvSpPr>
          <p:nvPr>
            <p:ph type="ftr" sz="quarter" idx="3"/>
          </p:nvPr>
        </p:nvSpPr>
        <p:spPr>
          <a:xfrm>
            <a:off x="1669604" y="8341240"/>
            <a:ext cx="1701106" cy="479142"/>
          </a:xfrm>
          <a:prstGeom prst="rect">
            <a:avLst/>
          </a:prstGeom>
        </p:spPr>
        <p:txBody>
          <a:bodyPr vert="horz" lIns="91440" tIns="45720" rIns="91440" bIns="45720" rtlCol="0" anchor="ctr"/>
          <a:lstStyle>
            <a:lvl1pPr algn="ctr">
              <a:defRPr sz="661">
                <a:solidFill>
                  <a:schemeClr val="tx1">
                    <a:tint val="82000"/>
                  </a:schemeClr>
                </a:solidFill>
              </a:defRPr>
            </a:lvl1pPr>
          </a:lstStyle>
          <a:p>
            <a:endParaRPr lang="es-AR"/>
          </a:p>
        </p:txBody>
      </p:sp>
      <p:sp>
        <p:nvSpPr>
          <p:cNvPr id="6" name="Slide Number Placeholder 5"/>
          <p:cNvSpPr>
            <a:spLocks noGrp="1"/>
          </p:cNvSpPr>
          <p:nvPr>
            <p:ph type="sldNum" sz="quarter" idx="4"/>
          </p:nvPr>
        </p:nvSpPr>
        <p:spPr>
          <a:xfrm>
            <a:off x="3559721" y="8341240"/>
            <a:ext cx="1134070" cy="479142"/>
          </a:xfrm>
          <a:prstGeom prst="rect">
            <a:avLst/>
          </a:prstGeom>
        </p:spPr>
        <p:txBody>
          <a:bodyPr vert="horz" lIns="91440" tIns="45720" rIns="91440" bIns="45720" rtlCol="0" anchor="ctr"/>
          <a:lstStyle>
            <a:lvl1pPr algn="r">
              <a:defRPr sz="661">
                <a:solidFill>
                  <a:schemeClr val="tx1">
                    <a:tint val="82000"/>
                  </a:schemeClr>
                </a:solidFill>
              </a:defRPr>
            </a:lvl1pPr>
          </a:lstStyle>
          <a:p>
            <a:fld id="{2FD7179A-73CB-4E97-8298-CFBD1F8EDB0C}" type="slidenum">
              <a:rPr lang="es-AR" smtClean="0"/>
              <a:t>‹Nº›</a:t>
            </a:fld>
            <a:endParaRPr lang="es-AR"/>
          </a:p>
        </p:txBody>
      </p:sp>
    </p:spTree>
    <p:extLst>
      <p:ext uri="{BB962C8B-B14F-4D97-AF65-F5344CB8AC3E}">
        <p14:creationId xmlns:p14="http://schemas.microsoft.com/office/powerpoint/2010/main" val="7862949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04017" rtl="0" eaLnBrk="1" latinLnBrk="0" hangingPunct="1">
        <a:lnSpc>
          <a:spcPct val="90000"/>
        </a:lnSpc>
        <a:spcBef>
          <a:spcPct val="0"/>
        </a:spcBef>
        <a:buNone/>
        <a:defRPr sz="2425" kern="1200">
          <a:solidFill>
            <a:schemeClr val="tx1"/>
          </a:solidFill>
          <a:latin typeface="+mj-lt"/>
          <a:ea typeface="+mj-ea"/>
          <a:cs typeface="+mj-cs"/>
        </a:defRPr>
      </a:lvl1pPr>
    </p:titleStyle>
    <p:bodyStyle>
      <a:lvl1pPr marL="126004" indent="-126004" algn="l" defTabSz="504017" rtl="0" eaLnBrk="1" latinLnBrk="0" hangingPunct="1">
        <a:lnSpc>
          <a:spcPct val="90000"/>
        </a:lnSpc>
        <a:spcBef>
          <a:spcPts val="551"/>
        </a:spcBef>
        <a:buFont typeface="Arial" panose="020B0604020202020204" pitchFamily="34" charset="0"/>
        <a:buChar char="•"/>
        <a:defRPr sz="1543" kern="1200">
          <a:solidFill>
            <a:schemeClr val="tx1"/>
          </a:solidFill>
          <a:latin typeface="+mn-lt"/>
          <a:ea typeface="+mn-ea"/>
          <a:cs typeface="+mn-cs"/>
        </a:defRPr>
      </a:lvl1pPr>
      <a:lvl2pPr marL="378013" indent="-126004" algn="l" defTabSz="504017" rtl="0" eaLnBrk="1" latinLnBrk="0" hangingPunct="1">
        <a:lnSpc>
          <a:spcPct val="90000"/>
        </a:lnSpc>
        <a:spcBef>
          <a:spcPts val="276"/>
        </a:spcBef>
        <a:buFont typeface="Arial" panose="020B0604020202020204" pitchFamily="34" charset="0"/>
        <a:buChar char="•"/>
        <a:defRPr sz="1323" kern="1200">
          <a:solidFill>
            <a:schemeClr val="tx1"/>
          </a:solidFill>
          <a:latin typeface="+mn-lt"/>
          <a:ea typeface="+mn-ea"/>
          <a:cs typeface="+mn-cs"/>
        </a:defRPr>
      </a:lvl2pPr>
      <a:lvl3pPr marL="630022" indent="-126004" algn="l" defTabSz="504017" rtl="0" eaLnBrk="1" latinLnBrk="0" hangingPunct="1">
        <a:lnSpc>
          <a:spcPct val="90000"/>
        </a:lnSpc>
        <a:spcBef>
          <a:spcPts val="276"/>
        </a:spcBef>
        <a:buFont typeface="Arial" panose="020B0604020202020204" pitchFamily="34" charset="0"/>
        <a:buChar char="•"/>
        <a:defRPr sz="1102" kern="1200">
          <a:solidFill>
            <a:schemeClr val="tx1"/>
          </a:solidFill>
          <a:latin typeface="+mn-lt"/>
          <a:ea typeface="+mn-ea"/>
          <a:cs typeface="+mn-cs"/>
        </a:defRPr>
      </a:lvl3pPr>
      <a:lvl4pPr marL="882030"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4pPr>
      <a:lvl5pPr marL="1134039"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5pPr>
      <a:lvl6pPr marL="1386048"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6pPr>
      <a:lvl7pPr marL="1638056"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7pPr>
      <a:lvl8pPr marL="1890065"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8pPr>
      <a:lvl9pPr marL="2142073" indent="-126004" algn="l" defTabSz="504017" rtl="0" eaLnBrk="1" latinLnBrk="0" hangingPunct="1">
        <a:lnSpc>
          <a:spcPct val="90000"/>
        </a:lnSpc>
        <a:spcBef>
          <a:spcPts val="276"/>
        </a:spcBef>
        <a:buFont typeface="Arial" panose="020B0604020202020204" pitchFamily="34" charset="0"/>
        <a:buChar char="•"/>
        <a:defRPr sz="992" kern="1200">
          <a:solidFill>
            <a:schemeClr val="tx1"/>
          </a:solidFill>
          <a:latin typeface="+mn-lt"/>
          <a:ea typeface="+mn-ea"/>
          <a:cs typeface="+mn-cs"/>
        </a:defRPr>
      </a:lvl9pPr>
    </p:bodyStyle>
    <p:otherStyle>
      <a:defPPr>
        <a:defRPr lang="en-US"/>
      </a:defPPr>
      <a:lvl1pPr marL="0" algn="l" defTabSz="504017" rtl="0" eaLnBrk="1" latinLnBrk="0" hangingPunct="1">
        <a:defRPr sz="992" kern="1200">
          <a:solidFill>
            <a:schemeClr val="tx1"/>
          </a:solidFill>
          <a:latin typeface="+mn-lt"/>
          <a:ea typeface="+mn-ea"/>
          <a:cs typeface="+mn-cs"/>
        </a:defRPr>
      </a:lvl1pPr>
      <a:lvl2pPr marL="252009" algn="l" defTabSz="504017" rtl="0" eaLnBrk="1" latinLnBrk="0" hangingPunct="1">
        <a:defRPr sz="992" kern="1200">
          <a:solidFill>
            <a:schemeClr val="tx1"/>
          </a:solidFill>
          <a:latin typeface="+mn-lt"/>
          <a:ea typeface="+mn-ea"/>
          <a:cs typeface="+mn-cs"/>
        </a:defRPr>
      </a:lvl2pPr>
      <a:lvl3pPr marL="504017" algn="l" defTabSz="504017" rtl="0" eaLnBrk="1" latinLnBrk="0" hangingPunct="1">
        <a:defRPr sz="992" kern="1200">
          <a:solidFill>
            <a:schemeClr val="tx1"/>
          </a:solidFill>
          <a:latin typeface="+mn-lt"/>
          <a:ea typeface="+mn-ea"/>
          <a:cs typeface="+mn-cs"/>
        </a:defRPr>
      </a:lvl3pPr>
      <a:lvl4pPr marL="756026" algn="l" defTabSz="504017" rtl="0" eaLnBrk="1" latinLnBrk="0" hangingPunct="1">
        <a:defRPr sz="992" kern="1200">
          <a:solidFill>
            <a:schemeClr val="tx1"/>
          </a:solidFill>
          <a:latin typeface="+mn-lt"/>
          <a:ea typeface="+mn-ea"/>
          <a:cs typeface="+mn-cs"/>
        </a:defRPr>
      </a:lvl4pPr>
      <a:lvl5pPr marL="1008035" algn="l" defTabSz="504017" rtl="0" eaLnBrk="1" latinLnBrk="0" hangingPunct="1">
        <a:defRPr sz="992" kern="1200">
          <a:solidFill>
            <a:schemeClr val="tx1"/>
          </a:solidFill>
          <a:latin typeface="+mn-lt"/>
          <a:ea typeface="+mn-ea"/>
          <a:cs typeface="+mn-cs"/>
        </a:defRPr>
      </a:lvl5pPr>
      <a:lvl6pPr marL="1260043" algn="l" defTabSz="504017" rtl="0" eaLnBrk="1" latinLnBrk="0" hangingPunct="1">
        <a:defRPr sz="992" kern="1200">
          <a:solidFill>
            <a:schemeClr val="tx1"/>
          </a:solidFill>
          <a:latin typeface="+mn-lt"/>
          <a:ea typeface="+mn-ea"/>
          <a:cs typeface="+mn-cs"/>
        </a:defRPr>
      </a:lvl6pPr>
      <a:lvl7pPr marL="1512052" algn="l" defTabSz="504017" rtl="0" eaLnBrk="1" latinLnBrk="0" hangingPunct="1">
        <a:defRPr sz="992" kern="1200">
          <a:solidFill>
            <a:schemeClr val="tx1"/>
          </a:solidFill>
          <a:latin typeface="+mn-lt"/>
          <a:ea typeface="+mn-ea"/>
          <a:cs typeface="+mn-cs"/>
        </a:defRPr>
      </a:lvl7pPr>
      <a:lvl8pPr marL="1764060" algn="l" defTabSz="504017" rtl="0" eaLnBrk="1" latinLnBrk="0" hangingPunct="1">
        <a:defRPr sz="992" kern="1200">
          <a:solidFill>
            <a:schemeClr val="tx1"/>
          </a:solidFill>
          <a:latin typeface="+mn-lt"/>
          <a:ea typeface="+mn-ea"/>
          <a:cs typeface="+mn-cs"/>
        </a:defRPr>
      </a:lvl8pPr>
      <a:lvl9pPr marL="2016069" algn="l" defTabSz="504017" rtl="0" eaLnBrk="1" latinLnBrk="0" hangingPunct="1">
        <a:defRPr sz="99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descr="Un dibujo de una persona&#10;&#10;Descripción generada automáticamente con confianza baja">
            <a:extLst>
              <a:ext uri="{FF2B5EF4-FFF2-40B4-BE49-F238E27FC236}">
                <a16:creationId xmlns:a16="http://schemas.microsoft.com/office/drawing/2014/main" id="{BF75B3B7-8735-F655-4FD5-18544AFC3F71}"/>
              </a:ext>
            </a:extLst>
          </p:cNvPr>
          <p:cNvPicPr>
            <a:picLocks noChangeAspect="1"/>
          </p:cNvPicPr>
          <p:nvPr/>
        </p:nvPicPr>
        <p:blipFill>
          <a:blip r:embed="rId2">
            <a:alphaModFix amt="84000"/>
          </a:blip>
          <a:stretch>
            <a:fillRect/>
          </a:stretch>
        </p:blipFill>
        <p:spPr>
          <a:xfrm>
            <a:off x="4032738" y="170029"/>
            <a:ext cx="1007575" cy="640376"/>
          </a:xfrm>
          <a:prstGeom prst="rect">
            <a:avLst/>
          </a:prstGeom>
        </p:spPr>
      </p:pic>
      <p:sp>
        <p:nvSpPr>
          <p:cNvPr id="18" name="CuadroTexto 17">
            <a:extLst>
              <a:ext uri="{FF2B5EF4-FFF2-40B4-BE49-F238E27FC236}">
                <a16:creationId xmlns:a16="http://schemas.microsoft.com/office/drawing/2014/main" id="{7E1BF907-4B7A-3924-1E5E-C62C40669F4C}"/>
              </a:ext>
            </a:extLst>
          </p:cNvPr>
          <p:cNvSpPr txBox="1"/>
          <p:nvPr/>
        </p:nvSpPr>
        <p:spPr>
          <a:xfrm>
            <a:off x="-1" y="855618"/>
            <a:ext cx="5040313" cy="7984237"/>
          </a:xfrm>
          <a:prstGeom prst="rect">
            <a:avLst/>
          </a:prstGeom>
          <a:noFill/>
        </p:spPr>
        <p:txBody>
          <a:bodyPr wrap="square" rtlCol="0">
            <a:spAutoFit/>
          </a:bodyPr>
          <a:lstStyle/>
          <a:p>
            <a:pPr>
              <a:lnSpc>
                <a:spcPct val="107000"/>
              </a:lnSpc>
              <a:spcAft>
                <a:spcPts val="800"/>
              </a:spcAft>
            </a:pPr>
            <a:r>
              <a:rPr lang="es-ES" sz="900" b="1" kern="100" dirty="0">
                <a:latin typeface="Arial" panose="020B0604020202020204" pitchFamily="34" charset="0"/>
                <a:ea typeface="Aptos" panose="020B0004020202020204" pitchFamily="34" charset="0"/>
                <a:cs typeface="Arial" panose="020B0604020202020204" pitchFamily="34" charset="0"/>
              </a:rPr>
              <a:t>INTRODUCCIÓN</a:t>
            </a:r>
            <a:r>
              <a:rPr lang="es-ES" sz="900" b="1" kern="100" dirty="0">
                <a:effectLst/>
                <a:latin typeface="Arial" panose="020B0604020202020204" pitchFamily="34" charset="0"/>
                <a:ea typeface="Aptos" panose="020B0004020202020204" pitchFamily="34" charset="0"/>
                <a:cs typeface="Arial" panose="020B0604020202020204" pitchFamily="34" charset="0"/>
              </a:rPr>
              <a:t>:</a:t>
            </a:r>
            <a:r>
              <a:rPr lang="es-AR" sz="900" b="1" kern="100" dirty="0">
                <a:latin typeface="Arial" panose="020B0604020202020204" pitchFamily="34" charset="0"/>
                <a:ea typeface="Aptos" panose="020B0004020202020204" pitchFamily="34" charset="0"/>
                <a:cs typeface="Arial" panose="020B0604020202020204" pitchFamily="34" charset="0"/>
              </a:rPr>
              <a:t> </a:t>
            </a:r>
            <a:r>
              <a:rPr lang="es-ES" sz="900" kern="100" dirty="0">
                <a:effectLst/>
                <a:latin typeface="Arial" panose="020B0604020202020204" pitchFamily="34" charset="0"/>
                <a:ea typeface="Aptos" panose="020B0004020202020204" pitchFamily="34" charset="0"/>
                <a:cs typeface="Arial" panose="020B0604020202020204" pitchFamily="34" charset="0"/>
              </a:rPr>
              <a:t>La dermatitis atópica (DA)  está fuertemente asociada con el desarrollo de asma bronquial (AB)y rinitis alérgica (RA).21 La relación entre la DA y la alergia respiratoria está influenciada por la gravedad de la DA: mientras que alrededor del 20 % de los niños con DA leve desarrollan AB, más del 60 % con DA grave desarrollan AB.21, 22 La presencia de DA también está asociada con una mayor gravedad del AB y una mayor persistencia del AB en la edad adulta.23, 24 De manera similar sucede con alergia alimentaria. Las mutaciones de pérdida de función en el gen de la filagrina se correlacionan con la susceptibilidad y la gravedad del AB en pacientes con DA, pero no en aquellos sin DA, lo que indica que la inflamación de la piel es necesaria para la sensibilización alérgica.5</a:t>
            </a:r>
            <a:endParaRPr lang="es-AR" sz="900" kern="1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s-ES" sz="900" kern="100" dirty="0">
                <a:effectLst/>
                <a:latin typeface="Arial" panose="020B0604020202020204" pitchFamily="34" charset="0"/>
                <a:ea typeface="Aptos" panose="020B0004020202020204" pitchFamily="34" charset="0"/>
                <a:cs typeface="Arial" panose="020B0604020202020204" pitchFamily="34" charset="0"/>
              </a:rPr>
              <a:t>La inflamación en la DA se asocia con una mayor producción de IL-4, IL-25, IL-33 y TSLP, que reclutan células linfoides innatas de tipo 2 productoras de IL-5 e IL-13 y contribuyen al desarrollo de la inflamación de tipo 2. 32 Las DC y otras células inmunes migran desde la piel hasta los ganglios linfáticos, donde estimulan a las células T naive para que se diferencien en células TH2 específicas del alérgeno.33 Una vez que las respuestas TH2 específicas del alérgeno están presentes, pueden ejercer efectos sistémicamente.</a:t>
            </a:r>
            <a:endParaRPr lang="es-AR" sz="900" kern="1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s-ES" sz="900" b="1" kern="100" dirty="0">
                <a:effectLst/>
                <a:latin typeface="Arial" panose="020B0604020202020204" pitchFamily="34" charset="0"/>
                <a:ea typeface="Aptos" panose="020B0004020202020204" pitchFamily="34" charset="0"/>
                <a:cs typeface="Arial" panose="020B0604020202020204" pitchFamily="34" charset="0"/>
              </a:rPr>
              <a:t>OBJETIVO:</a:t>
            </a:r>
            <a:r>
              <a:rPr lang="es-AR" sz="900" b="1" kern="100" dirty="0">
                <a:latin typeface="Arial" panose="020B0604020202020204" pitchFamily="34" charset="0"/>
                <a:ea typeface="Aptos" panose="020B0004020202020204" pitchFamily="34" charset="0"/>
                <a:cs typeface="Arial" panose="020B0604020202020204" pitchFamily="34" charset="0"/>
              </a:rPr>
              <a:t> </a:t>
            </a:r>
            <a:r>
              <a:rPr lang="es-ES" sz="900" kern="100" dirty="0">
                <a:effectLst/>
                <a:latin typeface="Arial" panose="020B0604020202020204" pitchFamily="34" charset="0"/>
                <a:ea typeface="Aptos" panose="020B0004020202020204" pitchFamily="34" charset="0"/>
                <a:cs typeface="Arial" panose="020B0604020202020204" pitchFamily="34" charset="0"/>
              </a:rPr>
              <a:t>Destacar la importancia en el diagnóstico temprano de la marcha atópica para evitar el desarrollo de patologías respiratorias como RA y AB grave</a:t>
            </a:r>
            <a:endParaRPr lang="es-AR" sz="900" kern="1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s-CL" sz="900" b="1" kern="100" dirty="0">
                <a:effectLst/>
                <a:latin typeface="Arial" panose="020B0604020202020204" pitchFamily="34" charset="0"/>
                <a:ea typeface="Aptos" panose="020B0004020202020204" pitchFamily="34" charset="0"/>
                <a:cs typeface="Arial" panose="020B0604020202020204" pitchFamily="34" charset="0"/>
              </a:rPr>
              <a:t>MATERIAL Y MÉTODOS:</a:t>
            </a:r>
            <a:endParaRPr lang="es-AR" sz="900" b="1" kern="100" dirty="0">
              <a:effectLst/>
              <a:latin typeface="Arial" panose="020B0604020202020204" pitchFamily="34" charset="0"/>
              <a:ea typeface="Aptos" panose="020B0004020202020204" pitchFamily="34" charset="0"/>
              <a:cs typeface="Arial" panose="020B0604020202020204" pitchFamily="34" charset="0"/>
            </a:endParaRPr>
          </a:p>
          <a:p>
            <a:r>
              <a:rPr lang="es-AR" sz="9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Niña de 7 años caucásica. DA moderada a los 3 meses controlada intermitentemente con corticoides tópicos, RA, laringitis y faringitis recurrentes, infecciones de respiratorias agudas bajas asociadas a VSR/ Rinovirus y Asma bronquial grave, múltiples internaciones, la última en abril, VNI 6 días. Tratamiento habitual, no logra controlar síntomas. A la espera de dupilumab. </a:t>
            </a:r>
            <a:endParaRPr lang="es-AR" sz="900" dirty="0">
              <a:effectLst/>
              <a:latin typeface="Arial" panose="020B0604020202020204" pitchFamily="34" charset="0"/>
              <a:ea typeface="Times New Roman" panose="02020603050405020304" pitchFamily="18" charset="0"/>
              <a:cs typeface="Arial" panose="020B0604020202020204" pitchFamily="34" charset="0"/>
            </a:endParaRPr>
          </a:p>
          <a:p>
            <a:r>
              <a:rPr lang="es-AR" sz="9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Eosinófilos 450/mm3, IGE 238 UI/ml, Relación VEF/CVF 82/98 +18, FENO 89 PPB.                                           </a:t>
            </a:r>
            <a:endParaRPr lang="es-AR" sz="900" dirty="0">
              <a:effectLst/>
              <a:latin typeface="Arial" panose="020B0604020202020204" pitchFamily="34" charset="0"/>
              <a:ea typeface="Times New Roman" panose="02020603050405020304" pitchFamily="18" charset="0"/>
              <a:cs typeface="Arial" panose="020B0604020202020204" pitchFamily="34" charset="0"/>
            </a:endParaRPr>
          </a:p>
          <a:p>
            <a:r>
              <a:rPr lang="es-AR" sz="9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Test cutáneo sensibilizada con ácaros, gato, pólenes, cucaracha.</a:t>
            </a:r>
            <a:endParaRPr lang="es-AR" sz="900" dirty="0">
              <a:effectLst/>
              <a:latin typeface="Arial" panose="020B0604020202020204" pitchFamily="34" charset="0"/>
              <a:ea typeface="Times New Roman" panose="02020603050405020304" pitchFamily="18" charset="0"/>
              <a:cs typeface="Arial" panose="020B0604020202020204" pitchFamily="34" charset="0"/>
            </a:endParaRPr>
          </a:p>
          <a:p>
            <a:r>
              <a:rPr lang="es-AR" sz="9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Antecedentes: Familia paterna atópica.</a:t>
            </a:r>
            <a:endParaRPr lang="es-AR" sz="9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endParaRPr lang="es-AR" sz="900" b="1" kern="1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s-CL" sz="900" b="1" kern="100" dirty="0">
                <a:effectLst/>
                <a:latin typeface="Arial" panose="020B0604020202020204" pitchFamily="34" charset="0"/>
                <a:ea typeface="Aptos" panose="020B0004020202020204" pitchFamily="34" charset="0"/>
                <a:cs typeface="Arial" panose="020B0604020202020204" pitchFamily="34" charset="0"/>
              </a:rPr>
              <a:t>DISCUSIÓN:</a:t>
            </a:r>
            <a:r>
              <a:rPr lang="es-AR" sz="900" b="1" kern="100" dirty="0">
                <a:latin typeface="Arial" panose="020B0604020202020204" pitchFamily="34" charset="0"/>
                <a:ea typeface="Aptos" panose="020B0004020202020204" pitchFamily="34" charset="0"/>
                <a:cs typeface="Arial" panose="020B0604020202020204" pitchFamily="34" charset="0"/>
              </a:rPr>
              <a:t> </a:t>
            </a:r>
            <a:r>
              <a:rPr lang="es-ES" sz="900" kern="100" dirty="0">
                <a:effectLst/>
                <a:latin typeface="Arial" panose="020B0604020202020204" pitchFamily="34" charset="0"/>
                <a:ea typeface="Aptos" panose="020B0004020202020204" pitchFamily="34" charset="0"/>
                <a:cs typeface="Arial" panose="020B0604020202020204" pitchFamily="34" charset="0"/>
              </a:rPr>
              <a:t>Se subraya la importancia de un enfoque preventivo en la atención de pacientes con predisposición atópica. El diagnóstico temprano permite intervenciones que pueden modificar el progreso natural de la marcha atópica y reducir la incidencia de asma grave. Estos hallazgos refuerzan la necesidad de que los pediatras y neumólogos consideren un enfoque proactivo en la identificación y el manejo de pacientes con patologías atópicas desde edad temprana.</a:t>
            </a:r>
            <a:endParaRPr lang="es-AR" sz="900" kern="1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s-AR" sz="9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Estudios han demostrado que la presencia simultánea de DA/RA/AB, puede influir negativamente en la respuesta al tratamiento de AB por  varias razones:                                                                                                                                                                                                                                                                                                                   </a:t>
            </a:r>
            <a:r>
              <a:rPr lang="es-AR" sz="9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sym typeface="Wingdings" panose="05000000000000000000" pitchFamily="2" charset="2"/>
              </a:rPr>
              <a:t></a:t>
            </a:r>
            <a:r>
              <a:rPr lang="es-AR" sz="9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La inflamación sistémica crónica de las DA/RA, puede complicar el control del AB, haciendo que los corticosteroides inhalados sean menos efectivos.                                                                                                                                                                                                                                                                     </a:t>
            </a:r>
            <a:r>
              <a:rPr lang="es-AR" sz="9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sym typeface="Wingdings" panose="05000000000000000000" pitchFamily="2" charset="2"/>
              </a:rPr>
              <a:t></a:t>
            </a:r>
            <a:r>
              <a:rPr lang="es-AR" sz="9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Carga antigénica aumentada en las DA/RA debido a disfunción de las barreras cutánea y nasal, perpetúan la sensibilización alergénica y exacerban la inflamación respiratoria.                                                                                                                                                                                                                                                                         </a:t>
            </a:r>
            <a:r>
              <a:rPr lang="es-AR" sz="9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sym typeface="Wingdings" panose="05000000000000000000" pitchFamily="2" charset="2"/>
              </a:rPr>
              <a:t></a:t>
            </a:r>
            <a:r>
              <a:rPr lang="es-AR" sz="9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Desafío del cumplimiento del tratamiento por necesidad de múltiples esquemas, altos costos/ menor adherencia.                                                                                                                                                          </a:t>
            </a:r>
            <a:r>
              <a:rPr lang="es-AR" sz="9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sym typeface="Wingdings" panose="05000000000000000000" pitchFamily="2" charset="2"/>
              </a:rPr>
              <a:t></a:t>
            </a:r>
            <a:r>
              <a:rPr lang="es-AR" sz="9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Son necesarias educación continua, adecuada adherencia al tratamiento, el manejo de desencadenantes y alimentación saludable</a:t>
            </a:r>
            <a:r>
              <a:rPr lang="es-AR" sz="900" kern="100" dirty="0">
                <a:solidFill>
                  <a:srgbClr val="000000"/>
                </a:solidFill>
                <a:latin typeface="Arial" panose="020B0604020202020204" pitchFamily="34" charset="0"/>
                <a:ea typeface="Times New Roman" panose="02020603050405020304" pitchFamily="18" charset="0"/>
                <a:cs typeface="Arial" panose="020B0604020202020204" pitchFamily="34" charset="0"/>
              </a:rPr>
              <a:t>.</a:t>
            </a:r>
            <a:endParaRPr lang="es-AR" sz="900" kern="100" dirty="0">
              <a:effectLst/>
              <a:latin typeface="Arial" panose="020B0604020202020204" pitchFamily="34" charset="0"/>
              <a:ea typeface="Aptos" panose="020B0004020202020204" pitchFamily="34" charset="0"/>
              <a:cs typeface="Arial" panose="020B0604020202020204" pitchFamily="34" charset="0"/>
            </a:endParaRPr>
          </a:p>
          <a:p>
            <a:pPr>
              <a:lnSpc>
                <a:spcPct val="107000"/>
              </a:lnSpc>
              <a:spcAft>
                <a:spcPts val="800"/>
              </a:spcAft>
            </a:pPr>
            <a:r>
              <a:rPr lang="es-CL" sz="900" b="1" kern="100" dirty="0">
                <a:effectLst/>
                <a:latin typeface="Arial" panose="020B0604020202020204" pitchFamily="34" charset="0"/>
                <a:ea typeface="Aptos" panose="020B0004020202020204" pitchFamily="34" charset="0"/>
                <a:cs typeface="Arial" panose="020B0604020202020204" pitchFamily="34" charset="0"/>
              </a:rPr>
              <a:t>CONCLUSIONES:</a:t>
            </a:r>
            <a:r>
              <a:rPr lang="es-AR" sz="900" b="1" kern="100" dirty="0">
                <a:latin typeface="Arial" panose="020B0604020202020204" pitchFamily="34" charset="0"/>
                <a:ea typeface="Aptos" panose="020B0004020202020204" pitchFamily="34" charset="0"/>
                <a:cs typeface="Arial" panose="020B0604020202020204" pitchFamily="34" charset="0"/>
              </a:rPr>
              <a:t> </a:t>
            </a:r>
            <a:r>
              <a:rPr lang="es-ES" sz="900" kern="100" dirty="0">
                <a:effectLst/>
                <a:latin typeface="Arial" panose="020B0604020202020204" pitchFamily="34" charset="0"/>
                <a:ea typeface="Aptos" panose="020B0004020202020204" pitchFamily="34" charset="0"/>
                <a:cs typeface="Arial" panose="020B0604020202020204" pitchFamily="34" charset="0"/>
              </a:rPr>
              <a:t>El diagnóstico precoz y manejo adecuado en la infancia pueden prevenir o retrasar enfermedades respiratorias bajas severas, como el asma, además de mejorar el pronóstico a largo plazo.</a:t>
            </a:r>
            <a:r>
              <a:rPr lang="es-AR" sz="900" kern="100" dirty="0">
                <a:latin typeface="Arial" panose="020B0604020202020204" pitchFamily="34" charset="0"/>
                <a:ea typeface="Aptos" panose="020B0004020202020204" pitchFamily="34" charset="0"/>
                <a:cs typeface="Arial" panose="020B0604020202020204" pitchFamily="34" charset="0"/>
              </a:rPr>
              <a:t> </a:t>
            </a:r>
            <a:r>
              <a:rPr lang="es-ES" sz="900" kern="100" dirty="0">
                <a:effectLst/>
                <a:latin typeface="Arial" panose="020B0604020202020204" pitchFamily="34" charset="0"/>
                <a:ea typeface="Aptos" panose="020B0004020202020204" pitchFamily="34" charset="0"/>
                <a:cs typeface="Arial" panose="020B0604020202020204" pitchFamily="34" charset="0"/>
              </a:rPr>
              <a:t>Es vital que los pediatras y subespecialistas estén atentos a los primeros síntomas de atopía. Se recomienda la implementación de programas de detección temprana y manejo integral de pacientes pediátricos con predisposición atópica para mejorar los resultados a largo plazo en su salud respiratoria.</a:t>
            </a:r>
            <a:endParaRPr lang="es-AR" sz="900" kern="100" dirty="0">
              <a:effectLst/>
              <a:latin typeface="Arial" panose="020B0604020202020204" pitchFamily="34" charset="0"/>
              <a:ea typeface="Aptos" panose="020B0004020202020204" pitchFamily="34" charset="0"/>
              <a:cs typeface="Arial" panose="020B0604020202020204" pitchFamily="34" charset="0"/>
            </a:endParaRPr>
          </a:p>
          <a:p>
            <a:endParaRPr lang="es-AR" sz="900" dirty="0">
              <a:latin typeface="Arial" panose="020B0604020202020204" pitchFamily="34" charset="0"/>
              <a:cs typeface="Arial" panose="020B0604020202020204" pitchFamily="34" charset="0"/>
            </a:endParaRPr>
          </a:p>
        </p:txBody>
      </p:sp>
      <p:sp>
        <p:nvSpPr>
          <p:cNvPr id="21" name="CuadroTexto 20">
            <a:extLst>
              <a:ext uri="{FF2B5EF4-FFF2-40B4-BE49-F238E27FC236}">
                <a16:creationId xmlns:a16="http://schemas.microsoft.com/office/drawing/2014/main" id="{0F483B78-31FF-C444-A1D5-B6CC2706ED48}"/>
              </a:ext>
            </a:extLst>
          </p:cNvPr>
          <p:cNvSpPr txBox="1"/>
          <p:nvPr/>
        </p:nvSpPr>
        <p:spPr>
          <a:xfrm>
            <a:off x="0" y="164074"/>
            <a:ext cx="4174023" cy="646331"/>
          </a:xfrm>
          <a:prstGeom prst="rect">
            <a:avLst/>
          </a:prstGeom>
          <a:noFill/>
        </p:spPr>
        <p:txBody>
          <a:bodyPr wrap="square" rtlCol="0">
            <a:spAutoFit/>
          </a:bodyPr>
          <a:lstStyle/>
          <a:p>
            <a:r>
              <a:rPr lang="es-ES" sz="1200" b="1" dirty="0">
                <a:effectLst/>
                <a:latin typeface="Arial" panose="020B0604020202020204" pitchFamily="34" charset="0"/>
                <a:ea typeface="Aptos" panose="020B0004020202020204" pitchFamily="34" charset="0"/>
                <a:cs typeface="Arial" panose="020B0604020202020204" pitchFamily="34" charset="0"/>
              </a:rPr>
              <a:t>IMPORTANCIA DEL DIAGNÓSTICO TEMPRANO DE LA MARCHA ATÓPICA. IMPACTO EN LA RESPUESTA AL TRATAMIENTO DEL ASMA BRONQUIAL.</a:t>
            </a:r>
            <a:endParaRPr lang="es-AR" sz="1200" b="1" dirty="0">
              <a:latin typeface="Arial" panose="020B0604020202020204" pitchFamily="34" charset="0"/>
              <a:cs typeface="Arial" panose="020B0604020202020204" pitchFamily="34" charset="0"/>
            </a:endParaRPr>
          </a:p>
        </p:txBody>
      </p:sp>
      <p:sp>
        <p:nvSpPr>
          <p:cNvPr id="22" name="CuadroTexto 21">
            <a:extLst>
              <a:ext uri="{FF2B5EF4-FFF2-40B4-BE49-F238E27FC236}">
                <a16:creationId xmlns:a16="http://schemas.microsoft.com/office/drawing/2014/main" id="{16B52AD2-3C4D-30F6-338E-39224604AF40}"/>
              </a:ext>
            </a:extLst>
          </p:cNvPr>
          <p:cNvSpPr txBox="1"/>
          <p:nvPr/>
        </p:nvSpPr>
        <p:spPr>
          <a:xfrm>
            <a:off x="4208584" y="-58615"/>
            <a:ext cx="797169" cy="307777"/>
          </a:xfrm>
          <a:prstGeom prst="rect">
            <a:avLst/>
          </a:prstGeom>
          <a:noFill/>
        </p:spPr>
        <p:txBody>
          <a:bodyPr wrap="square" rtlCol="0">
            <a:spAutoFit/>
          </a:bodyPr>
          <a:lstStyle/>
          <a:p>
            <a:r>
              <a:rPr lang="es-CL" sz="1400" b="1" dirty="0">
                <a:latin typeface="Arial" panose="020B0604020202020204" pitchFamily="34" charset="0"/>
                <a:cs typeface="Arial" panose="020B0604020202020204" pitchFamily="34" charset="0"/>
              </a:rPr>
              <a:t>P-166</a:t>
            </a:r>
            <a:endParaRPr lang="es-AR" sz="1400" b="1" dirty="0">
              <a:latin typeface="Arial" panose="020B0604020202020204" pitchFamily="34" charset="0"/>
              <a:cs typeface="Arial" panose="020B0604020202020204" pitchFamily="34" charset="0"/>
            </a:endParaRPr>
          </a:p>
        </p:txBody>
      </p:sp>
      <p:pic>
        <p:nvPicPr>
          <p:cNvPr id="23" name="Imagen 22" descr="Interfaz de usuario gráfica, Aplicación&#10;&#10;Descripción generada automáticamente">
            <a:extLst>
              <a:ext uri="{FF2B5EF4-FFF2-40B4-BE49-F238E27FC236}">
                <a16:creationId xmlns:a16="http://schemas.microsoft.com/office/drawing/2014/main" id="{B8EC7D39-3303-731B-13CF-878CD4536059}"/>
              </a:ext>
            </a:extLst>
          </p:cNvPr>
          <p:cNvPicPr>
            <a:picLocks noChangeAspect="1"/>
          </p:cNvPicPr>
          <p:nvPr/>
        </p:nvPicPr>
        <p:blipFill>
          <a:blip r:embed="rId3"/>
          <a:stretch>
            <a:fillRect/>
          </a:stretch>
        </p:blipFill>
        <p:spPr>
          <a:xfrm>
            <a:off x="1655243" y="8514622"/>
            <a:ext cx="1521711" cy="473025"/>
          </a:xfrm>
          <a:prstGeom prst="rect">
            <a:avLst/>
          </a:prstGeom>
        </p:spPr>
      </p:pic>
    </p:spTree>
    <p:extLst>
      <p:ext uri="{BB962C8B-B14F-4D97-AF65-F5344CB8AC3E}">
        <p14:creationId xmlns:p14="http://schemas.microsoft.com/office/powerpoint/2010/main" val="288427815"/>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ema d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51</TotalTime>
  <Words>683</Words>
  <Application>Microsoft Office PowerPoint</Application>
  <PresentationFormat>Personalizado</PresentationFormat>
  <Paragraphs>14</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Aptos</vt:lpstr>
      <vt:lpstr>Aptos Display</vt:lpstr>
      <vt:lpstr>Arial</vt:lpstr>
      <vt:lpstr>Tema de Office</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Denise Paris</dc:creator>
  <cp:lastModifiedBy>Denise Paris</cp:lastModifiedBy>
  <cp:revision>1</cp:revision>
  <dcterms:created xsi:type="dcterms:W3CDTF">2024-10-18T01:53:54Z</dcterms:created>
  <dcterms:modified xsi:type="dcterms:W3CDTF">2024-10-18T02:45:00Z</dcterms:modified>
</cp:coreProperties>
</file>