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5143500" cy="91440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a:srgbClr val="6699FF"/>
    <a:srgbClr val="9999FF"/>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30" d="100"/>
          <a:sy n="130" d="100"/>
        </p:scale>
        <p:origin x="1302" y="-44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385763" y="1496484"/>
            <a:ext cx="4371975" cy="3183467"/>
          </a:xfrm>
        </p:spPr>
        <p:txBody>
          <a:bodyPr anchor="b"/>
          <a:lstStyle>
            <a:lvl1pPr algn="ctr">
              <a:defRPr sz="3375"/>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42938" y="4802717"/>
            <a:ext cx="3857625"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E4CD568-C17A-470E-8BF9-5FA7DB82FD9D}"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2786293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E4CD568-C17A-470E-8BF9-5FA7DB82FD9D}"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332922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80818" y="486834"/>
            <a:ext cx="1109067"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353616" y="486834"/>
            <a:ext cx="3262908" cy="77491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E4CD568-C17A-470E-8BF9-5FA7DB82FD9D}"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1303628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E4CD568-C17A-470E-8BF9-5FA7DB82FD9D}"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3019155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50937" y="2279653"/>
            <a:ext cx="4436269" cy="3803649"/>
          </a:xfrm>
        </p:spPr>
        <p:txBody>
          <a:bodyPr anchor="b"/>
          <a:lstStyle>
            <a:lvl1pPr>
              <a:defRPr sz="3375"/>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50937" y="6119286"/>
            <a:ext cx="4436269" cy="2000249"/>
          </a:xfrm>
        </p:spPr>
        <p:txBody>
          <a:bodyPr/>
          <a:lstStyle>
            <a:lvl1pPr marL="0" indent="0">
              <a:buNone/>
              <a:defRPr sz="1350">
                <a:solidFill>
                  <a:schemeClr val="tx1"/>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E4CD568-C17A-470E-8BF9-5FA7DB82FD9D}"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659687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353615" y="2434167"/>
            <a:ext cx="2185988" cy="5801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2603897" y="2434167"/>
            <a:ext cx="2185988" cy="5801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E4CD568-C17A-470E-8BF9-5FA7DB82FD9D}"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342740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354285" y="486836"/>
            <a:ext cx="4436269"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54286" y="2241551"/>
            <a:ext cx="2175941"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s-ES" smtClean="0"/>
              <a:t>Editar el estilo de texto del patrón</a:t>
            </a:r>
          </a:p>
        </p:txBody>
      </p:sp>
      <p:sp>
        <p:nvSpPr>
          <p:cNvPr id="4" name="Content Placeholder 3"/>
          <p:cNvSpPr>
            <a:spLocks noGrp="1"/>
          </p:cNvSpPr>
          <p:nvPr>
            <p:ph sz="half" idx="2"/>
          </p:nvPr>
        </p:nvSpPr>
        <p:spPr>
          <a:xfrm>
            <a:off x="354286" y="3340100"/>
            <a:ext cx="2175941" cy="4912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2603897" y="2241551"/>
            <a:ext cx="2186657"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s-ES" smtClean="0"/>
              <a:t>Editar el estilo de texto del patrón</a:t>
            </a:r>
          </a:p>
        </p:txBody>
      </p:sp>
      <p:sp>
        <p:nvSpPr>
          <p:cNvPr id="6" name="Content Placeholder 5"/>
          <p:cNvSpPr>
            <a:spLocks noGrp="1"/>
          </p:cNvSpPr>
          <p:nvPr>
            <p:ph sz="quarter" idx="4"/>
          </p:nvPr>
        </p:nvSpPr>
        <p:spPr>
          <a:xfrm>
            <a:off x="2603897" y="3340100"/>
            <a:ext cx="2186657" cy="4912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E4CD568-C17A-470E-8BF9-5FA7DB82FD9D}" type="datetimeFigureOut">
              <a:rPr lang="en-US" smtClean="0"/>
              <a:t>10/18/2024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2359829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E4CD568-C17A-470E-8BF9-5FA7DB82FD9D}" type="datetimeFigureOut">
              <a:rPr lang="en-US" smtClean="0"/>
              <a:t>10/18/2024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1063530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4CD568-C17A-470E-8BF9-5FA7DB82FD9D}" type="datetimeFigureOut">
              <a:rPr lang="en-US" smtClean="0"/>
              <a:t>10/18/2024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1742758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54285" y="609600"/>
            <a:ext cx="1658913" cy="2133600"/>
          </a:xfrm>
        </p:spPr>
        <p:txBody>
          <a:bodyPr anchor="b"/>
          <a:lstStyle>
            <a:lvl1pPr>
              <a:defRPr sz="18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186657" y="1316569"/>
            <a:ext cx="2603897"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354285" y="2743200"/>
            <a:ext cx="165891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E4CD568-C17A-470E-8BF9-5FA7DB82FD9D}"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3404175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54285" y="609600"/>
            <a:ext cx="1658913" cy="2133600"/>
          </a:xfrm>
        </p:spPr>
        <p:txBody>
          <a:bodyPr anchor="b"/>
          <a:lstStyle>
            <a:lvl1pPr>
              <a:defRPr sz="18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186657" y="1316569"/>
            <a:ext cx="2603897"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54285" y="2743200"/>
            <a:ext cx="165891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E4CD568-C17A-470E-8BF9-5FA7DB82FD9D}"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34E4FE-C3FB-44CA-81AD-D8227FDA8334}" type="slidenum">
              <a:rPr lang="en-US" smtClean="0"/>
              <a:t>‹Nº›</a:t>
            </a:fld>
            <a:endParaRPr lang="en-US"/>
          </a:p>
        </p:txBody>
      </p:sp>
    </p:spTree>
    <p:extLst>
      <p:ext uri="{BB962C8B-B14F-4D97-AF65-F5344CB8AC3E}">
        <p14:creationId xmlns:p14="http://schemas.microsoft.com/office/powerpoint/2010/main" val="1750176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3616" y="486836"/>
            <a:ext cx="4436269"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53616" y="2434167"/>
            <a:ext cx="4436269" cy="5801784"/>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53615" y="8475136"/>
            <a:ext cx="1157288"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BE4CD568-C17A-470E-8BF9-5FA7DB82FD9D}" type="datetimeFigureOut">
              <a:rPr lang="en-US" smtClean="0"/>
              <a:t>10/18/2024</a:t>
            </a:fld>
            <a:endParaRPr lang="en-US"/>
          </a:p>
        </p:txBody>
      </p:sp>
      <p:sp>
        <p:nvSpPr>
          <p:cNvPr id="5" name="Footer Placeholder 4"/>
          <p:cNvSpPr>
            <a:spLocks noGrp="1"/>
          </p:cNvSpPr>
          <p:nvPr>
            <p:ph type="ftr" sz="quarter" idx="3"/>
          </p:nvPr>
        </p:nvSpPr>
        <p:spPr>
          <a:xfrm>
            <a:off x="1703785" y="8475136"/>
            <a:ext cx="1735931"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32597" y="8475136"/>
            <a:ext cx="1157288"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D134E4FE-C3FB-44CA-81AD-D8227FDA8334}" type="slidenum">
              <a:rPr lang="en-US" smtClean="0"/>
              <a:t>‹Nº›</a:t>
            </a:fld>
            <a:endParaRPr lang="en-US"/>
          </a:p>
        </p:txBody>
      </p:sp>
    </p:spTree>
    <p:extLst>
      <p:ext uri="{BB962C8B-B14F-4D97-AF65-F5344CB8AC3E}">
        <p14:creationId xmlns:p14="http://schemas.microsoft.com/office/powerpoint/2010/main" val="33854824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4" name="CuadroTexto 3"/>
          <p:cNvSpPr txBox="1"/>
          <p:nvPr/>
        </p:nvSpPr>
        <p:spPr>
          <a:xfrm>
            <a:off x="0" y="1023391"/>
            <a:ext cx="5143499" cy="646331"/>
          </a:xfrm>
          <a:prstGeom prst="rect">
            <a:avLst/>
          </a:prstGeom>
          <a:noFill/>
        </p:spPr>
        <p:txBody>
          <a:bodyPr wrap="square" rtlCol="0">
            <a:spAutoFit/>
          </a:bodyPr>
          <a:lstStyle/>
          <a:p>
            <a:pPr algn="ctr"/>
            <a:r>
              <a:rPr lang="es-AR" sz="1200" dirty="0" smtClean="0"/>
              <a:t>Amarilla Juan Pablo, Valiente Liliana, Martínez Karina Alejandra, Moro Martínez Carlos Enrique, Nobili Constanza, Sotelo Facundo Javier.</a:t>
            </a:r>
          </a:p>
          <a:p>
            <a:pPr algn="ctr"/>
            <a:r>
              <a:rPr lang="es-AR" sz="1200" dirty="0" smtClean="0"/>
              <a:t>Hospital Interdistrital Evita Formosa</a:t>
            </a:r>
            <a:endParaRPr lang="en-US" sz="1200" dirty="0"/>
          </a:p>
        </p:txBody>
      </p:sp>
      <p:sp useBgFill="1">
        <p:nvSpPr>
          <p:cNvPr id="6" name="CuadroTexto 5"/>
          <p:cNvSpPr txBox="1"/>
          <p:nvPr/>
        </p:nvSpPr>
        <p:spPr>
          <a:xfrm>
            <a:off x="373709" y="1730096"/>
            <a:ext cx="4540195" cy="492443"/>
          </a:xfrm>
          <a:prstGeom prst="rect">
            <a:avLst/>
          </a:prstGeom>
          <a:ln>
            <a:noFill/>
          </a:ln>
        </p:spPr>
        <p:txBody>
          <a:bodyPr wrap="square" rtlCol="0">
            <a:spAutoFit/>
          </a:bodyPr>
          <a:lstStyle/>
          <a:p>
            <a:pPr algn="ctr"/>
            <a:endParaRPr lang="es-AR" sz="1400" dirty="0" smtClean="0"/>
          </a:p>
          <a:p>
            <a:endParaRPr lang="es-AR" sz="1200" dirty="0" smtClean="0"/>
          </a:p>
        </p:txBody>
      </p:sp>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3225" y="2463013"/>
            <a:ext cx="1119359" cy="1144800"/>
          </a:xfrm>
          <a:prstGeom prst="rect">
            <a:avLst/>
          </a:prstGeom>
        </p:spPr>
      </p:pic>
      <p:pic>
        <p:nvPicPr>
          <p:cNvPr id="11" name="Imagen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0616" y="2461119"/>
            <a:ext cx="1104421" cy="1144800"/>
          </a:xfrm>
          <a:prstGeom prst="rect">
            <a:avLst/>
          </a:prstGeom>
        </p:spPr>
      </p:pic>
      <p:pic>
        <p:nvPicPr>
          <p:cNvPr id="12" name="Imagen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721" y="5431169"/>
            <a:ext cx="1559602" cy="1169701"/>
          </a:xfrm>
          <a:prstGeom prst="rect">
            <a:avLst/>
          </a:prstGeom>
        </p:spPr>
      </p:pic>
      <p:pic>
        <p:nvPicPr>
          <p:cNvPr id="13" name="Imagen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69075" y="5433092"/>
            <a:ext cx="1559600" cy="1169700"/>
          </a:xfrm>
          <a:prstGeom prst="rect">
            <a:avLst/>
          </a:prstGeom>
        </p:spPr>
      </p:pic>
      <p:pic>
        <p:nvPicPr>
          <p:cNvPr id="2" name="Imagen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5370"/>
            <a:ext cx="1080000" cy="1047218"/>
          </a:xfrm>
          <a:prstGeom prst="rect">
            <a:avLst/>
          </a:prstGeom>
        </p:spPr>
      </p:pic>
      <p:pic>
        <p:nvPicPr>
          <p:cNvPr id="8" name="Imagen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36894" y="-8891"/>
            <a:ext cx="1306605" cy="1044000"/>
          </a:xfrm>
          <a:prstGeom prst="rect">
            <a:avLst/>
          </a:prstGeom>
        </p:spPr>
      </p:pic>
      <p:sp>
        <p:nvSpPr>
          <p:cNvPr id="5" name="CuadroTexto 4"/>
          <p:cNvSpPr txBox="1"/>
          <p:nvPr/>
        </p:nvSpPr>
        <p:spPr>
          <a:xfrm>
            <a:off x="4460679" y="-26452"/>
            <a:ext cx="906449" cy="369332"/>
          </a:xfrm>
          <a:prstGeom prst="rect">
            <a:avLst/>
          </a:prstGeom>
          <a:noFill/>
        </p:spPr>
        <p:txBody>
          <a:bodyPr wrap="square" rtlCol="0">
            <a:spAutoFit/>
          </a:bodyPr>
          <a:lstStyle/>
          <a:p>
            <a:r>
              <a:rPr lang="es-AR" b="1" dirty="0" smtClean="0"/>
              <a:t>P-171</a:t>
            </a:r>
            <a:endParaRPr lang="en-US" b="1" dirty="0"/>
          </a:p>
        </p:txBody>
      </p:sp>
      <p:sp>
        <p:nvSpPr>
          <p:cNvPr id="3" name="CuadroTexto 2"/>
          <p:cNvSpPr txBox="1"/>
          <p:nvPr/>
        </p:nvSpPr>
        <p:spPr>
          <a:xfrm>
            <a:off x="1043903" y="94863"/>
            <a:ext cx="2846370" cy="954107"/>
          </a:xfrm>
          <a:prstGeom prst="rect">
            <a:avLst/>
          </a:prstGeom>
          <a:noFill/>
        </p:spPr>
        <p:txBody>
          <a:bodyPr wrap="square" rtlCol="0">
            <a:spAutoFit/>
          </a:bodyPr>
          <a:lstStyle/>
          <a:p>
            <a:pPr algn="ctr"/>
            <a:r>
              <a:rPr lang="es-AR" sz="1400" dirty="0"/>
              <a:t>TUMOR EXTRAPULMONAR, DESAFÍO DIAGNÓSTICO Y LIMITACIÓN DE LA BIOPSIA PERCUTÁNEA PARA EL ESTUDIO HISTOLÓGICO</a:t>
            </a:r>
            <a:endParaRPr lang="en-US" sz="1400" dirty="0"/>
          </a:p>
        </p:txBody>
      </p:sp>
      <p:graphicFrame>
        <p:nvGraphicFramePr>
          <p:cNvPr id="16" name="Tabla 15"/>
          <p:cNvGraphicFramePr>
            <a:graphicFrameLocks noGrp="1"/>
          </p:cNvGraphicFramePr>
          <p:nvPr>
            <p:extLst>
              <p:ext uri="{D42A27DB-BD31-4B8C-83A1-F6EECF244321}">
                <p14:modId xmlns:p14="http://schemas.microsoft.com/office/powerpoint/2010/main" val="2632405024"/>
              </p:ext>
            </p:extLst>
          </p:nvPr>
        </p:nvGraphicFramePr>
        <p:xfrm>
          <a:off x="0" y="1601978"/>
          <a:ext cx="5143500" cy="853440"/>
        </p:xfrm>
        <a:graphic>
          <a:graphicData uri="http://schemas.openxmlformats.org/drawingml/2006/table">
            <a:tbl>
              <a:tblPr firstRow="1" bandRow="1">
                <a:tableStyleId>{5940675A-B579-460E-94D1-54222C63F5DA}</a:tableStyleId>
              </a:tblPr>
              <a:tblGrid>
                <a:gridCol w="5143500">
                  <a:extLst>
                    <a:ext uri="{9D8B030D-6E8A-4147-A177-3AD203B41FA5}">
                      <a16:colId xmlns:a16="http://schemas.microsoft.com/office/drawing/2014/main" val="780550044"/>
                    </a:ext>
                  </a:extLst>
                </a:gridCol>
              </a:tblGrid>
              <a:tr h="134869">
                <a:tc>
                  <a:txBody>
                    <a:bodyPr/>
                    <a:lstStyle/>
                    <a:p>
                      <a:pPr algn="ctr"/>
                      <a:r>
                        <a:rPr lang="es-AR" sz="1100" b="1" dirty="0" smtClean="0"/>
                        <a:t>Introducción</a:t>
                      </a:r>
                      <a:endParaRPr lang="en-US" sz="11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934949545"/>
                  </a:ext>
                </a:extLst>
              </a:tr>
              <a:tr h="389764">
                <a:tc>
                  <a:txBody>
                    <a:bodyPr/>
                    <a:lstStyle/>
                    <a:p>
                      <a:pPr algn="just"/>
                      <a:r>
                        <a:rPr lang="es-ES" sz="1100" dirty="0" smtClean="0"/>
                        <a:t>Las neoplasias pleurales primarias son entidades poco frecuentes, de ellas, los tumores de origen neurogénicos son extremadamente raros y se han descrito pocos casos en la literatura. La aproximación diagnóstica inicial se realiza con estudios de imágenes.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473532090"/>
                  </a:ext>
                </a:extLst>
              </a:tr>
            </a:tbl>
          </a:graphicData>
        </a:graphic>
      </p:graphicFrame>
      <p:pic>
        <p:nvPicPr>
          <p:cNvPr id="17" name="Imagen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2156" y="2455212"/>
            <a:ext cx="1151069" cy="1144197"/>
          </a:xfrm>
          <a:prstGeom prst="rect">
            <a:avLst/>
          </a:prstGeom>
        </p:spPr>
      </p:pic>
      <p:graphicFrame>
        <p:nvGraphicFramePr>
          <p:cNvPr id="18" name="Tabla 17"/>
          <p:cNvGraphicFramePr>
            <a:graphicFrameLocks noGrp="1"/>
          </p:cNvGraphicFramePr>
          <p:nvPr>
            <p:extLst>
              <p:ext uri="{D42A27DB-BD31-4B8C-83A1-F6EECF244321}">
                <p14:modId xmlns:p14="http://schemas.microsoft.com/office/powerpoint/2010/main" val="4185758057"/>
              </p:ext>
            </p:extLst>
          </p:nvPr>
        </p:nvGraphicFramePr>
        <p:xfrm>
          <a:off x="-4144" y="3581762"/>
          <a:ext cx="5147644" cy="1859280"/>
        </p:xfrm>
        <a:graphic>
          <a:graphicData uri="http://schemas.openxmlformats.org/drawingml/2006/table">
            <a:tbl>
              <a:tblPr firstRow="1" bandRow="1">
                <a:tableStyleId>{5940675A-B579-460E-94D1-54222C63F5DA}</a:tableStyleId>
              </a:tblPr>
              <a:tblGrid>
                <a:gridCol w="5147644">
                  <a:extLst>
                    <a:ext uri="{9D8B030D-6E8A-4147-A177-3AD203B41FA5}">
                      <a16:colId xmlns:a16="http://schemas.microsoft.com/office/drawing/2014/main" val="780550044"/>
                    </a:ext>
                  </a:extLst>
                </a:gridCol>
              </a:tblGrid>
              <a:tr h="134869">
                <a:tc>
                  <a:txBody>
                    <a:bodyPr/>
                    <a:lstStyle/>
                    <a:p>
                      <a:pPr algn="ctr"/>
                      <a:r>
                        <a:rPr lang="es-AR" sz="1100" b="1" dirty="0" smtClean="0"/>
                        <a:t>Caso Clínico</a:t>
                      </a:r>
                      <a:endParaRPr lang="en-US" sz="11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934949545"/>
                  </a:ext>
                </a:extLst>
              </a:tr>
              <a:tr h="389764">
                <a:tc>
                  <a:txBody>
                    <a:bodyPr/>
                    <a:lstStyle/>
                    <a:p>
                      <a:pPr algn="just"/>
                      <a:r>
                        <a:rPr lang="es-AR" sz="1100" dirty="0" smtClean="0"/>
                        <a:t>Paciente femenina de 46 años no fumadora con antecedente de HTA. Consulta por dolor torácico de forma ambulatoria. La TC de tórax con contraste mostro en el sector posterior de lóbulo inferior izquierdo una imagen bien definida de implantación pleural de 53mm diámetro transversal y 39mm diámetro anteroposterior con densidad homogénea isodensa (18 a 25 UH), sin cambios con contraste iodado EV (</a:t>
                      </a:r>
                      <a:r>
                        <a:rPr lang="es-AR" sz="1100" dirty="0" smtClean="0"/>
                        <a:t>Fig.</a:t>
                      </a:r>
                      <a:r>
                        <a:rPr lang="es-AR" sz="1100" baseline="0" dirty="0" smtClean="0"/>
                        <a:t> </a:t>
                      </a:r>
                      <a:r>
                        <a:rPr lang="es-AR" sz="1100" baseline="0" dirty="0" smtClean="0"/>
                        <a:t>1</a:t>
                      </a:r>
                      <a:r>
                        <a:rPr lang="es-AR" sz="1100" dirty="0" smtClean="0"/>
                        <a:t>). No había derrame pleural, ascitis ni linfadenopatía. Evaluada por Cirugía, se realizo biopsia percutánea. El análisis anatomopatológico informo proliferación fusocelular que exhibe células de núcleo elongado, algunos con núcleos visibles y citoplasma eosinófilo. La IHQ indicó positivo para proteína S-100 (</a:t>
                      </a:r>
                      <a:r>
                        <a:rPr lang="es-AR" sz="1100" dirty="0" smtClean="0"/>
                        <a:t>Fig.</a:t>
                      </a:r>
                      <a:r>
                        <a:rPr lang="es-AR" sz="1100" baseline="0" dirty="0" smtClean="0"/>
                        <a:t> </a:t>
                      </a:r>
                      <a:r>
                        <a:rPr lang="es-AR" sz="1100" baseline="0" dirty="0" smtClean="0"/>
                        <a:t>2</a:t>
                      </a:r>
                      <a:r>
                        <a:rPr lang="es-AR" sz="1100" dirty="0" smtClean="0"/>
                        <a:t>) y SOX-10 (</a:t>
                      </a:r>
                      <a:r>
                        <a:rPr lang="es-AR" sz="1100" dirty="0" smtClean="0"/>
                        <a:t>Fig.</a:t>
                      </a:r>
                      <a:r>
                        <a:rPr lang="es-AR" sz="1100" baseline="0" dirty="0" smtClean="0"/>
                        <a:t> </a:t>
                      </a:r>
                      <a:r>
                        <a:rPr lang="es-AR" sz="1100" baseline="0" dirty="0" smtClean="0"/>
                        <a:t>3</a:t>
                      </a:r>
                      <a:r>
                        <a:rPr lang="es-AR" sz="1100" dirty="0" smtClean="0"/>
                        <a:t>) sugiriendo origen neural.</a:t>
                      </a:r>
                      <a:endParaRPr lang="es-ES" sz="1100"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473532090"/>
                  </a:ext>
                </a:extLst>
              </a:tr>
            </a:tbl>
          </a:graphicData>
        </a:graphic>
      </p:graphicFrame>
      <p:graphicFrame>
        <p:nvGraphicFramePr>
          <p:cNvPr id="19" name="Tabla 18"/>
          <p:cNvGraphicFramePr>
            <a:graphicFrameLocks noGrp="1"/>
          </p:cNvGraphicFramePr>
          <p:nvPr>
            <p:extLst>
              <p:ext uri="{D42A27DB-BD31-4B8C-83A1-F6EECF244321}">
                <p14:modId xmlns:p14="http://schemas.microsoft.com/office/powerpoint/2010/main" val="3982822398"/>
              </p:ext>
            </p:extLst>
          </p:nvPr>
        </p:nvGraphicFramePr>
        <p:xfrm>
          <a:off x="0" y="6590996"/>
          <a:ext cx="5143500" cy="1356360"/>
        </p:xfrm>
        <a:graphic>
          <a:graphicData uri="http://schemas.openxmlformats.org/drawingml/2006/table">
            <a:tbl>
              <a:tblPr firstRow="1" bandRow="1">
                <a:tableStyleId>{5940675A-B579-460E-94D1-54222C63F5DA}</a:tableStyleId>
              </a:tblPr>
              <a:tblGrid>
                <a:gridCol w="5143500">
                  <a:extLst>
                    <a:ext uri="{9D8B030D-6E8A-4147-A177-3AD203B41FA5}">
                      <a16:colId xmlns:a16="http://schemas.microsoft.com/office/drawing/2014/main" val="780550044"/>
                    </a:ext>
                  </a:extLst>
                </a:gridCol>
              </a:tblGrid>
              <a:tr h="134869">
                <a:tc>
                  <a:txBody>
                    <a:bodyPr/>
                    <a:lstStyle/>
                    <a:p>
                      <a:pPr algn="ctr"/>
                      <a:r>
                        <a:rPr lang="es-AR" sz="1100" b="1" dirty="0" smtClean="0"/>
                        <a:t>Discusión</a:t>
                      </a:r>
                      <a:endParaRPr lang="en-US" sz="11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934949545"/>
                  </a:ext>
                </a:extLst>
              </a:tr>
              <a:tr h="389764">
                <a:tc>
                  <a:txBody>
                    <a:bodyPr/>
                    <a:lstStyle/>
                    <a:p>
                      <a:pPr algn="just"/>
                      <a:r>
                        <a:rPr lang="es-AR" sz="1100" dirty="0" smtClean="0"/>
                        <a:t>Diferenciar un neurofibroma de un schwannoma y un tumor fibroso solitario puede ser a veces un desafío, siendo el análisis anatomopatológico de la pieza completa y el perfil inmunohistoquímico fundamental para el diagnóstico definitivo.</a:t>
                      </a:r>
                      <a:endParaRPr lang="en-US" sz="1100" dirty="0" smtClean="0"/>
                    </a:p>
                    <a:p>
                      <a:pPr algn="just"/>
                      <a:r>
                        <a:rPr lang="es-AR" sz="1100" dirty="0" smtClean="0"/>
                        <a:t>Los síntomas que se presentan dependen en gran medida del tamaño y la ubicación de estos tumores y no son específicos.</a:t>
                      </a:r>
                      <a:r>
                        <a:rPr lang="en-US" sz="1100" baseline="0" dirty="0" smtClean="0"/>
                        <a:t> </a:t>
                      </a:r>
                      <a:r>
                        <a:rPr lang="es-AR" sz="1100" dirty="0" smtClean="0"/>
                        <a:t>El tratamiento es la resección quirúrgica completa y las recidivas deben ser resecadas nuevamente.</a:t>
                      </a:r>
                      <a:endParaRPr lang="en-US" sz="1100"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473532090"/>
                  </a:ext>
                </a:extLst>
              </a:tr>
            </a:tbl>
          </a:graphicData>
        </a:graphic>
      </p:graphicFrame>
      <p:graphicFrame>
        <p:nvGraphicFramePr>
          <p:cNvPr id="20" name="Tabla 19"/>
          <p:cNvGraphicFramePr>
            <a:graphicFrameLocks noGrp="1"/>
          </p:cNvGraphicFramePr>
          <p:nvPr>
            <p:extLst>
              <p:ext uri="{D42A27DB-BD31-4B8C-83A1-F6EECF244321}">
                <p14:modId xmlns:p14="http://schemas.microsoft.com/office/powerpoint/2010/main" val="1952517467"/>
              </p:ext>
            </p:extLst>
          </p:nvPr>
        </p:nvGraphicFramePr>
        <p:xfrm>
          <a:off x="-4144" y="7955280"/>
          <a:ext cx="5143500" cy="1188720"/>
        </p:xfrm>
        <a:graphic>
          <a:graphicData uri="http://schemas.openxmlformats.org/drawingml/2006/table">
            <a:tbl>
              <a:tblPr firstRow="1" bandRow="1">
                <a:tableStyleId>{5940675A-B579-460E-94D1-54222C63F5DA}</a:tableStyleId>
              </a:tblPr>
              <a:tblGrid>
                <a:gridCol w="5143500">
                  <a:extLst>
                    <a:ext uri="{9D8B030D-6E8A-4147-A177-3AD203B41FA5}">
                      <a16:colId xmlns:a16="http://schemas.microsoft.com/office/drawing/2014/main" val="780550044"/>
                    </a:ext>
                  </a:extLst>
                </a:gridCol>
              </a:tblGrid>
              <a:tr h="134869">
                <a:tc>
                  <a:txBody>
                    <a:bodyPr/>
                    <a:lstStyle/>
                    <a:p>
                      <a:pPr algn="ctr"/>
                      <a:r>
                        <a:rPr lang="es-AR" sz="1100" b="1" dirty="0" smtClean="0"/>
                        <a:t>Conclusión</a:t>
                      </a:r>
                      <a:endParaRPr lang="en-US" sz="11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934949545"/>
                  </a:ext>
                </a:extLst>
              </a:tr>
              <a:tr h="389764">
                <a:tc>
                  <a:txBody>
                    <a:bodyPr/>
                    <a:lstStyle/>
                    <a:p>
                      <a:pPr algn="just"/>
                      <a:r>
                        <a:rPr lang="es-AR" sz="1100" dirty="0" smtClean="0"/>
                        <a:t>Los tumores extrapulmonares, en general son de hallazgo incidental en un estudio de imágenes y puede ser causa de dolor torácico de evolución prolongada. Deben considerarse en el diagnóstico diferencial de tumores pleurales benignos o malignos. La evaluación de la pieza quirúrgica completa es mandatoria para el diagnóstico definitivo en estos casos.</a:t>
                      </a:r>
                      <a:endParaRPr lang="en-US" sz="1100"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473532090"/>
                  </a:ext>
                </a:extLst>
              </a:tr>
            </a:tbl>
          </a:graphicData>
        </a:graphic>
      </p:graphicFrame>
      <p:sp>
        <p:nvSpPr>
          <p:cNvPr id="21" name="CuadroTexto 20"/>
          <p:cNvSpPr txBox="1"/>
          <p:nvPr/>
        </p:nvSpPr>
        <p:spPr>
          <a:xfrm>
            <a:off x="2921337" y="3363153"/>
            <a:ext cx="1173700" cy="200055"/>
          </a:xfrm>
          <a:prstGeom prst="rect">
            <a:avLst/>
          </a:prstGeom>
          <a:solidFill>
            <a:schemeClr val="bg1"/>
          </a:solidFill>
        </p:spPr>
        <p:txBody>
          <a:bodyPr wrap="square" rtlCol="0">
            <a:spAutoFit/>
          </a:bodyPr>
          <a:lstStyle/>
          <a:p>
            <a:pPr algn="ctr"/>
            <a:r>
              <a:rPr lang="es-AR" sz="700" dirty="0" smtClean="0"/>
              <a:t>Fig. 1 Tomografía de tórax.</a:t>
            </a:r>
            <a:endParaRPr lang="en-US" sz="700" dirty="0"/>
          </a:p>
        </p:txBody>
      </p:sp>
      <p:sp>
        <p:nvSpPr>
          <p:cNvPr id="22" name="CuadroTexto 21"/>
          <p:cNvSpPr txBox="1"/>
          <p:nvPr/>
        </p:nvSpPr>
        <p:spPr>
          <a:xfrm>
            <a:off x="1062038" y="6340417"/>
            <a:ext cx="948968" cy="200055"/>
          </a:xfrm>
          <a:prstGeom prst="rect">
            <a:avLst/>
          </a:prstGeom>
          <a:solidFill>
            <a:schemeClr val="bg1"/>
          </a:solidFill>
        </p:spPr>
        <p:txBody>
          <a:bodyPr wrap="square" rtlCol="0">
            <a:spAutoFit/>
          </a:bodyPr>
          <a:lstStyle/>
          <a:p>
            <a:pPr algn="ctr"/>
            <a:r>
              <a:rPr lang="es-AR" sz="700" dirty="0" smtClean="0"/>
              <a:t>Fig. 2 </a:t>
            </a:r>
            <a:r>
              <a:rPr lang="es-AR" sz="700" dirty="0"/>
              <a:t>P</a:t>
            </a:r>
            <a:r>
              <a:rPr lang="es-AR" sz="700" dirty="0" smtClean="0"/>
              <a:t>roteína </a:t>
            </a:r>
            <a:r>
              <a:rPr lang="es-AR" sz="700" dirty="0"/>
              <a:t>S-100</a:t>
            </a:r>
            <a:endParaRPr lang="en-US" sz="700" dirty="0"/>
          </a:p>
        </p:txBody>
      </p:sp>
      <p:sp>
        <p:nvSpPr>
          <p:cNvPr id="24" name="CuadroTexto 23"/>
          <p:cNvSpPr txBox="1"/>
          <p:nvPr/>
        </p:nvSpPr>
        <p:spPr>
          <a:xfrm>
            <a:off x="3047053" y="6340416"/>
            <a:ext cx="991545" cy="200055"/>
          </a:xfrm>
          <a:prstGeom prst="rect">
            <a:avLst/>
          </a:prstGeom>
          <a:solidFill>
            <a:schemeClr val="bg1"/>
          </a:solidFill>
        </p:spPr>
        <p:txBody>
          <a:bodyPr wrap="square" rtlCol="0">
            <a:spAutoFit/>
          </a:bodyPr>
          <a:lstStyle/>
          <a:p>
            <a:pPr algn="ctr"/>
            <a:r>
              <a:rPr lang="es-AR" sz="700" dirty="0" smtClean="0"/>
              <a:t>Fig. 3 </a:t>
            </a:r>
            <a:r>
              <a:rPr lang="es-AR" sz="700" dirty="0"/>
              <a:t>P</a:t>
            </a:r>
            <a:r>
              <a:rPr lang="es-AR" sz="700" dirty="0" smtClean="0"/>
              <a:t>roteína </a:t>
            </a:r>
            <a:r>
              <a:rPr lang="es-AR" sz="700" dirty="0"/>
              <a:t>SOX-10</a:t>
            </a:r>
            <a:endParaRPr lang="en-US" sz="700" dirty="0"/>
          </a:p>
        </p:txBody>
      </p:sp>
    </p:spTree>
    <p:extLst>
      <p:ext uri="{BB962C8B-B14F-4D97-AF65-F5344CB8AC3E}">
        <p14:creationId xmlns:p14="http://schemas.microsoft.com/office/powerpoint/2010/main" val="17796938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TotalTime>
  <Words>368</Words>
  <Application>Microsoft Office PowerPoint</Application>
  <PresentationFormat>Presentación en pantalla (16:9)</PresentationFormat>
  <Paragraphs>16</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Juampi</dc:creator>
  <cp:lastModifiedBy>Juampi</cp:lastModifiedBy>
  <cp:revision>29</cp:revision>
  <dcterms:created xsi:type="dcterms:W3CDTF">2024-10-14T21:16:03Z</dcterms:created>
  <dcterms:modified xsi:type="dcterms:W3CDTF">2024-10-18T20:39:55Z</dcterms:modified>
</cp:coreProperties>
</file>