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45088" cy="9144000"/>
  <p:notesSz cx="6858000" cy="9144000"/>
  <p:kinsoku lang="ja-JP" invalStChars="、。，．・：；？！゛゜ヽヾゝゞ々’”）〕］｝〉》」』】°‰′″℃￠％!%),.:;?]}｡｣､･ﾞﾟ" invalEndChars="‘“（〔［｛〈《「『【￥＄$([\{｢￡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jSWP+f8CZ35aPYSD+7ojVtt9RES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a Camargo Parr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>
        <p:scale>
          <a:sx n="171" d="100"/>
          <a:sy n="171" d="100"/>
        </p:scale>
        <p:origin x="872" y="-460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2975" y="685800"/>
            <a:ext cx="4572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85830" y="1496485"/>
            <a:ext cx="4372800" cy="31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  <a:defRPr sz="3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43050" y="4802720"/>
            <a:ext cx="3858300" cy="22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lvl="1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lvl="2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lvl="3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lvl="4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lvl="5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lvl="6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lvl="7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lvl="8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53678" y="486836"/>
            <a:ext cx="4437000" cy="17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-328628" y="3116518"/>
            <a:ext cx="5801700" cy="443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730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1pPr>
            <a:lvl2pPr marL="914400" lvl="1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361523" y="3806934"/>
            <a:ext cx="7749300" cy="11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889193" y="2729784"/>
            <a:ext cx="77493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730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1pPr>
            <a:lvl2pPr marL="914400" lvl="1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53678" y="486836"/>
            <a:ext cx="4437000" cy="17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53678" y="2434168"/>
            <a:ext cx="4437000" cy="58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730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1pPr>
            <a:lvl2pPr marL="914400" lvl="1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50998" y="2279654"/>
            <a:ext cx="4437000" cy="38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  <a:defRPr sz="3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50998" y="6119289"/>
            <a:ext cx="4437000" cy="2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 sz="1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53678" y="486836"/>
            <a:ext cx="4437000" cy="17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353677" y="2434168"/>
            <a:ext cx="2186400" cy="58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730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1pPr>
            <a:lvl2pPr marL="914400" lvl="1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604353" y="2434168"/>
            <a:ext cx="2186400" cy="58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730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1pPr>
            <a:lvl2pPr marL="914400" lvl="1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54348" y="486836"/>
            <a:ext cx="4437000" cy="17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54348" y="2241552"/>
            <a:ext cx="2176500" cy="10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 b="1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54348" y="3340102"/>
            <a:ext cx="2176500" cy="49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730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1pPr>
            <a:lvl2pPr marL="914400" lvl="1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2604353" y="2241552"/>
            <a:ext cx="2187000" cy="10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 b="1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2604353" y="3340102"/>
            <a:ext cx="2187000" cy="49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730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1pPr>
            <a:lvl2pPr marL="914400" lvl="1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53678" y="486836"/>
            <a:ext cx="4437000" cy="17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54348" y="609600"/>
            <a:ext cx="16593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187040" y="1316569"/>
            <a:ext cx="2604300" cy="6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3pPr>
            <a:lvl4pPr marL="1828800" lvl="3" indent="-2984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4pPr>
            <a:lvl5pPr marL="2286000" lvl="4" indent="-2984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6pPr>
            <a:lvl7pPr marL="3200400" lvl="6" indent="-2984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7pPr>
            <a:lvl8pPr marL="3657600" lvl="7" indent="-2984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8pPr>
            <a:lvl9pPr marL="4114800" lvl="8" indent="-2984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54348" y="2743202"/>
            <a:ext cx="1659300" cy="50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54348" y="609600"/>
            <a:ext cx="16593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187040" y="1316569"/>
            <a:ext cx="2604300" cy="64983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54348" y="2743202"/>
            <a:ext cx="1659300" cy="50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53678" y="486836"/>
            <a:ext cx="4437000" cy="17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53678" y="2434168"/>
            <a:ext cx="4437000" cy="58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rmAutofit/>
          </a:bodyPr>
          <a:lstStyle>
            <a:lvl1pPr marL="457200" marR="0" lvl="0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21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21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21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21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53677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704083" y="8475140"/>
            <a:ext cx="1736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3633232" y="8475140"/>
            <a:ext cx="1157400" cy="4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file:////Users/marianorua/Library/Group%20Containers/UBF8T346G9.ms/WebArchiveCopyPasteTempFiles/com.microsoft.Word/afc06da7-17fc-45de-a0f4-7a3e8a08234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file:////Users/marianorua/Library/Group%20Containers/UBF8T346G9.ms/WebArchiveCopyPasteTempFiles/com.microsoft.Word/6b4bce01-c15c-4803-97e3-1fb2a65bf2d7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02657" y="1141213"/>
            <a:ext cx="4908300" cy="434744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4300" tIns="17150" rIns="34300" bIns="17150" anchor="t" anchorCtr="0">
            <a:spAutoFit/>
          </a:bodyPr>
          <a:lstStyle/>
          <a:p>
            <a:pPr marL="0" marR="0" lvl="0" indent="177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000" b="1" u="sng" dirty="0">
                <a:latin typeface="Calibri"/>
                <a:ea typeface="Calibri"/>
                <a:cs typeface="Calibri"/>
                <a:sym typeface="Calibri"/>
              </a:rPr>
              <a:t>UTILIDAD DE LA CRIOTERAPIA EN OBSTRUCCIÓN MALIGNA DE LA VÍA AÉREA CENTRAL</a:t>
            </a:r>
          </a:p>
          <a:p>
            <a:pPr marL="0" marR="0" lvl="0" indent="177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800" dirty="0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Rua Mariano Fabian, </a:t>
            </a:r>
            <a:r>
              <a:rPr lang="es-ES" sz="800" b="0" i="0" u="none" strike="noStrike" cap="none" dirty="0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Oyhamburu Pablo, García</a:t>
            </a:r>
            <a:r>
              <a:rPr lang="es-ES" sz="800" dirty="0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 Artemio,</a:t>
            </a:r>
            <a:r>
              <a:rPr lang="es-ES" sz="800" b="0" i="0" u="none" strike="noStrike" cap="none" dirty="0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 Ibarrola Manuel, </a:t>
            </a:r>
            <a:r>
              <a:rPr lang="es-ES" sz="800" b="0" i="0" u="none" strike="noStrike" cap="none" dirty="0" err="1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Quadrelli</a:t>
            </a:r>
            <a:r>
              <a:rPr lang="es-ES" sz="800" b="0" i="0" u="none" strike="noStrike" cap="none" dirty="0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 Silvia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s-ES" sz="800" b="0" i="0" u="none" strike="noStrike" cap="none" dirty="0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Sanatorio Güemes  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02057" y="3533622"/>
            <a:ext cx="4908299" cy="2308531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4300" tIns="17150" rIns="34300" bIns="17150" numCol="3" spcCol="1800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9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Caso 1</a:t>
            </a:r>
            <a:endParaRPr lang="es-ES" sz="9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Varón de 59 años presenta tos y disnea de 4 meses. La TC de tórax muestra masa en LSI que obstruye el bronquio fuente izquierdo (101 x 63 mm).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realizo broncoscopia rígida, se evidenció lesión tumoral que ocluye la totalidad del bronquio fuente izquierdo, se re permeabiliza parcialmente con sonda de crioterapia con colocación de stent bronquial 13 x 40 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mm.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 procedimiento presenta mejoría sintomática y se externa al 4</a:t>
            </a:r>
            <a:r>
              <a:rPr lang="es-AR" sz="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día postoperatorio</a:t>
            </a:r>
            <a:r>
              <a:rPr lang="es-ES" sz="7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.</a:t>
            </a:r>
            <a:endParaRPr lang="es-ES" sz="750" b="1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s-ES" sz="700" b="1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s-ES" sz="700" b="1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s-ES" sz="9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Caso 2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 de 63 años tabaquista (75 P/Y), con disnea y tos con estrías sanguinolentas de 3 meses. En PET TC masa hiliar derecha de 47 x 52 mm (SUV de 33), infiltrando el bronquio fuente derecho y reduciendo su luz.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Ingreso a internación por insuficiencia respiratoria tipo I. En la broncoscopia rígida se observó lesión endoluminal que ocluye 100% el bronquio fuente derecho. Se realizó crioterapia con resección tumoral (3 cm x 10 mm) y se colocó un stent bronquial de 12 x 40 mm, dejando el árbol bronquial distal permeable.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paciente fue dada de alta al 3</a:t>
            </a:r>
            <a:r>
              <a:rPr lang="es-AR" sz="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día postoperatorio.</a:t>
            </a:r>
            <a:endParaRPr lang="es-AR" sz="75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s-AR" sz="9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Caso 3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 de 68 años ex tabaquista (30 P/Y), antecedente adenocarcinoma pulmonar en tratamiento quimioterápico, radioterápico e inmunoterápico, fue derivada por obstrucción del bronquio fuente derecho.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realizó broncoscopia rígida con evidencia lesión tumoral vegetante 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polilobulada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que ocluye el 100% de la luz bronquial. Se permeabilizó con 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criosonda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2.4 mm y desobstrucción mecánica con colocación de stent bronquial 12 x 50 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mm.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las 48 hs se decide egreso hospitalario. </a:t>
            </a:r>
          </a:p>
        </p:txBody>
      </p:sp>
      <p:sp>
        <p:nvSpPr>
          <p:cNvPr id="86" name="Google Shape;86;p1"/>
          <p:cNvSpPr txBox="1"/>
          <p:nvPr/>
        </p:nvSpPr>
        <p:spPr>
          <a:xfrm>
            <a:off x="102356" y="1698781"/>
            <a:ext cx="4908000" cy="171201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4300" tIns="17150" rIns="34300" bIns="1715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9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Introducción </a:t>
            </a:r>
            <a:endParaRPr lang="es-ES" sz="7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obstrucción maligna de la vía aérea central es una complicación potencialmente mortal de numerosas neoplasias. 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Aunque es más comúnmente causada por el cáncer de pulmón primario, también puede resultar de cualquier tumor intratorácico primario o metastásico. Aproximadamente el 30% de los pacientes con cáncer de pulmón pueden experimentar episodios de obstrucción de las vías respiratorias.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Esta obstrucción se clasifica en 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extraluminal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endoluminal o mixta. En general, las obstrucciones puramente endoluminales se tratan con técnicas que reduzcan la masa intraluminal de la enfermedad.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crioterapia endobronquial es un tratamiento que induce la congelación del tejido, permitiendo su eliminación de la vía aérea mediante el uso de una 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criosonda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extremadamente fría. </a:t>
            </a:r>
            <a:r>
              <a:rPr lang="es-AR" sz="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congelación se logra con el efecto Joules-Thomson, en el que el óxido nitroso se descomprime en la punta de la sonda, enfriándola instantáneamente a alrededor de -90 °C.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La "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criorecanalización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 es una técnica de alivio inmediato para reducir los tumores endoluminales 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exofíticos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La 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criosonda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 activa durante 3-15 segundos para adherirse a la masa obstructiva y luego se retira firmemente. La sonda y el fragmento tumoral se extraen en bloque y se descongelan en una solución salina. Esta maniobra puede repetirse según sea necesario.</a:t>
            </a:r>
          </a:p>
        </p:txBody>
      </p:sp>
      <p:sp>
        <p:nvSpPr>
          <p:cNvPr id="87" name="Google Shape;87;p1"/>
          <p:cNvSpPr txBox="1"/>
          <p:nvPr/>
        </p:nvSpPr>
        <p:spPr>
          <a:xfrm>
            <a:off x="102356" y="8455356"/>
            <a:ext cx="4908000" cy="570679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4300" tIns="17150" rIns="34300" bIns="171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9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Conclusión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estos casos se evidencia la importancia de la </a:t>
            </a:r>
            <a:r>
              <a:rPr lang="es-AR" sz="75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criorecanalización</a:t>
            </a:r>
            <a:r>
              <a:rPr lang="es-AR" sz="7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ya que ofrece múltiples ventajas en la terapia intervencionista de tumores </a:t>
            </a:r>
            <a:r>
              <a:rPr lang="es-AR" sz="75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exófiticos</a:t>
            </a:r>
            <a:r>
              <a:rPr lang="es-AR" sz="7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estenosantes del tracto respiratorio: uso de tecnología flexible, eficacia inmediata y bajo riesgo de complicaciones.</a:t>
            </a:r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9337"/>
            <a:ext cx="5151222" cy="108146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102356" y="7305579"/>
            <a:ext cx="4908000" cy="1083640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4300" tIns="17150" rIns="34300" bIns="1715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900" b="1" i="0" u="none" strike="noStrike" cap="none" dirty="0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Discusión </a:t>
            </a:r>
            <a:endParaRPr sz="7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Los pacientes con obstrucción bronquial sintomática por tumor </a:t>
            </a:r>
            <a:r>
              <a:rPr lang="es-AR" sz="7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exófitico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endoluminal requieren tratamiento inmediato. </a:t>
            </a:r>
            <a:r>
              <a:rPr lang="es-AR" sz="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</a:t>
            </a:r>
            <a:r>
              <a:rPr lang="es-AR" sz="75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criosonda</a:t>
            </a:r>
            <a:r>
              <a:rPr lang="es-AR" sz="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flexible permite la recanalización en una sola intervención, evitando la necesidad de una segunda broncoscopia.</a:t>
            </a:r>
            <a:endParaRPr lang="es-AR" sz="7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Los reportes indican una tasa de recanalización exitosa del 80% - 90%, ya sea parcial o completa.</a:t>
            </a:r>
            <a:r>
              <a:rPr lang="es-AR" sz="7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Esto está asociado a una tasa de complicaciones baja, ya que la crioterapia con sonda de contacto es una modalidad muy segura, con casi ningún riesgo de perforación de las vías respiratorias o estenosis residual, </a:t>
            </a:r>
            <a:r>
              <a:rPr lang="es-AR" sz="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han reportado complicaciones como sangrado en el 10% - 20% de los casos y neumotórax, </a:t>
            </a:r>
            <a:r>
              <a:rPr lang="es-AR" sz="75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neumomediastino</a:t>
            </a:r>
            <a:r>
              <a:rPr lang="es-AR" sz="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 insuficiencia respiratoria hipóxica post procedimiento en raros casos.</a:t>
            </a:r>
            <a:endParaRPr lang="es-AR" sz="7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4464113" y="0"/>
            <a:ext cx="674400" cy="25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4300" tIns="17150" rIns="34300" bIns="1715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P-172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D001D1-24D6-BC94-6A5C-92AB7FDF2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6" y="5505821"/>
            <a:ext cx="340311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pic>
        <p:nvPicPr>
          <p:cNvPr id="1025" name="Imagen 1">
            <a:extLst>
              <a:ext uri="{FF2B5EF4-FFF2-40B4-BE49-F238E27FC236}">
                <a16:creationId xmlns:a16="http://schemas.microsoft.com/office/drawing/2014/main" id="{0C32C952-F23B-7912-99C1-1B28AE8F8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0" y="5894854"/>
            <a:ext cx="1188000" cy="134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646B64D2-0850-C2DD-705E-71DB7E63D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1450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pic>
        <p:nvPicPr>
          <p:cNvPr id="1027" name="Imagen 3">
            <a:extLst>
              <a:ext uri="{FF2B5EF4-FFF2-40B4-BE49-F238E27FC236}">
                <a16:creationId xmlns:a16="http://schemas.microsoft.com/office/drawing/2014/main" id="{A875CDFE-869A-AA62-6BBD-BB5AFF4E4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613" y="5893066"/>
            <a:ext cx="1296000" cy="134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CF9CB3A-3B49-4E7E-7838-CCED054DB91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7" t="212" r="7014" b="379"/>
          <a:stretch/>
        </p:blipFill>
        <p:spPr>
          <a:xfrm>
            <a:off x="2467729" y="5894854"/>
            <a:ext cx="1368000" cy="13428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6D50570-90D9-4559-6635-4BB81DF4A65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1" b="1410"/>
          <a:stretch/>
        </p:blipFill>
        <p:spPr>
          <a:xfrm>
            <a:off x="3777088" y="5893066"/>
            <a:ext cx="1368000" cy="13432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698</Words>
  <Application>Microsoft Macintosh PowerPoint</Application>
  <PresentationFormat>Personalizado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Microsoft Office User</cp:lastModifiedBy>
  <cp:revision>3</cp:revision>
  <dcterms:modified xsi:type="dcterms:W3CDTF">2024-10-17T07:55:32Z</dcterms:modified>
</cp:coreProperties>
</file>