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5143500" cy="9144000" type="screen16x9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AB7A12-280E-587C-A350-8BF45ACD89C4}" v="9" dt="2024-10-18T16:25:49.276"/>
    <p1510:client id="{B250D5DE-961C-1B00-8740-68A971B164EC}" v="298" dt="2024-10-18T03:05:28.506"/>
    <p1510:client id="{D346C9B9-0FD1-7943-0D61-F16B45C3567B}" v="492" dt="2024-10-18T04:14:26.9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2938" y="1496484"/>
            <a:ext cx="3857625" cy="3183467"/>
          </a:xfrm>
        </p:spPr>
        <p:txBody>
          <a:bodyPr anchor="b"/>
          <a:lstStyle>
            <a:lvl1pPr algn="ctr">
              <a:defRPr sz="42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42938" y="4802717"/>
            <a:ext cx="3857625" cy="2207683"/>
          </a:xfrm>
        </p:spPr>
        <p:txBody>
          <a:bodyPr/>
          <a:lstStyle>
            <a:lvl1pPr marL="0" indent="0" algn="ctr">
              <a:buNone/>
              <a:defRPr sz="168"/>
            </a:lvl1pPr>
            <a:lvl2pPr marL="32041" indent="0" algn="ctr">
              <a:buNone/>
              <a:defRPr sz="140"/>
            </a:lvl2pPr>
            <a:lvl3pPr marL="64082" indent="0" algn="ctr">
              <a:buNone/>
              <a:defRPr sz="126"/>
            </a:lvl3pPr>
            <a:lvl4pPr marL="96122" indent="0" algn="ctr">
              <a:buNone/>
              <a:defRPr sz="112"/>
            </a:lvl4pPr>
            <a:lvl5pPr marL="128163" indent="0" algn="ctr">
              <a:buNone/>
              <a:defRPr sz="112"/>
            </a:lvl5pPr>
            <a:lvl6pPr marL="160203" indent="0" algn="ctr">
              <a:buNone/>
              <a:defRPr sz="112"/>
            </a:lvl6pPr>
            <a:lvl7pPr marL="192244" indent="0" algn="ctr">
              <a:buNone/>
              <a:defRPr sz="112"/>
            </a:lvl7pPr>
            <a:lvl8pPr marL="224285" indent="0" algn="ctr">
              <a:buNone/>
              <a:defRPr sz="112"/>
            </a:lvl8pPr>
            <a:lvl9pPr marL="256325" indent="0" algn="ctr">
              <a:buNone/>
              <a:defRPr sz="112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18/10/2024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18/10/2024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680817" y="486834"/>
            <a:ext cx="1109067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353615" y="486834"/>
            <a:ext cx="3262908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18/10/2024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18/10/2024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0937" y="2279653"/>
            <a:ext cx="4436269" cy="3803649"/>
          </a:xfrm>
        </p:spPr>
        <p:txBody>
          <a:bodyPr anchor="b"/>
          <a:lstStyle>
            <a:lvl1pPr>
              <a:defRPr sz="42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50937" y="6119288"/>
            <a:ext cx="4436269" cy="2000249"/>
          </a:xfrm>
        </p:spPr>
        <p:txBody>
          <a:bodyPr/>
          <a:lstStyle>
            <a:lvl1pPr marL="0" indent="0">
              <a:buNone/>
              <a:defRPr sz="168">
                <a:solidFill>
                  <a:schemeClr val="tx1">
                    <a:tint val="82000"/>
                  </a:schemeClr>
                </a:solidFill>
              </a:defRPr>
            </a:lvl1pPr>
            <a:lvl2pPr marL="32041" indent="0">
              <a:buNone/>
              <a:defRPr sz="140">
                <a:solidFill>
                  <a:schemeClr val="tx1">
                    <a:tint val="82000"/>
                  </a:schemeClr>
                </a:solidFill>
              </a:defRPr>
            </a:lvl2pPr>
            <a:lvl3pPr marL="64082" indent="0">
              <a:buNone/>
              <a:defRPr sz="126">
                <a:solidFill>
                  <a:schemeClr val="tx1">
                    <a:tint val="82000"/>
                  </a:schemeClr>
                </a:solidFill>
              </a:defRPr>
            </a:lvl3pPr>
            <a:lvl4pPr marL="96122" indent="0">
              <a:buNone/>
              <a:defRPr sz="112">
                <a:solidFill>
                  <a:schemeClr val="tx1">
                    <a:tint val="82000"/>
                  </a:schemeClr>
                </a:solidFill>
              </a:defRPr>
            </a:lvl4pPr>
            <a:lvl5pPr marL="128163" indent="0">
              <a:buNone/>
              <a:defRPr sz="112">
                <a:solidFill>
                  <a:schemeClr val="tx1">
                    <a:tint val="82000"/>
                  </a:schemeClr>
                </a:solidFill>
              </a:defRPr>
            </a:lvl5pPr>
            <a:lvl6pPr marL="160203" indent="0">
              <a:buNone/>
              <a:defRPr sz="112">
                <a:solidFill>
                  <a:schemeClr val="tx1">
                    <a:tint val="82000"/>
                  </a:schemeClr>
                </a:solidFill>
              </a:defRPr>
            </a:lvl6pPr>
            <a:lvl7pPr marL="192244" indent="0">
              <a:buNone/>
              <a:defRPr sz="112">
                <a:solidFill>
                  <a:schemeClr val="tx1">
                    <a:tint val="82000"/>
                  </a:schemeClr>
                </a:solidFill>
              </a:defRPr>
            </a:lvl7pPr>
            <a:lvl8pPr marL="224285" indent="0">
              <a:buNone/>
              <a:defRPr sz="112">
                <a:solidFill>
                  <a:schemeClr val="tx1">
                    <a:tint val="82000"/>
                  </a:schemeClr>
                </a:solidFill>
              </a:defRPr>
            </a:lvl8pPr>
            <a:lvl9pPr marL="256325" indent="0">
              <a:buNone/>
              <a:defRPr sz="112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18/10/2024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353616" y="2434167"/>
            <a:ext cx="2185988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18/10/2024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4286" y="486834"/>
            <a:ext cx="4436269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54287" y="2241551"/>
            <a:ext cx="2175941" cy="1098549"/>
          </a:xfrm>
        </p:spPr>
        <p:txBody>
          <a:bodyPr anchor="b"/>
          <a:lstStyle>
            <a:lvl1pPr marL="0" indent="0">
              <a:buNone/>
              <a:defRPr sz="168" b="1"/>
            </a:lvl1pPr>
            <a:lvl2pPr marL="32041" indent="0">
              <a:buNone/>
              <a:defRPr sz="140" b="1"/>
            </a:lvl2pPr>
            <a:lvl3pPr marL="64082" indent="0">
              <a:buNone/>
              <a:defRPr sz="126" b="1"/>
            </a:lvl3pPr>
            <a:lvl4pPr marL="96122" indent="0">
              <a:buNone/>
              <a:defRPr sz="112" b="1"/>
            </a:lvl4pPr>
            <a:lvl5pPr marL="128163" indent="0">
              <a:buNone/>
              <a:defRPr sz="112" b="1"/>
            </a:lvl5pPr>
            <a:lvl6pPr marL="160203" indent="0">
              <a:buNone/>
              <a:defRPr sz="112" b="1"/>
            </a:lvl6pPr>
            <a:lvl7pPr marL="192244" indent="0">
              <a:buNone/>
              <a:defRPr sz="112" b="1"/>
            </a:lvl7pPr>
            <a:lvl8pPr marL="224285" indent="0">
              <a:buNone/>
              <a:defRPr sz="112" b="1"/>
            </a:lvl8pPr>
            <a:lvl9pPr marL="256325" indent="0">
              <a:buNone/>
              <a:defRPr sz="112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54287" y="3340101"/>
            <a:ext cx="2175941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2603898" y="2241551"/>
            <a:ext cx="2186657" cy="1098549"/>
          </a:xfrm>
        </p:spPr>
        <p:txBody>
          <a:bodyPr anchor="b"/>
          <a:lstStyle>
            <a:lvl1pPr marL="0" indent="0">
              <a:buNone/>
              <a:defRPr sz="168" b="1"/>
            </a:lvl1pPr>
            <a:lvl2pPr marL="32041" indent="0">
              <a:buNone/>
              <a:defRPr sz="140" b="1"/>
            </a:lvl2pPr>
            <a:lvl3pPr marL="64082" indent="0">
              <a:buNone/>
              <a:defRPr sz="126" b="1"/>
            </a:lvl3pPr>
            <a:lvl4pPr marL="96122" indent="0">
              <a:buNone/>
              <a:defRPr sz="112" b="1"/>
            </a:lvl4pPr>
            <a:lvl5pPr marL="128163" indent="0">
              <a:buNone/>
              <a:defRPr sz="112" b="1"/>
            </a:lvl5pPr>
            <a:lvl6pPr marL="160203" indent="0">
              <a:buNone/>
              <a:defRPr sz="112" b="1"/>
            </a:lvl6pPr>
            <a:lvl7pPr marL="192244" indent="0">
              <a:buNone/>
              <a:defRPr sz="112" b="1"/>
            </a:lvl7pPr>
            <a:lvl8pPr marL="224285" indent="0">
              <a:buNone/>
              <a:defRPr sz="112" b="1"/>
            </a:lvl8pPr>
            <a:lvl9pPr marL="256325" indent="0">
              <a:buNone/>
              <a:defRPr sz="112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2603898" y="3340101"/>
            <a:ext cx="2186657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18/10/2024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18/10/2024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18/10/2024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4286" y="609600"/>
            <a:ext cx="1658912" cy="2133600"/>
          </a:xfrm>
        </p:spPr>
        <p:txBody>
          <a:bodyPr anchor="b"/>
          <a:lstStyle>
            <a:lvl1pPr>
              <a:defRPr sz="224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86658" y="1316567"/>
            <a:ext cx="2603897" cy="6498167"/>
          </a:xfrm>
        </p:spPr>
        <p:txBody>
          <a:bodyPr/>
          <a:lstStyle>
            <a:lvl1pPr>
              <a:defRPr sz="224"/>
            </a:lvl1pPr>
            <a:lvl2pPr>
              <a:defRPr sz="196"/>
            </a:lvl2pPr>
            <a:lvl3pPr>
              <a:defRPr sz="168"/>
            </a:lvl3pPr>
            <a:lvl4pPr>
              <a:defRPr sz="140"/>
            </a:lvl4pPr>
            <a:lvl5pPr>
              <a:defRPr sz="140"/>
            </a:lvl5pPr>
            <a:lvl6pPr>
              <a:defRPr sz="140"/>
            </a:lvl6pPr>
            <a:lvl7pPr>
              <a:defRPr sz="140"/>
            </a:lvl7pPr>
            <a:lvl8pPr>
              <a:defRPr sz="140"/>
            </a:lvl8pPr>
            <a:lvl9pPr>
              <a:defRPr sz="14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54286" y="2743200"/>
            <a:ext cx="1658912" cy="5082117"/>
          </a:xfrm>
        </p:spPr>
        <p:txBody>
          <a:bodyPr/>
          <a:lstStyle>
            <a:lvl1pPr marL="0" indent="0">
              <a:buNone/>
              <a:defRPr sz="112"/>
            </a:lvl1pPr>
            <a:lvl2pPr marL="32041" indent="0">
              <a:buNone/>
              <a:defRPr sz="100"/>
            </a:lvl2pPr>
            <a:lvl3pPr marL="64082" indent="0">
              <a:buNone/>
              <a:defRPr sz="100"/>
            </a:lvl3pPr>
            <a:lvl4pPr marL="96122" indent="0">
              <a:buNone/>
              <a:defRPr sz="100"/>
            </a:lvl4pPr>
            <a:lvl5pPr marL="128163" indent="0">
              <a:buNone/>
              <a:defRPr sz="100"/>
            </a:lvl5pPr>
            <a:lvl6pPr marL="160203" indent="0">
              <a:buNone/>
              <a:defRPr sz="100"/>
            </a:lvl6pPr>
            <a:lvl7pPr marL="192244" indent="0">
              <a:buNone/>
              <a:defRPr sz="100"/>
            </a:lvl7pPr>
            <a:lvl8pPr marL="224285" indent="0">
              <a:buNone/>
              <a:defRPr sz="100"/>
            </a:lvl8pPr>
            <a:lvl9pPr marL="256325" indent="0">
              <a:buNone/>
              <a:defRPr sz="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18/10/2024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4286" y="609600"/>
            <a:ext cx="1658912" cy="2133600"/>
          </a:xfrm>
        </p:spPr>
        <p:txBody>
          <a:bodyPr anchor="b"/>
          <a:lstStyle>
            <a:lvl1pPr>
              <a:defRPr sz="224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186658" y="1316567"/>
            <a:ext cx="2603897" cy="6498167"/>
          </a:xfrm>
        </p:spPr>
        <p:txBody>
          <a:bodyPr/>
          <a:lstStyle>
            <a:lvl1pPr marL="0" indent="0">
              <a:buNone/>
              <a:defRPr sz="224"/>
            </a:lvl1pPr>
            <a:lvl2pPr marL="32041" indent="0">
              <a:buNone/>
              <a:defRPr sz="196"/>
            </a:lvl2pPr>
            <a:lvl3pPr marL="64082" indent="0">
              <a:buNone/>
              <a:defRPr sz="168"/>
            </a:lvl3pPr>
            <a:lvl4pPr marL="96122" indent="0">
              <a:buNone/>
              <a:defRPr sz="140"/>
            </a:lvl4pPr>
            <a:lvl5pPr marL="128163" indent="0">
              <a:buNone/>
              <a:defRPr sz="140"/>
            </a:lvl5pPr>
            <a:lvl6pPr marL="160203" indent="0">
              <a:buNone/>
              <a:defRPr sz="140"/>
            </a:lvl6pPr>
            <a:lvl7pPr marL="192244" indent="0">
              <a:buNone/>
              <a:defRPr sz="140"/>
            </a:lvl7pPr>
            <a:lvl8pPr marL="224285" indent="0">
              <a:buNone/>
              <a:defRPr sz="140"/>
            </a:lvl8pPr>
            <a:lvl9pPr marL="256325" indent="0">
              <a:buNone/>
              <a:defRPr sz="14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54286" y="2743200"/>
            <a:ext cx="1658912" cy="5082117"/>
          </a:xfrm>
        </p:spPr>
        <p:txBody>
          <a:bodyPr/>
          <a:lstStyle>
            <a:lvl1pPr marL="0" indent="0">
              <a:buNone/>
              <a:defRPr sz="112"/>
            </a:lvl1pPr>
            <a:lvl2pPr marL="32041" indent="0">
              <a:buNone/>
              <a:defRPr sz="100"/>
            </a:lvl2pPr>
            <a:lvl3pPr marL="64082" indent="0">
              <a:buNone/>
              <a:defRPr sz="100"/>
            </a:lvl3pPr>
            <a:lvl4pPr marL="96122" indent="0">
              <a:buNone/>
              <a:defRPr sz="100"/>
            </a:lvl4pPr>
            <a:lvl5pPr marL="128163" indent="0">
              <a:buNone/>
              <a:defRPr sz="100"/>
            </a:lvl5pPr>
            <a:lvl6pPr marL="160203" indent="0">
              <a:buNone/>
              <a:defRPr sz="100"/>
            </a:lvl6pPr>
            <a:lvl7pPr marL="192244" indent="0">
              <a:buNone/>
              <a:defRPr sz="100"/>
            </a:lvl7pPr>
            <a:lvl8pPr marL="224285" indent="0">
              <a:buNone/>
              <a:defRPr sz="100"/>
            </a:lvl8pPr>
            <a:lvl9pPr marL="256325" indent="0">
              <a:buNone/>
              <a:defRPr sz="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18/10/2024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353617" y="486834"/>
            <a:ext cx="4436269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53617" y="2434167"/>
            <a:ext cx="4436269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353616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18/10/2024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1703786" y="8475136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3632597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100152" y="1985346"/>
            <a:ext cx="1946488" cy="6133807"/>
          </a:xfrm>
        </p:spPr>
        <p:txBody>
          <a:bodyPr vert="horz" lIns="11392" tIns="5696" rIns="11392" bIns="5696" rtlCol="0" anchor="t">
            <a:noAutofit/>
          </a:bodyPr>
          <a:lstStyle>
            <a:defPPr>
              <a:defRPr lang="es-ES"/>
            </a:defPPr>
            <a:lvl1pPr marL="0" algn="l" defTabSz="479969" rtl="0" eaLnBrk="1" latinLnBrk="0" hangingPunct="1">
              <a:defRPr sz="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9984" algn="l" defTabSz="479969" rtl="0" eaLnBrk="1" latinLnBrk="0" hangingPunct="1">
              <a:defRPr sz="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79969" algn="l" defTabSz="479969" rtl="0" eaLnBrk="1" latinLnBrk="0" hangingPunct="1">
              <a:defRPr sz="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9953" algn="l" defTabSz="479969" rtl="0" eaLnBrk="1" latinLnBrk="0" hangingPunct="1">
              <a:defRPr sz="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59937" algn="l" defTabSz="479969" rtl="0" eaLnBrk="1" latinLnBrk="0" hangingPunct="1">
              <a:defRPr sz="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99921" algn="l" defTabSz="479969" rtl="0" eaLnBrk="1" latinLnBrk="0" hangingPunct="1">
              <a:defRPr sz="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39906" algn="l" defTabSz="479969" rtl="0" eaLnBrk="1" latinLnBrk="0" hangingPunct="1">
              <a:defRPr sz="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79890" algn="l" defTabSz="479969" rtl="0" eaLnBrk="1" latinLnBrk="0" hangingPunct="1">
              <a:defRPr sz="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19874" algn="l" defTabSz="479969" rtl="0" eaLnBrk="1" latinLnBrk="0" hangingPunct="1">
              <a:defRPr sz="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None/>
            </a:pPr>
            <a:r>
              <a:rPr lang="en-US" sz="1000" b="1" dirty="0">
                <a:latin typeface="Calibri"/>
                <a:cs typeface="Arial"/>
              </a:rPr>
              <a:t>INTRODUCCIÓN Y OBJETIVO:</a:t>
            </a:r>
            <a:r>
              <a:rPr lang="en-US" sz="1000" dirty="0">
                <a:latin typeface="Calibri"/>
                <a:cs typeface="Arial"/>
              </a:rPr>
              <a:t> </a:t>
            </a:r>
            <a:endParaRPr lang="es-ES" sz="1000">
              <a:latin typeface="Calibri"/>
              <a:cs typeface="Calibri"/>
            </a:endParaRPr>
          </a:p>
          <a:p>
            <a:pPr algn="just">
              <a:buNone/>
            </a:pPr>
            <a:r>
              <a:rPr lang="en-US" sz="1000" dirty="0">
                <a:latin typeface="Calibri"/>
                <a:cs typeface="Arial"/>
              </a:rPr>
              <a:t>La apnea </a:t>
            </a:r>
            <a:r>
              <a:rPr lang="en-US" sz="1000" dirty="0" err="1">
                <a:latin typeface="Calibri"/>
                <a:cs typeface="Arial"/>
              </a:rPr>
              <a:t>obstructiva</a:t>
            </a:r>
            <a:r>
              <a:rPr lang="en-US" sz="1000" dirty="0">
                <a:latin typeface="Calibri"/>
                <a:cs typeface="Arial"/>
              </a:rPr>
              <a:t> del </a:t>
            </a:r>
            <a:r>
              <a:rPr lang="en-US" sz="1000" dirty="0" err="1">
                <a:latin typeface="Calibri"/>
                <a:cs typeface="Arial"/>
              </a:rPr>
              <a:t>sueño</a:t>
            </a:r>
            <a:r>
              <a:rPr lang="en-US" sz="1000" dirty="0">
                <a:latin typeface="Calibri"/>
                <a:cs typeface="Arial"/>
              </a:rPr>
              <a:t> (AOS) es uno de </a:t>
            </a:r>
            <a:r>
              <a:rPr lang="en-US" sz="1000" dirty="0" err="1">
                <a:latin typeface="Calibri"/>
                <a:cs typeface="Arial"/>
              </a:rPr>
              <a:t>los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dirty="0" err="1">
                <a:latin typeface="Calibri"/>
                <a:cs typeface="Arial"/>
              </a:rPr>
              <a:t>trastornos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dirty="0" err="1">
                <a:latin typeface="Calibri"/>
                <a:cs typeface="Arial"/>
              </a:rPr>
              <a:t>respiratorios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dirty="0" err="1">
                <a:latin typeface="Calibri"/>
                <a:cs typeface="Arial"/>
              </a:rPr>
              <a:t>más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dirty="0" err="1">
                <a:latin typeface="Calibri"/>
                <a:cs typeface="Arial"/>
              </a:rPr>
              <a:t>prevalentes</a:t>
            </a:r>
            <a:r>
              <a:rPr lang="en-US" sz="1000" dirty="0">
                <a:latin typeface="Calibri"/>
                <a:cs typeface="Arial"/>
              </a:rPr>
              <a:t>, con </a:t>
            </a:r>
            <a:r>
              <a:rPr lang="en-US" sz="1000" dirty="0" err="1">
                <a:latin typeface="Calibri"/>
                <a:cs typeface="Arial"/>
              </a:rPr>
              <a:t>una</a:t>
            </a:r>
            <a:r>
              <a:rPr lang="en-US" sz="1000" dirty="0">
                <a:latin typeface="Calibri"/>
                <a:cs typeface="Arial"/>
              </a:rPr>
              <a:t> carga </a:t>
            </a:r>
            <a:r>
              <a:rPr lang="en-US" sz="1000" dirty="0" err="1">
                <a:latin typeface="Calibri"/>
                <a:cs typeface="Arial"/>
              </a:rPr>
              <a:t>mundial</a:t>
            </a:r>
            <a:r>
              <a:rPr lang="en-US" sz="1000" dirty="0">
                <a:latin typeface="Calibri"/>
                <a:cs typeface="Arial"/>
              </a:rPr>
              <a:t> que </a:t>
            </a:r>
            <a:r>
              <a:rPr lang="en-US" sz="1000" dirty="0" err="1">
                <a:latin typeface="Calibri"/>
                <a:cs typeface="Arial"/>
              </a:rPr>
              <a:t>varía</a:t>
            </a:r>
            <a:r>
              <a:rPr lang="en-US" sz="1000" dirty="0">
                <a:latin typeface="Calibri"/>
                <a:cs typeface="Arial"/>
              </a:rPr>
              <a:t> del 4 al 30%. El AOS se </a:t>
            </a:r>
            <a:r>
              <a:rPr lang="en-US" sz="1000" dirty="0" err="1">
                <a:latin typeface="Calibri"/>
                <a:cs typeface="Arial"/>
              </a:rPr>
              <a:t>relaciona</a:t>
            </a:r>
            <a:r>
              <a:rPr lang="en-US" sz="1000" dirty="0">
                <a:latin typeface="Calibri"/>
                <a:cs typeface="Arial"/>
              </a:rPr>
              <a:t> con </a:t>
            </a:r>
            <a:r>
              <a:rPr lang="en-US" sz="1000" dirty="0" err="1">
                <a:latin typeface="Calibri"/>
                <a:cs typeface="Arial"/>
              </a:rPr>
              <a:t>patologías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dirty="0" err="1">
                <a:latin typeface="Calibri"/>
                <a:cs typeface="Arial"/>
              </a:rPr>
              <a:t>cardiovasculares</a:t>
            </a:r>
            <a:r>
              <a:rPr lang="en-US" sz="1000" dirty="0">
                <a:latin typeface="Calibri"/>
                <a:cs typeface="Arial"/>
              </a:rPr>
              <a:t>, DBT y </a:t>
            </a:r>
            <a:r>
              <a:rPr lang="en-US" sz="1000" dirty="0" err="1">
                <a:latin typeface="Calibri"/>
                <a:cs typeface="Arial"/>
              </a:rPr>
              <a:t>depresión</a:t>
            </a:r>
            <a:r>
              <a:rPr lang="en-US" sz="1000" dirty="0">
                <a:latin typeface="Calibri"/>
                <a:cs typeface="Arial"/>
              </a:rPr>
              <a:t>, </a:t>
            </a:r>
            <a:r>
              <a:rPr lang="en-US" sz="1000" dirty="0" err="1">
                <a:latin typeface="Calibri"/>
                <a:cs typeface="Arial"/>
              </a:rPr>
              <a:t>así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dirty="0" err="1">
                <a:latin typeface="Calibri"/>
                <a:cs typeface="Arial"/>
              </a:rPr>
              <a:t>como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dirty="0" err="1">
                <a:latin typeface="Calibri"/>
                <a:cs typeface="Arial"/>
              </a:rPr>
              <a:t>también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dirty="0" err="1">
                <a:latin typeface="Calibri"/>
                <a:cs typeface="Arial"/>
              </a:rPr>
              <a:t>aumenta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dirty="0" err="1">
                <a:latin typeface="Calibri"/>
                <a:cs typeface="Arial"/>
              </a:rPr>
              <a:t>el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dirty="0" err="1">
                <a:latin typeface="Calibri"/>
                <a:cs typeface="Arial"/>
              </a:rPr>
              <a:t>riesgo</a:t>
            </a:r>
            <a:r>
              <a:rPr lang="en-US" sz="1000" dirty="0">
                <a:latin typeface="Calibri"/>
                <a:cs typeface="Arial"/>
              </a:rPr>
              <a:t> de ACV, </a:t>
            </a:r>
            <a:r>
              <a:rPr lang="en-US" sz="1000" dirty="0" err="1">
                <a:latin typeface="Calibri"/>
                <a:cs typeface="Arial"/>
              </a:rPr>
              <a:t>accidentes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dirty="0" err="1">
                <a:latin typeface="Calibri"/>
                <a:cs typeface="Arial"/>
              </a:rPr>
              <a:t>laborales</a:t>
            </a:r>
            <a:r>
              <a:rPr lang="en-US" sz="1000" dirty="0">
                <a:latin typeface="Calibri"/>
                <a:cs typeface="Arial"/>
              </a:rPr>
              <a:t> y de </a:t>
            </a:r>
            <a:r>
              <a:rPr lang="en-US" sz="1000" dirty="0" err="1">
                <a:latin typeface="Calibri"/>
                <a:cs typeface="Arial"/>
              </a:rPr>
              <a:t>tráfico</a:t>
            </a:r>
            <a:r>
              <a:rPr lang="en-US" sz="1000" dirty="0">
                <a:latin typeface="Calibri"/>
                <a:cs typeface="Arial"/>
              </a:rPr>
              <a:t>. Ante la </a:t>
            </a:r>
            <a:r>
              <a:rPr lang="en-US" sz="1000" dirty="0" err="1">
                <a:latin typeface="Calibri"/>
                <a:cs typeface="Arial"/>
              </a:rPr>
              <a:t>sospecha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dirty="0" err="1">
                <a:latin typeface="Calibri"/>
                <a:cs typeface="Arial"/>
              </a:rPr>
              <a:t>clínica</a:t>
            </a:r>
            <a:r>
              <a:rPr lang="en-US" sz="1000" dirty="0">
                <a:latin typeface="Calibri"/>
                <a:cs typeface="Arial"/>
              </a:rPr>
              <a:t> la </a:t>
            </a:r>
            <a:r>
              <a:rPr lang="en-US" sz="1000" dirty="0" err="1">
                <a:latin typeface="Calibri"/>
                <a:cs typeface="Arial"/>
              </a:rPr>
              <a:t>misma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dirty="0" err="1">
                <a:latin typeface="Calibri"/>
                <a:cs typeface="Arial"/>
              </a:rPr>
              <a:t>debe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dirty="0" err="1">
                <a:latin typeface="Calibri"/>
                <a:cs typeface="Arial"/>
              </a:rPr>
              <a:t>confirmarse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dirty="0" err="1">
                <a:latin typeface="Calibri"/>
                <a:cs typeface="Arial"/>
              </a:rPr>
              <a:t>mediante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dirty="0" err="1">
                <a:latin typeface="Calibri"/>
                <a:cs typeface="Arial"/>
              </a:rPr>
              <a:t>mediciones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dirty="0" err="1">
                <a:latin typeface="Calibri"/>
                <a:cs typeface="Arial"/>
              </a:rPr>
              <a:t>objetivas</a:t>
            </a:r>
            <a:r>
              <a:rPr lang="en-US" sz="1000" dirty="0">
                <a:latin typeface="Calibri"/>
                <a:cs typeface="Arial"/>
              </a:rPr>
              <a:t> con </a:t>
            </a:r>
            <a:r>
              <a:rPr lang="en-US" sz="1000" dirty="0" err="1">
                <a:latin typeface="Calibri"/>
                <a:cs typeface="Arial"/>
              </a:rPr>
              <a:t>métodos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dirty="0" err="1">
                <a:latin typeface="Calibri"/>
                <a:cs typeface="Arial"/>
              </a:rPr>
              <a:t>validados</a:t>
            </a:r>
            <a:r>
              <a:rPr lang="en-US" sz="1000" dirty="0">
                <a:latin typeface="Calibri"/>
                <a:cs typeface="Arial"/>
              </a:rPr>
              <a:t> y </a:t>
            </a:r>
            <a:r>
              <a:rPr lang="en-US" sz="1000" dirty="0" err="1">
                <a:latin typeface="Calibri"/>
                <a:cs typeface="Arial"/>
              </a:rPr>
              <a:t>reproducibles</a:t>
            </a:r>
            <a:r>
              <a:rPr lang="en-US" sz="1000" dirty="0">
                <a:latin typeface="Calibri"/>
                <a:cs typeface="Arial"/>
              </a:rPr>
              <a:t> que </a:t>
            </a:r>
            <a:r>
              <a:rPr lang="en-US" sz="1000" dirty="0" err="1">
                <a:latin typeface="Calibri"/>
                <a:cs typeface="Arial"/>
              </a:rPr>
              <a:t>nos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dirty="0" err="1">
                <a:latin typeface="Calibri"/>
                <a:cs typeface="Arial"/>
              </a:rPr>
              <a:t>permitan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dirty="0" err="1">
                <a:latin typeface="Calibri"/>
                <a:cs typeface="Arial"/>
              </a:rPr>
              <a:t>optar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dirty="0" err="1">
                <a:latin typeface="Calibri"/>
                <a:cs typeface="Arial"/>
              </a:rPr>
              <a:t>por</a:t>
            </a:r>
            <a:r>
              <a:rPr lang="en-US" sz="1000" dirty="0">
                <a:latin typeface="Calibri"/>
                <a:cs typeface="Arial"/>
              </a:rPr>
              <a:t> la </a:t>
            </a:r>
            <a:r>
              <a:rPr lang="en-US" sz="1000" dirty="0" err="1">
                <a:latin typeface="Calibri"/>
                <a:cs typeface="Arial"/>
              </a:rPr>
              <a:t>mejor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dirty="0" err="1">
                <a:latin typeface="Calibri"/>
                <a:cs typeface="Arial"/>
              </a:rPr>
              <a:t>decisión</a:t>
            </a:r>
            <a:r>
              <a:rPr lang="en-US" sz="1000" dirty="0">
                <a:latin typeface="Calibri"/>
                <a:cs typeface="Arial"/>
              </a:rPr>
              <a:t> de </a:t>
            </a:r>
            <a:r>
              <a:rPr lang="en-US" sz="1000" dirty="0" err="1">
                <a:latin typeface="Calibri"/>
                <a:cs typeface="Arial"/>
              </a:rPr>
              <a:t>tratamiento</a:t>
            </a:r>
            <a:r>
              <a:rPr lang="en-US" sz="1000" dirty="0">
                <a:latin typeface="Calibri"/>
                <a:cs typeface="Arial"/>
              </a:rPr>
              <a:t>.</a:t>
            </a:r>
            <a:endParaRPr lang="es-ES" sz="1000">
              <a:latin typeface="Calibri"/>
              <a:cs typeface="Calibri"/>
            </a:endParaRPr>
          </a:p>
          <a:p>
            <a:pPr algn="just">
              <a:buNone/>
            </a:pPr>
            <a:r>
              <a:rPr lang="en-US" sz="1000" dirty="0">
                <a:latin typeface="Calibri"/>
                <a:cs typeface="Arial"/>
              </a:rPr>
              <a:t>El </a:t>
            </a:r>
            <a:r>
              <a:rPr lang="en-US" sz="1000" err="1">
                <a:latin typeface="Calibri"/>
                <a:cs typeface="Arial"/>
              </a:rPr>
              <a:t>objetivo</a:t>
            </a:r>
            <a:r>
              <a:rPr lang="en-US" sz="1000" dirty="0">
                <a:latin typeface="Calibri"/>
                <a:cs typeface="Arial"/>
              </a:rPr>
              <a:t> de </a:t>
            </a:r>
            <a:r>
              <a:rPr lang="en-US" sz="1000" err="1">
                <a:latin typeface="Calibri"/>
                <a:cs typeface="Arial"/>
              </a:rPr>
              <a:t>nuestro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err="1">
                <a:latin typeface="Calibri"/>
                <a:cs typeface="Arial"/>
              </a:rPr>
              <a:t>trabajo</a:t>
            </a:r>
            <a:r>
              <a:rPr lang="en-US" sz="1000" dirty="0">
                <a:latin typeface="Calibri"/>
                <a:cs typeface="Arial"/>
              </a:rPr>
              <a:t> es </a:t>
            </a:r>
            <a:r>
              <a:rPr lang="en-US" sz="1000" err="1">
                <a:latin typeface="Calibri"/>
                <a:cs typeface="Arial"/>
              </a:rPr>
              <a:t>conocer</a:t>
            </a:r>
            <a:r>
              <a:rPr lang="en-US" sz="1000" dirty="0">
                <a:latin typeface="Calibri"/>
                <a:cs typeface="Arial"/>
              </a:rPr>
              <a:t> las </a:t>
            </a:r>
            <a:r>
              <a:rPr lang="en-US" sz="1000" err="1">
                <a:latin typeface="Calibri"/>
                <a:cs typeface="Arial"/>
              </a:rPr>
              <a:t>características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err="1">
                <a:latin typeface="Calibri"/>
                <a:cs typeface="Arial"/>
              </a:rPr>
              <a:t>clínicas</a:t>
            </a:r>
            <a:r>
              <a:rPr lang="en-US" sz="1000" dirty="0">
                <a:latin typeface="Calibri"/>
                <a:cs typeface="Arial"/>
              </a:rPr>
              <a:t>, </a:t>
            </a:r>
            <a:r>
              <a:rPr lang="en-US" sz="1000" err="1">
                <a:latin typeface="Calibri"/>
                <a:cs typeface="Arial"/>
              </a:rPr>
              <a:t>antropométricas</a:t>
            </a:r>
            <a:r>
              <a:rPr lang="en-US" sz="1000" dirty="0">
                <a:latin typeface="Calibri"/>
                <a:cs typeface="Arial"/>
              </a:rPr>
              <a:t>, </a:t>
            </a:r>
            <a:r>
              <a:rPr lang="en-US" sz="1000" err="1">
                <a:latin typeface="Calibri"/>
                <a:cs typeface="Arial"/>
              </a:rPr>
              <a:t>comorbilidades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err="1">
                <a:latin typeface="Calibri"/>
                <a:cs typeface="Arial"/>
              </a:rPr>
              <a:t>así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err="1">
                <a:latin typeface="Calibri"/>
                <a:cs typeface="Arial"/>
              </a:rPr>
              <a:t>como</a:t>
            </a:r>
            <a:r>
              <a:rPr lang="en-US" sz="1000" dirty="0">
                <a:latin typeface="Calibri"/>
                <a:cs typeface="Arial"/>
              </a:rPr>
              <a:t> las variables </a:t>
            </a:r>
            <a:r>
              <a:rPr lang="en-US" sz="1000" err="1">
                <a:latin typeface="Calibri"/>
                <a:cs typeface="Arial"/>
              </a:rPr>
              <a:t>obtenidas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err="1">
                <a:latin typeface="Calibri"/>
                <a:cs typeface="Arial"/>
              </a:rPr>
              <a:t>en</a:t>
            </a:r>
            <a:r>
              <a:rPr lang="en-US" sz="1000" dirty="0">
                <a:latin typeface="Calibri"/>
                <a:cs typeface="Arial"/>
              </a:rPr>
              <a:t> la </a:t>
            </a:r>
            <a:r>
              <a:rPr lang="en-US" sz="1000" err="1">
                <a:latin typeface="Calibri"/>
                <a:cs typeface="Arial"/>
              </a:rPr>
              <a:t>poligrafía</a:t>
            </a:r>
            <a:r>
              <a:rPr lang="en-US" sz="1000" dirty="0">
                <a:latin typeface="Calibri"/>
                <a:cs typeface="Arial"/>
              </a:rPr>
              <a:t> respiratoria (PR) de </a:t>
            </a:r>
            <a:r>
              <a:rPr lang="en-US" sz="1000" err="1">
                <a:latin typeface="Calibri"/>
                <a:cs typeface="Arial"/>
              </a:rPr>
              <a:t>los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err="1">
                <a:latin typeface="Calibri"/>
                <a:cs typeface="Arial"/>
              </a:rPr>
              <a:t>pacientes</a:t>
            </a:r>
            <a:r>
              <a:rPr lang="en-US" sz="1000" dirty="0">
                <a:latin typeface="Calibri"/>
                <a:cs typeface="Arial"/>
              </a:rPr>
              <a:t> de un hospital </a:t>
            </a:r>
            <a:r>
              <a:rPr lang="en-US" sz="1000" err="1">
                <a:latin typeface="Calibri"/>
                <a:cs typeface="Arial"/>
              </a:rPr>
              <a:t>especializado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err="1">
                <a:latin typeface="Calibri"/>
                <a:cs typeface="Arial"/>
              </a:rPr>
              <a:t>en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err="1">
                <a:latin typeface="Calibri"/>
                <a:cs typeface="Arial"/>
              </a:rPr>
              <a:t>patologías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err="1">
                <a:latin typeface="Calibri"/>
                <a:cs typeface="Arial"/>
              </a:rPr>
              <a:t>neumonológicas</a:t>
            </a:r>
            <a:r>
              <a:rPr lang="en-US" sz="1000" dirty="0">
                <a:latin typeface="Calibri"/>
                <a:cs typeface="Arial"/>
              </a:rPr>
              <a:t> y </a:t>
            </a:r>
            <a:r>
              <a:rPr lang="en-US" sz="1000" err="1">
                <a:latin typeface="Calibri"/>
                <a:cs typeface="Arial"/>
              </a:rPr>
              <a:t>cardiovasculares</a:t>
            </a:r>
            <a:r>
              <a:rPr lang="en-US" sz="1000" dirty="0">
                <a:latin typeface="Calibri"/>
                <a:cs typeface="Arial"/>
              </a:rPr>
              <a:t>.</a:t>
            </a:r>
            <a:endParaRPr lang="en-US" sz="1000">
              <a:latin typeface="Calibri"/>
              <a:cs typeface="Calibri"/>
            </a:endParaRPr>
          </a:p>
          <a:p>
            <a:pPr algn="just">
              <a:buNone/>
            </a:pPr>
            <a:r>
              <a:rPr lang="en-US" sz="1000" b="1" dirty="0">
                <a:latin typeface="Calibri"/>
                <a:cs typeface="Arial"/>
              </a:rPr>
              <a:t>MATERIALES Y MÉTODOS: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err="1">
                <a:latin typeface="Calibri"/>
                <a:cs typeface="Arial"/>
              </a:rPr>
              <a:t>Estudio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err="1">
                <a:latin typeface="Calibri"/>
                <a:cs typeface="Arial"/>
              </a:rPr>
              <a:t>descriptivo</a:t>
            </a:r>
            <a:r>
              <a:rPr lang="en-US" sz="1000" dirty="0">
                <a:latin typeface="Calibri"/>
                <a:cs typeface="Arial"/>
              </a:rPr>
              <a:t>, </a:t>
            </a:r>
            <a:r>
              <a:rPr lang="en-US" sz="1000" err="1">
                <a:latin typeface="Calibri"/>
                <a:cs typeface="Arial"/>
              </a:rPr>
              <a:t>retrospectivo</a:t>
            </a:r>
            <a:r>
              <a:rPr lang="en-US" sz="1000" dirty="0">
                <a:latin typeface="Calibri"/>
                <a:cs typeface="Arial"/>
              </a:rPr>
              <a:t>, </a:t>
            </a:r>
            <a:r>
              <a:rPr lang="en-US" sz="1000" err="1">
                <a:latin typeface="Calibri"/>
                <a:cs typeface="Arial"/>
              </a:rPr>
              <a:t>en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err="1">
                <a:latin typeface="Calibri"/>
                <a:cs typeface="Arial"/>
              </a:rPr>
              <a:t>el</a:t>
            </a:r>
            <a:r>
              <a:rPr lang="en-US" sz="1000" dirty="0">
                <a:latin typeface="Calibri"/>
                <a:cs typeface="Arial"/>
              </a:rPr>
              <a:t> que se </a:t>
            </a:r>
            <a:r>
              <a:rPr lang="en-US" sz="1000" err="1">
                <a:latin typeface="Calibri"/>
                <a:cs typeface="Arial"/>
              </a:rPr>
              <a:t>incluyeron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err="1">
                <a:latin typeface="Calibri"/>
                <a:cs typeface="Arial"/>
              </a:rPr>
              <a:t>todos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err="1">
                <a:latin typeface="Calibri"/>
                <a:cs typeface="Arial"/>
              </a:rPr>
              <a:t>los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err="1">
                <a:latin typeface="Calibri"/>
                <a:cs typeface="Arial"/>
              </a:rPr>
              <a:t>pacientes</a:t>
            </a:r>
            <a:r>
              <a:rPr lang="en-US" sz="1000" dirty="0">
                <a:latin typeface="Calibri"/>
                <a:cs typeface="Arial"/>
              </a:rPr>
              <a:t> que </a:t>
            </a:r>
            <a:r>
              <a:rPr lang="en-US" sz="1000" err="1">
                <a:latin typeface="Calibri"/>
                <a:cs typeface="Arial"/>
              </a:rPr>
              <a:t>concurrieron</a:t>
            </a:r>
            <a:r>
              <a:rPr lang="en-US" sz="1000" dirty="0">
                <a:latin typeface="Calibri"/>
                <a:cs typeface="Arial"/>
              </a:rPr>
              <a:t> al </a:t>
            </a:r>
            <a:r>
              <a:rPr lang="en-US" sz="1000" err="1">
                <a:latin typeface="Calibri"/>
                <a:cs typeface="Arial"/>
              </a:rPr>
              <a:t>consultorio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err="1">
                <a:latin typeface="Calibri"/>
                <a:cs typeface="Arial"/>
              </a:rPr>
              <a:t>especializado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err="1">
                <a:latin typeface="Calibri"/>
                <a:cs typeface="Arial"/>
              </a:rPr>
              <a:t>en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err="1">
                <a:latin typeface="Calibri"/>
                <a:cs typeface="Arial"/>
              </a:rPr>
              <a:t>patologías</a:t>
            </a:r>
            <a:r>
              <a:rPr lang="en-US" sz="1000" dirty="0">
                <a:latin typeface="Calibri"/>
                <a:cs typeface="Arial"/>
              </a:rPr>
              <a:t> del </a:t>
            </a:r>
            <a:r>
              <a:rPr lang="en-US" sz="1000" err="1">
                <a:latin typeface="Calibri"/>
                <a:cs typeface="Arial"/>
              </a:rPr>
              <a:t>sueño</a:t>
            </a:r>
            <a:r>
              <a:rPr lang="en-US" sz="1000" dirty="0">
                <a:latin typeface="Calibri"/>
                <a:cs typeface="Arial"/>
              </a:rPr>
              <a:t> del </a:t>
            </a:r>
            <a:r>
              <a:rPr lang="en-US" sz="1000" err="1">
                <a:latin typeface="Calibri"/>
                <a:cs typeface="Arial"/>
              </a:rPr>
              <a:t>HIEAyC</a:t>
            </a:r>
            <a:r>
              <a:rPr lang="en-US" sz="1000" dirty="0">
                <a:latin typeface="Calibri"/>
                <a:cs typeface="Arial"/>
              </a:rPr>
              <a:t> San Juan de Dios La Plata y se </a:t>
            </a:r>
            <a:r>
              <a:rPr lang="en-US" sz="1000" err="1">
                <a:latin typeface="Calibri"/>
                <a:cs typeface="Arial"/>
              </a:rPr>
              <a:t>realizaron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err="1">
                <a:latin typeface="Calibri"/>
                <a:cs typeface="Arial"/>
              </a:rPr>
              <a:t>poligrafía</a:t>
            </a:r>
            <a:r>
              <a:rPr lang="en-US" sz="1000" dirty="0">
                <a:latin typeface="Calibri"/>
                <a:cs typeface="Arial"/>
              </a:rPr>
              <a:t> respiratoria </a:t>
            </a:r>
            <a:r>
              <a:rPr lang="en-US" sz="1000" err="1">
                <a:latin typeface="Calibri"/>
                <a:cs typeface="Arial"/>
              </a:rPr>
              <a:t>por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err="1">
                <a:latin typeface="Calibri"/>
                <a:cs typeface="Arial"/>
              </a:rPr>
              <a:t>sospecha</a:t>
            </a:r>
            <a:r>
              <a:rPr lang="en-US" sz="1000" dirty="0">
                <a:latin typeface="Calibri"/>
                <a:cs typeface="Arial"/>
              </a:rPr>
              <a:t> de AOS </a:t>
            </a:r>
            <a:r>
              <a:rPr lang="en-US" sz="1000" err="1">
                <a:latin typeface="Calibri"/>
                <a:cs typeface="Arial"/>
              </a:rPr>
              <a:t>desde</a:t>
            </a:r>
            <a:r>
              <a:rPr lang="en-US" sz="1000" dirty="0">
                <a:latin typeface="Calibri"/>
                <a:cs typeface="Arial"/>
              </a:rPr>
              <a:t> 01/09/23  al 15/7/24. Se </a:t>
            </a:r>
            <a:r>
              <a:rPr lang="en-US" sz="1000" err="1">
                <a:latin typeface="Calibri"/>
                <a:cs typeface="Arial"/>
              </a:rPr>
              <a:t>analizaron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err="1">
                <a:latin typeface="Calibri"/>
                <a:cs typeface="Arial"/>
              </a:rPr>
              <a:t>los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err="1">
                <a:latin typeface="Calibri"/>
                <a:cs typeface="Arial"/>
              </a:rPr>
              <a:t>datos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err="1">
                <a:latin typeface="Calibri"/>
                <a:cs typeface="Arial"/>
              </a:rPr>
              <a:t>obtenidos</a:t>
            </a:r>
            <a:r>
              <a:rPr lang="en-US" sz="1000" dirty="0">
                <a:latin typeface="Calibri"/>
                <a:cs typeface="Arial"/>
              </a:rPr>
              <a:t> de  </a:t>
            </a:r>
            <a:r>
              <a:rPr lang="en-US" sz="1000" err="1">
                <a:latin typeface="Calibri"/>
                <a:cs typeface="Arial"/>
              </a:rPr>
              <a:t>historias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err="1">
                <a:latin typeface="Calibri"/>
                <a:cs typeface="Arial"/>
              </a:rPr>
              <a:t>clínicas</a:t>
            </a:r>
            <a:r>
              <a:rPr lang="en-US" sz="1000" dirty="0">
                <a:latin typeface="Calibri"/>
                <a:cs typeface="Arial"/>
              </a:rPr>
              <a:t>, </a:t>
            </a:r>
            <a:r>
              <a:rPr lang="en-US" sz="1000" err="1">
                <a:latin typeface="Calibri"/>
                <a:cs typeface="Arial"/>
              </a:rPr>
              <a:t>laboratorios</a:t>
            </a:r>
            <a:r>
              <a:rPr lang="en-US" sz="1000" dirty="0">
                <a:latin typeface="Calibri"/>
                <a:cs typeface="Arial"/>
              </a:rPr>
              <a:t>, </a:t>
            </a:r>
            <a:r>
              <a:rPr lang="en-US" sz="1000" err="1">
                <a:latin typeface="Calibri"/>
                <a:cs typeface="Arial"/>
              </a:rPr>
              <a:t>escala</a:t>
            </a:r>
            <a:r>
              <a:rPr lang="en-US" sz="1000" dirty="0">
                <a:latin typeface="Calibri"/>
                <a:cs typeface="Arial"/>
              </a:rPr>
              <a:t> de Epworth e </a:t>
            </a:r>
            <a:r>
              <a:rPr lang="en-US" sz="1000" err="1">
                <a:latin typeface="Calibri"/>
                <a:cs typeface="Arial"/>
              </a:rPr>
              <a:t>informes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err="1">
                <a:latin typeface="Calibri"/>
                <a:cs typeface="Arial"/>
              </a:rPr>
              <a:t>analizados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err="1">
                <a:latin typeface="Calibri"/>
                <a:cs typeface="Arial"/>
              </a:rPr>
              <a:t>manualmente</a:t>
            </a:r>
            <a:r>
              <a:rPr lang="en-US" sz="1000" dirty="0">
                <a:latin typeface="Calibri"/>
                <a:cs typeface="Arial"/>
              </a:rPr>
              <a:t> de PR </a:t>
            </a:r>
            <a:r>
              <a:rPr lang="en-US" sz="1000" err="1">
                <a:latin typeface="Calibri"/>
                <a:cs typeface="Arial"/>
              </a:rPr>
              <a:t>obtenidos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err="1">
                <a:latin typeface="Calibri"/>
                <a:cs typeface="Arial"/>
              </a:rPr>
              <a:t>por</a:t>
            </a:r>
            <a:r>
              <a:rPr lang="en-US" sz="1000" dirty="0">
                <a:latin typeface="Calibri"/>
                <a:cs typeface="Arial"/>
              </a:rPr>
              <a:t> medio de </a:t>
            </a:r>
            <a:r>
              <a:rPr lang="en-US" sz="1000" err="1">
                <a:latin typeface="Calibri"/>
                <a:cs typeface="Arial"/>
              </a:rPr>
              <a:t>polígrafo</a:t>
            </a:r>
            <a:r>
              <a:rPr lang="en-US" sz="1000" dirty="0">
                <a:latin typeface="Calibri"/>
                <a:cs typeface="Arial"/>
              </a:rPr>
              <a:t> (</a:t>
            </a:r>
            <a:r>
              <a:rPr lang="en-US" sz="1000" err="1">
                <a:latin typeface="Calibri"/>
                <a:cs typeface="Arial"/>
              </a:rPr>
              <a:t>Resmed</a:t>
            </a:r>
            <a:r>
              <a:rPr lang="en-US" sz="1000" dirty="0">
                <a:latin typeface="Calibri"/>
                <a:cs typeface="Arial"/>
              </a:rPr>
              <a:t> apnea link). Se </a:t>
            </a:r>
            <a:r>
              <a:rPr lang="en-US" sz="1000" err="1">
                <a:latin typeface="Calibri"/>
                <a:cs typeface="Arial"/>
              </a:rPr>
              <a:t>definió</a:t>
            </a:r>
            <a:r>
              <a:rPr lang="en-US" sz="1000" dirty="0">
                <a:latin typeface="Calibri"/>
                <a:cs typeface="Arial"/>
              </a:rPr>
              <a:t> y </a:t>
            </a:r>
            <a:r>
              <a:rPr lang="en-US" sz="1000" err="1">
                <a:latin typeface="Calibri"/>
                <a:cs typeface="Arial"/>
              </a:rPr>
              <a:t>clasificó</a:t>
            </a:r>
            <a:r>
              <a:rPr lang="en-US" sz="1000" dirty="0">
                <a:latin typeface="Calibri"/>
                <a:cs typeface="Arial"/>
              </a:rPr>
              <a:t> la AOS </a:t>
            </a:r>
            <a:r>
              <a:rPr lang="en-US" sz="1000" err="1">
                <a:latin typeface="Calibri"/>
                <a:cs typeface="Arial"/>
              </a:rPr>
              <a:t>según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err="1">
                <a:latin typeface="Calibri"/>
                <a:cs typeface="Arial"/>
              </a:rPr>
              <a:t>el</a:t>
            </a:r>
            <a:r>
              <a:rPr lang="en-US" sz="1000" dirty="0">
                <a:latin typeface="Calibri"/>
                <a:cs typeface="Arial"/>
              </a:rPr>
              <a:t> </a:t>
            </a:r>
            <a:r>
              <a:rPr lang="en-US" sz="1000" err="1">
                <a:latin typeface="Calibri"/>
                <a:cs typeface="Arial"/>
              </a:rPr>
              <a:t>Consenso</a:t>
            </a:r>
            <a:r>
              <a:rPr lang="en-US" sz="1000" dirty="0">
                <a:latin typeface="Calibri"/>
                <a:cs typeface="Arial"/>
              </a:rPr>
              <a:t> Internacional </a:t>
            </a:r>
            <a:r>
              <a:rPr lang="en-US" sz="1000" err="1">
                <a:latin typeface="Calibri"/>
                <a:cs typeface="Arial"/>
              </a:rPr>
              <a:t>sobre</a:t>
            </a:r>
            <a:r>
              <a:rPr lang="en-US" sz="1000" dirty="0">
                <a:latin typeface="Calibri"/>
                <a:cs typeface="Arial"/>
              </a:rPr>
              <a:t> Apnea </a:t>
            </a:r>
            <a:r>
              <a:rPr lang="en-US" sz="1000" err="1">
                <a:latin typeface="Calibri"/>
                <a:cs typeface="Arial"/>
              </a:rPr>
              <a:t>Obstructiva</a:t>
            </a:r>
            <a:r>
              <a:rPr lang="en-US" sz="1000" dirty="0">
                <a:latin typeface="Calibri"/>
                <a:cs typeface="Arial"/>
              </a:rPr>
              <a:t> del </a:t>
            </a:r>
            <a:r>
              <a:rPr lang="en-US" sz="1000" err="1">
                <a:latin typeface="Calibri"/>
                <a:cs typeface="Arial"/>
              </a:rPr>
              <a:t>Sueño</a:t>
            </a:r>
            <a:r>
              <a:rPr lang="en-US" sz="1000" dirty="0">
                <a:latin typeface="Calibri"/>
                <a:cs typeface="Arial"/>
              </a:rPr>
              <a:t> 2022.</a:t>
            </a:r>
            <a:endParaRPr lang="en-US" sz="1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AD2A58-D88C-51C8-4622-AF8E66280BD0}"/>
              </a:ext>
            </a:extLst>
          </p:cNvPr>
          <p:cNvSpPr txBox="1"/>
          <p:nvPr/>
        </p:nvSpPr>
        <p:spPr>
          <a:xfrm>
            <a:off x="12103" y="799813"/>
            <a:ext cx="5130368" cy="101947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1392" tIns="5696" rIns="11392" bIns="5696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s-ES"/>
            </a:defPPr>
            <a:lvl1pPr marL="0" algn="l" defTabSz="479969" rtl="0" eaLnBrk="1" latinLnBrk="0" hangingPunct="1">
              <a:defRPr sz="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9984" algn="l" defTabSz="479969" rtl="0" eaLnBrk="1" latinLnBrk="0" hangingPunct="1">
              <a:defRPr sz="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79969" algn="l" defTabSz="479969" rtl="0" eaLnBrk="1" latinLnBrk="0" hangingPunct="1">
              <a:defRPr sz="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9953" algn="l" defTabSz="479969" rtl="0" eaLnBrk="1" latinLnBrk="0" hangingPunct="1">
              <a:defRPr sz="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59937" algn="l" defTabSz="479969" rtl="0" eaLnBrk="1" latinLnBrk="0" hangingPunct="1">
              <a:defRPr sz="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99921" algn="l" defTabSz="479969" rtl="0" eaLnBrk="1" latinLnBrk="0" hangingPunct="1">
              <a:defRPr sz="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39906" algn="l" defTabSz="479969" rtl="0" eaLnBrk="1" latinLnBrk="0" hangingPunct="1">
              <a:defRPr sz="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79890" algn="l" defTabSz="479969" rtl="0" eaLnBrk="1" latinLnBrk="0" hangingPunct="1">
              <a:defRPr sz="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19874" algn="l" defTabSz="479969" rtl="0" eaLnBrk="1" latinLnBrk="0" hangingPunct="1">
              <a:defRPr sz="9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Bef>
                <a:spcPts val="124"/>
              </a:spcBef>
            </a:pPr>
            <a:r>
              <a:rPr lang="es-ES" sz="1600" b="1" dirty="0">
                <a:solidFill>
                  <a:srgbClr val="0D1214"/>
                </a:solidFill>
                <a:latin typeface="Arial"/>
                <a:cs typeface="Arial"/>
              </a:rPr>
              <a:t>Análisis sobre la distribución y características de la apnea obstructiva del sueño en función de su severidad en una población</a:t>
            </a:r>
            <a:endParaRPr lang="en-US" sz="1600">
              <a:latin typeface="Arial"/>
              <a:cs typeface="Arial"/>
            </a:endParaRPr>
          </a:p>
          <a:p>
            <a:pPr algn="ctr">
              <a:lnSpc>
                <a:spcPct val="90000"/>
              </a:lnSpc>
              <a:spcBef>
                <a:spcPts val="124"/>
              </a:spcBef>
            </a:pPr>
            <a:r>
              <a:rPr lang="es-ES" sz="1000" dirty="0">
                <a:latin typeface="Arial"/>
                <a:cs typeface="Arial"/>
              </a:rPr>
              <a:t>Autores: Burga Ponce M; Opel J; </a:t>
            </a:r>
            <a:r>
              <a:rPr lang="es-ES" sz="1000" err="1">
                <a:latin typeface="Arial"/>
                <a:cs typeface="Arial"/>
              </a:rPr>
              <a:t>Outon</a:t>
            </a:r>
            <a:r>
              <a:rPr lang="es-ES" sz="1000" dirty="0">
                <a:latin typeface="Arial"/>
                <a:cs typeface="Arial"/>
              </a:rPr>
              <a:t> V; Jauregui F; Grandon A; Pellegrino G.</a:t>
            </a:r>
          </a:p>
          <a:p>
            <a:pPr algn="ctr">
              <a:lnSpc>
                <a:spcPct val="90000"/>
              </a:lnSpc>
              <a:spcBef>
                <a:spcPts val="124"/>
              </a:spcBef>
            </a:pPr>
            <a:r>
              <a:rPr lang="es-ES" sz="1000" dirty="0">
                <a:latin typeface="Arial"/>
                <a:cs typeface="Arial"/>
              </a:rPr>
              <a:t>Servicio de </a:t>
            </a:r>
            <a:r>
              <a:rPr lang="es-ES" sz="1000" dirty="0" err="1">
                <a:latin typeface="Arial"/>
                <a:cs typeface="Arial"/>
              </a:rPr>
              <a:t>Neumonología</a:t>
            </a:r>
            <a:r>
              <a:rPr lang="es-ES" sz="1000" dirty="0">
                <a:latin typeface="Arial"/>
                <a:cs typeface="Arial"/>
              </a:rPr>
              <a:t> Hospital San Juan de Dios La Plata</a:t>
            </a:r>
          </a:p>
          <a:p>
            <a:pPr algn="ctr">
              <a:lnSpc>
                <a:spcPct val="90000"/>
              </a:lnSpc>
              <a:spcBef>
                <a:spcPts val="124"/>
              </a:spcBef>
            </a:pPr>
            <a:endParaRPr lang="es-ES" sz="200" dirty="0">
              <a:latin typeface="Arial"/>
              <a:cs typeface="Arial"/>
            </a:endParaRPr>
          </a:p>
        </p:txBody>
      </p:sp>
      <p:pic>
        <p:nvPicPr>
          <p:cNvPr id="2" name="Imagen 1" descr="Texto&#10;&#10;Descripción generada automáticamente">
            <a:extLst>
              <a:ext uri="{FF2B5EF4-FFF2-40B4-BE49-F238E27FC236}">
                <a16:creationId xmlns:a16="http://schemas.microsoft.com/office/drawing/2014/main" id="{AC5E5E3D-BB22-45DF-6424-C7E605D734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82"/>
            <a:ext cx="5143500" cy="78105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2025548-3C55-E101-F1C1-850BC3CFAEC7}"/>
              </a:ext>
            </a:extLst>
          </p:cNvPr>
          <p:cNvSpPr txBox="1"/>
          <p:nvPr/>
        </p:nvSpPr>
        <p:spPr>
          <a:xfrm>
            <a:off x="4211820" y="200847"/>
            <a:ext cx="82374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s-ES" sz="2000" b="1" dirty="0">
                <a:solidFill>
                  <a:schemeClr val="bg1"/>
                </a:solidFill>
              </a:rPr>
              <a:t>P-173</a:t>
            </a:r>
          </a:p>
        </p:txBody>
      </p:sp>
      <p:pic>
        <p:nvPicPr>
          <p:cNvPr id="11" name="Imagen 10" descr="Tabla&#10;&#10;Descripción generada automáticamente">
            <a:extLst>
              <a:ext uri="{FF2B5EF4-FFF2-40B4-BE49-F238E27FC236}">
                <a16:creationId xmlns:a16="http://schemas.microsoft.com/office/drawing/2014/main" id="{21C5E449-64FC-77E2-F01E-AC6CCF6E167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908" t="31868" r="66420" b="29371"/>
          <a:stretch/>
        </p:blipFill>
        <p:spPr>
          <a:xfrm>
            <a:off x="2173851" y="4707098"/>
            <a:ext cx="2968764" cy="2184696"/>
          </a:xfrm>
          <a:prstGeom prst="rect">
            <a:avLst/>
          </a:prstGeom>
        </p:spPr>
      </p:pic>
      <p:pic>
        <p:nvPicPr>
          <p:cNvPr id="13" name="Imagen 12" descr="Tabla&#10;&#10;Descripción generada automáticamente">
            <a:extLst>
              <a:ext uri="{FF2B5EF4-FFF2-40B4-BE49-F238E27FC236}">
                <a16:creationId xmlns:a16="http://schemas.microsoft.com/office/drawing/2014/main" id="{4F485964-D8E0-D058-EE5A-7993671D77CE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46332" t="32349" r="27348" b="50664"/>
          <a:stretch/>
        </p:blipFill>
        <p:spPr>
          <a:xfrm>
            <a:off x="2110943" y="7056756"/>
            <a:ext cx="2939340" cy="1064759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FD2DE29D-7DE0-B4EE-A3F6-18383DEEB0B1}"/>
              </a:ext>
            </a:extLst>
          </p:cNvPr>
          <p:cNvSpPr txBox="1"/>
          <p:nvPr/>
        </p:nvSpPr>
        <p:spPr>
          <a:xfrm>
            <a:off x="2079471" y="1985568"/>
            <a:ext cx="2949212" cy="269304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indent="-228600" algn="just">
              <a:lnSpc>
                <a:spcPct val="90000"/>
              </a:lnSpc>
              <a:spcBef>
                <a:spcPts val="1000"/>
              </a:spcBef>
            </a:pPr>
            <a:r>
              <a:rPr lang="en-US" sz="1000" b="1" dirty="0">
                <a:latin typeface="Calibri"/>
                <a:cs typeface="Calibri"/>
              </a:rPr>
              <a:t>RESULTADOS:</a:t>
            </a:r>
            <a:r>
              <a:rPr lang="en-US" sz="1000" dirty="0">
                <a:latin typeface="Calibri"/>
                <a:cs typeface="Calibri"/>
              </a:rPr>
              <a:t> Se </a:t>
            </a:r>
            <a:r>
              <a:rPr lang="en-US" sz="1000" err="1">
                <a:latin typeface="Calibri"/>
                <a:cs typeface="Calibri"/>
              </a:rPr>
              <a:t>realizaron</a:t>
            </a:r>
            <a:r>
              <a:rPr lang="en-US" sz="1000" dirty="0">
                <a:latin typeface="Calibri"/>
                <a:cs typeface="Calibri"/>
              </a:rPr>
              <a:t> un total de 90 </a:t>
            </a:r>
            <a:r>
              <a:rPr lang="en-US" sz="1000" err="1">
                <a:latin typeface="Calibri"/>
                <a:cs typeface="Calibri"/>
              </a:rPr>
              <a:t>poligrafías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respiratorias</a:t>
            </a:r>
            <a:r>
              <a:rPr lang="en-US" sz="1000" dirty="0">
                <a:latin typeface="Calibri"/>
                <a:cs typeface="Calibri"/>
              </a:rPr>
              <a:t>, </a:t>
            </a:r>
            <a:r>
              <a:rPr lang="en-US" sz="1000" err="1">
                <a:latin typeface="Calibri"/>
                <a:cs typeface="Calibri"/>
              </a:rPr>
              <a:t>confirmando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diagnóstico</a:t>
            </a:r>
            <a:r>
              <a:rPr lang="en-US" sz="1000" dirty="0">
                <a:latin typeface="Calibri"/>
                <a:cs typeface="Calibri"/>
              </a:rPr>
              <a:t> de AOS </a:t>
            </a:r>
            <a:r>
              <a:rPr lang="en-US" sz="1000" err="1">
                <a:latin typeface="Calibri"/>
                <a:cs typeface="Calibri"/>
              </a:rPr>
              <a:t>en</a:t>
            </a:r>
            <a:r>
              <a:rPr lang="en-US" sz="1000" dirty="0">
                <a:latin typeface="Calibri"/>
                <a:cs typeface="Calibri"/>
              </a:rPr>
              <a:t> 72 de </a:t>
            </a:r>
            <a:r>
              <a:rPr lang="en-US" sz="1000" err="1">
                <a:latin typeface="Calibri"/>
                <a:cs typeface="Calibri"/>
              </a:rPr>
              <a:t>los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pacientes</a:t>
            </a:r>
            <a:r>
              <a:rPr lang="en-US" sz="1000" dirty="0">
                <a:latin typeface="Calibri"/>
                <a:cs typeface="Calibri"/>
              </a:rPr>
              <a:t> (80%). El 51.4% </a:t>
            </a:r>
            <a:r>
              <a:rPr lang="en-US" sz="1000" err="1">
                <a:latin typeface="Calibri"/>
                <a:cs typeface="Calibri"/>
              </a:rPr>
              <a:t>fueron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severos</a:t>
            </a:r>
            <a:r>
              <a:rPr lang="en-US" sz="1000" dirty="0">
                <a:latin typeface="Calibri"/>
                <a:cs typeface="Calibri"/>
              </a:rPr>
              <a:t> (n:37), 19.4% </a:t>
            </a:r>
            <a:r>
              <a:rPr lang="en-US" sz="1000" err="1">
                <a:latin typeface="Calibri"/>
                <a:cs typeface="Calibri"/>
              </a:rPr>
              <a:t>moderados</a:t>
            </a:r>
            <a:r>
              <a:rPr lang="en-US" sz="1000" dirty="0">
                <a:latin typeface="Calibri"/>
                <a:cs typeface="Calibri"/>
              </a:rPr>
              <a:t> (n:14) y 29.2% </a:t>
            </a:r>
            <a:r>
              <a:rPr lang="en-US" sz="1000" err="1">
                <a:latin typeface="Calibri"/>
                <a:cs typeface="Calibri"/>
              </a:rPr>
              <a:t>leves</a:t>
            </a:r>
            <a:r>
              <a:rPr lang="en-US" sz="1000" dirty="0">
                <a:latin typeface="Calibri"/>
                <a:cs typeface="Calibri"/>
              </a:rPr>
              <a:t> (n:21)</a:t>
            </a:r>
          </a:p>
          <a:p>
            <a:pPr indent="-228600" algn="just">
              <a:lnSpc>
                <a:spcPct val="90000"/>
              </a:lnSpc>
              <a:spcBef>
                <a:spcPts val="1000"/>
              </a:spcBef>
            </a:pPr>
            <a:r>
              <a:rPr lang="en-US" sz="1000" dirty="0">
                <a:latin typeface="Calibri"/>
                <a:cs typeface="Calibri"/>
              </a:rPr>
              <a:t>Se </a:t>
            </a:r>
            <a:r>
              <a:rPr lang="en-US" sz="1000" err="1">
                <a:latin typeface="Calibri"/>
                <a:cs typeface="Calibri"/>
              </a:rPr>
              <a:t>analizaron</a:t>
            </a:r>
            <a:r>
              <a:rPr lang="en-US" sz="1000" dirty="0">
                <a:latin typeface="Calibri"/>
                <a:cs typeface="Calibri"/>
              </a:rPr>
              <a:t> las </a:t>
            </a:r>
            <a:r>
              <a:rPr lang="en-US" sz="1000" err="1">
                <a:latin typeface="Calibri"/>
                <a:cs typeface="Calibri"/>
              </a:rPr>
              <a:t>características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antropométricas</a:t>
            </a:r>
            <a:r>
              <a:rPr lang="en-US" sz="1000" dirty="0">
                <a:latin typeface="Calibri"/>
                <a:cs typeface="Calibri"/>
              </a:rPr>
              <a:t>, </a:t>
            </a:r>
            <a:r>
              <a:rPr lang="en-US" sz="1000" err="1">
                <a:latin typeface="Calibri"/>
                <a:cs typeface="Calibri"/>
              </a:rPr>
              <a:t>demográficas</a:t>
            </a:r>
            <a:r>
              <a:rPr lang="en-US" sz="1000" dirty="0">
                <a:latin typeface="Calibri"/>
                <a:cs typeface="Calibri"/>
              </a:rPr>
              <a:t>, </a:t>
            </a:r>
            <a:r>
              <a:rPr lang="en-US" sz="1000" err="1">
                <a:latin typeface="Calibri"/>
                <a:cs typeface="Calibri"/>
              </a:rPr>
              <a:t>antecedentes</a:t>
            </a:r>
            <a:r>
              <a:rPr lang="en-US" sz="1000" dirty="0">
                <a:latin typeface="Calibri"/>
                <a:cs typeface="Calibri"/>
              </a:rPr>
              <a:t> y </a:t>
            </a:r>
            <a:r>
              <a:rPr lang="en-US" sz="1000" err="1">
                <a:latin typeface="Calibri"/>
                <a:cs typeface="Calibri"/>
              </a:rPr>
              <a:t>comorbilidades</a:t>
            </a:r>
            <a:r>
              <a:rPr lang="en-US" sz="1000" dirty="0">
                <a:latin typeface="Calibri"/>
                <a:cs typeface="Calibri"/>
              </a:rPr>
              <a:t> de </a:t>
            </a:r>
            <a:r>
              <a:rPr lang="en-US" sz="1000" err="1">
                <a:latin typeface="Calibri"/>
                <a:cs typeface="Calibri"/>
              </a:rPr>
              <a:t>los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pacientes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según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el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grado</a:t>
            </a:r>
            <a:r>
              <a:rPr lang="en-US" sz="1000" dirty="0">
                <a:latin typeface="Calibri"/>
                <a:cs typeface="Calibri"/>
              </a:rPr>
              <a:t> de AOS (</a:t>
            </a:r>
            <a:r>
              <a:rPr lang="en-US" sz="1000" err="1">
                <a:latin typeface="Calibri"/>
                <a:cs typeface="Calibri"/>
              </a:rPr>
              <a:t>Tabla</a:t>
            </a:r>
            <a:r>
              <a:rPr lang="en-US" sz="1000" dirty="0">
                <a:latin typeface="Calibri"/>
                <a:cs typeface="Calibri"/>
              </a:rPr>
              <a:t> 1).</a:t>
            </a:r>
          </a:p>
          <a:p>
            <a:pPr indent="-228600" algn="just">
              <a:lnSpc>
                <a:spcPct val="90000"/>
              </a:lnSpc>
              <a:spcBef>
                <a:spcPts val="1000"/>
              </a:spcBef>
            </a:pPr>
            <a:r>
              <a:rPr lang="en-US" sz="1000" dirty="0">
                <a:latin typeface="Calibri"/>
                <a:cs typeface="Calibri"/>
              </a:rPr>
              <a:t>Se </a:t>
            </a:r>
            <a:r>
              <a:rPr lang="en-US" sz="1000" err="1">
                <a:latin typeface="Calibri"/>
                <a:cs typeface="Calibri"/>
              </a:rPr>
              <a:t>realizó</a:t>
            </a:r>
            <a:r>
              <a:rPr lang="en-US" sz="1000" dirty="0">
                <a:latin typeface="Calibri"/>
                <a:cs typeface="Calibri"/>
              </a:rPr>
              <a:t> un </a:t>
            </a:r>
            <a:r>
              <a:rPr lang="en-US" sz="1000" err="1">
                <a:latin typeface="Calibri"/>
                <a:cs typeface="Calibri"/>
              </a:rPr>
              <a:t>análisis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comparativo</a:t>
            </a:r>
            <a:r>
              <a:rPr lang="en-US" sz="1000" dirty="0">
                <a:latin typeface="Calibri"/>
                <a:cs typeface="Calibri"/>
              </a:rPr>
              <a:t> de las variables de la PR (</a:t>
            </a:r>
            <a:r>
              <a:rPr lang="en-US" sz="1000" err="1">
                <a:latin typeface="Calibri"/>
                <a:cs typeface="Calibri"/>
              </a:rPr>
              <a:t>Tabla</a:t>
            </a:r>
            <a:r>
              <a:rPr lang="en-US" sz="1000" dirty="0">
                <a:latin typeface="Calibri"/>
                <a:cs typeface="Calibri"/>
              </a:rPr>
              <a:t> 2).</a:t>
            </a:r>
          </a:p>
          <a:p>
            <a:pPr indent="-228600" algn="just">
              <a:lnSpc>
                <a:spcPct val="90000"/>
              </a:lnSpc>
              <a:spcBef>
                <a:spcPts val="1000"/>
              </a:spcBef>
            </a:pPr>
            <a:r>
              <a:rPr lang="en-US" sz="1000" dirty="0">
                <a:latin typeface="Calibri"/>
                <a:cs typeface="Calibri"/>
              </a:rPr>
              <a:t>Entre </a:t>
            </a:r>
            <a:r>
              <a:rPr lang="en-US" sz="1000" err="1">
                <a:latin typeface="Calibri"/>
                <a:cs typeface="Calibri"/>
              </a:rPr>
              <a:t>otros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datos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evaluados</a:t>
            </a:r>
            <a:r>
              <a:rPr lang="en-US" sz="1000" dirty="0">
                <a:latin typeface="Calibri"/>
                <a:cs typeface="Calibri"/>
              </a:rPr>
              <a:t> se </a:t>
            </a:r>
            <a:r>
              <a:rPr lang="en-US" sz="1000" err="1">
                <a:latin typeface="Calibri"/>
                <a:cs typeface="Calibri"/>
              </a:rPr>
              <a:t>observó</a:t>
            </a:r>
            <a:r>
              <a:rPr lang="en-US" sz="1000" dirty="0">
                <a:latin typeface="Calibri"/>
                <a:cs typeface="Calibri"/>
              </a:rPr>
              <a:t> que </a:t>
            </a:r>
            <a:r>
              <a:rPr lang="en-US" sz="1000" err="1">
                <a:latin typeface="Calibri"/>
                <a:cs typeface="Calibri"/>
              </a:rPr>
              <a:t>el</a:t>
            </a:r>
            <a:r>
              <a:rPr lang="en-US" sz="1000" dirty="0">
                <a:latin typeface="Calibri"/>
                <a:cs typeface="Calibri"/>
              </a:rPr>
              <a:t> 43.2% no </a:t>
            </a:r>
            <a:r>
              <a:rPr lang="en-US" sz="1000" err="1">
                <a:latin typeface="Calibri"/>
                <a:cs typeface="Calibri"/>
              </a:rPr>
              <a:t>pertenecía</a:t>
            </a:r>
            <a:r>
              <a:rPr lang="en-US" sz="1000" dirty="0">
                <a:latin typeface="Calibri"/>
                <a:cs typeface="Calibri"/>
              </a:rPr>
              <a:t> a la ciudad de La Plata y que las </a:t>
            </a:r>
            <a:r>
              <a:rPr lang="en-US" sz="1000" err="1">
                <a:latin typeface="Calibri"/>
                <a:cs typeface="Calibri"/>
              </a:rPr>
              <a:t>especialidades</a:t>
            </a:r>
            <a:r>
              <a:rPr lang="en-US" sz="1000" dirty="0">
                <a:latin typeface="Calibri"/>
                <a:cs typeface="Calibri"/>
              </a:rPr>
              <a:t> que mayor </a:t>
            </a:r>
            <a:r>
              <a:rPr lang="en-US" sz="1000" err="1">
                <a:latin typeface="Calibri"/>
                <a:cs typeface="Calibri"/>
              </a:rPr>
              <a:t>número</a:t>
            </a:r>
            <a:r>
              <a:rPr lang="en-US" sz="1000" dirty="0">
                <a:latin typeface="Calibri"/>
                <a:cs typeface="Calibri"/>
              </a:rPr>
              <a:t> de </a:t>
            </a:r>
            <a:r>
              <a:rPr lang="en-US" sz="1000" err="1">
                <a:latin typeface="Calibri"/>
                <a:cs typeface="Calibri"/>
              </a:rPr>
              <a:t>pacientes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derivaron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fueron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Neumonologia</a:t>
            </a:r>
            <a:r>
              <a:rPr lang="en-US" sz="1000" dirty="0">
                <a:latin typeface="Calibri"/>
                <a:cs typeface="Calibri"/>
              </a:rPr>
              <a:t> (n:55), </a:t>
            </a:r>
            <a:r>
              <a:rPr lang="en-US" sz="1000" err="1">
                <a:latin typeface="Calibri"/>
                <a:cs typeface="Calibri"/>
              </a:rPr>
              <a:t>Cardiología</a:t>
            </a:r>
            <a:r>
              <a:rPr lang="en-US" sz="1000" dirty="0">
                <a:latin typeface="Calibri"/>
                <a:cs typeface="Calibri"/>
              </a:rPr>
              <a:t> (n:17), </a:t>
            </a:r>
            <a:r>
              <a:rPr lang="en-US" sz="1000" err="1">
                <a:latin typeface="Calibri"/>
                <a:cs typeface="Calibri"/>
              </a:rPr>
              <a:t>Hematología</a:t>
            </a:r>
            <a:r>
              <a:rPr lang="en-US" sz="1000" dirty="0">
                <a:latin typeface="Calibri"/>
                <a:cs typeface="Calibri"/>
              </a:rPr>
              <a:t> (3), </a:t>
            </a:r>
            <a:r>
              <a:rPr lang="en-US" sz="1000" err="1">
                <a:latin typeface="Calibri"/>
                <a:cs typeface="Calibri"/>
              </a:rPr>
              <a:t>Clínica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Médica</a:t>
            </a:r>
            <a:r>
              <a:rPr lang="en-US" sz="1000" dirty="0">
                <a:latin typeface="Calibri"/>
                <a:cs typeface="Calibri"/>
              </a:rPr>
              <a:t> (2), ORL (1)</a:t>
            </a:r>
          </a:p>
          <a:p>
            <a:endParaRPr lang="es-ES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DA35A5F1-346F-EAFC-AD22-992336730E4C}"/>
              </a:ext>
            </a:extLst>
          </p:cNvPr>
          <p:cNvSpPr txBox="1"/>
          <p:nvPr/>
        </p:nvSpPr>
        <p:spPr>
          <a:xfrm>
            <a:off x="131395" y="8253959"/>
            <a:ext cx="4897119" cy="98488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1000" b="1">
                <a:latin typeface="Calibri"/>
                <a:cs typeface="Calibri"/>
              </a:rPr>
              <a:t>DISCUSIÓN Y CONCLUSIÓN:</a:t>
            </a:r>
            <a:r>
              <a:rPr lang="en-US" sz="1000" dirty="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Según</a:t>
            </a:r>
            <a:r>
              <a:rPr lang="en-US" sz="100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los</a:t>
            </a:r>
            <a:r>
              <a:rPr lang="en-US" sz="100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datos</a:t>
            </a:r>
            <a:r>
              <a:rPr lang="en-US" sz="100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obtenidos</a:t>
            </a:r>
            <a:r>
              <a:rPr lang="en-US" sz="100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en</a:t>
            </a:r>
            <a:r>
              <a:rPr lang="en-US" sz="100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nuestro</a:t>
            </a:r>
            <a:r>
              <a:rPr lang="en-US" sz="100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trabajo</a:t>
            </a:r>
            <a:r>
              <a:rPr lang="en-US" sz="1000">
                <a:latin typeface="Calibri"/>
                <a:cs typeface="Calibri"/>
              </a:rPr>
              <a:t>, </a:t>
            </a:r>
            <a:r>
              <a:rPr lang="en-US" sz="1000" err="1">
                <a:latin typeface="Calibri"/>
                <a:cs typeface="Calibri"/>
              </a:rPr>
              <a:t>observamos</a:t>
            </a:r>
            <a:r>
              <a:rPr lang="en-US" sz="100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una</a:t>
            </a:r>
            <a:r>
              <a:rPr lang="en-US" sz="100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asociación</a:t>
            </a:r>
            <a:r>
              <a:rPr lang="en-US" sz="100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clara</a:t>
            </a:r>
            <a:r>
              <a:rPr lang="en-US" sz="1000">
                <a:latin typeface="Calibri"/>
                <a:cs typeface="Calibri"/>
              </a:rPr>
              <a:t> entre un IMC &gt;25 y AOS, tanto </a:t>
            </a:r>
            <a:r>
              <a:rPr lang="en-US" sz="1000" err="1">
                <a:latin typeface="Calibri"/>
                <a:cs typeface="Calibri"/>
              </a:rPr>
              <a:t>en</a:t>
            </a:r>
            <a:r>
              <a:rPr lang="en-US" sz="100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el</a:t>
            </a:r>
            <a:r>
              <a:rPr lang="en-US" sz="1000">
                <a:latin typeface="Calibri"/>
                <a:cs typeface="Calibri"/>
              </a:rPr>
              <a:t> AOS </a:t>
            </a:r>
            <a:r>
              <a:rPr lang="en-US" sz="1000" err="1">
                <a:latin typeface="Calibri"/>
                <a:cs typeface="Calibri"/>
              </a:rPr>
              <a:t>leve</a:t>
            </a:r>
            <a:r>
              <a:rPr lang="en-US" sz="100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como</a:t>
            </a:r>
            <a:r>
              <a:rPr lang="en-US" sz="100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severo</a:t>
            </a:r>
            <a:r>
              <a:rPr lang="en-US" sz="1000">
                <a:latin typeface="Calibri"/>
                <a:cs typeface="Calibri"/>
              </a:rPr>
              <a:t> se </a:t>
            </a:r>
            <a:r>
              <a:rPr lang="en-US" sz="1000" err="1">
                <a:latin typeface="Calibri"/>
                <a:cs typeface="Calibri"/>
              </a:rPr>
              <a:t>vio</a:t>
            </a:r>
            <a:r>
              <a:rPr lang="en-US" sz="1000">
                <a:latin typeface="Calibri"/>
                <a:cs typeface="Calibri"/>
              </a:rPr>
              <a:t> un </a:t>
            </a:r>
            <a:r>
              <a:rPr lang="en-US" sz="1000" err="1">
                <a:latin typeface="Calibri"/>
                <a:cs typeface="Calibri"/>
              </a:rPr>
              <a:t>predominio</a:t>
            </a:r>
            <a:r>
              <a:rPr lang="en-US" sz="100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por</a:t>
            </a:r>
            <a:r>
              <a:rPr lang="en-US" sz="100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el</a:t>
            </a:r>
            <a:r>
              <a:rPr lang="en-US" sz="100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sexo</a:t>
            </a:r>
            <a:r>
              <a:rPr lang="en-US" sz="100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masculino</a:t>
            </a:r>
            <a:r>
              <a:rPr lang="en-US" sz="1000">
                <a:latin typeface="Calibri"/>
                <a:cs typeface="Calibri"/>
              </a:rPr>
              <a:t>, y </a:t>
            </a:r>
            <a:r>
              <a:rPr lang="en-US" sz="1000" err="1">
                <a:latin typeface="Calibri"/>
                <a:cs typeface="Calibri"/>
              </a:rPr>
              <a:t>en</a:t>
            </a:r>
            <a:r>
              <a:rPr lang="en-US" sz="100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el</a:t>
            </a:r>
            <a:r>
              <a:rPr lang="en-US" sz="100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moderado</a:t>
            </a:r>
            <a:r>
              <a:rPr lang="en-US" sz="1000">
                <a:latin typeface="Calibri"/>
                <a:cs typeface="Calibri"/>
              </a:rPr>
              <a:t> del </a:t>
            </a:r>
            <a:r>
              <a:rPr lang="en-US" sz="1000" err="1">
                <a:latin typeface="Calibri"/>
                <a:cs typeface="Calibri"/>
              </a:rPr>
              <a:t>femenino</a:t>
            </a:r>
            <a:r>
              <a:rPr lang="en-US" sz="1000">
                <a:latin typeface="Calibri"/>
                <a:cs typeface="Calibri"/>
              </a:rPr>
              <a:t>. la HTA y </a:t>
            </a:r>
            <a:r>
              <a:rPr lang="en-US" sz="1000" err="1">
                <a:latin typeface="Calibri"/>
                <a:cs typeface="Calibri"/>
              </a:rPr>
              <a:t>obesidad</a:t>
            </a:r>
            <a:r>
              <a:rPr lang="en-US" sz="1000">
                <a:latin typeface="Calibri"/>
                <a:cs typeface="Calibri"/>
              </a:rPr>
              <a:t> </a:t>
            </a:r>
            <a:r>
              <a:rPr lang="en-US" sz="1000" err="1">
                <a:latin typeface="Calibri"/>
                <a:cs typeface="Calibri"/>
              </a:rPr>
              <a:t>fueron</a:t>
            </a:r>
            <a:r>
              <a:rPr lang="en-US" sz="1000">
                <a:latin typeface="Calibri"/>
                <a:cs typeface="Calibri"/>
              </a:rPr>
              <a:t> las </a:t>
            </a:r>
            <a:r>
              <a:rPr lang="en-US" sz="1000" err="1">
                <a:latin typeface="Calibri"/>
                <a:cs typeface="Calibri"/>
              </a:rPr>
              <a:t>comorbilidades</a:t>
            </a:r>
            <a:r>
              <a:rPr lang="en-US" sz="1000">
                <a:latin typeface="Calibri"/>
                <a:cs typeface="Calibri"/>
              </a:rPr>
              <a:t> mas </a:t>
            </a:r>
            <a:r>
              <a:rPr lang="en-US" sz="1000" err="1">
                <a:latin typeface="Calibri"/>
                <a:cs typeface="Calibri"/>
              </a:rPr>
              <a:t>frecuentes</a:t>
            </a:r>
            <a:r>
              <a:rPr lang="en-US" sz="1000">
                <a:latin typeface="Calibri"/>
                <a:cs typeface="Calibri"/>
              </a:rPr>
              <a:t>.</a:t>
            </a:r>
            <a:endParaRPr lang="es-ES" sz="1000">
              <a:latin typeface="Calibri"/>
              <a:cs typeface="Calibri"/>
            </a:endParaRPr>
          </a:p>
          <a:p>
            <a:pPr algn="l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260</cp:revision>
  <dcterms:created xsi:type="dcterms:W3CDTF">2024-10-18T01:24:00Z</dcterms:created>
  <dcterms:modified xsi:type="dcterms:W3CDTF">2024-10-18T16:25:58Z</dcterms:modified>
</cp:coreProperties>
</file>