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144000" cx="5143500"/>
  <p:notesSz cx="6858000" cy="9144000"/>
  <p:embeddedFontLst>
    <p:embeddedFont>
      <p:font typeface="Open Sans SemiBold"/>
      <p:regular r:id="rId6"/>
      <p:bold r:id="rId7"/>
      <p:italic r:id="rId8"/>
      <p:boldItalic r:id="rId9"/>
    </p:embeddedFont>
    <p:embeddedFont>
      <p:font typeface="Open Sans ExtraBold"/>
      <p:bold r:id="rId10"/>
      <p:boldItalic r:id="rId11"/>
    </p:embeddedFont>
    <p:embeddedFont>
      <p:font typeface="Open Sans Medium"/>
      <p:regular r:id="rId12"/>
      <p:bold r:id="rId13"/>
      <p:italic r:id="rId14"/>
      <p:boldItalic r:id="rId15"/>
    </p:embeddedFont>
    <p:embeddedFont>
      <p:font typeface="Gill Sans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PHl5BV/FK4EqBnf9qqDMcjBIh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font" Target="fonts/OpenSansExtraBold-boldItalic.fntdata"/><Relationship Id="rId22" Type="http://customschemas.google.com/relationships/presentationmetadata" Target="metadata"/><Relationship Id="rId10" Type="http://schemas.openxmlformats.org/officeDocument/2006/relationships/font" Target="fonts/OpenSansExtraBold-bold.fntdata"/><Relationship Id="rId21" Type="http://schemas.openxmlformats.org/officeDocument/2006/relationships/font" Target="fonts/OpenSans-boldItalic.fntdata"/><Relationship Id="rId13" Type="http://schemas.openxmlformats.org/officeDocument/2006/relationships/font" Target="fonts/OpenSansMedium-bold.fntdata"/><Relationship Id="rId12" Type="http://schemas.openxmlformats.org/officeDocument/2006/relationships/font" Target="fonts/OpenSans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SemiBold-boldItalic.fntdata"/><Relationship Id="rId15" Type="http://schemas.openxmlformats.org/officeDocument/2006/relationships/font" Target="fonts/OpenSansMedium-boldItalic.fntdata"/><Relationship Id="rId14" Type="http://schemas.openxmlformats.org/officeDocument/2006/relationships/font" Target="fonts/OpenSansMedium-italic.fntdata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font" Target="fonts/OpenSansSemiBold-regular.fntdata"/><Relationship Id="rId18" Type="http://schemas.openxmlformats.org/officeDocument/2006/relationships/font" Target="fonts/OpenSans-regular.fntdata"/><Relationship Id="rId7" Type="http://schemas.openxmlformats.org/officeDocument/2006/relationships/font" Target="fonts/OpenSansSemiBold-bold.fntdata"/><Relationship Id="rId8" Type="http://schemas.openxmlformats.org/officeDocument/2006/relationships/font" Target="fonts/OpenSans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c68afad4f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c68afad4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c68afad4f_0_10"/>
          <p:cNvSpPr txBox="1"/>
          <p:nvPr>
            <p:ph type="ctrTitle"/>
          </p:nvPr>
        </p:nvSpPr>
        <p:spPr>
          <a:xfrm>
            <a:off x="175336" y="1323689"/>
            <a:ext cx="47928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30c68afad4f_0_10"/>
          <p:cNvSpPr txBox="1"/>
          <p:nvPr>
            <p:ph idx="1" type="subTitle"/>
          </p:nvPr>
        </p:nvSpPr>
        <p:spPr>
          <a:xfrm>
            <a:off x="175331" y="5038444"/>
            <a:ext cx="47928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30c68afad4f_0_10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0c68afad4f_0_45"/>
          <p:cNvSpPr txBox="1"/>
          <p:nvPr>
            <p:ph hasCustomPrompt="1" type="title"/>
          </p:nvPr>
        </p:nvSpPr>
        <p:spPr>
          <a:xfrm>
            <a:off x="175331" y="1966444"/>
            <a:ext cx="47928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0c68afad4f_0_45"/>
          <p:cNvSpPr txBox="1"/>
          <p:nvPr>
            <p:ph idx="1" type="body"/>
          </p:nvPr>
        </p:nvSpPr>
        <p:spPr>
          <a:xfrm>
            <a:off x="175331" y="5603956"/>
            <a:ext cx="47928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30c68afad4f_0_45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0c68afad4f_0_49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g30c68afad4f_0_51"/>
          <p:cNvCxnSpPr/>
          <p:nvPr/>
        </p:nvCxnSpPr>
        <p:spPr>
          <a:xfrm>
            <a:off x="811964" y="2462784"/>
            <a:ext cx="36963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g30c68afad4f_0_51"/>
          <p:cNvSpPr txBox="1"/>
          <p:nvPr>
            <p:ph type="title"/>
          </p:nvPr>
        </p:nvSpPr>
        <p:spPr>
          <a:xfrm>
            <a:off x="811964" y="1072220"/>
            <a:ext cx="36963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30c68afad4f_0_51"/>
          <p:cNvSpPr txBox="1"/>
          <p:nvPr>
            <p:ph idx="1" type="body"/>
          </p:nvPr>
        </p:nvSpPr>
        <p:spPr>
          <a:xfrm>
            <a:off x="811964" y="2692734"/>
            <a:ext cx="17583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238"/>
              <a:buNone/>
              <a:defRPr b="0" sz="1238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844"/>
              <a:buNone/>
              <a:defRPr b="1" sz="843"/>
            </a:lvl2pPr>
            <a:lvl3pPr indent="-228600" lvl="2" marL="1371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759"/>
              <a:buNone/>
              <a:defRPr b="1" sz="759"/>
            </a:lvl3pPr>
            <a:lvl4pPr indent="-228600" lvl="3" marL="1828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4pPr>
            <a:lvl5pPr indent="-228600" lvl="4" marL="22860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5pPr>
            <a:lvl6pPr indent="-228600" lvl="5" marL="27432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6pPr>
            <a:lvl7pPr indent="-228600" lvl="6" marL="3200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7pPr>
            <a:lvl8pPr indent="-228600" lvl="7" marL="3657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8pPr>
            <a:lvl9pPr indent="-228600" lvl="8" marL="4114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9pPr>
          </a:lstStyle>
          <a:p/>
        </p:txBody>
      </p:sp>
      <p:sp>
        <p:nvSpPr>
          <p:cNvPr id="54" name="Google Shape;54;g30c68afad4f_0_51"/>
          <p:cNvSpPr txBox="1"/>
          <p:nvPr>
            <p:ph idx="2" type="body"/>
          </p:nvPr>
        </p:nvSpPr>
        <p:spPr>
          <a:xfrm>
            <a:off x="811964" y="3765694"/>
            <a:ext cx="1758300" cy="3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30c68afad4f_0_51"/>
          <p:cNvSpPr txBox="1"/>
          <p:nvPr>
            <p:ph idx="3" type="body"/>
          </p:nvPr>
        </p:nvSpPr>
        <p:spPr>
          <a:xfrm>
            <a:off x="2750165" y="2697340"/>
            <a:ext cx="17583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238"/>
              <a:buNone/>
              <a:defRPr b="0" sz="1238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844"/>
              <a:buNone/>
              <a:defRPr b="1" sz="843"/>
            </a:lvl2pPr>
            <a:lvl3pPr indent="-228600" lvl="2" marL="1371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759"/>
              <a:buNone/>
              <a:defRPr b="1" sz="759"/>
            </a:lvl3pPr>
            <a:lvl4pPr indent="-228600" lvl="3" marL="1828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4pPr>
            <a:lvl5pPr indent="-228600" lvl="4" marL="22860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5pPr>
            <a:lvl6pPr indent="-228600" lvl="5" marL="27432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6pPr>
            <a:lvl7pPr indent="-228600" lvl="6" marL="3200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7pPr>
            <a:lvl8pPr indent="-228600" lvl="7" marL="3657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8pPr>
            <a:lvl9pPr indent="-228600" lvl="8" marL="4114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b="1" sz="675"/>
            </a:lvl9pPr>
          </a:lstStyle>
          <a:p/>
        </p:txBody>
      </p:sp>
      <p:sp>
        <p:nvSpPr>
          <p:cNvPr id="56" name="Google Shape;56;g30c68afad4f_0_51"/>
          <p:cNvSpPr txBox="1"/>
          <p:nvPr>
            <p:ph idx="4" type="body"/>
          </p:nvPr>
        </p:nvSpPr>
        <p:spPr>
          <a:xfrm>
            <a:off x="2750165" y="3761989"/>
            <a:ext cx="17583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30c68afad4f_0_51"/>
          <p:cNvSpPr txBox="1"/>
          <p:nvPr>
            <p:ph idx="10" type="dt"/>
          </p:nvPr>
        </p:nvSpPr>
        <p:spPr>
          <a:xfrm>
            <a:off x="3176180" y="440494"/>
            <a:ext cx="1332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30c68afad4f_0_51"/>
          <p:cNvSpPr txBox="1"/>
          <p:nvPr>
            <p:ph idx="11" type="ftr"/>
          </p:nvPr>
        </p:nvSpPr>
        <p:spPr>
          <a:xfrm>
            <a:off x="811964" y="439078"/>
            <a:ext cx="22692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30c68afad4f_0_51"/>
          <p:cNvSpPr txBox="1"/>
          <p:nvPr>
            <p:ph idx="12" type="sldNum"/>
          </p:nvPr>
        </p:nvSpPr>
        <p:spPr>
          <a:xfrm>
            <a:off x="274345" y="1065298"/>
            <a:ext cx="447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0c68afad4f_0_14"/>
          <p:cNvSpPr txBox="1"/>
          <p:nvPr>
            <p:ph type="title"/>
          </p:nvPr>
        </p:nvSpPr>
        <p:spPr>
          <a:xfrm>
            <a:off x="175331" y="3823733"/>
            <a:ext cx="47928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30c68afad4f_0_14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0c68afad4f_0_17"/>
          <p:cNvSpPr txBox="1"/>
          <p:nvPr>
            <p:ph type="title"/>
          </p:nvPr>
        </p:nvSpPr>
        <p:spPr>
          <a:xfrm>
            <a:off x="175331" y="791156"/>
            <a:ext cx="47928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30c68afad4f_0_17"/>
          <p:cNvSpPr txBox="1"/>
          <p:nvPr>
            <p:ph idx="1" type="body"/>
          </p:nvPr>
        </p:nvSpPr>
        <p:spPr>
          <a:xfrm>
            <a:off x="175331" y="2048844"/>
            <a:ext cx="47928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30c68afad4f_0_17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0c68afad4f_0_21"/>
          <p:cNvSpPr txBox="1"/>
          <p:nvPr>
            <p:ph type="title"/>
          </p:nvPr>
        </p:nvSpPr>
        <p:spPr>
          <a:xfrm>
            <a:off x="175331" y="791156"/>
            <a:ext cx="47928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0c68afad4f_0_21"/>
          <p:cNvSpPr txBox="1"/>
          <p:nvPr>
            <p:ph idx="1" type="body"/>
          </p:nvPr>
        </p:nvSpPr>
        <p:spPr>
          <a:xfrm>
            <a:off x="175331" y="2048844"/>
            <a:ext cx="225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30c68afad4f_0_21"/>
          <p:cNvSpPr txBox="1"/>
          <p:nvPr>
            <p:ph idx="2" type="body"/>
          </p:nvPr>
        </p:nvSpPr>
        <p:spPr>
          <a:xfrm>
            <a:off x="2718225" y="2048844"/>
            <a:ext cx="225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0c68afad4f_0_21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0c68afad4f_0_26"/>
          <p:cNvSpPr txBox="1"/>
          <p:nvPr>
            <p:ph type="title"/>
          </p:nvPr>
        </p:nvSpPr>
        <p:spPr>
          <a:xfrm>
            <a:off x="175331" y="791156"/>
            <a:ext cx="47928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30c68afad4f_0_26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0c68afad4f_0_29"/>
          <p:cNvSpPr txBox="1"/>
          <p:nvPr>
            <p:ph type="title"/>
          </p:nvPr>
        </p:nvSpPr>
        <p:spPr>
          <a:xfrm>
            <a:off x="175331" y="987733"/>
            <a:ext cx="15795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30c68afad4f_0_29"/>
          <p:cNvSpPr txBox="1"/>
          <p:nvPr>
            <p:ph idx="1" type="body"/>
          </p:nvPr>
        </p:nvSpPr>
        <p:spPr>
          <a:xfrm>
            <a:off x="175331" y="2470400"/>
            <a:ext cx="15795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30c68afad4f_0_29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0c68afad4f_0_33"/>
          <p:cNvSpPr txBox="1"/>
          <p:nvPr>
            <p:ph type="title"/>
          </p:nvPr>
        </p:nvSpPr>
        <p:spPr>
          <a:xfrm>
            <a:off x="275766" y="800267"/>
            <a:ext cx="35820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30c68afad4f_0_33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0c68afad4f_0_36"/>
          <p:cNvSpPr/>
          <p:nvPr/>
        </p:nvSpPr>
        <p:spPr>
          <a:xfrm>
            <a:off x="2571750" y="-222"/>
            <a:ext cx="2571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0c68afad4f_0_36"/>
          <p:cNvSpPr txBox="1"/>
          <p:nvPr>
            <p:ph type="title"/>
          </p:nvPr>
        </p:nvSpPr>
        <p:spPr>
          <a:xfrm>
            <a:off x="149344" y="2192311"/>
            <a:ext cx="22755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30c68afad4f_0_36"/>
          <p:cNvSpPr txBox="1"/>
          <p:nvPr>
            <p:ph idx="1" type="subTitle"/>
          </p:nvPr>
        </p:nvSpPr>
        <p:spPr>
          <a:xfrm>
            <a:off x="149344" y="4983244"/>
            <a:ext cx="22755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30c68afad4f_0_36"/>
          <p:cNvSpPr txBox="1"/>
          <p:nvPr>
            <p:ph idx="2" type="body"/>
          </p:nvPr>
        </p:nvSpPr>
        <p:spPr>
          <a:xfrm>
            <a:off x="2778469" y="1287244"/>
            <a:ext cx="21582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30c68afad4f_0_36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0c68afad4f_0_42"/>
          <p:cNvSpPr txBox="1"/>
          <p:nvPr>
            <p:ph idx="1" type="body"/>
          </p:nvPr>
        </p:nvSpPr>
        <p:spPr>
          <a:xfrm>
            <a:off x="175331" y="7521022"/>
            <a:ext cx="33744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30c68afad4f_0_42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0c68afad4f_0_6"/>
          <p:cNvSpPr txBox="1"/>
          <p:nvPr>
            <p:ph type="title"/>
          </p:nvPr>
        </p:nvSpPr>
        <p:spPr>
          <a:xfrm>
            <a:off x="175331" y="791156"/>
            <a:ext cx="47928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30c68afad4f_0_6"/>
          <p:cNvSpPr txBox="1"/>
          <p:nvPr>
            <p:ph idx="1" type="body"/>
          </p:nvPr>
        </p:nvSpPr>
        <p:spPr>
          <a:xfrm>
            <a:off x="175331" y="2048844"/>
            <a:ext cx="47928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30c68afad4f_0_6"/>
          <p:cNvSpPr txBox="1"/>
          <p:nvPr>
            <p:ph idx="12" type="sldNum"/>
          </p:nvPr>
        </p:nvSpPr>
        <p:spPr>
          <a:xfrm>
            <a:off x="4765758" y="8290163"/>
            <a:ext cx="30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c68afad4f_0_61"/>
          <p:cNvSpPr/>
          <p:nvPr/>
        </p:nvSpPr>
        <p:spPr>
          <a:xfrm>
            <a:off x="-71725" y="106025"/>
            <a:ext cx="5215200" cy="9189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0c68afad4f_0_61"/>
          <p:cNvSpPr/>
          <p:nvPr/>
        </p:nvSpPr>
        <p:spPr>
          <a:xfrm>
            <a:off x="-76300" y="0"/>
            <a:ext cx="5215200" cy="1262400"/>
          </a:xfrm>
          <a:prstGeom prst="rect">
            <a:avLst/>
          </a:prstGeom>
          <a:solidFill>
            <a:srgbClr val="0B539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0c68afad4f_0_61"/>
          <p:cNvSpPr/>
          <p:nvPr/>
        </p:nvSpPr>
        <p:spPr>
          <a:xfrm>
            <a:off x="-66050" y="3852000"/>
            <a:ext cx="5215200" cy="14415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0c68afad4f_0_61"/>
          <p:cNvSpPr txBox="1"/>
          <p:nvPr/>
        </p:nvSpPr>
        <p:spPr>
          <a:xfrm>
            <a:off x="237275" y="325175"/>
            <a:ext cx="47949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"ENFISEMA LOBAR CONGÉNITO: </a:t>
            </a:r>
            <a:endParaRPr i="1" sz="1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REPORTE DE UN CASO”</a:t>
            </a:r>
            <a:endParaRPr i="1" sz="1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g30c68afad4f_0_61"/>
          <p:cNvSpPr txBox="1"/>
          <p:nvPr/>
        </p:nvSpPr>
        <p:spPr>
          <a:xfrm>
            <a:off x="4301300" y="-5025"/>
            <a:ext cx="9945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</a:rPr>
              <a:t>P 174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9" name="Google Shape;69;g30c68afad4f_0_61"/>
          <p:cNvSpPr/>
          <p:nvPr/>
        </p:nvSpPr>
        <p:spPr>
          <a:xfrm>
            <a:off x="-58425" y="5314950"/>
            <a:ext cx="2648970" cy="1600182"/>
          </a:xfrm>
          <a:prstGeom prst="flowChartDocument">
            <a:avLst/>
          </a:prstGeom>
          <a:solidFill>
            <a:schemeClr val="lt2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g30c68afad4f_0_61"/>
          <p:cNvCxnSpPr/>
          <p:nvPr/>
        </p:nvCxnSpPr>
        <p:spPr>
          <a:xfrm flipH="1">
            <a:off x="2514200" y="1446300"/>
            <a:ext cx="17100" cy="1983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g30c68afad4f_0_61"/>
          <p:cNvSpPr/>
          <p:nvPr/>
        </p:nvSpPr>
        <p:spPr>
          <a:xfrm>
            <a:off x="-58425" y="8105700"/>
            <a:ext cx="5215200" cy="11901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0c68afad4f_0_61"/>
          <p:cNvSpPr/>
          <p:nvPr/>
        </p:nvSpPr>
        <p:spPr>
          <a:xfrm>
            <a:off x="-94550" y="858475"/>
            <a:ext cx="5215200" cy="619800"/>
          </a:xfrm>
          <a:prstGeom prst="flowChartOffpageConnector">
            <a:avLst/>
          </a:prstGeom>
          <a:solidFill>
            <a:schemeClr val="lt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g30c68afad4f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410" y="1247175"/>
            <a:ext cx="635606" cy="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0c68afad4f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5" y="29825"/>
            <a:ext cx="745575" cy="8129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g30c68afad4f_0_61"/>
          <p:cNvSpPr txBox="1"/>
          <p:nvPr/>
        </p:nvSpPr>
        <p:spPr>
          <a:xfrm>
            <a:off x="0" y="1375650"/>
            <a:ext cx="24366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sz="11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INTRODUCCIÓN: </a:t>
            </a:r>
            <a:endParaRPr i="1" sz="11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 enfisema Lobar congénito (ELC), se produce por la hiperinsuflación de uno o más de los lóbulos pulmonares. Tiene una prevalencia de 1 en 20.000 a 1 en 30.000 habitantes, predominio masculino.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 25 y el 33% de los casos se presentan al nacer, el 50% al mes de edad siendo muy infrecuente el diagnóstico en la adultez.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0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M. COMPLEMENTARIOS: 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6" name="Google Shape;76;g30c68afad4f_0_61"/>
          <p:cNvSpPr txBox="1"/>
          <p:nvPr/>
        </p:nvSpPr>
        <p:spPr>
          <a:xfrm>
            <a:off x="2608900" y="1399575"/>
            <a:ext cx="23079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sz="11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CASO CLÍNICO</a:t>
            </a:r>
            <a:r>
              <a:rPr i="1" lang="es-ES" sz="11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 </a:t>
            </a:r>
            <a:endParaRPr i="1" sz="11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Mujer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32 años.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Vive en Córdoba.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Ocupación: administrativa. No APP. Ex tabaquista, 14 PY.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MC: disnea progresiva clase funcional III.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EF: SatO2 AA: 88-90%. IMC 26. 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Buena mecánica respiratoria, mv + disminuido en campo pulmonar derecho.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7" name="Google Shape;77;g30c68afad4f_0_61"/>
          <p:cNvSpPr txBox="1"/>
          <p:nvPr/>
        </p:nvSpPr>
        <p:spPr>
          <a:xfrm>
            <a:off x="22175" y="3850000"/>
            <a:ext cx="13704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LABORATORIO: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GSA: </a:t>
            </a:r>
            <a:r>
              <a:rPr lang="es-ES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 7,40 PCO2 35 mmHg, HCO3 22.5 mEq/l, PO2 55,4 mmHg, VSG 8 mm, PCR 0,5 mg/dl. </a:t>
            </a:r>
            <a:endParaRPr sz="9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Perfil autoinmune y serologías virales negativas.</a:t>
            </a:r>
            <a:endParaRPr i="1" sz="9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8" name="Google Shape;78;g30c68afad4f_0_61"/>
          <p:cNvSpPr txBox="1"/>
          <p:nvPr/>
        </p:nvSpPr>
        <p:spPr>
          <a:xfrm>
            <a:off x="3619500" y="3873450"/>
            <a:ext cx="1447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PFP</a:t>
            </a:r>
            <a:r>
              <a:rPr b="1" lang="es-E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Espirometría: FEV1/FVC 88,7 105% del teórico, FVC 1,15 lt 29%, FEV1 1,02 lt 31%.  TC6M Caída de  SatO2, a 82%. Recorre 430 metros, 64% del predicho.</a:t>
            </a:r>
            <a:endParaRPr sz="9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9" name="Google Shape;79;g30c68afad4f_0_61"/>
          <p:cNvSpPr txBox="1"/>
          <p:nvPr/>
        </p:nvSpPr>
        <p:spPr>
          <a:xfrm>
            <a:off x="-26675" y="842000"/>
            <a:ext cx="5094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Autores:</a:t>
            </a:r>
            <a:r>
              <a:rPr lang="es-ES"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Ibañez, Fiorella; Lopez, Ana María; Abrate, Vanesa; Elias, Marcos; Olmos, María Eugenia; Ubal, Leonardo; Goñi, Malvina Inés; Farieri, Verónica; Usedo, Nicolás; Crescente Nieri, Danilo. </a:t>
            </a:r>
            <a:endParaRPr sz="9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0" name="Google Shape;80;g30c68afad4f_0_61"/>
          <p:cNvSpPr txBox="1"/>
          <p:nvPr/>
        </p:nvSpPr>
        <p:spPr>
          <a:xfrm>
            <a:off x="0" y="5516950"/>
            <a:ext cx="2436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ETT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sólo hallazgos de Insuficiencia mitral y tricuspídea leves. PSAP estimada:  31 mmhg, TAPSE: 17 con cateterismo derecho normal. </a:t>
            </a:r>
            <a:r>
              <a:rPr b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Estudio de perfusión diferencial:</a:t>
            </a:r>
            <a:endParaRPr b="1"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1" name="Google Shape;81;g30c68afad4f_0_61"/>
          <p:cNvSpPr/>
          <p:nvPr/>
        </p:nvSpPr>
        <p:spPr>
          <a:xfrm flipH="1">
            <a:off x="2574010" y="5340825"/>
            <a:ext cx="2546640" cy="1600182"/>
          </a:xfrm>
          <a:prstGeom prst="flowChartDocument">
            <a:avLst/>
          </a:prstGeom>
          <a:solidFill>
            <a:schemeClr val="lt2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0c68afad4f_0_61"/>
          <p:cNvSpPr/>
          <p:nvPr/>
        </p:nvSpPr>
        <p:spPr>
          <a:xfrm>
            <a:off x="1513350" y="3663375"/>
            <a:ext cx="2034000" cy="1740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6FA8DC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g30c68afad4f_0_61"/>
          <p:cNvPicPr preferRelativeResize="0"/>
          <p:nvPr/>
        </p:nvPicPr>
        <p:blipFill rotWithShape="1">
          <a:blip r:embed="rId5">
            <a:alphaModFix/>
          </a:blip>
          <a:srcRect b="3039" l="3176" r="3661" t="2842"/>
          <a:stretch/>
        </p:blipFill>
        <p:spPr>
          <a:xfrm>
            <a:off x="1611850" y="3707825"/>
            <a:ext cx="182967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0c68afad4f_0_61"/>
          <p:cNvSpPr txBox="1"/>
          <p:nvPr/>
        </p:nvSpPr>
        <p:spPr>
          <a:xfrm>
            <a:off x="2645500" y="5369700"/>
            <a:ext cx="2361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Angiografía de tórax: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Se objetiva la presencia de ambas ramas pulmonares, encontrándose la rama derecha desplazada hacia la línea media, </a:t>
            </a:r>
            <a:r>
              <a:rPr b="1" i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sin ausencia de ramas. 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No se visualizan lesiones obstructivas en el lecho pulmonar.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descr="SUITESTENSA" id="85" name="Google Shape;85;g30c68afad4f_0_61"/>
          <p:cNvPicPr preferRelativeResize="0"/>
          <p:nvPr/>
        </p:nvPicPr>
        <p:blipFill rotWithShape="1">
          <a:blip r:embed="rId6">
            <a:alphaModFix/>
          </a:blip>
          <a:srcRect b="3328" l="10087" r="55636" t="2099"/>
          <a:stretch/>
        </p:blipFill>
        <p:spPr>
          <a:xfrm>
            <a:off x="-3800" y="6458550"/>
            <a:ext cx="994500" cy="16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0c68afad4f_0_61"/>
          <p:cNvSpPr txBox="1"/>
          <p:nvPr/>
        </p:nvSpPr>
        <p:spPr>
          <a:xfrm>
            <a:off x="2128125" y="6594600"/>
            <a:ext cx="9945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0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EVOLUCIÓN: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g30c68afad4f_0_61"/>
          <p:cNvSpPr txBox="1"/>
          <p:nvPr/>
        </p:nvSpPr>
        <p:spPr>
          <a:xfrm>
            <a:off x="960125" y="6869650"/>
            <a:ext cx="39789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15599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 efectúa </a:t>
            </a:r>
            <a:r>
              <a:rPr b="1" i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neumonectomia derecha,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evolucionando con quilotórax por lesión de conducto torácico, como única complicación, con colocación de drenaje pleural, buena evolución clínica y posterior alta institucional.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PFP con mejoría significativa: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i="1"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Espirometría</a:t>
            </a:r>
            <a:r>
              <a:rPr i="1"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FEV1/FVC 87 103% FVC 2,06 lt 53%, FEV1 1,79 lt 55%. TC6M: recorre 512 metros, 79% del predicho, Sat 98% sin caída significativa.</a:t>
            </a:r>
            <a:endParaRPr i="1"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88" name="Google Shape;88;g30c68afad4f_0_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49" y="6453750"/>
            <a:ext cx="673558" cy="619800"/>
          </a:xfrm>
          <a:prstGeom prst="rect">
            <a:avLst/>
          </a:prstGeom>
          <a:noFill/>
          <a:ln cap="flat" cmpd="sng" w="9525">
            <a:solidFill>
              <a:srgbClr val="ACBFE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g30c68afad4f_0_61"/>
          <p:cNvPicPr preferRelativeResize="0"/>
          <p:nvPr/>
        </p:nvPicPr>
        <p:blipFill rotWithShape="1">
          <a:blip r:embed="rId8">
            <a:alphaModFix/>
          </a:blip>
          <a:srcRect b="0" l="0" r="35005" t="36720"/>
          <a:stretch/>
        </p:blipFill>
        <p:spPr>
          <a:xfrm>
            <a:off x="4317570" y="3446100"/>
            <a:ext cx="673550" cy="619800"/>
          </a:xfrm>
          <a:prstGeom prst="rect">
            <a:avLst/>
          </a:prstGeom>
          <a:noFill/>
          <a:ln cap="flat" cmpd="sng" w="19050">
            <a:solidFill>
              <a:srgbClr val="ACBFE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g30c68afad4f_0_61"/>
          <p:cNvSpPr txBox="1"/>
          <p:nvPr/>
        </p:nvSpPr>
        <p:spPr>
          <a:xfrm>
            <a:off x="22175" y="8105700"/>
            <a:ext cx="504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1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DISCUSIÓN y CONCLUSIONES:</a:t>
            </a:r>
            <a:r>
              <a:rPr lang="es-ES" sz="10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 ELC es una entidad clínica compleja y requiere un enfoque multidisciplinario. Se deben hacer diagnósticos diferenciales con otras entidades como el Síndrome de Swyer-James-MacLeod (SJM). </a:t>
            </a:r>
            <a:endParaRPr sz="9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La neumonectomía mejora significativamente la supervivencia y la calidad de vida. </a:t>
            </a:r>
            <a:endParaRPr sz="9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 de destacar en este caso el diagnóstico en la adultez, y la mejoría clínica y funcional luego de neumonectomia.</a:t>
            </a:r>
            <a:endParaRPr sz="9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2024-10-08T10:57:00Z</dcterms:created>
  <dc:creator>User</dc:creator>
</cp:coreProperties>
</file>