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0" r:id="rId3"/>
    <p:sldId id="257" r:id="rId4"/>
    <p:sldId id="258" r:id="rId5"/>
    <p:sldId id="281" r:id="rId6"/>
    <p:sldId id="259" r:id="rId7"/>
    <p:sldId id="277" r:id="rId8"/>
    <p:sldId id="274" r:id="rId9"/>
    <p:sldId id="275" r:id="rId10"/>
    <p:sldId id="260" r:id="rId11"/>
    <p:sldId id="261" r:id="rId12"/>
    <p:sldId id="276" r:id="rId13"/>
    <p:sldId id="262" r:id="rId14"/>
    <p:sldId id="263" r:id="rId15"/>
    <p:sldId id="264" r:id="rId16"/>
    <p:sldId id="265" r:id="rId17"/>
    <p:sldId id="278" r:id="rId18"/>
    <p:sldId id="279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0" d="100"/>
          <a:sy n="130" d="100"/>
        </p:scale>
        <p:origin x="-36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7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9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5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6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4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2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3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24B6-4C1E-6645-95BA-362AF50C60C2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F7CEF-360F-7848-95D7-D872AE63E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0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JH Campus_Aerial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97" y="225606"/>
            <a:ext cx="4153636" cy="276513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 descr="MONOMER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59" y="4062415"/>
            <a:ext cx="1530398" cy="24402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1589"/>
            <a:ext cx="7772400" cy="1470025"/>
          </a:xfrm>
        </p:spPr>
        <p:txBody>
          <a:bodyPr/>
          <a:lstStyle/>
          <a:p>
            <a:r>
              <a:rPr lang="en-US" dirty="0" err="1" smtClean="0"/>
              <a:t>Detección</a:t>
            </a:r>
            <a:r>
              <a:rPr lang="en-US" dirty="0" smtClean="0"/>
              <a:t> de </a:t>
            </a:r>
            <a:r>
              <a:rPr lang="en-US" dirty="0" err="1" smtClean="0"/>
              <a:t>Déficit</a:t>
            </a:r>
            <a:r>
              <a:rPr lang="en-US" dirty="0" smtClean="0"/>
              <a:t> A1AT </a:t>
            </a:r>
            <a:r>
              <a:rPr lang="en-US" dirty="0" err="1" smtClean="0"/>
              <a:t>dentro</a:t>
            </a:r>
            <a:r>
              <a:rPr lang="en-US" dirty="0" smtClean="0"/>
              <a:t> de la </a:t>
            </a:r>
            <a:r>
              <a:rPr lang="en-US" dirty="0" err="1" smtClean="0"/>
              <a:t>población</a:t>
            </a:r>
            <a:r>
              <a:rPr lang="en-US" dirty="0" smtClean="0"/>
              <a:t> usual con EPOC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9023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Robert A. Sandhaus, MD, PhD, FCCP</a:t>
            </a:r>
          </a:p>
          <a:p>
            <a:r>
              <a:rPr lang="en-US" sz="2100" dirty="0" smtClean="0"/>
              <a:t>National Jewish Health</a:t>
            </a:r>
          </a:p>
          <a:p>
            <a:r>
              <a:rPr lang="en-US" sz="2100" dirty="0" smtClean="0"/>
              <a:t>University of Colorado</a:t>
            </a:r>
          </a:p>
          <a:p>
            <a:r>
              <a:rPr lang="en-US" sz="2100" dirty="0" smtClean="0"/>
              <a:t>Alpha-1 Foundation</a:t>
            </a:r>
          </a:p>
          <a:p>
            <a:r>
              <a:rPr lang="en-US" sz="2100" dirty="0" smtClean="0"/>
              <a:t>AlphaNet</a:t>
            </a:r>
          </a:p>
        </p:txBody>
      </p:sp>
    </p:spTree>
    <p:extLst>
      <p:ext uri="{BB962C8B-B14F-4D97-AF65-F5344CB8AC3E}">
        <p14:creationId xmlns:p14="http://schemas.microsoft.com/office/powerpoint/2010/main" val="237252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latin typeface="Arial Unicode MS" charset="0"/>
                <a:ea typeface="ＭＳ Ｐゴシック" charset="-128"/>
                <a:cs typeface="ＭＳ Ｐゴシック" charset="-128"/>
              </a:rPr>
              <a:t>The Genome and Alpha-1</a:t>
            </a:r>
          </a:p>
        </p:txBody>
      </p:sp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685800" y="5122863"/>
            <a:ext cx="7772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9900"/>
              </a:buClr>
            </a:pPr>
            <a:r>
              <a:rPr lang="en-US" sz="3200" dirty="0">
                <a:latin typeface="Arial Unicode MS" charset="0"/>
              </a:rPr>
              <a:t>Co-dominant allelic expression</a:t>
            </a: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582613" y="4505325"/>
            <a:ext cx="7964487" cy="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3136900" y="1738313"/>
            <a:ext cx="2871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chemeClr val="accent2"/>
                </a:solidFill>
                <a:latin typeface="Arial Unicode MS" charset="0"/>
              </a:rPr>
              <a:t>~ 14,000 base pairs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3048000" y="3502025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accent2"/>
                </a:solidFill>
                <a:latin typeface="Arial Unicode MS" charset="0"/>
              </a:rPr>
              <a:t>394 amino acids</a:t>
            </a:r>
          </a:p>
        </p:txBody>
      </p:sp>
      <p:sp>
        <p:nvSpPr>
          <p:cNvPr id="161799" name="AutoShape 7"/>
          <p:cNvSpPr>
            <a:spLocks noChangeArrowheads="1"/>
          </p:cNvSpPr>
          <p:nvPr/>
        </p:nvSpPr>
        <p:spPr bwMode="auto">
          <a:xfrm>
            <a:off x="4329113" y="2252663"/>
            <a:ext cx="485775" cy="804862"/>
          </a:xfrm>
          <a:prstGeom prst="downArrow">
            <a:avLst>
              <a:gd name="adj1" fmla="val 50000"/>
              <a:gd name="adj2" fmla="val 41422"/>
            </a:avLst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6060A">
                <a:alpha val="74997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768350" y="3197225"/>
            <a:ext cx="7640638" cy="333375"/>
            <a:chOff x="484" y="2206"/>
            <a:chExt cx="4813" cy="210"/>
          </a:xfrm>
        </p:grpSpPr>
        <p:sp>
          <p:nvSpPr>
            <p:cNvPr id="161801" name="Oval 9"/>
            <p:cNvSpPr>
              <a:spLocks noChangeArrowheads="1"/>
            </p:cNvSpPr>
            <p:nvPr/>
          </p:nvSpPr>
          <p:spPr bwMode="auto">
            <a:xfrm>
              <a:off x="484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02" name="Oval 10"/>
            <p:cNvSpPr>
              <a:spLocks noChangeArrowheads="1"/>
            </p:cNvSpPr>
            <p:nvPr/>
          </p:nvSpPr>
          <p:spPr bwMode="auto">
            <a:xfrm>
              <a:off x="669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03" name="Oval 11"/>
            <p:cNvSpPr>
              <a:spLocks noChangeArrowheads="1"/>
            </p:cNvSpPr>
            <p:nvPr/>
          </p:nvSpPr>
          <p:spPr bwMode="auto">
            <a:xfrm>
              <a:off x="853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04" name="Oval 12"/>
            <p:cNvSpPr>
              <a:spLocks noChangeArrowheads="1"/>
            </p:cNvSpPr>
            <p:nvPr/>
          </p:nvSpPr>
          <p:spPr bwMode="auto">
            <a:xfrm>
              <a:off x="1037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05" name="Oval 13"/>
            <p:cNvSpPr>
              <a:spLocks noChangeArrowheads="1"/>
            </p:cNvSpPr>
            <p:nvPr/>
          </p:nvSpPr>
          <p:spPr bwMode="auto">
            <a:xfrm>
              <a:off x="1221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06" name="Oval 14"/>
            <p:cNvSpPr>
              <a:spLocks noChangeArrowheads="1"/>
            </p:cNvSpPr>
            <p:nvPr/>
          </p:nvSpPr>
          <p:spPr bwMode="auto">
            <a:xfrm>
              <a:off x="1405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07" name="Oval 15"/>
            <p:cNvSpPr>
              <a:spLocks noChangeArrowheads="1"/>
            </p:cNvSpPr>
            <p:nvPr/>
          </p:nvSpPr>
          <p:spPr bwMode="auto">
            <a:xfrm>
              <a:off x="1589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08" name="Oval 16"/>
            <p:cNvSpPr>
              <a:spLocks noChangeArrowheads="1"/>
            </p:cNvSpPr>
            <p:nvPr/>
          </p:nvSpPr>
          <p:spPr bwMode="auto">
            <a:xfrm>
              <a:off x="1774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09" name="Oval 17"/>
            <p:cNvSpPr>
              <a:spLocks noChangeArrowheads="1"/>
            </p:cNvSpPr>
            <p:nvPr/>
          </p:nvSpPr>
          <p:spPr bwMode="auto">
            <a:xfrm>
              <a:off x="1958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0" name="Oval 18"/>
            <p:cNvSpPr>
              <a:spLocks noChangeArrowheads="1"/>
            </p:cNvSpPr>
            <p:nvPr/>
          </p:nvSpPr>
          <p:spPr bwMode="auto">
            <a:xfrm>
              <a:off x="2142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1" name="Oval 19"/>
            <p:cNvSpPr>
              <a:spLocks noChangeArrowheads="1"/>
            </p:cNvSpPr>
            <p:nvPr/>
          </p:nvSpPr>
          <p:spPr bwMode="auto">
            <a:xfrm>
              <a:off x="2326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2" name="Oval 20"/>
            <p:cNvSpPr>
              <a:spLocks noChangeArrowheads="1"/>
            </p:cNvSpPr>
            <p:nvPr/>
          </p:nvSpPr>
          <p:spPr bwMode="auto">
            <a:xfrm>
              <a:off x="2510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3" name="Oval 21"/>
            <p:cNvSpPr>
              <a:spLocks noChangeArrowheads="1"/>
            </p:cNvSpPr>
            <p:nvPr/>
          </p:nvSpPr>
          <p:spPr bwMode="auto">
            <a:xfrm>
              <a:off x="2694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4" name="Oval 22"/>
            <p:cNvSpPr>
              <a:spLocks noChangeArrowheads="1"/>
            </p:cNvSpPr>
            <p:nvPr/>
          </p:nvSpPr>
          <p:spPr bwMode="auto">
            <a:xfrm>
              <a:off x="2879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5" name="Oval 23"/>
            <p:cNvSpPr>
              <a:spLocks noChangeArrowheads="1"/>
            </p:cNvSpPr>
            <p:nvPr/>
          </p:nvSpPr>
          <p:spPr bwMode="auto">
            <a:xfrm>
              <a:off x="3063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6" name="Oval 24"/>
            <p:cNvSpPr>
              <a:spLocks noChangeArrowheads="1"/>
            </p:cNvSpPr>
            <p:nvPr/>
          </p:nvSpPr>
          <p:spPr bwMode="auto">
            <a:xfrm>
              <a:off x="3247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7" name="Oval 25"/>
            <p:cNvSpPr>
              <a:spLocks noChangeArrowheads="1"/>
            </p:cNvSpPr>
            <p:nvPr/>
          </p:nvSpPr>
          <p:spPr bwMode="auto">
            <a:xfrm>
              <a:off x="3431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8" name="Oval 26"/>
            <p:cNvSpPr>
              <a:spLocks noChangeArrowheads="1"/>
            </p:cNvSpPr>
            <p:nvPr/>
          </p:nvSpPr>
          <p:spPr bwMode="auto">
            <a:xfrm>
              <a:off x="3615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19" name="Oval 27"/>
            <p:cNvSpPr>
              <a:spLocks noChangeArrowheads="1"/>
            </p:cNvSpPr>
            <p:nvPr/>
          </p:nvSpPr>
          <p:spPr bwMode="auto">
            <a:xfrm>
              <a:off x="3799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20" name="Oval 28"/>
            <p:cNvSpPr>
              <a:spLocks noChangeArrowheads="1"/>
            </p:cNvSpPr>
            <p:nvPr/>
          </p:nvSpPr>
          <p:spPr bwMode="auto">
            <a:xfrm>
              <a:off x="3984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21" name="Oval 29"/>
            <p:cNvSpPr>
              <a:spLocks noChangeArrowheads="1"/>
            </p:cNvSpPr>
            <p:nvPr/>
          </p:nvSpPr>
          <p:spPr bwMode="auto">
            <a:xfrm>
              <a:off x="4168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22" name="Oval 30"/>
            <p:cNvSpPr>
              <a:spLocks noChangeArrowheads="1"/>
            </p:cNvSpPr>
            <p:nvPr/>
          </p:nvSpPr>
          <p:spPr bwMode="auto">
            <a:xfrm>
              <a:off x="4352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23" name="Oval 31"/>
            <p:cNvSpPr>
              <a:spLocks noChangeArrowheads="1"/>
            </p:cNvSpPr>
            <p:nvPr/>
          </p:nvSpPr>
          <p:spPr bwMode="auto">
            <a:xfrm>
              <a:off x="4536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24" name="Oval 32"/>
            <p:cNvSpPr>
              <a:spLocks noChangeArrowheads="1"/>
            </p:cNvSpPr>
            <p:nvPr/>
          </p:nvSpPr>
          <p:spPr bwMode="auto">
            <a:xfrm>
              <a:off x="4720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25" name="Oval 33"/>
            <p:cNvSpPr>
              <a:spLocks noChangeArrowheads="1"/>
            </p:cNvSpPr>
            <p:nvPr/>
          </p:nvSpPr>
          <p:spPr bwMode="auto">
            <a:xfrm>
              <a:off x="4904" y="2207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26" name="Oval 34"/>
            <p:cNvSpPr>
              <a:spLocks noChangeArrowheads="1"/>
            </p:cNvSpPr>
            <p:nvPr/>
          </p:nvSpPr>
          <p:spPr bwMode="auto">
            <a:xfrm>
              <a:off x="5088" y="2206"/>
              <a:ext cx="209" cy="209"/>
            </a:xfrm>
            <a:prstGeom prst="ellipse">
              <a:avLst/>
            </a:prstGeom>
            <a:gradFill rotWithShape="1">
              <a:gsLst>
                <a:gs pos="0">
                  <a:srgbClr val="DFDEF6"/>
                </a:gs>
                <a:gs pos="100000">
                  <a:srgbClr val="67677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52527C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12296" name="Group 35"/>
          <p:cNvGrpSpPr>
            <a:grpSpLocks/>
          </p:cNvGrpSpPr>
          <p:nvPr/>
        </p:nvGrpSpPr>
        <p:grpSpPr bwMode="auto">
          <a:xfrm>
            <a:off x="-112713" y="1509713"/>
            <a:ext cx="9371013" cy="249237"/>
            <a:chOff x="-71" y="951"/>
            <a:chExt cx="5903" cy="157"/>
          </a:xfrm>
        </p:grpSpPr>
        <p:sp>
          <p:nvSpPr>
            <p:cNvPr id="161828" name="Oval 36"/>
            <p:cNvSpPr>
              <a:spLocks noChangeArrowheads="1"/>
            </p:cNvSpPr>
            <p:nvPr/>
          </p:nvSpPr>
          <p:spPr bwMode="auto">
            <a:xfrm>
              <a:off x="-71" y="96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29" name="Oval 37"/>
            <p:cNvSpPr>
              <a:spLocks noChangeArrowheads="1"/>
            </p:cNvSpPr>
            <p:nvPr/>
          </p:nvSpPr>
          <p:spPr bwMode="auto">
            <a:xfrm>
              <a:off x="24" y="96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0" name="Oval 38"/>
            <p:cNvSpPr>
              <a:spLocks noChangeArrowheads="1"/>
            </p:cNvSpPr>
            <p:nvPr/>
          </p:nvSpPr>
          <p:spPr bwMode="auto">
            <a:xfrm>
              <a:off x="120" y="96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1" name="Oval 39"/>
            <p:cNvSpPr>
              <a:spLocks noChangeArrowheads="1"/>
            </p:cNvSpPr>
            <p:nvPr/>
          </p:nvSpPr>
          <p:spPr bwMode="auto">
            <a:xfrm>
              <a:off x="215" y="97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2" name="Oval 40"/>
            <p:cNvSpPr>
              <a:spLocks noChangeArrowheads="1"/>
            </p:cNvSpPr>
            <p:nvPr/>
          </p:nvSpPr>
          <p:spPr bwMode="auto">
            <a:xfrm>
              <a:off x="311" y="97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3" name="Oval 41"/>
            <p:cNvSpPr>
              <a:spLocks noChangeArrowheads="1"/>
            </p:cNvSpPr>
            <p:nvPr/>
          </p:nvSpPr>
          <p:spPr bwMode="auto">
            <a:xfrm>
              <a:off x="406" y="98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4" name="Oval 42"/>
            <p:cNvSpPr>
              <a:spLocks noChangeArrowheads="1"/>
            </p:cNvSpPr>
            <p:nvPr/>
          </p:nvSpPr>
          <p:spPr bwMode="auto">
            <a:xfrm>
              <a:off x="502" y="98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5" name="Oval 43"/>
            <p:cNvSpPr>
              <a:spLocks noChangeArrowheads="1"/>
            </p:cNvSpPr>
            <p:nvPr/>
          </p:nvSpPr>
          <p:spPr bwMode="auto">
            <a:xfrm>
              <a:off x="598" y="99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6" name="Oval 44"/>
            <p:cNvSpPr>
              <a:spLocks noChangeArrowheads="1"/>
            </p:cNvSpPr>
            <p:nvPr/>
          </p:nvSpPr>
          <p:spPr bwMode="auto">
            <a:xfrm>
              <a:off x="693" y="99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7" name="Oval 45"/>
            <p:cNvSpPr>
              <a:spLocks noChangeArrowheads="1"/>
            </p:cNvSpPr>
            <p:nvPr/>
          </p:nvSpPr>
          <p:spPr bwMode="auto">
            <a:xfrm>
              <a:off x="789" y="100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8" name="Oval 46"/>
            <p:cNvSpPr>
              <a:spLocks noChangeArrowheads="1"/>
            </p:cNvSpPr>
            <p:nvPr/>
          </p:nvSpPr>
          <p:spPr bwMode="auto">
            <a:xfrm>
              <a:off x="884" y="100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39" name="Oval 47"/>
            <p:cNvSpPr>
              <a:spLocks noChangeArrowheads="1"/>
            </p:cNvSpPr>
            <p:nvPr/>
          </p:nvSpPr>
          <p:spPr bwMode="auto">
            <a:xfrm>
              <a:off x="980" y="101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0" name="Oval 48"/>
            <p:cNvSpPr>
              <a:spLocks noChangeArrowheads="1"/>
            </p:cNvSpPr>
            <p:nvPr/>
          </p:nvSpPr>
          <p:spPr bwMode="auto">
            <a:xfrm>
              <a:off x="1076" y="101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1" name="Oval 49"/>
            <p:cNvSpPr>
              <a:spLocks noChangeArrowheads="1"/>
            </p:cNvSpPr>
            <p:nvPr/>
          </p:nvSpPr>
          <p:spPr bwMode="auto">
            <a:xfrm>
              <a:off x="1171" y="102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2" name="Oval 50"/>
            <p:cNvSpPr>
              <a:spLocks noChangeArrowheads="1"/>
            </p:cNvSpPr>
            <p:nvPr/>
          </p:nvSpPr>
          <p:spPr bwMode="auto">
            <a:xfrm>
              <a:off x="1267" y="102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3" name="Oval 51"/>
            <p:cNvSpPr>
              <a:spLocks noChangeArrowheads="1"/>
            </p:cNvSpPr>
            <p:nvPr/>
          </p:nvSpPr>
          <p:spPr bwMode="auto">
            <a:xfrm>
              <a:off x="1362" y="103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4" name="Oval 52"/>
            <p:cNvSpPr>
              <a:spLocks noChangeArrowheads="1"/>
            </p:cNvSpPr>
            <p:nvPr/>
          </p:nvSpPr>
          <p:spPr bwMode="auto">
            <a:xfrm>
              <a:off x="1458" y="103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5" name="Oval 53"/>
            <p:cNvSpPr>
              <a:spLocks noChangeArrowheads="1"/>
            </p:cNvSpPr>
            <p:nvPr/>
          </p:nvSpPr>
          <p:spPr bwMode="auto">
            <a:xfrm>
              <a:off x="1554" y="96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6" name="Oval 54"/>
            <p:cNvSpPr>
              <a:spLocks noChangeArrowheads="1"/>
            </p:cNvSpPr>
            <p:nvPr/>
          </p:nvSpPr>
          <p:spPr bwMode="auto">
            <a:xfrm>
              <a:off x="1649" y="96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7" name="Oval 55"/>
            <p:cNvSpPr>
              <a:spLocks noChangeArrowheads="1"/>
            </p:cNvSpPr>
            <p:nvPr/>
          </p:nvSpPr>
          <p:spPr bwMode="auto">
            <a:xfrm>
              <a:off x="1745" y="97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8" name="Oval 56"/>
            <p:cNvSpPr>
              <a:spLocks noChangeArrowheads="1"/>
            </p:cNvSpPr>
            <p:nvPr/>
          </p:nvSpPr>
          <p:spPr bwMode="auto">
            <a:xfrm>
              <a:off x="1840" y="97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49" name="Oval 57"/>
            <p:cNvSpPr>
              <a:spLocks noChangeArrowheads="1"/>
            </p:cNvSpPr>
            <p:nvPr/>
          </p:nvSpPr>
          <p:spPr bwMode="auto">
            <a:xfrm>
              <a:off x="1936" y="98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0" name="Oval 58"/>
            <p:cNvSpPr>
              <a:spLocks noChangeArrowheads="1"/>
            </p:cNvSpPr>
            <p:nvPr/>
          </p:nvSpPr>
          <p:spPr bwMode="auto">
            <a:xfrm>
              <a:off x="2031" y="98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1" name="Oval 59"/>
            <p:cNvSpPr>
              <a:spLocks noChangeArrowheads="1"/>
            </p:cNvSpPr>
            <p:nvPr/>
          </p:nvSpPr>
          <p:spPr bwMode="auto">
            <a:xfrm>
              <a:off x="2127" y="99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2" name="Oval 60"/>
            <p:cNvSpPr>
              <a:spLocks noChangeArrowheads="1"/>
            </p:cNvSpPr>
            <p:nvPr/>
          </p:nvSpPr>
          <p:spPr bwMode="auto">
            <a:xfrm>
              <a:off x="2223" y="99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3" name="Oval 61"/>
            <p:cNvSpPr>
              <a:spLocks noChangeArrowheads="1"/>
            </p:cNvSpPr>
            <p:nvPr/>
          </p:nvSpPr>
          <p:spPr bwMode="auto">
            <a:xfrm>
              <a:off x="2318" y="100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4" name="Oval 62"/>
            <p:cNvSpPr>
              <a:spLocks noChangeArrowheads="1"/>
            </p:cNvSpPr>
            <p:nvPr/>
          </p:nvSpPr>
          <p:spPr bwMode="auto">
            <a:xfrm>
              <a:off x="2414" y="100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5" name="Oval 63"/>
            <p:cNvSpPr>
              <a:spLocks noChangeArrowheads="1"/>
            </p:cNvSpPr>
            <p:nvPr/>
          </p:nvSpPr>
          <p:spPr bwMode="auto">
            <a:xfrm>
              <a:off x="2509" y="101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6" name="Oval 64"/>
            <p:cNvSpPr>
              <a:spLocks noChangeArrowheads="1"/>
            </p:cNvSpPr>
            <p:nvPr/>
          </p:nvSpPr>
          <p:spPr bwMode="auto">
            <a:xfrm>
              <a:off x="2605" y="101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7" name="Oval 65"/>
            <p:cNvSpPr>
              <a:spLocks noChangeArrowheads="1"/>
            </p:cNvSpPr>
            <p:nvPr/>
          </p:nvSpPr>
          <p:spPr bwMode="auto">
            <a:xfrm>
              <a:off x="2701" y="102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8" name="Oval 66"/>
            <p:cNvSpPr>
              <a:spLocks noChangeArrowheads="1"/>
            </p:cNvSpPr>
            <p:nvPr/>
          </p:nvSpPr>
          <p:spPr bwMode="auto">
            <a:xfrm>
              <a:off x="2796" y="103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59" name="Oval 67"/>
            <p:cNvSpPr>
              <a:spLocks noChangeArrowheads="1"/>
            </p:cNvSpPr>
            <p:nvPr/>
          </p:nvSpPr>
          <p:spPr bwMode="auto">
            <a:xfrm>
              <a:off x="2892" y="103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0" name="Oval 68"/>
            <p:cNvSpPr>
              <a:spLocks noChangeArrowheads="1"/>
            </p:cNvSpPr>
            <p:nvPr/>
          </p:nvSpPr>
          <p:spPr bwMode="auto">
            <a:xfrm>
              <a:off x="2987" y="103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1" name="Oval 69"/>
            <p:cNvSpPr>
              <a:spLocks noChangeArrowheads="1"/>
            </p:cNvSpPr>
            <p:nvPr/>
          </p:nvSpPr>
          <p:spPr bwMode="auto">
            <a:xfrm>
              <a:off x="3083" y="96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2" name="Oval 70"/>
            <p:cNvSpPr>
              <a:spLocks noChangeArrowheads="1"/>
            </p:cNvSpPr>
            <p:nvPr/>
          </p:nvSpPr>
          <p:spPr bwMode="auto">
            <a:xfrm>
              <a:off x="3179" y="97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3" name="Oval 71"/>
            <p:cNvSpPr>
              <a:spLocks noChangeArrowheads="1"/>
            </p:cNvSpPr>
            <p:nvPr/>
          </p:nvSpPr>
          <p:spPr bwMode="auto">
            <a:xfrm>
              <a:off x="3274" y="97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4" name="Oval 72"/>
            <p:cNvSpPr>
              <a:spLocks noChangeArrowheads="1"/>
            </p:cNvSpPr>
            <p:nvPr/>
          </p:nvSpPr>
          <p:spPr bwMode="auto">
            <a:xfrm>
              <a:off x="3370" y="98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5" name="Oval 73"/>
            <p:cNvSpPr>
              <a:spLocks noChangeArrowheads="1"/>
            </p:cNvSpPr>
            <p:nvPr/>
          </p:nvSpPr>
          <p:spPr bwMode="auto">
            <a:xfrm>
              <a:off x="3465" y="98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6" name="Oval 74"/>
            <p:cNvSpPr>
              <a:spLocks noChangeArrowheads="1"/>
            </p:cNvSpPr>
            <p:nvPr/>
          </p:nvSpPr>
          <p:spPr bwMode="auto">
            <a:xfrm>
              <a:off x="3561" y="99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7" name="Oval 75"/>
            <p:cNvSpPr>
              <a:spLocks noChangeArrowheads="1"/>
            </p:cNvSpPr>
            <p:nvPr/>
          </p:nvSpPr>
          <p:spPr bwMode="auto">
            <a:xfrm>
              <a:off x="3657" y="99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8" name="Oval 76"/>
            <p:cNvSpPr>
              <a:spLocks noChangeArrowheads="1"/>
            </p:cNvSpPr>
            <p:nvPr/>
          </p:nvSpPr>
          <p:spPr bwMode="auto">
            <a:xfrm>
              <a:off x="3752" y="100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69" name="Oval 77"/>
            <p:cNvSpPr>
              <a:spLocks noChangeArrowheads="1"/>
            </p:cNvSpPr>
            <p:nvPr/>
          </p:nvSpPr>
          <p:spPr bwMode="auto">
            <a:xfrm>
              <a:off x="3848" y="100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0" name="Oval 78"/>
            <p:cNvSpPr>
              <a:spLocks noChangeArrowheads="1"/>
            </p:cNvSpPr>
            <p:nvPr/>
          </p:nvSpPr>
          <p:spPr bwMode="auto">
            <a:xfrm>
              <a:off x="3943" y="101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1" name="Oval 79"/>
            <p:cNvSpPr>
              <a:spLocks noChangeArrowheads="1"/>
            </p:cNvSpPr>
            <p:nvPr/>
          </p:nvSpPr>
          <p:spPr bwMode="auto">
            <a:xfrm>
              <a:off x="4039" y="101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2" name="Oval 80"/>
            <p:cNvSpPr>
              <a:spLocks noChangeArrowheads="1"/>
            </p:cNvSpPr>
            <p:nvPr/>
          </p:nvSpPr>
          <p:spPr bwMode="auto">
            <a:xfrm>
              <a:off x="4134" y="102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3" name="Oval 81"/>
            <p:cNvSpPr>
              <a:spLocks noChangeArrowheads="1"/>
            </p:cNvSpPr>
            <p:nvPr/>
          </p:nvSpPr>
          <p:spPr bwMode="auto">
            <a:xfrm>
              <a:off x="4230" y="102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4" name="Oval 82"/>
            <p:cNvSpPr>
              <a:spLocks noChangeArrowheads="1"/>
            </p:cNvSpPr>
            <p:nvPr/>
          </p:nvSpPr>
          <p:spPr bwMode="auto">
            <a:xfrm>
              <a:off x="4326" y="103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5" name="Oval 83"/>
            <p:cNvSpPr>
              <a:spLocks noChangeArrowheads="1"/>
            </p:cNvSpPr>
            <p:nvPr/>
          </p:nvSpPr>
          <p:spPr bwMode="auto">
            <a:xfrm>
              <a:off x="4421" y="103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6" name="Oval 84"/>
            <p:cNvSpPr>
              <a:spLocks noChangeArrowheads="1"/>
            </p:cNvSpPr>
            <p:nvPr/>
          </p:nvSpPr>
          <p:spPr bwMode="auto">
            <a:xfrm>
              <a:off x="4517" y="96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7" name="Oval 85"/>
            <p:cNvSpPr>
              <a:spLocks noChangeArrowheads="1"/>
            </p:cNvSpPr>
            <p:nvPr/>
          </p:nvSpPr>
          <p:spPr bwMode="auto">
            <a:xfrm>
              <a:off x="4612" y="96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8" name="Oval 86"/>
            <p:cNvSpPr>
              <a:spLocks noChangeArrowheads="1"/>
            </p:cNvSpPr>
            <p:nvPr/>
          </p:nvSpPr>
          <p:spPr bwMode="auto">
            <a:xfrm>
              <a:off x="4708" y="97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79" name="Oval 87"/>
            <p:cNvSpPr>
              <a:spLocks noChangeArrowheads="1"/>
            </p:cNvSpPr>
            <p:nvPr/>
          </p:nvSpPr>
          <p:spPr bwMode="auto">
            <a:xfrm>
              <a:off x="4804" y="975"/>
              <a:ext cx="71" cy="7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0" name="Oval 88"/>
            <p:cNvSpPr>
              <a:spLocks noChangeArrowheads="1"/>
            </p:cNvSpPr>
            <p:nvPr/>
          </p:nvSpPr>
          <p:spPr bwMode="auto">
            <a:xfrm>
              <a:off x="4899" y="98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1" name="Oval 89"/>
            <p:cNvSpPr>
              <a:spLocks noChangeArrowheads="1"/>
            </p:cNvSpPr>
            <p:nvPr/>
          </p:nvSpPr>
          <p:spPr bwMode="auto">
            <a:xfrm>
              <a:off x="4995" y="98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2" name="Oval 90"/>
            <p:cNvSpPr>
              <a:spLocks noChangeArrowheads="1"/>
            </p:cNvSpPr>
            <p:nvPr/>
          </p:nvSpPr>
          <p:spPr bwMode="auto">
            <a:xfrm>
              <a:off x="5090" y="99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3" name="Oval 91"/>
            <p:cNvSpPr>
              <a:spLocks noChangeArrowheads="1"/>
            </p:cNvSpPr>
            <p:nvPr/>
          </p:nvSpPr>
          <p:spPr bwMode="auto">
            <a:xfrm>
              <a:off x="5186" y="99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4" name="Oval 92"/>
            <p:cNvSpPr>
              <a:spLocks noChangeArrowheads="1"/>
            </p:cNvSpPr>
            <p:nvPr/>
          </p:nvSpPr>
          <p:spPr bwMode="auto">
            <a:xfrm>
              <a:off x="5282" y="100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5" name="Oval 93"/>
            <p:cNvSpPr>
              <a:spLocks noChangeArrowheads="1"/>
            </p:cNvSpPr>
            <p:nvPr/>
          </p:nvSpPr>
          <p:spPr bwMode="auto">
            <a:xfrm>
              <a:off x="5377" y="100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6" name="Oval 94"/>
            <p:cNvSpPr>
              <a:spLocks noChangeArrowheads="1"/>
            </p:cNvSpPr>
            <p:nvPr/>
          </p:nvSpPr>
          <p:spPr bwMode="auto">
            <a:xfrm>
              <a:off x="5473" y="101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7" name="Oval 95"/>
            <p:cNvSpPr>
              <a:spLocks noChangeArrowheads="1"/>
            </p:cNvSpPr>
            <p:nvPr/>
          </p:nvSpPr>
          <p:spPr bwMode="auto">
            <a:xfrm>
              <a:off x="5568" y="1015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8" name="Oval 96"/>
            <p:cNvSpPr>
              <a:spLocks noChangeArrowheads="1"/>
            </p:cNvSpPr>
            <p:nvPr/>
          </p:nvSpPr>
          <p:spPr bwMode="auto">
            <a:xfrm>
              <a:off x="5664" y="102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89" name="Oval 97"/>
            <p:cNvSpPr>
              <a:spLocks noChangeArrowheads="1"/>
            </p:cNvSpPr>
            <p:nvPr/>
          </p:nvSpPr>
          <p:spPr bwMode="auto">
            <a:xfrm>
              <a:off x="5760" y="960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0" name="Oval 98"/>
            <p:cNvSpPr>
              <a:spLocks noChangeArrowheads="1"/>
            </p:cNvSpPr>
            <p:nvPr/>
          </p:nvSpPr>
          <p:spPr bwMode="auto">
            <a:xfrm>
              <a:off x="-70" y="103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1" name="Oval 99"/>
            <p:cNvSpPr>
              <a:spLocks noChangeArrowheads="1"/>
            </p:cNvSpPr>
            <p:nvPr/>
          </p:nvSpPr>
          <p:spPr bwMode="auto">
            <a:xfrm>
              <a:off x="25" y="103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2" name="Oval 100"/>
            <p:cNvSpPr>
              <a:spLocks noChangeArrowheads="1"/>
            </p:cNvSpPr>
            <p:nvPr/>
          </p:nvSpPr>
          <p:spPr bwMode="auto">
            <a:xfrm>
              <a:off x="121" y="102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3" name="Oval 101"/>
            <p:cNvSpPr>
              <a:spLocks noChangeArrowheads="1"/>
            </p:cNvSpPr>
            <p:nvPr/>
          </p:nvSpPr>
          <p:spPr bwMode="auto">
            <a:xfrm>
              <a:off x="216" y="102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4" name="Oval 102"/>
            <p:cNvSpPr>
              <a:spLocks noChangeArrowheads="1"/>
            </p:cNvSpPr>
            <p:nvPr/>
          </p:nvSpPr>
          <p:spPr bwMode="auto">
            <a:xfrm>
              <a:off x="312" y="101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5" name="Oval 103"/>
            <p:cNvSpPr>
              <a:spLocks noChangeArrowheads="1"/>
            </p:cNvSpPr>
            <p:nvPr/>
          </p:nvSpPr>
          <p:spPr bwMode="auto">
            <a:xfrm>
              <a:off x="407" y="101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6" name="Oval 104"/>
            <p:cNvSpPr>
              <a:spLocks noChangeArrowheads="1"/>
            </p:cNvSpPr>
            <p:nvPr/>
          </p:nvSpPr>
          <p:spPr bwMode="auto">
            <a:xfrm>
              <a:off x="503" y="100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7" name="Oval 105"/>
            <p:cNvSpPr>
              <a:spLocks noChangeArrowheads="1"/>
            </p:cNvSpPr>
            <p:nvPr/>
          </p:nvSpPr>
          <p:spPr bwMode="auto">
            <a:xfrm>
              <a:off x="599" y="100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8" name="Oval 106"/>
            <p:cNvSpPr>
              <a:spLocks noChangeArrowheads="1"/>
            </p:cNvSpPr>
            <p:nvPr/>
          </p:nvSpPr>
          <p:spPr bwMode="auto">
            <a:xfrm>
              <a:off x="694" y="99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899" name="Oval 107"/>
            <p:cNvSpPr>
              <a:spLocks noChangeArrowheads="1"/>
            </p:cNvSpPr>
            <p:nvPr/>
          </p:nvSpPr>
          <p:spPr bwMode="auto">
            <a:xfrm>
              <a:off x="790" y="99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0" name="Oval 108"/>
            <p:cNvSpPr>
              <a:spLocks noChangeArrowheads="1"/>
            </p:cNvSpPr>
            <p:nvPr/>
          </p:nvSpPr>
          <p:spPr bwMode="auto">
            <a:xfrm>
              <a:off x="885" y="98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1" name="Oval 109"/>
            <p:cNvSpPr>
              <a:spLocks noChangeArrowheads="1"/>
            </p:cNvSpPr>
            <p:nvPr/>
          </p:nvSpPr>
          <p:spPr bwMode="auto">
            <a:xfrm>
              <a:off x="981" y="98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2" name="Oval 110"/>
            <p:cNvSpPr>
              <a:spLocks noChangeArrowheads="1"/>
            </p:cNvSpPr>
            <p:nvPr/>
          </p:nvSpPr>
          <p:spPr bwMode="auto">
            <a:xfrm>
              <a:off x="1077" y="97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3" name="Oval 111"/>
            <p:cNvSpPr>
              <a:spLocks noChangeArrowheads="1"/>
            </p:cNvSpPr>
            <p:nvPr/>
          </p:nvSpPr>
          <p:spPr bwMode="auto">
            <a:xfrm>
              <a:off x="1172" y="97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4" name="Oval 112"/>
            <p:cNvSpPr>
              <a:spLocks noChangeArrowheads="1"/>
            </p:cNvSpPr>
            <p:nvPr/>
          </p:nvSpPr>
          <p:spPr bwMode="auto">
            <a:xfrm>
              <a:off x="1268" y="96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5" name="Oval 113"/>
            <p:cNvSpPr>
              <a:spLocks noChangeArrowheads="1"/>
            </p:cNvSpPr>
            <p:nvPr/>
          </p:nvSpPr>
          <p:spPr bwMode="auto">
            <a:xfrm>
              <a:off x="1363" y="96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6" name="Oval 114"/>
            <p:cNvSpPr>
              <a:spLocks noChangeArrowheads="1"/>
            </p:cNvSpPr>
            <p:nvPr/>
          </p:nvSpPr>
          <p:spPr bwMode="auto">
            <a:xfrm>
              <a:off x="1459" y="95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7" name="Oval 115"/>
            <p:cNvSpPr>
              <a:spLocks noChangeArrowheads="1"/>
            </p:cNvSpPr>
            <p:nvPr/>
          </p:nvSpPr>
          <p:spPr bwMode="auto">
            <a:xfrm>
              <a:off x="1555" y="103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8" name="Oval 116"/>
            <p:cNvSpPr>
              <a:spLocks noChangeArrowheads="1"/>
            </p:cNvSpPr>
            <p:nvPr/>
          </p:nvSpPr>
          <p:spPr bwMode="auto">
            <a:xfrm>
              <a:off x="1650" y="102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09" name="Oval 117"/>
            <p:cNvSpPr>
              <a:spLocks noChangeArrowheads="1"/>
            </p:cNvSpPr>
            <p:nvPr/>
          </p:nvSpPr>
          <p:spPr bwMode="auto">
            <a:xfrm>
              <a:off x="1746" y="102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0" name="Oval 118"/>
            <p:cNvSpPr>
              <a:spLocks noChangeArrowheads="1"/>
            </p:cNvSpPr>
            <p:nvPr/>
          </p:nvSpPr>
          <p:spPr bwMode="auto">
            <a:xfrm>
              <a:off x="1841" y="101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1" name="Oval 119"/>
            <p:cNvSpPr>
              <a:spLocks noChangeArrowheads="1"/>
            </p:cNvSpPr>
            <p:nvPr/>
          </p:nvSpPr>
          <p:spPr bwMode="auto">
            <a:xfrm>
              <a:off x="1937" y="101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2" name="Oval 120"/>
            <p:cNvSpPr>
              <a:spLocks noChangeArrowheads="1"/>
            </p:cNvSpPr>
            <p:nvPr/>
          </p:nvSpPr>
          <p:spPr bwMode="auto">
            <a:xfrm>
              <a:off x="2032" y="100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3" name="Oval 121"/>
            <p:cNvSpPr>
              <a:spLocks noChangeArrowheads="1"/>
            </p:cNvSpPr>
            <p:nvPr/>
          </p:nvSpPr>
          <p:spPr bwMode="auto">
            <a:xfrm>
              <a:off x="2128" y="100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4" name="Oval 122"/>
            <p:cNvSpPr>
              <a:spLocks noChangeArrowheads="1"/>
            </p:cNvSpPr>
            <p:nvPr/>
          </p:nvSpPr>
          <p:spPr bwMode="auto">
            <a:xfrm>
              <a:off x="2224" y="99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5" name="Oval 123"/>
            <p:cNvSpPr>
              <a:spLocks noChangeArrowheads="1"/>
            </p:cNvSpPr>
            <p:nvPr/>
          </p:nvSpPr>
          <p:spPr bwMode="auto">
            <a:xfrm>
              <a:off x="2319" y="99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6" name="Oval 124"/>
            <p:cNvSpPr>
              <a:spLocks noChangeArrowheads="1"/>
            </p:cNvSpPr>
            <p:nvPr/>
          </p:nvSpPr>
          <p:spPr bwMode="auto">
            <a:xfrm>
              <a:off x="2415" y="98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7" name="Oval 125"/>
            <p:cNvSpPr>
              <a:spLocks noChangeArrowheads="1"/>
            </p:cNvSpPr>
            <p:nvPr/>
          </p:nvSpPr>
          <p:spPr bwMode="auto">
            <a:xfrm>
              <a:off x="2510" y="98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8" name="Oval 126"/>
            <p:cNvSpPr>
              <a:spLocks noChangeArrowheads="1"/>
            </p:cNvSpPr>
            <p:nvPr/>
          </p:nvSpPr>
          <p:spPr bwMode="auto">
            <a:xfrm>
              <a:off x="2606" y="97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19" name="Oval 127"/>
            <p:cNvSpPr>
              <a:spLocks noChangeArrowheads="1"/>
            </p:cNvSpPr>
            <p:nvPr/>
          </p:nvSpPr>
          <p:spPr bwMode="auto">
            <a:xfrm>
              <a:off x="2702" y="97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0" name="Oval 128"/>
            <p:cNvSpPr>
              <a:spLocks noChangeArrowheads="1"/>
            </p:cNvSpPr>
            <p:nvPr/>
          </p:nvSpPr>
          <p:spPr bwMode="auto">
            <a:xfrm>
              <a:off x="2797" y="96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1" name="Oval 129"/>
            <p:cNvSpPr>
              <a:spLocks noChangeArrowheads="1"/>
            </p:cNvSpPr>
            <p:nvPr/>
          </p:nvSpPr>
          <p:spPr bwMode="auto">
            <a:xfrm>
              <a:off x="2893" y="96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2" name="Oval 130"/>
            <p:cNvSpPr>
              <a:spLocks noChangeArrowheads="1"/>
            </p:cNvSpPr>
            <p:nvPr/>
          </p:nvSpPr>
          <p:spPr bwMode="auto">
            <a:xfrm>
              <a:off x="2988" y="95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3" name="Oval 131"/>
            <p:cNvSpPr>
              <a:spLocks noChangeArrowheads="1"/>
            </p:cNvSpPr>
            <p:nvPr/>
          </p:nvSpPr>
          <p:spPr bwMode="auto">
            <a:xfrm>
              <a:off x="3084" y="102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4" name="Oval 132"/>
            <p:cNvSpPr>
              <a:spLocks noChangeArrowheads="1"/>
            </p:cNvSpPr>
            <p:nvPr/>
          </p:nvSpPr>
          <p:spPr bwMode="auto">
            <a:xfrm>
              <a:off x="3180" y="102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5" name="Oval 133"/>
            <p:cNvSpPr>
              <a:spLocks noChangeArrowheads="1"/>
            </p:cNvSpPr>
            <p:nvPr/>
          </p:nvSpPr>
          <p:spPr bwMode="auto">
            <a:xfrm>
              <a:off x="3275" y="101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6" name="Oval 134"/>
            <p:cNvSpPr>
              <a:spLocks noChangeArrowheads="1"/>
            </p:cNvSpPr>
            <p:nvPr/>
          </p:nvSpPr>
          <p:spPr bwMode="auto">
            <a:xfrm>
              <a:off x="3371" y="101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7" name="Oval 135"/>
            <p:cNvSpPr>
              <a:spLocks noChangeArrowheads="1"/>
            </p:cNvSpPr>
            <p:nvPr/>
          </p:nvSpPr>
          <p:spPr bwMode="auto">
            <a:xfrm>
              <a:off x="3466" y="100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8" name="Oval 136"/>
            <p:cNvSpPr>
              <a:spLocks noChangeArrowheads="1"/>
            </p:cNvSpPr>
            <p:nvPr/>
          </p:nvSpPr>
          <p:spPr bwMode="auto">
            <a:xfrm>
              <a:off x="3562" y="100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29" name="Oval 137"/>
            <p:cNvSpPr>
              <a:spLocks noChangeArrowheads="1"/>
            </p:cNvSpPr>
            <p:nvPr/>
          </p:nvSpPr>
          <p:spPr bwMode="auto">
            <a:xfrm>
              <a:off x="3658" y="99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0" name="Oval 138"/>
            <p:cNvSpPr>
              <a:spLocks noChangeArrowheads="1"/>
            </p:cNvSpPr>
            <p:nvPr/>
          </p:nvSpPr>
          <p:spPr bwMode="auto">
            <a:xfrm>
              <a:off x="3753" y="99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1" name="Oval 139"/>
            <p:cNvSpPr>
              <a:spLocks noChangeArrowheads="1"/>
            </p:cNvSpPr>
            <p:nvPr/>
          </p:nvSpPr>
          <p:spPr bwMode="auto">
            <a:xfrm>
              <a:off x="3849" y="98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2" name="Oval 140"/>
            <p:cNvSpPr>
              <a:spLocks noChangeArrowheads="1"/>
            </p:cNvSpPr>
            <p:nvPr/>
          </p:nvSpPr>
          <p:spPr bwMode="auto">
            <a:xfrm>
              <a:off x="3944" y="97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3" name="Oval 141"/>
            <p:cNvSpPr>
              <a:spLocks noChangeArrowheads="1"/>
            </p:cNvSpPr>
            <p:nvPr/>
          </p:nvSpPr>
          <p:spPr bwMode="auto">
            <a:xfrm>
              <a:off x="4040" y="97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4" name="Oval 142"/>
            <p:cNvSpPr>
              <a:spLocks noChangeArrowheads="1"/>
            </p:cNvSpPr>
            <p:nvPr/>
          </p:nvSpPr>
          <p:spPr bwMode="auto">
            <a:xfrm>
              <a:off x="4135" y="97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5" name="Oval 143"/>
            <p:cNvSpPr>
              <a:spLocks noChangeArrowheads="1"/>
            </p:cNvSpPr>
            <p:nvPr/>
          </p:nvSpPr>
          <p:spPr bwMode="auto">
            <a:xfrm>
              <a:off x="4231" y="96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6" name="Oval 144"/>
            <p:cNvSpPr>
              <a:spLocks noChangeArrowheads="1"/>
            </p:cNvSpPr>
            <p:nvPr/>
          </p:nvSpPr>
          <p:spPr bwMode="auto">
            <a:xfrm>
              <a:off x="4327" y="96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7" name="Oval 145"/>
            <p:cNvSpPr>
              <a:spLocks noChangeArrowheads="1"/>
            </p:cNvSpPr>
            <p:nvPr/>
          </p:nvSpPr>
          <p:spPr bwMode="auto">
            <a:xfrm>
              <a:off x="4422" y="95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8" name="Oval 146"/>
            <p:cNvSpPr>
              <a:spLocks noChangeArrowheads="1"/>
            </p:cNvSpPr>
            <p:nvPr/>
          </p:nvSpPr>
          <p:spPr bwMode="auto">
            <a:xfrm>
              <a:off x="4518" y="103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39" name="Oval 147"/>
            <p:cNvSpPr>
              <a:spLocks noChangeArrowheads="1"/>
            </p:cNvSpPr>
            <p:nvPr/>
          </p:nvSpPr>
          <p:spPr bwMode="auto">
            <a:xfrm>
              <a:off x="4613" y="102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0" name="Oval 148"/>
            <p:cNvSpPr>
              <a:spLocks noChangeArrowheads="1"/>
            </p:cNvSpPr>
            <p:nvPr/>
          </p:nvSpPr>
          <p:spPr bwMode="auto">
            <a:xfrm>
              <a:off x="4709" y="102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1" name="Oval 149"/>
            <p:cNvSpPr>
              <a:spLocks noChangeArrowheads="1"/>
            </p:cNvSpPr>
            <p:nvPr/>
          </p:nvSpPr>
          <p:spPr bwMode="auto">
            <a:xfrm>
              <a:off x="4805" y="1016"/>
              <a:ext cx="71" cy="73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2" name="Oval 150"/>
            <p:cNvSpPr>
              <a:spLocks noChangeArrowheads="1"/>
            </p:cNvSpPr>
            <p:nvPr/>
          </p:nvSpPr>
          <p:spPr bwMode="auto">
            <a:xfrm>
              <a:off x="4900" y="101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3" name="Oval 151"/>
            <p:cNvSpPr>
              <a:spLocks noChangeArrowheads="1"/>
            </p:cNvSpPr>
            <p:nvPr/>
          </p:nvSpPr>
          <p:spPr bwMode="auto">
            <a:xfrm>
              <a:off x="4996" y="100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4" name="Oval 152"/>
            <p:cNvSpPr>
              <a:spLocks noChangeArrowheads="1"/>
            </p:cNvSpPr>
            <p:nvPr/>
          </p:nvSpPr>
          <p:spPr bwMode="auto">
            <a:xfrm>
              <a:off x="5091" y="99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5" name="Oval 153"/>
            <p:cNvSpPr>
              <a:spLocks noChangeArrowheads="1"/>
            </p:cNvSpPr>
            <p:nvPr/>
          </p:nvSpPr>
          <p:spPr bwMode="auto">
            <a:xfrm>
              <a:off x="5187" y="99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6" name="Oval 154"/>
            <p:cNvSpPr>
              <a:spLocks noChangeArrowheads="1"/>
            </p:cNvSpPr>
            <p:nvPr/>
          </p:nvSpPr>
          <p:spPr bwMode="auto">
            <a:xfrm>
              <a:off x="5283" y="99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7" name="Oval 155"/>
            <p:cNvSpPr>
              <a:spLocks noChangeArrowheads="1"/>
            </p:cNvSpPr>
            <p:nvPr/>
          </p:nvSpPr>
          <p:spPr bwMode="auto">
            <a:xfrm>
              <a:off x="5378" y="98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8" name="Oval 156"/>
            <p:cNvSpPr>
              <a:spLocks noChangeArrowheads="1"/>
            </p:cNvSpPr>
            <p:nvPr/>
          </p:nvSpPr>
          <p:spPr bwMode="auto">
            <a:xfrm>
              <a:off x="5474" y="98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49" name="Oval 157"/>
            <p:cNvSpPr>
              <a:spLocks noChangeArrowheads="1"/>
            </p:cNvSpPr>
            <p:nvPr/>
          </p:nvSpPr>
          <p:spPr bwMode="auto">
            <a:xfrm>
              <a:off x="5569" y="976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50" name="Oval 158"/>
            <p:cNvSpPr>
              <a:spLocks noChangeArrowheads="1"/>
            </p:cNvSpPr>
            <p:nvPr/>
          </p:nvSpPr>
          <p:spPr bwMode="auto">
            <a:xfrm>
              <a:off x="5665" y="97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61951" name="Oval 159"/>
            <p:cNvSpPr>
              <a:spLocks noChangeArrowheads="1"/>
            </p:cNvSpPr>
            <p:nvPr/>
          </p:nvSpPr>
          <p:spPr bwMode="auto">
            <a:xfrm>
              <a:off x="5761" y="1031"/>
              <a:ext cx="71" cy="73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57686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6060A">
                  <a:alpha val="74997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95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animBg="1"/>
      <p:bldP spid="12293" grpId="0"/>
      <p:bldP spid="1617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AATD and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8284"/>
            <a:ext cx="8229600" cy="4532937"/>
          </a:xfrm>
        </p:spPr>
        <p:txBody>
          <a:bodyPr>
            <a:noAutofit/>
          </a:bodyPr>
          <a:lstStyle/>
          <a:p>
            <a:pPr>
              <a:buClr>
                <a:schemeClr val="accent6"/>
              </a:buClr>
            </a:pPr>
            <a:r>
              <a:rPr lang="en-US" sz="2800" dirty="0" smtClean="0"/>
              <a:t>People with severe deficiency may never get disease</a:t>
            </a:r>
          </a:p>
          <a:p>
            <a:pPr>
              <a:buClr>
                <a:schemeClr val="accent6"/>
              </a:buClr>
            </a:pPr>
            <a:r>
              <a:rPr lang="en-US" sz="2800" dirty="0" smtClean="0"/>
              <a:t>Gene by environment interactions play major role</a:t>
            </a:r>
          </a:p>
          <a:p>
            <a:pPr>
              <a:buClr>
                <a:schemeClr val="accent6"/>
              </a:buClr>
            </a:pPr>
            <a:r>
              <a:rPr lang="en-US" sz="2800" dirty="0" smtClean="0"/>
              <a:t>Lung disease (emphysema &amp; bronchiectasis) risks factors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Smoking/second hand smoke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Occupational exposures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Frequent lung infections</a:t>
            </a:r>
          </a:p>
          <a:p>
            <a:pPr>
              <a:buClr>
                <a:schemeClr val="accent6"/>
              </a:buClr>
            </a:pPr>
            <a:r>
              <a:rPr lang="en-US" sz="2800" dirty="0" smtClean="0"/>
              <a:t>Liver disease (cirrhosis and liver cancer) risk factors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Liver toxins (EtOH, benzenes)</a:t>
            </a:r>
          </a:p>
          <a:p>
            <a:pPr lvl="1">
              <a:buClr>
                <a:schemeClr val="accent6"/>
              </a:buClr>
            </a:pPr>
            <a:r>
              <a:rPr lang="en-US" sz="2400" dirty="0" smtClean="0"/>
              <a:t>Infection (hepatitis)</a:t>
            </a:r>
          </a:p>
        </p:txBody>
      </p:sp>
    </p:spTree>
    <p:extLst>
      <p:ext uri="{BB962C8B-B14F-4D97-AF65-F5344CB8AC3E}">
        <p14:creationId xmlns:p14="http://schemas.microsoft.com/office/powerpoint/2010/main" val="16075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0325"/>
            <a:ext cx="8534400" cy="1279525"/>
          </a:xfrm>
        </p:spPr>
        <p:txBody>
          <a:bodyPr/>
          <a:lstStyle/>
          <a:p>
            <a:r>
              <a:rPr lang="en-US"/>
              <a:t>FEV</a:t>
            </a:r>
            <a:r>
              <a:rPr lang="en-US" baseline="-25000"/>
              <a:t>1</a:t>
            </a:r>
            <a:r>
              <a:rPr lang="en-US"/>
              <a:t> in Swedish PI ZZ Nonsmokers</a:t>
            </a:r>
          </a:p>
        </p:txBody>
      </p:sp>
      <p:graphicFrame>
        <p:nvGraphicFramePr>
          <p:cNvPr id="539651" name="Object 3"/>
          <p:cNvGraphicFramePr>
            <a:graphicFrameLocks noChangeAspect="1"/>
          </p:cNvGraphicFramePr>
          <p:nvPr/>
        </p:nvGraphicFramePr>
        <p:xfrm>
          <a:off x="974725" y="1108075"/>
          <a:ext cx="6645275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3" imgW="12069860" imgH="9504762" progId="Paint.Picture">
                  <p:embed/>
                </p:oleObj>
              </mc:Choice>
              <mc:Fallback>
                <p:oleObj name="Bitmap Image" r:id="rId3" imgW="12069860" imgH="95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725" y="1108075"/>
                        <a:ext cx="6645275" cy="5251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B2B2B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9652" name="Text Box 4"/>
          <p:cNvSpPr txBox="1">
            <a:spLocks noChangeArrowheads="1"/>
          </p:cNvSpPr>
          <p:nvPr/>
        </p:nvSpPr>
        <p:spPr bwMode="auto">
          <a:xfrm>
            <a:off x="749300" y="6381750"/>
            <a:ext cx="44021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solidFill>
                  <a:schemeClr val="tx1"/>
                </a:solidFill>
              </a:rPr>
              <a:t>Piitulainen, Thorax 1997; 53:939</a:t>
            </a:r>
          </a:p>
        </p:txBody>
      </p:sp>
    </p:spTree>
    <p:extLst>
      <p:ext uri="{BB962C8B-B14F-4D97-AF65-F5344CB8AC3E}">
        <p14:creationId xmlns:p14="http://schemas.microsoft.com/office/powerpoint/2010/main" val="30599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Smoking prevention/cessation!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Regular follow-up to detect disease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Reduction of risk factors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Usual therapy for lung and liver disease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Specific therapy for lung disease exists 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Intravenous augmentation of AAT protein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In U.S. indicated for those with severe deficiency </a:t>
            </a:r>
            <a:r>
              <a:rPr lang="en-US" u="sng" dirty="0" smtClean="0"/>
              <a:t>and</a:t>
            </a:r>
            <a:r>
              <a:rPr lang="en-US" dirty="0" smtClean="0"/>
              <a:t> emphysema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Expected to slow progression of lung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AATD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02"/>
            <a:ext cx="8229600" cy="4525963"/>
          </a:xfrm>
        </p:spPr>
        <p:txBody>
          <a:bodyPr/>
          <a:lstStyle/>
          <a:p>
            <a:pPr marL="0" indent="0" algn="ctr">
              <a:buClr>
                <a:schemeClr val="accent6"/>
              </a:buClr>
              <a:buNone/>
            </a:pPr>
            <a:r>
              <a:rPr lang="en-US" b="1" i="1" dirty="0" smtClean="0"/>
              <a:t>Alpha-1 Antitrypsin Deficiency is a Laboratory Diagnosis, not a Clinical Diagnosis</a:t>
            </a:r>
          </a:p>
          <a:p>
            <a:pPr marL="0" indent="0">
              <a:buClr>
                <a:schemeClr val="accent6"/>
              </a:buClr>
              <a:buNone/>
            </a:pPr>
            <a:endParaRPr lang="en-US" dirty="0" smtClean="0"/>
          </a:p>
          <a:p>
            <a:pPr>
              <a:buClr>
                <a:schemeClr val="accent6"/>
              </a:buClr>
            </a:pPr>
            <a:r>
              <a:rPr lang="en-US" dirty="0" smtClean="0"/>
              <a:t>Why test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Reduce risk factors for disease, treat disease if present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Family counseling and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8285"/>
            <a:ext cx="8229600" cy="5482492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Blood level of AAT protein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Inexpensive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Often readily available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Good for detecting severe deficiency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Bad for detecting carriers of a single </a:t>
            </a:r>
            <a:r>
              <a:rPr lang="en-US" dirty="0" smtClean="0"/>
              <a:t>gene</a:t>
            </a:r>
          </a:p>
          <a:p>
            <a:pPr lvl="2">
              <a:buClr>
                <a:schemeClr val="accent6"/>
              </a:buClr>
            </a:pPr>
            <a:r>
              <a:rPr lang="en-US" dirty="0" smtClean="0"/>
              <a:t>Because levels of carriers often in normal range</a:t>
            </a:r>
            <a:endParaRPr lang="en-US" dirty="0" smtClean="0"/>
          </a:p>
          <a:p>
            <a:pPr lvl="2">
              <a:buClr>
                <a:schemeClr val="accent6"/>
              </a:buClr>
            </a:pPr>
            <a:r>
              <a:rPr lang="en-US" dirty="0" smtClean="0"/>
              <a:t>Therefore not recommended for family testing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There are dysfunctional mutations with normal levels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Pi-typing 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Electrophoretic evaluation of circulating AAT protein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Can detect rare genotypes but not nulls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Interpretation more an art than a science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Genotyping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Logically, should be “gold standard”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Current methodologies rely on PCR probes for most common genotypes (S and Z)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Therefore, will miss rare genotypes and nulls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Becoming quite inexpensive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Highly accurate, especially when accompanied by a </a:t>
            </a:r>
            <a:r>
              <a:rPr lang="en-US" dirty="0" smtClean="0"/>
              <a:t>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14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/>
              </a:buClr>
            </a:pPr>
            <a:r>
              <a:rPr lang="en-US" dirty="0"/>
              <a:t>Overall: 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When screening </a:t>
            </a:r>
            <a:r>
              <a:rPr lang="en-US" dirty="0"/>
              <a:t>for severe </a:t>
            </a:r>
            <a:r>
              <a:rPr lang="en-US" dirty="0" smtClean="0"/>
              <a:t>deficiency</a:t>
            </a:r>
          </a:p>
          <a:p>
            <a:pPr lvl="2">
              <a:buClr>
                <a:schemeClr val="accent6"/>
              </a:buClr>
            </a:pPr>
            <a:r>
              <a:rPr lang="en-US" dirty="0" smtClean="0"/>
              <a:t>Level testing can be cost-effective</a:t>
            </a:r>
            <a:endParaRPr lang="en-US" dirty="0"/>
          </a:p>
          <a:p>
            <a:pPr lvl="1">
              <a:buClr>
                <a:schemeClr val="accent6"/>
              </a:buClr>
            </a:pPr>
            <a:r>
              <a:rPr lang="en-US" dirty="0" smtClean="0"/>
              <a:t>When testing an individual or for family testing</a:t>
            </a:r>
          </a:p>
          <a:p>
            <a:pPr lvl="2">
              <a:buClr>
                <a:schemeClr val="accent6"/>
              </a:buClr>
            </a:pPr>
            <a:r>
              <a:rPr lang="en-US" dirty="0" smtClean="0"/>
              <a:t>Use </a:t>
            </a:r>
            <a:r>
              <a:rPr lang="en-US" dirty="0"/>
              <a:t>at least two methods.  </a:t>
            </a:r>
            <a:endParaRPr lang="en-US" dirty="0" smtClean="0"/>
          </a:p>
          <a:p>
            <a:pPr lvl="2">
              <a:buClr>
                <a:schemeClr val="accent6"/>
              </a:buClr>
            </a:pPr>
            <a:r>
              <a:rPr lang="en-US" dirty="0" smtClean="0"/>
              <a:t>Always </a:t>
            </a:r>
            <a:r>
              <a:rPr lang="en-US" dirty="0"/>
              <a:t>confirm positive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00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8" y="76200"/>
            <a:ext cx="89630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2520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to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7033"/>
          </a:xfrm>
        </p:spPr>
        <p:txBody>
          <a:bodyPr>
            <a:normAutofit fontScale="92500"/>
          </a:bodyPr>
          <a:lstStyle/>
          <a:p>
            <a:pPr>
              <a:buClr>
                <a:schemeClr val="accent6"/>
              </a:buClr>
            </a:pPr>
            <a:r>
              <a:rPr lang="en-US" dirty="0"/>
              <a:t>ALL PATIENTS WITH DIAGNOSIS OF </a:t>
            </a:r>
            <a:r>
              <a:rPr lang="en-US" dirty="0" smtClean="0"/>
              <a:t>COPD/EPOC</a:t>
            </a:r>
            <a:endParaRPr lang="en-US" dirty="0"/>
          </a:p>
          <a:p>
            <a:pPr>
              <a:buClr>
                <a:schemeClr val="accent6"/>
              </a:buClr>
            </a:pPr>
            <a:r>
              <a:rPr lang="en-US" dirty="0" smtClean="0"/>
              <a:t>People </a:t>
            </a:r>
            <a:r>
              <a:rPr lang="en-US" dirty="0" smtClean="0"/>
              <a:t>with a strong family history of chronic obstructive pulmonary disease (</a:t>
            </a:r>
            <a:r>
              <a:rPr lang="en-US" dirty="0" smtClean="0"/>
              <a:t>COPD/EPOC)</a:t>
            </a:r>
            <a:endParaRPr lang="en-US" dirty="0" smtClean="0"/>
          </a:p>
          <a:p>
            <a:pPr>
              <a:buClr>
                <a:schemeClr val="accent6"/>
              </a:buClr>
            </a:pPr>
            <a:r>
              <a:rPr lang="en-US" dirty="0" smtClean="0"/>
              <a:t>People with unexplained liver disease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People with precocious </a:t>
            </a:r>
            <a:r>
              <a:rPr lang="en-US" dirty="0" smtClean="0"/>
              <a:t>COPD/EPOC</a:t>
            </a:r>
            <a:endParaRPr lang="en-US" dirty="0" smtClean="0"/>
          </a:p>
          <a:p>
            <a:pPr>
              <a:buClr>
                <a:schemeClr val="accent6"/>
              </a:buClr>
            </a:pPr>
            <a:r>
              <a:rPr lang="en-US" dirty="0" smtClean="0"/>
              <a:t>Adults with asthma with significant fixed airflow obstruction</a:t>
            </a:r>
          </a:p>
          <a:p>
            <a:pPr>
              <a:buClr>
                <a:schemeClr val="accent6"/>
              </a:buClr>
            </a:pPr>
            <a:endParaRPr lang="en-US" dirty="0"/>
          </a:p>
          <a:p>
            <a:pPr>
              <a:buClr>
                <a:schemeClr val="accent6"/>
              </a:buClr>
            </a:pPr>
            <a:r>
              <a:rPr lang="en-US" dirty="0" smtClean="0"/>
              <a:t>¿</a:t>
            </a:r>
            <a:r>
              <a:rPr lang="en-US" dirty="0" smtClean="0"/>
              <a:t>Birth screening/newborn testing?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Served on advisory boards and/or have presented at events sponsored by:</a:t>
            </a:r>
          </a:p>
          <a:p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Bayer, Grifols, CSL Behring, AstraZeneca, Baxter, Kamada, Tuteur</a:t>
            </a:r>
          </a:p>
          <a:p>
            <a:pPr marL="400050" lvl="1" indent="0">
              <a:buNone/>
            </a:pPr>
            <a:endParaRPr lang="en-US" dirty="0"/>
          </a:p>
          <a:p>
            <a:pPr marL="457200" indent="-457200"/>
            <a:r>
              <a:rPr lang="en-US" dirty="0" smtClean="0"/>
              <a:t>Receive salary from two not-for-profit organizations that receive industry funding: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Alpha-1 Foundation and AlphaNet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163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and Failures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Most successful testing program thus far: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Family testing </a:t>
            </a:r>
            <a:endParaRPr lang="en-US" dirty="0" smtClean="0"/>
          </a:p>
          <a:p>
            <a:pPr>
              <a:buClr>
                <a:schemeClr val="accent6"/>
              </a:buClr>
            </a:pPr>
            <a:r>
              <a:rPr lang="en-US" dirty="0" smtClean="0"/>
              <a:t>Least </a:t>
            </a:r>
            <a:r>
              <a:rPr lang="en-US" dirty="0" smtClean="0"/>
              <a:t>successful testing program thus far: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Setting up a testing station at a shopping mall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Problems with testing all with </a:t>
            </a:r>
            <a:r>
              <a:rPr lang="en-US" dirty="0" smtClean="0"/>
              <a:t>COPD/EPOC</a:t>
            </a:r>
            <a:endParaRPr lang="en-US" dirty="0" smtClean="0"/>
          </a:p>
          <a:p>
            <a:pPr lvl="1">
              <a:buClr>
                <a:schemeClr val="accent6"/>
              </a:buClr>
            </a:pPr>
            <a:r>
              <a:rPr lang="en-US" dirty="0" smtClean="0"/>
              <a:t>Prevalence of severe deficiency in COPD ⋍ 1%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Test 100 COPD patients          0 positive results</a:t>
            </a:r>
          </a:p>
          <a:p>
            <a:pPr lvl="2">
              <a:buClr>
                <a:schemeClr val="accent6"/>
              </a:buClr>
            </a:pPr>
            <a:r>
              <a:rPr lang="en-US" dirty="0" smtClean="0"/>
              <a:t>Need to test about 250 with COPD before you’ll find 1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850404" y="5016033"/>
            <a:ext cx="509683" cy="2924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03155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6" y="1402"/>
            <a:ext cx="9146666" cy="68565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324" y="248472"/>
            <a:ext cx="3424422" cy="1470025"/>
          </a:xfrm>
        </p:spPr>
        <p:txBody>
          <a:bodyPr/>
          <a:lstStyle/>
          <a:p>
            <a:r>
              <a:rPr lang="en-US" dirty="0" smtClean="0"/>
              <a:t>¿Questions?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4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History of alpha-1 antitrypsin deficiency (AATD)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Genetics of A1AT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Understanding AATD and its treatment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Lessons learned from detection programs</a:t>
            </a:r>
          </a:p>
          <a:p>
            <a:pPr marL="457200" lvl="1" indent="0">
              <a:buClr>
                <a:schemeClr val="accent6"/>
              </a:buClr>
              <a:buNone/>
            </a:pPr>
            <a:endParaRPr lang="en-US" dirty="0" smtClean="0"/>
          </a:p>
          <a:p>
            <a:pPr>
              <a:buClr>
                <a:schemeClr val="accent6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3664" y="1223184"/>
            <a:ext cx="8770225" cy="536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tabLst>
                <a:tab pos="1428750" algn="l"/>
              </a:tabLst>
            </a:pPr>
            <a:r>
              <a:rPr lang="en-US" sz="2800" dirty="0"/>
              <a:t>1963 	</a:t>
            </a:r>
            <a:r>
              <a:rPr lang="en-US" sz="2800" dirty="0" smtClean="0"/>
              <a:t>- </a:t>
            </a:r>
            <a:r>
              <a:rPr lang="en-US" sz="2800" dirty="0"/>
              <a:t>Alpha</a:t>
            </a:r>
            <a:r>
              <a:rPr lang="en-US" sz="2800" baseline="-25000" dirty="0"/>
              <a:t>1</a:t>
            </a:r>
            <a:r>
              <a:rPr lang="en-US" sz="2800" dirty="0"/>
              <a:t>-Antitrypsin Deficiency first described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tabLst>
                <a:tab pos="1428750" algn="l"/>
              </a:tabLst>
            </a:pPr>
            <a:r>
              <a:rPr lang="en-US" sz="2800" dirty="0"/>
              <a:t>1964 	</a:t>
            </a:r>
            <a:r>
              <a:rPr lang="en-US" sz="2800" dirty="0" smtClean="0"/>
              <a:t>- </a:t>
            </a:r>
            <a:r>
              <a:rPr lang="en-US" sz="2800" dirty="0"/>
              <a:t>Role of elastase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tabLst>
                <a:tab pos="1428750" algn="l"/>
              </a:tabLst>
            </a:pPr>
            <a:r>
              <a:rPr lang="en-US" sz="2800" dirty="0" smtClean="0"/>
              <a:t>1967 	- </a:t>
            </a:r>
            <a:r>
              <a:rPr lang="en-US" sz="2800" dirty="0"/>
              <a:t>Discovery of neutrophil elastase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tabLst>
                <a:tab pos="1428750" algn="l"/>
              </a:tabLst>
            </a:pPr>
            <a:r>
              <a:rPr lang="en-US" sz="2800" dirty="0" smtClean="0"/>
              <a:t>1969 	- </a:t>
            </a:r>
            <a:r>
              <a:rPr lang="en-US" sz="2800" dirty="0"/>
              <a:t>Neonatal cirrhosis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Tx/>
              <a:buChar char="•"/>
              <a:tabLst>
                <a:tab pos="1428750" algn="l"/>
              </a:tabLst>
            </a:pPr>
            <a:r>
              <a:rPr lang="en-US" sz="2800" dirty="0" smtClean="0"/>
              <a:t>1970s	- </a:t>
            </a:r>
            <a:r>
              <a:rPr lang="en-US" sz="2800" dirty="0"/>
              <a:t>Cigarette smoke capable of </a:t>
            </a:r>
            <a:r>
              <a:rPr lang="en-US" sz="2800" dirty="0" smtClean="0"/>
              <a:t>destroying AAT 				function</a:t>
            </a: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Tx/>
              <a:buChar char="•"/>
              <a:tabLst>
                <a:tab pos="1428750" algn="l"/>
              </a:tabLst>
            </a:pPr>
            <a:r>
              <a:rPr lang="en-US" sz="2800" dirty="0" smtClean="0"/>
              <a:t>1980s	- </a:t>
            </a:r>
            <a:r>
              <a:rPr lang="en-US" sz="2800" dirty="0"/>
              <a:t>Plasma deficiency due to blockage of </a:t>
            </a:r>
            <a:r>
              <a:rPr lang="en-US" sz="2800" dirty="0" smtClean="0"/>
              <a:t>release 				AAT from </a:t>
            </a:r>
            <a:r>
              <a:rPr lang="en-US" sz="2800" dirty="0"/>
              <a:t>liver</a:t>
            </a:r>
          </a:p>
          <a:p>
            <a:pPr marL="342900" indent="-342900">
              <a:spcBef>
                <a:spcPct val="20000"/>
              </a:spcBef>
              <a:buClr>
                <a:srgbClr val="FF9900"/>
              </a:buClr>
              <a:buFontTx/>
              <a:buChar char="•"/>
              <a:tabLst>
                <a:tab pos="1428750" algn="l"/>
              </a:tabLst>
            </a:pPr>
            <a:r>
              <a:rPr lang="en-US" sz="2800" dirty="0" smtClean="0"/>
              <a:t>1987-2010 - Prolastin, Aralast, Zemaira and Glassia 	approved </a:t>
            </a:r>
            <a:r>
              <a:rPr lang="en-US" sz="2800" dirty="0"/>
              <a:t>in US	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0806"/>
            <a:ext cx="8229600" cy="1143000"/>
          </a:xfrm>
        </p:spPr>
        <p:txBody>
          <a:bodyPr/>
          <a:lstStyle/>
          <a:p>
            <a:r>
              <a:rPr lang="en-US" dirty="0" smtClean="0"/>
              <a:t>History of AATD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6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-128"/>
                <a:cs typeface="ＭＳ Ｐゴシック" charset="-128"/>
              </a:rPr>
              <a:t>Alpha-1 Antitrypsin (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A1AT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1524000"/>
            <a:ext cx="6019800" cy="4876800"/>
          </a:xfrm>
          <a:effectLst>
            <a:outerShdw blurRad="63500" dist="17961" dir="2700000" algn="ctr" rotWithShape="0">
              <a:srgbClr val="B2B2B2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52,000 molecular weight protein coded for by single gene on long arm of chromosome 14</a:t>
            </a:r>
          </a:p>
          <a:p>
            <a:pPr eaLnBrk="1" hangingPunct="1"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Synthesis predominantly in the liver, but also expressed by other cells  </a:t>
            </a:r>
          </a:p>
          <a:p>
            <a:pPr eaLnBrk="1" hangingPunct="1"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Transported to blood where it bathes all tissues</a:t>
            </a:r>
          </a:p>
          <a:p>
            <a:pPr eaLnBrk="1" hangingPunct="1"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Prototype SERPIN</a:t>
            </a:r>
          </a:p>
          <a:p>
            <a:pPr eaLnBrk="1" hangingPunct="1"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Primary target: neutrophil elastase</a:t>
            </a:r>
          </a:p>
          <a:p>
            <a:pPr eaLnBrk="1" hangingPunct="1"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Acute phase reactant</a:t>
            </a:r>
          </a:p>
          <a:p>
            <a:pPr eaLnBrk="1" hangingPunct="1"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Anti-inflammatory</a:t>
            </a:r>
          </a:p>
        </p:txBody>
      </p:sp>
      <p:pic>
        <p:nvPicPr>
          <p:cNvPr id="6147" name="Picture 4" descr="MONOMER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28800"/>
            <a:ext cx="2533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3984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of A1AT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308" y="1600200"/>
            <a:ext cx="6625492" cy="5101129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r>
              <a:rPr lang="en-US" dirty="0" smtClean="0"/>
              <a:t>&gt; 200 mutations of the SERPINA1 gene identified to date</a:t>
            </a:r>
          </a:p>
          <a:p>
            <a:pPr lvl="1">
              <a:buClr>
                <a:schemeClr val="accent6"/>
              </a:buClr>
            </a:pPr>
            <a:r>
              <a:rPr lang="en-US" dirty="0" smtClean="0"/>
              <a:t>About 1/3 lead to deficiency or dysfunction</a:t>
            </a:r>
          </a:p>
          <a:p>
            <a:pPr>
              <a:buClr>
                <a:schemeClr val="accent6"/>
              </a:buClr>
            </a:pPr>
            <a:r>
              <a:rPr lang="en-US" dirty="0" smtClean="0"/>
              <a:t>&gt;100,000 in U.S. with PiZZ, </a:t>
            </a:r>
            <a:r>
              <a:rPr lang="en-US" dirty="0" err="1" smtClean="0"/>
              <a:t>PiZNull</a:t>
            </a:r>
            <a:r>
              <a:rPr lang="en-US" dirty="0" smtClean="0"/>
              <a:t>, </a:t>
            </a:r>
            <a:r>
              <a:rPr lang="en-US" dirty="0" err="1" smtClean="0"/>
              <a:t>PiSZ</a:t>
            </a:r>
            <a:endParaRPr lang="en-US" dirty="0"/>
          </a:p>
          <a:p>
            <a:pPr>
              <a:buClr>
                <a:schemeClr val="accent6"/>
              </a:buClr>
            </a:pPr>
            <a:r>
              <a:rPr lang="en-US" dirty="0" smtClean="0"/>
              <a:t>&gt;20 million with </a:t>
            </a:r>
            <a:r>
              <a:rPr lang="en-US" dirty="0" err="1" smtClean="0"/>
              <a:t>PiMZ</a:t>
            </a:r>
            <a:r>
              <a:rPr lang="en-US" dirty="0" smtClean="0"/>
              <a:t> or </a:t>
            </a:r>
            <a:r>
              <a:rPr lang="en-US" dirty="0" err="1" smtClean="0"/>
              <a:t>PiMS</a:t>
            </a:r>
            <a:endParaRPr lang="en-US" dirty="0" smtClean="0"/>
          </a:p>
          <a:p>
            <a:pPr>
              <a:buClr>
                <a:schemeClr val="accent6"/>
              </a:buClr>
            </a:pPr>
            <a:r>
              <a:rPr lang="en-US" dirty="0" smtClean="0"/>
              <a:t>Function of as elastase inhibitor persists except in </a:t>
            </a:r>
            <a:r>
              <a:rPr lang="en-US" dirty="0" err="1" smtClean="0"/>
              <a:t>PiF</a:t>
            </a:r>
            <a:r>
              <a:rPr lang="en-US" dirty="0" smtClean="0"/>
              <a:t> &amp; </a:t>
            </a:r>
            <a:r>
              <a:rPr lang="en-US" dirty="0" err="1" smtClean="0"/>
              <a:t>PiM</a:t>
            </a:r>
            <a:r>
              <a:rPr lang="en-US" baseline="-25000" dirty="0" err="1" smtClean="0"/>
              <a:t>pittsburg</a:t>
            </a:r>
            <a:r>
              <a:rPr lang="en-US" dirty="0" smtClean="0"/>
              <a:t> </a:t>
            </a:r>
          </a:p>
          <a:p>
            <a:pPr>
              <a:buClr>
                <a:schemeClr val="accent6"/>
              </a:buClr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4462"/>
            <a:ext cx="1908908" cy="513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6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chemeClr val="tx2"/>
                </a:solidFill>
                <a:ea typeface="+mn-ea"/>
                <a:cs typeface="+mn-cs"/>
              </a:rPr>
              <a:t>Not Rare?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457200" y="1716088"/>
            <a:ext cx="8229600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2800">
                <a:ea typeface="+mn-ea"/>
                <a:cs typeface="+mn-cs"/>
              </a:rPr>
              <a:t>100,000 with severe deficiency</a:t>
            </a:r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590550" y="3132138"/>
            <a:ext cx="3127375" cy="3260725"/>
            <a:chOff x="2319" y="1074"/>
            <a:chExt cx="2961" cy="2899"/>
          </a:xfrm>
        </p:grpSpPr>
        <p:pic>
          <p:nvPicPr>
            <p:cNvPr id="7220" name="Picture 5" descr="jgold cop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" y="1074"/>
              <a:ext cx="2961" cy="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5174" name="Text Box 6"/>
            <p:cNvSpPr txBox="1">
              <a:spLocks noChangeArrowheads="1"/>
            </p:cNvSpPr>
            <p:nvPr/>
          </p:nvSpPr>
          <p:spPr bwMode="auto">
            <a:xfrm>
              <a:off x="2531" y="1126"/>
              <a:ext cx="2558" cy="35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000" b="1">
                  <a:solidFill>
                    <a:srgbClr val="F8FED6"/>
                  </a:solidFill>
                  <a:latin typeface="Arial Unicode MS" charset="0"/>
                  <a:ea typeface="+mn-ea"/>
                  <a:cs typeface="+mn-cs"/>
                </a:rPr>
                <a:t>About 5% diagnosed</a:t>
              </a:r>
            </a:p>
          </p:txBody>
        </p:sp>
        <p:sp>
          <p:nvSpPr>
            <p:cNvPr id="135175" name="Text Box 7"/>
            <p:cNvSpPr txBox="1">
              <a:spLocks noChangeArrowheads="1"/>
            </p:cNvSpPr>
            <p:nvPr/>
          </p:nvSpPr>
          <p:spPr bwMode="auto">
            <a:xfrm>
              <a:off x="2328" y="3620"/>
              <a:ext cx="2935" cy="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>
                  <a:solidFill>
                    <a:srgbClr val="F8FED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Unicode MS" charset="0"/>
                </a:rPr>
                <a:t>&gt; 95% undiagnosed</a:t>
              </a:r>
            </a:p>
          </p:txBody>
        </p:sp>
      </p:grpSp>
      <p:grpSp>
        <p:nvGrpSpPr>
          <p:cNvPr id="7173" name="Group 8"/>
          <p:cNvGrpSpPr>
            <a:grpSpLocks/>
          </p:cNvGrpSpPr>
          <p:nvPr/>
        </p:nvGrpSpPr>
        <p:grpSpPr bwMode="auto">
          <a:xfrm>
            <a:off x="3692525" y="3117850"/>
            <a:ext cx="4994275" cy="3282950"/>
            <a:chOff x="2326" y="1795"/>
            <a:chExt cx="3146" cy="2068"/>
          </a:xfrm>
        </p:grpSpPr>
        <p:grpSp>
          <p:nvGrpSpPr>
            <p:cNvPr id="7178" name="Group 9"/>
            <p:cNvGrpSpPr>
              <a:grpSpLocks/>
            </p:cNvGrpSpPr>
            <p:nvPr/>
          </p:nvGrpSpPr>
          <p:grpSpPr bwMode="auto">
            <a:xfrm>
              <a:off x="3504" y="1795"/>
              <a:ext cx="1968" cy="2068"/>
              <a:chOff x="2160" y="960"/>
              <a:chExt cx="2961" cy="2907"/>
            </a:xfrm>
          </p:grpSpPr>
          <p:pic>
            <p:nvPicPr>
              <p:cNvPr id="7217" name="Picture 10" descr="jgold cop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960"/>
                <a:ext cx="2961" cy="2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179" name="Text Box 11"/>
              <p:cNvSpPr txBox="1">
                <a:spLocks noChangeArrowheads="1"/>
              </p:cNvSpPr>
              <p:nvPr/>
            </p:nvSpPr>
            <p:spPr bwMode="auto">
              <a:xfrm>
                <a:off x="2171" y="1040"/>
                <a:ext cx="2934" cy="6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 b="1" dirty="0">
                    <a:solidFill>
                      <a:srgbClr val="F8FED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 Unicode MS" charset="0"/>
                  </a:rPr>
                  <a:t>15 Million Patients with COPD</a:t>
                </a:r>
              </a:p>
            </p:txBody>
          </p:sp>
          <p:sp>
            <p:nvSpPr>
              <p:cNvPr id="135180" name="Text Box 12"/>
              <p:cNvSpPr txBox="1">
                <a:spLocks noChangeArrowheads="1"/>
              </p:cNvSpPr>
              <p:nvPr/>
            </p:nvSpPr>
            <p:spPr bwMode="auto">
              <a:xfrm>
                <a:off x="2225" y="3246"/>
                <a:ext cx="2880" cy="6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38099" dir="2700000" algn="ctr" rotWithShape="0">
                  <a:srgbClr val="000000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000" b="1" dirty="0">
                    <a:solidFill>
                      <a:srgbClr val="F8FED6"/>
                    </a:solidFill>
                    <a:latin typeface="Arial Unicode MS" charset="0"/>
                    <a:ea typeface="+mn-ea"/>
                    <a:cs typeface="+mn-cs"/>
                  </a:rPr>
                  <a:t>~1% have undiagnosed Alpha-1</a:t>
                </a:r>
              </a:p>
            </p:txBody>
          </p:sp>
        </p:grpSp>
        <p:sp>
          <p:nvSpPr>
            <p:cNvPr id="7179" name="Freeform 13"/>
            <p:cNvSpPr>
              <a:spLocks/>
            </p:cNvSpPr>
            <p:nvPr/>
          </p:nvSpPr>
          <p:spPr bwMode="auto">
            <a:xfrm>
              <a:off x="2945" y="2472"/>
              <a:ext cx="30" cy="30"/>
            </a:xfrm>
            <a:custGeom>
              <a:avLst/>
              <a:gdLst>
                <a:gd name="T0" fmla="*/ 1 w 56"/>
                <a:gd name="T1" fmla="*/ 1 h 56"/>
                <a:gd name="T2" fmla="*/ 1 w 56"/>
                <a:gd name="T3" fmla="*/ 1 h 56"/>
                <a:gd name="T4" fmla="*/ 1 w 56"/>
                <a:gd name="T5" fmla="*/ 1 h 56"/>
                <a:gd name="T6" fmla="*/ 1 w 56"/>
                <a:gd name="T7" fmla="*/ 1 h 56"/>
                <a:gd name="T8" fmla="*/ 1 w 56"/>
                <a:gd name="T9" fmla="*/ 1 h 56"/>
                <a:gd name="T10" fmla="*/ 1 w 56"/>
                <a:gd name="T11" fmla="*/ 1 h 56"/>
                <a:gd name="T12" fmla="*/ 1 w 56"/>
                <a:gd name="T13" fmla="*/ 1 h 56"/>
                <a:gd name="T14" fmla="*/ 1 w 56"/>
                <a:gd name="T15" fmla="*/ 1 h 56"/>
                <a:gd name="T16" fmla="*/ 1 w 56"/>
                <a:gd name="T17" fmla="*/ 1 h 56"/>
                <a:gd name="T18" fmla="*/ 1 w 56"/>
                <a:gd name="T19" fmla="*/ 1 h 56"/>
                <a:gd name="T20" fmla="*/ 1 w 56"/>
                <a:gd name="T21" fmla="*/ 1 h 56"/>
                <a:gd name="T22" fmla="*/ 1 w 56"/>
                <a:gd name="T23" fmla="*/ 0 h 56"/>
                <a:gd name="T24" fmla="*/ 1 w 56"/>
                <a:gd name="T25" fmla="*/ 1 h 56"/>
                <a:gd name="T26" fmla="*/ 0 w 56"/>
                <a:gd name="T27" fmla="*/ 1 h 56"/>
                <a:gd name="T28" fmla="*/ 0 w 56"/>
                <a:gd name="T29" fmla="*/ 1 h 56"/>
                <a:gd name="T30" fmla="*/ 1 w 56"/>
                <a:gd name="T31" fmla="*/ 1 h 56"/>
                <a:gd name="T32" fmla="*/ 1 w 56"/>
                <a:gd name="T33" fmla="*/ 1 h 56"/>
                <a:gd name="T34" fmla="*/ 1 w 56"/>
                <a:gd name="T35" fmla="*/ 1 h 56"/>
                <a:gd name="T36" fmla="*/ 1 w 56"/>
                <a:gd name="T37" fmla="*/ 1 h 56"/>
                <a:gd name="T38" fmla="*/ 1 w 56"/>
                <a:gd name="T39" fmla="*/ 1 h 56"/>
                <a:gd name="T40" fmla="*/ 1 w 56"/>
                <a:gd name="T41" fmla="*/ 1 h 56"/>
                <a:gd name="T42" fmla="*/ 1 w 56"/>
                <a:gd name="T43" fmla="*/ 1 h 56"/>
                <a:gd name="T44" fmla="*/ 1 w 56"/>
                <a:gd name="T45" fmla="*/ 1 h 56"/>
                <a:gd name="T46" fmla="*/ 1 w 56"/>
                <a:gd name="T47" fmla="*/ 1 h 56"/>
                <a:gd name="T48" fmla="*/ 1 w 56"/>
                <a:gd name="T49" fmla="*/ 1 h 56"/>
                <a:gd name="T50" fmla="*/ 1 w 56"/>
                <a:gd name="T51" fmla="*/ 1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56"/>
                <a:gd name="T80" fmla="*/ 56 w 56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56">
                  <a:moveTo>
                    <a:pt x="56" y="45"/>
                  </a:moveTo>
                  <a:lnTo>
                    <a:pt x="53" y="39"/>
                  </a:lnTo>
                  <a:lnTo>
                    <a:pt x="50" y="34"/>
                  </a:lnTo>
                  <a:lnTo>
                    <a:pt x="46" y="31"/>
                  </a:lnTo>
                  <a:lnTo>
                    <a:pt x="42" y="30"/>
                  </a:lnTo>
                  <a:lnTo>
                    <a:pt x="37" y="25"/>
                  </a:lnTo>
                  <a:lnTo>
                    <a:pt x="32" y="24"/>
                  </a:lnTo>
                  <a:lnTo>
                    <a:pt x="28" y="19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9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2" y="24"/>
                  </a:lnTo>
                  <a:lnTo>
                    <a:pt x="7" y="31"/>
                  </a:lnTo>
                  <a:lnTo>
                    <a:pt x="12" y="37"/>
                  </a:lnTo>
                  <a:lnTo>
                    <a:pt x="18" y="43"/>
                  </a:lnTo>
                  <a:lnTo>
                    <a:pt x="23" y="48"/>
                  </a:lnTo>
                  <a:lnTo>
                    <a:pt x="29" y="54"/>
                  </a:lnTo>
                  <a:lnTo>
                    <a:pt x="36" y="56"/>
                  </a:lnTo>
                  <a:lnTo>
                    <a:pt x="43" y="56"/>
                  </a:lnTo>
                  <a:lnTo>
                    <a:pt x="50" y="52"/>
                  </a:lnTo>
                  <a:lnTo>
                    <a:pt x="56" y="45"/>
                  </a:lnTo>
                  <a:close/>
                </a:path>
              </a:pathLst>
            </a:custGeom>
            <a:solidFill>
              <a:srgbClr val="3385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4"/>
            <p:cNvSpPr>
              <a:spLocks/>
            </p:cNvSpPr>
            <p:nvPr/>
          </p:nvSpPr>
          <p:spPr bwMode="auto">
            <a:xfrm>
              <a:off x="2651" y="2588"/>
              <a:ext cx="114" cy="172"/>
            </a:xfrm>
            <a:custGeom>
              <a:avLst/>
              <a:gdLst>
                <a:gd name="T0" fmla="*/ 1 w 207"/>
                <a:gd name="T1" fmla="*/ 1 h 328"/>
                <a:gd name="T2" fmla="*/ 1 w 207"/>
                <a:gd name="T3" fmla="*/ 1 h 328"/>
                <a:gd name="T4" fmla="*/ 1 w 207"/>
                <a:gd name="T5" fmla="*/ 1 h 328"/>
                <a:gd name="T6" fmla="*/ 1 w 207"/>
                <a:gd name="T7" fmla="*/ 1 h 328"/>
                <a:gd name="T8" fmla="*/ 1 w 207"/>
                <a:gd name="T9" fmla="*/ 1 h 328"/>
                <a:gd name="T10" fmla="*/ 1 w 207"/>
                <a:gd name="T11" fmla="*/ 1 h 328"/>
                <a:gd name="T12" fmla="*/ 1 w 207"/>
                <a:gd name="T13" fmla="*/ 1 h 328"/>
                <a:gd name="T14" fmla="*/ 1 w 207"/>
                <a:gd name="T15" fmla="*/ 1 h 328"/>
                <a:gd name="T16" fmla="*/ 1 w 207"/>
                <a:gd name="T17" fmla="*/ 1 h 328"/>
                <a:gd name="T18" fmla="*/ 1 w 207"/>
                <a:gd name="T19" fmla="*/ 1 h 328"/>
                <a:gd name="T20" fmla="*/ 1 w 207"/>
                <a:gd name="T21" fmla="*/ 1 h 328"/>
                <a:gd name="T22" fmla="*/ 1 w 207"/>
                <a:gd name="T23" fmla="*/ 1 h 328"/>
                <a:gd name="T24" fmla="*/ 1 w 207"/>
                <a:gd name="T25" fmla="*/ 1 h 328"/>
                <a:gd name="T26" fmla="*/ 1 w 207"/>
                <a:gd name="T27" fmla="*/ 1 h 328"/>
                <a:gd name="T28" fmla="*/ 1 w 207"/>
                <a:gd name="T29" fmla="*/ 1 h 328"/>
                <a:gd name="T30" fmla="*/ 1 w 207"/>
                <a:gd name="T31" fmla="*/ 1 h 328"/>
                <a:gd name="T32" fmla="*/ 1 w 207"/>
                <a:gd name="T33" fmla="*/ 0 h 328"/>
                <a:gd name="T34" fmla="*/ 1 w 207"/>
                <a:gd name="T35" fmla="*/ 0 h 328"/>
                <a:gd name="T36" fmla="*/ 0 w 207"/>
                <a:gd name="T37" fmla="*/ 0 h 328"/>
                <a:gd name="T38" fmla="*/ 0 w 207"/>
                <a:gd name="T39" fmla="*/ 1 h 328"/>
                <a:gd name="T40" fmla="*/ 0 w 207"/>
                <a:gd name="T41" fmla="*/ 1 h 328"/>
                <a:gd name="T42" fmla="*/ 0 w 207"/>
                <a:gd name="T43" fmla="*/ 1 h 328"/>
                <a:gd name="T44" fmla="*/ 1 w 207"/>
                <a:gd name="T45" fmla="*/ 1 h 328"/>
                <a:gd name="T46" fmla="*/ 1 w 207"/>
                <a:gd name="T47" fmla="*/ 1 h 328"/>
                <a:gd name="T48" fmla="*/ 1 w 207"/>
                <a:gd name="T49" fmla="*/ 1 h 328"/>
                <a:gd name="T50" fmla="*/ 1 w 207"/>
                <a:gd name="T51" fmla="*/ 1 h 328"/>
                <a:gd name="T52" fmla="*/ 1 w 207"/>
                <a:gd name="T53" fmla="*/ 1 h 328"/>
                <a:gd name="T54" fmla="*/ 1 w 207"/>
                <a:gd name="T55" fmla="*/ 1 h 328"/>
                <a:gd name="T56" fmla="*/ 1 w 207"/>
                <a:gd name="T57" fmla="*/ 1 h 328"/>
                <a:gd name="T58" fmla="*/ 1 w 207"/>
                <a:gd name="T59" fmla="*/ 1 h 328"/>
                <a:gd name="T60" fmla="*/ 1 w 207"/>
                <a:gd name="T61" fmla="*/ 1 h 328"/>
                <a:gd name="T62" fmla="*/ 1 w 207"/>
                <a:gd name="T63" fmla="*/ 1 h 328"/>
                <a:gd name="T64" fmla="*/ 1 w 207"/>
                <a:gd name="T65" fmla="*/ 1 h 328"/>
                <a:gd name="T66" fmla="*/ 1 w 207"/>
                <a:gd name="T67" fmla="*/ 1 h 328"/>
                <a:gd name="T68" fmla="*/ 1 w 207"/>
                <a:gd name="T69" fmla="*/ 1 h 328"/>
                <a:gd name="T70" fmla="*/ 1 w 207"/>
                <a:gd name="T71" fmla="*/ 1 h 328"/>
                <a:gd name="T72" fmla="*/ 1 w 207"/>
                <a:gd name="T73" fmla="*/ 1 h 328"/>
                <a:gd name="T74" fmla="*/ 1 w 207"/>
                <a:gd name="T75" fmla="*/ 1 h 328"/>
                <a:gd name="T76" fmla="*/ 1 w 207"/>
                <a:gd name="T77" fmla="*/ 1 h 328"/>
                <a:gd name="T78" fmla="*/ 1 w 207"/>
                <a:gd name="T79" fmla="*/ 1 h 328"/>
                <a:gd name="T80" fmla="*/ 1 w 207"/>
                <a:gd name="T81" fmla="*/ 1 h 328"/>
                <a:gd name="T82" fmla="*/ 1 w 207"/>
                <a:gd name="T83" fmla="*/ 1 h 328"/>
                <a:gd name="T84" fmla="*/ 1 w 207"/>
                <a:gd name="T85" fmla="*/ 1 h 328"/>
                <a:gd name="T86" fmla="*/ 1 w 207"/>
                <a:gd name="T87" fmla="*/ 1 h 328"/>
                <a:gd name="T88" fmla="*/ 1 w 207"/>
                <a:gd name="T89" fmla="*/ 1 h 328"/>
                <a:gd name="T90" fmla="*/ 1 w 207"/>
                <a:gd name="T91" fmla="*/ 1 h 328"/>
                <a:gd name="T92" fmla="*/ 1 w 207"/>
                <a:gd name="T93" fmla="*/ 1 h 328"/>
                <a:gd name="T94" fmla="*/ 1 w 207"/>
                <a:gd name="T95" fmla="*/ 1 h 328"/>
                <a:gd name="T96" fmla="*/ 1 w 207"/>
                <a:gd name="T97" fmla="*/ 1 h 328"/>
                <a:gd name="T98" fmla="*/ 1 w 207"/>
                <a:gd name="T99" fmla="*/ 1 h 328"/>
                <a:gd name="T100" fmla="*/ 1 w 207"/>
                <a:gd name="T101" fmla="*/ 1 h 328"/>
                <a:gd name="T102" fmla="*/ 1 w 207"/>
                <a:gd name="T103" fmla="*/ 1 h 328"/>
                <a:gd name="T104" fmla="*/ 1 w 207"/>
                <a:gd name="T105" fmla="*/ 1 h 328"/>
                <a:gd name="T106" fmla="*/ 1 w 207"/>
                <a:gd name="T107" fmla="*/ 1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7"/>
                <a:gd name="T163" fmla="*/ 0 h 328"/>
                <a:gd name="T164" fmla="*/ 207 w 207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7" h="328">
                  <a:moveTo>
                    <a:pt x="207" y="71"/>
                  </a:moveTo>
                  <a:lnTo>
                    <a:pt x="204" y="68"/>
                  </a:lnTo>
                  <a:lnTo>
                    <a:pt x="199" y="63"/>
                  </a:lnTo>
                  <a:lnTo>
                    <a:pt x="193" y="61"/>
                  </a:lnTo>
                  <a:lnTo>
                    <a:pt x="189" y="56"/>
                  </a:lnTo>
                  <a:lnTo>
                    <a:pt x="183" y="52"/>
                  </a:lnTo>
                  <a:lnTo>
                    <a:pt x="179" y="49"/>
                  </a:lnTo>
                  <a:lnTo>
                    <a:pt x="172" y="44"/>
                  </a:lnTo>
                  <a:lnTo>
                    <a:pt x="164" y="40"/>
                  </a:lnTo>
                  <a:lnTo>
                    <a:pt x="157" y="35"/>
                  </a:lnTo>
                  <a:lnTo>
                    <a:pt x="150" y="31"/>
                  </a:lnTo>
                  <a:lnTo>
                    <a:pt x="142" y="25"/>
                  </a:lnTo>
                  <a:lnTo>
                    <a:pt x="133" y="22"/>
                  </a:lnTo>
                  <a:lnTo>
                    <a:pt x="123" y="19"/>
                  </a:lnTo>
                  <a:lnTo>
                    <a:pt x="116" y="16"/>
                  </a:lnTo>
                  <a:lnTo>
                    <a:pt x="111" y="13"/>
                  </a:lnTo>
                  <a:lnTo>
                    <a:pt x="107" y="13"/>
                  </a:lnTo>
                  <a:lnTo>
                    <a:pt x="101" y="12"/>
                  </a:lnTo>
                  <a:lnTo>
                    <a:pt x="97" y="10"/>
                  </a:lnTo>
                  <a:lnTo>
                    <a:pt x="91" y="9"/>
                  </a:lnTo>
                  <a:lnTo>
                    <a:pt x="87" y="7"/>
                  </a:lnTo>
                  <a:lnTo>
                    <a:pt x="81" y="6"/>
                  </a:lnTo>
                  <a:lnTo>
                    <a:pt x="77" y="6"/>
                  </a:lnTo>
                  <a:lnTo>
                    <a:pt x="72" y="4"/>
                  </a:lnTo>
                  <a:lnTo>
                    <a:pt x="67" y="3"/>
                  </a:lnTo>
                  <a:lnTo>
                    <a:pt x="62" y="3"/>
                  </a:lnTo>
                  <a:lnTo>
                    <a:pt x="58" y="3"/>
                  </a:lnTo>
                  <a:lnTo>
                    <a:pt x="52" y="1"/>
                  </a:lnTo>
                  <a:lnTo>
                    <a:pt x="48" y="1"/>
                  </a:lnTo>
                  <a:lnTo>
                    <a:pt x="44" y="1"/>
                  </a:lnTo>
                  <a:lnTo>
                    <a:pt x="39" y="1"/>
                  </a:lnTo>
                  <a:lnTo>
                    <a:pt x="31" y="1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3" y="53"/>
                  </a:lnTo>
                  <a:lnTo>
                    <a:pt x="3" y="61"/>
                  </a:lnTo>
                  <a:lnTo>
                    <a:pt x="3" y="69"/>
                  </a:lnTo>
                  <a:lnTo>
                    <a:pt x="3" y="77"/>
                  </a:lnTo>
                  <a:lnTo>
                    <a:pt x="3" y="86"/>
                  </a:lnTo>
                  <a:lnTo>
                    <a:pt x="4" y="95"/>
                  </a:lnTo>
                  <a:lnTo>
                    <a:pt x="4" y="103"/>
                  </a:lnTo>
                  <a:lnTo>
                    <a:pt x="4" y="112"/>
                  </a:lnTo>
                  <a:lnTo>
                    <a:pt x="4" y="121"/>
                  </a:lnTo>
                  <a:lnTo>
                    <a:pt x="4" y="127"/>
                  </a:lnTo>
                  <a:lnTo>
                    <a:pt x="6" y="132"/>
                  </a:lnTo>
                  <a:lnTo>
                    <a:pt x="6" y="138"/>
                  </a:lnTo>
                  <a:lnTo>
                    <a:pt x="6" y="142"/>
                  </a:lnTo>
                  <a:lnTo>
                    <a:pt x="6" y="146"/>
                  </a:lnTo>
                  <a:lnTo>
                    <a:pt x="6" y="152"/>
                  </a:lnTo>
                  <a:lnTo>
                    <a:pt x="6" y="157"/>
                  </a:lnTo>
                  <a:lnTo>
                    <a:pt x="7" y="163"/>
                  </a:lnTo>
                  <a:lnTo>
                    <a:pt x="7" y="167"/>
                  </a:lnTo>
                  <a:lnTo>
                    <a:pt x="7" y="173"/>
                  </a:lnTo>
                  <a:lnTo>
                    <a:pt x="7" y="177"/>
                  </a:lnTo>
                  <a:lnTo>
                    <a:pt x="9" y="183"/>
                  </a:lnTo>
                  <a:lnTo>
                    <a:pt x="9" y="189"/>
                  </a:lnTo>
                  <a:lnTo>
                    <a:pt x="9" y="194"/>
                  </a:lnTo>
                  <a:lnTo>
                    <a:pt x="9" y="200"/>
                  </a:lnTo>
                  <a:lnTo>
                    <a:pt x="9" y="206"/>
                  </a:lnTo>
                  <a:lnTo>
                    <a:pt x="9" y="210"/>
                  </a:lnTo>
                  <a:lnTo>
                    <a:pt x="10" y="216"/>
                  </a:lnTo>
                  <a:lnTo>
                    <a:pt x="10" y="222"/>
                  </a:lnTo>
                  <a:lnTo>
                    <a:pt x="10" y="228"/>
                  </a:lnTo>
                  <a:lnTo>
                    <a:pt x="10" y="232"/>
                  </a:lnTo>
                  <a:lnTo>
                    <a:pt x="10" y="237"/>
                  </a:lnTo>
                  <a:lnTo>
                    <a:pt x="10" y="243"/>
                  </a:lnTo>
                  <a:lnTo>
                    <a:pt x="11" y="247"/>
                  </a:lnTo>
                  <a:lnTo>
                    <a:pt x="13" y="256"/>
                  </a:lnTo>
                  <a:lnTo>
                    <a:pt x="16" y="265"/>
                  </a:lnTo>
                  <a:lnTo>
                    <a:pt x="18" y="271"/>
                  </a:lnTo>
                  <a:lnTo>
                    <a:pt x="21" y="280"/>
                  </a:lnTo>
                  <a:lnTo>
                    <a:pt x="24" y="286"/>
                  </a:lnTo>
                  <a:lnTo>
                    <a:pt x="28" y="291"/>
                  </a:lnTo>
                  <a:lnTo>
                    <a:pt x="31" y="296"/>
                  </a:lnTo>
                  <a:lnTo>
                    <a:pt x="37" y="302"/>
                  </a:lnTo>
                  <a:lnTo>
                    <a:pt x="41" y="306"/>
                  </a:lnTo>
                  <a:lnTo>
                    <a:pt x="46" y="309"/>
                  </a:lnTo>
                  <a:lnTo>
                    <a:pt x="51" y="312"/>
                  </a:lnTo>
                  <a:lnTo>
                    <a:pt x="56" y="317"/>
                  </a:lnTo>
                  <a:lnTo>
                    <a:pt x="60" y="318"/>
                  </a:lnTo>
                  <a:lnTo>
                    <a:pt x="66" y="321"/>
                  </a:lnTo>
                  <a:lnTo>
                    <a:pt x="72" y="323"/>
                  </a:lnTo>
                  <a:lnTo>
                    <a:pt x="76" y="324"/>
                  </a:lnTo>
                  <a:lnTo>
                    <a:pt x="81" y="324"/>
                  </a:lnTo>
                  <a:lnTo>
                    <a:pt x="86" y="326"/>
                  </a:lnTo>
                  <a:lnTo>
                    <a:pt x="90" y="326"/>
                  </a:lnTo>
                  <a:lnTo>
                    <a:pt x="94" y="327"/>
                  </a:lnTo>
                  <a:lnTo>
                    <a:pt x="98" y="327"/>
                  </a:lnTo>
                  <a:lnTo>
                    <a:pt x="102" y="328"/>
                  </a:lnTo>
                  <a:lnTo>
                    <a:pt x="109" y="328"/>
                  </a:lnTo>
                  <a:lnTo>
                    <a:pt x="115" y="328"/>
                  </a:lnTo>
                  <a:lnTo>
                    <a:pt x="118" y="328"/>
                  </a:lnTo>
                  <a:lnTo>
                    <a:pt x="121" y="328"/>
                  </a:lnTo>
                  <a:lnTo>
                    <a:pt x="207" y="71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5"/>
            <p:cNvSpPr>
              <a:spLocks/>
            </p:cNvSpPr>
            <p:nvPr/>
          </p:nvSpPr>
          <p:spPr bwMode="auto">
            <a:xfrm>
              <a:off x="2650" y="2486"/>
              <a:ext cx="578" cy="512"/>
            </a:xfrm>
            <a:custGeom>
              <a:avLst/>
              <a:gdLst>
                <a:gd name="T0" fmla="*/ 1 w 1057"/>
                <a:gd name="T1" fmla="*/ 1 h 975"/>
                <a:gd name="T2" fmla="*/ 1 w 1057"/>
                <a:gd name="T3" fmla="*/ 1 h 975"/>
                <a:gd name="T4" fmla="*/ 1 w 1057"/>
                <a:gd name="T5" fmla="*/ 1 h 975"/>
                <a:gd name="T6" fmla="*/ 1 w 1057"/>
                <a:gd name="T7" fmla="*/ 1 h 975"/>
                <a:gd name="T8" fmla="*/ 1 w 1057"/>
                <a:gd name="T9" fmla="*/ 1 h 975"/>
                <a:gd name="T10" fmla="*/ 1 w 1057"/>
                <a:gd name="T11" fmla="*/ 1 h 975"/>
                <a:gd name="T12" fmla="*/ 1 w 1057"/>
                <a:gd name="T13" fmla="*/ 1 h 975"/>
                <a:gd name="T14" fmla="*/ 1 w 1057"/>
                <a:gd name="T15" fmla="*/ 1 h 975"/>
                <a:gd name="T16" fmla="*/ 1 w 1057"/>
                <a:gd name="T17" fmla="*/ 0 h 975"/>
                <a:gd name="T18" fmla="*/ 1 w 1057"/>
                <a:gd name="T19" fmla="*/ 1 h 975"/>
                <a:gd name="T20" fmla="*/ 1 w 1057"/>
                <a:gd name="T21" fmla="*/ 1 h 975"/>
                <a:gd name="T22" fmla="*/ 1 w 1057"/>
                <a:gd name="T23" fmla="*/ 1 h 975"/>
                <a:gd name="T24" fmla="*/ 1 w 1057"/>
                <a:gd name="T25" fmla="*/ 1 h 975"/>
                <a:gd name="T26" fmla="*/ 1 w 1057"/>
                <a:gd name="T27" fmla="*/ 1 h 975"/>
                <a:gd name="T28" fmla="*/ 1 w 1057"/>
                <a:gd name="T29" fmla="*/ 1 h 975"/>
                <a:gd name="T30" fmla="*/ 1 w 1057"/>
                <a:gd name="T31" fmla="*/ 1 h 975"/>
                <a:gd name="T32" fmla="*/ 1 w 1057"/>
                <a:gd name="T33" fmla="*/ 1 h 975"/>
                <a:gd name="T34" fmla="*/ 1 w 1057"/>
                <a:gd name="T35" fmla="*/ 1 h 975"/>
                <a:gd name="T36" fmla="*/ 1 w 1057"/>
                <a:gd name="T37" fmla="*/ 1 h 975"/>
                <a:gd name="T38" fmla="*/ 1 w 1057"/>
                <a:gd name="T39" fmla="*/ 1 h 975"/>
                <a:gd name="T40" fmla="*/ 1 w 1057"/>
                <a:gd name="T41" fmla="*/ 1 h 975"/>
                <a:gd name="T42" fmla="*/ 1 w 1057"/>
                <a:gd name="T43" fmla="*/ 1 h 975"/>
                <a:gd name="T44" fmla="*/ 1 w 1057"/>
                <a:gd name="T45" fmla="*/ 1 h 975"/>
                <a:gd name="T46" fmla="*/ 1 w 1057"/>
                <a:gd name="T47" fmla="*/ 1 h 975"/>
                <a:gd name="T48" fmla="*/ 1 w 1057"/>
                <a:gd name="T49" fmla="*/ 1 h 975"/>
                <a:gd name="T50" fmla="*/ 1 w 1057"/>
                <a:gd name="T51" fmla="*/ 1 h 975"/>
                <a:gd name="T52" fmla="*/ 1 w 1057"/>
                <a:gd name="T53" fmla="*/ 1 h 975"/>
                <a:gd name="T54" fmla="*/ 1 w 1057"/>
                <a:gd name="T55" fmla="*/ 1 h 975"/>
                <a:gd name="T56" fmla="*/ 1 w 1057"/>
                <a:gd name="T57" fmla="*/ 1 h 975"/>
                <a:gd name="T58" fmla="*/ 1 w 1057"/>
                <a:gd name="T59" fmla="*/ 1 h 975"/>
                <a:gd name="T60" fmla="*/ 0 w 1057"/>
                <a:gd name="T61" fmla="*/ 1 h 975"/>
                <a:gd name="T62" fmla="*/ 0 w 1057"/>
                <a:gd name="T63" fmla="*/ 1 h 975"/>
                <a:gd name="T64" fmla="*/ 0 w 1057"/>
                <a:gd name="T65" fmla="*/ 1 h 975"/>
                <a:gd name="T66" fmla="*/ 0 w 1057"/>
                <a:gd name="T67" fmla="*/ 1 h 975"/>
                <a:gd name="T68" fmla="*/ 0 w 1057"/>
                <a:gd name="T69" fmla="*/ 1 h 975"/>
                <a:gd name="T70" fmla="*/ 1 w 1057"/>
                <a:gd name="T71" fmla="*/ 1 h 975"/>
                <a:gd name="T72" fmla="*/ 1 w 1057"/>
                <a:gd name="T73" fmla="*/ 1 h 975"/>
                <a:gd name="T74" fmla="*/ 1 w 1057"/>
                <a:gd name="T75" fmla="*/ 1 h 975"/>
                <a:gd name="T76" fmla="*/ 1 w 1057"/>
                <a:gd name="T77" fmla="*/ 1 h 975"/>
                <a:gd name="T78" fmla="*/ 1 w 1057"/>
                <a:gd name="T79" fmla="*/ 1 h 975"/>
                <a:gd name="T80" fmla="*/ 1 w 1057"/>
                <a:gd name="T81" fmla="*/ 1 h 975"/>
                <a:gd name="T82" fmla="*/ 1 w 1057"/>
                <a:gd name="T83" fmla="*/ 1 h 975"/>
                <a:gd name="T84" fmla="*/ 1 w 1057"/>
                <a:gd name="T85" fmla="*/ 1 h 975"/>
                <a:gd name="T86" fmla="*/ 1 w 1057"/>
                <a:gd name="T87" fmla="*/ 1 h 975"/>
                <a:gd name="T88" fmla="*/ 1 w 1057"/>
                <a:gd name="T89" fmla="*/ 1 h 975"/>
                <a:gd name="T90" fmla="*/ 1 w 1057"/>
                <a:gd name="T91" fmla="*/ 1 h 975"/>
                <a:gd name="T92" fmla="*/ 1 w 1057"/>
                <a:gd name="T93" fmla="*/ 1 h 975"/>
                <a:gd name="T94" fmla="*/ 1 w 1057"/>
                <a:gd name="T95" fmla="*/ 1 h 975"/>
                <a:gd name="T96" fmla="*/ 1 w 1057"/>
                <a:gd name="T97" fmla="*/ 1 h 975"/>
                <a:gd name="T98" fmla="*/ 1 w 1057"/>
                <a:gd name="T99" fmla="*/ 1 h 975"/>
                <a:gd name="T100" fmla="*/ 1 w 1057"/>
                <a:gd name="T101" fmla="*/ 1 h 975"/>
                <a:gd name="T102" fmla="*/ 1 w 1057"/>
                <a:gd name="T103" fmla="*/ 1 h 975"/>
                <a:gd name="T104" fmla="*/ 1 w 1057"/>
                <a:gd name="T105" fmla="*/ 1 h 975"/>
                <a:gd name="T106" fmla="*/ 1 w 1057"/>
                <a:gd name="T107" fmla="*/ 1 h 975"/>
                <a:gd name="T108" fmla="*/ 1 w 1057"/>
                <a:gd name="T109" fmla="*/ 1 h 975"/>
                <a:gd name="T110" fmla="*/ 1 w 1057"/>
                <a:gd name="T111" fmla="*/ 1 h 975"/>
                <a:gd name="T112" fmla="*/ 1 w 1057"/>
                <a:gd name="T113" fmla="*/ 1 h 9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57"/>
                <a:gd name="T172" fmla="*/ 0 h 975"/>
                <a:gd name="T173" fmla="*/ 1057 w 1057"/>
                <a:gd name="T174" fmla="*/ 975 h 9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57" h="975">
                  <a:moveTo>
                    <a:pt x="1057" y="233"/>
                  </a:moveTo>
                  <a:lnTo>
                    <a:pt x="1056" y="231"/>
                  </a:lnTo>
                  <a:lnTo>
                    <a:pt x="1054" y="230"/>
                  </a:lnTo>
                  <a:lnTo>
                    <a:pt x="1052" y="225"/>
                  </a:lnTo>
                  <a:lnTo>
                    <a:pt x="1047" y="221"/>
                  </a:lnTo>
                  <a:lnTo>
                    <a:pt x="1042" y="214"/>
                  </a:lnTo>
                  <a:lnTo>
                    <a:pt x="1035" y="208"/>
                  </a:lnTo>
                  <a:lnTo>
                    <a:pt x="1028" y="199"/>
                  </a:lnTo>
                  <a:lnTo>
                    <a:pt x="1019" y="191"/>
                  </a:lnTo>
                  <a:lnTo>
                    <a:pt x="1014" y="185"/>
                  </a:lnTo>
                  <a:lnTo>
                    <a:pt x="1010" y="181"/>
                  </a:lnTo>
                  <a:lnTo>
                    <a:pt x="1004" y="175"/>
                  </a:lnTo>
                  <a:lnTo>
                    <a:pt x="1000" y="171"/>
                  </a:lnTo>
                  <a:lnTo>
                    <a:pt x="993" y="165"/>
                  </a:lnTo>
                  <a:lnTo>
                    <a:pt x="987" y="159"/>
                  </a:lnTo>
                  <a:lnTo>
                    <a:pt x="982" y="154"/>
                  </a:lnTo>
                  <a:lnTo>
                    <a:pt x="976" y="148"/>
                  </a:lnTo>
                  <a:lnTo>
                    <a:pt x="969" y="143"/>
                  </a:lnTo>
                  <a:lnTo>
                    <a:pt x="962" y="137"/>
                  </a:lnTo>
                  <a:lnTo>
                    <a:pt x="955" y="131"/>
                  </a:lnTo>
                  <a:lnTo>
                    <a:pt x="948" y="126"/>
                  </a:lnTo>
                  <a:lnTo>
                    <a:pt x="940" y="119"/>
                  </a:lnTo>
                  <a:lnTo>
                    <a:pt x="933" y="114"/>
                  </a:lnTo>
                  <a:lnTo>
                    <a:pt x="924" y="108"/>
                  </a:lnTo>
                  <a:lnTo>
                    <a:pt x="917" y="103"/>
                  </a:lnTo>
                  <a:lnTo>
                    <a:pt x="909" y="97"/>
                  </a:lnTo>
                  <a:lnTo>
                    <a:pt x="899" y="91"/>
                  </a:lnTo>
                  <a:lnTo>
                    <a:pt x="891" y="85"/>
                  </a:lnTo>
                  <a:lnTo>
                    <a:pt x="882" y="80"/>
                  </a:lnTo>
                  <a:lnTo>
                    <a:pt x="873" y="74"/>
                  </a:lnTo>
                  <a:lnTo>
                    <a:pt x="864" y="69"/>
                  </a:lnTo>
                  <a:lnTo>
                    <a:pt x="854" y="64"/>
                  </a:lnTo>
                  <a:lnTo>
                    <a:pt x="846" y="58"/>
                  </a:lnTo>
                  <a:lnTo>
                    <a:pt x="835" y="54"/>
                  </a:lnTo>
                  <a:lnTo>
                    <a:pt x="825" y="48"/>
                  </a:lnTo>
                  <a:lnTo>
                    <a:pt x="815" y="43"/>
                  </a:lnTo>
                  <a:lnTo>
                    <a:pt x="805" y="39"/>
                  </a:lnTo>
                  <a:lnTo>
                    <a:pt x="794" y="33"/>
                  </a:lnTo>
                  <a:lnTo>
                    <a:pt x="783" y="30"/>
                  </a:lnTo>
                  <a:lnTo>
                    <a:pt x="773" y="26"/>
                  </a:lnTo>
                  <a:lnTo>
                    <a:pt x="762" y="23"/>
                  </a:lnTo>
                  <a:lnTo>
                    <a:pt x="751" y="20"/>
                  </a:lnTo>
                  <a:lnTo>
                    <a:pt x="740" y="15"/>
                  </a:lnTo>
                  <a:lnTo>
                    <a:pt x="728" y="14"/>
                  </a:lnTo>
                  <a:lnTo>
                    <a:pt x="716" y="11"/>
                  </a:lnTo>
                  <a:lnTo>
                    <a:pt x="705" y="8"/>
                  </a:lnTo>
                  <a:lnTo>
                    <a:pt x="692" y="5"/>
                  </a:lnTo>
                  <a:lnTo>
                    <a:pt x="679" y="3"/>
                  </a:lnTo>
                  <a:lnTo>
                    <a:pt x="668" y="3"/>
                  </a:lnTo>
                  <a:lnTo>
                    <a:pt x="656" y="0"/>
                  </a:lnTo>
                  <a:lnTo>
                    <a:pt x="643" y="0"/>
                  </a:lnTo>
                  <a:lnTo>
                    <a:pt x="631" y="0"/>
                  </a:lnTo>
                  <a:lnTo>
                    <a:pt x="618" y="0"/>
                  </a:lnTo>
                  <a:lnTo>
                    <a:pt x="605" y="0"/>
                  </a:lnTo>
                  <a:lnTo>
                    <a:pt x="593" y="2"/>
                  </a:lnTo>
                  <a:lnTo>
                    <a:pt x="579" y="3"/>
                  </a:lnTo>
                  <a:lnTo>
                    <a:pt x="568" y="5"/>
                  </a:lnTo>
                  <a:lnTo>
                    <a:pt x="554" y="8"/>
                  </a:lnTo>
                  <a:lnTo>
                    <a:pt x="541" y="9"/>
                  </a:lnTo>
                  <a:lnTo>
                    <a:pt x="527" y="12"/>
                  </a:lnTo>
                  <a:lnTo>
                    <a:pt x="514" y="17"/>
                  </a:lnTo>
                  <a:lnTo>
                    <a:pt x="500" y="20"/>
                  </a:lnTo>
                  <a:lnTo>
                    <a:pt x="488" y="24"/>
                  </a:lnTo>
                  <a:lnTo>
                    <a:pt x="474" y="30"/>
                  </a:lnTo>
                  <a:lnTo>
                    <a:pt x="463" y="36"/>
                  </a:lnTo>
                  <a:lnTo>
                    <a:pt x="449" y="40"/>
                  </a:lnTo>
                  <a:lnTo>
                    <a:pt x="436" y="46"/>
                  </a:lnTo>
                  <a:lnTo>
                    <a:pt x="423" y="52"/>
                  </a:lnTo>
                  <a:lnTo>
                    <a:pt x="411" y="60"/>
                  </a:lnTo>
                  <a:lnTo>
                    <a:pt x="398" y="66"/>
                  </a:lnTo>
                  <a:lnTo>
                    <a:pt x="386" y="73"/>
                  </a:lnTo>
                  <a:lnTo>
                    <a:pt x="373" y="80"/>
                  </a:lnTo>
                  <a:lnTo>
                    <a:pt x="362" y="89"/>
                  </a:lnTo>
                  <a:lnTo>
                    <a:pt x="349" y="97"/>
                  </a:lnTo>
                  <a:lnTo>
                    <a:pt x="337" y="106"/>
                  </a:lnTo>
                  <a:lnTo>
                    <a:pt x="326" y="113"/>
                  </a:lnTo>
                  <a:lnTo>
                    <a:pt x="314" y="122"/>
                  </a:lnTo>
                  <a:lnTo>
                    <a:pt x="302" y="131"/>
                  </a:lnTo>
                  <a:lnTo>
                    <a:pt x="291" y="140"/>
                  </a:lnTo>
                  <a:lnTo>
                    <a:pt x="279" y="148"/>
                  </a:lnTo>
                  <a:lnTo>
                    <a:pt x="268" y="159"/>
                  </a:lnTo>
                  <a:lnTo>
                    <a:pt x="256" y="166"/>
                  </a:lnTo>
                  <a:lnTo>
                    <a:pt x="246" y="177"/>
                  </a:lnTo>
                  <a:lnTo>
                    <a:pt x="235" y="185"/>
                  </a:lnTo>
                  <a:lnTo>
                    <a:pt x="225" y="196"/>
                  </a:lnTo>
                  <a:lnTo>
                    <a:pt x="214" y="205"/>
                  </a:lnTo>
                  <a:lnTo>
                    <a:pt x="204" y="215"/>
                  </a:lnTo>
                  <a:lnTo>
                    <a:pt x="194" y="225"/>
                  </a:lnTo>
                  <a:lnTo>
                    <a:pt x="186" y="236"/>
                  </a:lnTo>
                  <a:lnTo>
                    <a:pt x="176" y="245"/>
                  </a:lnTo>
                  <a:lnTo>
                    <a:pt x="166" y="254"/>
                  </a:lnTo>
                  <a:lnTo>
                    <a:pt x="156" y="262"/>
                  </a:lnTo>
                  <a:lnTo>
                    <a:pt x="148" y="273"/>
                  </a:lnTo>
                  <a:lnTo>
                    <a:pt x="138" y="282"/>
                  </a:lnTo>
                  <a:lnTo>
                    <a:pt x="131" y="291"/>
                  </a:lnTo>
                  <a:lnTo>
                    <a:pt x="123" y="299"/>
                  </a:lnTo>
                  <a:lnTo>
                    <a:pt x="116" y="310"/>
                  </a:lnTo>
                  <a:lnTo>
                    <a:pt x="107" y="317"/>
                  </a:lnTo>
                  <a:lnTo>
                    <a:pt x="100" y="326"/>
                  </a:lnTo>
                  <a:lnTo>
                    <a:pt x="92" y="334"/>
                  </a:lnTo>
                  <a:lnTo>
                    <a:pt x="86" y="342"/>
                  </a:lnTo>
                  <a:lnTo>
                    <a:pt x="78" y="350"/>
                  </a:lnTo>
                  <a:lnTo>
                    <a:pt x="74" y="359"/>
                  </a:lnTo>
                  <a:lnTo>
                    <a:pt x="67" y="366"/>
                  </a:lnTo>
                  <a:lnTo>
                    <a:pt x="61" y="373"/>
                  </a:lnTo>
                  <a:lnTo>
                    <a:pt x="56" y="379"/>
                  </a:lnTo>
                  <a:lnTo>
                    <a:pt x="50" y="385"/>
                  </a:lnTo>
                  <a:lnTo>
                    <a:pt x="46" y="391"/>
                  </a:lnTo>
                  <a:lnTo>
                    <a:pt x="42" y="399"/>
                  </a:lnTo>
                  <a:lnTo>
                    <a:pt x="36" y="403"/>
                  </a:lnTo>
                  <a:lnTo>
                    <a:pt x="33" y="408"/>
                  </a:lnTo>
                  <a:lnTo>
                    <a:pt x="29" y="413"/>
                  </a:lnTo>
                  <a:lnTo>
                    <a:pt x="26" y="418"/>
                  </a:lnTo>
                  <a:lnTo>
                    <a:pt x="21" y="425"/>
                  </a:lnTo>
                  <a:lnTo>
                    <a:pt x="18" y="430"/>
                  </a:lnTo>
                  <a:lnTo>
                    <a:pt x="15" y="434"/>
                  </a:lnTo>
                  <a:lnTo>
                    <a:pt x="15" y="436"/>
                  </a:lnTo>
                  <a:lnTo>
                    <a:pt x="15" y="440"/>
                  </a:lnTo>
                  <a:lnTo>
                    <a:pt x="15" y="443"/>
                  </a:lnTo>
                  <a:lnTo>
                    <a:pt x="15" y="447"/>
                  </a:lnTo>
                  <a:lnTo>
                    <a:pt x="15" y="452"/>
                  </a:lnTo>
                  <a:lnTo>
                    <a:pt x="15" y="458"/>
                  </a:lnTo>
                  <a:lnTo>
                    <a:pt x="14" y="462"/>
                  </a:lnTo>
                  <a:lnTo>
                    <a:pt x="14" y="468"/>
                  </a:lnTo>
                  <a:lnTo>
                    <a:pt x="14" y="476"/>
                  </a:lnTo>
                  <a:lnTo>
                    <a:pt x="14" y="483"/>
                  </a:lnTo>
                  <a:lnTo>
                    <a:pt x="14" y="492"/>
                  </a:lnTo>
                  <a:lnTo>
                    <a:pt x="14" y="499"/>
                  </a:lnTo>
                  <a:lnTo>
                    <a:pt x="14" y="504"/>
                  </a:lnTo>
                  <a:lnTo>
                    <a:pt x="14" y="508"/>
                  </a:lnTo>
                  <a:lnTo>
                    <a:pt x="14" y="514"/>
                  </a:lnTo>
                  <a:lnTo>
                    <a:pt x="14" y="519"/>
                  </a:lnTo>
                  <a:lnTo>
                    <a:pt x="14" y="523"/>
                  </a:lnTo>
                  <a:lnTo>
                    <a:pt x="14" y="527"/>
                  </a:lnTo>
                  <a:lnTo>
                    <a:pt x="12" y="532"/>
                  </a:lnTo>
                  <a:lnTo>
                    <a:pt x="12" y="538"/>
                  </a:lnTo>
                  <a:lnTo>
                    <a:pt x="12" y="542"/>
                  </a:lnTo>
                  <a:lnTo>
                    <a:pt x="12" y="548"/>
                  </a:lnTo>
                  <a:lnTo>
                    <a:pt x="12" y="553"/>
                  </a:lnTo>
                  <a:lnTo>
                    <a:pt x="12" y="559"/>
                  </a:lnTo>
                  <a:lnTo>
                    <a:pt x="11" y="564"/>
                  </a:lnTo>
                  <a:lnTo>
                    <a:pt x="11" y="569"/>
                  </a:lnTo>
                  <a:lnTo>
                    <a:pt x="11" y="575"/>
                  </a:lnTo>
                  <a:lnTo>
                    <a:pt x="11" y="581"/>
                  </a:lnTo>
                  <a:lnTo>
                    <a:pt x="11" y="587"/>
                  </a:lnTo>
                  <a:lnTo>
                    <a:pt x="11" y="593"/>
                  </a:lnTo>
                  <a:lnTo>
                    <a:pt x="11" y="599"/>
                  </a:lnTo>
                  <a:lnTo>
                    <a:pt x="11" y="606"/>
                  </a:lnTo>
                  <a:lnTo>
                    <a:pt x="9" y="610"/>
                  </a:lnTo>
                  <a:lnTo>
                    <a:pt x="9" y="618"/>
                  </a:lnTo>
                  <a:lnTo>
                    <a:pt x="9" y="622"/>
                  </a:lnTo>
                  <a:lnTo>
                    <a:pt x="9" y="630"/>
                  </a:lnTo>
                  <a:lnTo>
                    <a:pt x="8" y="636"/>
                  </a:lnTo>
                  <a:lnTo>
                    <a:pt x="8" y="643"/>
                  </a:lnTo>
                  <a:lnTo>
                    <a:pt x="8" y="649"/>
                  </a:lnTo>
                  <a:lnTo>
                    <a:pt x="8" y="655"/>
                  </a:lnTo>
                  <a:lnTo>
                    <a:pt x="8" y="661"/>
                  </a:lnTo>
                  <a:lnTo>
                    <a:pt x="8" y="668"/>
                  </a:lnTo>
                  <a:lnTo>
                    <a:pt x="7" y="674"/>
                  </a:lnTo>
                  <a:lnTo>
                    <a:pt x="7" y="681"/>
                  </a:lnTo>
                  <a:lnTo>
                    <a:pt x="5" y="687"/>
                  </a:lnTo>
                  <a:lnTo>
                    <a:pt x="5" y="695"/>
                  </a:lnTo>
                  <a:lnTo>
                    <a:pt x="5" y="701"/>
                  </a:lnTo>
                  <a:lnTo>
                    <a:pt x="5" y="708"/>
                  </a:lnTo>
                  <a:lnTo>
                    <a:pt x="5" y="714"/>
                  </a:lnTo>
                  <a:lnTo>
                    <a:pt x="4" y="721"/>
                  </a:lnTo>
                  <a:lnTo>
                    <a:pt x="4" y="727"/>
                  </a:lnTo>
                  <a:lnTo>
                    <a:pt x="4" y="735"/>
                  </a:lnTo>
                  <a:lnTo>
                    <a:pt x="2" y="741"/>
                  </a:lnTo>
                  <a:lnTo>
                    <a:pt x="2" y="747"/>
                  </a:lnTo>
                  <a:lnTo>
                    <a:pt x="2" y="752"/>
                  </a:lnTo>
                  <a:lnTo>
                    <a:pt x="2" y="760"/>
                  </a:lnTo>
                  <a:lnTo>
                    <a:pt x="1" y="766"/>
                  </a:lnTo>
                  <a:lnTo>
                    <a:pt x="1" y="772"/>
                  </a:lnTo>
                  <a:lnTo>
                    <a:pt x="1" y="778"/>
                  </a:lnTo>
                  <a:lnTo>
                    <a:pt x="1" y="785"/>
                  </a:lnTo>
                  <a:lnTo>
                    <a:pt x="1" y="789"/>
                  </a:lnTo>
                  <a:lnTo>
                    <a:pt x="1" y="797"/>
                  </a:lnTo>
                  <a:lnTo>
                    <a:pt x="1" y="803"/>
                  </a:lnTo>
                  <a:lnTo>
                    <a:pt x="1" y="809"/>
                  </a:lnTo>
                  <a:lnTo>
                    <a:pt x="0" y="815"/>
                  </a:lnTo>
                  <a:lnTo>
                    <a:pt x="0" y="821"/>
                  </a:lnTo>
                  <a:lnTo>
                    <a:pt x="0" y="825"/>
                  </a:lnTo>
                  <a:lnTo>
                    <a:pt x="0" y="831"/>
                  </a:lnTo>
                  <a:lnTo>
                    <a:pt x="0" y="837"/>
                  </a:lnTo>
                  <a:lnTo>
                    <a:pt x="0" y="843"/>
                  </a:lnTo>
                  <a:lnTo>
                    <a:pt x="0" y="847"/>
                  </a:lnTo>
                  <a:lnTo>
                    <a:pt x="0" y="853"/>
                  </a:lnTo>
                  <a:lnTo>
                    <a:pt x="0" y="859"/>
                  </a:lnTo>
                  <a:lnTo>
                    <a:pt x="0" y="864"/>
                  </a:lnTo>
                  <a:lnTo>
                    <a:pt x="0" y="869"/>
                  </a:lnTo>
                  <a:lnTo>
                    <a:pt x="0" y="874"/>
                  </a:lnTo>
                  <a:lnTo>
                    <a:pt x="0" y="878"/>
                  </a:lnTo>
                  <a:lnTo>
                    <a:pt x="0" y="884"/>
                  </a:lnTo>
                  <a:lnTo>
                    <a:pt x="0" y="889"/>
                  </a:lnTo>
                  <a:lnTo>
                    <a:pt x="0" y="895"/>
                  </a:lnTo>
                  <a:lnTo>
                    <a:pt x="0" y="902"/>
                  </a:lnTo>
                  <a:lnTo>
                    <a:pt x="0" y="911"/>
                  </a:lnTo>
                  <a:lnTo>
                    <a:pt x="0" y="918"/>
                  </a:lnTo>
                  <a:lnTo>
                    <a:pt x="0" y="927"/>
                  </a:lnTo>
                  <a:lnTo>
                    <a:pt x="0" y="933"/>
                  </a:lnTo>
                  <a:lnTo>
                    <a:pt x="0" y="940"/>
                  </a:lnTo>
                  <a:lnTo>
                    <a:pt x="0" y="946"/>
                  </a:lnTo>
                  <a:lnTo>
                    <a:pt x="0" y="952"/>
                  </a:lnTo>
                  <a:lnTo>
                    <a:pt x="0" y="957"/>
                  </a:lnTo>
                  <a:lnTo>
                    <a:pt x="0" y="961"/>
                  </a:lnTo>
                  <a:lnTo>
                    <a:pt x="0" y="964"/>
                  </a:lnTo>
                  <a:lnTo>
                    <a:pt x="0" y="969"/>
                  </a:lnTo>
                  <a:lnTo>
                    <a:pt x="0" y="973"/>
                  </a:lnTo>
                  <a:lnTo>
                    <a:pt x="0" y="975"/>
                  </a:lnTo>
                  <a:lnTo>
                    <a:pt x="0" y="973"/>
                  </a:lnTo>
                  <a:lnTo>
                    <a:pt x="2" y="973"/>
                  </a:lnTo>
                  <a:lnTo>
                    <a:pt x="5" y="972"/>
                  </a:lnTo>
                  <a:lnTo>
                    <a:pt x="11" y="970"/>
                  </a:lnTo>
                  <a:lnTo>
                    <a:pt x="16" y="967"/>
                  </a:lnTo>
                  <a:lnTo>
                    <a:pt x="23" y="966"/>
                  </a:lnTo>
                  <a:lnTo>
                    <a:pt x="28" y="964"/>
                  </a:lnTo>
                  <a:lnTo>
                    <a:pt x="32" y="964"/>
                  </a:lnTo>
                  <a:lnTo>
                    <a:pt x="36" y="961"/>
                  </a:lnTo>
                  <a:lnTo>
                    <a:pt x="42" y="961"/>
                  </a:lnTo>
                  <a:lnTo>
                    <a:pt x="47" y="958"/>
                  </a:lnTo>
                  <a:lnTo>
                    <a:pt x="51" y="957"/>
                  </a:lnTo>
                  <a:lnTo>
                    <a:pt x="57" y="954"/>
                  </a:lnTo>
                  <a:lnTo>
                    <a:pt x="64" y="952"/>
                  </a:lnTo>
                  <a:lnTo>
                    <a:pt x="70" y="949"/>
                  </a:lnTo>
                  <a:lnTo>
                    <a:pt x="75" y="948"/>
                  </a:lnTo>
                  <a:lnTo>
                    <a:pt x="82" y="945"/>
                  </a:lnTo>
                  <a:lnTo>
                    <a:pt x="89" y="943"/>
                  </a:lnTo>
                  <a:lnTo>
                    <a:pt x="96" y="939"/>
                  </a:lnTo>
                  <a:lnTo>
                    <a:pt x="102" y="938"/>
                  </a:lnTo>
                  <a:lnTo>
                    <a:pt x="110" y="935"/>
                  </a:lnTo>
                  <a:lnTo>
                    <a:pt x="117" y="932"/>
                  </a:lnTo>
                  <a:lnTo>
                    <a:pt x="126" y="929"/>
                  </a:lnTo>
                  <a:lnTo>
                    <a:pt x="133" y="926"/>
                  </a:lnTo>
                  <a:lnTo>
                    <a:pt x="141" y="923"/>
                  </a:lnTo>
                  <a:lnTo>
                    <a:pt x="148" y="920"/>
                  </a:lnTo>
                  <a:lnTo>
                    <a:pt x="156" y="915"/>
                  </a:lnTo>
                  <a:lnTo>
                    <a:pt x="163" y="912"/>
                  </a:lnTo>
                  <a:lnTo>
                    <a:pt x="172" y="908"/>
                  </a:lnTo>
                  <a:lnTo>
                    <a:pt x="179" y="905"/>
                  </a:lnTo>
                  <a:lnTo>
                    <a:pt x="187" y="901"/>
                  </a:lnTo>
                  <a:lnTo>
                    <a:pt x="197" y="896"/>
                  </a:lnTo>
                  <a:lnTo>
                    <a:pt x="204" y="892"/>
                  </a:lnTo>
                  <a:lnTo>
                    <a:pt x="214" y="889"/>
                  </a:lnTo>
                  <a:lnTo>
                    <a:pt x="221" y="884"/>
                  </a:lnTo>
                  <a:lnTo>
                    <a:pt x="230" y="880"/>
                  </a:lnTo>
                  <a:lnTo>
                    <a:pt x="239" y="874"/>
                  </a:lnTo>
                  <a:lnTo>
                    <a:pt x="247" y="869"/>
                  </a:lnTo>
                  <a:lnTo>
                    <a:pt x="256" y="865"/>
                  </a:lnTo>
                  <a:lnTo>
                    <a:pt x="264" y="859"/>
                  </a:lnTo>
                  <a:lnTo>
                    <a:pt x="274" y="855"/>
                  </a:lnTo>
                  <a:lnTo>
                    <a:pt x="282" y="850"/>
                  </a:lnTo>
                  <a:lnTo>
                    <a:pt x="291" y="844"/>
                  </a:lnTo>
                  <a:lnTo>
                    <a:pt x="298" y="838"/>
                  </a:lnTo>
                  <a:lnTo>
                    <a:pt x="306" y="832"/>
                  </a:lnTo>
                  <a:lnTo>
                    <a:pt x="316" y="828"/>
                  </a:lnTo>
                  <a:lnTo>
                    <a:pt x="323" y="822"/>
                  </a:lnTo>
                  <a:lnTo>
                    <a:pt x="331" y="816"/>
                  </a:lnTo>
                  <a:lnTo>
                    <a:pt x="340" y="810"/>
                  </a:lnTo>
                  <a:lnTo>
                    <a:pt x="348" y="804"/>
                  </a:lnTo>
                  <a:lnTo>
                    <a:pt x="356" y="798"/>
                  </a:lnTo>
                  <a:lnTo>
                    <a:pt x="363" y="791"/>
                  </a:lnTo>
                  <a:lnTo>
                    <a:pt x="372" y="784"/>
                  </a:lnTo>
                  <a:lnTo>
                    <a:pt x="380" y="778"/>
                  </a:lnTo>
                  <a:lnTo>
                    <a:pt x="387" y="772"/>
                  </a:lnTo>
                  <a:lnTo>
                    <a:pt x="396" y="764"/>
                  </a:lnTo>
                  <a:lnTo>
                    <a:pt x="403" y="757"/>
                  </a:lnTo>
                  <a:lnTo>
                    <a:pt x="411" y="751"/>
                  </a:lnTo>
                  <a:lnTo>
                    <a:pt x="418" y="744"/>
                  </a:lnTo>
                  <a:lnTo>
                    <a:pt x="423" y="736"/>
                  </a:lnTo>
                  <a:lnTo>
                    <a:pt x="430" y="729"/>
                  </a:lnTo>
                  <a:lnTo>
                    <a:pt x="437" y="723"/>
                  </a:lnTo>
                  <a:lnTo>
                    <a:pt x="443" y="715"/>
                  </a:lnTo>
                  <a:lnTo>
                    <a:pt x="450" y="708"/>
                  </a:lnTo>
                  <a:lnTo>
                    <a:pt x="456" y="702"/>
                  </a:lnTo>
                  <a:lnTo>
                    <a:pt x="463" y="696"/>
                  </a:lnTo>
                  <a:lnTo>
                    <a:pt x="468" y="689"/>
                  </a:lnTo>
                  <a:lnTo>
                    <a:pt x="474" y="683"/>
                  </a:lnTo>
                  <a:lnTo>
                    <a:pt x="479" y="675"/>
                  </a:lnTo>
                  <a:lnTo>
                    <a:pt x="486" y="670"/>
                  </a:lnTo>
                  <a:lnTo>
                    <a:pt x="491" y="664"/>
                  </a:lnTo>
                  <a:lnTo>
                    <a:pt x="496" y="658"/>
                  </a:lnTo>
                  <a:lnTo>
                    <a:pt x="502" y="653"/>
                  </a:lnTo>
                  <a:lnTo>
                    <a:pt x="509" y="647"/>
                  </a:lnTo>
                  <a:lnTo>
                    <a:pt x="513" y="641"/>
                  </a:lnTo>
                  <a:lnTo>
                    <a:pt x="517" y="636"/>
                  </a:lnTo>
                  <a:lnTo>
                    <a:pt x="523" y="631"/>
                  </a:lnTo>
                  <a:lnTo>
                    <a:pt x="527" y="625"/>
                  </a:lnTo>
                  <a:lnTo>
                    <a:pt x="533" y="621"/>
                  </a:lnTo>
                  <a:lnTo>
                    <a:pt x="537" y="615"/>
                  </a:lnTo>
                  <a:lnTo>
                    <a:pt x="542" y="610"/>
                  </a:lnTo>
                  <a:lnTo>
                    <a:pt x="547" y="606"/>
                  </a:lnTo>
                  <a:lnTo>
                    <a:pt x="551" y="600"/>
                  </a:lnTo>
                  <a:lnTo>
                    <a:pt x="555" y="596"/>
                  </a:lnTo>
                  <a:lnTo>
                    <a:pt x="559" y="591"/>
                  </a:lnTo>
                  <a:lnTo>
                    <a:pt x="565" y="587"/>
                  </a:lnTo>
                  <a:lnTo>
                    <a:pt x="568" y="582"/>
                  </a:lnTo>
                  <a:lnTo>
                    <a:pt x="573" y="579"/>
                  </a:lnTo>
                  <a:lnTo>
                    <a:pt x="577" y="575"/>
                  </a:lnTo>
                  <a:lnTo>
                    <a:pt x="582" y="570"/>
                  </a:lnTo>
                  <a:lnTo>
                    <a:pt x="589" y="563"/>
                  </a:lnTo>
                  <a:lnTo>
                    <a:pt x="597" y="556"/>
                  </a:lnTo>
                  <a:lnTo>
                    <a:pt x="604" y="548"/>
                  </a:lnTo>
                  <a:lnTo>
                    <a:pt x="612" y="542"/>
                  </a:lnTo>
                  <a:lnTo>
                    <a:pt x="619" y="536"/>
                  </a:lnTo>
                  <a:lnTo>
                    <a:pt x="628" y="532"/>
                  </a:lnTo>
                  <a:lnTo>
                    <a:pt x="635" y="527"/>
                  </a:lnTo>
                  <a:lnTo>
                    <a:pt x="642" y="524"/>
                  </a:lnTo>
                  <a:lnTo>
                    <a:pt x="649" y="520"/>
                  </a:lnTo>
                  <a:lnTo>
                    <a:pt x="656" y="516"/>
                  </a:lnTo>
                  <a:lnTo>
                    <a:pt x="663" y="514"/>
                  </a:lnTo>
                  <a:lnTo>
                    <a:pt x="670" y="513"/>
                  </a:lnTo>
                  <a:lnTo>
                    <a:pt x="678" y="510"/>
                  </a:lnTo>
                  <a:lnTo>
                    <a:pt x="685" y="510"/>
                  </a:lnTo>
                  <a:lnTo>
                    <a:pt x="693" y="510"/>
                  </a:lnTo>
                  <a:lnTo>
                    <a:pt x="700" y="510"/>
                  </a:lnTo>
                  <a:lnTo>
                    <a:pt x="709" y="510"/>
                  </a:lnTo>
                  <a:lnTo>
                    <a:pt x="716" y="511"/>
                  </a:lnTo>
                  <a:lnTo>
                    <a:pt x="723" y="513"/>
                  </a:lnTo>
                  <a:lnTo>
                    <a:pt x="730" y="514"/>
                  </a:lnTo>
                  <a:lnTo>
                    <a:pt x="737" y="516"/>
                  </a:lnTo>
                  <a:lnTo>
                    <a:pt x="745" y="519"/>
                  </a:lnTo>
                  <a:lnTo>
                    <a:pt x="752" y="520"/>
                  </a:lnTo>
                  <a:lnTo>
                    <a:pt x="759" y="523"/>
                  </a:lnTo>
                  <a:lnTo>
                    <a:pt x="766" y="526"/>
                  </a:lnTo>
                  <a:lnTo>
                    <a:pt x="772" y="529"/>
                  </a:lnTo>
                  <a:lnTo>
                    <a:pt x="779" y="530"/>
                  </a:lnTo>
                  <a:lnTo>
                    <a:pt x="786" y="535"/>
                  </a:lnTo>
                  <a:lnTo>
                    <a:pt x="791" y="538"/>
                  </a:lnTo>
                  <a:lnTo>
                    <a:pt x="797" y="541"/>
                  </a:lnTo>
                  <a:lnTo>
                    <a:pt x="803" y="545"/>
                  </a:lnTo>
                  <a:lnTo>
                    <a:pt x="810" y="548"/>
                  </a:lnTo>
                  <a:lnTo>
                    <a:pt x="814" y="551"/>
                  </a:lnTo>
                  <a:lnTo>
                    <a:pt x="818" y="556"/>
                  </a:lnTo>
                  <a:lnTo>
                    <a:pt x="824" y="559"/>
                  </a:lnTo>
                  <a:lnTo>
                    <a:pt x="828" y="561"/>
                  </a:lnTo>
                  <a:lnTo>
                    <a:pt x="836" y="567"/>
                  </a:lnTo>
                  <a:lnTo>
                    <a:pt x="843" y="573"/>
                  </a:lnTo>
                  <a:lnTo>
                    <a:pt x="849" y="578"/>
                  </a:lnTo>
                  <a:lnTo>
                    <a:pt x="853" y="582"/>
                  </a:lnTo>
                  <a:lnTo>
                    <a:pt x="856" y="584"/>
                  </a:lnTo>
                  <a:lnTo>
                    <a:pt x="857" y="585"/>
                  </a:lnTo>
                  <a:lnTo>
                    <a:pt x="1057" y="233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6"/>
            <p:cNvSpPr>
              <a:spLocks/>
            </p:cNvSpPr>
            <p:nvPr/>
          </p:nvSpPr>
          <p:spPr bwMode="auto">
            <a:xfrm>
              <a:off x="2783" y="2581"/>
              <a:ext cx="480" cy="450"/>
            </a:xfrm>
            <a:custGeom>
              <a:avLst/>
              <a:gdLst>
                <a:gd name="T0" fmla="*/ 1 w 875"/>
                <a:gd name="T1" fmla="*/ 1 h 859"/>
                <a:gd name="T2" fmla="*/ 1 w 875"/>
                <a:gd name="T3" fmla="*/ 1 h 859"/>
                <a:gd name="T4" fmla="*/ 1 w 875"/>
                <a:gd name="T5" fmla="*/ 1 h 859"/>
                <a:gd name="T6" fmla="*/ 1 w 875"/>
                <a:gd name="T7" fmla="*/ 1 h 859"/>
                <a:gd name="T8" fmla="*/ 1 w 875"/>
                <a:gd name="T9" fmla="*/ 1 h 859"/>
                <a:gd name="T10" fmla="*/ 1 w 875"/>
                <a:gd name="T11" fmla="*/ 1 h 859"/>
                <a:gd name="T12" fmla="*/ 1 w 875"/>
                <a:gd name="T13" fmla="*/ 1 h 859"/>
                <a:gd name="T14" fmla="*/ 1 w 875"/>
                <a:gd name="T15" fmla="*/ 1 h 859"/>
                <a:gd name="T16" fmla="*/ 1 w 875"/>
                <a:gd name="T17" fmla="*/ 1 h 859"/>
                <a:gd name="T18" fmla="*/ 1 w 875"/>
                <a:gd name="T19" fmla="*/ 1 h 859"/>
                <a:gd name="T20" fmla="*/ 1 w 875"/>
                <a:gd name="T21" fmla="*/ 1 h 859"/>
                <a:gd name="T22" fmla="*/ 1 w 875"/>
                <a:gd name="T23" fmla="*/ 1 h 859"/>
                <a:gd name="T24" fmla="*/ 1 w 875"/>
                <a:gd name="T25" fmla="*/ 1 h 859"/>
                <a:gd name="T26" fmla="*/ 1 w 875"/>
                <a:gd name="T27" fmla="*/ 1 h 859"/>
                <a:gd name="T28" fmla="*/ 1 w 875"/>
                <a:gd name="T29" fmla="*/ 1 h 859"/>
                <a:gd name="T30" fmla="*/ 1 w 875"/>
                <a:gd name="T31" fmla="*/ 1 h 859"/>
                <a:gd name="T32" fmla="*/ 1 w 875"/>
                <a:gd name="T33" fmla="*/ 1 h 859"/>
                <a:gd name="T34" fmla="*/ 1 w 875"/>
                <a:gd name="T35" fmla="*/ 1 h 859"/>
                <a:gd name="T36" fmla="*/ 1 w 875"/>
                <a:gd name="T37" fmla="*/ 1 h 859"/>
                <a:gd name="T38" fmla="*/ 1 w 875"/>
                <a:gd name="T39" fmla="*/ 1 h 859"/>
                <a:gd name="T40" fmla="*/ 1 w 875"/>
                <a:gd name="T41" fmla="*/ 1 h 859"/>
                <a:gd name="T42" fmla="*/ 1 w 875"/>
                <a:gd name="T43" fmla="*/ 1 h 859"/>
                <a:gd name="T44" fmla="*/ 1 w 875"/>
                <a:gd name="T45" fmla="*/ 1 h 859"/>
                <a:gd name="T46" fmla="*/ 1 w 875"/>
                <a:gd name="T47" fmla="*/ 1 h 859"/>
                <a:gd name="T48" fmla="*/ 1 w 875"/>
                <a:gd name="T49" fmla="*/ 1 h 859"/>
                <a:gd name="T50" fmla="*/ 1 w 875"/>
                <a:gd name="T51" fmla="*/ 1 h 859"/>
                <a:gd name="T52" fmla="*/ 1 w 875"/>
                <a:gd name="T53" fmla="*/ 1 h 859"/>
                <a:gd name="T54" fmla="*/ 1 w 875"/>
                <a:gd name="T55" fmla="*/ 1 h 859"/>
                <a:gd name="T56" fmla="*/ 1 w 875"/>
                <a:gd name="T57" fmla="*/ 1 h 859"/>
                <a:gd name="T58" fmla="*/ 1 w 875"/>
                <a:gd name="T59" fmla="*/ 1 h 859"/>
                <a:gd name="T60" fmla="*/ 1 w 875"/>
                <a:gd name="T61" fmla="*/ 1 h 859"/>
                <a:gd name="T62" fmla="*/ 0 w 875"/>
                <a:gd name="T63" fmla="*/ 1 h 859"/>
                <a:gd name="T64" fmla="*/ 1 w 875"/>
                <a:gd name="T65" fmla="*/ 1 h 859"/>
                <a:gd name="T66" fmla="*/ 1 w 875"/>
                <a:gd name="T67" fmla="*/ 1 h 859"/>
                <a:gd name="T68" fmla="*/ 1 w 875"/>
                <a:gd name="T69" fmla="*/ 1 h 859"/>
                <a:gd name="T70" fmla="*/ 1 w 875"/>
                <a:gd name="T71" fmla="*/ 1 h 859"/>
                <a:gd name="T72" fmla="*/ 1 w 875"/>
                <a:gd name="T73" fmla="*/ 1 h 859"/>
                <a:gd name="T74" fmla="*/ 1 w 875"/>
                <a:gd name="T75" fmla="*/ 1 h 859"/>
                <a:gd name="T76" fmla="*/ 1 w 875"/>
                <a:gd name="T77" fmla="*/ 1 h 859"/>
                <a:gd name="T78" fmla="*/ 1 w 875"/>
                <a:gd name="T79" fmla="*/ 1 h 859"/>
                <a:gd name="T80" fmla="*/ 1 w 875"/>
                <a:gd name="T81" fmla="*/ 1 h 859"/>
                <a:gd name="T82" fmla="*/ 1 w 875"/>
                <a:gd name="T83" fmla="*/ 1 h 859"/>
                <a:gd name="T84" fmla="*/ 1 w 875"/>
                <a:gd name="T85" fmla="*/ 1 h 859"/>
                <a:gd name="T86" fmla="*/ 1 w 875"/>
                <a:gd name="T87" fmla="*/ 1 h 859"/>
                <a:gd name="T88" fmla="*/ 1 w 875"/>
                <a:gd name="T89" fmla="*/ 1 h 859"/>
                <a:gd name="T90" fmla="*/ 1 w 875"/>
                <a:gd name="T91" fmla="*/ 1 h 859"/>
                <a:gd name="T92" fmla="*/ 1 w 875"/>
                <a:gd name="T93" fmla="*/ 1 h 859"/>
                <a:gd name="T94" fmla="*/ 1 w 875"/>
                <a:gd name="T95" fmla="*/ 1 h 859"/>
                <a:gd name="T96" fmla="*/ 1 w 875"/>
                <a:gd name="T97" fmla="*/ 1 h 859"/>
                <a:gd name="T98" fmla="*/ 1 w 875"/>
                <a:gd name="T99" fmla="*/ 1 h 859"/>
                <a:gd name="T100" fmla="*/ 1 w 875"/>
                <a:gd name="T101" fmla="*/ 1 h 859"/>
                <a:gd name="T102" fmla="*/ 1 w 875"/>
                <a:gd name="T103" fmla="*/ 1 h 859"/>
                <a:gd name="T104" fmla="*/ 1 w 875"/>
                <a:gd name="T105" fmla="*/ 1 h 859"/>
                <a:gd name="T106" fmla="*/ 1 w 875"/>
                <a:gd name="T107" fmla="*/ 1 h 8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5"/>
                <a:gd name="T163" fmla="*/ 0 h 859"/>
                <a:gd name="T164" fmla="*/ 875 w 875"/>
                <a:gd name="T165" fmla="*/ 859 h 8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5" h="859">
                  <a:moveTo>
                    <a:pt x="840" y="0"/>
                  </a:moveTo>
                  <a:lnTo>
                    <a:pt x="838" y="1"/>
                  </a:lnTo>
                  <a:lnTo>
                    <a:pt x="834" y="6"/>
                  </a:lnTo>
                  <a:lnTo>
                    <a:pt x="830" y="9"/>
                  </a:lnTo>
                  <a:lnTo>
                    <a:pt x="827" y="13"/>
                  </a:lnTo>
                  <a:lnTo>
                    <a:pt x="822" y="19"/>
                  </a:lnTo>
                  <a:lnTo>
                    <a:pt x="817" y="25"/>
                  </a:lnTo>
                  <a:lnTo>
                    <a:pt x="810" y="31"/>
                  </a:lnTo>
                  <a:lnTo>
                    <a:pt x="805" y="37"/>
                  </a:lnTo>
                  <a:lnTo>
                    <a:pt x="798" y="44"/>
                  </a:lnTo>
                  <a:lnTo>
                    <a:pt x="791" y="53"/>
                  </a:lnTo>
                  <a:lnTo>
                    <a:pt x="782" y="61"/>
                  </a:lnTo>
                  <a:lnTo>
                    <a:pt x="775" y="70"/>
                  </a:lnTo>
                  <a:lnTo>
                    <a:pt x="771" y="74"/>
                  </a:lnTo>
                  <a:lnTo>
                    <a:pt x="767" y="77"/>
                  </a:lnTo>
                  <a:lnTo>
                    <a:pt x="763" y="83"/>
                  </a:lnTo>
                  <a:lnTo>
                    <a:pt x="759" y="87"/>
                  </a:lnTo>
                  <a:lnTo>
                    <a:pt x="754" y="92"/>
                  </a:lnTo>
                  <a:lnTo>
                    <a:pt x="750" y="96"/>
                  </a:lnTo>
                  <a:lnTo>
                    <a:pt x="746" y="101"/>
                  </a:lnTo>
                  <a:lnTo>
                    <a:pt x="742" y="107"/>
                  </a:lnTo>
                  <a:lnTo>
                    <a:pt x="736" y="111"/>
                  </a:lnTo>
                  <a:lnTo>
                    <a:pt x="732" y="115"/>
                  </a:lnTo>
                  <a:lnTo>
                    <a:pt x="728" y="121"/>
                  </a:lnTo>
                  <a:lnTo>
                    <a:pt x="724" y="126"/>
                  </a:lnTo>
                  <a:lnTo>
                    <a:pt x="718" y="132"/>
                  </a:lnTo>
                  <a:lnTo>
                    <a:pt x="715" y="136"/>
                  </a:lnTo>
                  <a:lnTo>
                    <a:pt x="710" y="142"/>
                  </a:lnTo>
                  <a:lnTo>
                    <a:pt x="705" y="147"/>
                  </a:lnTo>
                  <a:lnTo>
                    <a:pt x="701" y="153"/>
                  </a:lnTo>
                  <a:lnTo>
                    <a:pt x="697" y="157"/>
                  </a:lnTo>
                  <a:lnTo>
                    <a:pt x="693" y="163"/>
                  </a:lnTo>
                  <a:lnTo>
                    <a:pt x="689" y="167"/>
                  </a:lnTo>
                  <a:lnTo>
                    <a:pt x="684" y="173"/>
                  </a:lnTo>
                  <a:lnTo>
                    <a:pt x="679" y="178"/>
                  </a:lnTo>
                  <a:lnTo>
                    <a:pt x="675" y="184"/>
                  </a:lnTo>
                  <a:lnTo>
                    <a:pt x="670" y="188"/>
                  </a:lnTo>
                  <a:lnTo>
                    <a:pt x="666" y="194"/>
                  </a:lnTo>
                  <a:lnTo>
                    <a:pt x="662" y="198"/>
                  </a:lnTo>
                  <a:lnTo>
                    <a:pt x="658" y="204"/>
                  </a:lnTo>
                  <a:lnTo>
                    <a:pt x="654" y="209"/>
                  </a:lnTo>
                  <a:lnTo>
                    <a:pt x="650" y="213"/>
                  </a:lnTo>
                  <a:lnTo>
                    <a:pt x="645" y="219"/>
                  </a:lnTo>
                  <a:lnTo>
                    <a:pt x="641" y="224"/>
                  </a:lnTo>
                  <a:lnTo>
                    <a:pt x="638" y="229"/>
                  </a:lnTo>
                  <a:lnTo>
                    <a:pt x="634" y="232"/>
                  </a:lnTo>
                  <a:lnTo>
                    <a:pt x="631" y="238"/>
                  </a:lnTo>
                  <a:lnTo>
                    <a:pt x="627" y="243"/>
                  </a:lnTo>
                  <a:lnTo>
                    <a:pt x="624" y="249"/>
                  </a:lnTo>
                  <a:lnTo>
                    <a:pt x="617" y="258"/>
                  </a:lnTo>
                  <a:lnTo>
                    <a:pt x="610" y="265"/>
                  </a:lnTo>
                  <a:lnTo>
                    <a:pt x="603" y="274"/>
                  </a:lnTo>
                  <a:lnTo>
                    <a:pt x="598" y="281"/>
                  </a:lnTo>
                  <a:lnTo>
                    <a:pt x="591" y="289"/>
                  </a:lnTo>
                  <a:lnTo>
                    <a:pt x="585" y="296"/>
                  </a:lnTo>
                  <a:lnTo>
                    <a:pt x="578" y="304"/>
                  </a:lnTo>
                  <a:lnTo>
                    <a:pt x="573" y="311"/>
                  </a:lnTo>
                  <a:lnTo>
                    <a:pt x="566" y="317"/>
                  </a:lnTo>
                  <a:lnTo>
                    <a:pt x="560" y="324"/>
                  </a:lnTo>
                  <a:lnTo>
                    <a:pt x="553" y="330"/>
                  </a:lnTo>
                  <a:lnTo>
                    <a:pt x="547" y="338"/>
                  </a:lnTo>
                  <a:lnTo>
                    <a:pt x="542" y="342"/>
                  </a:lnTo>
                  <a:lnTo>
                    <a:pt x="536" y="348"/>
                  </a:lnTo>
                  <a:lnTo>
                    <a:pt x="531" y="354"/>
                  </a:lnTo>
                  <a:lnTo>
                    <a:pt x="526" y="360"/>
                  </a:lnTo>
                  <a:lnTo>
                    <a:pt x="519" y="364"/>
                  </a:lnTo>
                  <a:lnTo>
                    <a:pt x="514" y="367"/>
                  </a:lnTo>
                  <a:lnTo>
                    <a:pt x="508" y="372"/>
                  </a:lnTo>
                  <a:lnTo>
                    <a:pt x="503" y="376"/>
                  </a:lnTo>
                  <a:lnTo>
                    <a:pt x="497" y="380"/>
                  </a:lnTo>
                  <a:lnTo>
                    <a:pt x="491" y="383"/>
                  </a:lnTo>
                  <a:lnTo>
                    <a:pt x="486" y="388"/>
                  </a:lnTo>
                  <a:lnTo>
                    <a:pt x="482" y="392"/>
                  </a:lnTo>
                  <a:lnTo>
                    <a:pt x="476" y="394"/>
                  </a:lnTo>
                  <a:lnTo>
                    <a:pt x="470" y="398"/>
                  </a:lnTo>
                  <a:lnTo>
                    <a:pt x="466" y="400"/>
                  </a:lnTo>
                  <a:lnTo>
                    <a:pt x="461" y="404"/>
                  </a:lnTo>
                  <a:lnTo>
                    <a:pt x="456" y="406"/>
                  </a:lnTo>
                  <a:lnTo>
                    <a:pt x="451" y="409"/>
                  </a:lnTo>
                  <a:lnTo>
                    <a:pt x="447" y="410"/>
                  </a:lnTo>
                  <a:lnTo>
                    <a:pt x="441" y="413"/>
                  </a:lnTo>
                  <a:lnTo>
                    <a:pt x="435" y="415"/>
                  </a:lnTo>
                  <a:lnTo>
                    <a:pt x="431" y="416"/>
                  </a:lnTo>
                  <a:lnTo>
                    <a:pt x="426" y="416"/>
                  </a:lnTo>
                  <a:lnTo>
                    <a:pt x="420" y="419"/>
                  </a:lnTo>
                  <a:lnTo>
                    <a:pt x="415" y="419"/>
                  </a:lnTo>
                  <a:lnTo>
                    <a:pt x="410" y="419"/>
                  </a:lnTo>
                  <a:lnTo>
                    <a:pt x="405" y="419"/>
                  </a:lnTo>
                  <a:lnTo>
                    <a:pt x="401" y="419"/>
                  </a:lnTo>
                  <a:lnTo>
                    <a:pt x="395" y="419"/>
                  </a:lnTo>
                  <a:lnTo>
                    <a:pt x="389" y="419"/>
                  </a:lnTo>
                  <a:lnTo>
                    <a:pt x="385" y="418"/>
                  </a:lnTo>
                  <a:lnTo>
                    <a:pt x="380" y="418"/>
                  </a:lnTo>
                  <a:lnTo>
                    <a:pt x="375" y="416"/>
                  </a:lnTo>
                  <a:lnTo>
                    <a:pt x="370" y="416"/>
                  </a:lnTo>
                  <a:lnTo>
                    <a:pt x="367" y="415"/>
                  </a:lnTo>
                  <a:lnTo>
                    <a:pt x="363" y="415"/>
                  </a:lnTo>
                  <a:lnTo>
                    <a:pt x="353" y="412"/>
                  </a:lnTo>
                  <a:lnTo>
                    <a:pt x="346" y="409"/>
                  </a:lnTo>
                  <a:lnTo>
                    <a:pt x="339" y="407"/>
                  </a:lnTo>
                  <a:lnTo>
                    <a:pt x="333" y="404"/>
                  </a:lnTo>
                  <a:lnTo>
                    <a:pt x="329" y="401"/>
                  </a:lnTo>
                  <a:lnTo>
                    <a:pt x="326" y="400"/>
                  </a:lnTo>
                  <a:lnTo>
                    <a:pt x="324" y="400"/>
                  </a:lnTo>
                  <a:lnTo>
                    <a:pt x="322" y="400"/>
                  </a:lnTo>
                  <a:lnTo>
                    <a:pt x="319" y="403"/>
                  </a:lnTo>
                  <a:lnTo>
                    <a:pt x="314" y="407"/>
                  </a:lnTo>
                  <a:lnTo>
                    <a:pt x="308" y="415"/>
                  </a:lnTo>
                  <a:lnTo>
                    <a:pt x="304" y="418"/>
                  </a:lnTo>
                  <a:lnTo>
                    <a:pt x="300" y="422"/>
                  </a:lnTo>
                  <a:lnTo>
                    <a:pt x="296" y="426"/>
                  </a:lnTo>
                  <a:lnTo>
                    <a:pt x="291" y="431"/>
                  </a:lnTo>
                  <a:lnTo>
                    <a:pt x="286" y="437"/>
                  </a:lnTo>
                  <a:lnTo>
                    <a:pt x="280" y="441"/>
                  </a:lnTo>
                  <a:lnTo>
                    <a:pt x="276" y="447"/>
                  </a:lnTo>
                  <a:lnTo>
                    <a:pt x="270" y="453"/>
                  </a:lnTo>
                  <a:lnTo>
                    <a:pt x="265" y="459"/>
                  </a:lnTo>
                  <a:lnTo>
                    <a:pt x="258" y="465"/>
                  </a:lnTo>
                  <a:lnTo>
                    <a:pt x="252" y="471"/>
                  </a:lnTo>
                  <a:lnTo>
                    <a:pt x="247" y="478"/>
                  </a:lnTo>
                  <a:lnTo>
                    <a:pt x="240" y="484"/>
                  </a:lnTo>
                  <a:lnTo>
                    <a:pt x="234" y="490"/>
                  </a:lnTo>
                  <a:lnTo>
                    <a:pt x="226" y="497"/>
                  </a:lnTo>
                  <a:lnTo>
                    <a:pt x="220" y="505"/>
                  </a:lnTo>
                  <a:lnTo>
                    <a:pt x="213" y="511"/>
                  </a:lnTo>
                  <a:lnTo>
                    <a:pt x="206" y="517"/>
                  </a:lnTo>
                  <a:lnTo>
                    <a:pt x="200" y="523"/>
                  </a:lnTo>
                  <a:lnTo>
                    <a:pt x="195" y="530"/>
                  </a:lnTo>
                  <a:lnTo>
                    <a:pt x="188" y="534"/>
                  </a:lnTo>
                  <a:lnTo>
                    <a:pt x="181" y="542"/>
                  </a:lnTo>
                  <a:lnTo>
                    <a:pt x="175" y="548"/>
                  </a:lnTo>
                  <a:lnTo>
                    <a:pt x="170" y="554"/>
                  </a:lnTo>
                  <a:lnTo>
                    <a:pt x="163" y="560"/>
                  </a:lnTo>
                  <a:lnTo>
                    <a:pt x="156" y="564"/>
                  </a:lnTo>
                  <a:lnTo>
                    <a:pt x="149" y="570"/>
                  </a:lnTo>
                  <a:lnTo>
                    <a:pt x="143" y="576"/>
                  </a:lnTo>
                  <a:lnTo>
                    <a:pt x="135" y="582"/>
                  </a:lnTo>
                  <a:lnTo>
                    <a:pt x="128" y="588"/>
                  </a:lnTo>
                  <a:lnTo>
                    <a:pt x="121" y="594"/>
                  </a:lnTo>
                  <a:lnTo>
                    <a:pt x="114" y="601"/>
                  </a:lnTo>
                  <a:lnTo>
                    <a:pt x="107" y="606"/>
                  </a:lnTo>
                  <a:lnTo>
                    <a:pt x="100" y="611"/>
                  </a:lnTo>
                  <a:lnTo>
                    <a:pt x="93" y="617"/>
                  </a:lnTo>
                  <a:lnTo>
                    <a:pt x="86" y="623"/>
                  </a:lnTo>
                  <a:lnTo>
                    <a:pt x="79" y="628"/>
                  </a:lnTo>
                  <a:lnTo>
                    <a:pt x="72" y="634"/>
                  </a:lnTo>
                  <a:lnTo>
                    <a:pt x="66" y="638"/>
                  </a:lnTo>
                  <a:lnTo>
                    <a:pt x="61" y="644"/>
                  </a:lnTo>
                  <a:lnTo>
                    <a:pt x="52" y="648"/>
                  </a:lnTo>
                  <a:lnTo>
                    <a:pt x="47" y="653"/>
                  </a:lnTo>
                  <a:lnTo>
                    <a:pt x="41" y="657"/>
                  </a:lnTo>
                  <a:lnTo>
                    <a:pt x="35" y="662"/>
                  </a:lnTo>
                  <a:lnTo>
                    <a:pt x="30" y="666"/>
                  </a:lnTo>
                  <a:lnTo>
                    <a:pt x="26" y="669"/>
                  </a:lnTo>
                  <a:lnTo>
                    <a:pt x="20" y="672"/>
                  </a:lnTo>
                  <a:lnTo>
                    <a:pt x="17" y="677"/>
                  </a:lnTo>
                  <a:lnTo>
                    <a:pt x="10" y="683"/>
                  </a:lnTo>
                  <a:lnTo>
                    <a:pt x="5" y="687"/>
                  </a:lnTo>
                  <a:lnTo>
                    <a:pt x="2" y="688"/>
                  </a:lnTo>
                  <a:lnTo>
                    <a:pt x="0" y="690"/>
                  </a:lnTo>
                  <a:lnTo>
                    <a:pt x="2" y="693"/>
                  </a:lnTo>
                  <a:lnTo>
                    <a:pt x="9" y="697"/>
                  </a:lnTo>
                  <a:lnTo>
                    <a:pt x="12" y="700"/>
                  </a:lnTo>
                  <a:lnTo>
                    <a:pt x="17" y="706"/>
                  </a:lnTo>
                  <a:lnTo>
                    <a:pt x="24" y="711"/>
                  </a:lnTo>
                  <a:lnTo>
                    <a:pt x="31" y="718"/>
                  </a:lnTo>
                  <a:lnTo>
                    <a:pt x="38" y="724"/>
                  </a:lnTo>
                  <a:lnTo>
                    <a:pt x="48" y="730"/>
                  </a:lnTo>
                  <a:lnTo>
                    <a:pt x="52" y="734"/>
                  </a:lnTo>
                  <a:lnTo>
                    <a:pt x="58" y="737"/>
                  </a:lnTo>
                  <a:lnTo>
                    <a:pt x="63" y="742"/>
                  </a:lnTo>
                  <a:lnTo>
                    <a:pt x="69" y="746"/>
                  </a:lnTo>
                  <a:lnTo>
                    <a:pt x="73" y="749"/>
                  </a:lnTo>
                  <a:lnTo>
                    <a:pt x="79" y="754"/>
                  </a:lnTo>
                  <a:lnTo>
                    <a:pt x="86" y="757"/>
                  </a:lnTo>
                  <a:lnTo>
                    <a:pt x="93" y="761"/>
                  </a:lnTo>
                  <a:lnTo>
                    <a:pt x="98" y="764"/>
                  </a:lnTo>
                  <a:lnTo>
                    <a:pt x="105" y="770"/>
                  </a:lnTo>
                  <a:lnTo>
                    <a:pt x="112" y="773"/>
                  </a:lnTo>
                  <a:lnTo>
                    <a:pt x="119" y="779"/>
                  </a:lnTo>
                  <a:lnTo>
                    <a:pt x="126" y="782"/>
                  </a:lnTo>
                  <a:lnTo>
                    <a:pt x="133" y="786"/>
                  </a:lnTo>
                  <a:lnTo>
                    <a:pt x="140" y="789"/>
                  </a:lnTo>
                  <a:lnTo>
                    <a:pt x="149" y="794"/>
                  </a:lnTo>
                  <a:lnTo>
                    <a:pt x="156" y="796"/>
                  </a:lnTo>
                  <a:lnTo>
                    <a:pt x="166" y="801"/>
                  </a:lnTo>
                  <a:lnTo>
                    <a:pt x="174" y="805"/>
                  </a:lnTo>
                  <a:lnTo>
                    <a:pt x="184" y="810"/>
                  </a:lnTo>
                  <a:lnTo>
                    <a:pt x="191" y="813"/>
                  </a:lnTo>
                  <a:lnTo>
                    <a:pt x="200" y="816"/>
                  </a:lnTo>
                  <a:lnTo>
                    <a:pt x="210" y="819"/>
                  </a:lnTo>
                  <a:lnTo>
                    <a:pt x="220" y="823"/>
                  </a:lnTo>
                  <a:lnTo>
                    <a:pt x="228" y="826"/>
                  </a:lnTo>
                  <a:lnTo>
                    <a:pt x="238" y="829"/>
                  </a:lnTo>
                  <a:lnTo>
                    <a:pt x="249" y="834"/>
                  </a:lnTo>
                  <a:lnTo>
                    <a:pt x="259" y="836"/>
                  </a:lnTo>
                  <a:lnTo>
                    <a:pt x="269" y="838"/>
                  </a:lnTo>
                  <a:lnTo>
                    <a:pt x="279" y="841"/>
                  </a:lnTo>
                  <a:lnTo>
                    <a:pt x="290" y="844"/>
                  </a:lnTo>
                  <a:lnTo>
                    <a:pt x="301" y="845"/>
                  </a:lnTo>
                  <a:lnTo>
                    <a:pt x="311" y="848"/>
                  </a:lnTo>
                  <a:lnTo>
                    <a:pt x="322" y="850"/>
                  </a:lnTo>
                  <a:lnTo>
                    <a:pt x="333" y="853"/>
                  </a:lnTo>
                  <a:lnTo>
                    <a:pt x="345" y="854"/>
                  </a:lnTo>
                  <a:lnTo>
                    <a:pt x="357" y="854"/>
                  </a:lnTo>
                  <a:lnTo>
                    <a:pt x="368" y="856"/>
                  </a:lnTo>
                  <a:lnTo>
                    <a:pt x="380" y="856"/>
                  </a:lnTo>
                  <a:lnTo>
                    <a:pt x="392" y="857"/>
                  </a:lnTo>
                  <a:lnTo>
                    <a:pt x="405" y="857"/>
                  </a:lnTo>
                  <a:lnTo>
                    <a:pt x="416" y="857"/>
                  </a:lnTo>
                  <a:lnTo>
                    <a:pt x="430" y="857"/>
                  </a:lnTo>
                  <a:lnTo>
                    <a:pt x="442" y="859"/>
                  </a:lnTo>
                  <a:lnTo>
                    <a:pt x="455" y="856"/>
                  </a:lnTo>
                  <a:lnTo>
                    <a:pt x="466" y="856"/>
                  </a:lnTo>
                  <a:lnTo>
                    <a:pt x="479" y="854"/>
                  </a:lnTo>
                  <a:lnTo>
                    <a:pt x="491" y="853"/>
                  </a:lnTo>
                  <a:lnTo>
                    <a:pt x="503" y="850"/>
                  </a:lnTo>
                  <a:lnTo>
                    <a:pt x="514" y="847"/>
                  </a:lnTo>
                  <a:lnTo>
                    <a:pt x="526" y="844"/>
                  </a:lnTo>
                  <a:lnTo>
                    <a:pt x="538" y="841"/>
                  </a:lnTo>
                  <a:lnTo>
                    <a:pt x="549" y="836"/>
                  </a:lnTo>
                  <a:lnTo>
                    <a:pt x="560" y="834"/>
                  </a:lnTo>
                  <a:lnTo>
                    <a:pt x="571" y="829"/>
                  </a:lnTo>
                  <a:lnTo>
                    <a:pt x="582" y="826"/>
                  </a:lnTo>
                  <a:lnTo>
                    <a:pt x="592" y="820"/>
                  </a:lnTo>
                  <a:lnTo>
                    <a:pt x="603" y="816"/>
                  </a:lnTo>
                  <a:lnTo>
                    <a:pt x="613" y="811"/>
                  </a:lnTo>
                  <a:lnTo>
                    <a:pt x="624" y="807"/>
                  </a:lnTo>
                  <a:lnTo>
                    <a:pt x="633" y="801"/>
                  </a:lnTo>
                  <a:lnTo>
                    <a:pt x="643" y="795"/>
                  </a:lnTo>
                  <a:lnTo>
                    <a:pt x="651" y="789"/>
                  </a:lnTo>
                  <a:lnTo>
                    <a:pt x="661" y="785"/>
                  </a:lnTo>
                  <a:lnTo>
                    <a:pt x="670" y="777"/>
                  </a:lnTo>
                  <a:lnTo>
                    <a:pt x="679" y="771"/>
                  </a:lnTo>
                  <a:lnTo>
                    <a:pt x="689" y="765"/>
                  </a:lnTo>
                  <a:lnTo>
                    <a:pt x="697" y="759"/>
                  </a:lnTo>
                  <a:lnTo>
                    <a:pt x="705" y="752"/>
                  </a:lnTo>
                  <a:lnTo>
                    <a:pt x="712" y="746"/>
                  </a:lnTo>
                  <a:lnTo>
                    <a:pt x="721" y="740"/>
                  </a:lnTo>
                  <a:lnTo>
                    <a:pt x="729" y="734"/>
                  </a:lnTo>
                  <a:lnTo>
                    <a:pt x="736" y="727"/>
                  </a:lnTo>
                  <a:lnTo>
                    <a:pt x="743" y="720"/>
                  </a:lnTo>
                  <a:lnTo>
                    <a:pt x="752" y="714"/>
                  </a:lnTo>
                  <a:lnTo>
                    <a:pt x="759" y="708"/>
                  </a:lnTo>
                  <a:lnTo>
                    <a:pt x="766" y="699"/>
                  </a:lnTo>
                  <a:lnTo>
                    <a:pt x="773" y="693"/>
                  </a:lnTo>
                  <a:lnTo>
                    <a:pt x="778" y="685"/>
                  </a:lnTo>
                  <a:lnTo>
                    <a:pt x="785" y="680"/>
                  </a:lnTo>
                  <a:lnTo>
                    <a:pt x="791" y="672"/>
                  </a:lnTo>
                  <a:lnTo>
                    <a:pt x="796" y="666"/>
                  </a:lnTo>
                  <a:lnTo>
                    <a:pt x="802" y="660"/>
                  </a:lnTo>
                  <a:lnTo>
                    <a:pt x="808" y="654"/>
                  </a:lnTo>
                  <a:lnTo>
                    <a:pt x="813" y="647"/>
                  </a:lnTo>
                  <a:lnTo>
                    <a:pt x="817" y="641"/>
                  </a:lnTo>
                  <a:lnTo>
                    <a:pt x="823" y="634"/>
                  </a:lnTo>
                  <a:lnTo>
                    <a:pt x="827" y="629"/>
                  </a:lnTo>
                  <a:lnTo>
                    <a:pt x="831" y="623"/>
                  </a:lnTo>
                  <a:lnTo>
                    <a:pt x="836" y="617"/>
                  </a:lnTo>
                  <a:lnTo>
                    <a:pt x="840" y="613"/>
                  </a:lnTo>
                  <a:lnTo>
                    <a:pt x="844" y="608"/>
                  </a:lnTo>
                  <a:lnTo>
                    <a:pt x="848" y="603"/>
                  </a:lnTo>
                  <a:lnTo>
                    <a:pt x="851" y="598"/>
                  </a:lnTo>
                  <a:lnTo>
                    <a:pt x="854" y="592"/>
                  </a:lnTo>
                  <a:lnTo>
                    <a:pt x="857" y="589"/>
                  </a:lnTo>
                  <a:lnTo>
                    <a:pt x="861" y="582"/>
                  </a:lnTo>
                  <a:lnTo>
                    <a:pt x="866" y="576"/>
                  </a:lnTo>
                  <a:lnTo>
                    <a:pt x="869" y="570"/>
                  </a:lnTo>
                  <a:lnTo>
                    <a:pt x="872" y="567"/>
                  </a:lnTo>
                  <a:lnTo>
                    <a:pt x="873" y="564"/>
                  </a:lnTo>
                  <a:lnTo>
                    <a:pt x="875" y="564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7"/>
            <p:cNvSpPr>
              <a:spLocks/>
            </p:cNvSpPr>
            <p:nvPr/>
          </p:nvSpPr>
          <p:spPr bwMode="auto">
            <a:xfrm>
              <a:off x="2326" y="2688"/>
              <a:ext cx="339" cy="319"/>
            </a:xfrm>
            <a:custGeom>
              <a:avLst/>
              <a:gdLst>
                <a:gd name="T0" fmla="*/ 1 w 621"/>
                <a:gd name="T1" fmla="*/ 1 h 611"/>
                <a:gd name="T2" fmla="*/ 1 w 621"/>
                <a:gd name="T3" fmla="*/ 1 h 611"/>
                <a:gd name="T4" fmla="*/ 1 w 621"/>
                <a:gd name="T5" fmla="*/ 1 h 611"/>
                <a:gd name="T6" fmla="*/ 1 w 621"/>
                <a:gd name="T7" fmla="*/ 1 h 611"/>
                <a:gd name="T8" fmla="*/ 1 w 621"/>
                <a:gd name="T9" fmla="*/ 1 h 611"/>
                <a:gd name="T10" fmla="*/ 1 w 621"/>
                <a:gd name="T11" fmla="*/ 1 h 611"/>
                <a:gd name="T12" fmla="*/ 1 w 621"/>
                <a:gd name="T13" fmla="*/ 1 h 611"/>
                <a:gd name="T14" fmla="*/ 1 w 621"/>
                <a:gd name="T15" fmla="*/ 1 h 611"/>
                <a:gd name="T16" fmla="*/ 1 w 621"/>
                <a:gd name="T17" fmla="*/ 1 h 611"/>
                <a:gd name="T18" fmla="*/ 1 w 621"/>
                <a:gd name="T19" fmla="*/ 1 h 611"/>
                <a:gd name="T20" fmla="*/ 1 w 621"/>
                <a:gd name="T21" fmla="*/ 1 h 611"/>
                <a:gd name="T22" fmla="*/ 1 w 621"/>
                <a:gd name="T23" fmla="*/ 1 h 611"/>
                <a:gd name="T24" fmla="*/ 1 w 621"/>
                <a:gd name="T25" fmla="*/ 1 h 611"/>
                <a:gd name="T26" fmla="*/ 1 w 621"/>
                <a:gd name="T27" fmla="*/ 1 h 611"/>
                <a:gd name="T28" fmla="*/ 1 w 621"/>
                <a:gd name="T29" fmla="*/ 1 h 611"/>
                <a:gd name="T30" fmla="*/ 1 w 621"/>
                <a:gd name="T31" fmla="*/ 1 h 611"/>
                <a:gd name="T32" fmla="*/ 1 w 621"/>
                <a:gd name="T33" fmla="*/ 1 h 611"/>
                <a:gd name="T34" fmla="*/ 1 w 621"/>
                <a:gd name="T35" fmla="*/ 1 h 611"/>
                <a:gd name="T36" fmla="*/ 1 w 621"/>
                <a:gd name="T37" fmla="*/ 1 h 611"/>
                <a:gd name="T38" fmla="*/ 1 w 621"/>
                <a:gd name="T39" fmla="*/ 1 h 611"/>
                <a:gd name="T40" fmla="*/ 1 w 621"/>
                <a:gd name="T41" fmla="*/ 1 h 611"/>
                <a:gd name="T42" fmla="*/ 1 w 621"/>
                <a:gd name="T43" fmla="*/ 1 h 611"/>
                <a:gd name="T44" fmla="*/ 1 w 621"/>
                <a:gd name="T45" fmla="*/ 1 h 611"/>
                <a:gd name="T46" fmla="*/ 1 w 621"/>
                <a:gd name="T47" fmla="*/ 1 h 611"/>
                <a:gd name="T48" fmla="*/ 1 w 621"/>
                <a:gd name="T49" fmla="*/ 1 h 611"/>
                <a:gd name="T50" fmla="*/ 1 w 621"/>
                <a:gd name="T51" fmla="*/ 1 h 611"/>
                <a:gd name="T52" fmla="*/ 1 w 621"/>
                <a:gd name="T53" fmla="*/ 1 h 611"/>
                <a:gd name="T54" fmla="*/ 1 w 621"/>
                <a:gd name="T55" fmla="*/ 1 h 611"/>
                <a:gd name="T56" fmla="*/ 1 w 621"/>
                <a:gd name="T57" fmla="*/ 1 h 611"/>
                <a:gd name="T58" fmla="*/ 1 w 621"/>
                <a:gd name="T59" fmla="*/ 1 h 611"/>
                <a:gd name="T60" fmla="*/ 1 w 621"/>
                <a:gd name="T61" fmla="*/ 1 h 611"/>
                <a:gd name="T62" fmla="*/ 1 w 621"/>
                <a:gd name="T63" fmla="*/ 1 h 611"/>
                <a:gd name="T64" fmla="*/ 1 w 621"/>
                <a:gd name="T65" fmla="*/ 1 h 611"/>
                <a:gd name="T66" fmla="*/ 1 w 621"/>
                <a:gd name="T67" fmla="*/ 1 h 611"/>
                <a:gd name="T68" fmla="*/ 1 w 621"/>
                <a:gd name="T69" fmla="*/ 1 h 611"/>
                <a:gd name="T70" fmla="*/ 1 w 621"/>
                <a:gd name="T71" fmla="*/ 1 h 611"/>
                <a:gd name="T72" fmla="*/ 1 w 621"/>
                <a:gd name="T73" fmla="*/ 1 h 611"/>
                <a:gd name="T74" fmla="*/ 1 w 621"/>
                <a:gd name="T75" fmla="*/ 1 h 611"/>
                <a:gd name="T76" fmla="*/ 1 w 621"/>
                <a:gd name="T77" fmla="*/ 1 h 611"/>
                <a:gd name="T78" fmla="*/ 1 w 621"/>
                <a:gd name="T79" fmla="*/ 1 h 611"/>
                <a:gd name="T80" fmla="*/ 1 w 621"/>
                <a:gd name="T81" fmla="*/ 1 h 611"/>
                <a:gd name="T82" fmla="*/ 1 w 621"/>
                <a:gd name="T83" fmla="*/ 1 h 611"/>
                <a:gd name="T84" fmla="*/ 1 w 621"/>
                <a:gd name="T85" fmla="*/ 1 h 611"/>
                <a:gd name="T86" fmla="*/ 1 w 621"/>
                <a:gd name="T87" fmla="*/ 1 h 611"/>
                <a:gd name="T88" fmla="*/ 1 w 621"/>
                <a:gd name="T89" fmla="*/ 1 h 611"/>
                <a:gd name="T90" fmla="*/ 1 w 621"/>
                <a:gd name="T91" fmla="*/ 1 h 611"/>
                <a:gd name="T92" fmla="*/ 1 w 621"/>
                <a:gd name="T93" fmla="*/ 1 h 611"/>
                <a:gd name="T94" fmla="*/ 1 w 621"/>
                <a:gd name="T95" fmla="*/ 1 h 611"/>
                <a:gd name="T96" fmla="*/ 1 w 621"/>
                <a:gd name="T97" fmla="*/ 1 h 611"/>
                <a:gd name="T98" fmla="*/ 1 w 621"/>
                <a:gd name="T99" fmla="*/ 1 h 611"/>
                <a:gd name="T100" fmla="*/ 1 w 621"/>
                <a:gd name="T101" fmla="*/ 1 h 61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1"/>
                <a:gd name="T154" fmla="*/ 0 h 611"/>
                <a:gd name="T155" fmla="*/ 621 w 621"/>
                <a:gd name="T156" fmla="*/ 611 h 61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1" h="611">
                  <a:moveTo>
                    <a:pt x="0" y="71"/>
                  </a:moveTo>
                  <a:lnTo>
                    <a:pt x="0" y="539"/>
                  </a:lnTo>
                  <a:lnTo>
                    <a:pt x="1" y="539"/>
                  </a:lnTo>
                  <a:lnTo>
                    <a:pt x="7" y="542"/>
                  </a:lnTo>
                  <a:lnTo>
                    <a:pt x="11" y="543"/>
                  </a:lnTo>
                  <a:lnTo>
                    <a:pt x="17" y="545"/>
                  </a:lnTo>
                  <a:lnTo>
                    <a:pt x="22" y="548"/>
                  </a:lnTo>
                  <a:lnTo>
                    <a:pt x="30" y="549"/>
                  </a:lnTo>
                  <a:lnTo>
                    <a:pt x="35" y="549"/>
                  </a:lnTo>
                  <a:lnTo>
                    <a:pt x="37" y="551"/>
                  </a:lnTo>
                  <a:lnTo>
                    <a:pt x="42" y="552"/>
                  </a:lnTo>
                  <a:lnTo>
                    <a:pt x="47" y="554"/>
                  </a:lnTo>
                  <a:lnTo>
                    <a:pt x="51" y="555"/>
                  </a:lnTo>
                  <a:lnTo>
                    <a:pt x="56" y="556"/>
                  </a:lnTo>
                  <a:lnTo>
                    <a:pt x="61" y="556"/>
                  </a:lnTo>
                  <a:lnTo>
                    <a:pt x="67" y="559"/>
                  </a:lnTo>
                  <a:lnTo>
                    <a:pt x="71" y="561"/>
                  </a:lnTo>
                  <a:lnTo>
                    <a:pt x="77" y="562"/>
                  </a:lnTo>
                  <a:lnTo>
                    <a:pt x="82" y="564"/>
                  </a:lnTo>
                  <a:lnTo>
                    <a:pt x="88" y="565"/>
                  </a:lnTo>
                  <a:lnTo>
                    <a:pt x="93" y="567"/>
                  </a:lnTo>
                  <a:lnTo>
                    <a:pt x="100" y="570"/>
                  </a:lnTo>
                  <a:lnTo>
                    <a:pt x="106" y="571"/>
                  </a:lnTo>
                  <a:lnTo>
                    <a:pt x="113" y="574"/>
                  </a:lnTo>
                  <a:lnTo>
                    <a:pt x="119" y="574"/>
                  </a:lnTo>
                  <a:lnTo>
                    <a:pt x="126" y="576"/>
                  </a:lnTo>
                  <a:lnTo>
                    <a:pt x="131" y="577"/>
                  </a:lnTo>
                  <a:lnTo>
                    <a:pt x="138" y="580"/>
                  </a:lnTo>
                  <a:lnTo>
                    <a:pt x="145" y="580"/>
                  </a:lnTo>
                  <a:lnTo>
                    <a:pt x="152" y="582"/>
                  </a:lnTo>
                  <a:lnTo>
                    <a:pt x="159" y="583"/>
                  </a:lnTo>
                  <a:lnTo>
                    <a:pt x="168" y="586"/>
                  </a:lnTo>
                  <a:lnTo>
                    <a:pt x="173" y="586"/>
                  </a:lnTo>
                  <a:lnTo>
                    <a:pt x="180" y="588"/>
                  </a:lnTo>
                  <a:lnTo>
                    <a:pt x="189" y="589"/>
                  </a:lnTo>
                  <a:lnTo>
                    <a:pt x="196" y="592"/>
                  </a:lnTo>
                  <a:lnTo>
                    <a:pt x="203" y="592"/>
                  </a:lnTo>
                  <a:lnTo>
                    <a:pt x="211" y="593"/>
                  </a:lnTo>
                  <a:lnTo>
                    <a:pt x="218" y="596"/>
                  </a:lnTo>
                  <a:lnTo>
                    <a:pt x="226" y="598"/>
                  </a:lnTo>
                  <a:lnTo>
                    <a:pt x="233" y="598"/>
                  </a:lnTo>
                  <a:lnTo>
                    <a:pt x="240" y="599"/>
                  </a:lnTo>
                  <a:lnTo>
                    <a:pt x="247" y="601"/>
                  </a:lnTo>
                  <a:lnTo>
                    <a:pt x="256" y="602"/>
                  </a:lnTo>
                  <a:lnTo>
                    <a:pt x="263" y="602"/>
                  </a:lnTo>
                  <a:lnTo>
                    <a:pt x="271" y="604"/>
                  </a:lnTo>
                  <a:lnTo>
                    <a:pt x="279" y="604"/>
                  </a:lnTo>
                  <a:lnTo>
                    <a:pt x="286" y="607"/>
                  </a:lnTo>
                  <a:lnTo>
                    <a:pt x="293" y="607"/>
                  </a:lnTo>
                  <a:lnTo>
                    <a:pt x="302" y="607"/>
                  </a:lnTo>
                  <a:lnTo>
                    <a:pt x="309" y="608"/>
                  </a:lnTo>
                  <a:lnTo>
                    <a:pt x="317" y="608"/>
                  </a:lnTo>
                  <a:lnTo>
                    <a:pt x="326" y="608"/>
                  </a:lnTo>
                  <a:lnTo>
                    <a:pt x="333" y="610"/>
                  </a:lnTo>
                  <a:lnTo>
                    <a:pt x="341" y="610"/>
                  </a:lnTo>
                  <a:lnTo>
                    <a:pt x="348" y="611"/>
                  </a:lnTo>
                  <a:lnTo>
                    <a:pt x="355" y="610"/>
                  </a:lnTo>
                  <a:lnTo>
                    <a:pt x="362" y="610"/>
                  </a:lnTo>
                  <a:lnTo>
                    <a:pt x="369" y="610"/>
                  </a:lnTo>
                  <a:lnTo>
                    <a:pt x="377" y="610"/>
                  </a:lnTo>
                  <a:lnTo>
                    <a:pt x="383" y="610"/>
                  </a:lnTo>
                  <a:lnTo>
                    <a:pt x="390" y="610"/>
                  </a:lnTo>
                  <a:lnTo>
                    <a:pt x="397" y="610"/>
                  </a:lnTo>
                  <a:lnTo>
                    <a:pt x="404" y="610"/>
                  </a:lnTo>
                  <a:lnTo>
                    <a:pt x="410" y="610"/>
                  </a:lnTo>
                  <a:lnTo>
                    <a:pt x="418" y="610"/>
                  </a:lnTo>
                  <a:lnTo>
                    <a:pt x="424" y="608"/>
                  </a:lnTo>
                  <a:lnTo>
                    <a:pt x="431" y="608"/>
                  </a:lnTo>
                  <a:lnTo>
                    <a:pt x="436" y="608"/>
                  </a:lnTo>
                  <a:lnTo>
                    <a:pt x="443" y="608"/>
                  </a:lnTo>
                  <a:lnTo>
                    <a:pt x="449" y="608"/>
                  </a:lnTo>
                  <a:lnTo>
                    <a:pt x="454" y="608"/>
                  </a:lnTo>
                  <a:lnTo>
                    <a:pt x="460" y="607"/>
                  </a:lnTo>
                  <a:lnTo>
                    <a:pt x="466" y="607"/>
                  </a:lnTo>
                  <a:lnTo>
                    <a:pt x="471" y="605"/>
                  </a:lnTo>
                  <a:lnTo>
                    <a:pt x="477" y="605"/>
                  </a:lnTo>
                  <a:lnTo>
                    <a:pt x="481" y="604"/>
                  </a:lnTo>
                  <a:lnTo>
                    <a:pt x="487" y="604"/>
                  </a:lnTo>
                  <a:lnTo>
                    <a:pt x="492" y="602"/>
                  </a:lnTo>
                  <a:lnTo>
                    <a:pt x="498" y="602"/>
                  </a:lnTo>
                  <a:lnTo>
                    <a:pt x="502" y="602"/>
                  </a:lnTo>
                  <a:lnTo>
                    <a:pt x="506" y="601"/>
                  </a:lnTo>
                  <a:lnTo>
                    <a:pt x="512" y="601"/>
                  </a:lnTo>
                  <a:lnTo>
                    <a:pt x="516" y="601"/>
                  </a:lnTo>
                  <a:lnTo>
                    <a:pt x="524" y="598"/>
                  </a:lnTo>
                  <a:lnTo>
                    <a:pt x="533" y="598"/>
                  </a:lnTo>
                  <a:lnTo>
                    <a:pt x="541" y="595"/>
                  </a:lnTo>
                  <a:lnTo>
                    <a:pt x="548" y="593"/>
                  </a:lnTo>
                  <a:lnTo>
                    <a:pt x="554" y="592"/>
                  </a:lnTo>
                  <a:lnTo>
                    <a:pt x="561" y="592"/>
                  </a:lnTo>
                  <a:lnTo>
                    <a:pt x="566" y="589"/>
                  </a:lnTo>
                  <a:lnTo>
                    <a:pt x="572" y="589"/>
                  </a:lnTo>
                  <a:lnTo>
                    <a:pt x="577" y="588"/>
                  </a:lnTo>
                  <a:lnTo>
                    <a:pt x="582" y="586"/>
                  </a:lnTo>
                  <a:lnTo>
                    <a:pt x="589" y="583"/>
                  </a:lnTo>
                  <a:lnTo>
                    <a:pt x="594" y="583"/>
                  </a:lnTo>
                  <a:lnTo>
                    <a:pt x="597" y="582"/>
                  </a:lnTo>
                  <a:lnTo>
                    <a:pt x="598" y="582"/>
                  </a:lnTo>
                  <a:lnTo>
                    <a:pt x="600" y="565"/>
                  </a:lnTo>
                  <a:lnTo>
                    <a:pt x="601" y="549"/>
                  </a:lnTo>
                  <a:lnTo>
                    <a:pt x="603" y="533"/>
                  </a:lnTo>
                  <a:lnTo>
                    <a:pt x="604" y="518"/>
                  </a:lnTo>
                  <a:lnTo>
                    <a:pt x="604" y="503"/>
                  </a:lnTo>
                  <a:lnTo>
                    <a:pt x="607" y="490"/>
                  </a:lnTo>
                  <a:lnTo>
                    <a:pt x="607" y="475"/>
                  </a:lnTo>
                  <a:lnTo>
                    <a:pt x="608" y="463"/>
                  </a:lnTo>
                  <a:lnTo>
                    <a:pt x="610" y="450"/>
                  </a:lnTo>
                  <a:lnTo>
                    <a:pt x="610" y="437"/>
                  </a:lnTo>
                  <a:lnTo>
                    <a:pt x="611" y="425"/>
                  </a:lnTo>
                  <a:lnTo>
                    <a:pt x="612" y="414"/>
                  </a:lnTo>
                  <a:lnTo>
                    <a:pt x="612" y="403"/>
                  </a:lnTo>
                  <a:lnTo>
                    <a:pt x="614" y="391"/>
                  </a:lnTo>
                  <a:lnTo>
                    <a:pt x="614" y="380"/>
                  </a:lnTo>
                  <a:lnTo>
                    <a:pt x="615" y="370"/>
                  </a:lnTo>
                  <a:lnTo>
                    <a:pt x="615" y="358"/>
                  </a:lnTo>
                  <a:lnTo>
                    <a:pt x="617" y="349"/>
                  </a:lnTo>
                  <a:lnTo>
                    <a:pt x="617" y="339"/>
                  </a:lnTo>
                  <a:lnTo>
                    <a:pt x="618" y="330"/>
                  </a:lnTo>
                  <a:lnTo>
                    <a:pt x="618" y="320"/>
                  </a:lnTo>
                  <a:lnTo>
                    <a:pt x="618" y="311"/>
                  </a:lnTo>
                  <a:lnTo>
                    <a:pt x="618" y="302"/>
                  </a:lnTo>
                  <a:lnTo>
                    <a:pt x="619" y="294"/>
                  </a:lnTo>
                  <a:lnTo>
                    <a:pt x="619" y="286"/>
                  </a:lnTo>
                  <a:lnTo>
                    <a:pt x="619" y="277"/>
                  </a:lnTo>
                  <a:lnTo>
                    <a:pt x="619" y="269"/>
                  </a:lnTo>
                  <a:lnTo>
                    <a:pt x="619" y="263"/>
                  </a:lnTo>
                  <a:lnTo>
                    <a:pt x="619" y="254"/>
                  </a:lnTo>
                  <a:lnTo>
                    <a:pt x="619" y="247"/>
                  </a:lnTo>
                  <a:lnTo>
                    <a:pt x="619" y="240"/>
                  </a:lnTo>
                  <a:lnTo>
                    <a:pt x="621" y="234"/>
                  </a:lnTo>
                  <a:lnTo>
                    <a:pt x="619" y="226"/>
                  </a:lnTo>
                  <a:lnTo>
                    <a:pt x="619" y="217"/>
                  </a:lnTo>
                  <a:lnTo>
                    <a:pt x="619" y="212"/>
                  </a:lnTo>
                  <a:lnTo>
                    <a:pt x="619" y="204"/>
                  </a:lnTo>
                  <a:lnTo>
                    <a:pt x="619" y="197"/>
                  </a:lnTo>
                  <a:lnTo>
                    <a:pt x="619" y="191"/>
                  </a:lnTo>
                  <a:lnTo>
                    <a:pt x="619" y="183"/>
                  </a:lnTo>
                  <a:lnTo>
                    <a:pt x="619" y="177"/>
                  </a:lnTo>
                  <a:lnTo>
                    <a:pt x="618" y="172"/>
                  </a:lnTo>
                  <a:lnTo>
                    <a:pt x="618" y="164"/>
                  </a:lnTo>
                  <a:lnTo>
                    <a:pt x="618" y="157"/>
                  </a:lnTo>
                  <a:lnTo>
                    <a:pt x="618" y="151"/>
                  </a:lnTo>
                  <a:lnTo>
                    <a:pt x="618" y="145"/>
                  </a:lnTo>
                  <a:lnTo>
                    <a:pt x="618" y="138"/>
                  </a:lnTo>
                  <a:lnTo>
                    <a:pt x="618" y="132"/>
                  </a:lnTo>
                  <a:lnTo>
                    <a:pt x="618" y="126"/>
                  </a:lnTo>
                  <a:lnTo>
                    <a:pt x="617" y="118"/>
                  </a:lnTo>
                  <a:lnTo>
                    <a:pt x="617" y="111"/>
                  </a:lnTo>
                  <a:lnTo>
                    <a:pt x="615" y="103"/>
                  </a:lnTo>
                  <a:lnTo>
                    <a:pt x="615" y="96"/>
                  </a:lnTo>
                  <a:lnTo>
                    <a:pt x="615" y="89"/>
                  </a:lnTo>
                  <a:lnTo>
                    <a:pt x="615" y="81"/>
                  </a:lnTo>
                  <a:lnTo>
                    <a:pt x="615" y="74"/>
                  </a:lnTo>
                  <a:lnTo>
                    <a:pt x="615" y="66"/>
                  </a:lnTo>
                  <a:lnTo>
                    <a:pt x="614" y="58"/>
                  </a:lnTo>
                  <a:lnTo>
                    <a:pt x="614" y="50"/>
                  </a:lnTo>
                  <a:lnTo>
                    <a:pt x="614" y="41"/>
                  </a:lnTo>
                  <a:lnTo>
                    <a:pt x="614" y="34"/>
                  </a:lnTo>
                  <a:lnTo>
                    <a:pt x="614" y="26"/>
                  </a:lnTo>
                  <a:lnTo>
                    <a:pt x="614" y="18"/>
                  </a:lnTo>
                  <a:lnTo>
                    <a:pt x="614" y="9"/>
                  </a:lnTo>
                  <a:lnTo>
                    <a:pt x="614" y="0"/>
                  </a:lnTo>
                  <a:lnTo>
                    <a:pt x="612" y="0"/>
                  </a:lnTo>
                  <a:lnTo>
                    <a:pt x="610" y="1"/>
                  </a:lnTo>
                  <a:lnTo>
                    <a:pt x="605" y="1"/>
                  </a:lnTo>
                  <a:lnTo>
                    <a:pt x="601" y="4"/>
                  </a:lnTo>
                  <a:lnTo>
                    <a:pt x="594" y="7"/>
                  </a:lnTo>
                  <a:lnTo>
                    <a:pt x="587" y="9"/>
                  </a:lnTo>
                  <a:lnTo>
                    <a:pt x="582" y="12"/>
                  </a:lnTo>
                  <a:lnTo>
                    <a:pt x="577" y="13"/>
                  </a:lnTo>
                  <a:lnTo>
                    <a:pt x="573" y="16"/>
                  </a:lnTo>
                  <a:lnTo>
                    <a:pt x="569" y="18"/>
                  </a:lnTo>
                  <a:lnTo>
                    <a:pt x="563" y="19"/>
                  </a:lnTo>
                  <a:lnTo>
                    <a:pt x="558" y="22"/>
                  </a:lnTo>
                  <a:lnTo>
                    <a:pt x="551" y="24"/>
                  </a:lnTo>
                  <a:lnTo>
                    <a:pt x="545" y="26"/>
                  </a:lnTo>
                  <a:lnTo>
                    <a:pt x="538" y="29"/>
                  </a:lnTo>
                  <a:lnTo>
                    <a:pt x="533" y="31"/>
                  </a:lnTo>
                  <a:lnTo>
                    <a:pt x="526" y="34"/>
                  </a:lnTo>
                  <a:lnTo>
                    <a:pt x="520" y="38"/>
                  </a:lnTo>
                  <a:lnTo>
                    <a:pt x="513" y="40"/>
                  </a:lnTo>
                  <a:lnTo>
                    <a:pt x="506" y="43"/>
                  </a:lnTo>
                  <a:lnTo>
                    <a:pt x="498" y="46"/>
                  </a:lnTo>
                  <a:lnTo>
                    <a:pt x="491" y="49"/>
                  </a:lnTo>
                  <a:lnTo>
                    <a:pt x="484" y="50"/>
                  </a:lnTo>
                  <a:lnTo>
                    <a:pt x="475" y="55"/>
                  </a:lnTo>
                  <a:lnTo>
                    <a:pt x="468" y="56"/>
                  </a:lnTo>
                  <a:lnTo>
                    <a:pt x="461" y="61"/>
                  </a:lnTo>
                  <a:lnTo>
                    <a:pt x="452" y="62"/>
                  </a:lnTo>
                  <a:lnTo>
                    <a:pt x="445" y="65"/>
                  </a:lnTo>
                  <a:lnTo>
                    <a:pt x="436" y="68"/>
                  </a:lnTo>
                  <a:lnTo>
                    <a:pt x="428" y="71"/>
                  </a:lnTo>
                  <a:lnTo>
                    <a:pt x="419" y="72"/>
                  </a:lnTo>
                  <a:lnTo>
                    <a:pt x="411" y="75"/>
                  </a:lnTo>
                  <a:lnTo>
                    <a:pt x="403" y="78"/>
                  </a:lnTo>
                  <a:lnTo>
                    <a:pt x="396" y="81"/>
                  </a:lnTo>
                  <a:lnTo>
                    <a:pt x="387" y="83"/>
                  </a:lnTo>
                  <a:lnTo>
                    <a:pt x="379" y="86"/>
                  </a:lnTo>
                  <a:lnTo>
                    <a:pt x="369" y="89"/>
                  </a:lnTo>
                  <a:lnTo>
                    <a:pt x="362" y="92"/>
                  </a:lnTo>
                  <a:lnTo>
                    <a:pt x="352" y="93"/>
                  </a:lnTo>
                  <a:lnTo>
                    <a:pt x="344" y="96"/>
                  </a:lnTo>
                  <a:lnTo>
                    <a:pt x="335" y="99"/>
                  </a:lnTo>
                  <a:lnTo>
                    <a:pt x="328" y="102"/>
                  </a:lnTo>
                  <a:lnTo>
                    <a:pt x="319" y="103"/>
                  </a:lnTo>
                  <a:lnTo>
                    <a:pt x="312" y="105"/>
                  </a:lnTo>
                  <a:lnTo>
                    <a:pt x="303" y="106"/>
                  </a:lnTo>
                  <a:lnTo>
                    <a:pt x="295" y="109"/>
                  </a:lnTo>
                  <a:lnTo>
                    <a:pt x="286" y="109"/>
                  </a:lnTo>
                  <a:lnTo>
                    <a:pt x="279" y="111"/>
                  </a:lnTo>
                  <a:lnTo>
                    <a:pt x="273" y="114"/>
                  </a:lnTo>
                  <a:lnTo>
                    <a:pt x="266" y="115"/>
                  </a:lnTo>
                  <a:lnTo>
                    <a:pt x="257" y="115"/>
                  </a:lnTo>
                  <a:lnTo>
                    <a:pt x="250" y="117"/>
                  </a:lnTo>
                  <a:lnTo>
                    <a:pt x="242" y="118"/>
                  </a:lnTo>
                  <a:lnTo>
                    <a:pt x="236" y="120"/>
                  </a:lnTo>
                  <a:lnTo>
                    <a:pt x="229" y="120"/>
                  </a:lnTo>
                  <a:lnTo>
                    <a:pt x="222" y="120"/>
                  </a:lnTo>
                  <a:lnTo>
                    <a:pt x="215" y="120"/>
                  </a:lnTo>
                  <a:lnTo>
                    <a:pt x="210" y="121"/>
                  </a:lnTo>
                  <a:lnTo>
                    <a:pt x="203" y="120"/>
                  </a:lnTo>
                  <a:lnTo>
                    <a:pt x="197" y="120"/>
                  </a:lnTo>
                  <a:lnTo>
                    <a:pt x="190" y="120"/>
                  </a:lnTo>
                  <a:lnTo>
                    <a:pt x="184" y="120"/>
                  </a:lnTo>
                  <a:lnTo>
                    <a:pt x="179" y="120"/>
                  </a:lnTo>
                  <a:lnTo>
                    <a:pt x="173" y="120"/>
                  </a:lnTo>
                  <a:lnTo>
                    <a:pt x="166" y="118"/>
                  </a:lnTo>
                  <a:lnTo>
                    <a:pt x="162" y="118"/>
                  </a:lnTo>
                  <a:lnTo>
                    <a:pt x="155" y="118"/>
                  </a:lnTo>
                  <a:lnTo>
                    <a:pt x="149" y="117"/>
                  </a:lnTo>
                  <a:lnTo>
                    <a:pt x="144" y="115"/>
                  </a:lnTo>
                  <a:lnTo>
                    <a:pt x="140" y="115"/>
                  </a:lnTo>
                  <a:lnTo>
                    <a:pt x="134" y="114"/>
                  </a:lnTo>
                  <a:lnTo>
                    <a:pt x="130" y="114"/>
                  </a:lnTo>
                  <a:lnTo>
                    <a:pt x="124" y="112"/>
                  </a:lnTo>
                  <a:lnTo>
                    <a:pt x="120" y="112"/>
                  </a:lnTo>
                  <a:lnTo>
                    <a:pt x="114" y="111"/>
                  </a:lnTo>
                  <a:lnTo>
                    <a:pt x="110" y="109"/>
                  </a:lnTo>
                  <a:lnTo>
                    <a:pt x="106" y="109"/>
                  </a:lnTo>
                  <a:lnTo>
                    <a:pt x="100" y="108"/>
                  </a:lnTo>
                  <a:lnTo>
                    <a:pt x="92" y="105"/>
                  </a:lnTo>
                  <a:lnTo>
                    <a:pt x="84" y="103"/>
                  </a:lnTo>
                  <a:lnTo>
                    <a:pt x="75" y="102"/>
                  </a:lnTo>
                  <a:lnTo>
                    <a:pt x="68" y="99"/>
                  </a:lnTo>
                  <a:lnTo>
                    <a:pt x="61" y="98"/>
                  </a:lnTo>
                  <a:lnTo>
                    <a:pt x="54" y="95"/>
                  </a:lnTo>
                  <a:lnTo>
                    <a:pt x="47" y="93"/>
                  </a:lnTo>
                  <a:lnTo>
                    <a:pt x="40" y="90"/>
                  </a:lnTo>
                  <a:lnTo>
                    <a:pt x="35" y="87"/>
                  </a:lnTo>
                  <a:lnTo>
                    <a:pt x="30" y="84"/>
                  </a:lnTo>
                  <a:lnTo>
                    <a:pt x="25" y="83"/>
                  </a:lnTo>
                  <a:lnTo>
                    <a:pt x="21" y="81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7" y="74"/>
                  </a:lnTo>
                  <a:lnTo>
                    <a:pt x="3" y="72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D43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8"/>
            <p:cNvSpPr>
              <a:spLocks/>
            </p:cNvSpPr>
            <p:nvPr/>
          </p:nvSpPr>
          <p:spPr bwMode="auto">
            <a:xfrm>
              <a:off x="2567" y="2816"/>
              <a:ext cx="26" cy="25"/>
            </a:xfrm>
            <a:custGeom>
              <a:avLst/>
              <a:gdLst>
                <a:gd name="T0" fmla="*/ 0 w 49"/>
                <a:gd name="T1" fmla="*/ 0 h 49"/>
                <a:gd name="T2" fmla="*/ 1 w 49"/>
                <a:gd name="T3" fmla="*/ 0 h 49"/>
                <a:gd name="T4" fmla="*/ 1 w 49"/>
                <a:gd name="T5" fmla="*/ 1 h 49"/>
                <a:gd name="T6" fmla="*/ 0 w 49"/>
                <a:gd name="T7" fmla="*/ 1 h 49"/>
                <a:gd name="T8" fmla="*/ 0 w 49"/>
                <a:gd name="T9" fmla="*/ 0 h 49"/>
                <a:gd name="T10" fmla="*/ 0 w 49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49"/>
                <a:gd name="T20" fmla="*/ 49 w 49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49">
                  <a:moveTo>
                    <a:pt x="0" y="0"/>
                  </a:moveTo>
                  <a:lnTo>
                    <a:pt x="49" y="0"/>
                  </a:lnTo>
                  <a:lnTo>
                    <a:pt x="49" y="49"/>
                  </a:ln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9"/>
            <p:cNvSpPr>
              <a:spLocks/>
            </p:cNvSpPr>
            <p:nvPr/>
          </p:nvSpPr>
          <p:spPr bwMode="auto">
            <a:xfrm>
              <a:off x="2367" y="2499"/>
              <a:ext cx="296" cy="415"/>
            </a:xfrm>
            <a:custGeom>
              <a:avLst/>
              <a:gdLst>
                <a:gd name="T0" fmla="*/ 1 w 539"/>
                <a:gd name="T1" fmla="*/ 1 h 787"/>
                <a:gd name="T2" fmla="*/ 1 w 539"/>
                <a:gd name="T3" fmla="*/ 1 h 787"/>
                <a:gd name="T4" fmla="*/ 1 w 539"/>
                <a:gd name="T5" fmla="*/ 1 h 787"/>
                <a:gd name="T6" fmla="*/ 1 w 539"/>
                <a:gd name="T7" fmla="*/ 1 h 787"/>
                <a:gd name="T8" fmla="*/ 1 w 539"/>
                <a:gd name="T9" fmla="*/ 1 h 787"/>
                <a:gd name="T10" fmla="*/ 1 w 539"/>
                <a:gd name="T11" fmla="*/ 1 h 787"/>
                <a:gd name="T12" fmla="*/ 1 w 539"/>
                <a:gd name="T13" fmla="*/ 1 h 787"/>
                <a:gd name="T14" fmla="*/ 1 w 539"/>
                <a:gd name="T15" fmla="*/ 1 h 787"/>
                <a:gd name="T16" fmla="*/ 1 w 539"/>
                <a:gd name="T17" fmla="*/ 1 h 787"/>
                <a:gd name="T18" fmla="*/ 1 w 539"/>
                <a:gd name="T19" fmla="*/ 1 h 787"/>
                <a:gd name="T20" fmla="*/ 1 w 539"/>
                <a:gd name="T21" fmla="*/ 1 h 787"/>
                <a:gd name="T22" fmla="*/ 1 w 539"/>
                <a:gd name="T23" fmla="*/ 1 h 787"/>
                <a:gd name="T24" fmla="*/ 1 w 539"/>
                <a:gd name="T25" fmla="*/ 1 h 787"/>
                <a:gd name="T26" fmla="*/ 1 w 539"/>
                <a:gd name="T27" fmla="*/ 1 h 787"/>
                <a:gd name="T28" fmla="*/ 1 w 539"/>
                <a:gd name="T29" fmla="*/ 0 h 787"/>
                <a:gd name="T30" fmla="*/ 1 w 539"/>
                <a:gd name="T31" fmla="*/ 1 h 787"/>
                <a:gd name="T32" fmla="*/ 1 w 539"/>
                <a:gd name="T33" fmla="*/ 1 h 787"/>
                <a:gd name="T34" fmla="*/ 1 w 539"/>
                <a:gd name="T35" fmla="*/ 1 h 787"/>
                <a:gd name="T36" fmla="*/ 1 w 539"/>
                <a:gd name="T37" fmla="*/ 1 h 787"/>
                <a:gd name="T38" fmla="*/ 1 w 539"/>
                <a:gd name="T39" fmla="*/ 1 h 787"/>
                <a:gd name="T40" fmla="*/ 1 w 539"/>
                <a:gd name="T41" fmla="*/ 1 h 787"/>
                <a:gd name="T42" fmla="*/ 1 w 539"/>
                <a:gd name="T43" fmla="*/ 1 h 787"/>
                <a:gd name="T44" fmla="*/ 1 w 539"/>
                <a:gd name="T45" fmla="*/ 1 h 787"/>
                <a:gd name="T46" fmla="*/ 1 w 539"/>
                <a:gd name="T47" fmla="*/ 1 h 787"/>
                <a:gd name="T48" fmla="*/ 1 w 539"/>
                <a:gd name="T49" fmla="*/ 1 h 787"/>
                <a:gd name="T50" fmla="*/ 1 w 539"/>
                <a:gd name="T51" fmla="*/ 1 h 787"/>
                <a:gd name="T52" fmla="*/ 1 w 539"/>
                <a:gd name="T53" fmla="*/ 1 h 787"/>
                <a:gd name="T54" fmla="*/ 1 w 539"/>
                <a:gd name="T55" fmla="*/ 1 h 787"/>
                <a:gd name="T56" fmla="*/ 1 w 539"/>
                <a:gd name="T57" fmla="*/ 1 h 787"/>
                <a:gd name="T58" fmla="*/ 1 w 539"/>
                <a:gd name="T59" fmla="*/ 1 h 787"/>
                <a:gd name="T60" fmla="*/ 1 w 539"/>
                <a:gd name="T61" fmla="*/ 1 h 787"/>
                <a:gd name="T62" fmla="*/ 1 w 539"/>
                <a:gd name="T63" fmla="*/ 1 h 787"/>
                <a:gd name="T64" fmla="*/ 1 w 539"/>
                <a:gd name="T65" fmla="*/ 1 h 787"/>
                <a:gd name="T66" fmla="*/ 1 w 539"/>
                <a:gd name="T67" fmla="*/ 1 h 787"/>
                <a:gd name="T68" fmla="*/ 1 w 539"/>
                <a:gd name="T69" fmla="*/ 1 h 787"/>
                <a:gd name="T70" fmla="*/ 1 w 539"/>
                <a:gd name="T71" fmla="*/ 1 h 787"/>
                <a:gd name="T72" fmla="*/ 1 w 539"/>
                <a:gd name="T73" fmla="*/ 1 h 787"/>
                <a:gd name="T74" fmla="*/ 1 w 539"/>
                <a:gd name="T75" fmla="*/ 1 h 787"/>
                <a:gd name="T76" fmla="*/ 1 w 539"/>
                <a:gd name="T77" fmla="*/ 1 h 787"/>
                <a:gd name="T78" fmla="*/ 1 w 539"/>
                <a:gd name="T79" fmla="*/ 1 h 787"/>
                <a:gd name="T80" fmla="*/ 1 w 539"/>
                <a:gd name="T81" fmla="*/ 1 h 787"/>
                <a:gd name="T82" fmla="*/ 1 w 539"/>
                <a:gd name="T83" fmla="*/ 1 h 787"/>
                <a:gd name="T84" fmla="*/ 1 w 539"/>
                <a:gd name="T85" fmla="*/ 1 h 787"/>
                <a:gd name="T86" fmla="*/ 1 w 539"/>
                <a:gd name="T87" fmla="*/ 1 h 787"/>
                <a:gd name="T88" fmla="*/ 1 w 539"/>
                <a:gd name="T89" fmla="*/ 1 h 787"/>
                <a:gd name="T90" fmla="*/ 1 w 539"/>
                <a:gd name="T91" fmla="*/ 1 h 787"/>
                <a:gd name="T92" fmla="*/ 1 w 539"/>
                <a:gd name="T93" fmla="*/ 1 h 787"/>
                <a:gd name="T94" fmla="*/ 1 w 539"/>
                <a:gd name="T95" fmla="*/ 1 h 787"/>
                <a:gd name="T96" fmla="*/ 1 w 539"/>
                <a:gd name="T97" fmla="*/ 1 h 787"/>
                <a:gd name="T98" fmla="*/ 1 w 539"/>
                <a:gd name="T99" fmla="*/ 1 h 787"/>
                <a:gd name="T100" fmla="*/ 1 w 539"/>
                <a:gd name="T101" fmla="*/ 1 h 787"/>
                <a:gd name="T102" fmla="*/ 1 w 539"/>
                <a:gd name="T103" fmla="*/ 1 h 787"/>
                <a:gd name="T104" fmla="*/ 1 w 539"/>
                <a:gd name="T105" fmla="*/ 1 h 787"/>
                <a:gd name="T106" fmla="*/ 1 w 539"/>
                <a:gd name="T107" fmla="*/ 1 h 787"/>
                <a:gd name="T108" fmla="*/ 1 w 539"/>
                <a:gd name="T109" fmla="*/ 1 h 7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39"/>
                <a:gd name="T166" fmla="*/ 0 h 787"/>
                <a:gd name="T167" fmla="*/ 539 w 539"/>
                <a:gd name="T168" fmla="*/ 787 h 7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39" h="787">
                  <a:moveTo>
                    <a:pt x="525" y="167"/>
                  </a:moveTo>
                  <a:lnTo>
                    <a:pt x="523" y="167"/>
                  </a:lnTo>
                  <a:lnTo>
                    <a:pt x="516" y="167"/>
                  </a:lnTo>
                  <a:lnTo>
                    <a:pt x="512" y="167"/>
                  </a:lnTo>
                  <a:lnTo>
                    <a:pt x="508" y="167"/>
                  </a:lnTo>
                  <a:lnTo>
                    <a:pt x="502" y="168"/>
                  </a:lnTo>
                  <a:lnTo>
                    <a:pt x="497" y="168"/>
                  </a:lnTo>
                  <a:lnTo>
                    <a:pt x="491" y="168"/>
                  </a:lnTo>
                  <a:lnTo>
                    <a:pt x="484" y="170"/>
                  </a:lnTo>
                  <a:lnTo>
                    <a:pt x="477" y="171"/>
                  </a:lnTo>
                  <a:lnTo>
                    <a:pt x="472" y="171"/>
                  </a:lnTo>
                  <a:lnTo>
                    <a:pt x="463" y="171"/>
                  </a:lnTo>
                  <a:lnTo>
                    <a:pt x="458" y="173"/>
                  </a:lnTo>
                  <a:lnTo>
                    <a:pt x="452" y="174"/>
                  </a:lnTo>
                  <a:lnTo>
                    <a:pt x="448" y="176"/>
                  </a:lnTo>
                  <a:lnTo>
                    <a:pt x="441" y="176"/>
                  </a:lnTo>
                  <a:lnTo>
                    <a:pt x="435" y="177"/>
                  </a:lnTo>
                  <a:lnTo>
                    <a:pt x="430" y="180"/>
                  </a:lnTo>
                  <a:lnTo>
                    <a:pt x="424" y="183"/>
                  </a:lnTo>
                  <a:lnTo>
                    <a:pt x="417" y="185"/>
                  </a:lnTo>
                  <a:lnTo>
                    <a:pt x="412" y="188"/>
                  </a:lnTo>
                  <a:lnTo>
                    <a:pt x="405" y="189"/>
                  </a:lnTo>
                  <a:lnTo>
                    <a:pt x="400" y="192"/>
                  </a:lnTo>
                  <a:lnTo>
                    <a:pt x="393" y="194"/>
                  </a:lnTo>
                  <a:lnTo>
                    <a:pt x="389" y="196"/>
                  </a:lnTo>
                  <a:lnTo>
                    <a:pt x="384" y="198"/>
                  </a:lnTo>
                  <a:lnTo>
                    <a:pt x="381" y="201"/>
                  </a:lnTo>
                  <a:lnTo>
                    <a:pt x="375" y="204"/>
                  </a:lnTo>
                  <a:lnTo>
                    <a:pt x="374" y="205"/>
                  </a:lnTo>
                  <a:lnTo>
                    <a:pt x="368" y="0"/>
                  </a:lnTo>
                  <a:lnTo>
                    <a:pt x="0" y="453"/>
                  </a:lnTo>
                  <a:lnTo>
                    <a:pt x="381" y="787"/>
                  </a:lnTo>
                  <a:lnTo>
                    <a:pt x="381" y="565"/>
                  </a:lnTo>
                  <a:lnTo>
                    <a:pt x="381" y="564"/>
                  </a:lnTo>
                  <a:lnTo>
                    <a:pt x="384" y="562"/>
                  </a:lnTo>
                  <a:lnTo>
                    <a:pt x="386" y="559"/>
                  </a:lnTo>
                  <a:lnTo>
                    <a:pt x="392" y="556"/>
                  </a:lnTo>
                  <a:lnTo>
                    <a:pt x="398" y="552"/>
                  </a:lnTo>
                  <a:lnTo>
                    <a:pt x="405" y="547"/>
                  </a:lnTo>
                  <a:lnTo>
                    <a:pt x="412" y="543"/>
                  </a:lnTo>
                  <a:lnTo>
                    <a:pt x="421" y="537"/>
                  </a:lnTo>
                  <a:lnTo>
                    <a:pt x="428" y="531"/>
                  </a:lnTo>
                  <a:lnTo>
                    <a:pt x="437" y="525"/>
                  </a:lnTo>
                  <a:lnTo>
                    <a:pt x="441" y="521"/>
                  </a:lnTo>
                  <a:lnTo>
                    <a:pt x="446" y="519"/>
                  </a:lnTo>
                  <a:lnTo>
                    <a:pt x="451" y="515"/>
                  </a:lnTo>
                  <a:lnTo>
                    <a:pt x="455" y="512"/>
                  </a:lnTo>
                  <a:lnTo>
                    <a:pt x="463" y="506"/>
                  </a:lnTo>
                  <a:lnTo>
                    <a:pt x="472" y="500"/>
                  </a:lnTo>
                  <a:lnTo>
                    <a:pt x="479" y="493"/>
                  </a:lnTo>
                  <a:lnTo>
                    <a:pt x="486" y="488"/>
                  </a:lnTo>
                  <a:lnTo>
                    <a:pt x="491" y="481"/>
                  </a:lnTo>
                  <a:lnTo>
                    <a:pt x="495" y="473"/>
                  </a:lnTo>
                  <a:lnTo>
                    <a:pt x="500" y="467"/>
                  </a:lnTo>
                  <a:lnTo>
                    <a:pt x="507" y="460"/>
                  </a:lnTo>
                  <a:lnTo>
                    <a:pt x="509" y="453"/>
                  </a:lnTo>
                  <a:lnTo>
                    <a:pt x="515" y="447"/>
                  </a:lnTo>
                  <a:lnTo>
                    <a:pt x="519" y="439"/>
                  </a:lnTo>
                  <a:lnTo>
                    <a:pt x="523" y="435"/>
                  </a:lnTo>
                  <a:lnTo>
                    <a:pt x="526" y="429"/>
                  </a:lnTo>
                  <a:lnTo>
                    <a:pt x="529" y="423"/>
                  </a:lnTo>
                  <a:lnTo>
                    <a:pt x="532" y="419"/>
                  </a:lnTo>
                  <a:lnTo>
                    <a:pt x="535" y="414"/>
                  </a:lnTo>
                  <a:lnTo>
                    <a:pt x="537" y="410"/>
                  </a:lnTo>
                  <a:lnTo>
                    <a:pt x="539" y="408"/>
                  </a:lnTo>
                  <a:lnTo>
                    <a:pt x="539" y="407"/>
                  </a:lnTo>
                  <a:lnTo>
                    <a:pt x="539" y="404"/>
                  </a:lnTo>
                  <a:lnTo>
                    <a:pt x="539" y="399"/>
                  </a:lnTo>
                  <a:lnTo>
                    <a:pt x="539" y="395"/>
                  </a:lnTo>
                  <a:lnTo>
                    <a:pt x="539" y="387"/>
                  </a:lnTo>
                  <a:lnTo>
                    <a:pt x="539" y="380"/>
                  </a:lnTo>
                  <a:lnTo>
                    <a:pt x="539" y="371"/>
                  </a:lnTo>
                  <a:lnTo>
                    <a:pt x="539" y="362"/>
                  </a:lnTo>
                  <a:lnTo>
                    <a:pt x="539" y="356"/>
                  </a:lnTo>
                  <a:lnTo>
                    <a:pt x="539" y="350"/>
                  </a:lnTo>
                  <a:lnTo>
                    <a:pt x="539" y="345"/>
                  </a:lnTo>
                  <a:lnTo>
                    <a:pt x="539" y="340"/>
                  </a:lnTo>
                  <a:lnTo>
                    <a:pt x="539" y="334"/>
                  </a:lnTo>
                  <a:lnTo>
                    <a:pt x="539" y="328"/>
                  </a:lnTo>
                  <a:lnTo>
                    <a:pt x="539" y="322"/>
                  </a:lnTo>
                  <a:lnTo>
                    <a:pt x="539" y="316"/>
                  </a:lnTo>
                  <a:lnTo>
                    <a:pt x="537" y="310"/>
                  </a:lnTo>
                  <a:lnTo>
                    <a:pt x="537" y="305"/>
                  </a:lnTo>
                  <a:lnTo>
                    <a:pt x="537" y="297"/>
                  </a:lnTo>
                  <a:lnTo>
                    <a:pt x="537" y="293"/>
                  </a:lnTo>
                  <a:lnTo>
                    <a:pt x="536" y="285"/>
                  </a:lnTo>
                  <a:lnTo>
                    <a:pt x="536" y="279"/>
                  </a:lnTo>
                  <a:lnTo>
                    <a:pt x="535" y="273"/>
                  </a:lnTo>
                  <a:lnTo>
                    <a:pt x="535" y="269"/>
                  </a:lnTo>
                  <a:lnTo>
                    <a:pt x="535" y="262"/>
                  </a:lnTo>
                  <a:lnTo>
                    <a:pt x="533" y="256"/>
                  </a:lnTo>
                  <a:lnTo>
                    <a:pt x="533" y="251"/>
                  </a:lnTo>
                  <a:lnTo>
                    <a:pt x="533" y="245"/>
                  </a:lnTo>
                  <a:lnTo>
                    <a:pt x="532" y="239"/>
                  </a:lnTo>
                  <a:lnTo>
                    <a:pt x="532" y="235"/>
                  </a:lnTo>
                  <a:lnTo>
                    <a:pt x="530" y="231"/>
                  </a:lnTo>
                  <a:lnTo>
                    <a:pt x="530" y="226"/>
                  </a:lnTo>
                  <a:lnTo>
                    <a:pt x="529" y="220"/>
                  </a:lnTo>
                  <a:lnTo>
                    <a:pt x="529" y="216"/>
                  </a:lnTo>
                  <a:lnTo>
                    <a:pt x="529" y="211"/>
                  </a:lnTo>
                  <a:lnTo>
                    <a:pt x="529" y="208"/>
                  </a:lnTo>
                  <a:lnTo>
                    <a:pt x="528" y="199"/>
                  </a:lnTo>
                  <a:lnTo>
                    <a:pt x="528" y="194"/>
                  </a:lnTo>
                  <a:lnTo>
                    <a:pt x="528" y="188"/>
                  </a:lnTo>
                  <a:lnTo>
                    <a:pt x="526" y="182"/>
                  </a:lnTo>
                  <a:lnTo>
                    <a:pt x="525" y="177"/>
                  </a:lnTo>
                  <a:lnTo>
                    <a:pt x="525" y="174"/>
                  </a:lnTo>
                  <a:lnTo>
                    <a:pt x="525" y="168"/>
                  </a:lnTo>
                  <a:lnTo>
                    <a:pt x="525" y="167"/>
                  </a:lnTo>
                  <a:close/>
                </a:path>
              </a:pathLst>
            </a:custGeom>
            <a:solidFill>
              <a:srgbClr val="009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20"/>
            <p:cNvSpPr>
              <a:spLocks/>
            </p:cNvSpPr>
            <p:nvPr/>
          </p:nvSpPr>
          <p:spPr bwMode="auto">
            <a:xfrm>
              <a:off x="3589" y="2554"/>
              <a:ext cx="11" cy="21"/>
            </a:xfrm>
            <a:custGeom>
              <a:avLst/>
              <a:gdLst>
                <a:gd name="T0" fmla="*/ 1 w 21"/>
                <a:gd name="T1" fmla="*/ 0 h 40"/>
                <a:gd name="T2" fmla="*/ 1 w 21"/>
                <a:gd name="T3" fmla="*/ 1 h 40"/>
                <a:gd name="T4" fmla="*/ 1 w 21"/>
                <a:gd name="T5" fmla="*/ 1 h 40"/>
                <a:gd name="T6" fmla="*/ 1 w 21"/>
                <a:gd name="T7" fmla="*/ 1 h 40"/>
                <a:gd name="T8" fmla="*/ 1 w 21"/>
                <a:gd name="T9" fmla="*/ 1 h 40"/>
                <a:gd name="T10" fmla="*/ 0 w 21"/>
                <a:gd name="T11" fmla="*/ 1 h 40"/>
                <a:gd name="T12" fmla="*/ 1 w 21"/>
                <a:gd name="T13" fmla="*/ 1 h 40"/>
                <a:gd name="T14" fmla="*/ 1 w 21"/>
                <a:gd name="T15" fmla="*/ 1 h 40"/>
                <a:gd name="T16" fmla="*/ 1 w 21"/>
                <a:gd name="T17" fmla="*/ 1 h 40"/>
                <a:gd name="T18" fmla="*/ 1 w 21"/>
                <a:gd name="T19" fmla="*/ 1 h 40"/>
                <a:gd name="T20" fmla="*/ 1 w 21"/>
                <a:gd name="T21" fmla="*/ 1 h 40"/>
                <a:gd name="T22" fmla="*/ 1 w 21"/>
                <a:gd name="T23" fmla="*/ 1 h 40"/>
                <a:gd name="T24" fmla="*/ 1 w 21"/>
                <a:gd name="T25" fmla="*/ 1 h 40"/>
                <a:gd name="T26" fmla="*/ 1 w 21"/>
                <a:gd name="T27" fmla="*/ 0 h 40"/>
                <a:gd name="T28" fmla="*/ 1 w 21"/>
                <a:gd name="T29" fmla="*/ 0 h 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40"/>
                <a:gd name="T47" fmla="*/ 21 w 21"/>
                <a:gd name="T48" fmla="*/ 40 h 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40">
                  <a:moveTo>
                    <a:pt x="18" y="0"/>
                  </a:moveTo>
                  <a:lnTo>
                    <a:pt x="15" y="2"/>
                  </a:lnTo>
                  <a:lnTo>
                    <a:pt x="8" y="6"/>
                  </a:lnTo>
                  <a:lnTo>
                    <a:pt x="4" y="9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1" y="30"/>
                  </a:lnTo>
                  <a:lnTo>
                    <a:pt x="4" y="34"/>
                  </a:lnTo>
                  <a:lnTo>
                    <a:pt x="7" y="36"/>
                  </a:lnTo>
                  <a:lnTo>
                    <a:pt x="11" y="39"/>
                  </a:lnTo>
                  <a:lnTo>
                    <a:pt x="16" y="39"/>
                  </a:lnTo>
                  <a:lnTo>
                    <a:pt x="21" y="4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5CF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21"/>
            <p:cNvSpPr>
              <a:spLocks/>
            </p:cNvSpPr>
            <p:nvPr/>
          </p:nvSpPr>
          <p:spPr bwMode="auto">
            <a:xfrm>
              <a:off x="3232" y="2481"/>
              <a:ext cx="284" cy="399"/>
            </a:xfrm>
            <a:custGeom>
              <a:avLst/>
              <a:gdLst>
                <a:gd name="T0" fmla="*/ 1 w 520"/>
                <a:gd name="T1" fmla="*/ 1 h 759"/>
                <a:gd name="T2" fmla="*/ 1 w 520"/>
                <a:gd name="T3" fmla="*/ 1 h 759"/>
                <a:gd name="T4" fmla="*/ 1 w 520"/>
                <a:gd name="T5" fmla="*/ 1 h 759"/>
                <a:gd name="T6" fmla="*/ 0 w 520"/>
                <a:gd name="T7" fmla="*/ 1 h 759"/>
                <a:gd name="T8" fmla="*/ 0 w 520"/>
                <a:gd name="T9" fmla="*/ 1 h 759"/>
                <a:gd name="T10" fmla="*/ 0 w 520"/>
                <a:gd name="T11" fmla="*/ 1 h 759"/>
                <a:gd name="T12" fmla="*/ 0 w 520"/>
                <a:gd name="T13" fmla="*/ 1 h 759"/>
                <a:gd name="T14" fmla="*/ 0 w 520"/>
                <a:gd name="T15" fmla="*/ 1 h 759"/>
                <a:gd name="T16" fmla="*/ 1 w 520"/>
                <a:gd name="T17" fmla="*/ 1 h 759"/>
                <a:gd name="T18" fmla="*/ 1 w 520"/>
                <a:gd name="T19" fmla="*/ 1 h 759"/>
                <a:gd name="T20" fmla="*/ 1 w 520"/>
                <a:gd name="T21" fmla="*/ 1 h 759"/>
                <a:gd name="T22" fmla="*/ 1 w 520"/>
                <a:gd name="T23" fmla="*/ 1 h 759"/>
                <a:gd name="T24" fmla="*/ 1 w 520"/>
                <a:gd name="T25" fmla="*/ 1 h 759"/>
                <a:gd name="T26" fmla="*/ 1 w 520"/>
                <a:gd name="T27" fmla="*/ 1 h 759"/>
                <a:gd name="T28" fmla="*/ 1 w 520"/>
                <a:gd name="T29" fmla="*/ 1 h 759"/>
                <a:gd name="T30" fmla="*/ 1 w 520"/>
                <a:gd name="T31" fmla="*/ 1 h 759"/>
                <a:gd name="T32" fmla="*/ 1 w 520"/>
                <a:gd name="T33" fmla="*/ 1 h 759"/>
                <a:gd name="T34" fmla="*/ 1 w 520"/>
                <a:gd name="T35" fmla="*/ 1 h 759"/>
                <a:gd name="T36" fmla="*/ 1 w 520"/>
                <a:gd name="T37" fmla="*/ 1 h 759"/>
                <a:gd name="T38" fmla="*/ 1 w 520"/>
                <a:gd name="T39" fmla="*/ 1 h 759"/>
                <a:gd name="T40" fmla="*/ 1 w 520"/>
                <a:gd name="T41" fmla="*/ 1 h 759"/>
                <a:gd name="T42" fmla="*/ 1 w 520"/>
                <a:gd name="T43" fmla="*/ 1 h 759"/>
                <a:gd name="T44" fmla="*/ 1 w 520"/>
                <a:gd name="T45" fmla="*/ 1 h 759"/>
                <a:gd name="T46" fmla="*/ 1 w 520"/>
                <a:gd name="T47" fmla="*/ 1 h 759"/>
                <a:gd name="T48" fmla="*/ 1 w 520"/>
                <a:gd name="T49" fmla="*/ 1 h 759"/>
                <a:gd name="T50" fmla="*/ 1 w 520"/>
                <a:gd name="T51" fmla="*/ 1 h 759"/>
                <a:gd name="T52" fmla="*/ 1 w 520"/>
                <a:gd name="T53" fmla="*/ 1 h 759"/>
                <a:gd name="T54" fmla="*/ 1 w 520"/>
                <a:gd name="T55" fmla="*/ 1 h 759"/>
                <a:gd name="T56" fmla="*/ 1 w 520"/>
                <a:gd name="T57" fmla="*/ 1 h 759"/>
                <a:gd name="T58" fmla="*/ 1 w 520"/>
                <a:gd name="T59" fmla="*/ 1 h 759"/>
                <a:gd name="T60" fmla="*/ 1 w 520"/>
                <a:gd name="T61" fmla="*/ 1 h 759"/>
                <a:gd name="T62" fmla="*/ 1 w 520"/>
                <a:gd name="T63" fmla="*/ 1 h 759"/>
                <a:gd name="T64" fmla="*/ 1 w 520"/>
                <a:gd name="T65" fmla="*/ 1 h 759"/>
                <a:gd name="T66" fmla="*/ 1 w 520"/>
                <a:gd name="T67" fmla="*/ 1 h 759"/>
                <a:gd name="T68" fmla="*/ 1 w 520"/>
                <a:gd name="T69" fmla="*/ 1 h 759"/>
                <a:gd name="T70" fmla="*/ 1 w 520"/>
                <a:gd name="T71" fmla="*/ 1 h 759"/>
                <a:gd name="T72" fmla="*/ 1 w 520"/>
                <a:gd name="T73" fmla="*/ 1 h 759"/>
                <a:gd name="T74" fmla="*/ 1 w 520"/>
                <a:gd name="T75" fmla="*/ 1 h 759"/>
                <a:gd name="T76" fmla="*/ 1 w 520"/>
                <a:gd name="T77" fmla="*/ 1 h 759"/>
                <a:gd name="T78" fmla="*/ 1 w 520"/>
                <a:gd name="T79" fmla="*/ 0 h 759"/>
                <a:gd name="T80" fmla="*/ 1 w 520"/>
                <a:gd name="T81" fmla="*/ 0 h 759"/>
                <a:gd name="T82" fmla="*/ 1 w 520"/>
                <a:gd name="T83" fmla="*/ 1 h 759"/>
                <a:gd name="T84" fmla="*/ 1 w 520"/>
                <a:gd name="T85" fmla="*/ 1 h 759"/>
                <a:gd name="T86" fmla="*/ 1 w 520"/>
                <a:gd name="T87" fmla="*/ 1 h 759"/>
                <a:gd name="T88" fmla="*/ 1 w 520"/>
                <a:gd name="T89" fmla="*/ 1 h 759"/>
                <a:gd name="T90" fmla="*/ 1 w 520"/>
                <a:gd name="T91" fmla="*/ 1 h 759"/>
                <a:gd name="T92" fmla="*/ 1 w 520"/>
                <a:gd name="T93" fmla="*/ 1 h 759"/>
                <a:gd name="T94" fmla="*/ 1 w 520"/>
                <a:gd name="T95" fmla="*/ 1 h 759"/>
                <a:gd name="T96" fmla="*/ 1 w 520"/>
                <a:gd name="T97" fmla="*/ 1 h 759"/>
                <a:gd name="T98" fmla="*/ 1 w 520"/>
                <a:gd name="T99" fmla="*/ 1 h 759"/>
                <a:gd name="T100" fmla="*/ 1 w 520"/>
                <a:gd name="T101" fmla="*/ 1 h 759"/>
                <a:gd name="T102" fmla="*/ 1 w 520"/>
                <a:gd name="T103" fmla="*/ 1 h 759"/>
                <a:gd name="T104" fmla="*/ 1 w 520"/>
                <a:gd name="T105" fmla="*/ 1 h 759"/>
                <a:gd name="T106" fmla="*/ 1 w 520"/>
                <a:gd name="T107" fmla="*/ 1 h 759"/>
                <a:gd name="T108" fmla="*/ 1 w 520"/>
                <a:gd name="T109" fmla="*/ 1 h 7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0"/>
                <a:gd name="T166" fmla="*/ 0 h 759"/>
                <a:gd name="T167" fmla="*/ 520 w 520"/>
                <a:gd name="T168" fmla="*/ 759 h 7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0" h="759">
                  <a:moveTo>
                    <a:pt x="8" y="201"/>
                  </a:moveTo>
                  <a:lnTo>
                    <a:pt x="7" y="202"/>
                  </a:lnTo>
                  <a:lnTo>
                    <a:pt x="5" y="208"/>
                  </a:lnTo>
                  <a:lnTo>
                    <a:pt x="5" y="211"/>
                  </a:lnTo>
                  <a:lnTo>
                    <a:pt x="5" y="217"/>
                  </a:lnTo>
                  <a:lnTo>
                    <a:pt x="5" y="222"/>
                  </a:lnTo>
                  <a:lnTo>
                    <a:pt x="5" y="229"/>
                  </a:lnTo>
                  <a:lnTo>
                    <a:pt x="4" y="235"/>
                  </a:lnTo>
                  <a:lnTo>
                    <a:pt x="4" y="244"/>
                  </a:lnTo>
                  <a:lnTo>
                    <a:pt x="3" y="251"/>
                  </a:lnTo>
                  <a:lnTo>
                    <a:pt x="3" y="260"/>
                  </a:lnTo>
                  <a:lnTo>
                    <a:pt x="1" y="265"/>
                  </a:lnTo>
                  <a:lnTo>
                    <a:pt x="1" y="269"/>
                  </a:lnTo>
                  <a:lnTo>
                    <a:pt x="1" y="275"/>
                  </a:lnTo>
                  <a:lnTo>
                    <a:pt x="1" y="279"/>
                  </a:lnTo>
                  <a:lnTo>
                    <a:pt x="1" y="285"/>
                  </a:lnTo>
                  <a:lnTo>
                    <a:pt x="1" y="290"/>
                  </a:lnTo>
                  <a:lnTo>
                    <a:pt x="1" y="296"/>
                  </a:lnTo>
                  <a:lnTo>
                    <a:pt x="1" y="302"/>
                  </a:lnTo>
                  <a:lnTo>
                    <a:pt x="0" y="306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0" y="328"/>
                  </a:lnTo>
                  <a:lnTo>
                    <a:pt x="0" y="334"/>
                  </a:lnTo>
                  <a:lnTo>
                    <a:pt x="0" y="340"/>
                  </a:lnTo>
                  <a:lnTo>
                    <a:pt x="0" y="347"/>
                  </a:lnTo>
                  <a:lnTo>
                    <a:pt x="0" y="353"/>
                  </a:lnTo>
                  <a:lnTo>
                    <a:pt x="0" y="361"/>
                  </a:lnTo>
                  <a:lnTo>
                    <a:pt x="0" y="367"/>
                  </a:lnTo>
                  <a:lnTo>
                    <a:pt x="0" y="373"/>
                  </a:lnTo>
                  <a:lnTo>
                    <a:pt x="0" y="379"/>
                  </a:lnTo>
                  <a:lnTo>
                    <a:pt x="0" y="38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0" y="405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6"/>
                  </a:lnTo>
                  <a:lnTo>
                    <a:pt x="0" y="432"/>
                  </a:lnTo>
                  <a:lnTo>
                    <a:pt x="1" y="439"/>
                  </a:lnTo>
                  <a:lnTo>
                    <a:pt x="1" y="445"/>
                  </a:lnTo>
                  <a:lnTo>
                    <a:pt x="3" y="453"/>
                  </a:lnTo>
                  <a:lnTo>
                    <a:pt x="3" y="458"/>
                  </a:lnTo>
                  <a:lnTo>
                    <a:pt x="3" y="466"/>
                  </a:lnTo>
                  <a:lnTo>
                    <a:pt x="4" y="473"/>
                  </a:lnTo>
                  <a:lnTo>
                    <a:pt x="4" y="479"/>
                  </a:lnTo>
                  <a:lnTo>
                    <a:pt x="4" y="485"/>
                  </a:lnTo>
                  <a:lnTo>
                    <a:pt x="5" y="494"/>
                  </a:lnTo>
                  <a:lnTo>
                    <a:pt x="5" y="500"/>
                  </a:lnTo>
                  <a:lnTo>
                    <a:pt x="8" y="507"/>
                  </a:lnTo>
                  <a:lnTo>
                    <a:pt x="8" y="513"/>
                  </a:lnTo>
                  <a:lnTo>
                    <a:pt x="8" y="519"/>
                  </a:lnTo>
                  <a:lnTo>
                    <a:pt x="10" y="525"/>
                  </a:lnTo>
                  <a:lnTo>
                    <a:pt x="10" y="532"/>
                  </a:lnTo>
                  <a:lnTo>
                    <a:pt x="10" y="538"/>
                  </a:lnTo>
                  <a:lnTo>
                    <a:pt x="11" y="544"/>
                  </a:lnTo>
                  <a:lnTo>
                    <a:pt x="11" y="550"/>
                  </a:lnTo>
                  <a:lnTo>
                    <a:pt x="12" y="556"/>
                  </a:lnTo>
                  <a:lnTo>
                    <a:pt x="12" y="562"/>
                  </a:lnTo>
                  <a:lnTo>
                    <a:pt x="14" y="568"/>
                  </a:lnTo>
                  <a:lnTo>
                    <a:pt x="14" y="574"/>
                  </a:lnTo>
                  <a:lnTo>
                    <a:pt x="15" y="580"/>
                  </a:lnTo>
                  <a:lnTo>
                    <a:pt x="15" y="586"/>
                  </a:lnTo>
                  <a:lnTo>
                    <a:pt x="17" y="592"/>
                  </a:lnTo>
                  <a:lnTo>
                    <a:pt x="17" y="598"/>
                  </a:lnTo>
                  <a:lnTo>
                    <a:pt x="19" y="604"/>
                  </a:lnTo>
                  <a:lnTo>
                    <a:pt x="19" y="609"/>
                  </a:lnTo>
                  <a:lnTo>
                    <a:pt x="19" y="614"/>
                  </a:lnTo>
                  <a:lnTo>
                    <a:pt x="21" y="620"/>
                  </a:lnTo>
                  <a:lnTo>
                    <a:pt x="21" y="626"/>
                  </a:lnTo>
                  <a:lnTo>
                    <a:pt x="21" y="630"/>
                  </a:lnTo>
                  <a:lnTo>
                    <a:pt x="24" y="636"/>
                  </a:lnTo>
                  <a:lnTo>
                    <a:pt x="24" y="641"/>
                  </a:lnTo>
                  <a:lnTo>
                    <a:pt x="25" y="646"/>
                  </a:lnTo>
                  <a:lnTo>
                    <a:pt x="25" y="651"/>
                  </a:lnTo>
                  <a:lnTo>
                    <a:pt x="25" y="657"/>
                  </a:lnTo>
                  <a:lnTo>
                    <a:pt x="26" y="661"/>
                  </a:lnTo>
                  <a:lnTo>
                    <a:pt x="26" y="666"/>
                  </a:lnTo>
                  <a:lnTo>
                    <a:pt x="26" y="670"/>
                  </a:lnTo>
                  <a:lnTo>
                    <a:pt x="29" y="675"/>
                  </a:lnTo>
                  <a:lnTo>
                    <a:pt x="29" y="679"/>
                  </a:lnTo>
                  <a:lnTo>
                    <a:pt x="31" y="685"/>
                  </a:lnTo>
                  <a:lnTo>
                    <a:pt x="31" y="692"/>
                  </a:lnTo>
                  <a:lnTo>
                    <a:pt x="32" y="700"/>
                  </a:lnTo>
                  <a:lnTo>
                    <a:pt x="33" y="707"/>
                  </a:lnTo>
                  <a:lnTo>
                    <a:pt x="35" y="715"/>
                  </a:lnTo>
                  <a:lnTo>
                    <a:pt x="35" y="720"/>
                  </a:lnTo>
                  <a:lnTo>
                    <a:pt x="36" y="728"/>
                  </a:lnTo>
                  <a:lnTo>
                    <a:pt x="36" y="732"/>
                  </a:lnTo>
                  <a:lnTo>
                    <a:pt x="39" y="738"/>
                  </a:lnTo>
                  <a:lnTo>
                    <a:pt x="39" y="747"/>
                  </a:lnTo>
                  <a:lnTo>
                    <a:pt x="40" y="753"/>
                  </a:lnTo>
                  <a:lnTo>
                    <a:pt x="42" y="758"/>
                  </a:lnTo>
                  <a:lnTo>
                    <a:pt x="42" y="759"/>
                  </a:lnTo>
                  <a:lnTo>
                    <a:pt x="42" y="758"/>
                  </a:lnTo>
                  <a:lnTo>
                    <a:pt x="46" y="750"/>
                  </a:lnTo>
                  <a:lnTo>
                    <a:pt x="47" y="744"/>
                  </a:lnTo>
                  <a:lnTo>
                    <a:pt x="50" y="738"/>
                  </a:lnTo>
                  <a:lnTo>
                    <a:pt x="52" y="732"/>
                  </a:lnTo>
                  <a:lnTo>
                    <a:pt x="56" y="726"/>
                  </a:lnTo>
                  <a:lnTo>
                    <a:pt x="60" y="718"/>
                  </a:lnTo>
                  <a:lnTo>
                    <a:pt x="64" y="709"/>
                  </a:lnTo>
                  <a:lnTo>
                    <a:pt x="68" y="700"/>
                  </a:lnTo>
                  <a:lnTo>
                    <a:pt x="74" y="691"/>
                  </a:lnTo>
                  <a:lnTo>
                    <a:pt x="77" y="685"/>
                  </a:lnTo>
                  <a:lnTo>
                    <a:pt x="80" y="681"/>
                  </a:lnTo>
                  <a:lnTo>
                    <a:pt x="82" y="675"/>
                  </a:lnTo>
                  <a:lnTo>
                    <a:pt x="85" y="670"/>
                  </a:lnTo>
                  <a:lnTo>
                    <a:pt x="88" y="664"/>
                  </a:lnTo>
                  <a:lnTo>
                    <a:pt x="92" y="658"/>
                  </a:lnTo>
                  <a:lnTo>
                    <a:pt x="95" y="654"/>
                  </a:lnTo>
                  <a:lnTo>
                    <a:pt x="99" y="648"/>
                  </a:lnTo>
                  <a:lnTo>
                    <a:pt x="102" y="642"/>
                  </a:lnTo>
                  <a:lnTo>
                    <a:pt x="106" y="636"/>
                  </a:lnTo>
                  <a:lnTo>
                    <a:pt x="109" y="630"/>
                  </a:lnTo>
                  <a:lnTo>
                    <a:pt x="113" y="624"/>
                  </a:lnTo>
                  <a:lnTo>
                    <a:pt x="117" y="618"/>
                  </a:lnTo>
                  <a:lnTo>
                    <a:pt x="121" y="612"/>
                  </a:lnTo>
                  <a:lnTo>
                    <a:pt x="126" y="607"/>
                  </a:lnTo>
                  <a:lnTo>
                    <a:pt x="130" y="602"/>
                  </a:lnTo>
                  <a:lnTo>
                    <a:pt x="134" y="596"/>
                  </a:lnTo>
                  <a:lnTo>
                    <a:pt x="138" y="589"/>
                  </a:lnTo>
                  <a:lnTo>
                    <a:pt x="142" y="583"/>
                  </a:lnTo>
                  <a:lnTo>
                    <a:pt x="148" y="578"/>
                  </a:lnTo>
                  <a:lnTo>
                    <a:pt x="152" y="572"/>
                  </a:lnTo>
                  <a:lnTo>
                    <a:pt x="158" y="567"/>
                  </a:lnTo>
                  <a:lnTo>
                    <a:pt x="162" y="561"/>
                  </a:lnTo>
                  <a:lnTo>
                    <a:pt x="168" y="555"/>
                  </a:lnTo>
                  <a:lnTo>
                    <a:pt x="173" y="549"/>
                  </a:lnTo>
                  <a:lnTo>
                    <a:pt x="177" y="543"/>
                  </a:lnTo>
                  <a:lnTo>
                    <a:pt x="183" y="537"/>
                  </a:lnTo>
                  <a:lnTo>
                    <a:pt x="189" y="532"/>
                  </a:lnTo>
                  <a:lnTo>
                    <a:pt x="194" y="527"/>
                  </a:lnTo>
                  <a:lnTo>
                    <a:pt x="200" y="522"/>
                  </a:lnTo>
                  <a:lnTo>
                    <a:pt x="205" y="516"/>
                  </a:lnTo>
                  <a:lnTo>
                    <a:pt x="212" y="512"/>
                  </a:lnTo>
                  <a:lnTo>
                    <a:pt x="218" y="507"/>
                  </a:lnTo>
                  <a:lnTo>
                    <a:pt x="224" y="501"/>
                  </a:lnTo>
                  <a:lnTo>
                    <a:pt x="229" y="497"/>
                  </a:lnTo>
                  <a:lnTo>
                    <a:pt x="236" y="494"/>
                  </a:lnTo>
                  <a:lnTo>
                    <a:pt x="243" y="488"/>
                  </a:lnTo>
                  <a:lnTo>
                    <a:pt x="249" y="485"/>
                  </a:lnTo>
                  <a:lnTo>
                    <a:pt x="256" y="481"/>
                  </a:lnTo>
                  <a:lnTo>
                    <a:pt x="263" y="476"/>
                  </a:lnTo>
                  <a:lnTo>
                    <a:pt x="268" y="473"/>
                  </a:lnTo>
                  <a:lnTo>
                    <a:pt x="275" y="469"/>
                  </a:lnTo>
                  <a:lnTo>
                    <a:pt x="281" y="464"/>
                  </a:lnTo>
                  <a:lnTo>
                    <a:pt x="289" y="461"/>
                  </a:lnTo>
                  <a:lnTo>
                    <a:pt x="295" y="458"/>
                  </a:lnTo>
                  <a:lnTo>
                    <a:pt x="301" y="454"/>
                  </a:lnTo>
                  <a:lnTo>
                    <a:pt x="308" y="453"/>
                  </a:lnTo>
                  <a:lnTo>
                    <a:pt x="313" y="450"/>
                  </a:lnTo>
                  <a:lnTo>
                    <a:pt x="320" y="447"/>
                  </a:lnTo>
                  <a:lnTo>
                    <a:pt x="326" y="444"/>
                  </a:lnTo>
                  <a:lnTo>
                    <a:pt x="331" y="441"/>
                  </a:lnTo>
                  <a:lnTo>
                    <a:pt x="338" y="438"/>
                  </a:lnTo>
                  <a:lnTo>
                    <a:pt x="344" y="436"/>
                  </a:lnTo>
                  <a:lnTo>
                    <a:pt x="351" y="433"/>
                  </a:lnTo>
                  <a:lnTo>
                    <a:pt x="356" y="432"/>
                  </a:lnTo>
                  <a:lnTo>
                    <a:pt x="362" y="430"/>
                  </a:lnTo>
                  <a:lnTo>
                    <a:pt x="368" y="427"/>
                  </a:lnTo>
                  <a:lnTo>
                    <a:pt x="373" y="426"/>
                  </a:lnTo>
                  <a:lnTo>
                    <a:pt x="377" y="424"/>
                  </a:lnTo>
                  <a:lnTo>
                    <a:pt x="383" y="423"/>
                  </a:lnTo>
                  <a:lnTo>
                    <a:pt x="389" y="421"/>
                  </a:lnTo>
                  <a:lnTo>
                    <a:pt x="394" y="420"/>
                  </a:lnTo>
                  <a:lnTo>
                    <a:pt x="400" y="418"/>
                  </a:lnTo>
                  <a:lnTo>
                    <a:pt x="405" y="418"/>
                  </a:lnTo>
                  <a:lnTo>
                    <a:pt x="410" y="416"/>
                  </a:lnTo>
                  <a:lnTo>
                    <a:pt x="414" y="416"/>
                  </a:lnTo>
                  <a:lnTo>
                    <a:pt x="419" y="414"/>
                  </a:lnTo>
                  <a:lnTo>
                    <a:pt x="424" y="413"/>
                  </a:lnTo>
                  <a:lnTo>
                    <a:pt x="429" y="411"/>
                  </a:lnTo>
                  <a:lnTo>
                    <a:pt x="433" y="411"/>
                  </a:lnTo>
                  <a:lnTo>
                    <a:pt x="439" y="410"/>
                  </a:lnTo>
                  <a:lnTo>
                    <a:pt x="443" y="410"/>
                  </a:lnTo>
                  <a:lnTo>
                    <a:pt x="450" y="408"/>
                  </a:lnTo>
                  <a:lnTo>
                    <a:pt x="459" y="408"/>
                  </a:lnTo>
                  <a:lnTo>
                    <a:pt x="466" y="405"/>
                  </a:lnTo>
                  <a:lnTo>
                    <a:pt x="474" y="405"/>
                  </a:lnTo>
                  <a:lnTo>
                    <a:pt x="480" y="405"/>
                  </a:lnTo>
                  <a:lnTo>
                    <a:pt x="487" y="405"/>
                  </a:lnTo>
                  <a:lnTo>
                    <a:pt x="492" y="405"/>
                  </a:lnTo>
                  <a:lnTo>
                    <a:pt x="498" y="405"/>
                  </a:lnTo>
                  <a:lnTo>
                    <a:pt x="502" y="405"/>
                  </a:lnTo>
                  <a:lnTo>
                    <a:pt x="506" y="405"/>
                  </a:lnTo>
                  <a:lnTo>
                    <a:pt x="509" y="405"/>
                  </a:lnTo>
                  <a:lnTo>
                    <a:pt x="512" y="405"/>
                  </a:lnTo>
                  <a:lnTo>
                    <a:pt x="516" y="405"/>
                  </a:lnTo>
                  <a:lnTo>
                    <a:pt x="517" y="405"/>
                  </a:lnTo>
                  <a:lnTo>
                    <a:pt x="520" y="2"/>
                  </a:lnTo>
                  <a:lnTo>
                    <a:pt x="517" y="2"/>
                  </a:lnTo>
                  <a:lnTo>
                    <a:pt x="512" y="1"/>
                  </a:lnTo>
                  <a:lnTo>
                    <a:pt x="506" y="1"/>
                  </a:lnTo>
                  <a:lnTo>
                    <a:pt x="502" y="1"/>
                  </a:lnTo>
                  <a:lnTo>
                    <a:pt x="496" y="1"/>
                  </a:lnTo>
                  <a:lnTo>
                    <a:pt x="491" y="1"/>
                  </a:lnTo>
                  <a:lnTo>
                    <a:pt x="482" y="0"/>
                  </a:lnTo>
                  <a:lnTo>
                    <a:pt x="474" y="0"/>
                  </a:lnTo>
                  <a:lnTo>
                    <a:pt x="466" y="0"/>
                  </a:lnTo>
                  <a:lnTo>
                    <a:pt x="457" y="0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2" y="0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25" y="1"/>
                  </a:lnTo>
                  <a:lnTo>
                    <a:pt x="419" y="1"/>
                  </a:lnTo>
                  <a:lnTo>
                    <a:pt x="415" y="2"/>
                  </a:lnTo>
                  <a:lnTo>
                    <a:pt x="408" y="2"/>
                  </a:lnTo>
                  <a:lnTo>
                    <a:pt x="403" y="2"/>
                  </a:lnTo>
                  <a:lnTo>
                    <a:pt x="397" y="2"/>
                  </a:lnTo>
                  <a:lnTo>
                    <a:pt x="391" y="4"/>
                  </a:lnTo>
                  <a:lnTo>
                    <a:pt x="384" y="4"/>
                  </a:lnTo>
                  <a:lnTo>
                    <a:pt x="377" y="5"/>
                  </a:lnTo>
                  <a:lnTo>
                    <a:pt x="372" y="5"/>
                  </a:lnTo>
                  <a:lnTo>
                    <a:pt x="366" y="7"/>
                  </a:lnTo>
                  <a:lnTo>
                    <a:pt x="358" y="7"/>
                  </a:lnTo>
                  <a:lnTo>
                    <a:pt x="352" y="8"/>
                  </a:lnTo>
                  <a:lnTo>
                    <a:pt x="345" y="10"/>
                  </a:lnTo>
                  <a:lnTo>
                    <a:pt x="338" y="11"/>
                  </a:lnTo>
                  <a:lnTo>
                    <a:pt x="331" y="13"/>
                  </a:lnTo>
                  <a:lnTo>
                    <a:pt x="324" y="14"/>
                  </a:lnTo>
                  <a:lnTo>
                    <a:pt x="317" y="16"/>
                  </a:lnTo>
                  <a:lnTo>
                    <a:pt x="312" y="17"/>
                  </a:lnTo>
                  <a:lnTo>
                    <a:pt x="305" y="19"/>
                  </a:lnTo>
                  <a:lnTo>
                    <a:pt x="296" y="20"/>
                  </a:lnTo>
                  <a:lnTo>
                    <a:pt x="289" y="22"/>
                  </a:lnTo>
                  <a:lnTo>
                    <a:pt x="282" y="25"/>
                  </a:lnTo>
                  <a:lnTo>
                    <a:pt x="275" y="26"/>
                  </a:lnTo>
                  <a:lnTo>
                    <a:pt x="268" y="29"/>
                  </a:lnTo>
                  <a:lnTo>
                    <a:pt x="260" y="31"/>
                  </a:lnTo>
                  <a:lnTo>
                    <a:pt x="254" y="34"/>
                  </a:lnTo>
                  <a:lnTo>
                    <a:pt x="246" y="37"/>
                  </a:lnTo>
                  <a:lnTo>
                    <a:pt x="239" y="39"/>
                  </a:lnTo>
                  <a:lnTo>
                    <a:pt x="232" y="41"/>
                  </a:lnTo>
                  <a:lnTo>
                    <a:pt x="225" y="45"/>
                  </a:lnTo>
                  <a:lnTo>
                    <a:pt x="218" y="47"/>
                  </a:lnTo>
                  <a:lnTo>
                    <a:pt x="210" y="51"/>
                  </a:lnTo>
                  <a:lnTo>
                    <a:pt x="203" y="54"/>
                  </a:lnTo>
                  <a:lnTo>
                    <a:pt x="196" y="59"/>
                  </a:lnTo>
                  <a:lnTo>
                    <a:pt x="189" y="62"/>
                  </a:lnTo>
                  <a:lnTo>
                    <a:pt x="182" y="65"/>
                  </a:lnTo>
                  <a:lnTo>
                    <a:pt x="175" y="68"/>
                  </a:lnTo>
                  <a:lnTo>
                    <a:pt x="169" y="72"/>
                  </a:lnTo>
                  <a:lnTo>
                    <a:pt x="162" y="74"/>
                  </a:lnTo>
                  <a:lnTo>
                    <a:pt x="156" y="78"/>
                  </a:lnTo>
                  <a:lnTo>
                    <a:pt x="149" y="81"/>
                  </a:lnTo>
                  <a:lnTo>
                    <a:pt x="144" y="85"/>
                  </a:lnTo>
                  <a:lnTo>
                    <a:pt x="137" y="88"/>
                  </a:lnTo>
                  <a:lnTo>
                    <a:pt x="131" y="91"/>
                  </a:lnTo>
                  <a:lnTo>
                    <a:pt x="127" y="94"/>
                  </a:lnTo>
                  <a:lnTo>
                    <a:pt x="121" y="99"/>
                  </a:lnTo>
                  <a:lnTo>
                    <a:pt x="116" y="100"/>
                  </a:lnTo>
                  <a:lnTo>
                    <a:pt x="112" y="105"/>
                  </a:lnTo>
                  <a:lnTo>
                    <a:pt x="106" y="108"/>
                  </a:lnTo>
                  <a:lnTo>
                    <a:pt x="102" y="112"/>
                  </a:lnTo>
                  <a:lnTo>
                    <a:pt x="98" y="115"/>
                  </a:lnTo>
                  <a:lnTo>
                    <a:pt x="92" y="118"/>
                  </a:lnTo>
                  <a:lnTo>
                    <a:pt x="88" y="121"/>
                  </a:lnTo>
                  <a:lnTo>
                    <a:pt x="85" y="124"/>
                  </a:lnTo>
                  <a:lnTo>
                    <a:pt x="77" y="130"/>
                  </a:lnTo>
                  <a:lnTo>
                    <a:pt x="70" y="136"/>
                  </a:lnTo>
                  <a:lnTo>
                    <a:pt x="61" y="142"/>
                  </a:lnTo>
                  <a:lnTo>
                    <a:pt x="56" y="146"/>
                  </a:lnTo>
                  <a:lnTo>
                    <a:pt x="50" y="152"/>
                  </a:lnTo>
                  <a:lnTo>
                    <a:pt x="45" y="158"/>
                  </a:lnTo>
                  <a:lnTo>
                    <a:pt x="39" y="162"/>
                  </a:lnTo>
                  <a:lnTo>
                    <a:pt x="35" y="167"/>
                  </a:lnTo>
                  <a:lnTo>
                    <a:pt x="29" y="170"/>
                  </a:lnTo>
                  <a:lnTo>
                    <a:pt x="26" y="174"/>
                  </a:lnTo>
                  <a:lnTo>
                    <a:pt x="19" y="183"/>
                  </a:lnTo>
                  <a:lnTo>
                    <a:pt x="15" y="189"/>
                  </a:lnTo>
                  <a:lnTo>
                    <a:pt x="11" y="193"/>
                  </a:lnTo>
                  <a:lnTo>
                    <a:pt x="8" y="198"/>
                  </a:lnTo>
                  <a:lnTo>
                    <a:pt x="8" y="199"/>
                  </a:lnTo>
                  <a:lnTo>
                    <a:pt x="8" y="201"/>
                  </a:lnTo>
                  <a:close/>
                </a:path>
              </a:pathLst>
            </a:custGeom>
            <a:solidFill>
              <a:srgbClr val="009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2"/>
            <p:cNvSpPr>
              <a:spLocks/>
            </p:cNvSpPr>
            <p:nvPr/>
          </p:nvSpPr>
          <p:spPr bwMode="auto">
            <a:xfrm>
              <a:off x="3253" y="2641"/>
              <a:ext cx="317" cy="380"/>
            </a:xfrm>
            <a:custGeom>
              <a:avLst/>
              <a:gdLst>
                <a:gd name="T0" fmla="*/ 1 w 579"/>
                <a:gd name="T1" fmla="*/ 1 h 723"/>
                <a:gd name="T2" fmla="*/ 1 w 579"/>
                <a:gd name="T3" fmla="*/ 1 h 723"/>
                <a:gd name="T4" fmla="*/ 1 w 579"/>
                <a:gd name="T5" fmla="*/ 1 h 723"/>
                <a:gd name="T6" fmla="*/ 1 w 579"/>
                <a:gd name="T7" fmla="*/ 1 h 723"/>
                <a:gd name="T8" fmla="*/ 1 w 579"/>
                <a:gd name="T9" fmla="*/ 1 h 723"/>
                <a:gd name="T10" fmla="*/ 1 w 579"/>
                <a:gd name="T11" fmla="*/ 1 h 723"/>
                <a:gd name="T12" fmla="*/ 1 w 579"/>
                <a:gd name="T13" fmla="*/ 1 h 723"/>
                <a:gd name="T14" fmla="*/ 1 w 579"/>
                <a:gd name="T15" fmla="*/ 1 h 723"/>
                <a:gd name="T16" fmla="*/ 1 w 579"/>
                <a:gd name="T17" fmla="*/ 1 h 723"/>
                <a:gd name="T18" fmla="*/ 1 w 579"/>
                <a:gd name="T19" fmla="*/ 1 h 723"/>
                <a:gd name="T20" fmla="*/ 1 w 579"/>
                <a:gd name="T21" fmla="*/ 1 h 723"/>
                <a:gd name="T22" fmla="*/ 1 w 579"/>
                <a:gd name="T23" fmla="*/ 1 h 723"/>
                <a:gd name="T24" fmla="*/ 1 w 579"/>
                <a:gd name="T25" fmla="*/ 1 h 723"/>
                <a:gd name="T26" fmla="*/ 1 w 579"/>
                <a:gd name="T27" fmla="*/ 1 h 723"/>
                <a:gd name="T28" fmla="*/ 1 w 579"/>
                <a:gd name="T29" fmla="*/ 1 h 723"/>
                <a:gd name="T30" fmla="*/ 1 w 579"/>
                <a:gd name="T31" fmla="*/ 1 h 723"/>
                <a:gd name="T32" fmla="*/ 1 w 579"/>
                <a:gd name="T33" fmla="*/ 1 h 723"/>
                <a:gd name="T34" fmla="*/ 1 w 579"/>
                <a:gd name="T35" fmla="*/ 1 h 723"/>
                <a:gd name="T36" fmla="*/ 1 w 579"/>
                <a:gd name="T37" fmla="*/ 1 h 723"/>
                <a:gd name="T38" fmla="*/ 1 w 579"/>
                <a:gd name="T39" fmla="*/ 1 h 723"/>
                <a:gd name="T40" fmla="*/ 1 w 579"/>
                <a:gd name="T41" fmla="*/ 1 h 723"/>
                <a:gd name="T42" fmla="*/ 1 w 579"/>
                <a:gd name="T43" fmla="*/ 1 h 723"/>
                <a:gd name="T44" fmla="*/ 1 w 579"/>
                <a:gd name="T45" fmla="*/ 1 h 723"/>
                <a:gd name="T46" fmla="*/ 1 w 579"/>
                <a:gd name="T47" fmla="*/ 1 h 723"/>
                <a:gd name="T48" fmla="*/ 1 w 579"/>
                <a:gd name="T49" fmla="*/ 1 h 723"/>
                <a:gd name="T50" fmla="*/ 1 w 579"/>
                <a:gd name="T51" fmla="*/ 1 h 723"/>
                <a:gd name="T52" fmla="*/ 1 w 579"/>
                <a:gd name="T53" fmla="*/ 1 h 723"/>
                <a:gd name="T54" fmla="*/ 1 w 579"/>
                <a:gd name="T55" fmla="*/ 1 h 723"/>
                <a:gd name="T56" fmla="*/ 1 w 579"/>
                <a:gd name="T57" fmla="*/ 1 h 723"/>
                <a:gd name="T58" fmla="*/ 1 w 579"/>
                <a:gd name="T59" fmla="*/ 1 h 723"/>
                <a:gd name="T60" fmla="*/ 1 w 579"/>
                <a:gd name="T61" fmla="*/ 1 h 723"/>
                <a:gd name="T62" fmla="*/ 1 w 579"/>
                <a:gd name="T63" fmla="*/ 1 h 723"/>
                <a:gd name="T64" fmla="*/ 1 w 579"/>
                <a:gd name="T65" fmla="*/ 1 h 723"/>
                <a:gd name="T66" fmla="*/ 1 w 579"/>
                <a:gd name="T67" fmla="*/ 1 h 723"/>
                <a:gd name="T68" fmla="*/ 1 w 579"/>
                <a:gd name="T69" fmla="*/ 1 h 723"/>
                <a:gd name="T70" fmla="*/ 1 w 579"/>
                <a:gd name="T71" fmla="*/ 1 h 723"/>
                <a:gd name="T72" fmla="*/ 1 w 579"/>
                <a:gd name="T73" fmla="*/ 1 h 723"/>
                <a:gd name="T74" fmla="*/ 1 w 579"/>
                <a:gd name="T75" fmla="*/ 1 h 723"/>
                <a:gd name="T76" fmla="*/ 1 w 579"/>
                <a:gd name="T77" fmla="*/ 1 h 723"/>
                <a:gd name="T78" fmla="*/ 1 w 579"/>
                <a:gd name="T79" fmla="*/ 1 h 723"/>
                <a:gd name="T80" fmla="*/ 1 w 579"/>
                <a:gd name="T81" fmla="*/ 1 h 723"/>
                <a:gd name="T82" fmla="*/ 1 w 579"/>
                <a:gd name="T83" fmla="*/ 1 h 723"/>
                <a:gd name="T84" fmla="*/ 1 w 579"/>
                <a:gd name="T85" fmla="*/ 1 h 723"/>
                <a:gd name="T86" fmla="*/ 1 w 579"/>
                <a:gd name="T87" fmla="*/ 1 h 723"/>
                <a:gd name="T88" fmla="*/ 1 w 579"/>
                <a:gd name="T89" fmla="*/ 1 h 723"/>
                <a:gd name="T90" fmla="*/ 1 w 579"/>
                <a:gd name="T91" fmla="*/ 1 h 723"/>
                <a:gd name="T92" fmla="*/ 1 w 579"/>
                <a:gd name="T93" fmla="*/ 1 h 723"/>
                <a:gd name="T94" fmla="*/ 1 w 579"/>
                <a:gd name="T95" fmla="*/ 1 h 723"/>
                <a:gd name="T96" fmla="*/ 1 w 579"/>
                <a:gd name="T97" fmla="*/ 1 h 723"/>
                <a:gd name="T98" fmla="*/ 1 w 579"/>
                <a:gd name="T99" fmla="*/ 1 h 723"/>
                <a:gd name="T100" fmla="*/ 1 w 579"/>
                <a:gd name="T101" fmla="*/ 1 h 723"/>
                <a:gd name="T102" fmla="*/ 1 w 579"/>
                <a:gd name="T103" fmla="*/ 1 h 723"/>
                <a:gd name="T104" fmla="*/ 1 w 579"/>
                <a:gd name="T105" fmla="*/ 1 h 723"/>
                <a:gd name="T106" fmla="*/ 1 w 579"/>
                <a:gd name="T107" fmla="*/ 1 h 723"/>
                <a:gd name="T108" fmla="*/ 0 w 579"/>
                <a:gd name="T109" fmla="*/ 1 h 723"/>
                <a:gd name="T110" fmla="*/ 0 w 579"/>
                <a:gd name="T111" fmla="*/ 1 h 72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9"/>
                <a:gd name="T169" fmla="*/ 0 h 723"/>
                <a:gd name="T170" fmla="*/ 579 w 579"/>
                <a:gd name="T171" fmla="*/ 723 h 72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9" h="723">
                  <a:moveTo>
                    <a:pt x="0" y="465"/>
                  </a:moveTo>
                  <a:lnTo>
                    <a:pt x="5" y="467"/>
                  </a:lnTo>
                  <a:lnTo>
                    <a:pt x="9" y="470"/>
                  </a:lnTo>
                  <a:lnTo>
                    <a:pt x="16" y="474"/>
                  </a:lnTo>
                  <a:lnTo>
                    <a:pt x="19" y="476"/>
                  </a:lnTo>
                  <a:lnTo>
                    <a:pt x="23" y="477"/>
                  </a:lnTo>
                  <a:lnTo>
                    <a:pt x="27" y="480"/>
                  </a:lnTo>
                  <a:lnTo>
                    <a:pt x="33" y="483"/>
                  </a:lnTo>
                  <a:lnTo>
                    <a:pt x="37" y="486"/>
                  </a:lnTo>
                  <a:lnTo>
                    <a:pt x="42" y="489"/>
                  </a:lnTo>
                  <a:lnTo>
                    <a:pt x="49" y="492"/>
                  </a:lnTo>
                  <a:lnTo>
                    <a:pt x="55" y="496"/>
                  </a:lnTo>
                  <a:lnTo>
                    <a:pt x="60" y="498"/>
                  </a:lnTo>
                  <a:lnTo>
                    <a:pt x="66" y="501"/>
                  </a:lnTo>
                  <a:lnTo>
                    <a:pt x="72" y="504"/>
                  </a:lnTo>
                  <a:lnTo>
                    <a:pt x="79" y="507"/>
                  </a:lnTo>
                  <a:lnTo>
                    <a:pt x="86" y="510"/>
                  </a:lnTo>
                  <a:lnTo>
                    <a:pt x="93" y="513"/>
                  </a:lnTo>
                  <a:lnTo>
                    <a:pt x="98" y="514"/>
                  </a:lnTo>
                  <a:lnTo>
                    <a:pt x="107" y="519"/>
                  </a:lnTo>
                  <a:lnTo>
                    <a:pt x="112" y="520"/>
                  </a:lnTo>
                  <a:lnTo>
                    <a:pt x="119" y="523"/>
                  </a:lnTo>
                  <a:lnTo>
                    <a:pt x="126" y="525"/>
                  </a:lnTo>
                  <a:lnTo>
                    <a:pt x="133" y="526"/>
                  </a:lnTo>
                  <a:lnTo>
                    <a:pt x="139" y="529"/>
                  </a:lnTo>
                  <a:lnTo>
                    <a:pt x="146" y="530"/>
                  </a:lnTo>
                  <a:lnTo>
                    <a:pt x="153" y="532"/>
                  </a:lnTo>
                  <a:lnTo>
                    <a:pt x="158" y="533"/>
                  </a:lnTo>
                  <a:lnTo>
                    <a:pt x="164" y="533"/>
                  </a:lnTo>
                  <a:lnTo>
                    <a:pt x="170" y="535"/>
                  </a:lnTo>
                  <a:lnTo>
                    <a:pt x="175" y="535"/>
                  </a:lnTo>
                  <a:lnTo>
                    <a:pt x="181" y="536"/>
                  </a:lnTo>
                  <a:lnTo>
                    <a:pt x="185" y="536"/>
                  </a:lnTo>
                  <a:lnTo>
                    <a:pt x="191" y="538"/>
                  </a:lnTo>
                  <a:lnTo>
                    <a:pt x="195" y="539"/>
                  </a:lnTo>
                  <a:lnTo>
                    <a:pt x="200" y="539"/>
                  </a:lnTo>
                  <a:lnTo>
                    <a:pt x="209" y="541"/>
                  </a:lnTo>
                  <a:lnTo>
                    <a:pt x="219" y="541"/>
                  </a:lnTo>
                  <a:lnTo>
                    <a:pt x="226" y="542"/>
                  </a:lnTo>
                  <a:lnTo>
                    <a:pt x="234" y="544"/>
                  </a:lnTo>
                  <a:lnTo>
                    <a:pt x="238" y="544"/>
                  </a:lnTo>
                  <a:lnTo>
                    <a:pt x="244" y="545"/>
                  </a:lnTo>
                  <a:lnTo>
                    <a:pt x="248" y="545"/>
                  </a:lnTo>
                  <a:lnTo>
                    <a:pt x="252" y="545"/>
                  </a:lnTo>
                  <a:lnTo>
                    <a:pt x="258" y="545"/>
                  </a:lnTo>
                  <a:lnTo>
                    <a:pt x="261" y="547"/>
                  </a:lnTo>
                  <a:lnTo>
                    <a:pt x="273" y="723"/>
                  </a:lnTo>
                  <a:lnTo>
                    <a:pt x="579" y="354"/>
                  </a:lnTo>
                  <a:lnTo>
                    <a:pt x="270" y="0"/>
                  </a:lnTo>
                  <a:lnTo>
                    <a:pt x="269" y="147"/>
                  </a:lnTo>
                  <a:lnTo>
                    <a:pt x="268" y="147"/>
                  </a:lnTo>
                  <a:lnTo>
                    <a:pt x="265" y="147"/>
                  </a:lnTo>
                  <a:lnTo>
                    <a:pt x="261" y="147"/>
                  </a:lnTo>
                  <a:lnTo>
                    <a:pt x="256" y="150"/>
                  </a:lnTo>
                  <a:lnTo>
                    <a:pt x="249" y="151"/>
                  </a:lnTo>
                  <a:lnTo>
                    <a:pt x="241" y="154"/>
                  </a:lnTo>
                  <a:lnTo>
                    <a:pt x="237" y="156"/>
                  </a:lnTo>
                  <a:lnTo>
                    <a:pt x="231" y="159"/>
                  </a:lnTo>
                  <a:lnTo>
                    <a:pt x="227" y="160"/>
                  </a:lnTo>
                  <a:lnTo>
                    <a:pt x="221" y="165"/>
                  </a:lnTo>
                  <a:lnTo>
                    <a:pt x="216" y="166"/>
                  </a:lnTo>
                  <a:lnTo>
                    <a:pt x="210" y="171"/>
                  </a:lnTo>
                  <a:lnTo>
                    <a:pt x="203" y="174"/>
                  </a:lnTo>
                  <a:lnTo>
                    <a:pt x="198" y="178"/>
                  </a:lnTo>
                  <a:lnTo>
                    <a:pt x="191" y="183"/>
                  </a:lnTo>
                  <a:lnTo>
                    <a:pt x="185" y="187"/>
                  </a:lnTo>
                  <a:lnTo>
                    <a:pt x="178" y="193"/>
                  </a:lnTo>
                  <a:lnTo>
                    <a:pt x="172" y="199"/>
                  </a:lnTo>
                  <a:lnTo>
                    <a:pt x="164" y="203"/>
                  </a:lnTo>
                  <a:lnTo>
                    <a:pt x="156" y="212"/>
                  </a:lnTo>
                  <a:lnTo>
                    <a:pt x="149" y="218"/>
                  </a:lnTo>
                  <a:lnTo>
                    <a:pt x="142" y="227"/>
                  </a:lnTo>
                  <a:lnTo>
                    <a:pt x="133" y="234"/>
                  </a:lnTo>
                  <a:lnTo>
                    <a:pt x="126" y="245"/>
                  </a:lnTo>
                  <a:lnTo>
                    <a:pt x="122" y="249"/>
                  </a:lnTo>
                  <a:lnTo>
                    <a:pt x="118" y="254"/>
                  </a:lnTo>
                  <a:lnTo>
                    <a:pt x="114" y="260"/>
                  </a:lnTo>
                  <a:lnTo>
                    <a:pt x="111" y="265"/>
                  </a:lnTo>
                  <a:lnTo>
                    <a:pt x="107" y="268"/>
                  </a:lnTo>
                  <a:lnTo>
                    <a:pt x="102" y="274"/>
                  </a:lnTo>
                  <a:lnTo>
                    <a:pt x="98" y="279"/>
                  </a:lnTo>
                  <a:lnTo>
                    <a:pt x="94" y="285"/>
                  </a:lnTo>
                  <a:lnTo>
                    <a:pt x="90" y="289"/>
                  </a:lnTo>
                  <a:lnTo>
                    <a:pt x="87" y="294"/>
                  </a:lnTo>
                  <a:lnTo>
                    <a:pt x="83" y="298"/>
                  </a:lnTo>
                  <a:lnTo>
                    <a:pt x="80" y="304"/>
                  </a:lnTo>
                  <a:lnTo>
                    <a:pt x="73" y="311"/>
                  </a:lnTo>
                  <a:lnTo>
                    <a:pt x="67" y="322"/>
                  </a:lnTo>
                  <a:lnTo>
                    <a:pt x="63" y="326"/>
                  </a:lnTo>
                  <a:lnTo>
                    <a:pt x="60" y="331"/>
                  </a:lnTo>
                  <a:lnTo>
                    <a:pt x="58" y="335"/>
                  </a:lnTo>
                  <a:lnTo>
                    <a:pt x="56" y="341"/>
                  </a:lnTo>
                  <a:lnTo>
                    <a:pt x="51" y="348"/>
                  </a:lnTo>
                  <a:lnTo>
                    <a:pt x="45" y="357"/>
                  </a:lnTo>
                  <a:lnTo>
                    <a:pt x="41" y="365"/>
                  </a:lnTo>
                  <a:lnTo>
                    <a:pt x="37" y="374"/>
                  </a:lnTo>
                  <a:lnTo>
                    <a:pt x="31" y="379"/>
                  </a:lnTo>
                  <a:lnTo>
                    <a:pt x="28" y="388"/>
                  </a:lnTo>
                  <a:lnTo>
                    <a:pt x="24" y="394"/>
                  </a:lnTo>
                  <a:lnTo>
                    <a:pt x="21" y="402"/>
                  </a:lnTo>
                  <a:lnTo>
                    <a:pt x="19" y="406"/>
                  </a:lnTo>
                  <a:lnTo>
                    <a:pt x="16" y="412"/>
                  </a:lnTo>
                  <a:lnTo>
                    <a:pt x="13" y="418"/>
                  </a:lnTo>
                  <a:lnTo>
                    <a:pt x="12" y="424"/>
                  </a:lnTo>
                  <a:lnTo>
                    <a:pt x="7" y="433"/>
                  </a:lnTo>
                  <a:lnTo>
                    <a:pt x="5" y="440"/>
                  </a:lnTo>
                  <a:lnTo>
                    <a:pt x="2" y="446"/>
                  </a:lnTo>
                  <a:lnTo>
                    <a:pt x="2" y="451"/>
                  </a:lnTo>
                  <a:lnTo>
                    <a:pt x="0" y="454"/>
                  </a:lnTo>
                  <a:lnTo>
                    <a:pt x="0" y="455"/>
                  </a:lnTo>
                  <a:lnTo>
                    <a:pt x="0" y="465"/>
                  </a:lnTo>
                  <a:close/>
                </a:path>
              </a:pathLst>
            </a:custGeom>
            <a:solidFill>
              <a:srgbClr val="D433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23"/>
            <p:cNvSpPr>
              <a:spLocks/>
            </p:cNvSpPr>
            <p:nvPr/>
          </p:nvSpPr>
          <p:spPr bwMode="auto">
            <a:xfrm>
              <a:off x="2689" y="2850"/>
              <a:ext cx="108" cy="82"/>
            </a:xfrm>
            <a:custGeom>
              <a:avLst/>
              <a:gdLst>
                <a:gd name="T0" fmla="*/ 0 w 196"/>
                <a:gd name="T1" fmla="*/ 1 h 156"/>
                <a:gd name="T2" fmla="*/ 1 w 196"/>
                <a:gd name="T3" fmla="*/ 0 h 156"/>
                <a:gd name="T4" fmla="*/ 1 w 196"/>
                <a:gd name="T5" fmla="*/ 1 h 156"/>
                <a:gd name="T6" fmla="*/ 0 w 196"/>
                <a:gd name="T7" fmla="*/ 1 h 156"/>
                <a:gd name="T8" fmla="*/ 0 w 196"/>
                <a:gd name="T9" fmla="*/ 1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56"/>
                <a:gd name="T17" fmla="*/ 196 w 196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56">
                  <a:moveTo>
                    <a:pt x="0" y="77"/>
                  </a:moveTo>
                  <a:lnTo>
                    <a:pt x="196" y="0"/>
                  </a:lnTo>
                  <a:lnTo>
                    <a:pt x="25" y="15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Freeform 24"/>
            <p:cNvSpPr>
              <a:spLocks/>
            </p:cNvSpPr>
            <p:nvPr/>
          </p:nvSpPr>
          <p:spPr bwMode="auto">
            <a:xfrm>
              <a:off x="2709" y="2712"/>
              <a:ext cx="110" cy="75"/>
            </a:xfrm>
            <a:custGeom>
              <a:avLst/>
              <a:gdLst>
                <a:gd name="T0" fmla="*/ 0 w 200"/>
                <a:gd name="T1" fmla="*/ 1 h 145"/>
                <a:gd name="T2" fmla="*/ 1 w 200"/>
                <a:gd name="T3" fmla="*/ 0 h 145"/>
                <a:gd name="T4" fmla="*/ 1 w 200"/>
                <a:gd name="T5" fmla="*/ 1 h 145"/>
                <a:gd name="T6" fmla="*/ 0 w 200"/>
                <a:gd name="T7" fmla="*/ 1 h 145"/>
                <a:gd name="T8" fmla="*/ 0 w 200"/>
                <a:gd name="T9" fmla="*/ 1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"/>
                <a:gd name="T16" fmla="*/ 0 h 145"/>
                <a:gd name="T17" fmla="*/ 200 w 200"/>
                <a:gd name="T18" fmla="*/ 145 h 1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" h="145">
                  <a:moveTo>
                    <a:pt x="0" y="75"/>
                  </a:moveTo>
                  <a:lnTo>
                    <a:pt x="200" y="0"/>
                  </a:lnTo>
                  <a:lnTo>
                    <a:pt x="42" y="14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Freeform 25"/>
            <p:cNvSpPr>
              <a:spLocks/>
            </p:cNvSpPr>
            <p:nvPr/>
          </p:nvSpPr>
          <p:spPr bwMode="auto">
            <a:xfrm>
              <a:off x="2752" y="2593"/>
              <a:ext cx="96" cy="84"/>
            </a:xfrm>
            <a:custGeom>
              <a:avLst/>
              <a:gdLst>
                <a:gd name="T0" fmla="*/ 0 w 177"/>
                <a:gd name="T1" fmla="*/ 1 h 157"/>
                <a:gd name="T2" fmla="*/ 1 w 177"/>
                <a:gd name="T3" fmla="*/ 0 h 157"/>
                <a:gd name="T4" fmla="*/ 1 w 177"/>
                <a:gd name="T5" fmla="*/ 1 h 157"/>
                <a:gd name="T6" fmla="*/ 0 w 177"/>
                <a:gd name="T7" fmla="*/ 1 h 157"/>
                <a:gd name="T8" fmla="*/ 0 w 177"/>
                <a:gd name="T9" fmla="*/ 1 h 1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"/>
                <a:gd name="T16" fmla="*/ 0 h 157"/>
                <a:gd name="T17" fmla="*/ 177 w 177"/>
                <a:gd name="T18" fmla="*/ 157 h 1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" h="157">
                  <a:moveTo>
                    <a:pt x="0" y="98"/>
                  </a:moveTo>
                  <a:lnTo>
                    <a:pt x="177" y="0"/>
                  </a:lnTo>
                  <a:lnTo>
                    <a:pt x="44" y="15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Freeform 26"/>
            <p:cNvSpPr>
              <a:spLocks/>
            </p:cNvSpPr>
            <p:nvPr/>
          </p:nvSpPr>
          <p:spPr bwMode="auto">
            <a:xfrm>
              <a:off x="2843" y="2710"/>
              <a:ext cx="122" cy="99"/>
            </a:xfrm>
            <a:custGeom>
              <a:avLst/>
              <a:gdLst>
                <a:gd name="T0" fmla="*/ 0 w 220"/>
                <a:gd name="T1" fmla="*/ 1 h 187"/>
                <a:gd name="T2" fmla="*/ 1 w 220"/>
                <a:gd name="T3" fmla="*/ 0 h 187"/>
                <a:gd name="T4" fmla="*/ 1 w 220"/>
                <a:gd name="T5" fmla="*/ 1 h 187"/>
                <a:gd name="T6" fmla="*/ 0 w 220"/>
                <a:gd name="T7" fmla="*/ 1 h 187"/>
                <a:gd name="T8" fmla="*/ 0 w 220"/>
                <a:gd name="T9" fmla="*/ 1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187"/>
                <a:gd name="T17" fmla="*/ 220 w 220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187">
                  <a:moveTo>
                    <a:pt x="0" y="120"/>
                  </a:moveTo>
                  <a:lnTo>
                    <a:pt x="220" y="0"/>
                  </a:lnTo>
                  <a:lnTo>
                    <a:pt x="47" y="187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Freeform 27"/>
            <p:cNvSpPr>
              <a:spLocks/>
            </p:cNvSpPr>
            <p:nvPr/>
          </p:nvSpPr>
          <p:spPr bwMode="auto">
            <a:xfrm>
              <a:off x="2924" y="2541"/>
              <a:ext cx="119" cy="40"/>
            </a:xfrm>
            <a:custGeom>
              <a:avLst/>
              <a:gdLst>
                <a:gd name="T0" fmla="*/ 0 w 217"/>
                <a:gd name="T1" fmla="*/ 0 h 75"/>
                <a:gd name="T2" fmla="*/ 1 w 217"/>
                <a:gd name="T3" fmla="*/ 0 h 75"/>
                <a:gd name="T4" fmla="*/ 1 w 217"/>
                <a:gd name="T5" fmla="*/ 1 h 75"/>
                <a:gd name="T6" fmla="*/ 0 w 217"/>
                <a:gd name="T7" fmla="*/ 0 h 75"/>
                <a:gd name="T8" fmla="*/ 0 w 217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75"/>
                <a:gd name="T17" fmla="*/ 217 w 217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75">
                  <a:moveTo>
                    <a:pt x="0" y="0"/>
                  </a:moveTo>
                  <a:lnTo>
                    <a:pt x="217" y="0"/>
                  </a:lnTo>
                  <a:lnTo>
                    <a:pt x="14" y="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Freeform 28"/>
            <p:cNvSpPr>
              <a:spLocks/>
            </p:cNvSpPr>
            <p:nvPr/>
          </p:nvSpPr>
          <p:spPr bwMode="auto">
            <a:xfrm>
              <a:off x="3009" y="2619"/>
              <a:ext cx="106" cy="44"/>
            </a:xfrm>
            <a:custGeom>
              <a:avLst/>
              <a:gdLst>
                <a:gd name="T0" fmla="*/ 1 w 193"/>
                <a:gd name="T1" fmla="*/ 0 h 82"/>
                <a:gd name="T2" fmla="*/ 1 w 193"/>
                <a:gd name="T3" fmla="*/ 1 h 82"/>
                <a:gd name="T4" fmla="*/ 0 w 193"/>
                <a:gd name="T5" fmla="*/ 1 h 82"/>
                <a:gd name="T6" fmla="*/ 1 w 193"/>
                <a:gd name="T7" fmla="*/ 0 h 82"/>
                <a:gd name="T8" fmla="*/ 1 w 193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3"/>
                <a:gd name="T16" fmla="*/ 0 h 82"/>
                <a:gd name="T17" fmla="*/ 193 w 193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3" h="82">
                  <a:moveTo>
                    <a:pt x="6" y="0"/>
                  </a:moveTo>
                  <a:lnTo>
                    <a:pt x="193" y="50"/>
                  </a:lnTo>
                  <a:lnTo>
                    <a:pt x="0" y="8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Freeform 29"/>
            <p:cNvSpPr>
              <a:spLocks/>
            </p:cNvSpPr>
            <p:nvPr/>
          </p:nvSpPr>
          <p:spPr bwMode="auto">
            <a:xfrm>
              <a:off x="3144" y="2585"/>
              <a:ext cx="54" cy="62"/>
            </a:xfrm>
            <a:custGeom>
              <a:avLst/>
              <a:gdLst>
                <a:gd name="T0" fmla="*/ 1 w 100"/>
                <a:gd name="T1" fmla="*/ 1 h 116"/>
                <a:gd name="T2" fmla="*/ 0 w 100"/>
                <a:gd name="T3" fmla="*/ 1 h 116"/>
                <a:gd name="T4" fmla="*/ 1 w 100"/>
                <a:gd name="T5" fmla="*/ 0 h 116"/>
                <a:gd name="T6" fmla="*/ 1 w 100"/>
                <a:gd name="T7" fmla="*/ 1 h 116"/>
                <a:gd name="T8" fmla="*/ 1 w 100"/>
                <a:gd name="T9" fmla="*/ 1 h 116"/>
                <a:gd name="T10" fmla="*/ 1 w 100"/>
                <a:gd name="T11" fmla="*/ 1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116"/>
                <a:gd name="T20" fmla="*/ 100 w 10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116">
                  <a:moveTo>
                    <a:pt x="66" y="116"/>
                  </a:moveTo>
                  <a:lnTo>
                    <a:pt x="0" y="57"/>
                  </a:lnTo>
                  <a:lnTo>
                    <a:pt x="53" y="0"/>
                  </a:lnTo>
                  <a:lnTo>
                    <a:pt x="100" y="83"/>
                  </a:lnTo>
                  <a:lnTo>
                    <a:pt x="66" y="116"/>
                  </a:lnTo>
                  <a:close/>
                </a:path>
              </a:pathLst>
            </a:cu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Freeform 30"/>
            <p:cNvSpPr>
              <a:spLocks/>
            </p:cNvSpPr>
            <p:nvPr/>
          </p:nvSpPr>
          <p:spPr bwMode="auto">
            <a:xfrm>
              <a:off x="3076" y="2699"/>
              <a:ext cx="39" cy="52"/>
            </a:xfrm>
            <a:custGeom>
              <a:avLst/>
              <a:gdLst>
                <a:gd name="T0" fmla="*/ 1 w 73"/>
                <a:gd name="T1" fmla="*/ 1 h 99"/>
                <a:gd name="T2" fmla="*/ 1 w 73"/>
                <a:gd name="T3" fmla="*/ 0 h 99"/>
                <a:gd name="T4" fmla="*/ 0 w 73"/>
                <a:gd name="T5" fmla="*/ 1 h 99"/>
                <a:gd name="T6" fmla="*/ 1 w 73"/>
                <a:gd name="T7" fmla="*/ 1 h 99"/>
                <a:gd name="T8" fmla="*/ 1 w 73"/>
                <a:gd name="T9" fmla="*/ 1 h 99"/>
                <a:gd name="T10" fmla="*/ 1 w 73"/>
                <a:gd name="T11" fmla="*/ 1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99"/>
                <a:gd name="T20" fmla="*/ 73 w 73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99">
                  <a:moveTo>
                    <a:pt x="73" y="48"/>
                  </a:moveTo>
                  <a:lnTo>
                    <a:pt x="44" y="0"/>
                  </a:lnTo>
                  <a:lnTo>
                    <a:pt x="0" y="81"/>
                  </a:lnTo>
                  <a:lnTo>
                    <a:pt x="38" y="99"/>
                  </a:lnTo>
                  <a:lnTo>
                    <a:pt x="73" y="48"/>
                  </a:lnTo>
                  <a:close/>
                </a:path>
              </a:pathLst>
            </a:custGeom>
            <a:solidFill>
              <a:srgbClr val="C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31"/>
            <p:cNvSpPr>
              <a:spLocks/>
            </p:cNvSpPr>
            <p:nvPr/>
          </p:nvSpPr>
          <p:spPr bwMode="auto">
            <a:xfrm>
              <a:off x="3259" y="2824"/>
              <a:ext cx="96" cy="61"/>
            </a:xfrm>
            <a:custGeom>
              <a:avLst/>
              <a:gdLst>
                <a:gd name="T0" fmla="*/ 0 w 175"/>
                <a:gd name="T1" fmla="*/ 1 h 118"/>
                <a:gd name="T2" fmla="*/ 1 w 175"/>
                <a:gd name="T3" fmla="*/ 1 h 118"/>
                <a:gd name="T4" fmla="*/ 1 w 175"/>
                <a:gd name="T5" fmla="*/ 0 h 118"/>
                <a:gd name="T6" fmla="*/ 0 w 175"/>
                <a:gd name="T7" fmla="*/ 1 h 118"/>
                <a:gd name="T8" fmla="*/ 0 w 175"/>
                <a:gd name="T9" fmla="*/ 1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18"/>
                <a:gd name="T17" fmla="*/ 175 w 175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18">
                  <a:moveTo>
                    <a:pt x="0" y="81"/>
                  </a:moveTo>
                  <a:lnTo>
                    <a:pt x="175" y="118"/>
                  </a:lnTo>
                  <a:lnTo>
                    <a:pt x="39" y="0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Freeform 32"/>
            <p:cNvSpPr>
              <a:spLocks/>
            </p:cNvSpPr>
            <p:nvPr/>
          </p:nvSpPr>
          <p:spPr bwMode="auto">
            <a:xfrm>
              <a:off x="3332" y="2736"/>
              <a:ext cx="57" cy="51"/>
            </a:xfrm>
            <a:custGeom>
              <a:avLst/>
              <a:gdLst>
                <a:gd name="T0" fmla="*/ 0 w 106"/>
                <a:gd name="T1" fmla="*/ 1 h 94"/>
                <a:gd name="T2" fmla="*/ 1 w 106"/>
                <a:gd name="T3" fmla="*/ 1 h 94"/>
                <a:gd name="T4" fmla="*/ 1 w 106"/>
                <a:gd name="T5" fmla="*/ 0 h 94"/>
                <a:gd name="T6" fmla="*/ 0 w 106"/>
                <a:gd name="T7" fmla="*/ 1 h 94"/>
                <a:gd name="T8" fmla="*/ 0 w 106"/>
                <a:gd name="T9" fmla="*/ 1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"/>
                <a:gd name="T16" fmla="*/ 0 h 94"/>
                <a:gd name="T17" fmla="*/ 106 w 106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" h="94">
                  <a:moveTo>
                    <a:pt x="0" y="41"/>
                  </a:moveTo>
                  <a:lnTo>
                    <a:pt x="106" y="94"/>
                  </a:lnTo>
                  <a:lnTo>
                    <a:pt x="46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Freeform 33"/>
            <p:cNvSpPr>
              <a:spLocks/>
            </p:cNvSpPr>
            <p:nvPr/>
          </p:nvSpPr>
          <p:spPr bwMode="auto">
            <a:xfrm>
              <a:off x="3428" y="2833"/>
              <a:ext cx="98" cy="41"/>
            </a:xfrm>
            <a:custGeom>
              <a:avLst/>
              <a:gdLst>
                <a:gd name="T0" fmla="*/ 0 w 180"/>
                <a:gd name="T1" fmla="*/ 0 h 77"/>
                <a:gd name="T2" fmla="*/ 1 w 180"/>
                <a:gd name="T3" fmla="*/ 1 h 77"/>
                <a:gd name="T4" fmla="*/ 1 w 180"/>
                <a:gd name="T5" fmla="*/ 1 h 77"/>
                <a:gd name="T6" fmla="*/ 0 w 180"/>
                <a:gd name="T7" fmla="*/ 0 h 77"/>
                <a:gd name="T8" fmla="*/ 0 w 180"/>
                <a:gd name="T9" fmla="*/ 0 h 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0"/>
                <a:gd name="T16" fmla="*/ 0 h 77"/>
                <a:gd name="T17" fmla="*/ 180 w 180"/>
                <a:gd name="T18" fmla="*/ 77 h 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0" h="77">
                  <a:moveTo>
                    <a:pt x="0" y="0"/>
                  </a:moveTo>
                  <a:lnTo>
                    <a:pt x="180" y="25"/>
                  </a:lnTo>
                  <a:lnTo>
                    <a:pt x="7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0" name="Freeform 34"/>
            <p:cNvSpPr>
              <a:spLocks/>
            </p:cNvSpPr>
            <p:nvPr/>
          </p:nvSpPr>
          <p:spPr bwMode="auto">
            <a:xfrm>
              <a:off x="3416" y="2754"/>
              <a:ext cx="86" cy="53"/>
            </a:xfrm>
            <a:custGeom>
              <a:avLst/>
              <a:gdLst>
                <a:gd name="T0" fmla="*/ 1 w 154"/>
                <a:gd name="T1" fmla="*/ 1 h 102"/>
                <a:gd name="T2" fmla="*/ 1 w 154"/>
                <a:gd name="T3" fmla="*/ 0 h 102"/>
                <a:gd name="T4" fmla="*/ 0 w 154"/>
                <a:gd name="T5" fmla="*/ 1 h 102"/>
                <a:gd name="T6" fmla="*/ 1 w 154"/>
                <a:gd name="T7" fmla="*/ 1 h 102"/>
                <a:gd name="T8" fmla="*/ 1 w 154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"/>
                <a:gd name="T16" fmla="*/ 0 h 102"/>
                <a:gd name="T17" fmla="*/ 154 w 154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" h="102">
                  <a:moveTo>
                    <a:pt x="154" y="102"/>
                  </a:moveTo>
                  <a:lnTo>
                    <a:pt x="38" y="0"/>
                  </a:lnTo>
                  <a:lnTo>
                    <a:pt x="0" y="66"/>
                  </a:lnTo>
                  <a:lnTo>
                    <a:pt x="154" y="102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1" name="Freeform 35"/>
            <p:cNvSpPr>
              <a:spLocks/>
            </p:cNvSpPr>
            <p:nvPr/>
          </p:nvSpPr>
          <p:spPr bwMode="auto">
            <a:xfrm>
              <a:off x="2602" y="2612"/>
              <a:ext cx="59" cy="35"/>
            </a:xfrm>
            <a:custGeom>
              <a:avLst/>
              <a:gdLst>
                <a:gd name="T0" fmla="*/ 1 w 110"/>
                <a:gd name="T1" fmla="*/ 0 h 67"/>
                <a:gd name="T2" fmla="*/ 0 w 110"/>
                <a:gd name="T3" fmla="*/ 1 h 67"/>
                <a:gd name="T4" fmla="*/ 1 w 110"/>
                <a:gd name="T5" fmla="*/ 1 h 67"/>
                <a:gd name="T6" fmla="*/ 1 w 110"/>
                <a:gd name="T7" fmla="*/ 0 h 67"/>
                <a:gd name="T8" fmla="*/ 1 w 110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"/>
                <a:gd name="T16" fmla="*/ 0 h 67"/>
                <a:gd name="T17" fmla="*/ 110 w 110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" h="67">
                  <a:moveTo>
                    <a:pt x="102" y="0"/>
                  </a:moveTo>
                  <a:lnTo>
                    <a:pt x="0" y="67"/>
                  </a:lnTo>
                  <a:lnTo>
                    <a:pt x="110" y="6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2" name="Freeform 36"/>
            <p:cNvSpPr>
              <a:spLocks/>
            </p:cNvSpPr>
            <p:nvPr/>
          </p:nvSpPr>
          <p:spPr bwMode="auto">
            <a:xfrm>
              <a:off x="2409" y="2695"/>
              <a:ext cx="108" cy="54"/>
            </a:xfrm>
            <a:custGeom>
              <a:avLst/>
              <a:gdLst>
                <a:gd name="T0" fmla="*/ 1 w 195"/>
                <a:gd name="T1" fmla="*/ 0 h 102"/>
                <a:gd name="T2" fmla="*/ 0 w 195"/>
                <a:gd name="T3" fmla="*/ 1 h 102"/>
                <a:gd name="T4" fmla="*/ 1 w 195"/>
                <a:gd name="T5" fmla="*/ 1 h 102"/>
                <a:gd name="T6" fmla="*/ 1 w 195"/>
                <a:gd name="T7" fmla="*/ 0 h 102"/>
                <a:gd name="T8" fmla="*/ 1 w 195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5"/>
                <a:gd name="T16" fmla="*/ 0 h 102"/>
                <a:gd name="T17" fmla="*/ 195 w 195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5" h="102">
                  <a:moveTo>
                    <a:pt x="179" y="0"/>
                  </a:moveTo>
                  <a:lnTo>
                    <a:pt x="0" y="102"/>
                  </a:lnTo>
                  <a:lnTo>
                    <a:pt x="195" y="8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3" name="Freeform 37"/>
            <p:cNvSpPr>
              <a:spLocks/>
            </p:cNvSpPr>
            <p:nvPr/>
          </p:nvSpPr>
          <p:spPr bwMode="auto">
            <a:xfrm>
              <a:off x="2460" y="2595"/>
              <a:ext cx="92" cy="65"/>
            </a:xfrm>
            <a:custGeom>
              <a:avLst/>
              <a:gdLst>
                <a:gd name="T0" fmla="*/ 1 w 168"/>
                <a:gd name="T1" fmla="*/ 0 h 123"/>
                <a:gd name="T2" fmla="*/ 0 w 168"/>
                <a:gd name="T3" fmla="*/ 1 h 123"/>
                <a:gd name="T4" fmla="*/ 1 w 168"/>
                <a:gd name="T5" fmla="*/ 1 h 123"/>
                <a:gd name="T6" fmla="*/ 1 w 168"/>
                <a:gd name="T7" fmla="*/ 0 h 123"/>
                <a:gd name="T8" fmla="*/ 1 w 168"/>
                <a:gd name="T9" fmla="*/ 0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"/>
                <a:gd name="T16" fmla="*/ 0 h 123"/>
                <a:gd name="T17" fmla="*/ 168 w 168"/>
                <a:gd name="T18" fmla="*/ 123 h 1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" h="123">
                  <a:moveTo>
                    <a:pt x="138" y="0"/>
                  </a:moveTo>
                  <a:lnTo>
                    <a:pt x="0" y="123"/>
                  </a:lnTo>
                  <a:lnTo>
                    <a:pt x="168" y="8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4" name="Freeform 38"/>
            <p:cNvSpPr>
              <a:spLocks/>
            </p:cNvSpPr>
            <p:nvPr/>
          </p:nvSpPr>
          <p:spPr bwMode="auto">
            <a:xfrm>
              <a:off x="2541" y="2691"/>
              <a:ext cx="102" cy="43"/>
            </a:xfrm>
            <a:custGeom>
              <a:avLst/>
              <a:gdLst>
                <a:gd name="T0" fmla="*/ 0 w 184"/>
                <a:gd name="T1" fmla="*/ 1 h 80"/>
                <a:gd name="T2" fmla="*/ 1 w 184"/>
                <a:gd name="T3" fmla="*/ 0 h 80"/>
                <a:gd name="T4" fmla="*/ 1 w 184"/>
                <a:gd name="T5" fmla="*/ 1 h 80"/>
                <a:gd name="T6" fmla="*/ 0 w 184"/>
                <a:gd name="T7" fmla="*/ 1 h 80"/>
                <a:gd name="T8" fmla="*/ 0 w 184"/>
                <a:gd name="T9" fmla="*/ 1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"/>
                <a:gd name="T16" fmla="*/ 0 h 80"/>
                <a:gd name="T17" fmla="*/ 184 w 184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" h="80">
                  <a:moveTo>
                    <a:pt x="0" y="61"/>
                  </a:moveTo>
                  <a:lnTo>
                    <a:pt x="173" y="0"/>
                  </a:lnTo>
                  <a:lnTo>
                    <a:pt x="184" y="8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Freeform 39"/>
            <p:cNvSpPr>
              <a:spLocks/>
            </p:cNvSpPr>
            <p:nvPr/>
          </p:nvSpPr>
          <p:spPr bwMode="auto">
            <a:xfrm>
              <a:off x="2483" y="2787"/>
              <a:ext cx="76" cy="33"/>
            </a:xfrm>
            <a:custGeom>
              <a:avLst/>
              <a:gdLst>
                <a:gd name="T0" fmla="*/ 1 w 136"/>
                <a:gd name="T1" fmla="*/ 0 h 61"/>
                <a:gd name="T2" fmla="*/ 0 w 136"/>
                <a:gd name="T3" fmla="*/ 1 h 61"/>
                <a:gd name="T4" fmla="*/ 1 w 136"/>
                <a:gd name="T5" fmla="*/ 1 h 61"/>
                <a:gd name="T6" fmla="*/ 1 w 136"/>
                <a:gd name="T7" fmla="*/ 0 h 61"/>
                <a:gd name="T8" fmla="*/ 1 w 136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61"/>
                <a:gd name="T17" fmla="*/ 136 w 136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61">
                  <a:moveTo>
                    <a:pt x="136" y="0"/>
                  </a:moveTo>
                  <a:lnTo>
                    <a:pt x="0" y="10"/>
                  </a:lnTo>
                  <a:lnTo>
                    <a:pt x="129" y="61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40"/>
            <p:cNvSpPr>
              <a:spLocks/>
            </p:cNvSpPr>
            <p:nvPr/>
          </p:nvSpPr>
          <p:spPr bwMode="auto">
            <a:xfrm>
              <a:off x="2572" y="2953"/>
              <a:ext cx="49" cy="27"/>
            </a:xfrm>
            <a:custGeom>
              <a:avLst/>
              <a:gdLst>
                <a:gd name="T0" fmla="*/ 1 w 90"/>
                <a:gd name="T1" fmla="*/ 0 h 49"/>
                <a:gd name="T2" fmla="*/ 1 w 90"/>
                <a:gd name="T3" fmla="*/ 0 h 49"/>
                <a:gd name="T4" fmla="*/ 1 w 90"/>
                <a:gd name="T5" fmla="*/ 1 h 49"/>
                <a:gd name="T6" fmla="*/ 0 w 90"/>
                <a:gd name="T7" fmla="*/ 1 h 49"/>
                <a:gd name="T8" fmla="*/ 1 w 90"/>
                <a:gd name="T9" fmla="*/ 0 h 49"/>
                <a:gd name="T10" fmla="*/ 1 w 90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0"/>
                <a:gd name="T19" fmla="*/ 0 h 49"/>
                <a:gd name="T20" fmla="*/ 90 w 90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0" h="49">
                  <a:moveTo>
                    <a:pt x="6" y="0"/>
                  </a:moveTo>
                  <a:lnTo>
                    <a:pt x="90" y="0"/>
                  </a:lnTo>
                  <a:lnTo>
                    <a:pt x="90" y="45"/>
                  </a:lnTo>
                  <a:lnTo>
                    <a:pt x="0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41"/>
            <p:cNvSpPr>
              <a:spLocks/>
            </p:cNvSpPr>
            <p:nvPr/>
          </p:nvSpPr>
          <p:spPr bwMode="auto">
            <a:xfrm>
              <a:off x="2413" y="2860"/>
              <a:ext cx="67" cy="34"/>
            </a:xfrm>
            <a:custGeom>
              <a:avLst/>
              <a:gdLst>
                <a:gd name="T0" fmla="*/ 1 w 123"/>
                <a:gd name="T1" fmla="*/ 0 h 68"/>
                <a:gd name="T2" fmla="*/ 1 w 123"/>
                <a:gd name="T3" fmla="*/ 1 h 68"/>
                <a:gd name="T4" fmla="*/ 1 w 123"/>
                <a:gd name="T5" fmla="*/ 1 h 68"/>
                <a:gd name="T6" fmla="*/ 0 w 123"/>
                <a:gd name="T7" fmla="*/ 1 h 68"/>
                <a:gd name="T8" fmla="*/ 1 w 123"/>
                <a:gd name="T9" fmla="*/ 0 h 68"/>
                <a:gd name="T10" fmla="*/ 1 w 123"/>
                <a:gd name="T11" fmla="*/ 0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3"/>
                <a:gd name="T19" fmla="*/ 0 h 68"/>
                <a:gd name="T20" fmla="*/ 123 w 123"/>
                <a:gd name="T21" fmla="*/ 68 h 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3" h="68">
                  <a:moveTo>
                    <a:pt x="10" y="0"/>
                  </a:moveTo>
                  <a:lnTo>
                    <a:pt x="123" y="13"/>
                  </a:lnTo>
                  <a:lnTo>
                    <a:pt x="119" y="68"/>
                  </a:lnTo>
                  <a:lnTo>
                    <a:pt x="0" y="5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42"/>
            <p:cNvSpPr>
              <a:spLocks/>
            </p:cNvSpPr>
            <p:nvPr/>
          </p:nvSpPr>
          <p:spPr bwMode="auto">
            <a:xfrm>
              <a:off x="2352" y="2771"/>
              <a:ext cx="50" cy="32"/>
            </a:xfrm>
            <a:custGeom>
              <a:avLst/>
              <a:gdLst>
                <a:gd name="T0" fmla="*/ 0 w 94"/>
                <a:gd name="T1" fmla="*/ 1 h 58"/>
                <a:gd name="T2" fmla="*/ 1 w 94"/>
                <a:gd name="T3" fmla="*/ 1 h 58"/>
                <a:gd name="T4" fmla="*/ 1 w 94"/>
                <a:gd name="T5" fmla="*/ 1 h 58"/>
                <a:gd name="T6" fmla="*/ 1 w 94"/>
                <a:gd name="T7" fmla="*/ 0 h 58"/>
                <a:gd name="T8" fmla="*/ 0 w 94"/>
                <a:gd name="T9" fmla="*/ 1 h 58"/>
                <a:gd name="T10" fmla="*/ 0 w 94"/>
                <a:gd name="T11" fmla="*/ 1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4"/>
                <a:gd name="T19" fmla="*/ 0 h 58"/>
                <a:gd name="T20" fmla="*/ 94 w 94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4" h="58">
                  <a:moveTo>
                    <a:pt x="0" y="49"/>
                  </a:moveTo>
                  <a:lnTo>
                    <a:pt x="94" y="58"/>
                  </a:lnTo>
                  <a:lnTo>
                    <a:pt x="94" y="14"/>
                  </a:lnTo>
                  <a:lnTo>
                    <a:pt x="3" y="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43"/>
            <p:cNvSpPr>
              <a:spLocks/>
            </p:cNvSpPr>
            <p:nvPr/>
          </p:nvSpPr>
          <p:spPr bwMode="auto">
            <a:xfrm>
              <a:off x="2358" y="2914"/>
              <a:ext cx="42" cy="29"/>
            </a:xfrm>
            <a:custGeom>
              <a:avLst/>
              <a:gdLst>
                <a:gd name="T0" fmla="*/ 0 w 76"/>
                <a:gd name="T1" fmla="*/ 1 h 55"/>
                <a:gd name="T2" fmla="*/ 1 w 76"/>
                <a:gd name="T3" fmla="*/ 1 h 55"/>
                <a:gd name="T4" fmla="*/ 1 w 76"/>
                <a:gd name="T5" fmla="*/ 1 h 55"/>
                <a:gd name="T6" fmla="*/ 1 w 76"/>
                <a:gd name="T7" fmla="*/ 0 h 55"/>
                <a:gd name="T8" fmla="*/ 0 w 76"/>
                <a:gd name="T9" fmla="*/ 1 h 55"/>
                <a:gd name="T10" fmla="*/ 0 w 76"/>
                <a:gd name="T11" fmla="*/ 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"/>
                <a:gd name="T19" fmla="*/ 0 h 55"/>
                <a:gd name="T20" fmla="*/ 76 w 7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" h="55">
                  <a:moveTo>
                    <a:pt x="0" y="53"/>
                  </a:moveTo>
                  <a:lnTo>
                    <a:pt x="76" y="55"/>
                  </a:lnTo>
                  <a:lnTo>
                    <a:pt x="76" y="9"/>
                  </a:lnTo>
                  <a:lnTo>
                    <a:pt x="6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44"/>
            <p:cNvSpPr>
              <a:spLocks/>
            </p:cNvSpPr>
            <p:nvPr/>
          </p:nvSpPr>
          <p:spPr bwMode="auto">
            <a:xfrm>
              <a:off x="3266" y="2578"/>
              <a:ext cx="47" cy="37"/>
            </a:xfrm>
            <a:custGeom>
              <a:avLst/>
              <a:gdLst>
                <a:gd name="T0" fmla="*/ 1 w 85"/>
                <a:gd name="T1" fmla="*/ 0 h 71"/>
                <a:gd name="T2" fmla="*/ 0 w 85"/>
                <a:gd name="T3" fmla="*/ 1 h 71"/>
                <a:gd name="T4" fmla="*/ 1 w 85"/>
                <a:gd name="T5" fmla="*/ 1 h 71"/>
                <a:gd name="T6" fmla="*/ 1 w 85"/>
                <a:gd name="T7" fmla="*/ 1 h 71"/>
                <a:gd name="T8" fmla="*/ 1 w 85"/>
                <a:gd name="T9" fmla="*/ 0 h 71"/>
                <a:gd name="T10" fmla="*/ 1 w 85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71"/>
                <a:gd name="T20" fmla="*/ 85 w 85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71">
                  <a:moveTo>
                    <a:pt x="70" y="0"/>
                  </a:moveTo>
                  <a:lnTo>
                    <a:pt x="0" y="39"/>
                  </a:lnTo>
                  <a:lnTo>
                    <a:pt x="18" y="71"/>
                  </a:lnTo>
                  <a:lnTo>
                    <a:pt x="85" y="4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45"/>
            <p:cNvSpPr>
              <a:spLocks/>
            </p:cNvSpPr>
            <p:nvPr/>
          </p:nvSpPr>
          <p:spPr bwMode="auto">
            <a:xfrm>
              <a:off x="3343" y="2524"/>
              <a:ext cx="42" cy="30"/>
            </a:xfrm>
            <a:custGeom>
              <a:avLst/>
              <a:gdLst>
                <a:gd name="T0" fmla="*/ 0 w 75"/>
                <a:gd name="T1" fmla="*/ 1 h 55"/>
                <a:gd name="T2" fmla="*/ 1 w 75"/>
                <a:gd name="T3" fmla="*/ 0 h 55"/>
                <a:gd name="T4" fmla="*/ 1 w 75"/>
                <a:gd name="T5" fmla="*/ 1 h 55"/>
                <a:gd name="T6" fmla="*/ 1 w 75"/>
                <a:gd name="T7" fmla="*/ 1 h 55"/>
                <a:gd name="T8" fmla="*/ 0 w 75"/>
                <a:gd name="T9" fmla="*/ 1 h 55"/>
                <a:gd name="T10" fmla="*/ 0 w 75"/>
                <a:gd name="T11" fmla="*/ 1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55"/>
                <a:gd name="T20" fmla="*/ 75 w 75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55">
                  <a:moveTo>
                    <a:pt x="0" y="18"/>
                  </a:moveTo>
                  <a:lnTo>
                    <a:pt x="65" y="0"/>
                  </a:lnTo>
                  <a:lnTo>
                    <a:pt x="75" y="39"/>
                  </a:lnTo>
                  <a:lnTo>
                    <a:pt x="9" y="5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2" name="Freeform 46"/>
            <p:cNvSpPr>
              <a:spLocks/>
            </p:cNvSpPr>
            <p:nvPr/>
          </p:nvSpPr>
          <p:spPr bwMode="auto">
            <a:xfrm>
              <a:off x="3306" y="2661"/>
              <a:ext cx="37" cy="38"/>
            </a:xfrm>
            <a:custGeom>
              <a:avLst/>
              <a:gdLst>
                <a:gd name="T0" fmla="*/ 1 w 69"/>
                <a:gd name="T1" fmla="*/ 0 h 71"/>
                <a:gd name="T2" fmla="*/ 0 w 69"/>
                <a:gd name="T3" fmla="*/ 1 h 71"/>
                <a:gd name="T4" fmla="*/ 1 w 69"/>
                <a:gd name="T5" fmla="*/ 1 h 71"/>
                <a:gd name="T6" fmla="*/ 1 w 69"/>
                <a:gd name="T7" fmla="*/ 1 h 71"/>
                <a:gd name="T8" fmla="*/ 1 w 69"/>
                <a:gd name="T9" fmla="*/ 0 h 71"/>
                <a:gd name="T10" fmla="*/ 1 w 69"/>
                <a:gd name="T11" fmla="*/ 0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"/>
                <a:gd name="T19" fmla="*/ 0 h 71"/>
                <a:gd name="T20" fmla="*/ 69 w 69"/>
                <a:gd name="T21" fmla="*/ 71 h 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" h="71">
                  <a:moveTo>
                    <a:pt x="50" y="0"/>
                  </a:moveTo>
                  <a:lnTo>
                    <a:pt x="0" y="29"/>
                  </a:lnTo>
                  <a:lnTo>
                    <a:pt x="17" y="71"/>
                  </a:lnTo>
                  <a:lnTo>
                    <a:pt x="69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3" name="Freeform 47"/>
            <p:cNvSpPr>
              <a:spLocks/>
            </p:cNvSpPr>
            <p:nvPr/>
          </p:nvSpPr>
          <p:spPr bwMode="auto">
            <a:xfrm>
              <a:off x="3444" y="2581"/>
              <a:ext cx="36" cy="33"/>
            </a:xfrm>
            <a:custGeom>
              <a:avLst/>
              <a:gdLst>
                <a:gd name="T0" fmla="*/ 0 w 68"/>
                <a:gd name="T1" fmla="*/ 1 h 61"/>
                <a:gd name="T2" fmla="*/ 1 w 68"/>
                <a:gd name="T3" fmla="*/ 1 h 61"/>
                <a:gd name="T4" fmla="*/ 1 w 68"/>
                <a:gd name="T5" fmla="*/ 1 h 61"/>
                <a:gd name="T6" fmla="*/ 1 w 68"/>
                <a:gd name="T7" fmla="*/ 0 h 61"/>
                <a:gd name="T8" fmla="*/ 0 w 68"/>
                <a:gd name="T9" fmla="*/ 1 h 61"/>
                <a:gd name="T10" fmla="*/ 0 w 68"/>
                <a:gd name="T11" fmla="*/ 1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61"/>
                <a:gd name="T20" fmla="*/ 68 w 68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61">
                  <a:moveTo>
                    <a:pt x="0" y="11"/>
                  </a:moveTo>
                  <a:lnTo>
                    <a:pt x="7" y="61"/>
                  </a:lnTo>
                  <a:lnTo>
                    <a:pt x="68" y="46"/>
                  </a:lnTo>
                  <a:lnTo>
                    <a:pt x="5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Freeform 48"/>
            <p:cNvSpPr>
              <a:spLocks/>
            </p:cNvSpPr>
            <p:nvPr/>
          </p:nvSpPr>
          <p:spPr bwMode="auto">
            <a:xfrm>
              <a:off x="3239" y="2763"/>
              <a:ext cx="30" cy="48"/>
            </a:xfrm>
            <a:custGeom>
              <a:avLst/>
              <a:gdLst>
                <a:gd name="T0" fmla="*/ 0 w 59"/>
                <a:gd name="T1" fmla="*/ 1 h 89"/>
                <a:gd name="T2" fmla="*/ 1 w 59"/>
                <a:gd name="T3" fmla="*/ 0 h 89"/>
                <a:gd name="T4" fmla="*/ 1 w 59"/>
                <a:gd name="T5" fmla="*/ 1 h 89"/>
                <a:gd name="T6" fmla="*/ 1 w 59"/>
                <a:gd name="T7" fmla="*/ 1 h 89"/>
                <a:gd name="T8" fmla="*/ 0 w 59"/>
                <a:gd name="T9" fmla="*/ 1 h 89"/>
                <a:gd name="T10" fmla="*/ 0 w 59"/>
                <a:gd name="T11" fmla="*/ 1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"/>
                <a:gd name="T19" fmla="*/ 0 h 89"/>
                <a:gd name="T20" fmla="*/ 59 w 59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" h="89">
                  <a:moveTo>
                    <a:pt x="0" y="33"/>
                  </a:moveTo>
                  <a:lnTo>
                    <a:pt x="43" y="0"/>
                  </a:lnTo>
                  <a:lnTo>
                    <a:pt x="59" y="39"/>
                  </a:lnTo>
                  <a:lnTo>
                    <a:pt x="10" y="8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Freeform 49"/>
            <p:cNvSpPr>
              <a:spLocks/>
            </p:cNvSpPr>
            <p:nvPr/>
          </p:nvSpPr>
          <p:spPr bwMode="auto">
            <a:xfrm>
              <a:off x="3465" y="2661"/>
              <a:ext cx="35" cy="29"/>
            </a:xfrm>
            <a:custGeom>
              <a:avLst/>
              <a:gdLst>
                <a:gd name="T0" fmla="*/ 1 w 64"/>
                <a:gd name="T1" fmla="*/ 0 h 53"/>
                <a:gd name="T2" fmla="*/ 0 w 64"/>
                <a:gd name="T3" fmla="*/ 1 h 53"/>
                <a:gd name="T4" fmla="*/ 1 w 64"/>
                <a:gd name="T5" fmla="*/ 1 h 53"/>
                <a:gd name="T6" fmla="*/ 1 w 64"/>
                <a:gd name="T7" fmla="*/ 1 h 53"/>
                <a:gd name="T8" fmla="*/ 1 w 64"/>
                <a:gd name="T9" fmla="*/ 0 h 53"/>
                <a:gd name="T10" fmla="*/ 1 w 64"/>
                <a:gd name="T11" fmla="*/ 0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53"/>
                <a:gd name="T20" fmla="*/ 64 w 64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53">
                  <a:moveTo>
                    <a:pt x="56" y="0"/>
                  </a:moveTo>
                  <a:lnTo>
                    <a:pt x="0" y="8"/>
                  </a:lnTo>
                  <a:lnTo>
                    <a:pt x="11" y="53"/>
                  </a:lnTo>
                  <a:lnTo>
                    <a:pt x="64" y="4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Freeform 50"/>
            <p:cNvSpPr>
              <a:spLocks/>
            </p:cNvSpPr>
            <p:nvPr/>
          </p:nvSpPr>
          <p:spPr bwMode="auto">
            <a:xfrm>
              <a:off x="3444" y="2480"/>
              <a:ext cx="32" cy="28"/>
            </a:xfrm>
            <a:custGeom>
              <a:avLst/>
              <a:gdLst>
                <a:gd name="T0" fmla="*/ 1 w 60"/>
                <a:gd name="T1" fmla="*/ 1 h 53"/>
                <a:gd name="T2" fmla="*/ 1 w 60"/>
                <a:gd name="T3" fmla="*/ 1 h 53"/>
                <a:gd name="T4" fmla="*/ 0 w 60"/>
                <a:gd name="T5" fmla="*/ 1 h 53"/>
                <a:gd name="T6" fmla="*/ 1 w 60"/>
                <a:gd name="T7" fmla="*/ 0 h 53"/>
                <a:gd name="T8" fmla="*/ 1 w 60"/>
                <a:gd name="T9" fmla="*/ 1 h 53"/>
                <a:gd name="T10" fmla="*/ 1 w 60"/>
                <a:gd name="T11" fmla="*/ 1 h 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"/>
                <a:gd name="T19" fmla="*/ 0 h 53"/>
                <a:gd name="T20" fmla="*/ 60 w 60"/>
                <a:gd name="T21" fmla="*/ 53 h 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" h="53">
                  <a:moveTo>
                    <a:pt x="56" y="44"/>
                  </a:moveTo>
                  <a:lnTo>
                    <a:pt x="5" y="53"/>
                  </a:lnTo>
                  <a:lnTo>
                    <a:pt x="0" y="8"/>
                  </a:lnTo>
                  <a:lnTo>
                    <a:pt x="60" y="0"/>
                  </a:lnTo>
                  <a:lnTo>
                    <a:pt x="56" y="44"/>
                  </a:lnTo>
                  <a:close/>
                </a:path>
              </a:pathLst>
            </a:custGeom>
            <a:solidFill>
              <a:srgbClr val="007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4" name="Group 51"/>
          <p:cNvGrpSpPr>
            <a:grpSpLocks/>
          </p:cNvGrpSpPr>
          <p:nvPr/>
        </p:nvGrpSpPr>
        <p:grpSpPr bwMode="auto">
          <a:xfrm>
            <a:off x="838200" y="1784959"/>
            <a:ext cx="4876800" cy="428625"/>
            <a:chOff x="528" y="816"/>
            <a:chExt cx="3072" cy="480"/>
          </a:xfrm>
        </p:grpSpPr>
        <p:sp>
          <p:nvSpPr>
            <p:cNvPr id="135220" name="Line 52"/>
            <p:cNvSpPr>
              <a:spLocks noChangeShapeType="1"/>
            </p:cNvSpPr>
            <p:nvPr/>
          </p:nvSpPr>
          <p:spPr bwMode="auto">
            <a:xfrm>
              <a:off x="528" y="816"/>
              <a:ext cx="3072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35221" name="Line 53"/>
            <p:cNvSpPr>
              <a:spLocks noChangeShapeType="1"/>
            </p:cNvSpPr>
            <p:nvPr/>
          </p:nvSpPr>
          <p:spPr bwMode="auto">
            <a:xfrm flipV="1">
              <a:off x="576" y="816"/>
              <a:ext cx="3024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35222" name="Rectangle 54"/>
          <p:cNvSpPr>
            <a:spLocks noChangeArrowheads="1"/>
          </p:cNvSpPr>
          <p:nvPr/>
        </p:nvSpPr>
        <p:spPr bwMode="auto">
          <a:xfrm>
            <a:off x="457200" y="2197100"/>
            <a:ext cx="8229600" cy="45878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2800" dirty="0">
                <a:ea typeface="+mn-ea"/>
                <a:cs typeface="+mn-cs"/>
              </a:rPr>
              <a:t>At least 150,000 with severe deficiency </a:t>
            </a:r>
            <a:r>
              <a:rPr lang="en-US" sz="2800" u="sng" dirty="0">
                <a:ea typeface="+mn-ea"/>
                <a:cs typeface="+mn-cs"/>
              </a:rPr>
              <a:t>and</a:t>
            </a:r>
            <a:r>
              <a:rPr lang="en-US" sz="2800" dirty="0">
                <a:ea typeface="+mn-ea"/>
                <a:cs typeface="+mn-cs"/>
              </a:rPr>
              <a:t> COPD! (Perhaps as many as 300,000)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4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5257800" y="76200"/>
            <a:ext cx="396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chemeClr val="tx2"/>
                </a:solidFill>
                <a:latin typeface="Arial Unicode MS" charset="0"/>
              </a:rPr>
              <a:t>The “Good” M Phenotype</a:t>
            </a:r>
          </a:p>
        </p:txBody>
      </p:sp>
      <p:pic>
        <p:nvPicPr>
          <p:cNvPr id="160771" name="Picture 3" descr="Garret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5122863" cy="427513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6060A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5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5257800" y="76200"/>
            <a:ext cx="396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>
                <a:solidFill>
                  <a:schemeClr val="tx2"/>
                </a:solidFill>
                <a:latin typeface="Arial Unicode MS" charset="0"/>
              </a:rPr>
              <a:t>The “Good” M Phenotype</a:t>
            </a:r>
          </a:p>
        </p:txBody>
      </p:sp>
      <p:pic>
        <p:nvPicPr>
          <p:cNvPr id="160771" name="Picture 3" descr="Garrett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5122863" cy="4275138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6060A">
                <a:alpha val="74998"/>
              </a:srgbClr>
            </a:outerShdw>
          </a:effectLst>
        </p:spPr>
      </p:pic>
      <p:pic>
        <p:nvPicPr>
          <p:cNvPr id="160772" name="Picture 4" descr="Garrett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514600"/>
            <a:ext cx="5105400" cy="42418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6060A">
                <a:alpha val="74998"/>
              </a:srgbClr>
            </a:outerShdw>
          </a:effectLst>
        </p:spPr>
      </p:pic>
      <p:sp>
        <p:nvSpPr>
          <p:cNvPr id="160773" name="Rectangle 5"/>
          <p:cNvSpPr>
            <a:spLocks noChangeArrowheads="1"/>
          </p:cNvSpPr>
          <p:nvPr/>
        </p:nvSpPr>
        <p:spPr bwMode="auto">
          <a:xfrm>
            <a:off x="152400" y="6019800"/>
            <a:ext cx="3733800" cy="685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B2B2B2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>
                <a:solidFill>
                  <a:schemeClr val="tx2"/>
                </a:solidFill>
                <a:latin typeface="Arial Unicode MS" charset="0"/>
              </a:rPr>
              <a:t>The “Bad” Z Phenotype</a:t>
            </a:r>
          </a:p>
        </p:txBody>
      </p:sp>
      <p:pic>
        <p:nvPicPr>
          <p:cNvPr id="2" name="Picture 1" descr="Garrett wGuit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340295" cy="410645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364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cube.p3d 0"/>
  <p:tag name="POWER3D OPTIONS" val="Fast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420</TotalTime>
  <Words>724</Words>
  <Application>Microsoft Macintosh PowerPoint</Application>
  <PresentationFormat>On-screen Show (4:3)</PresentationFormat>
  <Paragraphs>128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Bitmap Image</vt:lpstr>
      <vt:lpstr>Detección de Déficit A1AT dentro de la población usual con EPOC</vt:lpstr>
      <vt:lpstr>Potential Conflicts</vt:lpstr>
      <vt:lpstr>Outline</vt:lpstr>
      <vt:lpstr>History of AATD</vt:lpstr>
      <vt:lpstr>Alpha-1 Antitrypsin (A1AT)</vt:lpstr>
      <vt:lpstr>Genetics of A1AT</vt:lpstr>
      <vt:lpstr>PowerPoint Presentation</vt:lpstr>
      <vt:lpstr>PowerPoint Presentation</vt:lpstr>
      <vt:lpstr>PowerPoint Presentation</vt:lpstr>
      <vt:lpstr>PowerPoint Presentation</vt:lpstr>
      <vt:lpstr>AATD and disease</vt:lpstr>
      <vt:lpstr>FEV1 in Swedish PI ZZ Nonsmokers</vt:lpstr>
      <vt:lpstr>Treatment</vt:lpstr>
      <vt:lpstr>Testing for AATD</vt:lpstr>
      <vt:lpstr>Testing methods</vt:lpstr>
      <vt:lpstr>Testing methods</vt:lpstr>
      <vt:lpstr>Testing Methods</vt:lpstr>
      <vt:lpstr>PowerPoint Presentation</vt:lpstr>
      <vt:lpstr>Who to test?</vt:lpstr>
      <vt:lpstr>Successes and Failures</vt:lpstr>
      <vt:lpstr>¿Questions?</vt:lpstr>
    </vt:vector>
  </TitlesOfParts>
  <Company>AlphaNet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Detection of A1AT Deficiency in the Usual COPD Population</dc:title>
  <dc:creator>Robert Sandhaus</dc:creator>
  <cp:lastModifiedBy>Robert Sandhaus</cp:lastModifiedBy>
  <cp:revision>26</cp:revision>
  <cp:lastPrinted>2014-10-10T19:39:21Z</cp:lastPrinted>
  <dcterms:created xsi:type="dcterms:W3CDTF">2014-08-19T18:22:56Z</dcterms:created>
  <dcterms:modified xsi:type="dcterms:W3CDTF">2014-10-11T21:01:49Z</dcterms:modified>
</cp:coreProperties>
</file>