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3"/>
  </p:handout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7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4374471-03F1-4123-A1D1-7C07325B68B4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FF0D049-63BE-4D63-AEC3-E8F1EC0A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7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1B7A3A-C1A8-41A4-947A-19648597C3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716381-B285-4F10-A99C-5DA591FEEE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115217"/>
            <a:ext cx="1304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27" y="324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8800" dirty="0" err="1" smtClean="0"/>
              <a:t>Caso</a:t>
            </a:r>
            <a:r>
              <a:rPr lang="en-US" sz="8800" dirty="0" smtClean="0"/>
              <a:t> </a:t>
            </a:r>
            <a:r>
              <a:rPr lang="en-US" sz="8800" dirty="0" err="1" smtClean="0"/>
              <a:t>Clínico</a:t>
            </a:r>
            <a:endParaRPr lang="en-US" sz="8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11959" y="5052545"/>
            <a:ext cx="3960441" cy="88211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err="1" smtClean="0"/>
              <a:t>Galperin</a:t>
            </a:r>
            <a:r>
              <a:rPr lang="en-US" dirty="0" smtClean="0"/>
              <a:t>, Ma. De los Angeles</a:t>
            </a:r>
          </a:p>
          <a:p>
            <a:pPr algn="ctr"/>
            <a:r>
              <a:rPr lang="en-US" dirty="0" err="1" smtClean="0"/>
              <a:t>Htal</a:t>
            </a:r>
            <a:r>
              <a:rPr lang="en-US" dirty="0" smtClean="0"/>
              <a:t>. Posadas</a:t>
            </a:r>
          </a:p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25498" y="476672"/>
            <a:ext cx="6400800" cy="56886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sz="5400" dirty="0" err="1" smtClean="0"/>
              <a:t>Broncoscopía</a:t>
            </a:r>
            <a:endParaRPr lang="en-US" sz="5400" dirty="0" smtClean="0"/>
          </a:p>
          <a:p>
            <a:pPr marL="45720" indent="0" algn="ctr">
              <a:buNone/>
            </a:pPr>
            <a:endParaRPr lang="en-US" sz="54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LB: </a:t>
            </a:r>
            <a:r>
              <a:rPr lang="en-US" sz="3200" dirty="0" err="1" smtClean="0"/>
              <a:t>directo</a:t>
            </a:r>
            <a:r>
              <a:rPr lang="en-US" sz="3200" dirty="0" smtClean="0"/>
              <a:t>&gt;&gt; </a:t>
            </a:r>
            <a:r>
              <a:rPr lang="en-US" sz="3200" dirty="0" smtClean="0">
                <a:latin typeface="Cooper Black" panose="0208090404030B020404" pitchFamily="18" charset="0"/>
              </a:rPr>
              <a:t>ZN</a:t>
            </a:r>
            <a:r>
              <a:rPr lang="en-US" sz="5400" dirty="0" smtClean="0">
                <a:latin typeface="Cooper Black" panose="0208090404030B020404" pitchFamily="18" charset="0"/>
              </a:rPr>
              <a:t>+</a:t>
            </a:r>
          </a:p>
          <a:p>
            <a:pPr marL="45720" indent="0" algn="ctr">
              <a:buNone/>
            </a:pPr>
            <a:endParaRPr lang="en-US" sz="5400" dirty="0"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115217"/>
            <a:ext cx="1304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27" y="324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27" y="1848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52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endParaRPr lang="en-US" sz="8800" dirty="0" smtClean="0"/>
          </a:p>
          <a:p>
            <a:pPr marL="45720" indent="0" algn="ctr">
              <a:buNone/>
            </a:pPr>
            <a:endParaRPr lang="en-US" sz="8800" dirty="0"/>
          </a:p>
          <a:p>
            <a:pPr marL="45720" indent="0" algn="ctr">
              <a:buNone/>
            </a:pPr>
            <a:r>
              <a:rPr lang="en-US" sz="8800" dirty="0" smtClean="0"/>
              <a:t>Gracias!</a:t>
            </a:r>
            <a:endParaRPr lang="en-US" sz="8800" dirty="0"/>
          </a:p>
        </p:txBody>
      </p:sp>
      <p:pic>
        <p:nvPicPr>
          <p:cNvPr id="4" name="Picture 3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27" y="324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115217"/>
            <a:ext cx="1304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142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7" y="1844824"/>
            <a:ext cx="84969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sz="3200" dirty="0" smtClean="0"/>
              <a:t>Paciente masculino, 59 años.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sz="3200" dirty="0" smtClean="0"/>
              <a:t>Ex tabaquista 100 pack/</a:t>
            </a:r>
            <a:r>
              <a:rPr lang="es-AR" sz="3200" dirty="0" err="1" smtClean="0"/>
              <a:t>year</a:t>
            </a:r>
            <a:r>
              <a:rPr lang="es-AR" sz="3200" dirty="0" smtClean="0"/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sz="3200" dirty="0" smtClean="0"/>
              <a:t>EPOC Gold C, en tratamiento con broncodilatadores y corticoides inhalados.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s-AR" sz="3200" dirty="0" smtClean="0"/>
              <a:t>Tc de tórax con enfisema y bullas.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115217"/>
            <a:ext cx="1304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27" y="324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11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1" t="14378"/>
          <a:stretch/>
        </p:blipFill>
        <p:spPr>
          <a:xfrm rot="5400000">
            <a:off x="1637079" y="82816"/>
            <a:ext cx="5869841" cy="66247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32240" y="3573016"/>
            <a:ext cx="1080120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5856" y="3573016"/>
            <a:ext cx="1296144" cy="1080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115217"/>
            <a:ext cx="1304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27" y="324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22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760"/>
            <a:ext cx="82809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AR" sz="3200" dirty="0" smtClean="0"/>
              <a:t>Consulta por 10 días de evolución de fiebre y tos con expectoración </a:t>
            </a:r>
            <a:r>
              <a:rPr lang="es-AR" sz="3200" dirty="0" err="1" smtClean="0"/>
              <a:t>mucopurulenta</a:t>
            </a:r>
            <a:r>
              <a:rPr lang="es-AR" sz="3200" dirty="0" smtClean="0"/>
              <a:t>.</a:t>
            </a:r>
          </a:p>
          <a:p>
            <a:endParaRPr lang="es-AR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AR" sz="3200" dirty="0" smtClean="0"/>
              <a:t>A su ingreso se constata </a:t>
            </a:r>
          </a:p>
          <a:p>
            <a:r>
              <a:rPr lang="es-AR" sz="3200" dirty="0" smtClean="0"/>
              <a:t>      TA 130/80 </a:t>
            </a:r>
            <a:r>
              <a:rPr lang="es-AR" sz="3200" dirty="0" err="1" smtClean="0"/>
              <a:t>mmHg</a:t>
            </a:r>
            <a:r>
              <a:rPr lang="es-AR" sz="3200" dirty="0" smtClean="0"/>
              <a:t> </a:t>
            </a:r>
            <a:r>
              <a:rPr lang="es-AR" sz="3200" dirty="0"/>
              <a:t> </a:t>
            </a:r>
            <a:r>
              <a:rPr lang="es-AR" sz="3200" dirty="0" smtClean="0"/>
              <a:t>       FC: 140 X ´ </a:t>
            </a:r>
          </a:p>
          <a:p>
            <a:r>
              <a:rPr lang="es-AR" sz="3200" dirty="0" smtClean="0"/>
              <a:t>  FR 32 X ´        </a:t>
            </a:r>
            <a:r>
              <a:rPr lang="es-AR" sz="3200" dirty="0" err="1" smtClean="0"/>
              <a:t>T°</a:t>
            </a:r>
            <a:r>
              <a:rPr lang="es-AR" sz="3200" dirty="0" smtClean="0"/>
              <a:t> 38,2°          Sp02 95%</a:t>
            </a:r>
          </a:p>
          <a:p>
            <a:endParaRPr lang="es-AR" sz="3200" dirty="0" smtClean="0"/>
          </a:p>
          <a:p>
            <a:r>
              <a:rPr lang="es-AR" sz="3200" dirty="0" smtClean="0"/>
              <a:t>Buena dinámica ventilatoria con crepitantes a nivel del campo medio derecho.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115217"/>
            <a:ext cx="1304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27" y="324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36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5622" r="12500" b="4940"/>
          <a:stretch/>
        </p:blipFill>
        <p:spPr>
          <a:xfrm rot="5400000">
            <a:off x="1297742" y="301879"/>
            <a:ext cx="6489512" cy="613368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115217"/>
            <a:ext cx="1304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27" y="324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442" y="1210090"/>
            <a:ext cx="74009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AR" sz="2800" dirty="0" smtClean="0"/>
              <a:t>Laboratorio: </a:t>
            </a:r>
            <a:r>
              <a:rPr lang="es-AR" sz="2800" dirty="0" err="1" smtClean="0"/>
              <a:t>Hto</a:t>
            </a:r>
            <a:r>
              <a:rPr lang="es-AR" sz="2800" dirty="0" smtClean="0"/>
              <a:t> 38%, </a:t>
            </a:r>
            <a:r>
              <a:rPr lang="es-AR" sz="2800" dirty="0" err="1" smtClean="0"/>
              <a:t>Hb</a:t>
            </a:r>
            <a:r>
              <a:rPr lang="es-AR" sz="2800" dirty="0" smtClean="0"/>
              <a:t> 13g/dl, GB  10200/mm3, </a:t>
            </a:r>
            <a:r>
              <a:rPr lang="es-AR" sz="2800" dirty="0" err="1" smtClean="0"/>
              <a:t>Plq</a:t>
            </a:r>
            <a:r>
              <a:rPr lang="es-AR" sz="2800" dirty="0" smtClean="0"/>
              <a:t> 280000mm3, </a:t>
            </a:r>
            <a:r>
              <a:rPr lang="es-AR" sz="2800" dirty="0" err="1" smtClean="0"/>
              <a:t>Glu</a:t>
            </a:r>
            <a:r>
              <a:rPr lang="es-AR" sz="2800" dirty="0" smtClean="0"/>
              <a:t> 2,70g/l, urea 0,50g/l</a:t>
            </a:r>
            <a:r>
              <a:rPr lang="en-US" sz="2800" dirty="0" smtClean="0"/>
              <a:t>, Na 121mmol/L.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AR" sz="2800" dirty="0" smtClean="0"/>
              <a:t>Se interna en sala general y se inicia tratamiento antibiótico con Ampicilina- </a:t>
            </a:r>
            <a:r>
              <a:rPr lang="es-AR" sz="2800" dirty="0" err="1" smtClean="0"/>
              <a:t>sulbactam</a:t>
            </a:r>
            <a:r>
              <a:rPr lang="es-AR" sz="2800" dirty="0" smtClean="0"/>
              <a:t> y </a:t>
            </a:r>
            <a:r>
              <a:rPr lang="es-AR" sz="2800" dirty="0" err="1" smtClean="0"/>
              <a:t>claritromicina</a:t>
            </a:r>
            <a:r>
              <a:rPr lang="es-AR" sz="2800" dirty="0" smtClean="0"/>
              <a:t>.</a:t>
            </a:r>
          </a:p>
          <a:p>
            <a:endParaRPr lang="es-AR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AR" sz="2800" dirty="0" smtClean="0"/>
              <a:t>Se recibe resultado de antígeno urinario positivo para neumococo.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115217"/>
            <a:ext cx="1304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27" y="324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26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262" y="692696"/>
            <a:ext cx="614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Presenta persistencia febril a las 72 horas de internación. Se decide realizar TC de tórax.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7" r="513"/>
          <a:stretch/>
        </p:blipFill>
        <p:spPr>
          <a:xfrm>
            <a:off x="35496" y="1556792"/>
            <a:ext cx="3081678" cy="2232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0"/>
          <a:stretch/>
        </p:blipFill>
        <p:spPr>
          <a:xfrm>
            <a:off x="2955718" y="1556792"/>
            <a:ext cx="3128449" cy="2232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979" r="-605"/>
          <a:stretch/>
        </p:blipFill>
        <p:spPr>
          <a:xfrm>
            <a:off x="6084167" y="1556792"/>
            <a:ext cx="3130607" cy="2232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/>
          <a:stretch/>
        </p:blipFill>
        <p:spPr>
          <a:xfrm>
            <a:off x="12701" y="3789040"/>
            <a:ext cx="2975123" cy="2167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4"/>
          <a:stretch/>
        </p:blipFill>
        <p:spPr>
          <a:xfrm>
            <a:off x="6012159" y="3717032"/>
            <a:ext cx="3077805" cy="22398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7"/>
          <a:stretch/>
        </p:blipFill>
        <p:spPr>
          <a:xfrm>
            <a:off x="2915815" y="3754124"/>
            <a:ext cx="3073355" cy="220277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115217"/>
            <a:ext cx="1304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27" y="324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38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045166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AR" sz="2800" dirty="0"/>
              <a:t>Se rota tratamiento </a:t>
            </a:r>
            <a:r>
              <a:rPr lang="es-AR" sz="2800" dirty="0" smtClean="0"/>
              <a:t>antibiótico  </a:t>
            </a:r>
            <a:r>
              <a:rPr lang="es-AR" sz="2800" dirty="0"/>
              <a:t>a </a:t>
            </a:r>
            <a:r>
              <a:rPr lang="es-AR" sz="2800" dirty="0" err="1"/>
              <a:t>piperacilina</a:t>
            </a:r>
            <a:r>
              <a:rPr lang="es-AR" sz="2800" dirty="0"/>
              <a:t> </a:t>
            </a:r>
            <a:r>
              <a:rPr lang="es-AR" sz="2800" dirty="0" err="1"/>
              <a:t>tazobactam</a:t>
            </a:r>
            <a:r>
              <a:rPr lang="es-AR" sz="2800" dirty="0"/>
              <a:t> + </a:t>
            </a:r>
            <a:r>
              <a:rPr lang="es-AR" sz="2800" dirty="0" smtClean="0"/>
              <a:t>vancomicina,</a:t>
            </a:r>
            <a:r>
              <a:rPr lang="en-US" sz="2800" dirty="0"/>
              <a:t> </a:t>
            </a:r>
            <a:r>
              <a:rPr lang="es-AR" sz="2800" dirty="0" smtClean="0"/>
              <a:t>previa toma de hemocultivos y </a:t>
            </a:r>
            <a:r>
              <a:rPr lang="es-AR" sz="2800" dirty="0" err="1" smtClean="0"/>
              <a:t>broncoscopía</a:t>
            </a:r>
            <a:r>
              <a:rPr lang="es-AR" sz="2800" dirty="0" smtClean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115217"/>
            <a:ext cx="1304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27" y="324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15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115217"/>
            <a:ext cx="1304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27" y="32409"/>
            <a:ext cx="1291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81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6696</TotalTime>
  <Words>189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Caso Clínico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neumo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</dc:creator>
  <cp:lastModifiedBy>Lele</cp:lastModifiedBy>
  <cp:revision>27</cp:revision>
  <cp:lastPrinted>2014-10-05T13:33:38Z</cp:lastPrinted>
  <dcterms:created xsi:type="dcterms:W3CDTF">2014-09-21T23:52:31Z</dcterms:created>
  <dcterms:modified xsi:type="dcterms:W3CDTF">2014-10-10T14:16:34Z</dcterms:modified>
</cp:coreProperties>
</file>