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10/12/2014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102336" y="648236"/>
            <a:ext cx="9316671" cy="5469228"/>
          </a:xfrm>
        </p:spPr>
        <p:txBody>
          <a:bodyPr>
            <a:normAutofit fontScale="90000"/>
          </a:bodyPr>
          <a:lstStyle/>
          <a:p>
            <a:r>
              <a:rPr lang="es-AR" sz="5400" dirty="0" smtClean="0">
                <a:solidFill>
                  <a:schemeClr val="tx1"/>
                </a:solidFill>
              </a:rPr>
              <a:t>               </a:t>
            </a:r>
            <a:r>
              <a:rPr lang="es-AR" sz="5400" u="sng" dirty="0" smtClean="0">
                <a:solidFill>
                  <a:schemeClr val="tx1"/>
                </a:solidFill>
              </a:rPr>
              <a:t>Controversias</a:t>
            </a:r>
            <a:r>
              <a:rPr lang="es-AR" sz="5400" dirty="0">
                <a:solidFill>
                  <a:schemeClr val="tx1"/>
                </a:solidFill>
              </a:rPr>
              <a:t/>
            </a:r>
            <a:br>
              <a:rPr lang="es-AR" sz="5400" dirty="0">
                <a:solidFill>
                  <a:schemeClr val="tx1"/>
                </a:solidFill>
              </a:rPr>
            </a:br>
            <a:r>
              <a:rPr lang="es-AR" sz="5400" dirty="0" smtClean="0">
                <a:solidFill>
                  <a:schemeClr val="tx1"/>
                </a:solidFill>
              </a:rPr>
              <a:t/>
            </a:r>
            <a:br>
              <a:rPr lang="es-AR" sz="5400" dirty="0" smtClean="0">
                <a:solidFill>
                  <a:schemeClr val="tx1"/>
                </a:solidFill>
              </a:rPr>
            </a:br>
            <a:r>
              <a:rPr lang="es-AR" sz="5400" dirty="0" smtClean="0">
                <a:solidFill>
                  <a:schemeClr val="tx1"/>
                </a:solidFill>
              </a:rPr>
              <a:t>                     “Si”</a:t>
            </a:r>
            <a:br>
              <a:rPr lang="es-AR" sz="5400" dirty="0" smtClean="0">
                <a:solidFill>
                  <a:schemeClr val="tx1"/>
                </a:solidFill>
              </a:rPr>
            </a:br>
            <a:r>
              <a:rPr lang="es-AR" sz="5400" dirty="0">
                <a:solidFill>
                  <a:schemeClr val="tx1"/>
                </a:solidFill>
              </a:rPr>
              <a:t/>
            </a:r>
            <a:br>
              <a:rPr lang="es-AR" sz="5400" dirty="0">
                <a:solidFill>
                  <a:schemeClr val="tx1"/>
                </a:solidFill>
              </a:rPr>
            </a:br>
            <a:r>
              <a:rPr lang="es-AR" sz="5400" dirty="0" smtClean="0">
                <a:solidFill>
                  <a:schemeClr val="tx1"/>
                </a:solidFill>
              </a:rPr>
              <a:t>      </a:t>
            </a:r>
            <a:r>
              <a:rPr lang="es-AR" sz="4900" dirty="0" smtClean="0">
                <a:solidFill>
                  <a:schemeClr val="tx1"/>
                </a:solidFill>
              </a:rPr>
              <a:t>NAV: Aspirado Traqueal VS BAL</a:t>
            </a:r>
            <a:r>
              <a:rPr lang="es-AR" sz="5400" dirty="0" smtClean="0">
                <a:solidFill>
                  <a:schemeClr val="tx1"/>
                </a:solidFill>
              </a:rPr>
              <a:t/>
            </a:r>
            <a:br>
              <a:rPr lang="es-AR" sz="5400" dirty="0" smtClean="0">
                <a:solidFill>
                  <a:schemeClr val="tx1"/>
                </a:solidFill>
              </a:rPr>
            </a:br>
            <a:r>
              <a:rPr lang="es-AR" sz="5400" dirty="0">
                <a:solidFill>
                  <a:schemeClr val="tx1"/>
                </a:solidFill>
              </a:rPr>
              <a:t/>
            </a:r>
            <a:br>
              <a:rPr lang="es-AR" sz="5400" dirty="0">
                <a:solidFill>
                  <a:schemeClr val="tx1"/>
                </a:solidFill>
              </a:rPr>
            </a:br>
            <a:endParaRPr lang="es-AR" sz="5400" u="sng" dirty="0">
              <a:solidFill>
                <a:schemeClr val="tx1"/>
              </a:solidFill>
            </a:endParaRPr>
          </a:p>
        </p:txBody>
      </p:sp>
    </p:spTree>
    <p:extLst>
      <p:ext uri="{BB962C8B-B14F-4D97-AF65-F5344CB8AC3E}">
        <p14:creationId xmlns:p14="http://schemas.microsoft.com/office/powerpoint/2010/main" val="2282297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76603" y="2515674"/>
            <a:ext cx="3443905" cy="1320800"/>
          </a:xfrm>
        </p:spPr>
        <p:txBody>
          <a:bodyPr>
            <a:normAutofit/>
          </a:bodyPr>
          <a:lstStyle/>
          <a:p>
            <a:r>
              <a:rPr lang="es-AR" sz="4800" dirty="0" smtClean="0">
                <a:solidFill>
                  <a:schemeClr val="tx1"/>
                </a:solidFill>
              </a:rPr>
              <a:t>FIN.</a:t>
            </a:r>
            <a:endParaRPr lang="es-AR" sz="4800" dirty="0">
              <a:solidFill>
                <a:schemeClr val="tx1"/>
              </a:solidFill>
            </a:endParaRPr>
          </a:p>
        </p:txBody>
      </p:sp>
    </p:spTree>
    <p:extLst>
      <p:ext uri="{BB962C8B-B14F-4D97-AF65-F5344CB8AC3E}">
        <p14:creationId xmlns:p14="http://schemas.microsoft.com/office/powerpoint/2010/main" val="1955687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8258" y="292743"/>
            <a:ext cx="6837555" cy="3007542"/>
          </a:xfrm>
          <a:prstGeom prst="rect">
            <a:avLst/>
          </a:prstGeom>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8258" y="3300285"/>
            <a:ext cx="6935168" cy="2781688"/>
          </a:xfrm>
          <a:prstGeom prst="rect">
            <a:avLst/>
          </a:prstGeom>
        </p:spPr>
      </p:pic>
    </p:spTree>
    <p:extLst>
      <p:ext uri="{BB962C8B-B14F-4D97-AF65-F5344CB8AC3E}">
        <p14:creationId xmlns:p14="http://schemas.microsoft.com/office/powerpoint/2010/main" val="982078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4983" y="1206351"/>
            <a:ext cx="6315956" cy="3772426"/>
          </a:xfrm>
          <a:prstGeom prst="rect">
            <a:avLst/>
          </a:prstGeom>
          <a:ln>
            <a:solidFill>
              <a:schemeClr val="tx1"/>
            </a:solidFill>
          </a:ln>
        </p:spPr>
      </p:pic>
      <p:cxnSp>
        <p:nvCxnSpPr>
          <p:cNvPr id="8" name="Conector recto 7"/>
          <p:cNvCxnSpPr/>
          <p:nvPr/>
        </p:nvCxnSpPr>
        <p:spPr>
          <a:xfrm>
            <a:off x="1764406" y="1661375"/>
            <a:ext cx="619653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a:off x="5035639" y="275607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ector recto 15"/>
          <p:cNvCxnSpPr/>
          <p:nvPr/>
        </p:nvCxnSpPr>
        <p:spPr>
          <a:xfrm>
            <a:off x="1764406" y="1893194"/>
            <a:ext cx="619653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1764406" y="2099256"/>
            <a:ext cx="6196533" cy="1287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1764406" y="2318197"/>
            <a:ext cx="24598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Conector recto 21"/>
          <p:cNvCxnSpPr/>
          <p:nvPr/>
        </p:nvCxnSpPr>
        <p:spPr>
          <a:xfrm>
            <a:off x="1764406" y="4056845"/>
            <a:ext cx="46621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Conector recto 23"/>
          <p:cNvCxnSpPr/>
          <p:nvPr/>
        </p:nvCxnSpPr>
        <p:spPr>
          <a:xfrm>
            <a:off x="6426558" y="4494727"/>
            <a:ext cx="153438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a:off x="1764406" y="4726546"/>
            <a:ext cx="46621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4574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845" y="1086092"/>
            <a:ext cx="10058400" cy="2690782"/>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5400000" scaled="1"/>
            <a:tileRect/>
          </a:gradFill>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845" y="3776874"/>
            <a:ext cx="3277057" cy="371527"/>
          </a:xfrm>
          <a:prstGeom prst="rect">
            <a:avLst/>
          </a:prstGeom>
        </p:spPr>
      </p:pic>
    </p:spTree>
    <p:extLst>
      <p:ext uri="{BB962C8B-B14F-4D97-AF65-F5344CB8AC3E}">
        <p14:creationId xmlns:p14="http://schemas.microsoft.com/office/powerpoint/2010/main" val="4193787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9024" y="565157"/>
            <a:ext cx="5125165" cy="1648055"/>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4771" y="2213212"/>
            <a:ext cx="5039428" cy="4077269"/>
          </a:xfrm>
          <a:prstGeom prst="rect">
            <a:avLst/>
          </a:prstGeom>
        </p:spPr>
      </p:pic>
      <p:cxnSp>
        <p:nvCxnSpPr>
          <p:cNvPr id="5" name="Conector recto 4"/>
          <p:cNvCxnSpPr/>
          <p:nvPr/>
        </p:nvCxnSpPr>
        <p:spPr>
          <a:xfrm>
            <a:off x="2511380" y="4443211"/>
            <a:ext cx="193183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Conector recto 6"/>
          <p:cNvCxnSpPr/>
          <p:nvPr/>
        </p:nvCxnSpPr>
        <p:spPr>
          <a:xfrm flipV="1">
            <a:off x="1831892" y="4675031"/>
            <a:ext cx="2519714" cy="1287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flipV="1">
            <a:off x="2511380" y="4893972"/>
            <a:ext cx="3206840" cy="1287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6119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9528" y="2017741"/>
            <a:ext cx="3185893" cy="317495"/>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9528" y="2335236"/>
            <a:ext cx="6735847" cy="1769911"/>
          </a:xfrm>
          <a:prstGeom prst="rect">
            <a:avLst/>
          </a:prstGeom>
        </p:spPr>
      </p:pic>
      <p:cxnSp>
        <p:nvCxnSpPr>
          <p:cNvPr id="5" name="Conector recto 4"/>
          <p:cNvCxnSpPr/>
          <p:nvPr/>
        </p:nvCxnSpPr>
        <p:spPr>
          <a:xfrm>
            <a:off x="2189408" y="2576815"/>
            <a:ext cx="2806013" cy="103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Conector recto 6"/>
          <p:cNvCxnSpPr/>
          <p:nvPr/>
        </p:nvCxnSpPr>
        <p:spPr>
          <a:xfrm>
            <a:off x="2189408" y="2846231"/>
            <a:ext cx="4842457"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ector recto 15"/>
          <p:cNvCxnSpPr/>
          <p:nvPr/>
        </p:nvCxnSpPr>
        <p:spPr>
          <a:xfrm flipH="1">
            <a:off x="7018986" y="2846231"/>
            <a:ext cx="12879" cy="386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2189408" y="3220191"/>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flipV="1">
            <a:off x="1809528" y="3464417"/>
            <a:ext cx="2517773" cy="2575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1906073" y="3161998"/>
            <a:ext cx="6503831" cy="977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5337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484" y="653924"/>
            <a:ext cx="9078592" cy="2124371"/>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349" y="3050401"/>
            <a:ext cx="5210902" cy="190527"/>
          </a:xfrm>
          <a:prstGeom prst="rect">
            <a:avLst/>
          </a:prstGeom>
        </p:spPr>
      </p:pic>
    </p:spTree>
    <p:extLst>
      <p:ext uri="{BB962C8B-B14F-4D97-AF65-F5344CB8AC3E}">
        <p14:creationId xmlns:p14="http://schemas.microsoft.com/office/powerpoint/2010/main" val="3260828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065" y="1275009"/>
            <a:ext cx="9272262" cy="1017430"/>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373" y="3168985"/>
            <a:ext cx="9097645" cy="1506045"/>
          </a:xfrm>
          <a:prstGeom prst="rect">
            <a:avLst/>
          </a:prstGeom>
        </p:spPr>
      </p:pic>
      <p:cxnSp>
        <p:nvCxnSpPr>
          <p:cNvPr id="5" name="Conector recto 4"/>
          <p:cNvCxnSpPr/>
          <p:nvPr/>
        </p:nvCxnSpPr>
        <p:spPr>
          <a:xfrm>
            <a:off x="6735651" y="1493949"/>
            <a:ext cx="304436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a:endCxn id="2" idx="1"/>
          </p:cNvCxnSpPr>
          <p:nvPr/>
        </p:nvCxnSpPr>
        <p:spPr>
          <a:xfrm flipH="1">
            <a:off x="595065" y="1783724"/>
            <a:ext cx="720953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a:off x="7907628" y="1970468"/>
            <a:ext cx="187239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ector recto 15"/>
          <p:cNvCxnSpPr/>
          <p:nvPr/>
        </p:nvCxnSpPr>
        <p:spPr>
          <a:xfrm>
            <a:off x="682373" y="2292439"/>
            <a:ext cx="752146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2099256" y="3412901"/>
            <a:ext cx="755989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6375042" y="3915177"/>
            <a:ext cx="3284113" cy="683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flipV="1">
            <a:off x="682373" y="4146997"/>
            <a:ext cx="6993435" cy="257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ector recto 24"/>
          <p:cNvCxnSpPr/>
          <p:nvPr/>
        </p:nvCxnSpPr>
        <p:spPr>
          <a:xfrm>
            <a:off x="3696237" y="4378817"/>
            <a:ext cx="5962918" cy="3863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682373" y="4675030"/>
            <a:ext cx="435326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0097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09600"/>
            <a:ext cx="10205315" cy="4696496"/>
          </a:xfrm>
        </p:spPr>
        <p:txBody>
          <a:bodyPr>
            <a:normAutofit fontScale="90000"/>
          </a:bodyPr>
          <a:lstStyle/>
          <a:p>
            <a:r>
              <a:rPr lang="es-AR" dirty="0">
                <a:solidFill>
                  <a:schemeClr val="tx1"/>
                </a:solidFill>
              </a:rPr>
              <a:t> </a:t>
            </a:r>
            <a:r>
              <a:rPr lang="es-AR" dirty="0" smtClean="0">
                <a:solidFill>
                  <a:schemeClr val="tx1"/>
                </a:solidFill>
              </a:rPr>
              <a:t>                         </a:t>
            </a:r>
            <a:r>
              <a:rPr lang="es-AR" u="sng" dirty="0" smtClean="0">
                <a:solidFill>
                  <a:schemeClr val="tx1"/>
                </a:solidFill>
              </a:rPr>
              <a:t>Conclusión</a:t>
            </a:r>
            <a:r>
              <a:rPr lang="es-AR" dirty="0" smtClean="0">
                <a:solidFill>
                  <a:schemeClr val="tx1"/>
                </a:solidFill>
              </a:rPr>
              <a:t> :</a:t>
            </a:r>
            <a:br>
              <a:rPr lang="es-AR" dirty="0" smtClean="0">
                <a:solidFill>
                  <a:schemeClr val="tx1"/>
                </a:solidFill>
              </a:rPr>
            </a:br>
            <a:r>
              <a:rPr lang="es-AR" dirty="0">
                <a:solidFill>
                  <a:schemeClr val="tx1"/>
                </a:solidFill>
              </a:rPr>
              <a:t/>
            </a:r>
            <a:br>
              <a:rPr lang="es-AR" dirty="0">
                <a:solidFill>
                  <a:schemeClr val="tx1"/>
                </a:solidFill>
              </a:rPr>
            </a:br>
            <a:r>
              <a:rPr lang="es-AR" dirty="0" smtClean="0">
                <a:solidFill>
                  <a:schemeClr val="tx1"/>
                </a:solidFill>
              </a:rPr>
              <a:t/>
            </a:r>
            <a:br>
              <a:rPr lang="es-AR" dirty="0" smtClean="0">
                <a:solidFill>
                  <a:schemeClr val="tx1"/>
                </a:solidFill>
              </a:rPr>
            </a:br>
            <a:r>
              <a:rPr lang="es-AR" dirty="0" smtClean="0">
                <a:solidFill>
                  <a:schemeClr val="tx1"/>
                </a:solidFill>
              </a:rPr>
              <a:t>El </a:t>
            </a:r>
            <a:r>
              <a:rPr lang="es-AR" dirty="0">
                <a:solidFill>
                  <a:schemeClr val="tx1"/>
                </a:solidFill>
              </a:rPr>
              <a:t>a</a:t>
            </a:r>
            <a:r>
              <a:rPr lang="es-AR" dirty="0" smtClean="0">
                <a:solidFill>
                  <a:schemeClr val="tx1"/>
                </a:solidFill>
              </a:rPr>
              <a:t>spirado traqueal cuantitativo, tendría cifras cercanas en cuanto a sensibilidad y especificidad con respecto al BAL, lo que lo convertiría en un método diagnóstico alternativo válido. Teniendo como ventajas ser de bajo costo, disponible las 24 hs, sin necesidad de personal especializado. </a:t>
            </a:r>
            <a:br>
              <a:rPr lang="es-AR" dirty="0" smtClean="0">
                <a:solidFill>
                  <a:schemeClr val="tx1"/>
                </a:solidFill>
              </a:rPr>
            </a:br>
            <a:r>
              <a:rPr lang="es-AR" dirty="0">
                <a:solidFill>
                  <a:schemeClr val="tx1"/>
                </a:solidFill>
              </a:rPr>
              <a:t/>
            </a:r>
            <a:br>
              <a:rPr lang="es-AR" dirty="0">
                <a:solidFill>
                  <a:schemeClr val="tx1"/>
                </a:solidFill>
              </a:rPr>
            </a:br>
            <a:r>
              <a:rPr lang="es-AR" dirty="0" smtClean="0">
                <a:solidFill>
                  <a:schemeClr val="tx1"/>
                </a:solidFill>
              </a:rPr>
              <a:t/>
            </a:r>
            <a:br>
              <a:rPr lang="es-AR" dirty="0" smtClean="0">
                <a:solidFill>
                  <a:schemeClr val="tx1"/>
                </a:solidFill>
              </a:rPr>
            </a:br>
            <a:endParaRPr lang="es-AR" u="sng" dirty="0">
              <a:solidFill>
                <a:schemeClr val="tx1"/>
              </a:solidFill>
            </a:endParaRPr>
          </a:p>
        </p:txBody>
      </p:sp>
    </p:spTree>
    <p:extLst>
      <p:ext uri="{BB962C8B-B14F-4D97-AF65-F5344CB8AC3E}">
        <p14:creationId xmlns:p14="http://schemas.microsoft.com/office/powerpoint/2010/main" val="2138277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140</TotalTime>
  <Words>7</Words>
  <Application>Microsoft Office PowerPoint</Application>
  <PresentationFormat>Panorámica</PresentationFormat>
  <Paragraphs>3</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Trebuchet MS</vt:lpstr>
      <vt:lpstr>Wingdings 3</vt:lpstr>
      <vt:lpstr>Faceta</vt:lpstr>
      <vt:lpstr>               Controversias                       “Si”        NAV: Aspirado Traqueal VS BAL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Conclusión :   El aspirado traqueal cuantitativo, tendría cifras cercanas en cuanto a sensibilidad y especificidad con respecto al BAL, lo que lo convertiría en un método diagnóstico alternativo válido. Teniendo como ventajas ser de bajo costo, disponible las 24 hs, sin necesidad de personal especializado.    </vt:lpstr>
      <vt:lpstr>FIN.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Controversias                       “Si”        NAV: Aspirado Traqueal VS BAL</dc:title>
  <dc:creator>Daniel</dc:creator>
  <cp:lastModifiedBy>Daniel</cp:lastModifiedBy>
  <cp:revision>11</cp:revision>
  <dcterms:created xsi:type="dcterms:W3CDTF">2014-10-10T16:25:18Z</dcterms:created>
  <dcterms:modified xsi:type="dcterms:W3CDTF">2014-10-12T16:30:59Z</dcterms:modified>
</cp:coreProperties>
</file>