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2" r:id="rId2"/>
  </p:sldMasterIdLst>
  <p:notesMasterIdLst>
    <p:notesMasterId r:id="rId53"/>
  </p:notesMasterIdLst>
  <p:sldIdLst>
    <p:sldId id="520" r:id="rId3"/>
    <p:sldId id="540" r:id="rId4"/>
    <p:sldId id="633" r:id="rId5"/>
    <p:sldId id="598" r:id="rId6"/>
    <p:sldId id="593" r:id="rId7"/>
    <p:sldId id="594" r:id="rId8"/>
    <p:sldId id="595" r:id="rId9"/>
    <p:sldId id="627" r:id="rId10"/>
    <p:sldId id="490" r:id="rId11"/>
    <p:sldId id="623" r:id="rId12"/>
    <p:sldId id="591" r:id="rId13"/>
    <p:sldId id="601" r:id="rId14"/>
    <p:sldId id="628" r:id="rId15"/>
    <p:sldId id="638" r:id="rId16"/>
    <p:sldId id="637" r:id="rId17"/>
    <p:sldId id="535" r:id="rId18"/>
    <p:sldId id="415" r:id="rId19"/>
    <p:sldId id="559" r:id="rId20"/>
    <p:sldId id="560" r:id="rId21"/>
    <p:sldId id="536" r:id="rId22"/>
    <p:sldId id="629" r:id="rId23"/>
    <p:sldId id="630" r:id="rId24"/>
    <p:sldId id="631" r:id="rId25"/>
    <p:sldId id="625" r:id="rId26"/>
    <p:sldId id="549" r:id="rId27"/>
    <p:sldId id="632" r:id="rId28"/>
    <p:sldId id="639" r:id="rId29"/>
    <p:sldId id="635" r:id="rId30"/>
    <p:sldId id="640" r:id="rId31"/>
    <p:sldId id="642" r:id="rId32"/>
    <p:sldId id="641" r:id="rId33"/>
    <p:sldId id="621" r:id="rId34"/>
    <p:sldId id="656" r:id="rId35"/>
    <p:sldId id="644" r:id="rId36"/>
    <p:sldId id="645" r:id="rId37"/>
    <p:sldId id="646" r:id="rId38"/>
    <p:sldId id="647" r:id="rId39"/>
    <p:sldId id="648" r:id="rId40"/>
    <p:sldId id="649" r:id="rId41"/>
    <p:sldId id="650" r:id="rId42"/>
    <p:sldId id="651" r:id="rId43"/>
    <p:sldId id="652" r:id="rId44"/>
    <p:sldId id="653" r:id="rId45"/>
    <p:sldId id="654" r:id="rId46"/>
    <p:sldId id="655" r:id="rId47"/>
    <p:sldId id="573" r:id="rId48"/>
    <p:sldId id="558" r:id="rId49"/>
    <p:sldId id="557" r:id="rId50"/>
    <p:sldId id="657" r:id="rId51"/>
    <p:sldId id="538" r:id="rId52"/>
  </p:sldIdLst>
  <p:sldSz cx="9144000" cy="5143500" type="screen16x9"/>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k, Godfrey" initials="G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DD13B"/>
    <a:srgbClr val="FFFF00"/>
    <a:srgbClr val="6666FF"/>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0" d="100"/>
          <a:sy n="70" d="100"/>
        </p:scale>
        <p:origin x="-1164" y="-462"/>
      </p:cViewPr>
      <p:guideLst>
        <p:guide orient="horz" pos="1620"/>
        <p:guide orient="horz" pos="2913"/>
        <p:guide orient="horz" pos="89"/>
        <p:guide orient="horz" pos="905"/>
        <p:guide pos="2880"/>
        <p:guide pos="295"/>
        <p:guide pos="5556"/>
      </p:guideLst>
    </p:cSldViewPr>
  </p:slideViewPr>
  <p:notesTextViewPr>
    <p:cViewPr>
      <p:scale>
        <a:sx n="100" d="100"/>
        <a:sy n="100" d="100"/>
      </p:scale>
      <p:origin x="0" y="0"/>
    </p:cViewPr>
  </p:notesTextViewPr>
  <p:sorterViewPr>
    <p:cViewPr>
      <p:scale>
        <a:sx n="100" d="100"/>
        <a:sy n="100" d="100"/>
      </p:scale>
      <p:origin x="0" y="1002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0"/>
      <c:rotY val="0"/>
      <c:rAngAx val="1"/>
    </c:view3D>
    <c:floor>
      <c:spPr>
        <a:ln w="19050">
          <a:solidFill>
            <a:srgbClr val="004F59"/>
          </a:solidFill>
        </a:ln>
      </c:spPr>
    </c:floor>
    <c:sideWall>
      <c:spPr>
        <a:noFill/>
        <a:ln w="19050">
          <a:noFill/>
        </a:ln>
      </c:spPr>
    </c:sideWall>
    <c:backWall>
      <c:spPr>
        <a:noFill/>
        <a:ln w="19050">
          <a:noFill/>
        </a:ln>
      </c:spPr>
    </c:backWall>
    <c:plotArea>
      <c:layout>
        <c:manualLayout>
          <c:layoutTarget val="inner"/>
          <c:xMode val="edge"/>
          <c:yMode val="edge"/>
          <c:x val="0.12722726363240511"/>
          <c:y val="4.7046998031496132E-2"/>
          <c:w val="0.86283346868636901"/>
          <c:h val="0.73746909082143097"/>
        </c:manualLayout>
      </c:layout>
      <c:bar3DChart>
        <c:barDir val="col"/>
        <c:grouping val="clustered"/>
        <c:ser>
          <c:idx val="0"/>
          <c:order val="0"/>
          <c:tx>
            <c:strRef>
              <c:f>Sheet1!$B$1</c:f>
              <c:strCache>
                <c:ptCount val="1"/>
                <c:pt idx="0">
                  <c:v>Series 1</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5" dist="22987" dir="5400000" algn="tl" rotWithShape="0">
                <a:srgbClr val="000000">
                  <a:alpha val="35000"/>
                </a:srgbClr>
              </a:outerShdw>
            </a:effectLst>
            <a:scene3d>
              <a:camera prst="orthographicFront"/>
              <a:lightRig rig="threePt" dir="t">
                <a:rot lat="0" lon="0" rev="1200000"/>
              </a:lightRig>
            </a:scene3d>
            <a:sp3d>
              <a:bevelT w="63500" h="25400"/>
            </a:sp3d>
          </c:spPr>
          <c:dPt>
            <c:idx val="0"/>
            <c:spPr>
              <a:solidFill>
                <a:srgbClr val="FFFF00"/>
              </a:solidFill>
              <a:ln>
                <a:noFill/>
              </a:ln>
              <a:effectLst>
                <a:outerShdw blurRad="40005" dist="22987" dir="5400000" algn="tl" rotWithShape="0">
                  <a:srgbClr val="000000">
                    <a:alpha val="35000"/>
                  </a:srgbClr>
                </a:outerShdw>
              </a:effectLst>
              <a:scene3d>
                <a:camera prst="orthographicFront"/>
                <a:lightRig rig="threePt" dir="t">
                  <a:rot lat="0" lon="0" rev="1200000"/>
                </a:lightRig>
              </a:scene3d>
              <a:sp3d>
                <a:bevelT w="63500" h="25400"/>
              </a:sp3d>
            </c:spPr>
          </c:dPt>
          <c:dPt>
            <c:idx val="1"/>
            <c:spPr>
              <a:solidFill>
                <a:schemeClr val="bg1">
                  <a:lumMod val="60000"/>
                  <a:lumOff val="40000"/>
                </a:schemeClr>
              </a:solidFill>
              <a:ln>
                <a:noFill/>
              </a:ln>
              <a:effectLst>
                <a:outerShdw blurRad="40005" dist="22987" dir="5400000" algn="tl" rotWithShape="0">
                  <a:srgbClr val="000000">
                    <a:alpha val="35000"/>
                  </a:srgbClr>
                </a:outerShdw>
              </a:effectLst>
              <a:scene3d>
                <a:camera prst="orthographicFront"/>
                <a:lightRig rig="threePt" dir="t">
                  <a:rot lat="0" lon="0" rev="1200000"/>
                </a:lightRig>
              </a:scene3d>
              <a:sp3d>
                <a:bevelT w="63500" h="25400"/>
              </a:sp3d>
            </c:spPr>
          </c:dPt>
          <c:dPt>
            <c:idx val="2"/>
            <c:spPr>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a:effectLst>
                <a:outerShdw blurRad="40005" dist="22987" dir="5400000" algn="tl" rotWithShape="0">
                  <a:srgbClr val="000000">
                    <a:alpha val="35000"/>
                  </a:srgbClr>
                </a:outerShdw>
              </a:effectLst>
              <a:scene3d>
                <a:camera prst="orthographicFront"/>
                <a:lightRig rig="threePt" dir="t">
                  <a:rot lat="0" lon="0" rev="1200000"/>
                </a:lightRig>
              </a:scene3d>
              <a:sp3d>
                <a:bevelT w="63500" h="25400"/>
              </a:sp3d>
            </c:spPr>
          </c:dPt>
          <c:cat>
            <c:strRef>
              <c:f>Sheet1!$A$2:$A$4</c:f>
              <c:strCache>
                <c:ptCount val="3"/>
                <c:pt idx="0">
                  <c:v>Control</c:v>
                </c:pt>
                <c:pt idx="1">
                  <c:v>Carbachol</c:v>
                </c:pt>
                <c:pt idx="2">
                  <c:v>Tiotropium+carbachol</c:v>
                </c:pt>
              </c:strCache>
            </c:strRef>
          </c:cat>
          <c:val>
            <c:numRef>
              <c:f>Sheet1!$B$2:$B$4</c:f>
              <c:numCache>
                <c:formatCode>General</c:formatCode>
                <c:ptCount val="3"/>
                <c:pt idx="0">
                  <c:v>100</c:v>
                </c:pt>
                <c:pt idx="1">
                  <c:v>65</c:v>
                </c:pt>
                <c:pt idx="2">
                  <c:v>90</c:v>
                </c:pt>
              </c:numCache>
            </c:numRef>
          </c:val>
        </c:ser>
        <c:shape val="box"/>
        <c:axId val="36319616"/>
        <c:axId val="36321152"/>
        <c:axId val="0"/>
      </c:bar3DChart>
      <c:catAx>
        <c:axId val="36319616"/>
        <c:scaling>
          <c:orientation val="minMax"/>
        </c:scaling>
        <c:axPos val="b"/>
        <c:tickLblPos val="low"/>
        <c:spPr>
          <a:ln w="19050">
            <a:solidFill>
              <a:srgbClr val="004F59"/>
            </a:solidFill>
          </a:ln>
        </c:spPr>
        <c:txPr>
          <a:bodyPr rot="0" anchor="t" anchorCtr="1"/>
          <a:lstStyle/>
          <a:p>
            <a:pPr>
              <a:defRPr lang="de-DE" sz="1600">
                <a:solidFill>
                  <a:schemeClr val="tx1"/>
                </a:solidFill>
                <a:effectLst/>
                <a:latin typeface="Arial"/>
                <a:cs typeface="Arial"/>
              </a:defRPr>
            </a:pPr>
            <a:endParaRPr lang="en-US"/>
          </a:p>
        </c:txPr>
        <c:crossAx val="36321152"/>
        <c:crosses val="autoZero"/>
        <c:lblAlgn val="ctr"/>
        <c:lblOffset val="100"/>
      </c:catAx>
      <c:valAx>
        <c:axId val="36321152"/>
        <c:scaling>
          <c:orientation val="minMax"/>
          <c:max val="125"/>
          <c:min val="0"/>
        </c:scaling>
        <c:axPos val="l"/>
        <c:title>
          <c:tx>
            <c:rich>
              <a:bodyPr rot="-5400000" vert="horz" anchor="ctr" anchorCtr="0"/>
              <a:lstStyle/>
              <a:p>
                <a:pPr>
                  <a:defRPr lang="de-DE">
                    <a:solidFill>
                      <a:schemeClr val="tx1"/>
                    </a:solidFill>
                    <a:effectLst/>
                    <a:latin typeface="Arial"/>
                    <a:cs typeface="Arial"/>
                  </a:defRPr>
                </a:pPr>
                <a:r>
                  <a:rPr lang="el-GR" dirty="0" smtClean="0">
                    <a:solidFill>
                      <a:schemeClr val="tx1"/>
                    </a:solidFill>
                    <a:effectLst/>
                    <a:latin typeface="Arial"/>
                    <a:cs typeface="Arial"/>
                  </a:rPr>
                  <a:t>Β</a:t>
                </a:r>
                <a:r>
                  <a:rPr lang="en-GB" baseline="-25000" dirty="0" smtClean="0">
                    <a:solidFill>
                      <a:schemeClr val="tx1"/>
                    </a:solidFill>
                    <a:effectLst/>
                    <a:latin typeface="Arial"/>
                    <a:cs typeface="Arial"/>
                  </a:rPr>
                  <a:t>2</a:t>
                </a:r>
                <a:r>
                  <a:rPr lang="en-GB" dirty="0" smtClean="0">
                    <a:solidFill>
                      <a:schemeClr val="tx1"/>
                    </a:solidFill>
                    <a:effectLst/>
                    <a:latin typeface="Arial"/>
                    <a:cs typeface="Arial"/>
                  </a:rPr>
                  <a:t>-AR binding (%)</a:t>
                </a:r>
                <a:endParaRPr lang="en-GB" dirty="0">
                  <a:solidFill>
                    <a:schemeClr val="tx1"/>
                  </a:solidFill>
                  <a:effectLst/>
                  <a:latin typeface="Arial"/>
                  <a:cs typeface="Arial"/>
                </a:endParaRPr>
              </a:p>
            </c:rich>
          </c:tx>
          <c:layout>
            <c:manualLayout>
              <c:xMode val="edge"/>
              <c:yMode val="edge"/>
              <c:x val="3.82646563798359E-2"/>
              <c:y val="0.24053514172161911"/>
            </c:manualLayout>
          </c:layout>
        </c:title>
        <c:numFmt formatCode="General" sourceLinked="1"/>
        <c:tickLblPos val="nextTo"/>
        <c:spPr>
          <a:ln w="19050">
            <a:solidFill>
              <a:srgbClr val="004F59"/>
            </a:solidFill>
          </a:ln>
        </c:spPr>
        <c:txPr>
          <a:bodyPr/>
          <a:lstStyle/>
          <a:p>
            <a:pPr>
              <a:defRPr lang="de-DE">
                <a:solidFill>
                  <a:schemeClr val="tx1"/>
                </a:solidFill>
                <a:latin typeface="Arial"/>
                <a:cs typeface="Arial"/>
              </a:defRPr>
            </a:pPr>
            <a:endParaRPr lang="en-US"/>
          </a:p>
        </c:txPr>
        <c:crossAx val="36319616"/>
        <c:crosses val="autoZero"/>
        <c:crossBetween val="between"/>
        <c:majorUnit val="25"/>
      </c:valAx>
      <c:spPr>
        <a:noFill/>
        <a:ln w="25400">
          <a:noFill/>
        </a:ln>
      </c:spPr>
    </c:plotArea>
    <c:plotVisOnly val="1"/>
    <c:dispBlanksAs val="gap"/>
  </c:chart>
  <c:spPr>
    <a:scene3d>
      <a:camera prst="orthographicFront"/>
      <a:lightRig rig="threePt" dir="t"/>
    </a:scene3d>
    <a:sp3d>
      <a:bevelT/>
    </a:sp3d>
  </c:spPr>
  <c:txPr>
    <a:bodyPr/>
    <a:lstStyle/>
    <a:p>
      <a:pPr>
        <a:defRPr sz="1400" b="1">
          <a:solidFill>
            <a:schemeClr val="bg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785157377995957E-2"/>
          <c:y val="0.11157824803149607"/>
          <c:w val="0.88340002475145185"/>
          <c:h val="0.63194650785217665"/>
        </c:manualLayout>
      </c:layout>
      <c:barChart>
        <c:barDir val="col"/>
        <c:grouping val="clustered"/>
        <c:ser>
          <c:idx val="0"/>
          <c:order val="0"/>
          <c:tx>
            <c:strRef>
              <c:f>Sheet1!$B$1</c:f>
              <c:strCache>
                <c:ptCount val="1"/>
                <c:pt idx="0">
                  <c:v>Column1</c:v>
                </c:pt>
              </c:strCache>
            </c:strRef>
          </c:tx>
          <c:dPt>
            <c:idx val="0"/>
            <c:spPr>
              <a:solidFill>
                <a:srgbClr val="BEBEBE"/>
              </a:solidFill>
              <a:scene3d>
                <a:camera prst="orthographicFront"/>
                <a:lightRig rig="threePt" dir="t"/>
              </a:scene3d>
              <a:sp3d>
                <a:bevelT/>
              </a:sp3d>
            </c:spPr>
          </c:dPt>
          <c:dPt>
            <c:idx val="1"/>
            <c:spPr>
              <a:solidFill>
                <a:srgbClr val="FFFF00"/>
              </a:solidFill>
              <a:scene3d>
                <a:camera prst="orthographicFront"/>
                <a:lightRig rig="threePt" dir="t"/>
              </a:scene3d>
              <a:sp3d>
                <a:bevelT/>
              </a:sp3d>
            </c:spPr>
          </c:dPt>
          <c:dPt>
            <c:idx val="2"/>
            <c:spPr>
              <a:solidFill>
                <a:schemeClr val="accent2"/>
              </a:solidFill>
              <a:scene3d>
                <a:camera prst="orthographicFront"/>
                <a:lightRig rig="threePt" dir="t"/>
              </a:scene3d>
              <a:sp3d>
                <a:bevelT/>
              </a:sp3d>
            </c:spPr>
          </c:dPt>
          <c:dPt>
            <c:idx val="3"/>
            <c:spPr>
              <a:solidFill>
                <a:srgbClr val="00FFFF"/>
              </a:solidFill>
              <a:scene3d>
                <a:camera prst="orthographicFront"/>
                <a:lightRig rig="threePt" dir="t"/>
              </a:scene3d>
              <a:sp3d>
                <a:bevelT/>
              </a:sp3d>
            </c:spPr>
          </c:dPt>
          <c:dPt>
            <c:idx val="4"/>
            <c:spPr>
              <a:solidFill>
                <a:srgbClr val="CC99FF"/>
              </a:solidFill>
              <a:scene3d>
                <a:camera prst="orthographicFront"/>
                <a:lightRig rig="threePt" dir="t"/>
              </a:scene3d>
              <a:sp3d>
                <a:bevelT/>
              </a:sp3d>
            </c:spPr>
          </c:dPt>
          <c:dLbls>
            <c:txPr>
              <a:bodyPr/>
              <a:lstStyle/>
              <a:p>
                <a:pPr>
                  <a:defRPr sz="1200" b="1">
                    <a:solidFill>
                      <a:schemeClr val="accent4">
                        <a:lumMod val="10000"/>
                      </a:schemeClr>
                    </a:solidFill>
                  </a:defRPr>
                </a:pPr>
                <a:endParaRPr lang="en-US"/>
              </a:p>
            </c:txPr>
            <c:dLblPos val="inBase"/>
            <c:showVal val="1"/>
          </c:dLbls>
          <c:cat>
            <c:strRef>
              <c:f>Sheet1!$A$2:$A$6</c:f>
              <c:strCache>
                <c:ptCount val="5"/>
                <c:pt idx="0">
                  <c:v>Placebo</c:v>
                </c:pt>
                <c:pt idx="1">
                  <c:v>Tiotropium 18 μg</c:v>
                </c:pt>
                <c:pt idx="2">
                  <c:v>Glycopyrronium 50 μg</c:v>
                </c:pt>
                <c:pt idx="3">
                  <c:v>Indacaterol 150 μg</c:v>
                </c:pt>
                <c:pt idx="4">
                  <c:v>QVA149 110/50 μg</c:v>
                </c:pt>
              </c:strCache>
            </c:strRef>
          </c:cat>
          <c:val>
            <c:numRef>
              <c:f>Sheet1!$B$2:$B$6</c:f>
              <c:numCache>
                <c:formatCode>General</c:formatCode>
                <c:ptCount val="5"/>
                <c:pt idx="0">
                  <c:v>1.25</c:v>
                </c:pt>
                <c:pt idx="1">
                  <c:v>1.37</c:v>
                </c:pt>
                <c:pt idx="2">
                  <c:v>1.36</c:v>
                </c:pt>
                <c:pt idx="3">
                  <c:v>1.3800000000000001</c:v>
                </c:pt>
                <c:pt idx="4">
                  <c:v>1.45</c:v>
                </c:pt>
              </c:numCache>
            </c:numRef>
          </c:val>
        </c:ser>
        <c:axId val="55286400"/>
        <c:axId val="55288192"/>
      </c:barChart>
      <c:catAx>
        <c:axId val="55286400"/>
        <c:scaling>
          <c:orientation val="minMax"/>
        </c:scaling>
        <c:axPos val="b"/>
        <c:numFmt formatCode="General" sourceLinked="1"/>
        <c:majorTickMark val="none"/>
        <c:tickLblPos val="none"/>
        <c:spPr>
          <a:ln w="38100"/>
        </c:spPr>
        <c:txPr>
          <a:bodyPr/>
          <a:lstStyle/>
          <a:p>
            <a:pPr>
              <a:defRPr sz="1100"/>
            </a:pPr>
            <a:endParaRPr lang="en-US"/>
          </a:p>
        </c:txPr>
        <c:crossAx val="55288192"/>
        <c:crosses val="autoZero"/>
        <c:auto val="1"/>
        <c:lblAlgn val="ctr"/>
        <c:lblOffset val="100"/>
      </c:catAx>
      <c:valAx>
        <c:axId val="55288192"/>
        <c:scaling>
          <c:orientation val="minMax"/>
          <c:max val="2"/>
          <c:min val="0"/>
        </c:scaling>
        <c:axPos val="l"/>
        <c:numFmt formatCode="General" sourceLinked="1"/>
        <c:tickLblPos val="nextTo"/>
        <c:spPr>
          <a:ln w="38100"/>
        </c:spPr>
        <c:txPr>
          <a:bodyPr/>
          <a:lstStyle/>
          <a:p>
            <a:pPr>
              <a:defRPr sz="1200" b="1"/>
            </a:pPr>
            <a:endParaRPr lang="en-US"/>
          </a:p>
        </c:txPr>
        <c:crossAx val="55286400"/>
        <c:crosses val="autoZero"/>
        <c:crossBetween val="between"/>
        <c:majorUnit val="0.5"/>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508291182145276"/>
          <c:y val="4.8425551004025562E-2"/>
          <c:w val="0.85670516764874893"/>
          <c:h val="0.58680329126774966"/>
        </c:manualLayout>
      </c:layout>
      <c:barChart>
        <c:barDir val="col"/>
        <c:grouping val="clustered"/>
        <c:ser>
          <c:idx val="0"/>
          <c:order val="0"/>
          <c:tx>
            <c:strRef>
              <c:f>Sheet1!$B$1</c:f>
              <c:strCache>
                <c:ptCount val="1"/>
                <c:pt idx="0">
                  <c:v>IC</c:v>
                </c:pt>
              </c:strCache>
            </c:strRef>
          </c:tx>
          <c:cat>
            <c:strRef>
              <c:f>Sheet1!$A$2:$A$7</c:f>
              <c:strCache>
                <c:ptCount val="6"/>
                <c:pt idx="0">
                  <c:v>Placebo</c:v>
                </c:pt>
                <c:pt idx="1">
                  <c:v>Olo 5</c:v>
                </c:pt>
                <c:pt idx="2">
                  <c:v>Tio 2.5</c:v>
                </c:pt>
                <c:pt idx="3">
                  <c:v>Tio 5</c:v>
                </c:pt>
                <c:pt idx="4">
                  <c:v>T+O 2.5/5</c:v>
                </c:pt>
                <c:pt idx="5">
                  <c:v>T+O 5/5</c:v>
                </c:pt>
              </c:strCache>
            </c:strRef>
          </c:cat>
          <c:val>
            <c:numRef>
              <c:f>Sheet1!$B$2:$B$7</c:f>
              <c:numCache>
                <c:formatCode>0.000</c:formatCode>
                <c:ptCount val="6"/>
                <c:pt idx="0">
                  <c:v>-0.1</c:v>
                </c:pt>
                <c:pt idx="1">
                  <c:v>5.7000000000000023E-2</c:v>
                </c:pt>
                <c:pt idx="2">
                  <c:v>1.4E-2</c:v>
                </c:pt>
                <c:pt idx="3">
                  <c:v>-6.0000000000000114E-3</c:v>
                </c:pt>
                <c:pt idx="4">
                  <c:v>8.5000000000000006E-2</c:v>
                </c:pt>
                <c:pt idx="5">
                  <c:v>9.9000000000000046E-2</c:v>
                </c:pt>
              </c:numCache>
            </c:numRef>
          </c:val>
        </c:ser>
        <c:ser>
          <c:idx val="1"/>
          <c:order val="1"/>
          <c:tx>
            <c:strRef>
              <c:f>Sheet1!$C$1</c:f>
              <c:strCache>
                <c:ptCount val="1"/>
                <c:pt idx="0">
                  <c:v>TLC</c:v>
                </c:pt>
              </c:strCache>
            </c:strRef>
          </c:tx>
          <c:cat>
            <c:strRef>
              <c:f>Sheet1!$A$2:$A$7</c:f>
              <c:strCache>
                <c:ptCount val="6"/>
                <c:pt idx="0">
                  <c:v>Placebo</c:v>
                </c:pt>
                <c:pt idx="1">
                  <c:v>Olo 5</c:v>
                </c:pt>
                <c:pt idx="2">
                  <c:v>Tio 2.5</c:v>
                </c:pt>
                <c:pt idx="3">
                  <c:v>Tio 5</c:v>
                </c:pt>
                <c:pt idx="4">
                  <c:v>T+O 2.5/5</c:v>
                </c:pt>
                <c:pt idx="5">
                  <c:v>T+O 5/5</c:v>
                </c:pt>
              </c:strCache>
            </c:strRef>
          </c:cat>
          <c:val>
            <c:numRef>
              <c:f>Sheet1!$C$2:$C$7</c:f>
              <c:numCache>
                <c:formatCode>0.000</c:formatCode>
                <c:ptCount val="6"/>
                <c:pt idx="0">
                  <c:v>1.0000000000000005E-2</c:v>
                </c:pt>
                <c:pt idx="1">
                  <c:v>-3.0000000000000092E-3</c:v>
                </c:pt>
                <c:pt idx="2">
                  <c:v>-1.9000000000000076E-2</c:v>
                </c:pt>
                <c:pt idx="3">
                  <c:v>-1.7000000000000001E-2</c:v>
                </c:pt>
                <c:pt idx="4">
                  <c:v>-9.8000000000000226E-2</c:v>
                </c:pt>
                <c:pt idx="5">
                  <c:v>-8.0000000000000043E-2</c:v>
                </c:pt>
              </c:numCache>
            </c:numRef>
          </c:val>
        </c:ser>
        <c:ser>
          <c:idx val="2"/>
          <c:order val="2"/>
          <c:tx>
            <c:strRef>
              <c:f>Sheet1!$D$1</c:f>
              <c:strCache>
                <c:ptCount val="1"/>
                <c:pt idx="0">
                  <c:v>FRC</c:v>
                </c:pt>
              </c:strCache>
            </c:strRef>
          </c:tx>
          <c:spPr>
            <a:solidFill>
              <a:schemeClr val="accent4"/>
            </a:solidFill>
            <a:ln>
              <a:solidFill>
                <a:schemeClr val="accent4"/>
              </a:solidFill>
            </a:ln>
          </c:spPr>
          <c:cat>
            <c:strRef>
              <c:f>Sheet1!$A$2:$A$7</c:f>
              <c:strCache>
                <c:ptCount val="6"/>
                <c:pt idx="0">
                  <c:v>Placebo</c:v>
                </c:pt>
                <c:pt idx="1">
                  <c:v>Olo 5</c:v>
                </c:pt>
                <c:pt idx="2">
                  <c:v>Tio 2.5</c:v>
                </c:pt>
                <c:pt idx="3">
                  <c:v>Tio 5</c:v>
                </c:pt>
                <c:pt idx="4">
                  <c:v>T+O 2.5/5</c:v>
                </c:pt>
                <c:pt idx="5">
                  <c:v>T+O 5/5</c:v>
                </c:pt>
              </c:strCache>
            </c:strRef>
          </c:cat>
          <c:val>
            <c:numRef>
              <c:f>Sheet1!$D$2:$D$7</c:f>
              <c:numCache>
                <c:formatCode>0.000</c:formatCode>
                <c:ptCount val="6"/>
                <c:pt idx="0">
                  <c:v>6.8000000000000019E-2</c:v>
                </c:pt>
                <c:pt idx="1">
                  <c:v>-8.7000000000000022E-2</c:v>
                </c:pt>
                <c:pt idx="2">
                  <c:v>-7.1999999999999995E-2</c:v>
                </c:pt>
                <c:pt idx="3">
                  <c:v>-3.500000000000001E-2</c:v>
                </c:pt>
                <c:pt idx="4">
                  <c:v>-0.17300000000000001</c:v>
                </c:pt>
                <c:pt idx="5">
                  <c:v>-0.23200000000000001</c:v>
                </c:pt>
              </c:numCache>
            </c:numRef>
          </c:val>
        </c:ser>
        <c:ser>
          <c:idx val="3"/>
          <c:order val="3"/>
          <c:tx>
            <c:strRef>
              <c:f>Sheet1!$E$1</c:f>
              <c:strCache>
                <c:ptCount val="1"/>
                <c:pt idx="0">
                  <c:v>RV</c:v>
                </c:pt>
              </c:strCache>
            </c:strRef>
          </c:tx>
          <c:spPr>
            <a:solidFill>
              <a:schemeClr val="accent3"/>
            </a:solidFill>
            <a:ln>
              <a:solidFill>
                <a:schemeClr val="accent3"/>
              </a:solidFill>
            </a:ln>
          </c:spPr>
          <c:cat>
            <c:strRef>
              <c:f>Sheet1!$A$2:$A$7</c:f>
              <c:strCache>
                <c:ptCount val="6"/>
                <c:pt idx="0">
                  <c:v>Placebo</c:v>
                </c:pt>
                <c:pt idx="1">
                  <c:v>Olo 5</c:v>
                </c:pt>
                <c:pt idx="2">
                  <c:v>Tio 2.5</c:v>
                </c:pt>
                <c:pt idx="3">
                  <c:v>Tio 5</c:v>
                </c:pt>
                <c:pt idx="4">
                  <c:v>T+O 2.5/5</c:v>
                </c:pt>
                <c:pt idx="5">
                  <c:v>T+O 5/5</c:v>
                </c:pt>
              </c:strCache>
            </c:strRef>
          </c:cat>
          <c:val>
            <c:numRef>
              <c:f>Sheet1!$E$2:$E$7</c:f>
              <c:numCache>
                <c:formatCode>0.000</c:formatCode>
                <c:ptCount val="6"/>
                <c:pt idx="0">
                  <c:v>0.05</c:v>
                </c:pt>
                <c:pt idx="1">
                  <c:v>-8.6000000000000021E-2</c:v>
                </c:pt>
                <c:pt idx="2">
                  <c:v>-0.113</c:v>
                </c:pt>
                <c:pt idx="3">
                  <c:v>-6.7000000000000004E-2</c:v>
                </c:pt>
                <c:pt idx="4">
                  <c:v>-0.29400000000000032</c:v>
                </c:pt>
                <c:pt idx="5">
                  <c:v>-0.30800000000000038</c:v>
                </c:pt>
              </c:numCache>
            </c:numRef>
          </c:val>
        </c:ser>
        <c:axId val="55607680"/>
        <c:axId val="55609216"/>
      </c:barChart>
      <c:catAx>
        <c:axId val="55607680"/>
        <c:scaling>
          <c:orientation val="minMax"/>
        </c:scaling>
        <c:axPos val="b"/>
        <c:tickLblPos val="nextTo"/>
        <c:spPr>
          <a:ln>
            <a:solidFill>
              <a:schemeClr val="tx1"/>
            </a:solidFill>
          </a:ln>
        </c:spPr>
        <c:crossAx val="55609216"/>
        <c:crosses val="autoZero"/>
        <c:auto val="1"/>
        <c:lblAlgn val="ctr"/>
        <c:lblOffset val="100"/>
      </c:catAx>
      <c:valAx>
        <c:axId val="55609216"/>
        <c:scaling>
          <c:orientation val="minMax"/>
        </c:scaling>
        <c:axPos val="l"/>
        <c:title>
          <c:tx>
            <c:rich>
              <a:bodyPr rot="-5400000" vert="horz"/>
              <a:lstStyle/>
              <a:p>
                <a:pPr>
                  <a:defRPr>
                    <a:solidFill>
                      <a:schemeClr val="tx1"/>
                    </a:solidFill>
                  </a:defRPr>
                </a:pPr>
                <a:r>
                  <a:rPr lang="en-GB" sz="1400" dirty="0" smtClean="0">
                    <a:solidFill>
                      <a:schemeClr val="tx1"/>
                    </a:solidFill>
                  </a:rPr>
                  <a:t>(L)</a:t>
                </a:r>
                <a:endParaRPr lang="en-GB" sz="1400" dirty="0">
                  <a:solidFill>
                    <a:schemeClr val="tx1"/>
                  </a:solidFill>
                </a:endParaRPr>
              </a:p>
            </c:rich>
          </c:tx>
          <c:layout/>
        </c:title>
        <c:numFmt formatCode="0.0" sourceLinked="0"/>
        <c:tickLblPos val="nextTo"/>
        <c:spPr>
          <a:ln>
            <a:solidFill>
              <a:schemeClr val="tx1"/>
            </a:solidFill>
          </a:ln>
        </c:spPr>
        <c:txPr>
          <a:bodyPr/>
          <a:lstStyle/>
          <a:p>
            <a:pPr>
              <a:defRPr sz="1400" b="1">
                <a:solidFill>
                  <a:schemeClr val="tx1"/>
                </a:solidFill>
              </a:defRPr>
            </a:pPr>
            <a:endParaRPr lang="en-US"/>
          </a:p>
        </c:txPr>
        <c:crossAx val="55607680"/>
        <c:crosses val="autoZero"/>
        <c:crossBetween val="between"/>
        <c:majorUnit val="0.1"/>
      </c:valAx>
      <c:dTable>
        <c:showHorzBorder val="1"/>
        <c:showVertBorder val="1"/>
        <c:showOutline val="1"/>
        <c:showKeys val="1"/>
        <c:spPr>
          <a:ln>
            <a:solidFill>
              <a:schemeClr val="tx1"/>
            </a:solidFill>
          </a:ln>
        </c:spPr>
        <c:txPr>
          <a:bodyPr/>
          <a:lstStyle/>
          <a:p>
            <a:pPr rtl="0">
              <a:defRPr sz="1400">
                <a:solidFill>
                  <a:schemeClr val="tx1"/>
                </a:solidFill>
              </a:defRPr>
            </a:pPr>
            <a:endParaRPr lang="en-US"/>
          </a:p>
        </c:txPr>
      </c:dTable>
      <c:spPr>
        <a:ln>
          <a:solidFill>
            <a:schemeClr val="tx1"/>
          </a:solidFill>
        </a:ln>
      </c:spPr>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86030457307897"/>
          <c:y val="0.10996333661417321"/>
          <c:w val="0.84053965771951888"/>
          <c:h val="0.84466953740160122"/>
        </c:manualLayout>
      </c:layout>
      <c:lineChart>
        <c:grouping val="standard"/>
        <c:ser>
          <c:idx val="0"/>
          <c:order val="0"/>
          <c:tx>
            <c:strRef>
              <c:f>Sheet1!$A$2</c:f>
              <c:strCache>
                <c:ptCount val="1"/>
                <c:pt idx="0">
                  <c:v>East</c:v>
                </c:pt>
              </c:strCache>
            </c:strRef>
          </c:tx>
          <c:spPr>
            <a:ln w="38100">
              <a:solidFill>
                <a:schemeClr val="accent1">
                  <a:lumMod val="90000"/>
                </a:schemeClr>
              </a:solidFill>
            </a:ln>
          </c:spPr>
          <c:marker>
            <c:symbol val="circle"/>
            <c:size val="10"/>
            <c:spPr>
              <a:solidFill>
                <a:schemeClr val="accent1">
                  <a:lumMod val="90000"/>
                </a:schemeClr>
              </a:solidFill>
              <a:ln>
                <a:solidFill>
                  <a:schemeClr val="accent1">
                    <a:lumMod val="90000"/>
                  </a:schemeClr>
                </a:solidFill>
              </a:ln>
            </c:spPr>
          </c:marker>
          <c:errBars>
            <c:errDir val="y"/>
            <c:errBarType val="both"/>
            <c:errValType val="cust"/>
            <c:plus>
              <c:numRef>
                <c:f>Sheet1!$B$6:$F$6</c:f>
                <c:numCache>
                  <c:formatCode>General</c:formatCode>
                  <c:ptCount val="5"/>
                  <c:pt idx="0">
                    <c:v>0</c:v>
                  </c:pt>
                  <c:pt idx="1">
                    <c:v>6.2</c:v>
                  </c:pt>
                  <c:pt idx="2">
                    <c:v>6.2</c:v>
                  </c:pt>
                  <c:pt idx="3">
                    <c:v>6.4</c:v>
                  </c:pt>
                  <c:pt idx="4">
                    <c:v>9.4</c:v>
                  </c:pt>
                </c:numCache>
              </c:numRef>
            </c:plus>
            <c:minus>
              <c:numRef>
                <c:f>Sheet1!$B$6:$F$6</c:f>
                <c:numCache>
                  <c:formatCode>General</c:formatCode>
                  <c:ptCount val="5"/>
                  <c:pt idx="0">
                    <c:v>0</c:v>
                  </c:pt>
                  <c:pt idx="1">
                    <c:v>6.2</c:v>
                  </c:pt>
                  <c:pt idx="2">
                    <c:v>6.2</c:v>
                  </c:pt>
                  <c:pt idx="3">
                    <c:v>6.4</c:v>
                  </c:pt>
                  <c:pt idx="4">
                    <c:v>9.4</c:v>
                  </c:pt>
                </c:numCache>
              </c:numRef>
            </c:minus>
            <c:spPr>
              <a:ln w="19050">
                <a:solidFill>
                  <a:schemeClr val="accent1">
                    <a:lumMod val="90000"/>
                  </a:schemeClr>
                </a:solidFill>
              </a:ln>
            </c:spPr>
          </c:errBars>
          <c:cat>
            <c:numRef>
              <c:f>Sheet1!$B$1:$F$1</c:f>
              <c:numCache>
                <c:formatCode>General</c:formatCode>
                <c:ptCount val="5"/>
                <c:pt idx="0">
                  <c:v>0</c:v>
                </c:pt>
                <c:pt idx="1">
                  <c:v>6</c:v>
                </c:pt>
                <c:pt idx="2">
                  <c:v>12</c:v>
                </c:pt>
                <c:pt idx="3">
                  <c:v>18</c:v>
                </c:pt>
                <c:pt idx="4">
                  <c:v>52</c:v>
                </c:pt>
              </c:numCache>
            </c:numRef>
          </c:cat>
          <c:val>
            <c:numRef>
              <c:f>Sheet1!$B$2:$F$2</c:f>
              <c:numCache>
                <c:formatCode>General</c:formatCode>
                <c:ptCount val="5"/>
                <c:pt idx="0">
                  <c:v>0</c:v>
                </c:pt>
                <c:pt idx="1">
                  <c:v>-9</c:v>
                </c:pt>
                <c:pt idx="2">
                  <c:v>-11</c:v>
                </c:pt>
                <c:pt idx="3">
                  <c:v>-11</c:v>
                </c:pt>
                <c:pt idx="4">
                  <c:v>-16</c:v>
                </c:pt>
              </c:numCache>
            </c:numRef>
          </c:val>
        </c:ser>
        <c:ser>
          <c:idx val="1"/>
          <c:order val="1"/>
          <c:tx>
            <c:strRef>
              <c:f>Sheet1!$A$3</c:f>
              <c:strCache>
                <c:ptCount val="1"/>
                <c:pt idx="0">
                  <c:v>West</c:v>
                </c:pt>
              </c:strCache>
            </c:strRef>
          </c:tx>
          <c:spPr>
            <a:ln w="38100">
              <a:solidFill>
                <a:srgbClr val="FF9900"/>
              </a:solidFill>
            </a:ln>
          </c:spPr>
          <c:marker>
            <c:symbol val="circle"/>
            <c:size val="10"/>
            <c:spPr>
              <a:solidFill>
                <a:srgbClr val="FF9900"/>
              </a:solidFill>
              <a:ln>
                <a:solidFill>
                  <a:srgbClr val="FF9900"/>
                </a:solidFill>
              </a:ln>
            </c:spPr>
          </c:marker>
          <c:errBars>
            <c:errDir val="y"/>
            <c:errBarType val="both"/>
            <c:errValType val="cust"/>
            <c:plus>
              <c:numRef>
                <c:f>Sheet1!$B$7:$F$7</c:f>
                <c:numCache>
                  <c:formatCode>General</c:formatCode>
                  <c:ptCount val="5"/>
                  <c:pt idx="0">
                    <c:v>0</c:v>
                  </c:pt>
                  <c:pt idx="1">
                    <c:v>6.2</c:v>
                  </c:pt>
                  <c:pt idx="2">
                    <c:v>6.3</c:v>
                  </c:pt>
                  <c:pt idx="3">
                    <c:v>6.4</c:v>
                  </c:pt>
                  <c:pt idx="4">
                    <c:v>9.6</c:v>
                  </c:pt>
                </c:numCache>
              </c:numRef>
            </c:plus>
            <c:minus>
              <c:numRef>
                <c:f>Sheet1!$B$7:$F$7</c:f>
                <c:numCache>
                  <c:formatCode>General</c:formatCode>
                  <c:ptCount val="5"/>
                  <c:pt idx="0">
                    <c:v>0</c:v>
                  </c:pt>
                  <c:pt idx="1">
                    <c:v>6.2</c:v>
                  </c:pt>
                  <c:pt idx="2">
                    <c:v>6.3</c:v>
                  </c:pt>
                  <c:pt idx="3">
                    <c:v>6.4</c:v>
                  </c:pt>
                  <c:pt idx="4">
                    <c:v>9.6</c:v>
                  </c:pt>
                </c:numCache>
              </c:numRef>
            </c:minus>
            <c:spPr>
              <a:ln w="19050">
                <a:solidFill>
                  <a:srgbClr val="FF9900"/>
                </a:solidFill>
              </a:ln>
            </c:spPr>
          </c:errBars>
          <c:cat>
            <c:numRef>
              <c:f>Sheet1!$B$1:$F$1</c:f>
              <c:numCache>
                <c:formatCode>General</c:formatCode>
                <c:ptCount val="5"/>
                <c:pt idx="0">
                  <c:v>0</c:v>
                </c:pt>
                <c:pt idx="1">
                  <c:v>6</c:v>
                </c:pt>
                <c:pt idx="2">
                  <c:v>12</c:v>
                </c:pt>
                <c:pt idx="3">
                  <c:v>18</c:v>
                </c:pt>
                <c:pt idx="4">
                  <c:v>52</c:v>
                </c:pt>
              </c:numCache>
            </c:numRef>
          </c:cat>
          <c:val>
            <c:numRef>
              <c:f>Sheet1!$B$3:$F$3</c:f>
              <c:numCache>
                <c:formatCode>General</c:formatCode>
                <c:ptCount val="5"/>
                <c:pt idx="0">
                  <c:v>0</c:v>
                </c:pt>
                <c:pt idx="1">
                  <c:v>-11</c:v>
                </c:pt>
                <c:pt idx="2">
                  <c:v>-18</c:v>
                </c:pt>
                <c:pt idx="3">
                  <c:v>-50</c:v>
                </c:pt>
                <c:pt idx="4">
                  <c:v>-59</c:v>
                </c:pt>
              </c:numCache>
            </c:numRef>
          </c:val>
        </c:ser>
        <c:marker val="1"/>
        <c:axId val="63906944"/>
        <c:axId val="68573056"/>
      </c:lineChart>
      <c:catAx>
        <c:axId val="63906944"/>
        <c:scaling>
          <c:orientation val="minMax"/>
        </c:scaling>
        <c:axPos val="b"/>
        <c:numFmt formatCode="General" sourceLinked="1"/>
        <c:majorTickMark val="in"/>
        <c:tickLblPos val="high"/>
        <c:spPr>
          <a:ln w="25400">
            <a:solidFill>
              <a:schemeClr val="tx1"/>
            </a:solidFill>
          </a:ln>
        </c:spPr>
        <c:txPr>
          <a:bodyPr/>
          <a:lstStyle/>
          <a:p>
            <a:pPr>
              <a:defRPr baseline="0">
                <a:solidFill>
                  <a:schemeClr val="tx1"/>
                </a:solidFill>
              </a:defRPr>
            </a:pPr>
            <a:endParaRPr lang="en-US"/>
          </a:p>
        </c:txPr>
        <c:crossAx val="68573056"/>
        <c:crosses val="autoZero"/>
        <c:auto val="1"/>
        <c:lblAlgn val="ctr"/>
        <c:lblOffset val="100"/>
      </c:catAx>
      <c:valAx>
        <c:axId val="68573056"/>
        <c:scaling>
          <c:orientation val="minMax"/>
          <c:max val="0"/>
          <c:min val="-80"/>
        </c:scaling>
        <c:axPos val="l"/>
        <c:numFmt formatCode="#,##0" sourceLinked="0"/>
        <c:tickLblPos val="nextTo"/>
        <c:spPr>
          <a:ln w="25400">
            <a:solidFill>
              <a:schemeClr val="tx1"/>
            </a:solidFill>
          </a:ln>
        </c:spPr>
        <c:txPr>
          <a:bodyPr/>
          <a:lstStyle/>
          <a:p>
            <a:pPr>
              <a:defRPr baseline="0">
                <a:solidFill>
                  <a:schemeClr val="tx1"/>
                </a:solidFill>
              </a:defRPr>
            </a:pPr>
            <a:endParaRPr lang="en-US"/>
          </a:p>
        </c:txPr>
        <c:crossAx val="63906944"/>
        <c:crosses val="autoZero"/>
        <c:crossBetween val="midCat"/>
        <c:majorUnit val="20"/>
      </c:valAx>
      <c:spPr>
        <a:ln>
          <a:solidFill>
            <a:schemeClr val="tx1"/>
          </a:solidFill>
        </a:ln>
      </c:spPr>
    </c:plotArea>
    <c:plotVisOnly val="1"/>
    <c:dispBlanksAs val="gap"/>
  </c:chart>
  <c:txPr>
    <a:bodyPr/>
    <a:lstStyle/>
    <a:p>
      <a:pPr>
        <a:defRPr sz="1600">
          <a:solidFill>
            <a:schemeClr val="bg1"/>
          </a:solidFil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4EC3A-D335-4246-8CD6-DB829C8523DF}" type="datetimeFigureOut">
              <a:rPr lang="da-DK" smtClean="0"/>
              <a:pPr/>
              <a:t>12-10-2014</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D6BA0-C79E-4B64-A18D-29E8ED214243}" type="slidenum">
              <a:rPr lang="da-DK" smtClean="0"/>
              <a:pPr/>
              <a:t>‹#›</a:t>
            </a:fld>
            <a:endParaRPr lang="da-DK"/>
          </a:p>
        </p:txBody>
      </p:sp>
    </p:spTree>
    <p:extLst>
      <p:ext uri="{BB962C8B-B14F-4D97-AF65-F5344CB8AC3E}">
        <p14:creationId xmlns:p14="http://schemas.microsoft.com/office/powerpoint/2010/main" xmlns="" val="178447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6CD7E55D-2CCB-4E97-A6EC-2821827B6E5D}" type="slidenum">
              <a:rPr lang="en-US" smtClean="0">
                <a:solidFill>
                  <a:prstClr val="black"/>
                </a:solidFill>
              </a:rPr>
              <a:pPr>
                <a:defRPr/>
              </a:pPr>
              <a:t>1</a:t>
            </a:fld>
            <a:endParaRPr lang="en-US" smtClean="0">
              <a:solidFill>
                <a:prstClr val="black"/>
              </a:solidFill>
            </a:endParaRPr>
          </a:p>
        </p:txBody>
      </p:sp>
      <p:sp>
        <p:nvSpPr>
          <p:cNvPr id="24579" name="Rectangle 2"/>
          <p:cNvSpPr>
            <a:spLocks noGrp="1" noRot="1" noChangeAspect="1" noChangeArrowheads="1" noTextEdit="1"/>
          </p:cNvSpPr>
          <p:nvPr>
            <p:ph type="sldImg"/>
          </p:nvPr>
        </p:nvSpPr>
        <p:spPr>
          <a:xfrm>
            <a:off x="344488" y="674688"/>
            <a:ext cx="6094412"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a:cs typeface="Arial"/>
              </a:rPr>
              <a:t>M3–</a:t>
            </a:r>
            <a:r>
              <a:rPr lang="el-GR" sz="1200" b="1" dirty="0" smtClean="0">
                <a:solidFill>
                  <a:schemeClr val="tx1"/>
                </a:solidFill>
                <a:latin typeface="Arial"/>
                <a:cs typeface="Arial"/>
              </a:rPr>
              <a:t>β</a:t>
            </a:r>
            <a:r>
              <a:rPr lang="en-US" sz="1200" b="1" baseline="-25000" dirty="0" smtClean="0">
                <a:solidFill>
                  <a:schemeClr val="tx1"/>
                </a:solidFill>
                <a:latin typeface="Arial"/>
                <a:cs typeface="Arial"/>
              </a:rPr>
              <a:t>2</a:t>
            </a:r>
            <a:r>
              <a:rPr lang="en-US" sz="1200" b="1" dirty="0" smtClean="0">
                <a:solidFill>
                  <a:schemeClr val="tx1"/>
                </a:solidFill>
                <a:latin typeface="Arial"/>
                <a:cs typeface="Arial"/>
              </a:rPr>
              <a:t>-receptor cross-talk in cholinergic cells stably expressing these human receptors</a:t>
            </a:r>
            <a:endParaRPr lang="en-GB" sz="1200" b="1" dirty="0" smtClean="0">
              <a:solidFill>
                <a:schemeClr val="tx1"/>
              </a:solidFill>
              <a:latin typeface="Arial"/>
              <a:cs typeface="Arial"/>
            </a:endParaRPr>
          </a:p>
          <a:p>
            <a:endParaRPr lang="en-GB" dirty="0"/>
          </a:p>
        </p:txBody>
      </p:sp>
      <p:sp>
        <p:nvSpPr>
          <p:cNvPr id="4" name="Slide Number Placeholder 3"/>
          <p:cNvSpPr>
            <a:spLocks noGrp="1"/>
          </p:cNvSpPr>
          <p:nvPr>
            <p:ph type="sldNum" sz="quarter" idx="10"/>
          </p:nvPr>
        </p:nvSpPr>
        <p:spPr/>
        <p:txBody>
          <a:bodyPr/>
          <a:lstStyle/>
          <a:p>
            <a:pPr>
              <a:defRPr/>
            </a:pPr>
            <a:fld id="{98D2082E-5D80-4775-B89E-7AE5872FEBFE}" type="slidenum">
              <a:rPr lang="en-GB" smtClean="0"/>
              <a:pPr>
                <a:defRPr/>
              </a:pPr>
              <a:t>15</a:t>
            </a:fld>
            <a:endParaRPr lang="en-GB" dirty="0"/>
          </a:p>
        </p:txBody>
      </p:sp>
    </p:spTree>
    <p:extLst>
      <p:ext uri="{BB962C8B-B14F-4D97-AF65-F5344CB8AC3E}">
        <p14:creationId xmlns="" xmlns:p14="http://schemas.microsoft.com/office/powerpoint/2010/main" xmlns:mv="urn:schemas-microsoft-com:mac:vml" xmlns:mc="http://schemas.openxmlformats.org/markup-compatibility/2006" val="36315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886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388867" name="Rectangle 3"/>
          <p:cNvSpPr>
            <a:spLocks noGrp="1" noChangeArrowheads="1"/>
          </p:cNvSpPr>
          <p:nvPr>
            <p:ph type="body" idx="1"/>
          </p:nvPr>
        </p:nvSpPr>
        <p:spPr bwMode="auto">
          <a:xfrm>
            <a:off x="914400" y="4344025"/>
            <a:ext cx="5029200" cy="4114488"/>
          </a:xfrm>
          <a:prstGeom prst="rect">
            <a:avLst/>
          </a:prstGeom>
          <a:solidFill>
            <a:srgbClr val="FFFFFF"/>
          </a:solidFill>
          <a:ln>
            <a:solidFill>
              <a:srgbClr val="000000"/>
            </a:solidFill>
            <a:miter lim="800000"/>
            <a:headEnd/>
            <a:tailEnd/>
          </a:ln>
        </p:spPr>
        <p:txBody>
          <a:bodyPr lIns="93177" tIns="46589" rIns="93177" bIns="46589"/>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6F2F812A-4987-40D6-8415-78B4DD2F345F}" type="slidenum">
              <a:rPr lang="fr-FR">
                <a:solidFill>
                  <a:srgbClr val="000000"/>
                </a:solidFill>
              </a:rPr>
              <a:pPr/>
              <a:t>18</a:t>
            </a:fld>
            <a:endParaRPr lang="fr-FR">
              <a:solidFill>
                <a:srgbClr val="000000"/>
              </a:solidFill>
            </a:endParaRPr>
          </a:p>
        </p:txBody>
      </p:sp>
      <p:sp>
        <p:nvSpPr>
          <p:cNvPr id="57347"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fr-F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FE9040-9D5F-C846-9DC9-E3515F506453}" type="slidenum">
              <a:rPr lang="es-ES_tradnl">
                <a:ea typeface="ＭＳ Ｐゴシック" charset="-128"/>
                <a:cs typeface="ＭＳ Ｐゴシック" charset="-128"/>
              </a:rPr>
              <a:pPr/>
              <a:t>21</a:t>
            </a:fld>
            <a:endParaRPr lang="es-ES_tradnl">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FE9040-9D5F-C846-9DC9-E3515F506453}" type="slidenum">
              <a:rPr lang="es-ES_tradnl">
                <a:ea typeface="ＭＳ Ｐゴシック" charset="-128"/>
                <a:cs typeface="ＭＳ Ｐゴシック" charset="-128"/>
              </a:rPr>
              <a:pPr/>
              <a:t>22</a:t>
            </a:fld>
            <a:endParaRPr lang="es-ES_tradnl">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FE9040-9D5F-C846-9DC9-E3515F506453}" type="slidenum">
              <a:rPr lang="es-ES_tradnl">
                <a:ea typeface="ＭＳ Ｐゴシック" charset="-128"/>
                <a:cs typeface="ＭＳ Ｐゴシック" charset="-128"/>
              </a:rPr>
              <a:pPr/>
              <a:t>23</a:t>
            </a:fld>
            <a:endParaRPr lang="es-ES_tradnl">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58788" y="717550"/>
            <a:ext cx="5992812" cy="3371850"/>
          </a:xfrm>
          <a:ln/>
        </p:spPr>
      </p:sp>
      <p:sp>
        <p:nvSpPr>
          <p:cNvPr id="68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b="1" smtClean="0">
                <a:latin typeface="News Gothic MT"/>
              </a:rPr>
              <a:t>Reference</a:t>
            </a:r>
          </a:p>
          <a:p>
            <a:r>
              <a:rPr lang="en-GB" smtClean="0">
                <a:latin typeface="News Gothic MT"/>
              </a:rPr>
              <a:t>Bateman ED, Ferguson GT, Barnes N et al. Dual bronchodilation with once-daily QVA149 versus single bronchodilator therapy: the SHINE study. </a:t>
            </a:r>
            <a:r>
              <a:rPr lang="en-GB" i="1" smtClean="0">
                <a:latin typeface="News Gothic MT"/>
              </a:rPr>
              <a:t>Eur Resp J </a:t>
            </a:r>
            <a:r>
              <a:rPr lang="en-GB" b="1" smtClean="0">
                <a:latin typeface="News Gothic MT"/>
              </a:rPr>
              <a:t>2013</a:t>
            </a:r>
            <a:r>
              <a:rPr lang="en-GB" smtClean="0">
                <a:latin typeface="News Gothic MT"/>
              </a:rPr>
              <a:t>; In press.</a:t>
            </a:r>
          </a:p>
          <a:p>
            <a:endParaRPr lang="en-GB" smtClean="0">
              <a:latin typeface="News Gothic MT"/>
            </a:endParaRPr>
          </a:p>
        </p:txBody>
      </p:sp>
      <p:sp>
        <p:nvSpPr>
          <p:cNvPr id="4" name="Slide Number Placeholder 3"/>
          <p:cNvSpPr>
            <a:spLocks noGrp="1"/>
          </p:cNvSpPr>
          <p:nvPr>
            <p:ph type="sldNum" sz="quarter" idx="5"/>
          </p:nvPr>
        </p:nvSpPr>
        <p:spPr/>
        <p:txBody>
          <a:bodyPr/>
          <a:lstStyle>
            <a:lvl1pPr defTabSz="927100" eaLnBrk="0" hangingPunct="0">
              <a:defRPr sz="2200" b="1">
                <a:solidFill>
                  <a:schemeClr val="tx1"/>
                </a:solidFill>
                <a:latin typeface="Arial" pitchFamily="34" charset="0"/>
                <a:cs typeface="Arial" pitchFamily="34" charset="0"/>
              </a:defRPr>
            </a:lvl1pPr>
            <a:lvl2pPr marL="742950" indent="-285750" defTabSz="927100" eaLnBrk="0" hangingPunct="0">
              <a:defRPr sz="2200" b="1">
                <a:solidFill>
                  <a:schemeClr val="tx1"/>
                </a:solidFill>
                <a:latin typeface="Arial" pitchFamily="34" charset="0"/>
                <a:cs typeface="Arial" pitchFamily="34" charset="0"/>
              </a:defRPr>
            </a:lvl2pPr>
            <a:lvl3pPr marL="1143000" indent="-228600" defTabSz="927100" eaLnBrk="0" hangingPunct="0">
              <a:defRPr sz="2200" b="1">
                <a:solidFill>
                  <a:schemeClr val="tx1"/>
                </a:solidFill>
                <a:latin typeface="Arial" pitchFamily="34" charset="0"/>
                <a:cs typeface="Arial" pitchFamily="34" charset="0"/>
              </a:defRPr>
            </a:lvl3pPr>
            <a:lvl4pPr marL="1600200" indent="-228600" defTabSz="927100" eaLnBrk="0" hangingPunct="0">
              <a:defRPr sz="2200" b="1">
                <a:solidFill>
                  <a:schemeClr val="tx1"/>
                </a:solidFill>
                <a:latin typeface="Arial" pitchFamily="34" charset="0"/>
                <a:cs typeface="Arial" pitchFamily="34" charset="0"/>
              </a:defRPr>
            </a:lvl4pPr>
            <a:lvl5pPr marL="2057400" indent="-228600" defTabSz="927100" eaLnBrk="0" hangingPunct="0">
              <a:defRPr sz="2200" b="1">
                <a:solidFill>
                  <a:schemeClr val="tx1"/>
                </a:solidFill>
                <a:latin typeface="Arial" pitchFamily="34" charset="0"/>
                <a:cs typeface="Arial" pitchFamily="34" charset="0"/>
              </a:defRPr>
            </a:lvl5pPr>
            <a:lvl6pPr marL="25146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9pPr>
          </a:lstStyle>
          <a:p>
            <a:fld id="{86A0E504-E7E5-4F24-A58E-78883F1576E4}" type="slidenum">
              <a:rPr lang="es-ES" sz="1200" b="0">
                <a:solidFill>
                  <a:prstClr val="black"/>
                </a:solidFill>
                <a:latin typeface="News Gothic MT"/>
              </a:rPr>
              <a:pPr/>
              <a:t>24</a:t>
            </a:fld>
            <a:endParaRPr lang="es-ES" sz="1200" b="0">
              <a:solidFill>
                <a:prstClr val="black"/>
              </a:solidFill>
              <a:latin typeface="News Gothic M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381000" y="685800"/>
            <a:ext cx="6096000" cy="3429000"/>
          </a:xfrm>
          <a:ln/>
        </p:spPr>
      </p:sp>
      <p:sp>
        <p:nvSpPr>
          <p:cNvPr id="38914" name="Notes Placeholder 2"/>
          <p:cNvSpPr>
            <a:spLocks noGrp="1"/>
          </p:cNvSpPr>
          <p:nvPr>
            <p:ph type="body" idx="1"/>
          </p:nvPr>
        </p:nvSpPr>
        <p:spPr>
          <a:noFill/>
          <a:ln/>
        </p:spPr>
        <p:txBody>
          <a:bodyPr/>
          <a:lstStyle/>
          <a:p>
            <a:pPr>
              <a:lnSpc>
                <a:spcPct val="90000"/>
              </a:lnSpc>
            </a:pPr>
            <a:r>
              <a:rPr lang="en-US" sz="1000" dirty="0" smtClean="0">
                <a:latin typeface="Arial" pitchFamily="34" charset="0"/>
              </a:rPr>
              <a:t>This slide shows that, despite differences in FEV</a:t>
            </a:r>
            <a:r>
              <a:rPr lang="en-US" sz="1000" baseline="-25000" dirty="0" smtClean="0">
                <a:latin typeface="Arial" pitchFamily="34" charset="0"/>
              </a:rPr>
              <a:t>1</a:t>
            </a:r>
            <a:r>
              <a:rPr lang="en-US" sz="1000" dirty="0" smtClean="0">
                <a:latin typeface="Arial" pitchFamily="34" charset="0"/>
              </a:rPr>
              <a:t> favouring QVA149  vs placebo and QVA149 vs tiotropium, results from the SHINE study show that glycopyrronium and tiotropium have very similar 24-hour profiles.  </a:t>
            </a:r>
          </a:p>
          <a:p>
            <a:pPr>
              <a:lnSpc>
                <a:spcPct val="90000"/>
              </a:lnSpc>
            </a:pPr>
            <a:endParaRPr lang="en-US" sz="1000" dirty="0" smtClean="0">
              <a:latin typeface="Arial" pitchFamily="34" charset="0"/>
            </a:endParaRPr>
          </a:p>
          <a:p>
            <a:pPr>
              <a:lnSpc>
                <a:spcPct val="90000"/>
              </a:lnSpc>
            </a:pPr>
            <a:r>
              <a:rPr lang="en-US" sz="1000" b="1" dirty="0" smtClean="0">
                <a:latin typeface="Arial" pitchFamily="34" charset="0"/>
              </a:rPr>
              <a:t>Reference</a:t>
            </a:r>
          </a:p>
          <a:p>
            <a:pPr>
              <a:lnSpc>
                <a:spcPct val="90000"/>
              </a:lnSpc>
            </a:pPr>
            <a:r>
              <a:rPr lang="en-US" sz="1000" dirty="0" smtClean="0">
                <a:latin typeface="Arial" pitchFamily="34" charset="0"/>
              </a:rPr>
              <a:t>Bateman E, et al. </a:t>
            </a:r>
            <a:r>
              <a:rPr lang="en-GB" dirty="0" smtClean="0">
                <a:latin typeface="Arial" pitchFamily="34" charset="0"/>
              </a:rPr>
              <a:t>Benefits of dual bronchodilation with QVA149 once daily versus placebo, indacaterol, NVA237 and tiotropium in patients with COPD: The SHINE study. </a:t>
            </a:r>
            <a:r>
              <a:rPr lang="en-US" dirty="0" smtClean="0">
                <a:latin typeface="Arial" pitchFamily="34" charset="0"/>
              </a:rPr>
              <a:t>Poster presented at ERS 2012; P2810.</a:t>
            </a:r>
            <a:endParaRPr lang="en-GB" dirty="0" smtClean="0">
              <a:latin typeface="Arial" pitchFamily="34" charset="0"/>
            </a:endParaRPr>
          </a:p>
          <a:p>
            <a:pPr>
              <a:lnSpc>
                <a:spcPct val="90000"/>
              </a:lnSpc>
            </a:pPr>
            <a:endParaRPr lang="en-GB" dirty="0" smtClean="0">
              <a:latin typeface="Arial" pitchFamily="34" charset="0"/>
            </a:endParaRPr>
          </a:p>
          <a:p>
            <a:pPr>
              <a:lnSpc>
                <a:spcPct val="90000"/>
              </a:lnSpc>
            </a:pPr>
            <a:endParaRPr lang="en-US" sz="1000" dirty="0" smtClean="0">
              <a:latin typeface="Arial" pitchFamily="34" charset="0"/>
            </a:endParaRPr>
          </a:p>
          <a:p>
            <a:pPr>
              <a:lnSpc>
                <a:spcPct val="90000"/>
              </a:lnSpc>
            </a:pPr>
            <a:endParaRPr lang="en-US" sz="1000" dirty="0" smtClean="0">
              <a:latin typeface="Arial" pitchFamily="34" charset="0"/>
            </a:endParaRPr>
          </a:p>
        </p:txBody>
      </p:sp>
      <p:sp>
        <p:nvSpPr>
          <p:cNvPr id="38915" name="Slide Number Placeholder 3"/>
          <p:cNvSpPr>
            <a:spLocks noGrp="1"/>
          </p:cNvSpPr>
          <p:nvPr>
            <p:ph type="sldNum" sz="quarter" idx="5"/>
          </p:nvPr>
        </p:nvSpPr>
        <p:spPr>
          <a:noFill/>
        </p:spPr>
        <p:txBody>
          <a:bodyPr/>
          <a:lstStyle/>
          <a:p>
            <a:fld id="{9342B576-0242-44F2-8991-6E4E5E2028EA}" type="slidenum">
              <a:rPr lang="en-US" smtClean="0">
                <a:latin typeface="Arial" pitchFamily="34" charset="0"/>
                <a:ea typeface="ＭＳ Ｐゴシック" pitchFamily="34" charset="-128"/>
              </a:rPr>
              <a:pPr/>
              <a:t>25</a:t>
            </a:fld>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35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normAutofit/>
          </a:bodyPr>
          <a:lstStyle/>
          <a:p>
            <a:endParaRPr lang="es-ES_tradnl"/>
          </a:p>
        </p:txBody>
      </p:sp>
      <p:sp>
        <p:nvSpPr>
          <p:cNvPr id="4" name="Marcador de número de diapositiva 3"/>
          <p:cNvSpPr>
            <a:spLocks noGrp="1"/>
          </p:cNvSpPr>
          <p:nvPr>
            <p:ph type="sldNum" sz="quarter" idx="10"/>
          </p:nvPr>
        </p:nvSpPr>
        <p:spPr/>
        <p:txBody>
          <a:bodyPr/>
          <a:lstStyle/>
          <a:p>
            <a:fld id="{4C5625FB-57E5-3741-A246-0F8905D105B2}" type="slidenum">
              <a:rPr lang="es-ES_tradnl"/>
              <a:pPr/>
              <a:t>26</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FE9040-9D5F-C846-9DC9-E3515F506453}" type="slidenum">
              <a:rPr lang="es-ES_tradnl">
                <a:ea typeface="ＭＳ Ｐゴシック" charset="-128"/>
                <a:cs typeface="ＭＳ Ｐゴシック" charset="-128"/>
              </a:rPr>
              <a:pPr/>
              <a:t>27</a:t>
            </a:fld>
            <a:endParaRPr lang="es-ES_tradnl">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r>
              <a:rPr lang="en-US" b="1" dirty="0" smtClean="0"/>
              <a:t>Key point: </a:t>
            </a:r>
            <a:r>
              <a:rPr lang="en-GB" b="1" dirty="0" err="1" smtClean="0"/>
              <a:t>Tiotropium</a:t>
            </a:r>
            <a:r>
              <a:rPr lang="en-GB" b="1" dirty="0" smtClean="0"/>
              <a:t>  and </a:t>
            </a:r>
            <a:r>
              <a:rPr lang="en-GB" b="1" dirty="0" err="1" smtClean="0"/>
              <a:t>olodaterol</a:t>
            </a:r>
            <a:r>
              <a:rPr lang="en-GB" b="1" dirty="0" smtClean="0"/>
              <a:t> FDC will be investigated in a comprehensive Phase 3 clinical research programme referred to as </a:t>
            </a:r>
            <a:r>
              <a:rPr lang="en-GB" b="1" dirty="0" err="1" smtClean="0"/>
              <a:t>TOviTO</a:t>
            </a:r>
            <a:endParaRPr lang="en-US" dirty="0" smtClean="0"/>
          </a:p>
          <a:p>
            <a:r>
              <a:rPr lang="en-GB" dirty="0" smtClean="0"/>
              <a:t>There are several trials involved in the Phase 3, </a:t>
            </a:r>
            <a:r>
              <a:rPr lang="en-GB" dirty="0" err="1" smtClean="0"/>
              <a:t>TOviTO</a:t>
            </a:r>
            <a:r>
              <a:rPr lang="en-GB" dirty="0" smtClean="0"/>
              <a:t> programme including the pivotal trials </a:t>
            </a:r>
            <a:r>
              <a:rPr lang="en-GB" dirty="0" err="1" smtClean="0"/>
              <a:t>TOnado</a:t>
            </a:r>
            <a:r>
              <a:rPr lang="en-GB" dirty="0" smtClean="0"/>
              <a:t> 1 &amp; 2 and studies investigating lung function parameters</a:t>
            </a:r>
          </a:p>
          <a:p>
            <a:r>
              <a:rPr lang="en-GB" dirty="0" smtClean="0"/>
              <a:t>Target </a:t>
            </a:r>
            <a:r>
              <a:rPr lang="en-GB" dirty="0" err="1" smtClean="0"/>
              <a:t>enrollment</a:t>
            </a:r>
            <a:r>
              <a:rPr lang="en-GB" dirty="0" smtClean="0"/>
              <a:t> is 2500 patients for each </a:t>
            </a:r>
            <a:r>
              <a:rPr lang="en-GB" dirty="0" err="1" smtClean="0"/>
              <a:t>TOnado</a:t>
            </a:r>
            <a:r>
              <a:rPr lang="en-GB" dirty="0" smtClean="0"/>
              <a:t> trial (5000 in total) in more than 40 countries, with 500 patients in each of the five treatment groups/trial arms</a:t>
            </a:r>
          </a:p>
          <a:p>
            <a:r>
              <a:rPr lang="en-GB" dirty="0" err="1" smtClean="0"/>
              <a:t>HRQoL</a:t>
            </a:r>
            <a:r>
              <a:rPr lang="en-GB" dirty="0" smtClean="0"/>
              <a:t>, exacerbation endpoints (Phase 3b) and exercise endurance time in patients with COPD are investigated in additional studies of the </a:t>
            </a:r>
            <a:r>
              <a:rPr lang="en-GB" dirty="0" err="1" smtClean="0"/>
              <a:t>TOviTO</a:t>
            </a:r>
            <a:r>
              <a:rPr lang="en-GB" dirty="0" smtClean="0"/>
              <a:t> Phase 3 programme</a:t>
            </a:r>
            <a:endParaRPr lang="en-US" dirty="0" smtClean="0"/>
          </a:p>
          <a:p>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A8088-E850-3046-A3A6-5BB3CA604FFD}" type="slidenum">
              <a:rPr lang="es-ES_tradnl"/>
              <a:pPr/>
              <a:t>3</a:t>
            </a:fld>
            <a:endParaRPr lang="es-ES_tradnl"/>
          </a:p>
        </p:txBody>
      </p:sp>
      <p:sp>
        <p:nvSpPr>
          <p:cNvPr id="2799618" name="Rectangle 2"/>
          <p:cNvSpPr>
            <a:spLocks noGrp="1" noRot="1" noChangeAspect="1" noChangeArrowheads="1" noTextEdit="1"/>
          </p:cNvSpPr>
          <p:nvPr>
            <p:ph type="sldImg"/>
          </p:nvPr>
        </p:nvSpPr>
        <p:spPr>
          <a:xfrm>
            <a:off x="381000" y="685800"/>
            <a:ext cx="6096000" cy="3429000"/>
          </a:xfrm>
          <a:ln/>
        </p:spPr>
      </p:sp>
      <p:sp>
        <p:nvSpPr>
          <p:cNvPr id="2799619" name="Rectangle 3"/>
          <p:cNvSpPr>
            <a:spLocks noGrp="1" noChangeArrowheads="1"/>
          </p:cNvSpPr>
          <p:nvPr>
            <p:ph type="body" idx="1"/>
          </p:nvPr>
        </p:nvSpPr>
        <p:spPr/>
        <p:txBody>
          <a:bodyPr/>
          <a:lstStyle/>
          <a:p>
            <a:r>
              <a:rPr lang="es-ES"/>
              <a:t>¿Parámetros clínicos más relevantes?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714375"/>
            <a:ext cx="6078537" cy="34194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2D74FE2-AA59-4218-98D0-17D6B5490F84}" type="slidenum">
              <a:rPr lang="de-DE" smtClean="0"/>
              <a:pPr>
                <a:defRPr/>
              </a:pPr>
              <a:t>28</a:t>
            </a:fld>
            <a:endParaRPr lang="de-DE"/>
          </a:p>
        </p:txBody>
      </p:sp>
    </p:spTree>
    <p:extLst>
      <p:ext uri="{BB962C8B-B14F-4D97-AF65-F5344CB8AC3E}">
        <p14:creationId xmlns="" xmlns:p14="http://schemas.microsoft.com/office/powerpoint/2010/main" val="4074993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Key point: </a:t>
            </a:r>
            <a:r>
              <a:rPr lang="en-GB" b="1" dirty="0"/>
              <a:t>Tiotropium </a:t>
            </a:r>
            <a:r>
              <a:rPr lang="en-GB" b="1" dirty="0" smtClean="0"/>
              <a:t> and olodaterol FDC will be investigated in a comprehensive </a:t>
            </a:r>
            <a:r>
              <a:rPr lang="en-GB" b="1" dirty="0"/>
              <a:t>P</a:t>
            </a:r>
            <a:r>
              <a:rPr lang="en-GB" b="1" dirty="0" smtClean="0"/>
              <a:t>hase </a:t>
            </a:r>
            <a:r>
              <a:rPr lang="en-GB" b="1" dirty="0"/>
              <a:t>3</a:t>
            </a:r>
            <a:r>
              <a:rPr lang="en-GB" b="1" dirty="0" smtClean="0"/>
              <a:t> clinical research programme referred to as </a:t>
            </a:r>
            <a:r>
              <a:rPr lang="en-GB" b="1" dirty="0" err="1" smtClean="0"/>
              <a:t>TOviTO</a:t>
            </a:r>
            <a:endParaRPr lang="en-US" dirty="0"/>
          </a:p>
          <a:p>
            <a:r>
              <a:rPr lang="en-GB" dirty="0"/>
              <a:t>There are several trials involved in the Phase </a:t>
            </a:r>
            <a:r>
              <a:rPr lang="en-GB" dirty="0" smtClean="0"/>
              <a:t>3, </a:t>
            </a:r>
            <a:r>
              <a:rPr lang="en-GB" dirty="0" err="1"/>
              <a:t>TOviTO</a:t>
            </a:r>
            <a:r>
              <a:rPr lang="en-GB" dirty="0"/>
              <a:t> </a:t>
            </a:r>
            <a:r>
              <a:rPr lang="en-GB" dirty="0" smtClean="0"/>
              <a:t>programme </a:t>
            </a:r>
            <a:r>
              <a:rPr lang="en-GB" dirty="0"/>
              <a:t>including the pivotal trials </a:t>
            </a:r>
            <a:r>
              <a:rPr lang="en-GB" dirty="0" err="1"/>
              <a:t>TOnado</a:t>
            </a:r>
            <a:r>
              <a:rPr lang="en-GB" dirty="0"/>
              <a:t> </a:t>
            </a:r>
            <a:r>
              <a:rPr lang="en-GB" dirty="0" smtClean="0"/>
              <a:t>1 &amp; 2 </a:t>
            </a:r>
            <a:r>
              <a:rPr lang="en-GB" dirty="0"/>
              <a:t>and studies investigating lung function </a:t>
            </a:r>
            <a:r>
              <a:rPr lang="en-GB" dirty="0" smtClean="0"/>
              <a:t>parameters</a:t>
            </a:r>
          </a:p>
          <a:p>
            <a:r>
              <a:rPr lang="en-GB" dirty="0"/>
              <a:t>Target </a:t>
            </a:r>
            <a:r>
              <a:rPr lang="en-GB" dirty="0" err="1" smtClean="0"/>
              <a:t>enrollment</a:t>
            </a:r>
            <a:r>
              <a:rPr lang="en-GB" dirty="0" smtClean="0"/>
              <a:t> </a:t>
            </a:r>
            <a:r>
              <a:rPr lang="en-GB" dirty="0"/>
              <a:t>is 2500 patients for each TOnado trial (5000 in total) in more than 40 countries, with 500 patients in each of the five treatment groups/trial arms</a:t>
            </a:r>
            <a:endParaRPr lang="en-GB" dirty="0" smtClean="0"/>
          </a:p>
          <a:p>
            <a:r>
              <a:rPr lang="en-GB" dirty="0" smtClean="0"/>
              <a:t>HRQoL</a:t>
            </a:r>
            <a:r>
              <a:rPr lang="en-GB" dirty="0"/>
              <a:t>, exacerbation endpoints (Phase </a:t>
            </a:r>
            <a:r>
              <a:rPr lang="en-GB" dirty="0" smtClean="0"/>
              <a:t>3b) </a:t>
            </a:r>
            <a:r>
              <a:rPr lang="en-GB" dirty="0"/>
              <a:t>and exercise endurance time in </a:t>
            </a:r>
            <a:r>
              <a:rPr lang="en-GB" dirty="0" smtClean="0"/>
              <a:t>patients with COPD </a:t>
            </a:r>
            <a:r>
              <a:rPr lang="en-GB" dirty="0"/>
              <a:t>are investigated in additional studies of the TOviTO Phase </a:t>
            </a:r>
            <a:r>
              <a:rPr lang="en-GB" dirty="0" smtClean="0"/>
              <a:t>3 programme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BABD52F-30FB-4B61-9F7D-39816EC8B40D}"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 val="3166547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bildplatzhalter 1"/>
          <p:cNvSpPr>
            <a:spLocks noGrp="1" noRot="1" noChangeAspect="1" noTextEdit="1"/>
          </p:cNvSpPr>
          <p:nvPr>
            <p:ph type="sldImg"/>
          </p:nvPr>
        </p:nvSpPr>
        <p:spPr bwMode="auto">
          <a:xfrm>
            <a:off x="388938" y="714375"/>
            <a:ext cx="6078537" cy="34194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dirty="0" smtClean="0">
                <a:ea typeface="ＭＳ Ｐゴシック" pitchFamily="34" charset="-128"/>
              </a:rPr>
              <a:t>Sub-set of 143 patients; P, 86; O, 90; T2.5, 92; T5, 94; T+O 2.5/5, 93; T+O</a:t>
            </a:r>
            <a:r>
              <a:rPr lang="de-DE" baseline="0" dirty="0" smtClean="0">
                <a:ea typeface="ＭＳ Ｐゴシック" pitchFamily="34" charset="-128"/>
              </a:rPr>
              <a:t> 5/5, 94.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bg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bg1"/>
                </a:solidFill>
                <a:latin typeface="Arial" charset="0"/>
                <a:ea typeface="+mn-ea"/>
                <a:cs typeface="Arial" charset="0"/>
              </a:rPr>
              <a:t>FRC, functional residual capacity; IC, inspiratory capacity; RV, residual volume; TLC, total lung capacity</a:t>
            </a:r>
          </a:p>
          <a:p>
            <a:endParaRPr lang="de-DE" dirty="0" smtClean="0">
              <a:ea typeface="ＭＳ Ｐゴシック" pitchFamily="34" charset="-128"/>
            </a:endParaRPr>
          </a:p>
        </p:txBody>
      </p:sp>
      <p:sp>
        <p:nvSpPr>
          <p:cNvPr id="119812"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E98091E-39C2-482F-94F1-FC11E7F0D137}" type="slidenum">
              <a:rPr lang="en-US" smtClean="0">
                <a:latin typeface="Calibri" pitchFamily="34" charset="0"/>
              </a:rPr>
              <a:pPr eaLnBrk="1" hangingPunct="1"/>
              <a:t>30</a:t>
            </a:fld>
            <a:endParaRPr lang="en-US" dirty="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a:noFill/>
        </p:spPr>
        <p:txBody>
          <a:bodyPr/>
          <a:lstStyle/>
          <a:p>
            <a:pPr eaLnBrk="1" hangingPunct="1">
              <a:spcBef>
                <a:spcPct val="0"/>
              </a:spcBef>
            </a:pPr>
            <a:r>
              <a:rPr lang="en-GB" smtClean="0">
                <a:latin typeface="Arial" pitchFamily="34" charset="0"/>
                <a:ea typeface="MS PGothic" pitchFamily="34" charset="-128"/>
              </a:rPr>
              <a:t>Reference :</a:t>
            </a:r>
          </a:p>
          <a:p>
            <a:pPr eaLnBrk="1" hangingPunct="1">
              <a:spcBef>
                <a:spcPct val="0"/>
              </a:spcBef>
            </a:pPr>
            <a:endParaRPr lang="en-GB" b="1" smtClean="0">
              <a:latin typeface="Arial" pitchFamily="34" charset="0"/>
              <a:ea typeface="MS PGothic" pitchFamily="34" charset="-128"/>
            </a:endParaRPr>
          </a:p>
          <a:p>
            <a:pPr eaLnBrk="1" hangingPunct="1">
              <a:spcBef>
                <a:spcPct val="0"/>
              </a:spcBef>
            </a:pPr>
            <a:r>
              <a:rPr lang="en-GB" smtClean="0">
                <a:latin typeface="Arial" pitchFamily="34" charset="0"/>
                <a:ea typeface="MS PGothic" pitchFamily="34" charset="-128"/>
              </a:rPr>
              <a:t>1. Almirall and Forest Announce Positive Results from the ATTAIN Phase III Study of Aclidinium Bromide and the Phase IIb Studies with the Fixed Dose Combination with Formoterol in Moderate to Severe COPD Patients http://www.frx.com/news/PressRelease.aspx?ID=1512675</a:t>
            </a:r>
          </a:p>
          <a:p>
            <a:pPr eaLnBrk="1" hangingPunct="1">
              <a:spcBef>
                <a:spcPct val="0"/>
              </a:spcBef>
            </a:pPr>
            <a:endParaRPr lang="en-GB" smtClean="0">
              <a:latin typeface="Arial" pitchFamily="34" charset="0"/>
              <a:ea typeface="MS PGothic" pitchFamily="34" charset="-128"/>
            </a:endParaRPr>
          </a:p>
          <a:p>
            <a:pPr eaLnBrk="1" hangingPunct="1">
              <a:spcBef>
                <a:spcPct val="0"/>
              </a:spcBef>
            </a:pPr>
            <a:r>
              <a:rPr lang="en-GB" smtClean="0">
                <a:latin typeface="Arial" pitchFamily="34" charset="0"/>
                <a:ea typeface="MS PGothic" pitchFamily="34" charset="-128"/>
              </a:rPr>
              <a:t>2. UKMi: http://www.ukmi.nhs.uk (information processed on January 6th, 2012)</a:t>
            </a:r>
            <a:br>
              <a:rPr lang="en-GB" smtClean="0">
                <a:latin typeface="Arial" pitchFamily="34" charset="0"/>
                <a:ea typeface="MS PGothic" pitchFamily="34" charset="-128"/>
              </a:rPr>
            </a:br>
            <a:endParaRPr lang="en-GB" smtClean="0">
              <a:latin typeface="Arial" pitchFamily="34" charset="0"/>
              <a:ea typeface="MS PGothic" pitchFamily="34" charset="-128"/>
            </a:endParaRPr>
          </a:p>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02C5090-A5C5-42D7-868B-C387C9B622AC}" type="slidenum">
              <a:rPr lang="es-ES" altLang="zh-CN" sz="1200" smtClean="0">
                <a:solidFill>
                  <a:srgbClr val="000000"/>
                </a:solidFill>
                <a:ea typeface="ＭＳ Ｐゴシック" pitchFamily="34" charset="-128"/>
              </a:rPr>
              <a:pPr/>
              <a:t>35</a:t>
            </a:fld>
            <a:endParaRPr lang="es-ES" altLang="zh-CN" sz="1200" smtClean="0">
              <a:solidFill>
                <a:srgbClr val="000000"/>
              </a:solidFill>
              <a:ea typeface="ＭＳ Ｐゴシック" pitchFamily="34" charset="-128"/>
            </a:endParaRPr>
          </a:p>
        </p:txBody>
      </p:sp>
      <p:sp>
        <p:nvSpPr>
          <p:cNvPr id="89091" name="1 Marcador de imagen de diapositiva"/>
          <p:cNvSpPr>
            <a:spLocks noGrp="1" noRot="1" noChangeAspect="1" noTextEdit="1"/>
          </p:cNvSpPr>
          <p:nvPr>
            <p:ph type="sldImg"/>
          </p:nvPr>
        </p:nvSpPr>
        <p:spPr>
          <a:xfrm>
            <a:off x="382588" y="685800"/>
            <a:ext cx="6094412" cy="3429000"/>
          </a:xfrm>
          <a:solidFill>
            <a:srgbClr val="FFFFFF"/>
          </a:solidFill>
          <a:ln/>
        </p:spPr>
      </p:sp>
      <p:sp>
        <p:nvSpPr>
          <p:cNvPr id="89092" name="2 Marcador de notas"/>
          <p:cNvSpPr>
            <a:spLocks noGrp="1"/>
          </p:cNvSpPr>
          <p:nvPr>
            <p:ph type="body" idx="1"/>
          </p:nvPr>
        </p:nvSpPr>
        <p:spPr>
          <a:noFill/>
          <a:ln>
            <a:solidFill>
              <a:srgbClr val="000000"/>
            </a:solidFill>
          </a:ln>
        </p:spPr>
        <p:txBody>
          <a:bodyPr/>
          <a:lstStyle/>
          <a:p>
            <a:endParaRPr lang="es-ES" altLang="zh-CN" smtClean="0">
              <a:latin typeface="Garamond" pitchFamily="18" charset="0"/>
            </a:endParaRPr>
          </a:p>
        </p:txBody>
      </p:sp>
      <p:sp>
        <p:nvSpPr>
          <p:cNvPr id="89093"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2C510473-304E-4A8B-98AA-D9DC84ADD9B4}" type="slidenum">
              <a:rPr lang="es-ES" altLang="zh-CN" sz="1200">
                <a:solidFill>
                  <a:srgbClr val="000000"/>
                </a:solidFill>
                <a:latin typeface="Arial" pitchFamily="34" charset="0"/>
                <a:ea typeface="ＭＳ Ｐゴシック" pitchFamily="34" charset="-128"/>
              </a:rPr>
              <a:pPr algn="r"/>
              <a:t>35</a:t>
            </a:fld>
            <a:endParaRPr lang="es-ES" altLang="zh-CN" sz="1200">
              <a:solidFill>
                <a:srgbClr val="000000"/>
              </a:solidFill>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600" i="1" dirty="0" smtClean="0">
                <a:solidFill>
                  <a:schemeClr val="bg1"/>
                </a:solidFill>
                <a:latin typeface="Arial" charset="0"/>
              </a:rPr>
              <a:t>QD, once daily; BID, twice daily</a:t>
            </a:r>
            <a:endParaRPr kumimoji="0" lang="en-GB" sz="1600" b="0" i="1" u="none" strike="noStrike" kern="1200" cap="none" spc="0" normalizeH="0" dirty="0" smtClean="0">
              <a:ln>
                <a:noFill/>
              </a:ln>
              <a:solidFill>
                <a:schemeClr val="bg1"/>
              </a:solidFill>
              <a:effectLst/>
              <a:uLnTx/>
              <a:uFillTx/>
              <a:latin typeface="Arial" charset="0"/>
              <a:ea typeface="+mn-ea"/>
              <a:cs typeface="+mn-cs"/>
            </a:endParaRPr>
          </a:p>
          <a:p>
            <a:endParaRPr lang="en-US" sz="1600" kern="1200" baseline="0" dirty="0" smtClean="0">
              <a:solidFill>
                <a:schemeClr val="tx1"/>
              </a:solidFill>
              <a:latin typeface="Arial" charset="0"/>
              <a:ea typeface="+mn-ea"/>
              <a:cs typeface="+mn-cs"/>
            </a:endParaRPr>
          </a:p>
          <a:p>
            <a:endParaRPr lang="en-US" sz="1600" kern="1200" baseline="0" dirty="0" smtClean="0">
              <a:solidFill>
                <a:schemeClr val="tx1"/>
              </a:solidFill>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E1224B6A-5C53-4581-B81A-224816FADA30}" type="slidenum">
              <a:rPr lang="de-DE" smtClean="0"/>
              <a:pPr>
                <a:defRPr/>
              </a:pPr>
              <a:t>37</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C2D74FE2-AA59-4218-98D0-17D6B5490F84}" type="slidenum">
              <a:rPr lang="de-DE" smtClean="0"/>
              <a:pPr>
                <a:defRPr/>
              </a:pPr>
              <a:t>41</a:t>
            </a:fld>
            <a:endParaRPr lang="de-DE"/>
          </a:p>
        </p:txBody>
      </p:sp>
    </p:spTree>
    <p:extLst>
      <p:ext uri="{BB962C8B-B14F-4D97-AF65-F5344CB8AC3E}">
        <p14:creationId xmlns:p14="http://schemas.microsoft.com/office/powerpoint/2010/main" xmlns="" val="1716997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E1224B6A-5C53-4581-B81A-224816FADA30}" type="slidenum">
              <a:rPr lang="de-DE" smtClean="0"/>
              <a:pPr>
                <a:defRPr/>
              </a:pPr>
              <a:t>42</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600" i="1" kern="1200" dirty="0" smtClean="0">
                <a:solidFill>
                  <a:schemeClr val="bg1"/>
                </a:solidFill>
                <a:latin typeface="Arial" charset="0"/>
                <a:ea typeface="+mn-ea"/>
                <a:cs typeface="+mn-cs"/>
              </a:rPr>
              <a:t>SE, standard error</a:t>
            </a:r>
          </a:p>
          <a:p>
            <a:endParaRPr lang="en-US" sz="1600" b="1" i="1" kern="1200" dirty="0" smtClean="0">
              <a:solidFill>
                <a:schemeClr val="tx1"/>
              </a:solidFill>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E1224B6A-5C53-4581-B81A-224816FADA30}" type="slidenum">
              <a:rPr lang="de-DE" smtClean="0"/>
              <a:pPr>
                <a:defRPr/>
              </a:pPr>
              <a:t>43</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C2D74FE2-AA59-4218-98D0-17D6B5490F84}" type="slidenum">
              <a:rPr lang="de-DE" smtClean="0"/>
              <a:pPr>
                <a:defRPr/>
              </a:pPr>
              <a:t>45</a:t>
            </a:fld>
            <a:endParaRPr lang="de-DE"/>
          </a:p>
        </p:txBody>
      </p:sp>
    </p:spTree>
    <p:extLst>
      <p:ext uri="{BB962C8B-B14F-4D97-AF65-F5344CB8AC3E}">
        <p14:creationId xmlns:p14="http://schemas.microsoft.com/office/powerpoint/2010/main" xmlns="" val="52355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29C18A-7B22-423B-8513-8FFB840475E2}" type="slidenum">
              <a:rPr lang="en-US"/>
              <a:pPr>
                <a:defRPr/>
              </a:pPr>
              <a:t>5</a:t>
            </a:fld>
            <a:endParaRPr lang="en-US"/>
          </a:p>
        </p:txBody>
      </p:sp>
      <p:sp>
        <p:nvSpPr>
          <p:cNvPr id="94211" name="Rectangle 2"/>
          <p:cNvSpPr>
            <a:spLocks noGrp="1" noRot="1" noChangeAspect="1" noChangeArrowheads="1" noTextEdit="1"/>
          </p:cNvSpPr>
          <p:nvPr>
            <p:ph type="sldImg"/>
          </p:nvPr>
        </p:nvSpPr>
        <p:spPr>
          <a:xfrm>
            <a:off x="379413" y="684213"/>
            <a:ext cx="6111875" cy="3438525"/>
          </a:xfrm>
          <a:ln/>
        </p:spPr>
      </p:sp>
      <p:sp>
        <p:nvSpPr>
          <p:cNvPr id="94212" name="Rectangle 3"/>
          <p:cNvSpPr>
            <a:spLocks noGrp="1" noChangeArrowheads="1"/>
          </p:cNvSpPr>
          <p:nvPr>
            <p:ph type="body" idx="1"/>
          </p:nvPr>
        </p:nvSpPr>
        <p:spPr>
          <a:xfrm>
            <a:off x="668338" y="4295775"/>
            <a:ext cx="5429250" cy="4467225"/>
          </a:xfrm>
          <a:noFill/>
          <a:ln/>
        </p:spPr>
        <p:txBody>
          <a:bodyPr/>
          <a:lstStyle/>
          <a:p>
            <a:pPr>
              <a:spcBef>
                <a:spcPct val="0"/>
              </a:spcBef>
            </a:pPr>
            <a:r>
              <a:rPr lang="en-US" smtClean="0"/>
              <a:t>Improvement with SPIRIVA HandiHaler was sustained over the course of the 1­year studies.</a:t>
            </a:r>
          </a:p>
          <a:p>
            <a:pPr>
              <a:spcBef>
                <a:spcPct val="0"/>
              </a:spcBef>
            </a:pPr>
            <a:endParaRPr lang="en-US" smtClean="0"/>
          </a:p>
          <a:p>
            <a:pPr>
              <a:spcBef>
                <a:spcPct val="0"/>
              </a:spcBef>
            </a:pPr>
            <a:r>
              <a:rPr lang="en-US" smtClean="0"/>
              <a:t>These data represent FEV</a:t>
            </a:r>
            <a:r>
              <a:rPr lang="en-US" baseline="-25000" smtClean="0"/>
              <a:t>1</a:t>
            </a:r>
            <a:r>
              <a:rPr lang="en-US" smtClean="0"/>
              <a:t> values before and for 3 hours after morning administration of SPIRIVA and ipratropium over 1 year of study.</a:t>
            </a:r>
          </a:p>
          <a:p>
            <a:pPr>
              <a:spcBef>
                <a:spcPct val="0"/>
              </a:spcBef>
            </a:pPr>
            <a:endParaRPr lang="en-US" smtClean="0"/>
          </a:p>
          <a:p>
            <a:pPr>
              <a:spcBef>
                <a:spcPct val="0"/>
              </a:spcBef>
            </a:pPr>
            <a:r>
              <a:rPr lang="en-US" smtClean="0"/>
              <a:t>Note the improvement in predose FEV</a:t>
            </a:r>
            <a:r>
              <a:rPr lang="en-US" baseline="-25000" smtClean="0"/>
              <a:t>1</a:t>
            </a:r>
            <a:r>
              <a:rPr lang="en-US" smtClean="0"/>
              <a:t> with SPIRIVA.</a:t>
            </a:r>
          </a:p>
          <a:p>
            <a:pPr>
              <a:spcBef>
                <a:spcPct val="0"/>
              </a:spcBef>
            </a:pPr>
            <a:endParaRPr lang="en-US" smtClean="0"/>
          </a:p>
          <a:p>
            <a:pPr>
              <a:spcBef>
                <a:spcPct val="0"/>
              </a:spcBef>
            </a:pPr>
            <a:r>
              <a:rPr lang="en-US" smtClean="0"/>
              <a:t>There was no evidence of tachyphylaxis over time.</a:t>
            </a:r>
          </a:p>
          <a:p>
            <a:pPr>
              <a:spcBef>
                <a:spcPct val="0"/>
              </a:spcBef>
            </a:pPr>
            <a:endParaRPr lang="en-US" smtClean="0"/>
          </a:p>
          <a:p>
            <a:pPr>
              <a:spcBef>
                <a:spcPct val="0"/>
              </a:spcBef>
            </a:pPr>
            <a:r>
              <a:rPr lang="en-US" smtClean="0"/>
              <a:t>Statistical significance was observed (</a:t>
            </a:r>
            <a:r>
              <a:rPr lang="en-US" smtClean="0">
                <a:sym typeface="Symbol" pitchFamily="18" charset="2"/>
              </a:rPr>
              <a:t>SPIRIVA vs ipratropium) at all time points on day 364.</a:t>
            </a:r>
            <a:r>
              <a:rPr lang="en-US" baseline="30000" smtClean="0">
                <a:sym typeface="Symbol" pitchFamily="18" charset="2"/>
              </a:rPr>
              <a:t>1</a:t>
            </a:r>
            <a:endParaRPr lang="en-US" smtClean="0">
              <a:sym typeface="Symbol" pitchFamily="18" charset="2"/>
            </a:endParaRPr>
          </a:p>
          <a:p>
            <a:pPr>
              <a:spcBef>
                <a:spcPct val="0"/>
              </a:spcBef>
            </a:pPr>
            <a:endParaRPr lang="en-US" smtClean="0">
              <a:sym typeface="Symbol" pitchFamily="18" charset="2"/>
            </a:endParaRPr>
          </a:p>
          <a:p>
            <a:pPr>
              <a:spcBef>
                <a:spcPct val="0"/>
              </a:spcBef>
            </a:pPr>
            <a:r>
              <a:rPr lang="en-US" baseline="30000" smtClean="0"/>
              <a:t>1</a:t>
            </a:r>
            <a:r>
              <a:rPr lang="en-US" smtClean="0"/>
              <a:t>Vincken W, van Noord JA, Greefhorst APM, et al. Improved health outcomes in patients with COPD during 1 yr’s treatment with tiotropium. </a:t>
            </a:r>
            <a:r>
              <a:rPr lang="en-US" i="1" smtClean="0"/>
              <a:t>Eur Respir J.</a:t>
            </a:r>
            <a:r>
              <a:rPr lang="en-US" smtClean="0"/>
              <a:t> 2002;19:209-216.</a:t>
            </a:r>
          </a:p>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381000" y="685800"/>
            <a:ext cx="6096000" cy="3429000"/>
          </a:xfrm>
          <a:ln/>
        </p:spPr>
      </p:sp>
      <p:sp>
        <p:nvSpPr>
          <p:cNvPr id="32770" name="Notes Placeholder 2"/>
          <p:cNvSpPr>
            <a:spLocks noGrp="1"/>
          </p:cNvSpPr>
          <p:nvPr>
            <p:ph type="body" idx="1"/>
          </p:nvPr>
        </p:nvSpPr>
        <p:spPr>
          <a:noFill/>
          <a:ln/>
        </p:spPr>
        <p:txBody>
          <a:bodyPr/>
          <a:lstStyle/>
          <a:p>
            <a:endParaRPr lang="de-DE" dirty="0" smtClean="0">
              <a:latin typeface="Arial" pitchFamily="34" charset="0"/>
            </a:endParaRPr>
          </a:p>
        </p:txBody>
      </p:sp>
      <p:sp>
        <p:nvSpPr>
          <p:cNvPr id="32771" name="Slide Number Placeholder 3"/>
          <p:cNvSpPr>
            <a:spLocks noGrp="1"/>
          </p:cNvSpPr>
          <p:nvPr>
            <p:ph type="sldNum" sz="quarter" idx="5"/>
          </p:nvPr>
        </p:nvSpPr>
        <p:spPr/>
        <p:txBody>
          <a:bodyPr/>
          <a:lstStyle/>
          <a:p>
            <a:pPr>
              <a:defRPr/>
            </a:pPr>
            <a:fld id="{652A8A39-FC79-49E0-ABA6-64017D73A221}" type="slidenum">
              <a:rPr lang="en-US" smtClean="0">
                <a:solidFill>
                  <a:srgbClr val="000000"/>
                </a:solidFill>
                <a:latin typeface="Calibri" pitchFamily="34" charset="0"/>
                <a:ea typeface="ＭＳ Ｐゴシック" pitchFamily="34" charset="-128"/>
              </a:rPr>
              <a:pPr>
                <a:defRPr/>
              </a:pPr>
              <a:t>48</a:t>
            </a:fld>
            <a:endParaRPr lang="en-US" dirty="0" smtClean="0">
              <a:solidFill>
                <a:srgbClr val="000000"/>
              </a:solidFill>
              <a:latin typeface="Calibri" pitchFamily="34" charset="0"/>
              <a:ea typeface="ＭＳ Ｐゴシック" pitchFamily="34" charset="-128"/>
            </a:endParaRPr>
          </a:p>
        </p:txBody>
      </p:sp>
    </p:spTree>
    <p:extLst>
      <p:ext uri="{BB962C8B-B14F-4D97-AF65-F5344CB8AC3E}">
        <p14:creationId xmlns:p14="http://schemas.microsoft.com/office/powerpoint/2010/main" xmlns="" val="400907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81000" y="685800"/>
            <a:ext cx="6096000" cy="3430588"/>
          </a:xfrm>
          <a:ln/>
        </p:spPr>
      </p:sp>
      <p:sp>
        <p:nvSpPr>
          <p:cNvPr id="106499" name="Rectangle 3"/>
          <p:cNvSpPr>
            <a:spLocks noGrp="1" noChangeArrowheads="1"/>
          </p:cNvSpPr>
          <p:nvPr>
            <p:ph type="body" idx="1"/>
          </p:nvPr>
        </p:nvSpPr>
        <p:spPr>
          <a:noFill/>
          <a:ln/>
        </p:spPr>
        <p:txBody>
          <a:bodyPr/>
          <a:lstStyle/>
          <a:p>
            <a:endParaRPr lang="en-GB" smtClean="0"/>
          </a:p>
          <a:p>
            <a:r>
              <a:rPr lang="en-US" sz="800" smtClean="0">
                <a:solidFill>
                  <a:schemeClr val="tx2"/>
                </a:solidFill>
              </a:rPr>
              <a:t>Brusasco V et al. </a:t>
            </a:r>
            <a:r>
              <a:rPr lang="en-US" sz="800" i="1" smtClean="0">
                <a:solidFill>
                  <a:schemeClr val="tx2"/>
                </a:solidFill>
              </a:rPr>
              <a:t>Thorax </a:t>
            </a:r>
            <a:r>
              <a:rPr lang="en-US" sz="800" smtClean="0">
                <a:solidFill>
                  <a:schemeClr val="tx2"/>
                </a:solidFill>
              </a:rPr>
              <a:t>2003; 58:399-404. </a:t>
            </a:r>
          </a:p>
          <a:p>
            <a:r>
              <a:rPr lang="en-GB" sz="800" smtClean="0">
                <a:solidFill>
                  <a:schemeClr val="tx2"/>
                </a:solidFill>
              </a:rPr>
              <a:t>Niewoehner DE et al. </a:t>
            </a:r>
            <a:r>
              <a:rPr lang="en-GB" sz="800" i="1" smtClean="0">
                <a:solidFill>
                  <a:schemeClr val="tx2"/>
                </a:solidFill>
              </a:rPr>
              <a:t>Ann Intern Med</a:t>
            </a:r>
            <a:r>
              <a:rPr lang="en-GB" sz="800" smtClean="0">
                <a:solidFill>
                  <a:schemeClr val="tx2"/>
                </a:solidFill>
              </a:rPr>
              <a:t> 2005;143:317-26.</a:t>
            </a:r>
          </a:p>
          <a:p>
            <a:r>
              <a:rPr lang="en-GB" sz="800" smtClean="0">
                <a:solidFill>
                  <a:schemeClr val="tx2"/>
                </a:solidFill>
              </a:rPr>
              <a:t>Casaburi R et al. </a:t>
            </a:r>
            <a:r>
              <a:rPr lang="en-GB" sz="800" i="1" smtClean="0">
                <a:solidFill>
                  <a:schemeClr val="tx2"/>
                </a:solidFill>
              </a:rPr>
              <a:t>Eur Respir J</a:t>
            </a:r>
            <a:r>
              <a:rPr lang="en-GB" sz="800" smtClean="0">
                <a:solidFill>
                  <a:schemeClr val="tx2"/>
                </a:solidFill>
              </a:rPr>
              <a:t> 2002; 19:217-224. </a:t>
            </a:r>
          </a:p>
          <a:p>
            <a:r>
              <a:rPr lang="en-GB" sz="800" smtClean="0">
                <a:solidFill>
                  <a:schemeClr val="tx2"/>
                </a:solidFill>
              </a:rPr>
              <a:t>Vincken W et al. </a:t>
            </a:r>
            <a:r>
              <a:rPr lang="en-GB" sz="800" i="1" smtClean="0">
                <a:solidFill>
                  <a:schemeClr val="tx2"/>
                </a:solidFill>
              </a:rPr>
              <a:t>Eur Respir J</a:t>
            </a:r>
            <a:r>
              <a:rPr lang="en-GB" sz="800" smtClean="0">
                <a:solidFill>
                  <a:schemeClr val="tx2"/>
                </a:solidFill>
              </a:rPr>
              <a:t> 2002; 19:209-216.</a:t>
            </a:r>
            <a:endParaRPr lang="en-US" sz="800" smtClean="0">
              <a:solidFill>
                <a:schemeClr val="tx2"/>
              </a:solidFill>
            </a:endParaRPr>
          </a:p>
          <a:p>
            <a:r>
              <a:rPr lang="en-US" sz="800" smtClean="0">
                <a:solidFill>
                  <a:schemeClr val="tx2"/>
                </a:solidFill>
              </a:rPr>
              <a:t>Dusser D et al. </a:t>
            </a:r>
            <a:r>
              <a:rPr lang="en-US" sz="800" i="1" smtClean="0">
                <a:solidFill>
                  <a:schemeClr val="tx2"/>
                </a:solidFill>
              </a:rPr>
              <a:t>Eur Respir J</a:t>
            </a:r>
            <a:r>
              <a:rPr lang="en-US" sz="800" smtClean="0">
                <a:solidFill>
                  <a:schemeClr val="tx2"/>
                </a:solidFill>
              </a:rPr>
              <a:t> 2006; 27:547-555. </a:t>
            </a:r>
          </a:p>
          <a:p>
            <a:r>
              <a:rPr lang="en-US" sz="800" smtClean="0">
                <a:solidFill>
                  <a:schemeClr val="tx2"/>
                </a:solidFill>
              </a:rPr>
              <a:t>Powrie DJ et al. </a:t>
            </a:r>
            <a:r>
              <a:rPr lang="en-GB" sz="800" i="1" smtClean="0">
                <a:solidFill>
                  <a:schemeClr val="tx2"/>
                </a:solidFill>
              </a:rPr>
              <a:t>Eur Respir J</a:t>
            </a:r>
            <a:r>
              <a:rPr lang="en-GB" sz="800" smtClean="0">
                <a:solidFill>
                  <a:schemeClr val="tx2"/>
                </a:solidFill>
              </a:rPr>
              <a:t> 2007; 30: 1–8.</a:t>
            </a:r>
          </a:p>
          <a:p>
            <a:r>
              <a:rPr lang="en-GB" sz="800" smtClean="0">
                <a:solidFill>
                  <a:schemeClr val="tx2"/>
                </a:solidFill>
              </a:rPr>
              <a:t>Freeman D et al. </a:t>
            </a:r>
            <a:r>
              <a:rPr lang="en-GB" sz="800" i="1" smtClean="0">
                <a:solidFill>
                  <a:schemeClr val="tx2"/>
                </a:solidFill>
              </a:rPr>
              <a:t>Respiratory Research</a:t>
            </a:r>
            <a:r>
              <a:rPr lang="en-GB" sz="800" smtClean="0">
                <a:solidFill>
                  <a:schemeClr val="tx2"/>
                </a:solidFill>
              </a:rPr>
              <a:t> 2007; 8:45-55. </a:t>
            </a:r>
          </a:p>
          <a:p>
            <a:r>
              <a:rPr lang="en-GB" sz="800" smtClean="0">
                <a:solidFill>
                  <a:schemeClr val="tx2"/>
                </a:solidFill>
              </a:rPr>
              <a:t>Chan CK et al. </a:t>
            </a:r>
            <a:r>
              <a:rPr lang="en-GB" sz="800" i="1" smtClean="0">
                <a:solidFill>
                  <a:schemeClr val="tx2"/>
                </a:solidFill>
              </a:rPr>
              <a:t>Can Respir J</a:t>
            </a:r>
            <a:r>
              <a:rPr lang="en-GB" sz="800" smtClean="0">
                <a:solidFill>
                  <a:schemeClr val="tx2"/>
                </a:solidFill>
              </a:rPr>
              <a:t> 2007;14:465-72.</a:t>
            </a:r>
          </a:p>
          <a:p>
            <a:endParaRPr lang="en-GB" sz="800" smtClean="0">
              <a:solidFill>
                <a:schemeClr val="tx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683" name="Rectangle 3"/>
          <p:cNvSpPr>
            <a:spLocks noGrp="1"/>
          </p:cNvSpPr>
          <p:nvPr>
            <p:ph type="body" idx="1"/>
          </p:nvPr>
        </p:nvSpPr>
        <p:spPr bwMode="auto">
          <a:noFill/>
        </p:spPr>
        <p:txBody>
          <a:bodyPr wrap="square" numCol="1" anchor="t" anchorCtr="0" compatLnSpc="1">
            <a:prstTxWarp prst="textNoShape">
              <a:avLst/>
            </a:prstTxWarp>
          </a:bodyPr>
          <a:lstStyle/>
          <a:p>
            <a:r>
              <a:rPr lang="en-GB" sz="1000" dirty="0" smtClean="0">
                <a:latin typeface="Arial" pitchFamily="34" charset="0"/>
              </a:rPr>
              <a:t>Reference</a:t>
            </a:r>
          </a:p>
          <a:p>
            <a:r>
              <a:rPr lang="en-GB" sz="1000" dirty="0" smtClean="0">
                <a:latin typeface="Arial" pitchFamily="34" charset="0"/>
              </a:rPr>
              <a:t>Jones PW et al. Correlating changes in lung function with patient reported outcomes in COPD. Thorax 2010;65(</a:t>
            </a:r>
            <a:r>
              <a:rPr lang="en-GB" sz="1000" dirty="0" err="1" smtClean="0">
                <a:latin typeface="Arial" pitchFamily="34" charset="0"/>
              </a:rPr>
              <a:t>suppl</a:t>
            </a:r>
            <a:r>
              <a:rPr lang="en-GB" sz="1000" dirty="0" smtClean="0">
                <a:latin typeface="Arial" pitchFamily="34" charset="0"/>
              </a:rPr>
              <a:t> 4): A141.</a:t>
            </a:r>
          </a:p>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58788" y="717550"/>
            <a:ext cx="5992812" cy="3371850"/>
          </a:xfrm>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b="1" smtClean="0">
                <a:latin typeface="News Gothic MT"/>
              </a:rPr>
              <a:t>Reference</a:t>
            </a:r>
          </a:p>
          <a:p>
            <a:r>
              <a:rPr lang="en-GB" smtClean="0">
                <a:latin typeface="News Gothic MT"/>
              </a:rPr>
              <a:t>Jones PW, Donahue JF, Nedelman J, Pascoe S, Pinault G, Lassen C. Correlating changes in lung function with patient outcomes in chronic obstructive pulmonary disease: a pooled analysis. </a:t>
            </a:r>
            <a:r>
              <a:rPr lang="en-GB" i="1" smtClean="0">
                <a:latin typeface="News Gothic MT"/>
              </a:rPr>
              <a:t>Respir Res </a:t>
            </a:r>
            <a:r>
              <a:rPr lang="en-GB" b="1" smtClean="0">
                <a:latin typeface="News Gothic MT"/>
              </a:rPr>
              <a:t>2011</a:t>
            </a:r>
            <a:r>
              <a:rPr lang="en-GB" smtClean="0">
                <a:latin typeface="News Gothic MT"/>
              </a:rPr>
              <a:t>; 12: 151.</a:t>
            </a:r>
          </a:p>
        </p:txBody>
      </p:sp>
      <p:sp>
        <p:nvSpPr>
          <p:cNvPr id="4" name="Slide Number Placeholder 3"/>
          <p:cNvSpPr>
            <a:spLocks noGrp="1"/>
          </p:cNvSpPr>
          <p:nvPr>
            <p:ph type="sldNum" sz="quarter" idx="5"/>
          </p:nvPr>
        </p:nvSpPr>
        <p:spPr/>
        <p:txBody>
          <a:bodyPr/>
          <a:lstStyle>
            <a:lvl1pPr defTabSz="927100" eaLnBrk="0" hangingPunct="0">
              <a:defRPr sz="2200" b="1">
                <a:solidFill>
                  <a:schemeClr val="tx1"/>
                </a:solidFill>
                <a:latin typeface="Arial" pitchFamily="34" charset="0"/>
                <a:cs typeface="Arial" pitchFamily="34" charset="0"/>
              </a:defRPr>
            </a:lvl1pPr>
            <a:lvl2pPr marL="742950" indent="-285750" defTabSz="927100" eaLnBrk="0" hangingPunct="0">
              <a:defRPr sz="2200" b="1">
                <a:solidFill>
                  <a:schemeClr val="tx1"/>
                </a:solidFill>
                <a:latin typeface="Arial" pitchFamily="34" charset="0"/>
                <a:cs typeface="Arial" pitchFamily="34" charset="0"/>
              </a:defRPr>
            </a:lvl2pPr>
            <a:lvl3pPr marL="1143000" indent="-228600" defTabSz="927100" eaLnBrk="0" hangingPunct="0">
              <a:defRPr sz="2200" b="1">
                <a:solidFill>
                  <a:schemeClr val="tx1"/>
                </a:solidFill>
                <a:latin typeface="Arial" pitchFamily="34" charset="0"/>
                <a:cs typeface="Arial" pitchFamily="34" charset="0"/>
              </a:defRPr>
            </a:lvl3pPr>
            <a:lvl4pPr marL="1600200" indent="-228600" defTabSz="927100" eaLnBrk="0" hangingPunct="0">
              <a:defRPr sz="2200" b="1">
                <a:solidFill>
                  <a:schemeClr val="tx1"/>
                </a:solidFill>
                <a:latin typeface="Arial" pitchFamily="34" charset="0"/>
                <a:cs typeface="Arial" pitchFamily="34" charset="0"/>
              </a:defRPr>
            </a:lvl4pPr>
            <a:lvl5pPr marL="2057400" indent="-228600" defTabSz="927100" eaLnBrk="0" hangingPunct="0">
              <a:defRPr sz="2200" b="1">
                <a:solidFill>
                  <a:schemeClr val="tx1"/>
                </a:solidFill>
                <a:latin typeface="Arial" pitchFamily="34" charset="0"/>
                <a:cs typeface="Arial" pitchFamily="34" charset="0"/>
              </a:defRPr>
            </a:lvl5pPr>
            <a:lvl6pPr marL="25146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defTabSz="927100" eaLnBrk="0" fontAlgn="base" hangingPunct="0">
              <a:spcBef>
                <a:spcPct val="0"/>
              </a:spcBef>
              <a:spcAft>
                <a:spcPct val="0"/>
              </a:spcAft>
              <a:defRPr sz="2200" b="1">
                <a:solidFill>
                  <a:schemeClr val="tx1"/>
                </a:solidFill>
                <a:latin typeface="Arial" pitchFamily="34" charset="0"/>
                <a:cs typeface="Arial" pitchFamily="34" charset="0"/>
              </a:defRPr>
            </a:lvl9pPr>
          </a:lstStyle>
          <a:p>
            <a:fld id="{CD3F5DD9-24EC-479D-AC4B-79C7A2BDA3FF}" type="slidenum">
              <a:rPr lang="es-ES" sz="1200" b="0">
                <a:solidFill>
                  <a:srgbClr val="000000"/>
                </a:solidFill>
                <a:latin typeface="News Gothic MT"/>
              </a:rPr>
              <a:pPr/>
              <a:t>10</a:t>
            </a:fld>
            <a:endParaRPr lang="es-ES" sz="1200" b="0">
              <a:solidFill>
                <a:srgbClr val="000000"/>
              </a:solidFill>
              <a:latin typeface="News Gothic M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xfrm>
            <a:off x="381000" y="685800"/>
            <a:ext cx="6096000" cy="3429000"/>
          </a:xfrm>
          <a:ln/>
        </p:spPr>
      </p:sp>
      <p:sp>
        <p:nvSpPr>
          <p:cNvPr id="36866"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36867" name="Slide Number Placeholder 3"/>
          <p:cNvSpPr>
            <a:spLocks noGrp="1"/>
          </p:cNvSpPr>
          <p:nvPr>
            <p:ph type="sldNum" sz="quarter" idx="5"/>
          </p:nvPr>
        </p:nvSpPr>
        <p:spPr/>
        <p:txBody>
          <a:bodyPr/>
          <a:lstStyle/>
          <a:p>
            <a:pPr>
              <a:defRPr/>
            </a:pPr>
            <a:fld id="{23565A9A-13EE-41E9-9CF0-11A564288D1B}" type="slidenum">
              <a:rPr lang="en-GB" smtClean="0">
                <a:solidFill>
                  <a:srgbClr val="000000"/>
                </a:solidFill>
                <a:ea typeface="ＭＳ Ｐゴシック" pitchFamily="34" charset="-128"/>
              </a:rPr>
              <a:pPr>
                <a:defRPr/>
              </a:pPr>
              <a:t>12</a:t>
            </a:fld>
            <a:endParaRPr lang="en-GB" dirty="0" smtClean="0">
              <a:solidFill>
                <a:srgbClr val="000000"/>
              </a:solidFill>
              <a:ea typeface="ＭＳ Ｐゴシック" pitchFamily="34" charset="-128"/>
            </a:endParaRPr>
          </a:p>
        </p:txBody>
      </p:sp>
    </p:spTree>
    <p:extLst>
      <p:ext uri="{BB962C8B-B14F-4D97-AF65-F5344CB8AC3E}">
        <p14:creationId xmlns:p14="http://schemas.microsoft.com/office/powerpoint/2010/main" xmlns="" val="325878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FE9040-9D5F-C846-9DC9-E3515F506453}" type="slidenum">
              <a:rPr lang="es-ES_tradnl">
                <a:ea typeface="ＭＳ Ｐゴシック" charset="-128"/>
                <a:cs typeface="ＭＳ Ｐゴシック" charset="-128"/>
              </a:rPr>
              <a:pPr/>
              <a:t>13</a:t>
            </a:fld>
            <a:endParaRPr lang="es-ES_tradnl">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FE9040-9D5F-C846-9DC9-E3515F506453}" type="slidenum">
              <a:rPr lang="es-ES_tradnl">
                <a:ea typeface="ＭＳ Ｐゴシック" charset="-128"/>
                <a:cs typeface="ＭＳ Ｐゴシック" charset="-128"/>
              </a:rPr>
              <a:pPr/>
              <a:t>14</a:t>
            </a:fld>
            <a:endParaRPr lang="es-ES_tradnl">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77875" y="1925433"/>
            <a:ext cx="7788275" cy="646331"/>
          </a:xfrm>
        </p:spPr>
        <p:txBody>
          <a:bodyPr anchor="b" anchorCtr="0"/>
          <a:lstStyle>
            <a:lvl1pPr>
              <a:defRPr/>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54150" y="3309672"/>
            <a:ext cx="6435725" cy="523220"/>
          </a:xfrm>
        </p:spPr>
        <p:txBody>
          <a:bodyPr anchor="ct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xmlns="" val="85595957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71443" y="1370412"/>
            <a:ext cx="8743932" cy="21575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3755581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266" y="115491"/>
            <a:ext cx="1846659" cy="285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6048" y="115491"/>
            <a:ext cx="3757952" cy="285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9855263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44541" y="1370410"/>
            <a:ext cx="7827963" cy="523220"/>
          </a:xfrm>
        </p:spPr>
        <p:txBody>
          <a:bodyPr/>
          <a:lstStyle/>
          <a:p>
            <a:pPr lvl="0"/>
            <a:r>
              <a:rPr lang="en-US" noProof="0" smtClean="0"/>
              <a:t>Click icon to add chart</a:t>
            </a:r>
          </a:p>
        </p:txBody>
      </p:sp>
    </p:spTree>
    <p:extLst>
      <p:ext uri="{BB962C8B-B14F-4D97-AF65-F5344CB8AC3E}">
        <p14:creationId xmlns:p14="http://schemas.microsoft.com/office/powerpoint/2010/main" xmlns="" val="420293351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4525" y="1370424"/>
            <a:ext cx="3836988"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39" y="1370424"/>
            <a:ext cx="3838575"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4228903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44541" y="1370410"/>
            <a:ext cx="7827963" cy="523220"/>
          </a:xfrm>
        </p:spPr>
        <p:txBody>
          <a:bodyPr/>
          <a:lstStyle/>
          <a:p>
            <a:pPr lvl="0"/>
            <a:r>
              <a:rPr lang="en-US" noProof="0" smtClean="0"/>
              <a:t>Click icon to add table</a:t>
            </a:r>
          </a:p>
        </p:txBody>
      </p:sp>
    </p:spTree>
    <p:extLst>
      <p:ext uri="{BB962C8B-B14F-4D97-AF65-F5344CB8AC3E}">
        <p14:creationId xmlns:p14="http://schemas.microsoft.com/office/powerpoint/2010/main" xmlns="" val="368994682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4525" y="1370424"/>
            <a:ext cx="3836988"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3939" y="1370424"/>
            <a:ext cx="3838575"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3939" y="2228864"/>
            <a:ext cx="3838575"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73624032"/>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6703" y="115491"/>
            <a:ext cx="8785225" cy="21575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88493738"/>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
        <p:cNvGrpSpPr/>
        <p:nvPr/>
      </p:nvGrpSpPr>
      <p:grpSpPr>
        <a:xfrm>
          <a:off x="0" y="0"/>
          <a:ext cx="0" cy="0"/>
          <a:chOff x="0" y="0"/>
          <a:chExt cx="0" cy="0"/>
        </a:xfrm>
      </p:grpSpPr>
      <p:pic>
        <p:nvPicPr>
          <p:cNvPr id="2" name="Picture 6" descr="Logo Hospital Universitari Germans Trias i Pujol"/>
          <p:cNvPicPr>
            <a:picLocks noChangeAspect="1" noChangeArrowheads="1"/>
          </p:cNvPicPr>
          <p:nvPr/>
        </p:nvPicPr>
        <p:blipFill>
          <a:blip r:embed="rId2" cstate="print"/>
          <a:srcRect/>
          <a:stretch>
            <a:fillRect/>
          </a:stretch>
        </p:blipFill>
        <p:spPr bwMode="auto">
          <a:xfrm>
            <a:off x="103188" y="4731545"/>
            <a:ext cx="2381250" cy="314325"/>
          </a:xfrm>
          <a:prstGeom prst="rect">
            <a:avLst/>
          </a:prstGeom>
          <a:noFill/>
          <a:ln w="9525">
            <a:noFill/>
            <a:miter lim="800000"/>
            <a:headEnd/>
            <a:tailEnd/>
          </a:ln>
        </p:spPr>
      </p:pic>
      <p:sp>
        <p:nvSpPr>
          <p:cNvPr id="3" name="7 CuadroTexto"/>
          <p:cNvSpPr txBox="1"/>
          <p:nvPr/>
        </p:nvSpPr>
        <p:spPr>
          <a:xfrm>
            <a:off x="6948508" y="107167"/>
            <a:ext cx="2052637" cy="646331"/>
          </a:xfrm>
          <a:prstGeom prst="rect">
            <a:avLst/>
          </a:prstGeom>
          <a:solidFill>
            <a:schemeClr val="tx1"/>
          </a:solidFill>
        </p:spPr>
        <p:txBody>
          <a:bodyPr>
            <a:spAutoFit/>
          </a:bodyPr>
          <a:lstStyle/>
          <a:p>
            <a:pPr algn="ctr">
              <a:defRPr/>
            </a:pPr>
            <a:r>
              <a:rPr lang="es-ES" sz="3600">
                <a:solidFill>
                  <a:srgbClr val="000066"/>
                </a:solidFill>
                <a:latin typeface="Pristina" pitchFamily="66" charset="0"/>
                <a:ea typeface="ＭＳ Ｐゴシック" pitchFamily="34" charset="-128"/>
              </a:rPr>
              <a:t>Índice</a:t>
            </a:r>
          </a:p>
        </p:txBody>
      </p:sp>
    </p:spTree>
    <p:extLst>
      <p:ext uri="{BB962C8B-B14F-4D97-AF65-F5344CB8AC3E}">
        <p14:creationId xmlns:p14="http://schemas.microsoft.com/office/powerpoint/2010/main" xmlns="" val="175510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60"/>
            <a:ext cx="8382000" cy="64633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14"/>
            <a:ext cx="4114800"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14"/>
            <a:ext cx="4114800"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4857750"/>
            <a:ext cx="1905000" cy="114300"/>
          </a:xfrm>
          <a:prstGeom prst="rect">
            <a:avLst/>
          </a:prstGeom>
        </p:spPr>
        <p:txBody>
          <a:bodyPr/>
          <a:lstStyle>
            <a:lvl1pPr>
              <a:defRPr/>
            </a:lvl1pPr>
          </a:lstStyle>
          <a:p>
            <a:fld id="{A82E9DCC-977B-4492-B999-97DCDF735B39}" type="datetime8">
              <a:rPr lang="en-US">
                <a:solidFill>
                  <a:srgbClr val="FFFFFF"/>
                </a:solidFill>
              </a:rPr>
              <a:pPr/>
              <a:t>10/12/2014 5:28 AM</a:t>
            </a:fld>
            <a:endParaRPr lang="en-US">
              <a:solidFill>
                <a:srgbClr val="FFFFFF"/>
              </a:solidFill>
            </a:endParaRPr>
          </a:p>
        </p:txBody>
      </p:sp>
      <p:sp>
        <p:nvSpPr>
          <p:cNvPr id="6" name="Footer Placeholder 5"/>
          <p:cNvSpPr>
            <a:spLocks noGrp="1"/>
          </p:cNvSpPr>
          <p:nvPr>
            <p:ph type="ftr" sz="quarter" idx="11"/>
          </p:nvPr>
        </p:nvSpPr>
        <p:spPr>
          <a:xfrm>
            <a:off x="381000" y="4857750"/>
            <a:ext cx="6096000" cy="1143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8382000" y="4857750"/>
            <a:ext cx="381000" cy="114300"/>
          </a:xfrm>
          <a:prstGeom prst="rect">
            <a:avLst/>
          </a:prstGeom>
        </p:spPr>
        <p:txBody>
          <a:bodyPr/>
          <a:lstStyle>
            <a:lvl1pPr>
              <a:defRPr/>
            </a:lvl1pPr>
          </a:lstStyle>
          <a:p>
            <a:fld id="{227DE5DD-3139-4543-84EE-C1EF0C2710EF}" type="slidenum">
              <a:rPr lang="en-US">
                <a:solidFill>
                  <a:srgbClr val="FFFFFF"/>
                </a:solidFill>
              </a:rPr>
              <a:pPr/>
              <a:t>‹#›</a:t>
            </a:fld>
            <a:endParaRPr lang="en-US">
              <a:solidFill>
                <a:srgbClr val="FFFFFF"/>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el og indholdsobjekt over tekst">
    <p:spTree>
      <p:nvGrpSpPr>
        <p:cNvPr id="1" name=""/>
        <p:cNvGrpSpPr/>
        <p:nvPr/>
      </p:nvGrpSpPr>
      <p:grpSpPr>
        <a:xfrm>
          <a:off x="0" y="0"/>
          <a:ext cx="0" cy="0"/>
          <a:chOff x="0" y="0"/>
          <a:chExt cx="0" cy="0"/>
        </a:xfrm>
      </p:grpSpPr>
      <p:sp>
        <p:nvSpPr>
          <p:cNvPr id="2" name="Titel 1"/>
          <p:cNvSpPr>
            <a:spLocks noGrp="1"/>
          </p:cNvSpPr>
          <p:nvPr>
            <p:ph type="title"/>
          </p:nvPr>
        </p:nvSpPr>
        <p:spPr>
          <a:xfrm>
            <a:off x="323850" y="190510"/>
            <a:ext cx="8496300" cy="1200329"/>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323850" y="985838"/>
            <a:ext cx="8496300" cy="2157514"/>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23850" y="3024188"/>
            <a:ext cx="8496300" cy="2157514"/>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703" y="141686"/>
            <a:ext cx="8785225" cy="454819"/>
          </a:xfrm>
        </p:spPr>
        <p:txBody>
          <a:bodyPr lIns="0" tIns="0" rIns="0" bIns="0">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63054234"/>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77875" y="1925433"/>
            <a:ext cx="7788275" cy="646331"/>
          </a:xfrm>
        </p:spPr>
        <p:txBody>
          <a:bodyPr anchor="b" anchorCtr="0"/>
          <a:lstStyle>
            <a:lvl1pPr>
              <a:defRPr/>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54150" y="3309672"/>
            <a:ext cx="6435725" cy="523220"/>
          </a:xfrm>
        </p:spPr>
        <p:txBody>
          <a:bodyPr anchor="ct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xmlns="" val="2616366182"/>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703" y="141686"/>
            <a:ext cx="8785225" cy="454819"/>
          </a:xfrm>
        </p:spPr>
        <p:txBody>
          <a:bodyPr lIns="0" tIns="0" rIns="0" bIns="0">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20038252"/>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5"/>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5065"/>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51145308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4525" y="1370424"/>
            <a:ext cx="3836988" cy="23760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39" y="1370424"/>
            <a:ext cx="3838575" cy="23760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1537107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90"/>
            <a:ext cx="82296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00174"/>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0744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800174"/>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0744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30376085"/>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47400537"/>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697601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368439"/>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2714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4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522148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5395"/>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9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17"/>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6697695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71443" y="1370412"/>
            <a:ext cx="8743932" cy="21575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5283550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5"/>
            <a:ext cx="7772400" cy="132343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5065"/>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26099899"/>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266" y="115491"/>
            <a:ext cx="1846659" cy="285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6048" y="115491"/>
            <a:ext cx="3757952" cy="285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3361303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44541" y="1370410"/>
            <a:ext cx="7827963" cy="523220"/>
          </a:xfrm>
        </p:spPr>
        <p:txBody>
          <a:bodyPr/>
          <a:lstStyle/>
          <a:p>
            <a:pPr lvl="0"/>
            <a:r>
              <a:rPr lang="en-US" noProof="0" smtClean="0"/>
              <a:t>Click icon to add chart</a:t>
            </a:r>
          </a:p>
        </p:txBody>
      </p:sp>
    </p:spTree>
    <p:extLst>
      <p:ext uri="{BB962C8B-B14F-4D97-AF65-F5344CB8AC3E}">
        <p14:creationId xmlns:p14="http://schemas.microsoft.com/office/powerpoint/2010/main" xmlns="" val="3790431425"/>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4525" y="1370424"/>
            <a:ext cx="3836988"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39" y="1370424"/>
            <a:ext cx="3838575"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1615028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44541" y="1370410"/>
            <a:ext cx="7827963" cy="523220"/>
          </a:xfrm>
        </p:spPr>
        <p:txBody>
          <a:bodyPr/>
          <a:lstStyle/>
          <a:p>
            <a:pPr lvl="0"/>
            <a:r>
              <a:rPr lang="en-US" noProof="0" smtClean="0"/>
              <a:t>Click icon to add table</a:t>
            </a:r>
          </a:p>
        </p:txBody>
      </p:sp>
    </p:spTree>
    <p:extLst>
      <p:ext uri="{BB962C8B-B14F-4D97-AF65-F5344CB8AC3E}">
        <p14:creationId xmlns:p14="http://schemas.microsoft.com/office/powerpoint/2010/main" xmlns="" val="331924833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703" y="115504"/>
            <a:ext cx="8785225" cy="6463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4525" y="1370424"/>
            <a:ext cx="3836988"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3939" y="1370424"/>
            <a:ext cx="3838575"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3939" y="2228864"/>
            <a:ext cx="3838575"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9837290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6703" y="115491"/>
            <a:ext cx="8785225" cy="21575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4486093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
        <p:cNvGrpSpPr/>
        <p:nvPr/>
      </p:nvGrpSpPr>
      <p:grpSpPr>
        <a:xfrm>
          <a:off x="0" y="0"/>
          <a:ext cx="0" cy="0"/>
          <a:chOff x="0" y="0"/>
          <a:chExt cx="0" cy="0"/>
        </a:xfrm>
      </p:grpSpPr>
      <p:pic>
        <p:nvPicPr>
          <p:cNvPr id="2" name="Picture 6" descr="Logo Hospital Universitari Germans Trias i Pujol"/>
          <p:cNvPicPr>
            <a:picLocks noChangeAspect="1" noChangeArrowheads="1"/>
          </p:cNvPicPr>
          <p:nvPr/>
        </p:nvPicPr>
        <p:blipFill>
          <a:blip r:embed="rId2" cstate="print"/>
          <a:srcRect/>
          <a:stretch>
            <a:fillRect/>
          </a:stretch>
        </p:blipFill>
        <p:spPr bwMode="auto">
          <a:xfrm>
            <a:off x="103188" y="4731545"/>
            <a:ext cx="2381250" cy="314325"/>
          </a:xfrm>
          <a:prstGeom prst="rect">
            <a:avLst/>
          </a:prstGeom>
          <a:noFill/>
          <a:ln w="9525">
            <a:noFill/>
            <a:miter lim="800000"/>
            <a:headEnd/>
            <a:tailEnd/>
          </a:ln>
        </p:spPr>
      </p:pic>
      <p:sp>
        <p:nvSpPr>
          <p:cNvPr id="3" name="7 CuadroTexto"/>
          <p:cNvSpPr txBox="1"/>
          <p:nvPr/>
        </p:nvSpPr>
        <p:spPr>
          <a:xfrm>
            <a:off x="6948508" y="107167"/>
            <a:ext cx="2052637" cy="646331"/>
          </a:xfrm>
          <a:prstGeom prst="rect">
            <a:avLst/>
          </a:prstGeom>
          <a:solidFill>
            <a:schemeClr val="tx1"/>
          </a:solidFill>
        </p:spPr>
        <p:txBody>
          <a:bodyPr>
            <a:spAutoFit/>
          </a:bodyPr>
          <a:lstStyle/>
          <a:p>
            <a:pPr algn="ctr">
              <a:defRPr/>
            </a:pPr>
            <a:r>
              <a:rPr lang="es-ES" sz="3600">
                <a:solidFill>
                  <a:srgbClr val="000066"/>
                </a:solidFill>
                <a:latin typeface="Pristina" pitchFamily="66" charset="0"/>
                <a:ea typeface="ＭＳ Ｐゴシック" pitchFamily="34" charset="-128"/>
              </a:rPr>
              <a:t>Índice</a:t>
            </a:r>
          </a:p>
        </p:txBody>
      </p:sp>
    </p:spTree>
    <p:extLst>
      <p:ext uri="{BB962C8B-B14F-4D97-AF65-F5344CB8AC3E}">
        <p14:creationId xmlns:p14="http://schemas.microsoft.com/office/powerpoint/2010/main" xmlns="" val="2878807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60"/>
            <a:ext cx="8382000" cy="64633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14"/>
            <a:ext cx="4114800"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14"/>
            <a:ext cx="4114800" cy="2588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4857750"/>
            <a:ext cx="1905000" cy="114300"/>
          </a:xfrm>
          <a:prstGeom prst="rect">
            <a:avLst/>
          </a:prstGeom>
        </p:spPr>
        <p:txBody>
          <a:bodyPr/>
          <a:lstStyle>
            <a:lvl1pPr>
              <a:defRPr/>
            </a:lvl1pPr>
          </a:lstStyle>
          <a:p>
            <a:fld id="{A82E9DCC-977B-4492-B999-97DCDF735B39}" type="datetime8">
              <a:rPr lang="en-US">
                <a:solidFill>
                  <a:srgbClr val="FFFFFF"/>
                </a:solidFill>
              </a:rPr>
              <a:pPr/>
              <a:t>10/12/2014 5:28 AM</a:t>
            </a:fld>
            <a:endParaRPr lang="en-US">
              <a:solidFill>
                <a:srgbClr val="FFFFFF"/>
              </a:solidFill>
            </a:endParaRPr>
          </a:p>
        </p:txBody>
      </p:sp>
      <p:sp>
        <p:nvSpPr>
          <p:cNvPr id="6" name="Footer Placeholder 5"/>
          <p:cNvSpPr>
            <a:spLocks noGrp="1"/>
          </p:cNvSpPr>
          <p:nvPr>
            <p:ph type="ftr" sz="quarter" idx="11"/>
          </p:nvPr>
        </p:nvSpPr>
        <p:spPr>
          <a:xfrm>
            <a:off x="381000" y="4857750"/>
            <a:ext cx="6096000" cy="1143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8382000" y="4857750"/>
            <a:ext cx="381000" cy="114300"/>
          </a:xfrm>
          <a:prstGeom prst="rect">
            <a:avLst/>
          </a:prstGeom>
        </p:spPr>
        <p:txBody>
          <a:bodyPr/>
          <a:lstStyle>
            <a:lvl1pPr>
              <a:defRPr/>
            </a:lvl1pPr>
          </a:lstStyle>
          <a:p>
            <a:fld id="{227DE5DD-3139-4543-84EE-C1EF0C2710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589909422"/>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el og indholdsobjekt over tekst">
    <p:spTree>
      <p:nvGrpSpPr>
        <p:cNvPr id="1" name=""/>
        <p:cNvGrpSpPr/>
        <p:nvPr/>
      </p:nvGrpSpPr>
      <p:grpSpPr>
        <a:xfrm>
          <a:off x="0" y="0"/>
          <a:ext cx="0" cy="0"/>
          <a:chOff x="0" y="0"/>
          <a:chExt cx="0" cy="0"/>
        </a:xfrm>
      </p:grpSpPr>
      <p:sp>
        <p:nvSpPr>
          <p:cNvPr id="2" name="Titel 1"/>
          <p:cNvSpPr>
            <a:spLocks noGrp="1"/>
          </p:cNvSpPr>
          <p:nvPr>
            <p:ph type="title"/>
          </p:nvPr>
        </p:nvSpPr>
        <p:spPr>
          <a:xfrm>
            <a:off x="323850" y="190510"/>
            <a:ext cx="8496300" cy="1200329"/>
          </a:xfr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323850" y="985838"/>
            <a:ext cx="8496300" cy="2157514"/>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23850" y="3024188"/>
            <a:ext cx="8496300" cy="2157514"/>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xmlns="" val="230704445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4525" y="1370424"/>
            <a:ext cx="3836988" cy="23760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39" y="1370424"/>
            <a:ext cx="3838575" cy="23760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3116635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90"/>
            <a:ext cx="8229600" cy="6463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00174"/>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0744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800174"/>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0744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6557072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3174140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7051301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368439"/>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2714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4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054081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5395"/>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9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17"/>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1872262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4C72"/>
            </a:gs>
            <a:gs pos="100000">
              <a:srgbClr val="000000"/>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6703" y="115504"/>
            <a:ext cx="8785225" cy="646331"/>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spAutoFit/>
          </a:bodyPr>
          <a:lstStyle/>
          <a:p>
            <a:pPr lvl="0"/>
            <a:r>
              <a:rPr lang="en-US" dirty="0" smtClean="0"/>
              <a:t>Click to edit Master title style</a:t>
            </a:r>
          </a:p>
        </p:txBody>
      </p:sp>
      <p:sp>
        <p:nvSpPr>
          <p:cNvPr id="6147" name="Rectangle 3"/>
          <p:cNvSpPr>
            <a:spLocks noGrp="1" noChangeArrowheads="1"/>
          </p:cNvSpPr>
          <p:nvPr>
            <p:ph type="body" idx="1"/>
          </p:nvPr>
        </p:nvSpPr>
        <p:spPr bwMode="auto">
          <a:xfrm>
            <a:off x="644541" y="1370410"/>
            <a:ext cx="7827963" cy="2157514"/>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381271067"/>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ransition>
    <p:random/>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45000"/>
        </a:spcBef>
        <a:spcAft>
          <a:spcPct val="0"/>
        </a:spcAft>
        <a:buClr>
          <a:srgbClr val="FF6600"/>
        </a:buClr>
        <a:buSzPct val="145000"/>
        <a:buFont typeface="Wingdings" pitchFamily="2" charset="2"/>
        <a:buChar char="w"/>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Font typeface="Times New Roman" pitchFamily="18" charset="0"/>
        <a:buChar char="–"/>
        <a:defRPr sz="26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rgbClr val="FFDA3D"/>
        </a:buClr>
        <a:buSzPct val="11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10000"/>
        </a:spcBef>
        <a:spcAft>
          <a:spcPct val="0"/>
        </a:spcAft>
        <a:buClr>
          <a:srgbClr val="FFFF00"/>
        </a:buClr>
        <a:buChar char="–"/>
        <a:defRPr sz="22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4C72"/>
            </a:gs>
            <a:gs pos="100000">
              <a:srgbClr val="000000"/>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6703" y="115504"/>
            <a:ext cx="8785225" cy="646331"/>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spAutoFit/>
          </a:bodyPr>
          <a:lstStyle/>
          <a:p>
            <a:pPr lvl="0"/>
            <a:r>
              <a:rPr lang="en-US" dirty="0" smtClean="0"/>
              <a:t>Click to edit Master title style</a:t>
            </a:r>
          </a:p>
        </p:txBody>
      </p:sp>
      <p:sp>
        <p:nvSpPr>
          <p:cNvPr id="6147" name="Rectangle 3"/>
          <p:cNvSpPr>
            <a:spLocks noGrp="1" noChangeArrowheads="1"/>
          </p:cNvSpPr>
          <p:nvPr>
            <p:ph type="body" idx="1"/>
          </p:nvPr>
        </p:nvSpPr>
        <p:spPr bwMode="auto">
          <a:xfrm>
            <a:off x="644541" y="1370410"/>
            <a:ext cx="7827963" cy="2157514"/>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655655654"/>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ransition>
    <p:random/>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3600" b="1">
          <a:solidFill>
            <a:srgbClr val="FFFF66"/>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45000"/>
        </a:spcBef>
        <a:spcAft>
          <a:spcPct val="0"/>
        </a:spcAft>
        <a:buClr>
          <a:srgbClr val="FF6600"/>
        </a:buClr>
        <a:buSzPct val="145000"/>
        <a:buFont typeface="Wingdings" pitchFamily="2" charset="2"/>
        <a:buChar char="w"/>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Font typeface="Times New Roman" pitchFamily="18" charset="0"/>
        <a:buChar char="–"/>
        <a:defRPr sz="26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rgbClr val="FFDA3D"/>
        </a:buClr>
        <a:buSzPct val="11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10000"/>
        </a:spcBef>
        <a:spcAft>
          <a:spcPct val="0"/>
        </a:spcAft>
        <a:buClr>
          <a:srgbClr val="FFFF00"/>
        </a:buClr>
        <a:buChar char="–"/>
        <a:defRPr sz="22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10000"/>
        </a:spcBef>
        <a:spcAft>
          <a:spcPct val="0"/>
        </a:spcAft>
        <a:buClr>
          <a:srgbClr val="FFFF00"/>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goldcopd.org/uploads/users/files/GOLD_Report_2011_Feb21.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inmagine.com/oj217/pe0081331-photo"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url=http://unsignedworks.blogspot.com/2011/08/argentina-travel-buenos-aires-mar-del.html&amp;rct=j&amp;frm=1&amp;q=&amp;esrc=s&amp;sa=U&amp;ei=uh8vVOT5D5LjsASy44GgDA&amp;ved=0CBgQ9QEwAQ&amp;usg=AFQjCNE2IyfciEanv2Bcblex7b6Nd5OQ4Q" TargetMode="Externa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www.google.com/url?url=http://ds-lands.com/mar-del-plata.html&amp;rct=j&amp;frm=1&amp;q=&amp;esrc=s&amp;sa=U&amp;ei=HyAvVNCMEriUsQS2moL4Bw&amp;ved=0CDoQ9QEwEg&amp;usg=AFQjCNHLqVAeX3bqeFKNbzKxFAvyxFe33Q" TargetMode="Externa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4"/>
          <p:cNvSpPr>
            <a:spLocks noGrp="1" noChangeArrowheads="1"/>
          </p:cNvSpPr>
          <p:nvPr>
            <p:ph type="ctrTitle"/>
          </p:nvPr>
        </p:nvSpPr>
        <p:spPr>
          <a:xfrm>
            <a:off x="313908" y="1105131"/>
            <a:ext cx="8255169" cy="1446550"/>
          </a:xfrm>
        </p:spPr>
        <p:txBody>
          <a:bodyPr/>
          <a:lstStyle/>
          <a:p>
            <a:r>
              <a:rPr lang="en-GB" sz="4400" dirty="0" smtClean="0">
                <a:solidFill>
                  <a:srgbClr val="FFFF00"/>
                </a:solidFill>
                <a:effectLst/>
              </a:rPr>
              <a:t>When to use the new</a:t>
            </a:r>
            <a:br>
              <a:rPr lang="en-GB" sz="4400" dirty="0" smtClean="0">
                <a:solidFill>
                  <a:srgbClr val="FFFF00"/>
                </a:solidFill>
                <a:effectLst/>
              </a:rPr>
            </a:br>
            <a:r>
              <a:rPr lang="en-GB" sz="4400" dirty="0" smtClean="0">
                <a:solidFill>
                  <a:srgbClr val="FFFF00"/>
                </a:solidFill>
                <a:effectLst/>
              </a:rPr>
              <a:t> LAB + LAMA combinations ?</a:t>
            </a:r>
            <a:endParaRPr lang="en-GB" sz="4400" dirty="0">
              <a:solidFill>
                <a:srgbClr val="FFFF00"/>
              </a:solidFill>
              <a:effectLst/>
            </a:endParaRPr>
          </a:p>
        </p:txBody>
      </p:sp>
      <p:sp>
        <p:nvSpPr>
          <p:cNvPr id="7171" name="Rectangle 2055"/>
          <p:cNvSpPr>
            <a:spLocks noGrp="1" noChangeArrowheads="1"/>
          </p:cNvSpPr>
          <p:nvPr>
            <p:ph type="subTitle" idx="1"/>
          </p:nvPr>
        </p:nvSpPr>
        <p:spPr>
          <a:xfrm>
            <a:off x="1371600" y="3187096"/>
            <a:ext cx="6400800" cy="1569660"/>
          </a:xfrm>
        </p:spPr>
        <p:txBody>
          <a:bodyPr/>
          <a:lstStyle/>
          <a:p>
            <a:r>
              <a:rPr lang="en-US" sz="2400" b="1" dirty="0" smtClean="0">
                <a:effectLst/>
              </a:rPr>
              <a:t>Antonio </a:t>
            </a:r>
            <a:r>
              <a:rPr lang="en-US" sz="2400" b="1" dirty="0" err="1" smtClean="0">
                <a:effectLst/>
              </a:rPr>
              <a:t>Anzueto</a:t>
            </a:r>
            <a:r>
              <a:rPr lang="en-US" sz="2400" b="1" dirty="0" smtClean="0">
                <a:effectLst/>
              </a:rPr>
              <a:t>, MD</a:t>
            </a:r>
            <a:br>
              <a:rPr lang="en-US" sz="2400" b="1" dirty="0" smtClean="0">
                <a:effectLst/>
              </a:rPr>
            </a:br>
            <a:r>
              <a:rPr lang="en-US" sz="2400" b="1" i="1" dirty="0" smtClean="0">
                <a:effectLst/>
              </a:rPr>
              <a:t>Professor of Medicine</a:t>
            </a:r>
            <a:br>
              <a:rPr lang="en-US" sz="2400" b="1" i="1" dirty="0" smtClean="0">
                <a:effectLst/>
              </a:rPr>
            </a:br>
            <a:r>
              <a:rPr lang="en-US" sz="2400" b="1" i="1" dirty="0" smtClean="0">
                <a:effectLst/>
              </a:rPr>
              <a:t>University of Texas</a:t>
            </a:r>
            <a:br>
              <a:rPr lang="en-US" sz="2400" b="1" i="1" dirty="0" smtClean="0">
                <a:effectLst/>
              </a:rPr>
            </a:br>
            <a:r>
              <a:rPr lang="en-US" sz="2400" b="1" i="1" dirty="0" smtClean="0">
                <a:effectLst/>
              </a:rPr>
              <a:t>San Antonio, Texas, USA</a:t>
            </a:r>
          </a:p>
        </p:txBody>
      </p:sp>
      <p:grpSp>
        <p:nvGrpSpPr>
          <p:cNvPr id="4" name="Group 30"/>
          <p:cNvGrpSpPr>
            <a:grpSpLocks/>
          </p:cNvGrpSpPr>
          <p:nvPr/>
        </p:nvGrpSpPr>
        <p:grpSpPr bwMode="auto">
          <a:xfrm>
            <a:off x="467544" y="3867909"/>
            <a:ext cx="2227744" cy="606917"/>
            <a:chOff x="231" y="555"/>
            <a:chExt cx="1662" cy="647"/>
          </a:xfrm>
        </p:grpSpPr>
        <p:pic>
          <p:nvPicPr>
            <p:cNvPr id="5" name="Picture 59" descr="UTHSCSA Vertical color WHITE TEXT"/>
            <p:cNvPicPr>
              <a:picLocks noChangeAspect="1" noChangeArrowheads="1"/>
            </p:cNvPicPr>
            <p:nvPr/>
          </p:nvPicPr>
          <p:blipFill>
            <a:blip r:embed="rId3" cstate="print"/>
            <a:srcRect r="3226"/>
            <a:stretch>
              <a:fillRect/>
            </a:stretch>
          </p:blipFill>
          <p:spPr bwMode="auto">
            <a:xfrm>
              <a:off x="231" y="555"/>
              <a:ext cx="1428" cy="647"/>
            </a:xfrm>
            <a:prstGeom prst="rect">
              <a:avLst/>
            </a:prstGeom>
            <a:noFill/>
            <a:ln w="9525">
              <a:noFill/>
              <a:miter lim="800000"/>
              <a:headEnd/>
              <a:tailEnd/>
            </a:ln>
          </p:spPr>
        </p:pic>
        <p:sp>
          <p:nvSpPr>
            <p:cNvPr id="6" name="Text Box 32"/>
            <p:cNvSpPr txBox="1">
              <a:spLocks noChangeArrowheads="1"/>
            </p:cNvSpPr>
            <p:nvPr/>
          </p:nvSpPr>
          <p:spPr bwMode="auto">
            <a:xfrm>
              <a:off x="1626" y="894"/>
              <a:ext cx="267" cy="305"/>
            </a:xfrm>
            <a:prstGeom prst="rect">
              <a:avLst/>
            </a:prstGeom>
            <a:noFill/>
            <a:ln w="9525">
              <a:noFill/>
              <a:miter lim="800000"/>
              <a:headEnd/>
              <a:tailEnd/>
            </a:ln>
          </p:spPr>
          <p:txBody>
            <a:bodyPr wrap="none" lIns="130581" tIns="65292" rIns="130581" bIns="65292">
              <a:spAutoFit/>
            </a:bodyPr>
            <a:lstStyle/>
            <a:p>
              <a:pPr defTabSz="1306513" eaLnBrk="0" hangingPunct="0"/>
              <a:r>
                <a:rPr lang="en-US" sz="1000" b="0" u="none">
                  <a:solidFill>
                    <a:schemeClr val="bg1"/>
                  </a:solidFill>
                  <a:latin typeface="Arial" pitchFamily="34" charset="0"/>
                </a:rPr>
                <a:t>®</a:t>
              </a:r>
            </a:p>
          </p:txBody>
        </p:sp>
      </p:grpSp>
      <p:pic>
        <p:nvPicPr>
          <p:cNvPr id="7" name="Picture 6" descr="va2"/>
          <p:cNvPicPr>
            <a:picLocks noChangeAspect="1" noChangeArrowheads="1"/>
          </p:cNvPicPr>
          <p:nvPr/>
        </p:nvPicPr>
        <p:blipFill>
          <a:blip r:embed="rId4" cstate="print"/>
          <a:srcRect/>
          <a:stretch>
            <a:fillRect/>
          </a:stretch>
        </p:blipFill>
        <p:spPr bwMode="auto">
          <a:xfrm>
            <a:off x="6862293" y="3718788"/>
            <a:ext cx="1307206" cy="980405"/>
          </a:xfrm>
          <a:prstGeom prst="rect">
            <a:avLst/>
          </a:prstGeom>
          <a:noFill/>
          <a:ln w="9525">
            <a:noFill/>
            <a:miter lim="800000"/>
            <a:headEnd/>
            <a:tailEnd/>
          </a:ln>
        </p:spPr>
      </p:pic>
    </p:spTree>
    <p:extLst>
      <p:ext uri="{BB962C8B-B14F-4D97-AF65-F5344CB8AC3E}">
        <p14:creationId xmlns:p14="http://schemas.microsoft.com/office/powerpoint/2010/main" xmlns="" val="380535579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74" name="TextBox 121"/>
          <p:cNvSpPr txBox="1">
            <a:spLocks noChangeArrowheads="1"/>
          </p:cNvSpPr>
          <p:nvPr/>
        </p:nvSpPr>
        <p:spPr bwMode="auto">
          <a:xfrm>
            <a:off x="6312225" y="1820466"/>
            <a:ext cx="2632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2</a:t>
            </a:r>
          </a:p>
        </p:txBody>
      </p:sp>
      <p:sp>
        <p:nvSpPr>
          <p:cNvPr id="49175" name="TextBox 123"/>
          <p:cNvSpPr txBox="1">
            <a:spLocks noChangeArrowheads="1"/>
          </p:cNvSpPr>
          <p:nvPr/>
        </p:nvSpPr>
        <p:spPr bwMode="auto">
          <a:xfrm>
            <a:off x="6312225" y="2507456"/>
            <a:ext cx="2632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1</a:t>
            </a:r>
          </a:p>
        </p:txBody>
      </p:sp>
      <p:sp>
        <p:nvSpPr>
          <p:cNvPr id="49178" name="TextBox 143"/>
          <p:cNvSpPr txBox="1">
            <a:spLocks noChangeArrowheads="1"/>
          </p:cNvSpPr>
          <p:nvPr/>
        </p:nvSpPr>
        <p:spPr bwMode="auto">
          <a:xfrm>
            <a:off x="6310644" y="3198019"/>
            <a:ext cx="2632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0</a:t>
            </a:r>
          </a:p>
        </p:txBody>
      </p:sp>
      <p:sp>
        <p:nvSpPr>
          <p:cNvPr id="49196" name="TextBox 68"/>
          <p:cNvSpPr txBox="1">
            <a:spLocks noChangeArrowheads="1"/>
          </p:cNvSpPr>
          <p:nvPr/>
        </p:nvSpPr>
        <p:spPr bwMode="auto">
          <a:xfrm>
            <a:off x="3302329" y="1731169"/>
            <a:ext cx="2632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5</a:t>
            </a:r>
          </a:p>
        </p:txBody>
      </p:sp>
      <p:sp>
        <p:nvSpPr>
          <p:cNvPr id="49197" name="TextBox 69"/>
          <p:cNvSpPr txBox="1">
            <a:spLocks noChangeArrowheads="1"/>
          </p:cNvSpPr>
          <p:nvPr/>
        </p:nvSpPr>
        <p:spPr bwMode="auto">
          <a:xfrm>
            <a:off x="3302329" y="2100262"/>
            <a:ext cx="2632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0</a:t>
            </a:r>
          </a:p>
        </p:txBody>
      </p:sp>
      <p:sp>
        <p:nvSpPr>
          <p:cNvPr id="49198" name="TextBox 71"/>
          <p:cNvSpPr txBox="1">
            <a:spLocks noChangeArrowheads="1"/>
          </p:cNvSpPr>
          <p:nvPr/>
        </p:nvSpPr>
        <p:spPr bwMode="auto">
          <a:xfrm>
            <a:off x="3255825" y="2466975"/>
            <a:ext cx="309700"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-5</a:t>
            </a:r>
          </a:p>
        </p:txBody>
      </p:sp>
      <p:sp>
        <p:nvSpPr>
          <p:cNvPr id="49199" name="TextBox 73"/>
          <p:cNvSpPr txBox="1">
            <a:spLocks noChangeArrowheads="1"/>
          </p:cNvSpPr>
          <p:nvPr/>
        </p:nvSpPr>
        <p:spPr bwMode="auto">
          <a:xfrm>
            <a:off x="3177301" y="2836069"/>
            <a:ext cx="388247"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-10</a:t>
            </a:r>
          </a:p>
        </p:txBody>
      </p:sp>
      <p:sp>
        <p:nvSpPr>
          <p:cNvPr id="49206" name="TextBox 151"/>
          <p:cNvSpPr txBox="1">
            <a:spLocks noChangeArrowheads="1"/>
          </p:cNvSpPr>
          <p:nvPr/>
        </p:nvSpPr>
        <p:spPr bwMode="auto">
          <a:xfrm>
            <a:off x="3305510" y="3202781"/>
            <a:ext cx="2632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0</a:t>
            </a:r>
          </a:p>
        </p:txBody>
      </p:sp>
      <p:sp>
        <p:nvSpPr>
          <p:cNvPr id="49155" name="Title 1"/>
          <p:cNvSpPr>
            <a:spLocks noGrp="1"/>
          </p:cNvSpPr>
          <p:nvPr>
            <p:ph type="title"/>
          </p:nvPr>
        </p:nvSpPr>
        <p:spPr>
          <a:xfrm>
            <a:off x="166703" y="141691"/>
            <a:ext cx="8785225" cy="950135"/>
          </a:xfrm>
        </p:spPr>
        <p:txBody>
          <a:bodyPr/>
          <a:lstStyle/>
          <a:p>
            <a:pPr eaLnBrk="1" hangingPunct="1"/>
            <a:r>
              <a:rPr lang="en-GB" sz="2800" dirty="0" smtClean="0">
                <a:solidFill>
                  <a:srgbClr val="FFFF00"/>
                </a:solidFill>
                <a:effectLst/>
                <a:latin typeface="+mn-lt"/>
              </a:rPr>
              <a:t>Benefits of maximal bronchodilation </a:t>
            </a:r>
            <a:br>
              <a:rPr lang="en-GB" sz="2800" dirty="0" smtClean="0">
                <a:solidFill>
                  <a:srgbClr val="FFFF00"/>
                </a:solidFill>
                <a:effectLst/>
                <a:latin typeface="+mn-lt"/>
              </a:rPr>
            </a:br>
            <a:r>
              <a:rPr lang="en-GB" sz="2800" dirty="0" smtClean="0">
                <a:solidFill>
                  <a:srgbClr val="FFFF00"/>
                </a:solidFill>
                <a:effectLst/>
                <a:latin typeface="+mn-lt"/>
              </a:rPr>
              <a:t>on clinical outcomes</a:t>
            </a:r>
          </a:p>
        </p:txBody>
      </p:sp>
      <p:sp>
        <p:nvSpPr>
          <p:cNvPr id="5" name="Text Box 7"/>
          <p:cNvSpPr txBox="1">
            <a:spLocks noChangeArrowheads="1"/>
          </p:cNvSpPr>
          <p:nvPr/>
        </p:nvSpPr>
        <p:spPr bwMode="auto">
          <a:xfrm>
            <a:off x="6197978" y="4757520"/>
            <a:ext cx="2768707" cy="261610"/>
          </a:xfrm>
          <a:prstGeom prst="rect">
            <a:avLst/>
          </a:prstGeom>
          <a:noFill/>
          <a:ln w="9525">
            <a:noFill/>
            <a:miter lim="800000"/>
            <a:headEnd/>
            <a:tailEnd/>
          </a:ln>
          <a:effectLst/>
        </p:spPr>
        <p:txBody>
          <a:bodyPr wrap="none" anchor="b">
            <a:spAutoFit/>
          </a:bodyPr>
          <a:lstStyle/>
          <a:p>
            <a:pPr algn="r" eaLnBrk="0" hangingPunct="0">
              <a:defRPr/>
            </a:pPr>
            <a:r>
              <a:rPr lang="it-IT" sz="1100" b="0" dirty="0">
                <a:latin typeface="+mn-lt"/>
                <a:cs typeface="+mn-cs"/>
              </a:rPr>
              <a:t>Jones </a:t>
            </a:r>
            <a:r>
              <a:rPr lang="it-IT" sz="1100" b="0" dirty="0" smtClean="0">
                <a:latin typeface="+mn-lt"/>
                <a:cs typeface="+mn-cs"/>
              </a:rPr>
              <a:t>PW et </a:t>
            </a:r>
            <a:r>
              <a:rPr lang="it-IT" sz="1100" b="0" dirty="0">
                <a:latin typeface="+mn-lt"/>
                <a:cs typeface="+mn-cs"/>
              </a:rPr>
              <a:t>al, </a:t>
            </a:r>
            <a:r>
              <a:rPr lang="it-IT" sz="1100" b="0" i="1" dirty="0" smtClean="0">
                <a:latin typeface="+mn-lt"/>
                <a:cs typeface="+mn-cs"/>
              </a:rPr>
              <a:t>Respir </a:t>
            </a:r>
            <a:r>
              <a:rPr lang="it-IT" sz="1100" b="0" i="1" dirty="0">
                <a:latin typeface="+mn-lt"/>
                <a:cs typeface="+mn-cs"/>
              </a:rPr>
              <a:t>Res </a:t>
            </a:r>
            <a:r>
              <a:rPr lang="it-IT" sz="1100" b="0" dirty="0" smtClean="0">
                <a:latin typeface="+mn-lt"/>
                <a:cs typeface="+mn-cs"/>
              </a:rPr>
              <a:t>2011</a:t>
            </a:r>
            <a:r>
              <a:rPr lang="en-GB" sz="1100" b="0" dirty="0" smtClean="0"/>
              <a:t>;12:161</a:t>
            </a:r>
            <a:r>
              <a:rPr lang="en-GB" sz="1100" b="0" dirty="0"/>
              <a:t>.</a:t>
            </a:r>
            <a:endParaRPr lang="it-IT" sz="1100" b="0" dirty="0">
              <a:latin typeface="+mn-lt"/>
              <a:cs typeface="+mn-cs"/>
            </a:endParaRPr>
          </a:p>
        </p:txBody>
      </p:sp>
      <p:grpSp>
        <p:nvGrpSpPr>
          <p:cNvPr id="2" name="Group 54"/>
          <p:cNvGrpSpPr>
            <a:grpSpLocks/>
          </p:cNvGrpSpPr>
          <p:nvPr/>
        </p:nvGrpSpPr>
        <p:grpSpPr bwMode="auto">
          <a:xfrm>
            <a:off x="196320" y="1726408"/>
            <a:ext cx="2869715" cy="2088420"/>
            <a:chOff x="189074" y="2124957"/>
            <a:chExt cx="2868866" cy="2785356"/>
          </a:xfrm>
        </p:grpSpPr>
        <p:sp>
          <p:nvSpPr>
            <p:cNvPr id="49242" name="TextBox 37"/>
            <p:cNvSpPr txBox="1">
              <a:spLocks noChangeArrowheads="1"/>
            </p:cNvSpPr>
            <p:nvPr/>
          </p:nvSpPr>
          <p:spPr bwMode="auto">
            <a:xfrm>
              <a:off x="381078" y="2124957"/>
              <a:ext cx="263135"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dirty="0">
                  <a:latin typeface="+mn-lt"/>
                  <a:cs typeface="Times New Roman" pitchFamily="18" charset="0"/>
                </a:rPr>
                <a:t>5</a:t>
              </a:r>
            </a:p>
          </p:txBody>
        </p:sp>
        <p:sp>
          <p:nvSpPr>
            <p:cNvPr id="49243" name="TextBox 38"/>
            <p:cNvSpPr txBox="1">
              <a:spLocks noChangeArrowheads="1"/>
            </p:cNvSpPr>
            <p:nvPr/>
          </p:nvSpPr>
          <p:spPr bwMode="auto">
            <a:xfrm>
              <a:off x="381078" y="2407670"/>
              <a:ext cx="263135"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4</a:t>
              </a:r>
            </a:p>
          </p:txBody>
        </p:sp>
        <p:sp>
          <p:nvSpPr>
            <p:cNvPr id="49244" name="TextBox 39"/>
            <p:cNvSpPr txBox="1">
              <a:spLocks noChangeArrowheads="1"/>
            </p:cNvSpPr>
            <p:nvPr/>
          </p:nvSpPr>
          <p:spPr bwMode="auto">
            <a:xfrm>
              <a:off x="381078" y="2690383"/>
              <a:ext cx="263135"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3</a:t>
              </a:r>
            </a:p>
          </p:txBody>
        </p:sp>
        <p:sp>
          <p:nvSpPr>
            <p:cNvPr id="49245" name="TextBox 40"/>
            <p:cNvSpPr txBox="1">
              <a:spLocks noChangeArrowheads="1"/>
            </p:cNvSpPr>
            <p:nvPr/>
          </p:nvSpPr>
          <p:spPr bwMode="auto">
            <a:xfrm>
              <a:off x="381078" y="2973095"/>
              <a:ext cx="263135"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2</a:t>
              </a:r>
            </a:p>
          </p:txBody>
        </p:sp>
        <p:sp>
          <p:nvSpPr>
            <p:cNvPr id="49246" name="TextBox 41"/>
            <p:cNvSpPr txBox="1">
              <a:spLocks noChangeArrowheads="1"/>
            </p:cNvSpPr>
            <p:nvPr/>
          </p:nvSpPr>
          <p:spPr bwMode="auto">
            <a:xfrm>
              <a:off x="381078" y="3255809"/>
              <a:ext cx="263135"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1</a:t>
              </a:r>
            </a:p>
          </p:txBody>
        </p:sp>
        <p:sp>
          <p:nvSpPr>
            <p:cNvPr id="49247" name="TextBox 42"/>
            <p:cNvSpPr txBox="1">
              <a:spLocks noChangeArrowheads="1"/>
            </p:cNvSpPr>
            <p:nvPr/>
          </p:nvSpPr>
          <p:spPr bwMode="auto">
            <a:xfrm>
              <a:off x="381078" y="3538522"/>
              <a:ext cx="263135"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a:latin typeface="+mn-lt"/>
                  <a:cs typeface="Times New Roman" pitchFamily="18" charset="0"/>
                </a:rPr>
                <a:t>0</a:t>
              </a:r>
            </a:p>
          </p:txBody>
        </p:sp>
        <p:sp>
          <p:nvSpPr>
            <p:cNvPr id="49248" name="TextBox 43"/>
            <p:cNvSpPr txBox="1">
              <a:spLocks noChangeArrowheads="1"/>
            </p:cNvSpPr>
            <p:nvPr/>
          </p:nvSpPr>
          <p:spPr bwMode="auto">
            <a:xfrm>
              <a:off x="334605" y="3821235"/>
              <a:ext cx="309608"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a:lnSpc>
                  <a:spcPct val="90000"/>
                </a:lnSpc>
              </a:pPr>
              <a:r>
                <a:rPr lang="en-GB" sz="1100" b="0" dirty="0">
                  <a:latin typeface="+mn-lt"/>
                  <a:cs typeface="Times New Roman" pitchFamily="18" charset="0"/>
                </a:rPr>
                <a:t>-1</a:t>
              </a:r>
            </a:p>
          </p:txBody>
        </p:sp>
        <p:grpSp>
          <p:nvGrpSpPr>
            <p:cNvPr id="3" name="Group 21"/>
            <p:cNvGrpSpPr>
              <a:grpSpLocks/>
            </p:cNvGrpSpPr>
            <p:nvPr/>
          </p:nvGrpSpPr>
          <p:grpSpPr bwMode="auto">
            <a:xfrm>
              <a:off x="582264" y="2242868"/>
              <a:ext cx="70303" cy="1716657"/>
              <a:chOff x="574660" y="2242868"/>
              <a:chExt cx="77907" cy="1716657"/>
            </a:xfrm>
          </p:grpSpPr>
          <p:cxnSp>
            <p:nvCxnSpPr>
              <p:cNvPr id="49256" name="Straight Connector 11"/>
              <p:cNvCxnSpPr>
                <a:cxnSpLocks noChangeShapeType="1"/>
              </p:cNvCxnSpPr>
              <p:nvPr/>
            </p:nvCxnSpPr>
            <p:spPr bwMode="auto">
              <a:xfrm>
                <a:off x="651941" y="2242868"/>
                <a:ext cx="0" cy="1716657"/>
              </a:xfrm>
              <a:prstGeom prst="line">
                <a:avLst/>
              </a:prstGeom>
              <a:noFill/>
              <a:ln w="28575" algn="ctr">
                <a:solidFill>
                  <a:schemeClr val="tx1"/>
                </a:solidFill>
                <a:round/>
                <a:headEnd/>
                <a:tailEnd/>
              </a:ln>
            </p:spPr>
          </p:cxnSp>
          <p:cxnSp>
            <p:nvCxnSpPr>
              <p:cNvPr id="49257" name="Straight Connector 13"/>
              <p:cNvCxnSpPr>
                <a:cxnSpLocks noChangeShapeType="1"/>
              </p:cNvCxnSpPr>
              <p:nvPr/>
            </p:nvCxnSpPr>
            <p:spPr bwMode="auto">
              <a:xfrm flipH="1">
                <a:off x="574660" y="3669902"/>
                <a:ext cx="77907" cy="0"/>
              </a:xfrm>
              <a:prstGeom prst="line">
                <a:avLst/>
              </a:prstGeom>
              <a:noFill/>
              <a:ln w="28575" algn="ctr">
                <a:solidFill>
                  <a:schemeClr val="tx1"/>
                </a:solidFill>
                <a:round/>
                <a:headEnd/>
                <a:tailEnd/>
              </a:ln>
            </p:spPr>
          </p:cxnSp>
          <p:cxnSp>
            <p:nvCxnSpPr>
              <p:cNvPr id="49258" name="Straight Connector 15"/>
              <p:cNvCxnSpPr>
                <a:cxnSpLocks noChangeShapeType="1"/>
              </p:cNvCxnSpPr>
              <p:nvPr/>
            </p:nvCxnSpPr>
            <p:spPr bwMode="auto">
              <a:xfrm flipH="1">
                <a:off x="574660" y="3957618"/>
                <a:ext cx="77907" cy="0"/>
              </a:xfrm>
              <a:prstGeom prst="line">
                <a:avLst/>
              </a:prstGeom>
              <a:noFill/>
              <a:ln w="28575" algn="ctr">
                <a:solidFill>
                  <a:schemeClr val="tx1"/>
                </a:solidFill>
                <a:round/>
                <a:headEnd/>
                <a:tailEnd/>
              </a:ln>
            </p:spPr>
          </p:cxnSp>
          <p:cxnSp>
            <p:nvCxnSpPr>
              <p:cNvPr id="49259" name="Straight Connector 16"/>
              <p:cNvCxnSpPr>
                <a:cxnSpLocks noChangeShapeType="1"/>
              </p:cNvCxnSpPr>
              <p:nvPr/>
            </p:nvCxnSpPr>
            <p:spPr bwMode="auto">
              <a:xfrm flipH="1">
                <a:off x="574660" y="3100623"/>
                <a:ext cx="77907" cy="0"/>
              </a:xfrm>
              <a:prstGeom prst="line">
                <a:avLst/>
              </a:prstGeom>
              <a:noFill/>
              <a:ln w="28575" algn="ctr">
                <a:solidFill>
                  <a:schemeClr val="tx1"/>
                </a:solidFill>
                <a:round/>
                <a:headEnd/>
                <a:tailEnd/>
              </a:ln>
            </p:spPr>
          </p:cxnSp>
          <p:cxnSp>
            <p:nvCxnSpPr>
              <p:cNvPr id="49260" name="Straight Connector 17"/>
              <p:cNvCxnSpPr>
                <a:cxnSpLocks noChangeShapeType="1"/>
              </p:cNvCxnSpPr>
              <p:nvPr/>
            </p:nvCxnSpPr>
            <p:spPr bwMode="auto">
              <a:xfrm flipH="1">
                <a:off x="574660" y="3388339"/>
                <a:ext cx="77907" cy="0"/>
              </a:xfrm>
              <a:prstGeom prst="line">
                <a:avLst/>
              </a:prstGeom>
              <a:noFill/>
              <a:ln w="28575" algn="ctr">
                <a:solidFill>
                  <a:schemeClr val="tx1"/>
                </a:solidFill>
                <a:round/>
                <a:headEnd/>
                <a:tailEnd/>
              </a:ln>
            </p:spPr>
          </p:cxnSp>
          <p:cxnSp>
            <p:nvCxnSpPr>
              <p:cNvPr id="49261" name="Straight Connector 18"/>
              <p:cNvCxnSpPr>
                <a:cxnSpLocks noChangeShapeType="1"/>
              </p:cNvCxnSpPr>
              <p:nvPr/>
            </p:nvCxnSpPr>
            <p:spPr bwMode="auto">
              <a:xfrm flipH="1">
                <a:off x="574660" y="2530661"/>
                <a:ext cx="77907" cy="0"/>
              </a:xfrm>
              <a:prstGeom prst="line">
                <a:avLst/>
              </a:prstGeom>
              <a:noFill/>
              <a:ln w="28575" algn="ctr">
                <a:solidFill>
                  <a:schemeClr val="tx1"/>
                </a:solidFill>
                <a:round/>
                <a:headEnd/>
                <a:tailEnd/>
              </a:ln>
            </p:spPr>
          </p:cxnSp>
          <p:cxnSp>
            <p:nvCxnSpPr>
              <p:cNvPr id="49262" name="Straight Connector 19"/>
              <p:cNvCxnSpPr>
                <a:cxnSpLocks noChangeShapeType="1"/>
              </p:cNvCxnSpPr>
              <p:nvPr/>
            </p:nvCxnSpPr>
            <p:spPr bwMode="auto">
              <a:xfrm flipH="1">
                <a:off x="574660" y="2818377"/>
                <a:ext cx="77907" cy="0"/>
              </a:xfrm>
              <a:prstGeom prst="line">
                <a:avLst/>
              </a:prstGeom>
              <a:noFill/>
              <a:ln w="28575" algn="ctr">
                <a:solidFill>
                  <a:schemeClr val="tx1"/>
                </a:solidFill>
                <a:round/>
                <a:headEnd/>
                <a:tailEnd/>
              </a:ln>
            </p:spPr>
          </p:cxnSp>
          <p:cxnSp>
            <p:nvCxnSpPr>
              <p:cNvPr id="49263" name="Straight Connector 20"/>
              <p:cNvCxnSpPr>
                <a:cxnSpLocks noChangeShapeType="1"/>
              </p:cNvCxnSpPr>
              <p:nvPr/>
            </p:nvCxnSpPr>
            <p:spPr bwMode="auto">
              <a:xfrm flipH="1">
                <a:off x="574660" y="2248172"/>
                <a:ext cx="77907" cy="0"/>
              </a:xfrm>
              <a:prstGeom prst="line">
                <a:avLst/>
              </a:prstGeom>
              <a:noFill/>
              <a:ln w="28575" algn="ctr">
                <a:solidFill>
                  <a:schemeClr val="tx1"/>
                </a:solidFill>
                <a:round/>
                <a:headEnd/>
                <a:tailEnd/>
              </a:ln>
            </p:spPr>
          </p:cxnSp>
        </p:grpSp>
        <p:grpSp>
          <p:nvGrpSpPr>
            <p:cNvPr id="4" name="Group 22"/>
            <p:cNvGrpSpPr>
              <a:grpSpLocks/>
            </p:cNvGrpSpPr>
            <p:nvPr/>
          </p:nvGrpSpPr>
          <p:grpSpPr bwMode="auto">
            <a:xfrm rot="-5400000">
              <a:off x="1745099" y="3291604"/>
              <a:ext cx="80710" cy="2124150"/>
              <a:chOff x="574658" y="2242869"/>
              <a:chExt cx="82018" cy="1716657"/>
            </a:xfrm>
          </p:grpSpPr>
          <p:cxnSp>
            <p:nvCxnSpPr>
              <p:cNvPr id="49250" name="Straight Connector 23"/>
              <p:cNvCxnSpPr>
                <a:cxnSpLocks noChangeShapeType="1"/>
              </p:cNvCxnSpPr>
              <p:nvPr/>
            </p:nvCxnSpPr>
            <p:spPr bwMode="auto">
              <a:xfrm>
                <a:off x="656676" y="2242869"/>
                <a:ext cx="0" cy="1716657"/>
              </a:xfrm>
              <a:prstGeom prst="line">
                <a:avLst/>
              </a:prstGeom>
              <a:noFill/>
              <a:ln w="28575" algn="ctr">
                <a:solidFill>
                  <a:schemeClr val="tx1"/>
                </a:solidFill>
                <a:round/>
                <a:headEnd/>
                <a:tailEnd/>
              </a:ln>
            </p:spPr>
          </p:cxnSp>
          <p:cxnSp>
            <p:nvCxnSpPr>
              <p:cNvPr id="49251" name="Straight Connector 25"/>
              <p:cNvCxnSpPr>
                <a:cxnSpLocks noChangeShapeType="1"/>
              </p:cNvCxnSpPr>
              <p:nvPr/>
            </p:nvCxnSpPr>
            <p:spPr bwMode="auto">
              <a:xfrm flipH="1">
                <a:off x="574660" y="3957618"/>
                <a:ext cx="77907" cy="0"/>
              </a:xfrm>
              <a:prstGeom prst="line">
                <a:avLst/>
              </a:prstGeom>
              <a:noFill/>
              <a:ln w="28575" algn="ctr">
                <a:solidFill>
                  <a:schemeClr val="tx1"/>
                </a:solidFill>
                <a:round/>
                <a:headEnd/>
                <a:tailEnd/>
              </a:ln>
            </p:spPr>
          </p:cxnSp>
          <p:cxnSp>
            <p:nvCxnSpPr>
              <p:cNvPr id="49252" name="Straight Connector 27"/>
              <p:cNvCxnSpPr>
                <a:cxnSpLocks noChangeShapeType="1"/>
              </p:cNvCxnSpPr>
              <p:nvPr/>
            </p:nvCxnSpPr>
            <p:spPr bwMode="auto">
              <a:xfrm flipH="1">
                <a:off x="574659" y="3529688"/>
                <a:ext cx="77907" cy="0"/>
              </a:xfrm>
              <a:prstGeom prst="line">
                <a:avLst/>
              </a:prstGeom>
              <a:noFill/>
              <a:ln w="28575" algn="ctr">
                <a:solidFill>
                  <a:schemeClr val="tx1"/>
                </a:solidFill>
                <a:round/>
                <a:headEnd/>
                <a:tailEnd/>
              </a:ln>
            </p:spPr>
          </p:cxnSp>
          <p:cxnSp>
            <p:nvCxnSpPr>
              <p:cNvPr id="49253" name="Straight Connector 28"/>
              <p:cNvCxnSpPr>
                <a:cxnSpLocks noChangeShapeType="1"/>
              </p:cNvCxnSpPr>
              <p:nvPr/>
            </p:nvCxnSpPr>
            <p:spPr bwMode="auto">
              <a:xfrm flipH="1">
                <a:off x="574658" y="2676970"/>
                <a:ext cx="77907" cy="0"/>
              </a:xfrm>
              <a:prstGeom prst="line">
                <a:avLst/>
              </a:prstGeom>
              <a:noFill/>
              <a:ln w="28575" algn="ctr">
                <a:solidFill>
                  <a:schemeClr val="tx1"/>
                </a:solidFill>
                <a:round/>
                <a:headEnd/>
                <a:tailEnd/>
              </a:ln>
            </p:spPr>
          </p:cxnSp>
          <p:cxnSp>
            <p:nvCxnSpPr>
              <p:cNvPr id="49254" name="Straight Connector 29"/>
              <p:cNvCxnSpPr>
                <a:cxnSpLocks noChangeShapeType="1"/>
              </p:cNvCxnSpPr>
              <p:nvPr/>
            </p:nvCxnSpPr>
            <p:spPr bwMode="auto">
              <a:xfrm flipH="1">
                <a:off x="574658" y="3103556"/>
                <a:ext cx="77907" cy="0"/>
              </a:xfrm>
              <a:prstGeom prst="line">
                <a:avLst/>
              </a:prstGeom>
              <a:noFill/>
              <a:ln w="28575" algn="ctr">
                <a:solidFill>
                  <a:schemeClr val="tx1"/>
                </a:solidFill>
                <a:round/>
                <a:headEnd/>
                <a:tailEnd/>
              </a:ln>
            </p:spPr>
          </p:cxnSp>
          <p:cxnSp>
            <p:nvCxnSpPr>
              <p:cNvPr id="49255" name="Straight Connector 30"/>
              <p:cNvCxnSpPr>
                <a:cxnSpLocks noChangeShapeType="1"/>
              </p:cNvCxnSpPr>
              <p:nvPr/>
            </p:nvCxnSpPr>
            <p:spPr bwMode="auto">
              <a:xfrm flipH="1">
                <a:off x="574660" y="2248172"/>
                <a:ext cx="77907" cy="0"/>
              </a:xfrm>
              <a:prstGeom prst="line">
                <a:avLst/>
              </a:prstGeom>
              <a:noFill/>
              <a:ln w="28575" algn="ctr">
                <a:solidFill>
                  <a:schemeClr val="tx1"/>
                </a:solidFill>
                <a:round/>
                <a:headEnd/>
                <a:tailEnd/>
              </a:ln>
            </p:spPr>
          </p:cxnSp>
        </p:grpSp>
        <p:sp>
          <p:nvSpPr>
            <p:cNvPr id="49236" name="TextBox 31"/>
            <p:cNvSpPr txBox="1">
              <a:spLocks noChangeArrowheads="1"/>
            </p:cNvSpPr>
            <p:nvPr/>
          </p:nvSpPr>
          <p:spPr bwMode="auto">
            <a:xfrm>
              <a:off x="491656" y="4355150"/>
              <a:ext cx="466656"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-500</a:t>
              </a:r>
            </a:p>
          </p:txBody>
        </p:sp>
        <p:sp>
          <p:nvSpPr>
            <p:cNvPr id="49237" name="TextBox 32"/>
            <p:cNvSpPr txBox="1">
              <a:spLocks noChangeArrowheads="1"/>
            </p:cNvSpPr>
            <p:nvPr/>
          </p:nvSpPr>
          <p:spPr bwMode="auto">
            <a:xfrm>
              <a:off x="1011104" y="4355150"/>
              <a:ext cx="466656"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-250</a:t>
              </a:r>
            </a:p>
          </p:txBody>
        </p:sp>
        <p:sp>
          <p:nvSpPr>
            <p:cNvPr id="49238" name="TextBox 33"/>
            <p:cNvSpPr txBox="1">
              <a:spLocks noChangeArrowheads="1"/>
            </p:cNvSpPr>
            <p:nvPr/>
          </p:nvSpPr>
          <p:spPr bwMode="auto">
            <a:xfrm>
              <a:off x="1660216" y="4355150"/>
              <a:ext cx="263136"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0</a:t>
              </a:r>
            </a:p>
          </p:txBody>
        </p:sp>
        <p:sp>
          <p:nvSpPr>
            <p:cNvPr id="49239" name="TextBox 34"/>
            <p:cNvSpPr txBox="1">
              <a:spLocks noChangeArrowheads="1"/>
            </p:cNvSpPr>
            <p:nvPr/>
          </p:nvSpPr>
          <p:spPr bwMode="auto">
            <a:xfrm>
              <a:off x="2103286" y="4355150"/>
              <a:ext cx="420183"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250</a:t>
              </a:r>
            </a:p>
          </p:txBody>
        </p:sp>
        <p:sp>
          <p:nvSpPr>
            <p:cNvPr id="49240" name="TextBox 35"/>
            <p:cNvSpPr txBox="1">
              <a:spLocks noChangeArrowheads="1"/>
            </p:cNvSpPr>
            <p:nvPr/>
          </p:nvSpPr>
          <p:spPr bwMode="auto">
            <a:xfrm>
              <a:off x="2637757" y="4355150"/>
              <a:ext cx="420183" cy="326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500</a:t>
              </a:r>
            </a:p>
          </p:txBody>
        </p:sp>
        <p:sp>
          <p:nvSpPr>
            <p:cNvPr id="49241" name="TextBox 36"/>
            <p:cNvSpPr txBox="1">
              <a:spLocks noChangeArrowheads="1"/>
            </p:cNvSpPr>
            <p:nvPr/>
          </p:nvSpPr>
          <p:spPr bwMode="auto">
            <a:xfrm rot="16200000">
              <a:off x="-544584" y="2968143"/>
              <a:ext cx="1725771" cy="258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200" dirty="0">
                  <a:latin typeface="+mn-lt"/>
                  <a:cs typeface="Times New Roman" pitchFamily="18" charset="0"/>
                </a:rPr>
                <a:t>TDI</a:t>
              </a:r>
            </a:p>
          </p:txBody>
        </p:sp>
        <p:sp>
          <p:nvSpPr>
            <p:cNvPr id="49249" name="TextBox 44"/>
            <p:cNvSpPr txBox="1">
              <a:spLocks noChangeArrowheads="1"/>
            </p:cNvSpPr>
            <p:nvPr/>
          </p:nvSpPr>
          <p:spPr bwMode="auto">
            <a:xfrm>
              <a:off x="1283081" y="4565505"/>
              <a:ext cx="1013118" cy="344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200" dirty="0">
                  <a:latin typeface="+mn-lt"/>
                  <a:cs typeface="Times New Roman" pitchFamily="18" charset="0"/>
                  <a:sym typeface="Symbol" pitchFamily="18" charset="2"/>
                </a:rPr>
                <a:t></a:t>
              </a:r>
              <a:r>
                <a:rPr lang="en-GB" sz="1200" dirty="0">
                  <a:latin typeface="+mn-lt"/>
                  <a:cs typeface="Times New Roman" pitchFamily="18" charset="0"/>
                </a:rPr>
                <a:t>FEV</a:t>
              </a:r>
              <a:r>
                <a:rPr lang="en-GB" sz="1200" baseline="-25000" dirty="0">
                  <a:latin typeface="+mn-lt"/>
                  <a:cs typeface="Times New Roman" pitchFamily="18" charset="0"/>
                </a:rPr>
                <a:t>1</a:t>
              </a:r>
              <a:r>
                <a:rPr lang="en-GB" sz="1200" dirty="0">
                  <a:latin typeface="+mn-lt"/>
                  <a:cs typeface="Times New Roman" pitchFamily="18" charset="0"/>
                </a:rPr>
                <a:t> (</a:t>
              </a:r>
              <a:r>
                <a:rPr lang="en-GB" sz="1200" dirty="0" smtClean="0">
                  <a:latin typeface="+mn-lt"/>
                  <a:cs typeface="Times New Roman" pitchFamily="18" charset="0"/>
                </a:rPr>
                <a:t>mL)</a:t>
              </a:r>
              <a:endParaRPr lang="en-GB" sz="1200" dirty="0">
                <a:latin typeface="+mn-lt"/>
                <a:cs typeface="Times New Roman" pitchFamily="18" charset="0"/>
              </a:endParaRPr>
            </a:p>
          </p:txBody>
        </p:sp>
      </p:grpSp>
      <p:sp>
        <p:nvSpPr>
          <p:cNvPr id="49158" name="TextBox 45"/>
          <p:cNvSpPr txBox="1">
            <a:spLocks noChangeArrowheads="1"/>
          </p:cNvSpPr>
          <p:nvPr/>
        </p:nvSpPr>
        <p:spPr bwMode="auto">
          <a:xfrm>
            <a:off x="1350963" y="1770461"/>
            <a:ext cx="1487908" cy="25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nSpc>
                <a:spcPct val="90000"/>
              </a:lnSpc>
            </a:pPr>
            <a:r>
              <a:rPr lang="en-GB" sz="1200" i="1" dirty="0" smtClean="0">
                <a:latin typeface="+mn-lt"/>
                <a:cs typeface="Times New Roman" pitchFamily="18" charset="0"/>
              </a:rPr>
              <a:t>P</a:t>
            </a:r>
            <a:r>
              <a:rPr lang="en-GB" sz="1200" dirty="0" smtClean="0">
                <a:latin typeface="+mn-lt"/>
                <a:cs typeface="Times New Roman" pitchFamily="18" charset="0"/>
              </a:rPr>
              <a:t>&lt;0.0001</a:t>
            </a:r>
            <a:r>
              <a:rPr lang="en-GB" sz="1200" dirty="0">
                <a:latin typeface="+mn-lt"/>
                <a:cs typeface="Times New Roman" pitchFamily="18" charset="0"/>
              </a:rPr>
              <a:t>, r</a:t>
            </a:r>
            <a:r>
              <a:rPr lang="en-GB" sz="1200" baseline="30000" dirty="0">
                <a:latin typeface="+mn-lt"/>
                <a:cs typeface="Times New Roman" pitchFamily="18" charset="0"/>
              </a:rPr>
              <a:t>2</a:t>
            </a:r>
            <a:r>
              <a:rPr lang="en-GB" sz="1200" dirty="0">
                <a:latin typeface="+mn-lt"/>
                <a:cs typeface="Times New Roman" pitchFamily="18" charset="0"/>
              </a:rPr>
              <a:t>=8.2%</a:t>
            </a:r>
          </a:p>
        </p:txBody>
      </p:sp>
      <p:sp>
        <p:nvSpPr>
          <p:cNvPr id="49159" name="Freeform 55"/>
          <p:cNvSpPr>
            <a:spLocks/>
          </p:cNvSpPr>
          <p:nvPr/>
        </p:nvSpPr>
        <p:spPr bwMode="auto">
          <a:xfrm>
            <a:off x="728663" y="1996679"/>
            <a:ext cx="2138362" cy="579834"/>
          </a:xfrm>
          <a:custGeom>
            <a:avLst/>
            <a:gdLst>
              <a:gd name="T0" fmla="*/ 0 w 2137893"/>
              <a:gd name="T1" fmla="*/ 772732 h 772732"/>
              <a:gd name="T2" fmla="*/ 1068946 w 2137893"/>
              <a:gd name="T3" fmla="*/ 592428 h 772732"/>
              <a:gd name="T4" fmla="*/ 2137893 w 2137893"/>
              <a:gd name="T5" fmla="*/ 0 h 772732"/>
              <a:gd name="T6" fmla="*/ 0 60000 65536"/>
              <a:gd name="T7" fmla="*/ 0 60000 65536"/>
              <a:gd name="T8" fmla="*/ 0 60000 65536"/>
            </a:gdLst>
            <a:ahLst/>
            <a:cxnLst>
              <a:cxn ang="T6">
                <a:pos x="T0" y="T1"/>
              </a:cxn>
              <a:cxn ang="T7">
                <a:pos x="T2" y="T3"/>
              </a:cxn>
              <a:cxn ang="T8">
                <a:pos x="T4" y="T5"/>
              </a:cxn>
            </a:cxnLst>
            <a:rect l="0" t="0" r="r" b="b"/>
            <a:pathLst>
              <a:path w="2137893" h="772732">
                <a:moveTo>
                  <a:pt x="0" y="772732"/>
                </a:moveTo>
                <a:lnTo>
                  <a:pt x="1068946" y="592428"/>
                </a:lnTo>
                <a:lnTo>
                  <a:pt x="2137893" y="0"/>
                </a:lnTo>
              </a:path>
            </a:pathLst>
          </a:custGeom>
          <a:noFill/>
          <a:ln w="38100" cap="flat" cmpd="sng" algn="ctr">
            <a:solidFill>
              <a:schemeClr val="accent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160" name="Freeform 56"/>
          <p:cNvSpPr>
            <a:spLocks/>
          </p:cNvSpPr>
          <p:nvPr/>
        </p:nvSpPr>
        <p:spPr bwMode="auto">
          <a:xfrm>
            <a:off x="741363" y="2064555"/>
            <a:ext cx="2119312" cy="579835"/>
          </a:xfrm>
          <a:custGeom>
            <a:avLst/>
            <a:gdLst>
              <a:gd name="T0" fmla="*/ 0 w 2118574"/>
              <a:gd name="T1" fmla="*/ 772732 h 772732"/>
              <a:gd name="T2" fmla="*/ 1062507 w 2118574"/>
              <a:gd name="T3" fmla="*/ 579549 h 772732"/>
              <a:gd name="T4" fmla="*/ 2118574 w 2118574"/>
              <a:gd name="T5" fmla="*/ 0 h 772732"/>
              <a:gd name="T6" fmla="*/ 0 60000 65536"/>
              <a:gd name="T7" fmla="*/ 0 60000 65536"/>
              <a:gd name="T8" fmla="*/ 0 60000 65536"/>
            </a:gdLst>
            <a:ahLst/>
            <a:cxnLst>
              <a:cxn ang="T6">
                <a:pos x="T0" y="T1"/>
              </a:cxn>
              <a:cxn ang="T7">
                <a:pos x="T2" y="T3"/>
              </a:cxn>
              <a:cxn ang="T8">
                <a:pos x="T4" y="T5"/>
              </a:cxn>
            </a:cxnLst>
            <a:rect l="0" t="0" r="r" b="b"/>
            <a:pathLst>
              <a:path w="2118574" h="772732">
                <a:moveTo>
                  <a:pt x="0" y="772732"/>
                </a:moveTo>
                <a:lnTo>
                  <a:pt x="1062507" y="579549"/>
                </a:lnTo>
                <a:lnTo>
                  <a:pt x="2118574" y="0"/>
                </a:lnTo>
              </a:path>
            </a:pathLst>
          </a:custGeom>
          <a:noFill/>
          <a:ln w="38100" cap="flat" cmpd="sng" algn="ctr">
            <a:solidFill>
              <a:srgbClr val="00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161" name="Freeform 57"/>
          <p:cNvSpPr>
            <a:spLocks/>
          </p:cNvSpPr>
          <p:nvPr/>
        </p:nvSpPr>
        <p:spPr bwMode="auto">
          <a:xfrm>
            <a:off x="722313" y="2372922"/>
            <a:ext cx="2132012" cy="565547"/>
          </a:xfrm>
          <a:custGeom>
            <a:avLst/>
            <a:gdLst>
              <a:gd name="T0" fmla="*/ 0 w 2131454"/>
              <a:gd name="T1" fmla="*/ 753414 h 753414"/>
              <a:gd name="T2" fmla="*/ 1088265 w 2131454"/>
              <a:gd name="T3" fmla="*/ 579549 h 753414"/>
              <a:gd name="T4" fmla="*/ 2131454 w 2131454"/>
              <a:gd name="T5" fmla="*/ 0 h 753414"/>
              <a:gd name="T6" fmla="*/ 0 60000 65536"/>
              <a:gd name="T7" fmla="*/ 0 60000 65536"/>
              <a:gd name="T8" fmla="*/ 0 60000 65536"/>
            </a:gdLst>
            <a:ahLst/>
            <a:cxnLst>
              <a:cxn ang="T6">
                <a:pos x="T0" y="T1"/>
              </a:cxn>
              <a:cxn ang="T7">
                <a:pos x="T2" y="T3"/>
              </a:cxn>
              <a:cxn ang="T8">
                <a:pos x="T4" y="T5"/>
              </a:cxn>
            </a:cxnLst>
            <a:rect l="0" t="0" r="r" b="b"/>
            <a:pathLst>
              <a:path w="2131454" h="753414">
                <a:moveTo>
                  <a:pt x="0" y="753414"/>
                </a:moveTo>
                <a:lnTo>
                  <a:pt x="1088265" y="579549"/>
                </a:lnTo>
                <a:lnTo>
                  <a:pt x="2131454" y="0"/>
                </a:lnTo>
              </a:path>
            </a:pathLst>
          </a:custGeom>
          <a:noFill/>
          <a:ln w="38100" cap="flat" cmpd="sng" algn="ctr">
            <a:solidFill>
              <a:schemeClr val="tx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162" name="Freeform 58"/>
          <p:cNvSpPr>
            <a:spLocks/>
          </p:cNvSpPr>
          <p:nvPr/>
        </p:nvSpPr>
        <p:spPr bwMode="auto">
          <a:xfrm>
            <a:off x="735013" y="2431268"/>
            <a:ext cx="2119312" cy="584597"/>
          </a:xfrm>
          <a:custGeom>
            <a:avLst/>
            <a:gdLst>
              <a:gd name="T0" fmla="*/ 0 w 2118575"/>
              <a:gd name="T1" fmla="*/ 779172 h 779172"/>
              <a:gd name="T2" fmla="*/ 1075386 w 2118575"/>
              <a:gd name="T3" fmla="*/ 585989 h 779172"/>
              <a:gd name="T4" fmla="*/ 2118575 w 2118575"/>
              <a:gd name="T5" fmla="*/ 0 h 779172"/>
              <a:gd name="T6" fmla="*/ 0 60000 65536"/>
              <a:gd name="T7" fmla="*/ 0 60000 65536"/>
              <a:gd name="T8" fmla="*/ 0 60000 65536"/>
            </a:gdLst>
            <a:ahLst/>
            <a:cxnLst>
              <a:cxn ang="T6">
                <a:pos x="T0" y="T1"/>
              </a:cxn>
              <a:cxn ang="T7">
                <a:pos x="T2" y="T3"/>
              </a:cxn>
              <a:cxn ang="T8">
                <a:pos x="T4" y="T5"/>
              </a:cxn>
            </a:cxnLst>
            <a:rect l="0" t="0" r="r" b="b"/>
            <a:pathLst>
              <a:path w="2118575" h="779172">
                <a:moveTo>
                  <a:pt x="0" y="779172"/>
                </a:moveTo>
                <a:lnTo>
                  <a:pt x="1075386" y="585989"/>
                </a:lnTo>
                <a:lnTo>
                  <a:pt x="2118575" y="0"/>
                </a:lnTo>
              </a:path>
            </a:pathLst>
          </a:custGeom>
          <a:noFill/>
          <a:ln w="38100" cap="flat" cmpd="sng" algn="ctr">
            <a:solidFill>
              <a:srgbClr val="66FFCC"/>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cxnSp>
        <p:nvCxnSpPr>
          <p:cNvPr id="49163" name="Straight Connector 108"/>
          <p:cNvCxnSpPr>
            <a:cxnSpLocks noChangeShapeType="1"/>
          </p:cNvCxnSpPr>
          <p:nvPr/>
        </p:nvCxnSpPr>
        <p:spPr bwMode="auto">
          <a:xfrm>
            <a:off x="6588125" y="1815703"/>
            <a:ext cx="0" cy="1481138"/>
          </a:xfrm>
          <a:prstGeom prst="line">
            <a:avLst/>
          </a:prstGeom>
          <a:noFill/>
          <a:ln w="28575" algn="ctr">
            <a:solidFill>
              <a:schemeClr val="tx1"/>
            </a:solidFill>
            <a:round/>
            <a:headEnd/>
            <a:tailEnd/>
          </a:ln>
        </p:spPr>
      </p:cxnSp>
      <p:cxnSp>
        <p:nvCxnSpPr>
          <p:cNvPr id="49164" name="Straight Connector 110"/>
          <p:cNvCxnSpPr>
            <a:cxnSpLocks noChangeShapeType="1"/>
          </p:cNvCxnSpPr>
          <p:nvPr/>
        </p:nvCxnSpPr>
        <p:spPr bwMode="auto">
          <a:xfrm flipH="1">
            <a:off x="6513513" y="3298031"/>
            <a:ext cx="69850" cy="0"/>
          </a:xfrm>
          <a:prstGeom prst="line">
            <a:avLst/>
          </a:prstGeom>
          <a:noFill/>
          <a:ln w="28575" algn="ctr">
            <a:solidFill>
              <a:schemeClr val="tx1"/>
            </a:solidFill>
            <a:round/>
            <a:headEnd/>
            <a:tailEnd/>
          </a:ln>
        </p:spPr>
      </p:cxnSp>
      <p:cxnSp>
        <p:nvCxnSpPr>
          <p:cNvPr id="49165" name="Straight Connector 111"/>
          <p:cNvCxnSpPr>
            <a:cxnSpLocks noChangeShapeType="1"/>
          </p:cNvCxnSpPr>
          <p:nvPr/>
        </p:nvCxnSpPr>
        <p:spPr bwMode="auto">
          <a:xfrm flipH="1">
            <a:off x="6513513" y="2599135"/>
            <a:ext cx="69850" cy="0"/>
          </a:xfrm>
          <a:prstGeom prst="line">
            <a:avLst/>
          </a:prstGeom>
          <a:noFill/>
          <a:ln w="28575" algn="ctr">
            <a:solidFill>
              <a:schemeClr val="tx1"/>
            </a:solidFill>
            <a:round/>
            <a:headEnd/>
            <a:tailEnd/>
          </a:ln>
        </p:spPr>
      </p:cxnSp>
      <p:cxnSp>
        <p:nvCxnSpPr>
          <p:cNvPr id="49166" name="Straight Connector 113"/>
          <p:cNvCxnSpPr>
            <a:cxnSpLocks noChangeShapeType="1"/>
          </p:cNvCxnSpPr>
          <p:nvPr/>
        </p:nvCxnSpPr>
        <p:spPr bwMode="auto">
          <a:xfrm flipH="1">
            <a:off x="6513513" y="1910954"/>
            <a:ext cx="69850" cy="0"/>
          </a:xfrm>
          <a:prstGeom prst="line">
            <a:avLst/>
          </a:prstGeom>
          <a:noFill/>
          <a:ln w="28575" algn="ctr">
            <a:solidFill>
              <a:schemeClr val="tx1"/>
            </a:solidFill>
            <a:round/>
            <a:headEnd/>
            <a:tailEnd/>
          </a:ln>
        </p:spPr>
      </p:cxnSp>
      <p:grpSp>
        <p:nvGrpSpPr>
          <p:cNvPr id="6" name="Group 22"/>
          <p:cNvGrpSpPr>
            <a:grpSpLocks/>
          </p:cNvGrpSpPr>
          <p:nvPr/>
        </p:nvGrpSpPr>
        <p:grpSpPr bwMode="auto">
          <a:xfrm rot="-5400000">
            <a:off x="7687095" y="2308633"/>
            <a:ext cx="59531" cy="2124075"/>
            <a:chOff x="574658" y="2242869"/>
            <a:chExt cx="82019" cy="1716657"/>
          </a:xfrm>
        </p:grpSpPr>
        <p:cxnSp>
          <p:nvCxnSpPr>
            <p:cNvPr id="49228" name="Straight Connector 137"/>
            <p:cNvCxnSpPr>
              <a:cxnSpLocks noChangeShapeType="1"/>
            </p:cNvCxnSpPr>
            <p:nvPr/>
          </p:nvCxnSpPr>
          <p:spPr bwMode="auto">
            <a:xfrm>
              <a:off x="656677" y="2242869"/>
              <a:ext cx="0" cy="1716657"/>
            </a:xfrm>
            <a:prstGeom prst="line">
              <a:avLst/>
            </a:prstGeom>
            <a:noFill/>
            <a:ln w="28575" algn="ctr">
              <a:solidFill>
                <a:schemeClr val="tx1"/>
              </a:solidFill>
              <a:round/>
              <a:headEnd/>
              <a:tailEnd/>
            </a:ln>
          </p:spPr>
        </p:cxnSp>
        <p:cxnSp>
          <p:nvCxnSpPr>
            <p:cNvPr id="49229" name="Straight Connector 138"/>
            <p:cNvCxnSpPr>
              <a:cxnSpLocks noChangeShapeType="1"/>
            </p:cNvCxnSpPr>
            <p:nvPr/>
          </p:nvCxnSpPr>
          <p:spPr bwMode="auto">
            <a:xfrm flipH="1">
              <a:off x="574660" y="3957618"/>
              <a:ext cx="77907" cy="0"/>
            </a:xfrm>
            <a:prstGeom prst="line">
              <a:avLst/>
            </a:prstGeom>
            <a:noFill/>
            <a:ln w="28575" algn="ctr">
              <a:solidFill>
                <a:schemeClr val="tx1"/>
              </a:solidFill>
              <a:round/>
              <a:headEnd/>
              <a:tailEnd/>
            </a:ln>
          </p:spPr>
        </p:cxnSp>
        <p:cxnSp>
          <p:nvCxnSpPr>
            <p:cNvPr id="49230" name="Straight Connector 139"/>
            <p:cNvCxnSpPr>
              <a:cxnSpLocks noChangeShapeType="1"/>
            </p:cNvCxnSpPr>
            <p:nvPr/>
          </p:nvCxnSpPr>
          <p:spPr bwMode="auto">
            <a:xfrm flipH="1">
              <a:off x="574659" y="3528448"/>
              <a:ext cx="77907" cy="0"/>
            </a:xfrm>
            <a:prstGeom prst="line">
              <a:avLst/>
            </a:prstGeom>
            <a:noFill/>
            <a:ln w="28575" algn="ctr">
              <a:solidFill>
                <a:schemeClr val="tx1"/>
              </a:solidFill>
              <a:round/>
              <a:headEnd/>
              <a:tailEnd/>
            </a:ln>
          </p:spPr>
        </p:cxnSp>
        <p:cxnSp>
          <p:nvCxnSpPr>
            <p:cNvPr id="49231" name="Straight Connector 140"/>
            <p:cNvCxnSpPr>
              <a:cxnSpLocks noChangeShapeType="1"/>
            </p:cNvCxnSpPr>
            <p:nvPr/>
          </p:nvCxnSpPr>
          <p:spPr bwMode="auto">
            <a:xfrm flipH="1">
              <a:off x="574658" y="2676670"/>
              <a:ext cx="77907" cy="0"/>
            </a:xfrm>
            <a:prstGeom prst="line">
              <a:avLst/>
            </a:prstGeom>
            <a:noFill/>
            <a:ln w="28575" algn="ctr">
              <a:solidFill>
                <a:schemeClr val="tx1"/>
              </a:solidFill>
              <a:round/>
              <a:headEnd/>
              <a:tailEnd/>
            </a:ln>
          </p:spPr>
        </p:cxnSp>
        <p:cxnSp>
          <p:nvCxnSpPr>
            <p:cNvPr id="49232" name="Straight Connector 141"/>
            <p:cNvCxnSpPr>
              <a:cxnSpLocks noChangeShapeType="1"/>
            </p:cNvCxnSpPr>
            <p:nvPr/>
          </p:nvCxnSpPr>
          <p:spPr bwMode="auto">
            <a:xfrm flipH="1">
              <a:off x="574658" y="3108330"/>
              <a:ext cx="77907" cy="0"/>
            </a:xfrm>
            <a:prstGeom prst="line">
              <a:avLst/>
            </a:prstGeom>
            <a:noFill/>
            <a:ln w="28575" algn="ctr">
              <a:solidFill>
                <a:schemeClr val="tx1"/>
              </a:solidFill>
              <a:round/>
              <a:headEnd/>
              <a:tailEnd/>
            </a:ln>
          </p:spPr>
        </p:cxnSp>
        <p:cxnSp>
          <p:nvCxnSpPr>
            <p:cNvPr id="49233" name="Straight Connector 142"/>
            <p:cNvCxnSpPr>
              <a:cxnSpLocks noChangeShapeType="1"/>
            </p:cNvCxnSpPr>
            <p:nvPr/>
          </p:nvCxnSpPr>
          <p:spPr bwMode="auto">
            <a:xfrm flipH="1">
              <a:off x="574663" y="2244568"/>
              <a:ext cx="77907" cy="0"/>
            </a:xfrm>
            <a:prstGeom prst="line">
              <a:avLst/>
            </a:prstGeom>
            <a:noFill/>
            <a:ln w="28575" algn="ctr">
              <a:solidFill>
                <a:schemeClr val="tx1"/>
              </a:solidFill>
              <a:round/>
              <a:headEnd/>
              <a:tailEnd/>
            </a:ln>
          </p:spPr>
        </p:cxnSp>
      </p:grpSp>
      <p:sp>
        <p:nvSpPr>
          <p:cNvPr id="49168" name="TextBox 115"/>
          <p:cNvSpPr txBox="1">
            <a:spLocks noChangeArrowheads="1"/>
          </p:cNvSpPr>
          <p:nvPr/>
        </p:nvSpPr>
        <p:spPr bwMode="auto">
          <a:xfrm>
            <a:off x="6422197" y="3371850"/>
            <a:ext cx="466794"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-500</a:t>
            </a:r>
          </a:p>
        </p:txBody>
      </p:sp>
      <p:sp>
        <p:nvSpPr>
          <p:cNvPr id="49169" name="TextBox 116"/>
          <p:cNvSpPr txBox="1">
            <a:spLocks noChangeArrowheads="1"/>
          </p:cNvSpPr>
          <p:nvPr/>
        </p:nvSpPr>
        <p:spPr bwMode="auto">
          <a:xfrm>
            <a:off x="6959565" y="3371850"/>
            <a:ext cx="466794"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-250</a:t>
            </a:r>
          </a:p>
        </p:txBody>
      </p:sp>
      <p:sp>
        <p:nvSpPr>
          <p:cNvPr id="49170" name="TextBox 117"/>
          <p:cNvSpPr txBox="1">
            <a:spLocks noChangeArrowheads="1"/>
          </p:cNvSpPr>
          <p:nvPr/>
        </p:nvSpPr>
        <p:spPr bwMode="auto">
          <a:xfrm>
            <a:off x="7597137" y="3371850"/>
            <a:ext cx="263214"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0</a:t>
            </a:r>
          </a:p>
        </p:txBody>
      </p:sp>
      <p:sp>
        <p:nvSpPr>
          <p:cNvPr id="49171" name="TextBox 118"/>
          <p:cNvSpPr txBox="1">
            <a:spLocks noChangeArrowheads="1"/>
          </p:cNvSpPr>
          <p:nvPr/>
        </p:nvSpPr>
        <p:spPr bwMode="auto">
          <a:xfrm>
            <a:off x="8035345" y="3371850"/>
            <a:ext cx="420307"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250</a:t>
            </a:r>
          </a:p>
        </p:txBody>
      </p:sp>
      <p:sp>
        <p:nvSpPr>
          <p:cNvPr id="49172" name="TextBox 119"/>
          <p:cNvSpPr txBox="1">
            <a:spLocks noChangeArrowheads="1"/>
          </p:cNvSpPr>
          <p:nvPr/>
        </p:nvSpPr>
        <p:spPr bwMode="auto">
          <a:xfrm>
            <a:off x="8568745" y="3371850"/>
            <a:ext cx="420307"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500</a:t>
            </a:r>
          </a:p>
        </p:txBody>
      </p:sp>
      <p:sp>
        <p:nvSpPr>
          <p:cNvPr id="49173" name="TextBox 120"/>
          <p:cNvSpPr txBox="1">
            <a:spLocks noChangeArrowheads="1"/>
          </p:cNvSpPr>
          <p:nvPr/>
        </p:nvSpPr>
        <p:spPr bwMode="auto">
          <a:xfrm rot="-5400000">
            <a:off x="5472115" y="2260818"/>
            <a:ext cx="147637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200" dirty="0">
                <a:latin typeface="+mn-lt"/>
                <a:cs typeface="Times New Roman" pitchFamily="18" charset="0"/>
                <a:sym typeface="Symbol" pitchFamily="18" charset="2"/>
              </a:rPr>
              <a:t>Number of exacerbations per year</a:t>
            </a:r>
            <a:endParaRPr lang="en-GB" sz="1200" dirty="0">
              <a:latin typeface="+mn-lt"/>
              <a:cs typeface="Times New Roman" pitchFamily="18" charset="0"/>
            </a:endParaRPr>
          </a:p>
        </p:txBody>
      </p:sp>
      <p:sp>
        <p:nvSpPr>
          <p:cNvPr id="49176" name="TextBox 125"/>
          <p:cNvSpPr txBox="1">
            <a:spLocks noChangeArrowheads="1"/>
          </p:cNvSpPr>
          <p:nvPr/>
        </p:nvSpPr>
        <p:spPr bwMode="auto">
          <a:xfrm>
            <a:off x="7214098" y="3529013"/>
            <a:ext cx="1013418" cy="25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200" dirty="0">
                <a:latin typeface="+mn-lt"/>
                <a:cs typeface="Times New Roman" pitchFamily="18" charset="0"/>
                <a:sym typeface="Symbol" pitchFamily="18" charset="2"/>
              </a:rPr>
              <a:t></a:t>
            </a:r>
            <a:r>
              <a:rPr lang="en-GB" sz="1200" dirty="0">
                <a:latin typeface="+mn-lt"/>
                <a:cs typeface="Times New Roman" pitchFamily="18" charset="0"/>
              </a:rPr>
              <a:t>FEV</a:t>
            </a:r>
            <a:r>
              <a:rPr lang="en-GB" sz="1200" baseline="-25000" dirty="0">
                <a:latin typeface="+mn-lt"/>
                <a:cs typeface="Times New Roman" pitchFamily="18" charset="0"/>
              </a:rPr>
              <a:t>1</a:t>
            </a:r>
            <a:r>
              <a:rPr lang="en-GB" sz="1200" dirty="0">
                <a:latin typeface="+mn-lt"/>
                <a:cs typeface="Times New Roman" pitchFamily="18" charset="0"/>
              </a:rPr>
              <a:t> (</a:t>
            </a:r>
            <a:r>
              <a:rPr lang="en-GB" sz="1200" dirty="0" smtClean="0">
                <a:latin typeface="+mn-lt"/>
                <a:cs typeface="Times New Roman" pitchFamily="18" charset="0"/>
              </a:rPr>
              <a:t>mL)</a:t>
            </a:r>
            <a:endParaRPr lang="en-GB" sz="1200" dirty="0">
              <a:latin typeface="+mn-lt"/>
              <a:cs typeface="Times New Roman" pitchFamily="18" charset="0"/>
            </a:endParaRPr>
          </a:p>
        </p:txBody>
      </p:sp>
      <p:sp>
        <p:nvSpPr>
          <p:cNvPr id="49177" name="TextBox 131"/>
          <p:cNvSpPr txBox="1">
            <a:spLocks noChangeArrowheads="1"/>
          </p:cNvSpPr>
          <p:nvPr/>
        </p:nvSpPr>
        <p:spPr bwMode="auto">
          <a:xfrm>
            <a:off x="7366000" y="1743075"/>
            <a:ext cx="1402948" cy="25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nSpc>
                <a:spcPct val="90000"/>
              </a:lnSpc>
            </a:pPr>
            <a:r>
              <a:rPr lang="en-GB" sz="1200" i="1" dirty="0" smtClean="0">
                <a:latin typeface="+mn-lt"/>
                <a:cs typeface="Times New Roman" pitchFamily="18" charset="0"/>
              </a:rPr>
              <a:t>P</a:t>
            </a:r>
            <a:r>
              <a:rPr lang="en-GB" sz="1200" dirty="0" smtClean="0">
                <a:latin typeface="+mn-lt"/>
                <a:cs typeface="Times New Roman" pitchFamily="18" charset="0"/>
              </a:rPr>
              <a:t>&lt;0.002</a:t>
            </a:r>
            <a:r>
              <a:rPr lang="en-GB" sz="1200" dirty="0">
                <a:latin typeface="+mn-lt"/>
                <a:cs typeface="Times New Roman" pitchFamily="18" charset="0"/>
              </a:rPr>
              <a:t>, r</a:t>
            </a:r>
            <a:r>
              <a:rPr lang="en-GB" sz="1200" baseline="30000" dirty="0">
                <a:latin typeface="+mn-lt"/>
                <a:cs typeface="Times New Roman" pitchFamily="18" charset="0"/>
              </a:rPr>
              <a:t>2</a:t>
            </a:r>
            <a:r>
              <a:rPr lang="en-GB" sz="1200" dirty="0">
                <a:latin typeface="+mn-lt"/>
                <a:cs typeface="Times New Roman" pitchFamily="18" charset="0"/>
              </a:rPr>
              <a:t>=5.6%</a:t>
            </a:r>
          </a:p>
        </p:txBody>
      </p:sp>
      <p:sp>
        <p:nvSpPr>
          <p:cNvPr id="49179" name="Freeform 146"/>
          <p:cNvSpPr>
            <a:spLocks/>
          </p:cNvSpPr>
          <p:nvPr/>
        </p:nvSpPr>
        <p:spPr bwMode="auto">
          <a:xfrm>
            <a:off x="6770697" y="1809751"/>
            <a:ext cx="2014537" cy="994172"/>
          </a:xfrm>
          <a:custGeom>
            <a:avLst/>
            <a:gdLst>
              <a:gd name="T0" fmla="*/ 0 w 2015760"/>
              <a:gd name="T1" fmla="*/ 0 h 1325710"/>
              <a:gd name="T2" fmla="*/ 40791 w 2015760"/>
              <a:gd name="T3" fmla="*/ 47589 h 1325710"/>
              <a:gd name="T4" fmla="*/ 135971 w 2015760"/>
              <a:gd name="T5" fmla="*/ 149567 h 1325710"/>
              <a:gd name="T6" fmla="*/ 227751 w 2015760"/>
              <a:gd name="T7" fmla="*/ 234548 h 1325710"/>
              <a:gd name="T8" fmla="*/ 326329 w 2015760"/>
              <a:gd name="T9" fmla="*/ 322929 h 1325710"/>
              <a:gd name="T10" fmla="*/ 428307 w 2015760"/>
              <a:gd name="T11" fmla="*/ 418108 h 1325710"/>
              <a:gd name="T12" fmla="*/ 523486 w 2015760"/>
              <a:gd name="T13" fmla="*/ 499690 h 1325710"/>
              <a:gd name="T14" fmla="*/ 601669 w 2015760"/>
              <a:gd name="T15" fmla="*/ 567676 h 1325710"/>
              <a:gd name="T16" fmla="*/ 700247 w 2015760"/>
              <a:gd name="T17" fmla="*/ 642459 h 1325710"/>
              <a:gd name="T18" fmla="*/ 805624 w 2015760"/>
              <a:gd name="T19" fmla="*/ 720642 h 1325710"/>
              <a:gd name="T20" fmla="*/ 931397 w 2015760"/>
              <a:gd name="T21" fmla="*/ 809023 h 1325710"/>
              <a:gd name="T22" fmla="*/ 1033374 w 2015760"/>
              <a:gd name="T23" fmla="*/ 870209 h 1325710"/>
              <a:gd name="T24" fmla="*/ 1176143 w 2015760"/>
              <a:gd name="T25" fmla="*/ 944993 h 1325710"/>
              <a:gd name="T26" fmla="*/ 1274722 w 2015760"/>
              <a:gd name="T27" fmla="*/ 992583 h 1325710"/>
              <a:gd name="T28" fmla="*/ 1410692 w 2015760"/>
              <a:gd name="T29" fmla="*/ 1060568 h 1325710"/>
              <a:gd name="T30" fmla="*/ 1533065 w 2015760"/>
              <a:gd name="T31" fmla="*/ 1118355 h 1325710"/>
              <a:gd name="T32" fmla="*/ 1648640 w 2015760"/>
              <a:gd name="T33" fmla="*/ 1169344 h 1325710"/>
              <a:gd name="T34" fmla="*/ 1777812 w 2015760"/>
              <a:gd name="T35" fmla="*/ 1227131 h 1325710"/>
              <a:gd name="T36" fmla="*/ 1947774 w 2015760"/>
              <a:gd name="T37" fmla="*/ 1298516 h 1325710"/>
              <a:gd name="T38" fmla="*/ 2015760 w 2015760"/>
              <a:gd name="T39" fmla="*/ 1325710 h 13257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15760" h="1325710">
                <a:moveTo>
                  <a:pt x="0" y="0"/>
                </a:moveTo>
                <a:lnTo>
                  <a:pt x="40791" y="47589"/>
                </a:lnTo>
                <a:lnTo>
                  <a:pt x="135971" y="149567"/>
                </a:lnTo>
                <a:lnTo>
                  <a:pt x="227751" y="234548"/>
                </a:lnTo>
                <a:lnTo>
                  <a:pt x="326329" y="322929"/>
                </a:lnTo>
                <a:lnTo>
                  <a:pt x="428307" y="418108"/>
                </a:lnTo>
                <a:lnTo>
                  <a:pt x="523486" y="499690"/>
                </a:lnTo>
                <a:lnTo>
                  <a:pt x="601669" y="567676"/>
                </a:lnTo>
                <a:lnTo>
                  <a:pt x="700247" y="642459"/>
                </a:lnTo>
                <a:lnTo>
                  <a:pt x="805624" y="720642"/>
                </a:lnTo>
                <a:lnTo>
                  <a:pt x="931397" y="809023"/>
                </a:lnTo>
                <a:lnTo>
                  <a:pt x="1033374" y="870209"/>
                </a:lnTo>
                <a:lnTo>
                  <a:pt x="1176143" y="944993"/>
                </a:lnTo>
                <a:lnTo>
                  <a:pt x="1274722" y="992583"/>
                </a:lnTo>
                <a:lnTo>
                  <a:pt x="1410692" y="1060568"/>
                </a:lnTo>
                <a:lnTo>
                  <a:pt x="1533065" y="1118355"/>
                </a:lnTo>
                <a:lnTo>
                  <a:pt x="1648640" y="1169344"/>
                </a:lnTo>
                <a:lnTo>
                  <a:pt x="1777812" y="1227131"/>
                </a:lnTo>
                <a:lnTo>
                  <a:pt x="1947774" y="1298516"/>
                </a:lnTo>
                <a:lnTo>
                  <a:pt x="2015760" y="1325710"/>
                </a:lnTo>
              </a:path>
            </a:pathLst>
          </a:custGeom>
          <a:noFill/>
          <a:ln w="38100" cap="flat" cmpd="sng" algn="ctr">
            <a:solidFill>
              <a:srgbClr val="66FFCC"/>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180" name="Freeform 147"/>
          <p:cNvSpPr>
            <a:spLocks/>
          </p:cNvSpPr>
          <p:nvPr/>
        </p:nvSpPr>
        <p:spPr bwMode="auto">
          <a:xfrm>
            <a:off x="6667500" y="2258617"/>
            <a:ext cx="2108200" cy="708422"/>
          </a:xfrm>
          <a:custGeom>
            <a:avLst/>
            <a:gdLst>
              <a:gd name="T0" fmla="*/ 0 w 2107539"/>
              <a:gd name="T1" fmla="*/ 0 h 944993"/>
              <a:gd name="T2" fmla="*/ 139369 w 2107539"/>
              <a:gd name="T3" fmla="*/ 105377 h 944993"/>
              <a:gd name="T4" fmla="*/ 265142 w 2107539"/>
              <a:gd name="T5" fmla="*/ 186959 h 944993"/>
              <a:gd name="T6" fmla="*/ 322929 w 2107539"/>
              <a:gd name="T7" fmla="*/ 227750 h 944993"/>
              <a:gd name="T8" fmla="*/ 438504 w 2107539"/>
              <a:gd name="T9" fmla="*/ 299134 h 944993"/>
              <a:gd name="T10" fmla="*/ 530284 w 2107539"/>
              <a:gd name="T11" fmla="*/ 353523 h 944993"/>
              <a:gd name="T12" fmla="*/ 649258 w 2107539"/>
              <a:gd name="T13" fmla="*/ 418108 h 944993"/>
              <a:gd name="T14" fmla="*/ 781829 w 2107539"/>
              <a:gd name="T15" fmla="*/ 486094 h 944993"/>
              <a:gd name="T16" fmla="*/ 890605 w 2107539"/>
              <a:gd name="T17" fmla="*/ 540482 h 944993"/>
              <a:gd name="T18" fmla="*/ 1002780 w 2107539"/>
              <a:gd name="T19" fmla="*/ 594870 h 944993"/>
              <a:gd name="T20" fmla="*/ 1097960 w 2107539"/>
              <a:gd name="T21" fmla="*/ 635661 h 944993"/>
              <a:gd name="T22" fmla="*/ 1216934 w 2107539"/>
              <a:gd name="T23" fmla="*/ 683250 h 944993"/>
              <a:gd name="T24" fmla="*/ 1383497 w 2107539"/>
              <a:gd name="T25" fmla="*/ 737639 h 944993"/>
              <a:gd name="T26" fmla="*/ 1539863 w 2107539"/>
              <a:gd name="T27" fmla="*/ 788627 h 944993"/>
              <a:gd name="T28" fmla="*/ 1822001 w 2107539"/>
              <a:gd name="T29" fmla="*/ 866810 h 944993"/>
              <a:gd name="T30" fmla="*/ 2039554 w 2107539"/>
              <a:gd name="T31" fmla="*/ 931396 h 944993"/>
              <a:gd name="T32" fmla="*/ 2107539 w 2107539"/>
              <a:gd name="T33" fmla="*/ 944993 h 9449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7539" h="944993">
                <a:moveTo>
                  <a:pt x="0" y="0"/>
                </a:moveTo>
                <a:lnTo>
                  <a:pt x="139369" y="105377"/>
                </a:lnTo>
                <a:lnTo>
                  <a:pt x="265142" y="186959"/>
                </a:lnTo>
                <a:lnTo>
                  <a:pt x="322929" y="227750"/>
                </a:lnTo>
                <a:lnTo>
                  <a:pt x="438504" y="299134"/>
                </a:lnTo>
                <a:lnTo>
                  <a:pt x="530284" y="353523"/>
                </a:lnTo>
                <a:lnTo>
                  <a:pt x="649258" y="418108"/>
                </a:lnTo>
                <a:lnTo>
                  <a:pt x="781829" y="486094"/>
                </a:lnTo>
                <a:lnTo>
                  <a:pt x="890605" y="540482"/>
                </a:lnTo>
                <a:lnTo>
                  <a:pt x="1002780" y="594870"/>
                </a:lnTo>
                <a:lnTo>
                  <a:pt x="1097960" y="635661"/>
                </a:lnTo>
                <a:lnTo>
                  <a:pt x="1216934" y="683250"/>
                </a:lnTo>
                <a:lnTo>
                  <a:pt x="1383497" y="737639"/>
                </a:lnTo>
                <a:lnTo>
                  <a:pt x="1539863" y="788627"/>
                </a:lnTo>
                <a:lnTo>
                  <a:pt x="1822001" y="866810"/>
                </a:lnTo>
                <a:lnTo>
                  <a:pt x="2039554" y="931396"/>
                </a:lnTo>
                <a:lnTo>
                  <a:pt x="2107539" y="944993"/>
                </a:lnTo>
              </a:path>
            </a:pathLst>
          </a:custGeom>
          <a:noFill/>
          <a:ln w="38100" cap="flat" cmpd="sng" algn="ctr">
            <a:solidFill>
              <a:schemeClr val="tx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181" name="Freeform 148"/>
          <p:cNvSpPr>
            <a:spLocks/>
          </p:cNvSpPr>
          <p:nvPr/>
        </p:nvSpPr>
        <p:spPr bwMode="auto">
          <a:xfrm>
            <a:off x="6667500" y="2725343"/>
            <a:ext cx="2114550" cy="390525"/>
          </a:xfrm>
          <a:custGeom>
            <a:avLst/>
            <a:gdLst>
              <a:gd name="T0" fmla="*/ 0 w 2114337"/>
              <a:gd name="T1" fmla="*/ 0 h 520086"/>
              <a:gd name="T2" fmla="*/ 129171 w 2114337"/>
              <a:gd name="T3" fmla="*/ 50989 h 520086"/>
              <a:gd name="T4" fmla="*/ 319530 w 2114337"/>
              <a:gd name="T5" fmla="*/ 115575 h 520086"/>
              <a:gd name="T6" fmla="*/ 540481 w 2114337"/>
              <a:gd name="T7" fmla="*/ 190358 h 520086"/>
              <a:gd name="T8" fmla="*/ 717243 w 2114337"/>
              <a:gd name="T9" fmla="*/ 244746 h 520086"/>
              <a:gd name="T10" fmla="*/ 941594 w 2114337"/>
              <a:gd name="T11" fmla="*/ 305933 h 520086"/>
              <a:gd name="T12" fmla="*/ 1155747 w 2114337"/>
              <a:gd name="T13" fmla="*/ 360321 h 520086"/>
              <a:gd name="T14" fmla="*/ 1383497 w 2114337"/>
              <a:gd name="T15" fmla="*/ 404511 h 520086"/>
              <a:gd name="T16" fmla="*/ 1614647 w 2114337"/>
              <a:gd name="T17" fmla="*/ 441903 h 520086"/>
              <a:gd name="T18" fmla="*/ 1920580 w 2114337"/>
              <a:gd name="T19" fmla="*/ 489493 h 520086"/>
              <a:gd name="T20" fmla="*/ 2114337 w 2114337"/>
              <a:gd name="T21" fmla="*/ 520086 h 5200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4337" h="520086">
                <a:moveTo>
                  <a:pt x="0" y="0"/>
                </a:moveTo>
                <a:lnTo>
                  <a:pt x="129171" y="50989"/>
                </a:lnTo>
                <a:lnTo>
                  <a:pt x="319530" y="115575"/>
                </a:lnTo>
                <a:lnTo>
                  <a:pt x="540481" y="190358"/>
                </a:lnTo>
                <a:lnTo>
                  <a:pt x="717243" y="244746"/>
                </a:lnTo>
                <a:lnTo>
                  <a:pt x="941594" y="305933"/>
                </a:lnTo>
                <a:lnTo>
                  <a:pt x="1155747" y="360321"/>
                </a:lnTo>
                <a:lnTo>
                  <a:pt x="1383497" y="404511"/>
                </a:lnTo>
                <a:lnTo>
                  <a:pt x="1614647" y="441903"/>
                </a:lnTo>
                <a:lnTo>
                  <a:pt x="1920580" y="489493"/>
                </a:lnTo>
                <a:lnTo>
                  <a:pt x="2114337" y="520086"/>
                </a:lnTo>
              </a:path>
            </a:pathLst>
          </a:custGeom>
          <a:noFill/>
          <a:ln w="38100" cap="flat" cmpd="sng" algn="ctr">
            <a:solidFill>
              <a:srgbClr val="00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182" name="Freeform 149"/>
          <p:cNvSpPr>
            <a:spLocks/>
          </p:cNvSpPr>
          <p:nvPr/>
        </p:nvSpPr>
        <p:spPr bwMode="auto">
          <a:xfrm>
            <a:off x="6670687" y="2926568"/>
            <a:ext cx="2111375" cy="245269"/>
          </a:xfrm>
          <a:custGeom>
            <a:avLst/>
            <a:gdLst>
              <a:gd name="T0" fmla="*/ 0 w 2110938"/>
              <a:gd name="T1" fmla="*/ 0 h 326329"/>
              <a:gd name="T2" fmla="*/ 220952 w 2110938"/>
              <a:gd name="T3" fmla="*/ 47590 h 326329"/>
              <a:gd name="T4" fmla="*/ 387515 w 2110938"/>
              <a:gd name="T5" fmla="*/ 84982 h 326329"/>
              <a:gd name="T6" fmla="*/ 632262 w 2110938"/>
              <a:gd name="T7" fmla="*/ 132571 h 326329"/>
              <a:gd name="T8" fmla="*/ 822620 w 2110938"/>
              <a:gd name="T9" fmla="*/ 169963 h 326329"/>
              <a:gd name="T10" fmla="*/ 1101359 w 2110938"/>
              <a:gd name="T11" fmla="*/ 220952 h 326329"/>
              <a:gd name="T12" fmla="*/ 1227132 w 2110938"/>
              <a:gd name="T13" fmla="*/ 234549 h 326329"/>
              <a:gd name="T14" fmla="*/ 1461680 w 2110938"/>
              <a:gd name="T15" fmla="*/ 265142 h 326329"/>
              <a:gd name="T16" fmla="*/ 1658837 w 2110938"/>
              <a:gd name="T17" fmla="*/ 285538 h 326329"/>
              <a:gd name="T18" fmla="*/ 1927378 w 2110938"/>
              <a:gd name="T19" fmla="*/ 312732 h 326329"/>
              <a:gd name="T20" fmla="*/ 2110938 w 2110938"/>
              <a:gd name="T21" fmla="*/ 326329 h 326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0938" h="326329">
                <a:moveTo>
                  <a:pt x="0" y="0"/>
                </a:moveTo>
                <a:lnTo>
                  <a:pt x="220952" y="47590"/>
                </a:lnTo>
                <a:lnTo>
                  <a:pt x="387515" y="84982"/>
                </a:lnTo>
                <a:lnTo>
                  <a:pt x="632262" y="132571"/>
                </a:lnTo>
                <a:lnTo>
                  <a:pt x="822620" y="169963"/>
                </a:lnTo>
                <a:lnTo>
                  <a:pt x="1101359" y="220952"/>
                </a:lnTo>
                <a:lnTo>
                  <a:pt x="1227132" y="234549"/>
                </a:lnTo>
                <a:lnTo>
                  <a:pt x="1461680" y="265142"/>
                </a:lnTo>
                <a:lnTo>
                  <a:pt x="1658837" y="285538"/>
                </a:lnTo>
                <a:lnTo>
                  <a:pt x="1927378" y="312732"/>
                </a:lnTo>
                <a:lnTo>
                  <a:pt x="2110938" y="326329"/>
                </a:lnTo>
              </a:path>
            </a:pathLst>
          </a:custGeom>
          <a:noFill/>
          <a:ln w="38100" cap="flat" cmpd="sng" algn="ctr">
            <a:solidFill>
              <a:schemeClr val="accent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cxnSp>
        <p:nvCxnSpPr>
          <p:cNvPr id="49183" name="Straight Connector 82"/>
          <p:cNvCxnSpPr>
            <a:cxnSpLocks noChangeShapeType="1"/>
          </p:cNvCxnSpPr>
          <p:nvPr/>
        </p:nvCxnSpPr>
        <p:spPr bwMode="auto">
          <a:xfrm>
            <a:off x="3578225" y="1816894"/>
            <a:ext cx="0" cy="1481138"/>
          </a:xfrm>
          <a:prstGeom prst="line">
            <a:avLst/>
          </a:prstGeom>
          <a:noFill/>
          <a:ln w="28575" algn="ctr">
            <a:solidFill>
              <a:schemeClr val="tx1"/>
            </a:solidFill>
            <a:round/>
            <a:headEnd/>
            <a:tailEnd/>
          </a:ln>
        </p:spPr>
      </p:cxnSp>
      <p:cxnSp>
        <p:nvCxnSpPr>
          <p:cNvPr id="49184" name="Straight Connector 83"/>
          <p:cNvCxnSpPr>
            <a:cxnSpLocks noChangeShapeType="1"/>
          </p:cNvCxnSpPr>
          <p:nvPr/>
        </p:nvCxnSpPr>
        <p:spPr bwMode="auto">
          <a:xfrm flipH="1">
            <a:off x="3502025" y="2928938"/>
            <a:ext cx="71438" cy="0"/>
          </a:xfrm>
          <a:prstGeom prst="line">
            <a:avLst/>
          </a:prstGeom>
          <a:noFill/>
          <a:ln w="28575" algn="ctr">
            <a:solidFill>
              <a:schemeClr val="tx1"/>
            </a:solidFill>
            <a:round/>
            <a:headEnd/>
            <a:tailEnd/>
          </a:ln>
        </p:spPr>
      </p:cxnSp>
      <p:cxnSp>
        <p:nvCxnSpPr>
          <p:cNvPr id="49185" name="Straight Connector 84"/>
          <p:cNvCxnSpPr>
            <a:cxnSpLocks noChangeShapeType="1"/>
          </p:cNvCxnSpPr>
          <p:nvPr/>
        </p:nvCxnSpPr>
        <p:spPr bwMode="auto">
          <a:xfrm flipH="1">
            <a:off x="3502025" y="3296841"/>
            <a:ext cx="71438" cy="0"/>
          </a:xfrm>
          <a:prstGeom prst="line">
            <a:avLst/>
          </a:prstGeom>
          <a:noFill/>
          <a:ln w="28575" algn="ctr">
            <a:solidFill>
              <a:schemeClr val="tx1"/>
            </a:solidFill>
            <a:round/>
            <a:headEnd/>
            <a:tailEnd/>
          </a:ln>
        </p:spPr>
      </p:cxnSp>
      <p:cxnSp>
        <p:nvCxnSpPr>
          <p:cNvPr id="49186" name="Straight Connector 85"/>
          <p:cNvCxnSpPr>
            <a:cxnSpLocks noChangeShapeType="1"/>
          </p:cNvCxnSpPr>
          <p:nvPr/>
        </p:nvCxnSpPr>
        <p:spPr bwMode="auto">
          <a:xfrm flipH="1">
            <a:off x="3502025" y="2557463"/>
            <a:ext cx="71438" cy="0"/>
          </a:xfrm>
          <a:prstGeom prst="line">
            <a:avLst/>
          </a:prstGeom>
          <a:noFill/>
          <a:ln w="28575" algn="ctr">
            <a:solidFill>
              <a:schemeClr val="tx1"/>
            </a:solidFill>
            <a:round/>
            <a:headEnd/>
            <a:tailEnd/>
          </a:ln>
        </p:spPr>
      </p:cxnSp>
      <p:cxnSp>
        <p:nvCxnSpPr>
          <p:cNvPr id="49187" name="Straight Connector 87"/>
          <p:cNvCxnSpPr>
            <a:cxnSpLocks noChangeShapeType="1"/>
          </p:cNvCxnSpPr>
          <p:nvPr/>
        </p:nvCxnSpPr>
        <p:spPr bwMode="auto">
          <a:xfrm flipH="1">
            <a:off x="3502025" y="2191941"/>
            <a:ext cx="71438" cy="0"/>
          </a:xfrm>
          <a:prstGeom prst="line">
            <a:avLst/>
          </a:prstGeom>
          <a:noFill/>
          <a:ln w="28575" algn="ctr">
            <a:solidFill>
              <a:schemeClr val="tx1"/>
            </a:solidFill>
            <a:round/>
            <a:headEnd/>
            <a:tailEnd/>
          </a:ln>
        </p:spPr>
      </p:cxnSp>
      <p:cxnSp>
        <p:nvCxnSpPr>
          <p:cNvPr id="49188" name="Straight Connector 89"/>
          <p:cNvCxnSpPr>
            <a:cxnSpLocks noChangeShapeType="1"/>
          </p:cNvCxnSpPr>
          <p:nvPr/>
        </p:nvCxnSpPr>
        <p:spPr bwMode="auto">
          <a:xfrm flipH="1">
            <a:off x="3502025" y="1821656"/>
            <a:ext cx="71438" cy="0"/>
          </a:xfrm>
          <a:prstGeom prst="line">
            <a:avLst/>
          </a:prstGeom>
          <a:noFill/>
          <a:ln w="28575" algn="ctr">
            <a:solidFill>
              <a:schemeClr val="tx1"/>
            </a:solidFill>
            <a:round/>
            <a:headEnd/>
            <a:tailEnd/>
          </a:ln>
        </p:spPr>
      </p:cxnSp>
      <p:grpSp>
        <p:nvGrpSpPr>
          <p:cNvPr id="7" name="Group 22"/>
          <p:cNvGrpSpPr>
            <a:grpSpLocks/>
          </p:cNvGrpSpPr>
          <p:nvPr/>
        </p:nvGrpSpPr>
        <p:grpSpPr bwMode="auto">
          <a:xfrm rot="-5400000">
            <a:off x="4676776" y="2311015"/>
            <a:ext cx="57150" cy="2124075"/>
            <a:chOff x="574658" y="2242869"/>
            <a:chExt cx="77909" cy="1716657"/>
          </a:xfrm>
        </p:grpSpPr>
        <p:cxnSp>
          <p:nvCxnSpPr>
            <p:cNvPr id="49222" name="Straight Connector 76"/>
            <p:cNvCxnSpPr>
              <a:cxnSpLocks noChangeShapeType="1"/>
            </p:cNvCxnSpPr>
            <p:nvPr/>
          </p:nvCxnSpPr>
          <p:spPr bwMode="auto">
            <a:xfrm>
              <a:off x="646998" y="2242869"/>
              <a:ext cx="0" cy="1716657"/>
            </a:xfrm>
            <a:prstGeom prst="line">
              <a:avLst/>
            </a:prstGeom>
            <a:noFill/>
            <a:ln w="28575" algn="ctr">
              <a:solidFill>
                <a:schemeClr val="tx1"/>
              </a:solidFill>
              <a:round/>
              <a:headEnd/>
              <a:tailEnd/>
            </a:ln>
          </p:spPr>
        </p:cxnSp>
        <p:cxnSp>
          <p:nvCxnSpPr>
            <p:cNvPr id="49223" name="Straight Connector 77"/>
            <p:cNvCxnSpPr>
              <a:cxnSpLocks noChangeShapeType="1"/>
            </p:cNvCxnSpPr>
            <p:nvPr/>
          </p:nvCxnSpPr>
          <p:spPr bwMode="auto">
            <a:xfrm flipH="1">
              <a:off x="574660" y="3957618"/>
              <a:ext cx="77907" cy="0"/>
            </a:xfrm>
            <a:prstGeom prst="line">
              <a:avLst/>
            </a:prstGeom>
            <a:noFill/>
            <a:ln w="28575" algn="ctr">
              <a:solidFill>
                <a:schemeClr val="tx1"/>
              </a:solidFill>
              <a:round/>
              <a:headEnd/>
              <a:tailEnd/>
            </a:ln>
          </p:spPr>
        </p:cxnSp>
        <p:cxnSp>
          <p:nvCxnSpPr>
            <p:cNvPr id="49224" name="Straight Connector 78"/>
            <p:cNvCxnSpPr>
              <a:cxnSpLocks noChangeShapeType="1"/>
            </p:cNvCxnSpPr>
            <p:nvPr/>
          </p:nvCxnSpPr>
          <p:spPr bwMode="auto">
            <a:xfrm flipH="1">
              <a:off x="574659" y="3482766"/>
              <a:ext cx="77907" cy="0"/>
            </a:xfrm>
            <a:prstGeom prst="line">
              <a:avLst/>
            </a:prstGeom>
            <a:noFill/>
            <a:ln w="28575" algn="ctr">
              <a:solidFill>
                <a:schemeClr val="tx1"/>
              </a:solidFill>
              <a:round/>
              <a:headEnd/>
              <a:tailEnd/>
            </a:ln>
          </p:spPr>
        </p:cxnSp>
        <p:cxnSp>
          <p:nvCxnSpPr>
            <p:cNvPr id="49225" name="Straight Connector 79"/>
            <p:cNvCxnSpPr>
              <a:cxnSpLocks noChangeShapeType="1"/>
            </p:cNvCxnSpPr>
            <p:nvPr/>
          </p:nvCxnSpPr>
          <p:spPr bwMode="auto">
            <a:xfrm flipH="1">
              <a:off x="574658" y="2660547"/>
              <a:ext cx="77907" cy="0"/>
            </a:xfrm>
            <a:prstGeom prst="line">
              <a:avLst/>
            </a:prstGeom>
            <a:noFill/>
            <a:ln w="28575" algn="ctr">
              <a:solidFill>
                <a:schemeClr val="tx1"/>
              </a:solidFill>
              <a:round/>
              <a:headEnd/>
              <a:tailEnd/>
            </a:ln>
          </p:spPr>
        </p:cxnSp>
        <p:cxnSp>
          <p:nvCxnSpPr>
            <p:cNvPr id="49226" name="Straight Connector 80"/>
            <p:cNvCxnSpPr>
              <a:cxnSpLocks noChangeShapeType="1"/>
            </p:cNvCxnSpPr>
            <p:nvPr/>
          </p:nvCxnSpPr>
          <p:spPr bwMode="auto">
            <a:xfrm flipH="1">
              <a:off x="574658" y="3070710"/>
              <a:ext cx="77907" cy="0"/>
            </a:xfrm>
            <a:prstGeom prst="line">
              <a:avLst/>
            </a:prstGeom>
            <a:noFill/>
            <a:ln w="28575" algn="ctr">
              <a:solidFill>
                <a:schemeClr val="tx1"/>
              </a:solidFill>
              <a:round/>
              <a:headEnd/>
              <a:tailEnd/>
            </a:ln>
          </p:spPr>
        </p:cxnSp>
        <p:cxnSp>
          <p:nvCxnSpPr>
            <p:cNvPr id="49227" name="Straight Connector 81"/>
            <p:cNvCxnSpPr>
              <a:cxnSpLocks noChangeShapeType="1"/>
            </p:cNvCxnSpPr>
            <p:nvPr/>
          </p:nvCxnSpPr>
          <p:spPr bwMode="auto">
            <a:xfrm flipH="1">
              <a:off x="574660" y="2248172"/>
              <a:ext cx="77907" cy="0"/>
            </a:xfrm>
            <a:prstGeom prst="line">
              <a:avLst/>
            </a:prstGeom>
            <a:noFill/>
            <a:ln w="28575" algn="ctr">
              <a:solidFill>
                <a:schemeClr val="tx1"/>
              </a:solidFill>
              <a:round/>
              <a:headEnd/>
              <a:tailEnd/>
            </a:ln>
          </p:spPr>
        </p:cxnSp>
      </p:grpSp>
      <p:sp>
        <p:nvSpPr>
          <p:cNvPr id="49190" name="TextBox 62"/>
          <p:cNvSpPr txBox="1">
            <a:spLocks noChangeArrowheads="1"/>
          </p:cNvSpPr>
          <p:nvPr/>
        </p:nvSpPr>
        <p:spPr bwMode="auto">
          <a:xfrm>
            <a:off x="3412297" y="3373041"/>
            <a:ext cx="466794"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-500</a:t>
            </a:r>
          </a:p>
        </p:txBody>
      </p:sp>
      <p:sp>
        <p:nvSpPr>
          <p:cNvPr id="49191" name="TextBox 63"/>
          <p:cNvSpPr txBox="1">
            <a:spLocks noChangeArrowheads="1"/>
          </p:cNvSpPr>
          <p:nvPr/>
        </p:nvSpPr>
        <p:spPr bwMode="auto">
          <a:xfrm>
            <a:off x="3922678" y="3373041"/>
            <a:ext cx="466794"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-250</a:t>
            </a:r>
          </a:p>
        </p:txBody>
      </p:sp>
      <p:sp>
        <p:nvSpPr>
          <p:cNvPr id="49192" name="TextBox 64"/>
          <p:cNvSpPr txBox="1">
            <a:spLocks noChangeArrowheads="1"/>
          </p:cNvSpPr>
          <p:nvPr/>
        </p:nvSpPr>
        <p:spPr bwMode="auto">
          <a:xfrm>
            <a:off x="4539612" y="3373041"/>
            <a:ext cx="263214"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0</a:t>
            </a:r>
          </a:p>
        </p:txBody>
      </p:sp>
      <p:sp>
        <p:nvSpPr>
          <p:cNvPr id="49193" name="TextBox 65"/>
          <p:cNvSpPr txBox="1">
            <a:spLocks noChangeArrowheads="1"/>
          </p:cNvSpPr>
          <p:nvPr/>
        </p:nvSpPr>
        <p:spPr bwMode="auto">
          <a:xfrm>
            <a:off x="4968295" y="3373041"/>
            <a:ext cx="420307"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250</a:t>
            </a:r>
          </a:p>
        </p:txBody>
      </p:sp>
      <p:sp>
        <p:nvSpPr>
          <p:cNvPr id="49194" name="TextBox 66"/>
          <p:cNvSpPr txBox="1">
            <a:spLocks noChangeArrowheads="1"/>
          </p:cNvSpPr>
          <p:nvPr/>
        </p:nvSpPr>
        <p:spPr bwMode="auto">
          <a:xfrm>
            <a:off x="5558838" y="3373041"/>
            <a:ext cx="420307"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100" b="0">
                <a:latin typeface="+mn-lt"/>
                <a:cs typeface="Times New Roman" pitchFamily="18" charset="0"/>
              </a:rPr>
              <a:t>500</a:t>
            </a:r>
          </a:p>
        </p:txBody>
      </p:sp>
      <p:sp>
        <p:nvSpPr>
          <p:cNvPr id="49195" name="TextBox 67"/>
          <p:cNvSpPr txBox="1">
            <a:spLocks noChangeArrowheads="1"/>
          </p:cNvSpPr>
          <p:nvPr/>
        </p:nvSpPr>
        <p:spPr bwMode="auto">
          <a:xfrm rot="-5400000">
            <a:off x="2517390" y="2418672"/>
            <a:ext cx="1473994" cy="25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200" dirty="0">
                <a:latin typeface="+mn-lt"/>
                <a:cs typeface="Times New Roman" pitchFamily="18" charset="0"/>
                <a:sym typeface="Symbol" pitchFamily="18" charset="2"/>
              </a:rPr>
              <a:t></a:t>
            </a:r>
            <a:r>
              <a:rPr lang="en-GB" sz="1200" dirty="0">
                <a:latin typeface="+mn-lt"/>
                <a:cs typeface="Times New Roman" pitchFamily="18" charset="0"/>
              </a:rPr>
              <a:t>SGRQ</a:t>
            </a:r>
          </a:p>
        </p:txBody>
      </p:sp>
      <p:sp>
        <p:nvSpPr>
          <p:cNvPr id="49200" name="TextBox 75"/>
          <p:cNvSpPr txBox="1">
            <a:spLocks noChangeArrowheads="1"/>
          </p:cNvSpPr>
          <p:nvPr/>
        </p:nvSpPr>
        <p:spPr bwMode="auto">
          <a:xfrm>
            <a:off x="4203405" y="3530204"/>
            <a:ext cx="1013418" cy="25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200" dirty="0">
                <a:latin typeface="+mn-lt"/>
                <a:cs typeface="Times New Roman" pitchFamily="18" charset="0"/>
                <a:sym typeface="Symbol" pitchFamily="18" charset="2"/>
              </a:rPr>
              <a:t></a:t>
            </a:r>
            <a:r>
              <a:rPr lang="en-GB" sz="1200" dirty="0">
                <a:latin typeface="+mn-lt"/>
                <a:cs typeface="Times New Roman" pitchFamily="18" charset="0"/>
              </a:rPr>
              <a:t>FEV</a:t>
            </a:r>
            <a:r>
              <a:rPr lang="en-GB" sz="1200" baseline="-25000" dirty="0">
                <a:latin typeface="+mn-lt"/>
                <a:cs typeface="Times New Roman" pitchFamily="18" charset="0"/>
              </a:rPr>
              <a:t>1</a:t>
            </a:r>
            <a:r>
              <a:rPr lang="en-GB" sz="1200" dirty="0">
                <a:latin typeface="+mn-lt"/>
                <a:cs typeface="Times New Roman" pitchFamily="18" charset="0"/>
              </a:rPr>
              <a:t> (</a:t>
            </a:r>
            <a:r>
              <a:rPr lang="en-GB" sz="1200" dirty="0" smtClean="0">
                <a:latin typeface="+mn-lt"/>
                <a:cs typeface="Times New Roman" pitchFamily="18" charset="0"/>
              </a:rPr>
              <a:t>mL)</a:t>
            </a:r>
            <a:endParaRPr lang="en-GB" sz="1200" dirty="0">
              <a:latin typeface="+mn-lt"/>
              <a:cs typeface="Times New Roman" pitchFamily="18" charset="0"/>
            </a:endParaRPr>
          </a:p>
        </p:txBody>
      </p:sp>
      <p:sp>
        <p:nvSpPr>
          <p:cNvPr id="49201" name="TextBox 91"/>
          <p:cNvSpPr txBox="1">
            <a:spLocks noChangeArrowheads="1"/>
          </p:cNvSpPr>
          <p:nvPr/>
        </p:nvSpPr>
        <p:spPr bwMode="auto">
          <a:xfrm>
            <a:off x="4332288" y="1744266"/>
            <a:ext cx="1444626" cy="25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nSpc>
                <a:spcPct val="90000"/>
              </a:lnSpc>
            </a:pPr>
            <a:r>
              <a:rPr lang="en-GB" sz="1200" i="1" dirty="0" smtClean="0">
                <a:latin typeface="+mn-lt"/>
                <a:cs typeface="Times New Roman" pitchFamily="18" charset="0"/>
              </a:rPr>
              <a:t>P</a:t>
            </a:r>
            <a:r>
              <a:rPr lang="en-GB" sz="1200" dirty="0" smtClean="0">
                <a:latin typeface="+mn-lt"/>
                <a:cs typeface="Times New Roman" pitchFamily="18" charset="0"/>
              </a:rPr>
              <a:t>&lt;0.0001</a:t>
            </a:r>
            <a:r>
              <a:rPr lang="en-GB" sz="1200" dirty="0">
                <a:latin typeface="+mn-lt"/>
                <a:cs typeface="Times New Roman" pitchFamily="18" charset="0"/>
              </a:rPr>
              <a:t>, r</a:t>
            </a:r>
            <a:r>
              <a:rPr lang="en-GB" sz="1200" baseline="30000" dirty="0">
                <a:latin typeface="+mn-lt"/>
                <a:cs typeface="Times New Roman" pitchFamily="18" charset="0"/>
              </a:rPr>
              <a:t>2</a:t>
            </a:r>
            <a:r>
              <a:rPr lang="en-GB" sz="1200" dirty="0">
                <a:latin typeface="+mn-lt"/>
                <a:cs typeface="Times New Roman" pitchFamily="18" charset="0"/>
              </a:rPr>
              <a:t>=10%</a:t>
            </a:r>
          </a:p>
        </p:txBody>
      </p:sp>
      <p:sp>
        <p:nvSpPr>
          <p:cNvPr id="49202" name="Freeform 101"/>
          <p:cNvSpPr>
            <a:spLocks/>
          </p:cNvSpPr>
          <p:nvPr/>
        </p:nvSpPr>
        <p:spPr bwMode="auto">
          <a:xfrm>
            <a:off x="3640138" y="2074069"/>
            <a:ext cx="2095500" cy="890588"/>
          </a:xfrm>
          <a:custGeom>
            <a:avLst/>
            <a:gdLst>
              <a:gd name="T0" fmla="*/ 0 w 2095863"/>
              <a:gd name="T1" fmla="*/ 0 h 1187268"/>
              <a:gd name="T2" fmla="*/ 1065348 w 2095863"/>
              <a:gd name="T3" fmla="*/ 316411 h 1187268"/>
              <a:gd name="T4" fmla="*/ 2095863 w 2095863"/>
              <a:gd name="T5" fmla="*/ 1187268 h 1187268"/>
              <a:gd name="T6" fmla="*/ 0 60000 65536"/>
              <a:gd name="T7" fmla="*/ 0 60000 65536"/>
              <a:gd name="T8" fmla="*/ 0 60000 65536"/>
            </a:gdLst>
            <a:ahLst/>
            <a:cxnLst>
              <a:cxn ang="T6">
                <a:pos x="T0" y="T1"/>
              </a:cxn>
              <a:cxn ang="T7">
                <a:pos x="T2" y="T3"/>
              </a:cxn>
              <a:cxn ang="T8">
                <a:pos x="T4" y="T5"/>
              </a:cxn>
            </a:cxnLst>
            <a:rect l="0" t="0" r="r" b="b"/>
            <a:pathLst>
              <a:path w="2095863" h="1187268">
                <a:moveTo>
                  <a:pt x="0" y="0"/>
                </a:moveTo>
                <a:lnTo>
                  <a:pt x="1065348" y="316411"/>
                </a:lnTo>
                <a:lnTo>
                  <a:pt x="2095863" y="1187268"/>
                </a:lnTo>
              </a:path>
            </a:pathLst>
          </a:custGeom>
          <a:noFill/>
          <a:ln w="38100" cap="flat" cmpd="sng" algn="ctr">
            <a:solidFill>
              <a:srgbClr val="66FFCC"/>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203" name="Freeform 102"/>
          <p:cNvSpPr>
            <a:spLocks/>
          </p:cNvSpPr>
          <p:nvPr/>
        </p:nvSpPr>
        <p:spPr bwMode="auto">
          <a:xfrm>
            <a:off x="3640151" y="2144317"/>
            <a:ext cx="2105025" cy="896540"/>
          </a:xfrm>
          <a:custGeom>
            <a:avLst/>
            <a:gdLst>
              <a:gd name="T0" fmla="*/ 0 w 2104571"/>
              <a:gd name="T1" fmla="*/ 0 h 1195977"/>
              <a:gd name="T2" fmla="*/ 1053737 w 2104571"/>
              <a:gd name="T3" fmla="*/ 322217 h 1195977"/>
              <a:gd name="T4" fmla="*/ 2104571 w 2104571"/>
              <a:gd name="T5" fmla="*/ 1195977 h 1195977"/>
              <a:gd name="T6" fmla="*/ 0 60000 65536"/>
              <a:gd name="T7" fmla="*/ 0 60000 65536"/>
              <a:gd name="T8" fmla="*/ 0 60000 65536"/>
            </a:gdLst>
            <a:ahLst/>
            <a:cxnLst>
              <a:cxn ang="T6">
                <a:pos x="T0" y="T1"/>
              </a:cxn>
              <a:cxn ang="T7">
                <a:pos x="T2" y="T3"/>
              </a:cxn>
              <a:cxn ang="T8">
                <a:pos x="T4" y="T5"/>
              </a:cxn>
            </a:cxnLst>
            <a:rect l="0" t="0" r="r" b="b"/>
            <a:pathLst>
              <a:path w="2104571" h="1195977">
                <a:moveTo>
                  <a:pt x="0" y="0"/>
                </a:moveTo>
                <a:lnTo>
                  <a:pt x="1053737" y="322217"/>
                </a:lnTo>
                <a:lnTo>
                  <a:pt x="2104571" y="1195977"/>
                </a:lnTo>
              </a:path>
            </a:pathLst>
          </a:custGeom>
          <a:noFill/>
          <a:ln w="38100" cap="flat" cmpd="sng" algn="ctr">
            <a:solidFill>
              <a:schemeClr val="tx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204" name="Freeform 103"/>
          <p:cNvSpPr>
            <a:spLocks/>
          </p:cNvSpPr>
          <p:nvPr/>
        </p:nvSpPr>
        <p:spPr bwMode="auto">
          <a:xfrm>
            <a:off x="3630613" y="2270522"/>
            <a:ext cx="2108200" cy="417909"/>
          </a:xfrm>
          <a:custGeom>
            <a:avLst/>
            <a:gdLst>
              <a:gd name="T0" fmla="*/ 0 w 2107474"/>
              <a:gd name="T1" fmla="*/ 2903 h 557348"/>
              <a:gd name="T2" fmla="*/ 1068252 w 2107474"/>
              <a:gd name="T3" fmla="*/ 0 h 557348"/>
              <a:gd name="T4" fmla="*/ 2107474 w 2107474"/>
              <a:gd name="T5" fmla="*/ 557348 h 557348"/>
              <a:gd name="T6" fmla="*/ 0 60000 65536"/>
              <a:gd name="T7" fmla="*/ 0 60000 65536"/>
              <a:gd name="T8" fmla="*/ 0 60000 65536"/>
            </a:gdLst>
            <a:ahLst/>
            <a:cxnLst>
              <a:cxn ang="T6">
                <a:pos x="T0" y="T1"/>
              </a:cxn>
              <a:cxn ang="T7">
                <a:pos x="T2" y="T3"/>
              </a:cxn>
              <a:cxn ang="T8">
                <a:pos x="T4" y="T5"/>
              </a:cxn>
            </a:cxnLst>
            <a:rect l="0" t="0" r="r" b="b"/>
            <a:pathLst>
              <a:path w="2107474" h="557348">
                <a:moveTo>
                  <a:pt x="0" y="2903"/>
                </a:moveTo>
                <a:lnTo>
                  <a:pt x="1068252" y="0"/>
                </a:lnTo>
                <a:lnTo>
                  <a:pt x="2107474" y="557348"/>
                </a:lnTo>
              </a:path>
            </a:pathLst>
          </a:custGeom>
          <a:noFill/>
          <a:ln w="38100" cap="flat" cmpd="sng" algn="ctr">
            <a:solidFill>
              <a:srgbClr val="00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205" name="Freeform 104"/>
          <p:cNvSpPr>
            <a:spLocks/>
          </p:cNvSpPr>
          <p:nvPr/>
        </p:nvSpPr>
        <p:spPr bwMode="auto">
          <a:xfrm>
            <a:off x="3636963" y="2346724"/>
            <a:ext cx="2112962" cy="422672"/>
          </a:xfrm>
          <a:custGeom>
            <a:avLst/>
            <a:gdLst>
              <a:gd name="T0" fmla="*/ 0 w 2113280"/>
              <a:gd name="T1" fmla="*/ 0 h 563154"/>
              <a:gd name="T2" fmla="*/ 1059543 w 2113280"/>
              <a:gd name="T3" fmla="*/ 2903 h 563154"/>
              <a:gd name="T4" fmla="*/ 2113280 w 2113280"/>
              <a:gd name="T5" fmla="*/ 563154 h 563154"/>
              <a:gd name="T6" fmla="*/ 0 60000 65536"/>
              <a:gd name="T7" fmla="*/ 0 60000 65536"/>
              <a:gd name="T8" fmla="*/ 0 60000 65536"/>
            </a:gdLst>
            <a:ahLst/>
            <a:cxnLst>
              <a:cxn ang="T6">
                <a:pos x="T0" y="T1"/>
              </a:cxn>
              <a:cxn ang="T7">
                <a:pos x="T2" y="T3"/>
              </a:cxn>
              <a:cxn ang="T8">
                <a:pos x="T4" y="T5"/>
              </a:cxn>
            </a:cxnLst>
            <a:rect l="0" t="0" r="r" b="b"/>
            <a:pathLst>
              <a:path w="2113280" h="563154">
                <a:moveTo>
                  <a:pt x="0" y="0"/>
                </a:moveTo>
                <a:lnTo>
                  <a:pt x="1059543" y="2903"/>
                </a:lnTo>
                <a:lnTo>
                  <a:pt x="2113280" y="563154"/>
                </a:lnTo>
              </a:path>
            </a:pathLst>
          </a:custGeom>
          <a:noFill/>
          <a:ln w="38100" cap="flat" cmpd="sng" algn="ctr">
            <a:solidFill>
              <a:schemeClr val="accent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latin typeface="+mn-lt"/>
            </a:endParaRPr>
          </a:p>
        </p:txBody>
      </p:sp>
      <p:sp>
        <p:nvSpPr>
          <p:cNvPr id="49208" name="TextBox 157"/>
          <p:cNvSpPr txBox="1">
            <a:spLocks noChangeArrowheads="1"/>
          </p:cNvSpPr>
          <p:nvPr/>
        </p:nvSpPr>
        <p:spPr bwMode="auto">
          <a:xfrm>
            <a:off x="1574800" y="1113720"/>
            <a:ext cx="6108700" cy="34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a:lnSpc>
                <a:spcPct val="90000"/>
              </a:lnSpc>
            </a:pPr>
            <a:r>
              <a:rPr lang="en-GB" sz="1800" dirty="0">
                <a:latin typeface="+mn-lt"/>
                <a:cs typeface="Times New Roman" pitchFamily="18" charset="0"/>
              </a:rPr>
              <a:t>Correlation between change in FEV</a:t>
            </a:r>
            <a:r>
              <a:rPr lang="en-GB" sz="1800" baseline="-25000" dirty="0">
                <a:latin typeface="+mn-lt"/>
                <a:cs typeface="Times New Roman" pitchFamily="18" charset="0"/>
              </a:rPr>
              <a:t>1</a:t>
            </a:r>
            <a:r>
              <a:rPr lang="en-GB" sz="1800" dirty="0">
                <a:latin typeface="+mn-lt"/>
                <a:cs typeface="Times New Roman" pitchFamily="18" charset="0"/>
              </a:rPr>
              <a:t> and outcomes</a:t>
            </a:r>
          </a:p>
        </p:txBody>
      </p:sp>
      <p:sp>
        <p:nvSpPr>
          <p:cNvPr id="159" name="Text Box 6"/>
          <p:cNvSpPr txBox="1">
            <a:spLocks noChangeArrowheads="1"/>
          </p:cNvSpPr>
          <p:nvPr/>
        </p:nvSpPr>
        <p:spPr bwMode="auto">
          <a:xfrm>
            <a:off x="254555" y="4742211"/>
            <a:ext cx="5012347" cy="400110"/>
          </a:xfrm>
          <a:prstGeom prst="rect">
            <a:avLst/>
          </a:prstGeom>
          <a:noFill/>
          <a:ln w="9525">
            <a:noFill/>
            <a:miter lim="800000"/>
            <a:headEnd/>
            <a:tailEnd/>
          </a:ln>
          <a:effectLst/>
        </p:spPr>
        <p:txBody>
          <a:bodyPr wrap="square" anchor="b">
            <a:spAutoFit/>
          </a:bodyPr>
          <a:lstStyle/>
          <a:p>
            <a:pPr eaLnBrk="0" hangingPunct="0">
              <a:defRPr/>
            </a:pPr>
            <a:r>
              <a:rPr lang="en-GB" sz="1000" b="0" dirty="0">
                <a:solidFill>
                  <a:srgbClr val="FFFFFF"/>
                </a:solidFill>
              </a:rPr>
              <a:t>FEV</a:t>
            </a:r>
            <a:r>
              <a:rPr lang="en-GB" sz="1000" b="0" baseline="-25000" dirty="0">
                <a:solidFill>
                  <a:srgbClr val="FFFFFF"/>
                </a:solidFill>
              </a:rPr>
              <a:t>1</a:t>
            </a:r>
            <a:r>
              <a:rPr lang="en-GB" sz="1000" b="0" dirty="0">
                <a:solidFill>
                  <a:srgbClr val="FFFFFF"/>
                </a:solidFill>
              </a:rPr>
              <a:t>, forced expiratory volume in 1 </a:t>
            </a:r>
            <a:r>
              <a:rPr lang="en-GB" sz="1000" b="0" dirty="0" smtClean="0">
                <a:solidFill>
                  <a:srgbClr val="FFFFFF"/>
                </a:solidFill>
              </a:rPr>
              <a:t>second; </a:t>
            </a:r>
            <a:r>
              <a:rPr lang="en-GB" sz="1000" b="0" dirty="0" smtClean="0">
                <a:latin typeface="+mn-lt"/>
                <a:cs typeface="+mn-cs"/>
              </a:rPr>
              <a:t>SGRQ</a:t>
            </a:r>
            <a:r>
              <a:rPr lang="en-GB" sz="1000" b="0" dirty="0">
                <a:latin typeface="+mn-lt"/>
                <a:cs typeface="+mn-cs"/>
              </a:rPr>
              <a:t>, St George’s Respiratory Questionnaire; TDI, </a:t>
            </a:r>
            <a:r>
              <a:rPr lang="en-US" sz="1000" b="0" dirty="0">
                <a:ea typeface="ヒラギノ角ゴ Pro W3"/>
                <a:cs typeface="ヒラギノ角ゴ Pro W3"/>
              </a:rPr>
              <a:t>Transition </a:t>
            </a:r>
            <a:r>
              <a:rPr lang="en-US" sz="1000" b="0" dirty="0" err="1">
                <a:ea typeface="ヒラギノ角ゴ Pro W3"/>
                <a:cs typeface="ヒラギノ角ゴ Pro W3"/>
              </a:rPr>
              <a:t>Dyspnoea</a:t>
            </a:r>
            <a:r>
              <a:rPr lang="en-US" sz="1000" b="0" dirty="0">
                <a:ea typeface="ヒラギノ角ゴ Pro W3"/>
                <a:cs typeface="ヒラギノ角ゴ Pro W3"/>
              </a:rPr>
              <a:t> Index</a:t>
            </a:r>
            <a:endParaRPr lang="en-GB" sz="1000" b="0" dirty="0">
              <a:latin typeface="+mn-lt"/>
              <a:cs typeface="+mn-cs"/>
            </a:endParaRPr>
          </a:p>
        </p:txBody>
      </p:sp>
      <p:grpSp>
        <p:nvGrpSpPr>
          <p:cNvPr id="8" name="Group 156"/>
          <p:cNvGrpSpPr>
            <a:grpSpLocks/>
          </p:cNvGrpSpPr>
          <p:nvPr/>
        </p:nvGrpSpPr>
        <p:grpSpPr bwMode="auto">
          <a:xfrm>
            <a:off x="2785189" y="3906550"/>
            <a:ext cx="3142321" cy="504212"/>
            <a:chOff x="5281225" y="1542639"/>
            <a:chExt cx="3142117" cy="672746"/>
          </a:xfrm>
        </p:grpSpPr>
        <p:grpSp>
          <p:nvGrpSpPr>
            <p:cNvPr id="9" name="Group 130"/>
            <p:cNvGrpSpPr>
              <a:grpSpLocks/>
            </p:cNvGrpSpPr>
            <p:nvPr/>
          </p:nvGrpSpPr>
          <p:grpSpPr bwMode="auto">
            <a:xfrm>
              <a:off x="5281225" y="1542640"/>
              <a:ext cx="1105580" cy="326467"/>
              <a:chOff x="793750" y="1823422"/>
              <a:chExt cx="1105580" cy="326467"/>
            </a:xfrm>
          </p:grpSpPr>
          <p:sp>
            <p:nvSpPr>
              <p:cNvPr id="122" name="TextBox 46"/>
              <p:cNvSpPr txBox="1">
                <a:spLocks noChangeArrowheads="1"/>
              </p:cNvSpPr>
              <p:nvPr/>
            </p:nvSpPr>
            <p:spPr bwMode="auto">
              <a:xfrm>
                <a:off x="993372" y="1823422"/>
                <a:ext cx="905958" cy="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nSpc>
                    <a:spcPct val="90000"/>
                  </a:lnSpc>
                </a:pPr>
                <a:r>
                  <a:rPr lang="en-GB" sz="1100">
                    <a:latin typeface="+mn-lt"/>
                    <a:cs typeface="Times New Roman" pitchFamily="18" charset="0"/>
                  </a:rPr>
                  <a:t>ICS severe</a:t>
                </a:r>
              </a:p>
            </p:txBody>
          </p:sp>
          <p:cxnSp>
            <p:nvCxnSpPr>
              <p:cNvPr id="123" name="Straight Connector 48"/>
              <p:cNvCxnSpPr>
                <a:cxnSpLocks noChangeShapeType="1"/>
              </p:cNvCxnSpPr>
              <p:nvPr/>
            </p:nvCxnSpPr>
            <p:spPr bwMode="auto">
              <a:xfrm>
                <a:off x="793750" y="1945763"/>
                <a:ext cx="242999" cy="0"/>
              </a:xfrm>
              <a:prstGeom prst="line">
                <a:avLst/>
              </a:prstGeom>
              <a:noFill/>
              <a:ln w="38100" algn="ctr">
                <a:solidFill>
                  <a:srgbClr val="66FFCC"/>
                </a:solidFill>
                <a:round/>
                <a:headEnd/>
                <a:tailEnd/>
              </a:ln>
            </p:spPr>
          </p:cxnSp>
        </p:grpSp>
        <p:grpSp>
          <p:nvGrpSpPr>
            <p:cNvPr id="10" name="Group 145"/>
            <p:cNvGrpSpPr>
              <a:grpSpLocks/>
            </p:cNvGrpSpPr>
            <p:nvPr/>
          </p:nvGrpSpPr>
          <p:grpSpPr bwMode="auto">
            <a:xfrm>
              <a:off x="5281225" y="1888918"/>
              <a:ext cx="1353683" cy="326467"/>
              <a:chOff x="3068224" y="1669113"/>
              <a:chExt cx="1353683" cy="326467"/>
            </a:xfrm>
          </p:grpSpPr>
          <p:cxnSp>
            <p:nvCxnSpPr>
              <p:cNvPr id="120" name="Straight Connector 49"/>
              <p:cNvCxnSpPr>
                <a:cxnSpLocks noChangeShapeType="1"/>
              </p:cNvCxnSpPr>
              <p:nvPr/>
            </p:nvCxnSpPr>
            <p:spPr bwMode="auto">
              <a:xfrm>
                <a:off x="3068224" y="1791454"/>
                <a:ext cx="242999" cy="0"/>
              </a:xfrm>
              <a:prstGeom prst="line">
                <a:avLst/>
              </a:prstGeom>
              <a:noFill/>
              <a:ln w="38100" algn="ctr">
                <a:solidFill>
                  <a:schemeClr val="accent2"/>
                </a:solidFill>
                <a:round/>
                <a:headEnd/>
                <a:tailEnd/>
              </a:ln>
            </p:spPr>
          </p:cxnSp>
          <p:sp>
            <p:nvSpPr>
              <p:cNvPr id="121" name="TextBox 127"/>
              <p:cNvSpPr txBox="1">
                <a:spLocks noChangeArrowheads="1"/>
              </p:cNvSpPr>
              <p:nvPr/>
            </p:nvSpPr>
            <p:spPr bwMode="auto">
              <a:xfrm>
                <a:off x="3288337" y="1669113"/>
                <a:ext cx="1133570" cy="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nSpc>
                    <a:spcPct val="90000"/>
                  </a:lnSpc>
                </a:pPr>
                <a:r>
                  <a:rPr lang="en-GB" sz="1100">
                    <a:latin typeface="+mn-lt"/>
                    <a:cs typeface="Times New Roman" pitchFamily="18" charset="0"/>
                  </a:rPr>
                  <a:t>No ICS severe</a:t>
                </a:r>
              </a:p>
            </p:txBody>
          </p:sp>
        </p:grpSp>
        <p:grpSp>
          <p:nvGrpSpPr>
            <p:cNvPr id="11" name="Group 153"/>
            <p:cNvGrpSpPr>
              <a:grpSpLocks/>
            </p:cNvGrpSpPr>
            <p:nvPr/>
          </p:nvGrpSpPr>
          <p:grpSpPr bwMode="auto">
            <a:xfrm>
              <a:off x="6871822" y="1542639"/>
              <a:ext cx="1313384" cy="326467"/>
              <a:chOff x="4927760" y="1546168"/>
              <a:chExt cx="1313384" cy="326467"/>
            </a:xfrm>
          </p:grpSpPr>
          <p:cxnSp>
            <p:nvCxnSpPr>
              <p:cNvPr id="118" name="Straight Connector 50"/>
              <p:cNvCxnSpPr>
                <a:cxnSpLocks noChangeShapeType="1"/>
              </p:cNvCxnSpPr>
              <p:nvPr/>
            </p:nvCxnSpPr>
            <p:spPr bwMode="auto">
              <a:xfrm>
                <a:off x="4927760" y="1668510"/>
                <a:ext cx="242999" cy="0"/>
              </a:xfrm>
              <a:prstGeom prst="line">
                <a:avLst/>
              </a:prstGeom>
              <a:noFill/>
              <a:ln w="38100" algn="ctr">
                <a:solidFill>
                  <a:srgbClr val="00CC00"/>
                </a:solidFill>
                <a:round/>
                <a:headEnd/>
                <a:tailEnd/>
              </a:ln>
            </p:spPr>
          </p:cxnSp>
          <p:sp>
            <p:nvSpPr>
              <p:cNvPr id="119" name="TextBox 128"/>
              <p:cNvSpPr txBox="1">
                <a:spLocks noChangeArrowheads="1"/>
              </p:cNvSpPr>
              <p:nvPr/>
            </p:nvSpPr>
            <p:spPr bwMode="auto">
              <a:xfrm>
                <a:off x="5147646" y="1546168"/>
                <a:ext cx="1093498" cy="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nSpc>
                    <a:spcPct val="90000"/>
                  </a:lnSpc>
                </a:pPr>
                <a:r>
                  <a:rPr lang="en-GB" sz="1100">
                    <a:latin typeface="+mn-lt"/>
                    <a:cs typeface="Times New Roman" pitchFamily="18" charset="0"/>
                  </a:rPr>
                  <a:t>ICS moderate</a:t>
                </a:r>
              </a:p>
            </p:txBody>
          </p:sp>
        </p:grpSp>
        <p:grpSp>
          <p:nvGrpSpPr>
            <p:cNvPr id="12" name="Group 154"/>
            <p:cNvGrpSpPr>
              <a:grpSpLocks/>
            </p:cNvGrpSpPr>
            <p:nvPr/>
          </p:nvGrpSpPr>
          <p:grpSpPr bwMode="auto">
            <a:xfrm>
              <a:off x="6871822" y="1888915"/>
              <a:ext cx="1551520" cy="326467"/>
              <a:chOff x="6472251" y="1649247"/>
              <a:chExt cx="1551520" cy="326467"/>
            </a:xfrm>
          </p:grpSpPr>
          <p:cxnSp>
            <p:nvCxnSpPr>
              <p:cNvPr id="116" name="Straight Connector 51"/>
              <p:cNvCxnSpPr>
                <a:cxnSpLocks noChangeShapeType="1"/>
              </p:cNvCxnSpPr>
              <p:nvPr/>
            </p:nvCxnSpPr>
            <p:spPr bwMode="auto">
              <a:xfrm>
                <a:off x="6472251" y="1771591"/>
                <a:ext cx="242999" cy="0"/>
              </a:xfrm>
              <a:prstGeom prst="line">
                <a:avLst/>
              </a:prstGeom>
              <a:noFill/>
              <a:ln w="38100" algn="ctr">
                <a:solidFill>
                  <a:schemeClr val="accent1"/>
                </a:solidFill>
                <a:round/>
                <a:headEnd/>
                <a:tailEnd/>
              </a:ln>
            </p:spPr>
          </p:cxnSp>
          <p:sp>
            <p:nvSpPr>
              <p:cNvPr id="117" name="TextBox 129"/>
              <p:cNvSpPr txBox="1">
                <a:spLocks noChangeArrowheads="1"/>
              </p:cNvSpPr>
              <p:nvPr/>
            </p:nvSpPr>
            <p:spPr bwMode="auto">
              <a:xfrm>
                <a:off x="6702661" y="1649247"/>
                <a:ext cx="1321110" cy="32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nSpc>
                    <a:spcPct val="90000"/>
                  </a:lnSpc>
                </a:pPr>
                <a:r>
                  <a:rPr lang="en-GB" sz="1100">
                    <a:latin typeface="+mn-lt"/>
                    <a:cs typeface="Times New Roman" pitchFamily="18" charset="0"/>
                  </a:rPr>
                  <a:t>No ICS moderate</a:t>
                </a:r>
              </a:p>
            </p:txBody>
          </p:sp>
        </p:grpSp>
      </p:grpSp>
      <p:sp>
        <p:nvSpPr>
          <p:cNvPr id="124" name="Text Box 6"/>
          <p:cNvSpPr txBox="1">
            <a:spLocks noChangeArrowheads="1"/>
          </p:cNvSpPr>
          <p:nvPr/>
        </p:nvSpPr>
        <p:spPr bwMode="auto">
          <a:xfrm>
            <a:off x="264614" y="4350019"/>
            <a:ext cx="6146234" cy="307777"/>
          </a:xfrm>
          <a:prstGeom prst="rect">
            <a:avLst/>
          </a:prstGeom>
          <a:noFill/>
          <a:ln w="9525">
            <a:noFill/>
            <a:miter lim="800000"/>
            <a:headEnd/>
            <a:tailEnd/>
          </a:ln>
          <a:effectLst/>
        </p:spPr>
        <p:txBody>
          <a:bodyPr wrap="none" anchor="b">
            <a:spAutoFit/>
          </a:bodyPr>
          <a:lstStyle/>
          <a:p>
            <a:pPr eaLnBrk="0" hangingPunct="0">
              <a:defRPr/>
            </a:pPr>
            <a:r>
              <a:rPr lang="en-GB" sz="1400" b="0" dirty="0">
                <a:latin typeface="+mn-lt"/>
                <a:cs typeface="+mn-cs"/>
              </a:rPr>
              <a:t>Correlation analysis of pooled data from three indacaterol studies (N=3313</a:t>
            </a:r>
            <a:r>
              <a:rPr lang="en-GB" sz="1400" b="0" dirty="0" smtClean="0">
                <a:latin typeface="+mn-lt"/>
                <a:cs typeface="+mn-cs"/>
              </a:rPr>
              <a:t>)</a:t>
            </a:r>
            <a:endParaRPr lang="en-GB" sz="1400" b="0" dirty="0">
              <a:latin typeface="+mn-lt"/>
              <a:cs typeface="+mn-cs"/>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258888" y="1545432"/>
            <a:ext cx="7427912" cy="2123658"/>
          </a:xfrm>
        </p:spPr>
        <p:txBody>
          <a:bodyPr/>
          <a:lstStyle/>
          <a:p>
            <a:pPr algn="ctr" eaLnBrk="1" hangingPunct="1"/>
            <a:r>
              <a:rPr lang="es-ES" sz="4400" dirty="0" err="1" smtClean="0">
                <a:solidFill>
                  <a:srgbClr val="FFFF00"/>
                </a:solidFill>
                <a:effectLst/>
              </a:rPr>
              <a:t>What</a:t>
            </a:r>
            <a:r>
              <a:rPr lang="es-ES" sz="4400" dirty="0" smtClean="0">
                <a:solidFill>
                  <a:srgbClr val="FFFF00"/>
                </a:solidFill>
                <a:effectLst/>
              </a:rPr>
              <a:t> can </a:t>
            </a:r>
            <a:r>
              <a:rPr lang="es-ES" sz="4400" dirty="0" err="1" smtClean="0">
                <a:solidFill>
                  <a:srgbClr val="FFFF00"/>
                </a:solidFill>
                <a:effectLst/>
              </a:rPr>
              <a:t>we</a:t>
            </a:r>
            <a:r>
              <a:rPr lang="es-ES" sz="4400" dirty="0" smtClean="0">
                <a:solidFill>
                  <a:srgbClr val="FFFF00"/>
                </a:solidFill>
                <a:effectLst/>
              </a:rPr>
              <a:t> </a:t>
            </a:r>
            <a:r>
              <a:rPr lang="es-ES" sz="4400" dirty="0" err="1" smtClean="0">
                <a:solidFill>
                  <a:srgbClr val="FFFF00"/>
                </a:solidFill>
                <a:effectLst/>
              </a:rPr>
              <a:t>expect</a:t>
            </a:r>
            <a:r>
              <a:rPr lang="es-ES" sz="4400" dirty="0" smtClean="0">
                <a:solidFill>
                  <a:srgbClr val="FFFF00"/>
                </a:solidFill>
                <a:effectLst/>
              </a:rPr>
              <a:t> </a:t>
            </a:r>
            <a:r>
              <a:rPr lang="es-ES" sz="4400" dirty="0" err="1" smtClean="0">
                <a:solidFill>
                  <a:srgbClr val="FFFF00"/>
                </a:solidFill>
                <a:effectLst/>
              </a:rPr>
              <a:t>from</a:t>
            </a:r>
            <a:r>
              <a:rPr lang="es-ES" sz="4400" dirty="0" smtClean="0">
                <a:solidFill>
                  <a:srgbClr val="FFFF00"/>
                </a:solidFill>
                <a:effectLst/>
              </a:rPr>
              <a:t> a </a:t>
            </a:r>
            <a:r>
              <a:rPr lang="es-ES" sz="4400" dirty="0" err="1" smtClean="0">
                <a:solidFill>
                  <a:srgbClr val="FFFF00"/>
                </a:solidFill>
                <a:effectLst/>
              </a:rPr>
              <a:t>combination</a:t>
            </a:r>
            <a:r>
              <a:rPr lang="es-ES" sz="4400" dirty="0" smtClean="0">
                <a:solidFill>
                  <a:srgbClr val="FFFF00"/>
                </a:solidFill>
                <a:effectLst/>
              </a:rPr>
              <a:t> of </a:t>
            </a:r>
            <a:r>
              <a:rPr lang="es-ES" sz="4400" dirty="0" err="1" smtClean="0">
                <a:solidFill>
                  <a:srgbClr val="FFFF00"/>
                </a:solidFill>
                <a:effectLst/>
              </a:rPr>
              <a:t>bronchodilators</a:t>
            </a:r>
            <a:r>
              <a:rPr lang="es-ES" sz="4400" dirty="0" smtClean="0">
                <a:solidFill>
                  <a:srgbClr val="FFFF00"/>
                </a:solidFill>
                <a:effectLst/>
              </a:rPr>
              <a:t> in COPD? </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3"/>
          <p:cNvSpPr>
            <a:spLocks noChangeArrowheads="1"/>
          </p:cNvSpPr>
          <p:nvPr/>
        </p:nvSpPr>
        <p:spPr bwMode="auto">
          <a:xfrm>
            <a:off x="469305" y="1082786"/>
            <a:ext cx="3454400" cy="774295"/>
          </a:xfrm>
          <a:prstGeom prst="roundRect">
            <a:avLst>
              <a:gd name="adj" fmla="val 91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72000" tIns="36000" rIns="36000" bIns="36000"/>
          <a:lstStyle/>
          <a:p>
            <a:pPr marL="182563" indent="-182563" defTabSz="457200" eaLnBrk="0" hangingPunct="0">
              <a:buClr>
                <a:srgbClr val="669999"/>
              </a:buClr>
              <a:buFont typeface="Arial" pitchFamily="34" charset="0"/>
              <a:buChar char="•"/>
              <a:defRPr/>
            </a:pPr>
            <a:endParaRPr lang="en-GB" sz="1400" kern="0" baseline="30000" dirty="0">
              <a:solidFill>
                <a:srgbClr val="003366"/>
              </a:solidFill>
            </a:endParaRPr>
          </a:p>
        </p:txBody>
      </p:sp>
      <p:sp>
        <p:nvSpPr>
          <p:cNvPr id="35841" name="Title 1"/>
          <p:cNvSpPr>
            <a:spLocks noGrp="1"/>
          </p:cNvSpPr>
          <p:nvPr>
            <p:ph type="title"/>
          </p:nvPr>
        </p:nvSpPr>
        <p:spPr>
          <a:xfrm>
            <a:off x="166703" y="115506"/>
            <a:ext cx="8785225" cy="584775"/>
          </a:xfrm>
        </p:spPr>
        <p:txBody>
          <a:bodyPr/>
          <a:lstStyle/>
          <a:p>
            <a:r>
              <a:rPr lang="en-GB" sz="3200" dirty="0" smtClean="0">
                <a:solidFill>
                  <a:srgbClr val="FFFF00"/>
                </a:solidFill>
                <a:effectLst/>
                <a:latin typeface="+mn-lt"/>
              </a:rPr>
              <a:t>Rationale for combination</a:t>
            </a:r>
          </a:p>
        </p:txBody>
      </p:sp>
      <p:sp>
        <p:nvSpPr>
          <p:cNvPr id="10" name="AutoShape 7"/>
          <p:cNvSpPr>
            <a:spLocks noChangeArrowheads="1"/>
          </p:cNvSpPr>
          <p:nvPr/>
        </p:nvSpPr>
        <p:spPr bwMode="auto">
          <a:xfrm>
            <a:off x="5552696" y="837635"/>
            <a:ext cx="3368675" cy="216427"/>
          </a:xfrm>
          <a:prstGeom prst="roundRect">
            <a:avLst>
              <a:gd name="adj" fmla="val 16667"/>
            </a:avLst>
          </a:prstGeom>
          <a:noFill/>
          <a:ln w="38100">
            <a:noFill/>
            <a:round/>
            <a:headEnd/>
            <a:tailEnd/>
          </a:ln>
        </p:spPr>
        <p:txBody>
          <a:bodyPr wrap="none" lIns="91414" tIns="45708" rIns="91414" bIns="45708" anchor="b"/>
          <a:lstStyle/>
          <a:p>
            <a:pPr algn="ctr" defTabSz="457200" eaLnBrk="0" hangingPunct="0">
              <a:defRPr/>
            </a:pPr>
            <a:endParaRPr lang="en-GB" sz="2000" b="1" dirty="0">
              <a:cs typeface="+mn-cs"/>
            </a:endParaRPr>
          </a:p>
        </p:txBody>
      </p:sp>
      <p:sp>
        <p:nvSpPr>
          <p:cNvPr id="11" name="AutoShape 23"/>
          <p:cNvSpPr>
            <a:spLocks noChangeArrowheads="1"/>
          </p:cNvSpPr>
          <p:nvPr/>
        </p:nvSpPr>
        <p:spPr bwMode="auto">
          <a:xfrm>
            <a:off x="5290628" y="1107482"/>
            <a:ext cx="3454400" cy="774295"/>
          </a:xfrm>
          <a:prstGeom prst="roundRect">
            <a:avLst>
              <a:gd name="adj" fmla="val 914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72000" tIns="36000" rIns="36000" bIns="36000"/>
          <a:lstStyle/>
          <a:p>
            <a:pPr marL="182563" indent="-182563" defTabSz="457200" eaLnBrk="0" hangingPunct="0">
              <a:buClr>
                <a:srgbClr val="669999"/>
              </a:buClr>
              <a:buFont typeface="Arial" pitchFamily="34" charset="0"/>
              <a:buChar char="•"/>
              <a:defRPr/>
            </a:pPr>
            <a:endParaRPr lang="en-GB" sz="1400" kern="0" baseline="30000" dirty="0">
              <a:solidFill>
                <a:srgbClr val="003366"/>
              </a:solidFill>
            </a:endParaRPr>
          </a:p>
        </p:txBody>
      </p:sp>
      <p:sp>
        <p:nvSpPr>
          <p:cNvPr id="12" name="Cross 15"/>
          <p:cNvSpPr/>
          <p:nvPr/>
        </p:nvSpPr>
        <p:spPr>
          <a:xfrm>
            <a:off x="4237043" y="1136390"/>
            <a:ext cx="687387" cy="572691"/>
          </a:xfrm>
          <a:prstGeom prst="plus">
            <a:avLst>
              <a:gd name="adj" fmla="val 34091"/>
            </a:avLst>
          </a:prstGeom>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GB" sz="1400" dirty="0">
              <a:solidFill>
                <a:srgbClr val="FFFFFF"/>
              </a:solidFill>
            </a:endParaRPr>
          </a:p>
        </p:txBody>
      </p:sp>
      <p:grpSp>
        <p:nvGrpSpPr>
          <p:cNvPr id="4" name="Group 20"/>
          <p:cNvGrpSpPr>
            <a:grpSpLocks/>
          </p:cNvGrpSpPr>
          <p:nvPr/>
        </p:nvGrpSpPr>
        <p:grpSpPr bwMode="auto">
          <a:xfrm>
            <a:off x="1054530" y="1909615"/>
            <a:ext cx="7075713" cy="2746760"/>
            <a:chOff x="1952535" y="3531137"/>
            <a:chExt cx="5298850" cy="2685182"/>
          </a:xfrm>
        </p:grpSpPr>
        <p:sp>
          <p:nvSpPr>
            <p:cNvPr id="15" name="AutoShape 8"/>
            <p:cNvSpPr>
              <a:spLocks noChangeArrowheads="1"/>
            </p:cNvSpPr>
            <p:nvPr/>
          </p:nvSpPr>
          <p:spPr bwMode="auto">
            <a:xfrm>
              <a:off x="2974894" y="4314577"/>
              <a:ext cx="3255824" cy="44460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91414" tIns="45708" rIns="91414" bIns="45708" anchor="b"/>
            <a:lstStyle/>
            <a:p>
              <a:pPr algn="ctr" defTabSz="457200" eaLnBrk="0" hangingPunct="0">
                <a:defRPr/>
              </a:pPr>
              <a:r>
                <a:rPr lang="en-GB" sz="1600" b="1" dirty="0">
                  <a:cs typeface="+mn-cs"/>
                </a:rPr>
                <a:t>LAMA + LABA </a:t>
              </a:r>
            </a:p>
          </p:txBody>
        </p:sp>
        <p:sp>
          <p:nvSpPr>
            <p:cNvPr id="16" name="AutoShape 41"/>
            <p:cNvSpPr>
              <a:spLocks noChangeArrowheads="1"/>
            </p:cNvSpPr>
            <p:nvPr/>
          </p:nvSpPr>
          <p:spPr bwMode="auto">
            <a:xfrm>
              <a:off x="1952535" y="4848767"/>
              <a:ext cx="5298850" cy="1367552"/>
            </a:xfrm>
            <a:prstGeom prst="roundRect">
              <a:avLst>
                <a:gd name="adj" fmla="val 10676"/>
              </a:avLst>
            </a:prstGeom>
            <a:ln>
              <a:headEnd/>
              <a:tailEnd/>
            </a:ln>
          </p:spPr>
          <p:style>
            <a:lnRef idx="1">
              <a:schemeClr val="accent1"/>
            </a:lnRef>
            <a:fillRef idx="2">
              <a:schemeClr val="accent1"/>
            </a:fillRef>
            <a:effectRef idx="1">
              <a:schemeClr val="accent1"/>
            </a:effectRef>
            <a:fontRef idx="minor">
              <a:schemeClr val="dk1"/>
            </a:fontRef>
          </p:style>
          <p:txBody>
            <a:bodyPr lIns="72000" tIns="36000" rIns="36000" bIns="36000" anchor="ctr"/>
            <a:lstStyle/>
            <a:p>
              <a:pPr marL="182563" indent="-182563" defTabSz="457200" eaLnBrk="0" hangingPunct="0">
                <a:buClr>
                  <a:srgbClr val="669999"/>
                </a:buClr>
                <a:buFont typeface="Arial" pitchFamily="34" charset="0"/>
                <a:buChar char="•"/>
                <a:defRPr/>
              </a:pPr>
              <a:r>
                <a:rPr lang="en-GB" sz="1400" kern="0" dirty="0">
                  <a:solidFill>
                    <a:srgbClr val="003366"/>
                  </a:solidFill>
                </a:rPr>
                <a:t>Further benefits expected in</a:t>
              </a:r>
            </a:p>
            <a:p>
              <a:pPr marL="354013" lvl="1" indent="-182563" defTabSz="457200" eaLnBrk="0" hangingPunct="0">
                <a:buClr>
                  <a:srgbClr val="669999"/>
                </a:buClr>
                <a:buFont typeface="BISansCond" pitchFamily="2" charset="0"/>
                <a:buChar char="—"/>
                <a:defRPr/>
              </a:pPr>
              <a:r>
                <a:rPr lang="en-GB" sz="1400" kern="0" dirty="0">
                  <a:solidFill>
                    <a:srgbClr val="003366"/>
                  </a:solidFill>
                </a:rPr>
                <a:t>Lung function</a:t>
              </a:r>
            </a:p>
            <a:p>
              <a:pPr marL="354013" lvl="1" indent="-182563" defTabSz="457200" eaLnBrk="0" hangingPunct="0">
                <a:buClr>
                  <a:srgbClr val="669999"/>
                </a:buClr>
                <a:buFont typeface="BISansCond" pitchFamily="2" charset="0"/>
                <a:buChar char="—"/>
                <a:defRPr/>
              </a:pPr>
              <a:r>
                <a:rPr lang="en-GB" sz="1400" kern="0" dirty="0">
                  <a:solidFill>
                    <a:srgbClr val="003366"/>
                  </a:solidFill>
                </a:rPr>
                <a:t>Symptoms</a:t>
              </a:r>
            </a:p>
            <a:p>
              <a:pPr marL="354013" lvl="1" indent="-182563" defTabSz="457200" eaLnBrk="0" hangingPunct="0">
                <a:buClr>
                  <a:srgbClr val="669999"/>
                </a:buClr>
                <a:buFont typeface="BISansCond" pitchFamily="2" charset="0"/>
                <a:buChar char="—"/>
                <a:defRPr/>
              </a:pPr>
              <a:r>
                <a:rPr lang="en-GB" sz="1400" kern="0" dirty="0">
                  <a:solidFill>
                    <a:srgbClr val="003366"/>
                  </a:solidFill>
                </a:rPr>
                <a:t>Exercise tolerance</a:t>
              </a:r>
            </a:p>
            <a:p>
              <a:pPr marL="182563" indent="-182563" defTabSz="457200" eaLnBrk="0" hangingPunct="0">
                <a:buClr>
                  <a:srgbClr val="669999"/>
                </a:buClr>
                <a:buFont typeface="Arial" pitchFamily="34" charset="0"/>
                <a:buChar char="•"/>
                <a:defRPr/>
              </a:pPr>
              <a:r>
                <a:rPr lang="en-GB" sz="1400" kern="0" dirty="0">
                  <a:solidFill>
                    <a:srgbClr val="003366"/>
                  </a:solidFill>
                </a:rPr>
                <a:t>Similar safety profile as individual therapies anticipated</a:t>
              </a:r>
            </a:p>
            <a:p>
              <a:pPr marL="182563" indent="-182563" defTabSz="457200" eaLnBrk="0" hangingPunct="0">
                <a:buClr>
                  <a:srgbClr val="669999"/>
                </a:buClr>
                <a:buFont typeface="Arial" pitchFamily="34" charset="0"/>
                <a:buChar char="•"/>
                <a:defRPr/>
              </a:pPr>
              <a:r>
                <a:rPr lang="en-GB" sz="1400" kern="0" dirty="0">
                  <a:solidFill>
                    <a:srgbClr val="003366"/>
                  </a:solidFill>
                </a:rPr>
                <a:t>Increased convenience: patient only needs 1 inhaler</a:t>
              </a:r>
            </a:p>
          </p:txBody>
        </p:sp>
        <p:sp>
          <p:nvSpPr>
            <p:cNvPr id="17" name="Right Arrow 14"/>
            <p:cNvSpPr/>
            <p:nvPr/>
          </p:nvSpPr>
          <p:spPr>
            <a:xfrm rot="5400000">
              <a:off x="4142461" y="3482047"/>
              <a:ext cx="892378" cy="990558"/>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GB" sz="1100" dirty="0">
                <a:solidFill>
                  <a:srgbClr val="FFFFFF"/>
                </a:solidFill>
              </a:endParaRPr>
            </a:p>
          </p:txBody>
        </p:sp>
      </p:grpSp>
      <p:sp>
        <p:nvSpPr>
          <p:cNvPr id="2" name="Rectangle 1"/>
          <p:cNvSpPr/>
          <p:nvPr/>
        </p:nvSpPr>
        <p:spPr>
          <a:xfrm>
            <a:off x="574150" y="1331087"/>
            <a:ext cx="3097130" cy="461665"/>
          </a:xfrm>
          <a:prstGeom prst="rect">
            <a:avLst/>
          </a:prstGeom>
        </p:spPr>
        <p:txBody>
          <a:bodyPr wrap="none">
            <a:spAutoFit/>
          </a:bodyPr>
          <a:lstStyle/>
          <a:p>
            <a:pPr algn="ctr" defTabSz="457200" eaLnBrk="0" hangingPunct="0">
              <a:defRPr/>
            </a:pPr>
            <a:r>
              <a:rPr lang="en-GB" sz="2400" b="1" dirty="0">
                <a:solidFill>
                  <a:srgbClr val="000090"/>
                </a:solidFill>
              </a:rPr>
              <a:t>LAMA </a:t>
            </a:r>
            <a:r>
              <a:rPr lang="en-GB" sz="2400" b="1" dirty="0" err="1">
                <a:solidFill>
                  <a:srgbClr val="000090"/>
                </a:solidFill>
              </a:rPr>
              <a:t>monotherapy</a:t>
            </a:r>
            <a:endParaRPr lang="en-GB" sz="2400" b="1" dirty="0">
              <a:solidFill>
                <a:srgbClr val="000090"/>
              </a:solidFill>
            </a:endParaRPr>
          </a:p>
        </p:txBody>
      </p:sp>
      <p:sp>
        <p:nvSpPr>
          <p:cNvPr id="3" name="Rectangle 2"/>
          <p:cNvSpPr/>
          <p:nvPr/>
        </p:nvSpPr>
        <p:spPr>
          <a:xfrm>
            <a:off x="5486104" y="1326320"/>
            <a:ext cx="3063467" cy="461665"/>
          </a:xfrm>
          <a:prstGeom prst="rect">
            <a:avLst/>
          </a:prstGeom>
        </p:spPr>
        <p:txBody>
          <a:bodyPr wrap="none">
            <a:spAutoFit/>
          </a:bodyPr>
          <a:lstStyle/>
          <a:p>
            <a:pPr algn="ctr" defTabSz="457200" eaLnBrk="0" hangingPunct="0">
              <a:defRPr/>
            </a:pPr>
            <a:r>
              <a:rPr lang="en-GB" sz="2400" b="1" dirty="0">
                <a:solidFill>
                  <a:srgbClr val="000090"/>
                </a:solidFill>
              </a:rPr>
              <a:t>LABA </a:t>
            </a:r>
            <a:r>
              <a:rPr lang="en-GB" sz="2400" b="1" dirty="0" err="1">
                <a:solidFill>
                  <a:srgbClr val="000090"/>
                </a:solidFill>
              </a:rPr>
              <a:t>monotherapy</a:t>
            </a:r>
            <a:endParaRPr lang="en-GB" sz="2400" b="1" dirty="0">
              <a:solidFill>
                <a:srgbClr val="00009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p:nvPr/>
        </p:nvSpPr>
        <p:spPr>
          <a:xfrm>
            <a:off x="4062484" y="4625745"/>
            <a:ext cx="4697660" cy="276999"/>
          </a:xfrm>
          <a:prstGeom prst="rect">
            <a:avLst/>
          </a:prstGeom>
          <a:noFill/>
        </p:spPr>
        <p:txBody>
          <a:bodyPr wrap="square" rtlCol="0">
            <a:spAutoFit/>
          </a:bodyPr>
          <a:lstStyle/>
          <a:p>
            <a:pPr algn="r"/>
            <a:r>
              <a:rPr lang="en-US" sz="1200" b="1" dirty="0" smtClean="0">
                <a:latin typeface="Arial"/>
                <a:cs typeface="Arial"/>
              </a:rPr>
              <a:t>Proskocil BJ</a:t>
            </a:r>
            <a:r>
              <a:rPr lang="en-US" sz="1200" b="1" dirty="0">
                <a:latin typeface="Arial"/>
                <a:cs typeface="Arial"/>
              </a:rPr>
              <a:t> </a:t>
            </a:r>
            <a:r>
              <a:rPr lang="en-US" sz="1200" b="1" dirty="0" smtClean="0">
                <a:latin typeface="Arial"/>
                <a:cs typeface="Arial"/>
              </a:rPr>
              <a:t>et al. Proc Am Thorac Soc. 2005;2(4):305-310.</a:t>
            </a:r>
            <a:endParaRPr lang="en-US" sz="1200" b="1" dirty="0">
              <a:latin typeface="Arial"/>
              <a:cs typeface="Arial"/>
            </a:endParaRPr>
          </a:p>
        </p:txBody>
      </p:sp>
      <p:pic>
        <p:nvPicPr>
          <p:cNvPr id="2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rot="167712">
            <a:off x="1387815" y="1566136"/>
            <a:ext cx="6257962" cy="283596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sp>
        <p:nvSpPr>
          <p:cNvPr id="25" name="Rectangle 3"/>
          <p:cNvSpPr>
            <a:spLocks/>
          </p:cNvSpPr>
          <p:nvPr/>
        </p:nvSpPr>
        <p:spPr bwMode="auto">
          <a:xfrm>
            <a:off x="5607093" y="3040599"/>
            <a:ext cx="2022017" cy="354733"/>
          </a:xfrm>
          <a:prstGeom prst="rect">
            <a:avLst/>
          </a:prstGeom>
          <a:solidFill>
            <a:schemeClr val="accent2"/>
          </a:solid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r>
              <a:rPr lang="en-US" b="1" dirty="0">
                <a:solidFill>
                  <a:srgbClr val="000000">
                    <a:lumMod val="85000"/>
                    <a:lumOff val="15000"/>
                  </a:srgbClr>
                </a:solidFill>
                <a:latin typeface="Arial" pitchFamily="34" charset="0"/>
                <a:cs typeface="Arial" pitchFamily="34" charset="0"/>
                <a:sym typeface="75 Helvetica Bold" charset="0"/>
              </a:rPr>
              <a:t>SMC relaxation</a:t>
            </a:r>
          </a:p>
        </p:txBody>
      </p:sp>
      <p:sp>
        <p:nvSpPr>
          <p:cNvPr id="26" name="Rectangle 4"/>
          <p:cNvSpPr>
            <a:spLocks/>
          </p:cNvSpPr>
          <p:nvPr/>
        </p:nvSpPr>
        <p:spPr bwMode="auto">
          <a:xfrm>
            <a:off x="900760" y="2994070"/>
            <a:ext cx="2091119" cy="338609"/>
          </a:xfrm>
          <a:prstGeom prst="rect">
            <a:avLst/>
          </a:prstGeom>
          <a:solidFill>
            <a:schemeClr val="accent2"/>
          </a:solid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r>
              <a:rPr lang="en-US" b="1" dirty="0" smtClean="0">
                <a:solidFill>
                  <a:srgbClr val="000000">
                    <a:lumMod val="85000"/>
                    <a:lumOff val="15000"/>
                  </a:srgbClr>
                </a:solidFill>
                <a:latin typeface="Arial" pitchFamily="34" charset="0"/>
                <a:cs typeface="Arial" pitchFamily="34" charset="0"/>
                <a:sym typeface="75 Helvetica Bold" charset="0"/>
              </a:rPr>
              <a:t>SMC contraction</a:t>
            </a:r>
            <a:endParaRPr lang="en-US" b="1" dirty="0">
              <a:solidFill>
                <a:srgbClr val="000000">
                  <a:lumMod val="85000"/>
                  <a:lumOff val="15000"/>
                </a:srgbClr>
              </a:solidFill>
              <a:latin typeface="Arial" pitchFamily="34" charset="0"/>
              <a:cs typeface="Arial" pitchFamily="34" charset="0"/>
              <a:sym typeface="75 Helvetica Bold" charset="0"/>
            </a:endParaRPr>
          </a:p>
        </p:txBody>
      </p:sp>
      <p:sp>
        <p:nvSpPr>
          <p:cNvPr id="27" name="Rectangle 5"/>
          <p:cNvSpPr>
            <a:spLocks/>
          </p:cNvSpPr>
          <p:nvPr/>
        </p:nvSpPr>
        <p:spPr bwMode="auto">
          <a:xfrm>
            <a:off x="777925" y="2069433"/>
            <a:ext cx="1823299" cy="467602"/>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r>
              <a:rPr lang="en-US" sz="1600" b="1" dirty="0" smtClean="0">
                <a:latin typeface="Arial" pitchFamily="34" charset="0"/>
                <a:cs typeface="Arial" pitchFamily="34" charset="0"/>
                <a:sym typeface="45 Helvetica Light" charset="0"/>
              </a:rPr>
              <a:t>M3- muscarinic</a:t>
            </a:r>
            <a:endParaRPr lang="en-US" sz="1600" b="1" dirty="0">
              <a:latin typeface="Arial" pitchFamily="34" charset="0"/>
              <a:cs typeface="Arial" pitchFamily="34" charset="0"/>
              <a:sym typeface="45 Helvetica Light" charset="0"/>
            </a:endParaRPr>
          </a:p>
          <a:p>
            <a:pPr algn="ctr"/>
            <a:r>
              <a:rPr lang="en-US" sz="1600" b="1" dirty="0">
                <a:latin typeface="Arial" pitchFamily="34" charset="0"/>
                <a:cs typeface="Arial" pitchFamily="34" charset="0"/>
                <a:sym typeface="45 Helvetica Light" charset="0"/>
              </a:rPr>
              <a:t>r</a:t>
            </a:r>
            <a:r>
              <a:rPr lang="en-US" sz="1600" b="1" dirty="0" smtClean="0">
                <a:latin typeface="Arial" pitchFamily="34" charset="0"/>
                <a:cs typeface="Arial" pitchFamily="34" charset="0"/>
                <a:sym typeface="45 Helvetica Light" charset="0"/>
              </a:rPr>
              <a:t>eceptors</a:t>
            </a:r>
            <a:endParaRPr lang="en-US" sz="1600" b="1" dirty="0">
              <a:latin typeface="Arial" pitchFamily="34" charset="0"/>
              <a:cs typeface="Arial" pitchFamily="34" charset="0"/>
              <a:sym typeface="45 Helvetica Light" charset="0"/>
            </a:endParaRPr>
          </a:p>
        </p:txBody>
      </p:sp>
      <p:grpSp>
        <p:nvGrpSpPr>
          <p:cNvPr id="2" name="Group 7"/>
          <p:cNvGrpSpPr>
            <a:grpSpLocks/>
          </p:cNvGrpSpPr>
          <p:nvPr/>
        </p:nvGrpSpPr>
        <p:grpSpPr bwMode="auto">
          <a:xfrm rot="3144900">
            <a:off x="5400636" y="2488542"/>
            <a:ext cx="518998" cy="294398"/>
            <a:chOff x="0" y="0"/>
            <a:chExt cx="515" cy="480"/>
          </a:xfrm>
        </p:grpSpPr>
        <p:sp>
          <p:nvSpPr>
            <p:cNvPr id="29" name="AutoShape 8"/>
            <p:cNvSpPr>
              <a:spLocks/>
            </p:cNvSpPr>
            <p:nvPr/>
          </p:nvSpPr>
          <p:spPr bwMode="auto">
            <a:xfrm rot="-299999">
              <a:off x="8" y="18"/>
              <a:ext cx="431" cy="212"/>
            </a:xfrm>
            <a:custGeom>
              <a:avLst/>
              <a:gdLst>
                <a:gd name="T0" fmla="*/ 0 w 21600"/>
                <a:gd name="T1" fmla="*/ 2 h 19643"/>
                <a:gd name="T2" fmla="*/ 5 w 21600"/>
                <a:gd name="T3" fmla="*/ 2 h 19643"/>
                <a:gd name="T4" fmla="*/ 9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30" name="AutoShape 9"/>
            <p:cNvSpPr>
              <a:spLocks/>
            </p:cNvSpPr>
            <p:nvPr/>
          </p:nvSpPr>
          <p:spPr bwMode="auto">
            <a:xfrm rot="-420000">
              <a:off x="69" y="158"/>
              <a:ext cx="394" cy="153"/>
            </a:xfrm>
            <a:custGeom>
              <a:avLst/>
              <a:gdLst>
                <a:gd name="T0" fmla="*/ 0 w 21600"/>
                <a:gd name="T1" fmla="*/ 1 h 19643"/>
                <a:gd name="T2" fmla="*/ 4 w 21600"/>
                <a:gd name="T3" fmla="*/ 1 h 19643"/>
                <a:gd name="T4" fmla="*/ 7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31" name="AutoShape 10"/>
            <p:cNvSpPr>
              <a:spLocks/>
            </p:cNvSpPr>
            <p:nvPr/>
          </p:nvSpPr>
          <p:spPr bwMode="auto">
            <a:xfrm rot="-660000">
              <a:off x="189" y="294"/>
              <a:ext cx="292" cy="87"/>
            </a:xfrm>
            <a:custGeom>
              <a:avLst/>
              <a:gdLst>
                <a:gd name="T0" fmla="*/ 0 w 21600"/>
                <a:gd name="T1" fmla="*/ 0 h 19643"/>
                <a:gd name="T2" fmla="*/ 2 w 21600"/>
                <a:gd name="T3" fmla="*/ 0 h 19643"/>
                <a:gd name="T4" fmla="*/ 4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32" name="AutoShape 11"/>
            <p:cNvSpPr>
              <a:spLocks/>
            </p:cNvSpPr>
            <p:nvPr/>
          </p:nvSpPr>
          <p:spPr bwMode="auto">
            <a:xfrm rot="-720000">
              <a:off x="293" y="406"/>
              <a:ext cx="219" cy="52"/>
            </a:xfrm>
            <a:custGeom>
              <a:avLst/>
              <a:gdLst>
                <a:gd name="T0" fmla="*/ 0 w 21600"/>
                <a:gd name="T1" fmla="*/ 0 h 19643"/>
                <a:gd name="T2" fmla="*/ 1 w 21600"/>
                <a:gd name="T3" fmla="*/ 0 h 19643"/>
                <a:gd name="T4" fmla="*/ 2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grpSp>
      <p:grpSp>
        <p:nvGrpSpPr>
          <p:cNvPr id="3" name="Agrupar 74"/>
          <p:cNvGrpSpPr/>
          <p:nvPr/>
        </p:nvGrpSpPr>
        <p:grpSpPr>
          <a:xfrm>
            <a:off x="5136736" y="1086621"/>
            <a:ext cx="2940464" cy="1455469"/>
            <a:chOff x="5136736" y="1448820"/>
            <a:chExt cx="2940464" cy="1940625"/>
          </a:xfrm>
        </p:grpSpPr>
        <p:grpSp>
          <p:nvGrpSpPr>
            <p:cNvPr id="4" name="Group 13"/>
            <p:cNvGrpSpPr>
              <a:grpSpLocks/>
            </p:cNvGrpSpPr>
            <p:nvPr/>
          </p:nvGrpSpPr>
          <p:grpSpPr bwMode="auto">
            <a:xfrm>
              <a:off x="5136736" y="2327934"/>
              <a:ext cx="1042910" cy="1061511"/>
              <a:chOff x="0" y="0"/>
              <a:chExt cx="790" cy="790"/>
            </a:xfrm>
          </p:grpSpPr>
          <p:sp>
            <p:nvSpPr>
              <p:cNvPr id="34" name="Oval 14"/>
              <p:cNvSpPr>
                <a:spLocks/>
              </p:cNvSpPr>
              <p:nvPr/>
            </p:nvSpPr>
            <p:spPr bwMode="auto">
              <a:xfrm>
                <a:off x="0" y="0"/>
                <a:ext cx="790" cy="790"/>
              </a:xfrm>
              <a:prstGeom prst="ellipse">
                <a:avLst/>
              </a:prstGeom>
              <a:solidFill>
                <a:srgbClr val="FFFFFF">
                  <a:alpha val="43922"/>
                </a:srgbClr>
              </a:solidFill>
              <a:ln w="76200">
                <a:solidFill>
                  <a:srgbClr val="524587"/>
                </a:solidFill>
                <a:miter lim="800000"/>
                <a:headEnd/>
                <a:tailEnd/>
              </a:ln>
            </p:spPr>
            <p:txBody>
              <a:bodyPr lIns="0" tIns="0" rIns="0" bIns="0"/>
              <a:lstStyle/>
              <a:p>
                <a:endParaRPr lang="en-US" sz="1500" dirty="0">
                  <a:latin typeface="Calibri" pitchFamily="34" charset="0"/>
                  <a:cs typeface="Calibri" pitchFamily="34" charset="0"/>
                </a:endParaRPr>
              </a:p>
            </p:txBody>
          </p:sp>
          <p:sp>
            <p:nvSpPr>
              <p:cNvPr id="35" name="Line 15"/>
              <p:cNvSpPr>
                <a:spLocks noChangeShapeType="1"/>
              </p:cNvSpPr>
              <p:nvPr/>
            </p:nvSpPr>
            <p:spPr bwMode="auto">
              <a:xfrm>
                <a:off x="117" y="398"/>
                <a:ext cx="515" cy="0"/>
              </a:xfrm>
              <a:prstGeom prst="line">
                <a:avLst/>
              </a:prstGeom>
              <a:noFill/>
              <a:ln w="88900">
                <a:solidFill>
                  <a:srgbClr val="524587"/>
                </a:solidFill>
                <a:miter lim="800000"/>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lIns="0" tIns="0" rIns="0" bIns="0"/>
              <a:lstStyle/>
              <a:p>
                <a:endParaRPr lang="en-US" sz="1500" dirty="0">
                  <a:latin typeface="Calibri" pitchFamily="34" charset="0"/>
                  <a:cs typeface="Calibri" pitchFamily="34" charset="0"/>
                </a:endParaRPr>
              </a:p>
            </p:txBody>
          </p:sp>
          <p:sp>
            <p:nvSpPr>
              <p:cNvPr id="36" name="Line 16"/>
              <p:cNvSpPr>
                <a:spLocks noChangeShapeType="1"/>
              </p:cNvSpPr>
              <p:nvPr/>
            </p:nvSpPr>
            <p:spPr bwMode="auto">
              <a:xfrm rot="10800000" flipH="1">
                <a:off x="375" y="134"/>
                <a:ext cx="0" cy="514"/>
              </a:xfrm>
              <a:prstGeom prst="line">
                <a:avLst/>
              </a:prstGeom>
              <a:noFill/>
              <a:ln w="88900">
                <a:solidFill>
                  <a:srgbClr val="524587"/>
                </a:solidFill>
                <a:miter lim="800000"/>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lIns="0" tIns="0" rIns="0" bIns="0"/>
              <a:lstStyle/>
              <a:p>
                <a:endParaRPr lang="en-US" sz="1500" dirty="0">
                  <a:latin typeface="Calibri" pitchFamily="34" charset="0"/>
                  <a:cs typeface="Calibri" pitchFamily="34" charset="0"/>
                </a:endParaRPr>
              </a:p>
            </p:txBody>
          </p:sp>
        </p:grpSp>
        <p:sp>
          <p:nvSpPr>
            <p:cNvPr id="37" name="Rectangle 17"/>
            <p:cNvSpPr>
              <a:spLocks/>
            </p:cNvSpPr>
            <p:nvPr/>
          </p:nvSpPr>
          <p:spPr bwMode="auto">
            <a:xfrm>
              <a:off x="6310317" y="1448820"/>
              <a:ext cx="1766883" cy="94057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999999"/>
                  </a:solidFill>
                  <a:miter lim="800000"/>
                  <a:headEnd/>
                  <a:tailEnd/>
                </a14:hiddenLine>
              </a:ext>
            </a:extLst>
          </p:spPr>
          <p:txBody>
            <a:bodyPr lIns="15319" tIns="15319" rIns="15319" bIns="15319" anchor="ctr"/>
            <a:lstStyle/>
            <a:p>
              <a:pPr algn="ctr"/>
              <a:r>
                <a:rPr lang="en-US" b="1" dirty="0" smtClean="0">
                  <a:latin typeface="Calibri" pitchFamily="34" charset="0"/>
                  <a:cs typeface="Calibri" pitchFamily="34" charset="0"/>
                  <a:sym typeface="75 Helvetica Bold" charset="0"/>
                </a:rPr>
                <a:t>Beta Agonists</a:t>
              </a:r>
              <a:endParaRPr lang="en-US" b="1" dirty="0">
                <a:latin typeface="Calibri" pitchFamily="34" charset="0"/>
                <a:cs typeface="Calibri" pitchFamily="34" charset="0"/>
                <a:sym typeface="75 Helvetica Bold" charset="0"/>
              </a:endParaRPr>
            </a:p>
            <a:p>
              <a:pPr algn="ctr"/>
              <a:r>
                <a:rPr lang="en-US" sz="1400" b="1" dirty="0" smtClean="0">
                  <a:latin typeface="Calibri" pitchFamily="34" charset="0"/>
                  <a:cs typeface="Calibri" pitchFamily="34" charset="0"/>
                  <a:sym typeface="75 Helvetica Bold" charset="0"/>
                </a:rPr>
                <a:t>(LABA)</a:t>
              </a:r>
              <a:endParaRPr lang="en-US" sz="1400" b="1" dirty="0">
                <a:latin typeface="Calibri" pitchFamily="34" charset="0"/>
                <a:cs typeface="Calibri" pitchFamily="34" charset="0"/>
                <a:sym typeface="75 Helvetica Bold" charset="0"/>
              </a:endParaRPr>
            </a:p>
          </p:txBody>
        </p:sp>
        <p:sp>
          <p:nvSpPr>
            <p:cNvPr id="38" name="Line 18"/>
            <p:cNvSpPr>
              <a:spLocks noChangeShapeType="1"/>
            </p:cNvSpPr>
            <p:nvPr/>
          </p:nvSpPr>
          <p:spPr bwMode="auto">
            <a:xfrm flipH="1">
              <a:off x="5987883" y="2094045"/>
              <a:ext cx="368052" cy="309724"/>
            </a:xfrm>
            <a:prstGeom prst="line">
              <a:avLst/>
            </a:prstGeom>
            <a:noFill/>
            <a:ln w="88900">
              <a:solidFill>
                <a:srgbClr val="524587"/>
              </a:solidFill>
              <a:miter lim="800000"/>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lIns="0" tIns="0" rIns="0" bIns="0"/>
            <a:lstStyle/>
            <a:p>
              <a:endParaRPr lang="en-US" sz="1500" dirty="0">
                <a:latin typeface="Calibri" pitchFamily="34" charset="0"/>
                <a:cs typeface="Calibri" pitchFamily="34" charset="0"/>
              </a:endParaRPr>
            </a:p>
          </p:txBody>
        </p:sp>
      </p:grpSp>
      <p:grpSp>
        <p:nvGrpSpPr>
          <p:cNvPr id="5" name="Agrupar 73"/>
          <p:cNvGrpSpPr/>
          <p:nvPr/>
        </p:nvGrpSpPr>
        <p:grpSpPr>
          <a:xfrm>
            <a:off x="609600" y="1297075"/>
            <a:ext cx="3048000" cy="1388978"/>
            <a:chOff x="609600" y="1729430"/>
            <a:chExt cx="3048000" cy="1851971"/>
          </a:xfrm>
        </p:grpSpPr>
        <p:grpSp>
          <p:nvGrpSpPr>
            <p:cNvPr id="6" name="Group 27"/>
            <p:cNvGrpSpPr>
              <a:grpSpLocks/>
            </p:cNvGrpSpPr>
            <p:nvPr/>
          </p:nvGrpSpPr>
          <p:grpSpPr bwMode="auto">
            <a:xfrm>
              <a:off x="2651576" y="2514601"/>
              <a:ext cx="1006024" cy="1066800"/>
              <a:chOff x="0" y="0"/>
              <a:chExt cx="790" cy="790"/>
            </a:xfrm>
          </p:grpSpPr>
          <p:sp>
            <p:nvSpPr>
              <p:cNvPr id="44" name="Oval 28"/>
              <p:cNvSpPr>
                <a:spLocks/>
              </p:cNvSpPr>
              <p:nvPr/>
            </p:nvSpPr>
            <p:spPr bwMode="auto">
              <a:xfrm>
                <a:off x="0" y="0"/>
                <a:ext cx="790" cy="790"/>
              </a:xfrm>
              <a:prstGeom prst="ellipse">
                <a:avLst/>
              </a:prstGeom>
              <a:solidFill>
                <a:srgbClr val="FFFFFF">
                  <a:alpha val="43922"/>
                </a:srgbClr>
              </a:solidFill>
              <a:ln w="76200">
                <a:solidFill>
                  <a:srgbClr val="FF0000"/>
                </a:solidFill>
                <a:miter lim="800000"/>
                <a:headEnd/>
                <a:tailEnd/>
              </a:ln>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45" name="Line 29"/>
              <p:cNvSpPr>
                <a:spLocks noChangeShapeType="1"/>
              </p:cNvSpPr>
              <p:nvPr/>
            </p:nvSpPr>
            <p:spPr bwMode="auto">
              <a:xfrm>
                <a:off x="125" y="383"/>
                <a:ext cx="514" cy="0"/>
              </a:xfrm>
              <a:prstGeom prst="line">
                <a:avLst/>
              </a:prstGeom>
              <a:noFill/>
              <a:ln w="88900">
                <a:solidFill>
                  <a:srgbClr val="FF0000"/>
                </a:solidFill>
                <a:miter lim="800000"/>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grpSp>
        <p:sp>
          <p:nvSpPr>
            <p:cNvPr id="46" name="Rectangle 30"/>
            <p:cNvSpPr>
              <a:spLocks/>
            </p:cNvSpPr>
            <p:nvPr/>
          </p:nvSpPr>
          <p:spPr bwMode="auto">
            <a:xfrm>
              <a:off x="609600" y="1729430"/>
              <a:ext cx="1866900" cy="10225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999999"/>
                  </a:solidFill>
                  <a:miter lim="800000"/>
                  <a:headEnd/>
                  <a:tailEnd/>
                </a14:hiddenLine>
              </a:ext>
            </a:extLst>
          </p:spPr>
          <p:txBody>
            <a:bodyPr lIns="15319" tIns="15319" rIns="15319" bIns="15319" anchor="ctr"/>
            <a:lstStyle/>
            <a:p>
              <a:pPr algn="ctr"/>
              <a:r>
                <a:rPr lang="en-US" b="1" dirty="0" err="1" smtClean="0">
                  <a:latin typeface="Calibri" pitchFamily="34" charset="0"/>
                  <a:cs typeface="Calibri" pitchFamily="34" charset="0"/>
                  <a:sym typeface="75 Helvetica Bold" charset="0"/>
                </a:rPr>
                <a:t>Antocholinergics</a:t>
              </a:r>
              <a:endParaRPr lang="en-US" b="1" dirty="0" smtClean="0">
                <a:latin typeface="Calibri" pitchFamily="34" charset="0"/>
                <a:cs typeface="Calibri" pitchFamily="34" charset="0"/>
                <a:sym typeface="75 Helvetica Bold" charset="0"/>
              </a:endParaRPr>
            </a:p>
            <a:p>
              <a:pPr algn="ctr"/>
              <a:r>
                <a:rPr lang="en-US" b="1" dirty="0" smtClean="0">
                  <a:latin typeface="Calibri" pitchFamily="34" charset="0"/>
                  <a:cs typeface="Calibri" pitchFamily="34" charset="0"/>
                  <a:sym typeface="75 Helvetica Bold" charset="0"/>
                </a:rPr>
                <a:t>(LAMA)</a:t>
              </a:r>
              <a:endParaRPr lang="en-US" b="1" dirty="0">
                <a:latin typeface="Calibri" pitchFamily="34" charset="0"/>
                <a:cs typeface="Calibri" pitchFamily="34" charset="0"/>
                <a:sym typeface="75 Helvetica Bold" charset="0"/>
              </a:endParaRPr>
            </a:p>
          </p:txBody>
        </p:sp>
        <p:sp>
          <p:nvSpPr>
            <p:cNvPr id="47" name="Line 31"/>
            <p:cNvSpPr>
              <a:spLocks noChangeShapeType="1"/>
            </p:cNvSpPr>
            <p:nvPr/>
          </p:nvSpPr>
          <p:spPr bwMode="auto">
            <a:xfrm>
              <a:off x="2567456" y="2217363"/>
              <a:ext cx="330679" cy="368170"/>
            </a:xfrm>
            <a:prstGeom prst="line">
              <a:avLst/>
            </a:prstGeom>
            <a:noFill/>
            <a:ln w="88900">
              <a:solidFill>
                <a:srgbClr val="FF0000"/>
              </a:solidFill>
              <a:miter lim="800000"/>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grpSp>
      <p:grpSp>
        <p:nvGrpSpPr>
          <p:cNvPr id="7" name="Group 32"/>
          <p:cNvGrpSpPr>
            <a:grpSpLocks/>
          </p:cNvGrpSpPr>
          <p:nvPr/>
        </p:nvGrpSpPr>
        <p:grpSpPr bwMode="auto">
          <a:xfrm rot="86485">
            <a:off x="5820704" y="2441812"/>
            <a:ext cx="315208" cy="484733"/>
            <a:chOff x="0" y="0"/>
            <a:chExt cx="515" cy="480"/>
          </a:xfrm>
        </p:grpSpPr>
        <p:sp>
          <p:nvSpPr>
            <p:cNvPr id="49" name="AutoShape 33"/>
            <p:cNvSpPr>
              <a:spLocks/>
            </p:cNvSpPr>
            <p:nvPr/>
          </p:nvSpPr>
          <p:spPr bwMode="auto">
            <a:xfrm rot="-299999">
              <a:off x="8" y="18"/>
              <a:ext cx="431" cy="212"/>
            </a:xfrm>
            <a:custGeom>
              <a:avLst/>
              <a:gdLst>
                <a:gd name="T0" fmla="*/ 0 w 21600"/>
                <a:gd name="T1" fmla="*/ 2 h 19643"/>
                <a:gd name="T2" fmla="*/ 5 w 21600"/>
                <a:gd name="T3" fmla="*/ 2 h 19643"/>
                <a:gd name="T4" fmla="*/ 9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50" name="AutoShape 34"/>
            <p:cNvSpPr>
              <a:spLocks/>
            </p:cNvSpPr>
            <p:nvPr/>
          </p:nvSpPr>
          <p:spPr bwMode="auto">
            <a:xfrm rot="-420000">
              <a:off x="69" y="158"/>
              <a:ext cx="394" cy="153"/>
            </a:xfrm>
            <a:custGeom>
              <a:avLst/>
              <a:gdLst>
                <a:gd name="T0" fmla="*/ 0 w 21600"/>
                <a:gd name="T1" fmla="*/ 1 h 19643"/>
                <a:gd name="T2" fmla="*/ 4 w 21600"/>
                <a:gd name="T3" fmla="*/ 1 h 19643"/>
                <a:gd name="T4" fmla="*/ 7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51" name="AutoShape 35"/>
            <p:cNvSpPr>
              <a:spLocks/>
            </p:cNvSpPr>
            <p:nvPr/>
          </p:nvSpPr>
          <p:spPr bwMode="auto">
            <a:xfrm rot="-660000">
              <a:off x="189" y="294"/>
              <a:ext cx="292" cy="87"/>
            </a:xfrm>
            <a:custGeom>
              <a:avLst/>
              <a:gdLst>
                <a:gd name="T0" fmla="*/ 0 w 21600"/>
                <a:gd name="T1" fmla="*/ 0 h 19643"/>
                <a:gd name="T2" fmla="*/ 2 w 21600"/>
                <a:gd name="T3" fmla="*/ 0 h 19643"/>
                <a:gd name="T4" fmla="*/ 4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52" name="AutoShape 36"/>
            <p:cNvSpPr>
              <a:spLocks/>
            </p:cNvSpPr>
            <p:nvPr/>
          </p:nvSpPr>
          <p:spPr bwMode="auto">
            <a:xfrm rot="-720000">
              <a:off x="293" y="406"/>
              <a:ext cx="219" cy="52"/>
            </a:xfrm>
            <a:custGeom>
              <a:avLst/>
              <a:gdLst>
                <a:gd name="T0" fmla="*/ 0 w 21600"/>
                <a:gd name="T1" fmla="*/ 0 h 19643"/>
                <a:gd name="T2" fmla="*/ 1 w 21600"/>
                <a:gd name="T3" fmla="*/ 0 h 19643"/>
                <a:gd name="T4" fmla="*/ 2 w 21600"/>
                <a:gd name="T5" fmla="*/ 0 h 19643"/>
                <a:gd name="T6" fmla="*/ 0 60000 65536"/>
                <a:gd name="T7" fmla="*/ 0 60000 65536"/>
                <a:gd name="T8" fmla="*/ 0 60000 65536"/>
              </a:gdLst>
              <a:ahLst/>
              <a:cxnLst>
                <a:cxn ang="T6">
                  <a:pos x="T0" y="T1"/>
                </a:cxn>
                <a:cxn ang="T7">
                  <a:pos x="T2" y="T3"/>
                </a:cxn>
                <a:cxn ang="T8">
                  <a:pos x="T4" y="T5"/>
                </a:cxn>
              </a:cxnLst>
              <a:rect l="0" t="0" r="r" b="b"/>
              <a:pathLst>
                <a:path w="21600" h="19643">
                  <a:moveTo>
                    <a:pt x="0" y="19188"/>
                  </a:moveTo>
                  <a:cubicBezTo>
                    <a:pt x="0" y="19188"/>
                    <a:pt x="6185" y="21600"/>
                    <a:pt x="13482" y="15313"/>
                  </a:cubicBezTo>
                  <a:cubicBezTo>
                    <a:pt x="18378" y="11094"/>
                    <a:pt x="21600" y="0"/>
                    <a:pt x="21600" y="0"/>
                  </a:cubicBezTo>
                </a:path>
              </a:pathLst>
            </a:custGeom>
            <a:noFill/>
            <a:ln w="12700" cap="flat">
              <a:solidFill>
                <a:srgbClr val="999999"/>
              </a:solidFill>
              <a:prstDash val="solid"/>
              <a:miter lim="800000"/>
              <a:headEnd type="none" w="med" len="med"/>
              <a:tailEnd type="none" w="med" len="me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grpSp>
      <p:sp>
        <p:nvSpPr>
          <p:cNvPr id="56" name="Rectangle 12"/>
          <p:cNvSpPr>
            <a:spLocks/>
          </p:cNvSpPr>
          <p:nvPr/>
        </p:nvSpPr>
        <p:spPr bwMode="auto">
          <a:xfrm>
            <a:off x="6270532" y="1908552"/>
            <a:ext cx="2054605" cy="4917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r>
              <a:rPr lang="en-US" sz="1600" b="1" dirty="0" smtClean="0">
                <a:latin typeface="Arial" pitchFamily="34" charset="0"/>
                <a:cs typeface="Arial" pitchFamily="34" charset="0"/>
                <a:sym typeface="45 Helvetica Light" charset="0"/>
              </a:rPr>
              <a:t>β</a:t>
            </a:r>
            <a:r>
              <a:rPr lang="en-US" sz="1600" b="1" baseline="-25000" dirty="0" smtClean="0">
                <a:latin typeface="Arial" pitchFamily="34" charset="0"/>
                <a:cs typeface="Arial" pitchFamily="34" charset="0"/>
                <a:sym typeface="45 Helvetica Light" charset="0"/>
              </a:rPr>
              <a:t>2</a:t>
            </a:r>
            <a:r>
              <a:rPr lang="en-US" sz="1600" b="1" dirty="0" smtClean="0">
                <a:latin typeface="Arial" pitchFamily="34" charset="0"/>
                <a:cs typeface="Arial" pitchFamily="34" charset="0"/>
                <a:sym typeface="45 Helvetica Light" charset="0"/>
              </a:rPr>
              <a:t>-</a:t>
            </a:r>
            <a:r>
              <a:rPr lang="en-US" sz="1600" b="1" dirty="0">
                <a:latin typeface="Arial" pitchFamily="34" charset="0"/>
                <a:cs typeface="Arial" pitchFamily="34" charset="0"/>
                <a:sym typeface="45 Helvetica Light" charset="0"/>
              </a:rPr>
              <a:t>a</a:t>
            </a:r>
            <a:r>
              <a:rPr lang="en-US" sz="1600" b="1" dirty="0" smtClean="0">
                <a:latin typeface="Arial" pitchFamily="34" charset="0"/>
                <a:cs typeface="Arial" pitchFamily="34" charset="0"/>
                <a:sym typeface="45 Helvetica Light" charset="0"/>
              </a:rPr>
              <a:t>drenergic</a:t>
            </a:r>
            <a:endParaRPr lang="en-US" sz="1600" b="1" dirty="0">
              <a:latin typeface="Arial" pitchFamily="34" charset="0"/>
              <a:cs typeface="Arial" pitchFamily="34" charset="0"/>
              <a:sym typeface="45 Helvetica Light" charset="0"/>
            </a:endParaRPr>
          </a:p>
          <a:p>
            <a:pPr algn="ctr"/>
            <a:r>
              <a:rPr lang="en-US" sz="1600" b="1" dirty="0">
                <a:latin typeface="Arial" pitchFamily="34" charset="0"/>
                <a:cs typeface="Arial" pitchFamily="34" charset="0"/>
                <a:sym typeface="45 Helvetica Light" charset="0"/>
              </a:rPr>
              <a:t>r</a:t>
            </a:r>
            <a:r>
              <a:rPr lang="en-US" sz="1600" b="1" dirty="0" smtClean="0">
                <a:latin typeface="Arial" pitchFamily="34" charset="0"/>
                <a:cs typeface="Arial" pitchFamily="34" charset="0"/>
                <a:sym typeface="45 Helvetica Light" charset="0"/>
              </a:rPr>
              <a:t>eceptors</a:t>
            </a:r>
            <a:endParaRPr lang="en-US" sz="1600" b="1" dirty="0">
              <a:latin typeface="Arial" pitchFamily="34" charset="0"/>
              <a:cs typeface="Arial" pitchFamily="34" charset="0"/>
              <a:sym typeface="45 Helvetica Light" charset="0"/>
            </a:endParaRPr>
          </a:p>
        </p:txBody>
      </p:sp>
      <p:grpSp>
        <p:nvGrpSpPr>
          <p:cNvPr id="8" name="Agrupar 72"/>
          <p:cNvGrpSpPr/>
          <p:nvPr/>
        </p:nvGrpSpPr>
        <p:grpSpPr>
          <a:xfrm>
            <a:off x="3124200" y="2920553"/>
            <a:ext cx="2357452" cy="679899"/>
            <a:chOff x="3124200" y="3817868"/>
            <a:chExt cx="2357452" cy="1050469"/>
          </a:xfrm>
        </p:grpSpPr>
        <p:pic>
          <p:nvPicPr>
            <p:cNvPr id="39" name="Picture 21"/>
            <p:cNvPicPr>
              <a:picLocks noChangeAspect="1" noChangeArrowheads="1"/>
            </p:cNvPicPr>
            <p:nvPr/>
          </p:nvPicPr>
          <p:blipFill rotWithShape="1">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l="47737" r="15165"/>
            <a:stretch/>
          </p:blipFill>
          <p:spPr bwMode="auto">
            <a:xfrm>
              <a:off x="4497994" y="3996031"/>
              <a:ext cx="563925" cy="694686"/>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sp>
          <p:nvSpPr>
            <p:cNvPr id="40" name="AutoShape 22"/>
            <p:cNvSpPr>
              <a:spLocks/>
            </p:cNvSpPr>
            <p:nvPr/>
          </p:nvSpPr>
          <p:spPr bwMode="auto">
            <a:xfrm>
              <a:off x="4548794" y="4166681"/>
              <a:ext cx="69774" cy="219021"/>
            </a:xfrm>
            <a:prstGeom prst="diamond">
              <a:avLst/>
            </a:prstGeom>
            <a:solidFill>
              <a:srgbClr val="000000"/>
            </a:solidFill>
            <a:ln>
              <a:noFill/>
            </a:ln>
            <a:extLst>
              <a:ext uri="{91240B29-F687-4F45-9708-019B960494DF}">
                <a14:hiddenLine xmlns:a14="http://schemas.microsoft.com/office/drawing/2010/main" xmlns="" xmlns:mv="urn:schemas-microsoft-com:mac:vml" xmlns:mc="http://schemas.openxmlformats.org/markup-compatibility/2006" w="25400">
                  <a:solidFill>
                    <a:schemeClr val="tx1"/>
                  </a:solidFill>
                  <a:miter lim="800000"/>
                  <a:headEnd/>
                  <a:tailEnd/>
                </a14:hiddenLine>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pic>
          <p:nvPicPr>
            <p:cNvPr id="41" name="Picture 25"/>
            <p:cNvPicPr>
              <a:picLocks noChangeAspect="1" noChangeArrowheads="1"/>
            </p:cNvPicPr>
            <p:nvPr/>
          </p:nvPicPr>
          <p:blipFill>
            <a:blip r:embed="rId5"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5055663" y="4006780"/>
              <a:ext cx="210546" cy="677217"/>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sp>
          <p:nvSpPr>
            <p:cNvPr id="42" name="Oval 26"/>
            <p:cNvSpPr>
              <a:spLocks/>
            </p:cNvSpPr>
            <p:nvPr/>
          </p:nvSpPr>
          <p:spPr bwMode="auto">
            <a:xfrm>
              <a:off x="5241725" y="4200156"/>
              <a:ext cx="73447" cy="161242"/>
            </a:xfrm>
            <a:prstGeom prst="ellipse">
              <a:avLst/>
            </a:prstGeom>
            <a:solidFill>
              <a:srgbClr val="FCCFC1"/>
            </a:solidFill>
            <a:ln>
              <a:noFill/>
            </a:ln>
            <a:extLst>
              <a:ext uri="{91240B29-F687-4F45-9708-019B960494DF}">
                <a14:hiddenLine xmlns:a14="http://schemas.microsoft.com/office/drawing/2010/main" xmlns="" xmlns:mv="urn:schemas-microsoft-com:mac:vml" xmlns:mc="http://schemas.openxmlformats.org/markup-compatibility/2006" w="25400">
                  <a:solidFill>
                    <a:schemeClr val="tx1"/>
                  </a:solidFill>
                  <a:miter lim="800000"/>
                  <a:headEnd/>
                  <a:tailEnd/>
                </a14:hiddenLine>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53" name="Line 38"/>
            <p:cNvSpPr>
              <a:spLocks noChangeShapeType="1"/>
            </p:cNvSpPr>
            <p:nvPr/>
          </p:nvSpPr>
          <p:spPr bwMode="auto">
            <a:xfrm>
              <a:off x="3371290" y="4294763"/>
              <a:ext cx="2062009" cy="0"/>
            </a:xfrm>
            <a:prstGeom prst="line">
              <a:avLst/>
            </a:prstGeom>
            <a:noFill/>
            <a:ln w="50800">
              <a:solidFill>
                <a:srgbClr val="000000"/>
              </a:solidFill>
              <a:miter lim="800000"/>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lIns="0" tIns="0" rIns="0" bIns="0"/>
            <a:lstStyle/>
            <a:p>
              <a:pPr defTabSz="252374">
                <a:defRPr/>
              </a:pPr>
              <a:endParaRPr lang="en-US" sz="1500" kern="0" dirty="0">
                <a:solidFill>
                  <a:srgbClr val="000000">
                    <a:lumMod val="85000"/>
                    <a:lumOff val="15000"/>
                  </a:srgbClr>
                </a:solidFill>
                <a:latin typeface="Calibri" pitchFamily="34" charset="0"/>
                <a:cs typeface="Calibri" pitchFamily="34" charset="0"/>
              </a:endParaRPr>
            </a:p>
          </p:txBody>
        </p:sp>
        <p:sp>
          <p:nvSpPr>
            <p:cNvPr id="54" name="AutoShape 48"/>
            <p:cNvSpPr>
              <a:spLocks/>
            </p:cNvSpPr>
            <p:nvPr/>
          </p:nvSpPr>
          <p:spPr bwMode="auto">
            <a:xfrm>
              <a:off x="4070168" y="4090094"/>
              <a:ext cx="484746" cy="397730"/>
            </a:xfrm>
            <a:prstGeom prst="rightArrow">
              <a:avLst>
                <a:gd name="adj1" fmla="val 26981"/>
                <a:gd name="adj2" fmla="val 77025"/>
              </a:avLst>
            </a:prstGeom>
            <a:solidFill>
              <a:srgbClr val="FF8000"/>
            </a:solidFill>
            <a:ln>
              <a:noFill/>
            </a:ln>
            <a:extLst>
              <a:ext uri="{91240B29-F687-4F45-9708-019B960494DF}">
                <a14:hiddenLine xmlns:a14="http://schemas.microsoft.com/office/drawing/2010/main" xmlns="" xmlns:mv="urn:schemas-microsoft-com:mac:vml" xmlns:mc="http://schemas.openxmlformats.org/markup-compatibility/2006" w="25400">
                  <a:solidFill>
                    <a:schemeClr val="tx1"/>
                  </a:solidFill>
                  <a:miter lim="800000"/>
                  <a:headEnd/>
                  <a:tailEnd/>
                </a14:hiddenLine>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pic>
          <p:nvPicPr>
            <p:cNvPr id="55" name="Picture 49"/>
            <p:cNvPicPr>
              <a:picLocks noChangeAspect="1" noChangeArrowheads="1"/>
            </p:cNvPicPr>
            <p:nvPr/>
          </p:nvPicPr>
          <p:blipFill>
            <a:blip r:embed="rId6"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5236830" y="4039030"/>
              <a:ext cx="244822" cy="64899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pic>
          <p:nvPicPr>
            <p:cNvPr id="57" name="Picture 25"/>
            <p:cNvPicPr>
              <a:picLocks noChangeAspect="1" noChangeArrowheads="1"/>
            </p:cNvPicPr>
            <p:nvPr/>
          </p:nvPicPr>
          <p:blipFill rotWithShape="1">
            <a:blip r:embed="rId5" cstate="print">
              <a:extLst>
                <a:ext uri="{28A0092B-C50C-407E-A947-70E740481C1C}">
                  <a14:useLocalDpi xmlns:a14="http://schemas.microsoft.com/office/drawing/2010/main" xmlns="" xmlns:mv="urn:schemas-microsoft-com:mac:vml" xmlns:mc="http://schemas.openxmlformats.org/markup-compatibility/2006" val="0"/>
                </a:ext>
              </a:extLst>
            </a:blip>
            <a:srcRect r="77782" b="79236"/>
            <a:stretch/>
          </p:blipFill>
          <p:spPr bwMode="auto">
            <a:xfrm>
              <a:off x="5018903" y="4542184"/>
              <a:ext cx="46779" cy="14061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pic>
          <p:nvPicPr>
            <p:cNvPr id="58" name="Picture 21"/>
            <p:cNvPicPr>
              <a:picLocks noChangeAspect="1" noChangeArrowheads="1"/>
            </p:cNvPicPr>
            <p:nvPr/>
          </p:nvPicPr>
          <p:blipFill rotWithShape="1">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l="69952" r="15165"/>
            <a:stretch/>
          </p:blipFill>
          <p:spPr bwMode="auto">
            <a:xfrm flipH="1">
              <a:off x="3495636" y="3996031"/>
              <a:ext cx="226243" cy="694686"/>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pic>
          <p:nvPicPr>
            <p:cNvPr id="59" name="Picture 25"/>
            <p:cNvPicPr>
              <a:picLocks noChangeAspect="1" noChangeArrowheads="1"/>
            </p:cNvPicPr>
            <p:nvPr/>
          </p:nvPicPr>
          <p:blipFill>
            <a:blip r:embed="rId5"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flipH="1">
              <a:off x="3291435" y="4006780"/>
              <a:ext cx="210546" cy="677217"/>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pic>
          <p:nvPicPr>
            <p:cNvPr id="60" name="Picture 25"/>
            <p:cNvPicPr>
              <a:picLocks noChangeAspect="1" noChangeArrowheads="1"/>
            </p:cNvPicPr>
            <p:nvPr/>
          </p:nvPicPr>
          <p:blipFill rotWithShape="1">
            <a:blip r:embed="rId5" cstate="print">
              <a:extLst>
                <a:ext uri="{28A0092B-C50C-407E-A947-70E740481C1C}">
                  <a14:useLocalDpi xmlns:a14="http://schemas.microsoft.com/office/drawing/2010/main" xmlns="" xmlns:mv="urn:schemas-microsoft-com:mac:vml" xmlns:mc="http://schemas.openxmlformats.org/markup-compatibility/2006" val="0"/>
                </a:ext>
              </a:extLst>
            </a:blip>
            <a:srcRect r="77782" b="79236"/>
            <a:stretch/>
          </p:blipFill>
          <p:spPr bwMode="auto">
            <a:xfrm flipH="1">
              <a:off x="3491785" y="4542184"/>
              <a:ext cx="46779" cy="14061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pic>
          <p:nvPicPr>
            <p:cNvPr id="61" name="Picture 21"/>
            <p:cNvPicPr>
              <a:picLocks noChangeAspect="1" noChangeArrowheads="1"/>
            </p:cNvPicPr>
            <p:nvPr/>
          </p:nvPicPr>
          <p:blipFill rotWithShape="1">
            <a:blip r:embed="rId4" cstate="print">
              <a:extLst>
                <a:ext uri="{28A0092B-C50C-407E-A947-70E740481C1C}">
                  <a14:useLocalDpi xmlns:a14="http://schemas.microsoft.com/office/drawing/2010/main" xmlns="" xmlns:mv="urn:schemas-microsoft-com:mac:vml" xmlns:mc="http://schemas.openxmlformats.org/markup-compatibility/2006" val="0"/>
                </a:ext>
              </a:extLst>
            </a:blip>
            <a:srcRect l="47737" r="29788"/>
            <a:stretch/>
          </p:blipFill>
          <p:spPr bwMode="auto">
            <a:xfrm flipH="1">
              <a:off x="3717927" y="3996031"/>
              <a:ext cx="341635" cy="694686"/>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12700">
                  <a:solidFill>
                    <a:schemeClr val="tx1"/>
                  </a:solidFill>
                  <a:miter lim="800000"/>
                  <a:headEnd/>
                  <a:tailEnd/>
                </a14:hiddenLine>
              </a:ext>
            </a:extLst>
          </p:spPr>
        </p:pic>
        <p:sp>
          <p:nvSpPr>
            <p:cNvPr id="62" name="Rectangle 124"/>
            <p:cNvSpPr/>
            <p:nvPr/>
          </p:nvSpPr>
          <p:spPr bwMode="auto">
            <a:xfrm>
              <a:off x="3222468" y="3817868"/>
              <a:ext cx="487779" cy="1050469"/>
            </a:xfrm>
            <a:prstGeom prst="rect">
              <a:avLst/>
            </a:prstGeom>
            <a:solidFill>
              <a:srgbClr val="FFD9D9">
                <a:alpha val="90000"/>
              </a:srgbClr>
            </a:solidFill>
            <a:ln w="9525" cap="flat" cmpd="sng" algn="ctr">
              <a:noFill/>
              <a:prstDash val="solid"/>
              <a:round/>
              <a:headEnd type="none" w="med" len="med"/>
              <a:tailEnd type="none" w="med" len="med"/>
            </a:ln>
            <a:effectLst/>
            <a:extLst/>
          </p:spPr>
          <p:txBody>
            <a:bodyPr vert="horz" wrap="none" lIns="24631" tIns="12801" rIns="24631" bIns="12801" numCol="1" rtlCol="0" anchor="ctr" anchorCtr="0" compatLnSpc="1">
              <a:prstTxWarp prst="textNoShape">
                <a:avLst/>
              </a:prstTxWarp>
            </a:bodyPr>
            <a:lstStyle/>
            <a:p>
              <a:endParaRPr lang="en-GB" dirty="0">
                <a:solidFill>
                  <a:srgbClr val="FFFFFF"/>
                </a:solidFill>
                <a:latin typeface="Calibri" pitchFamily="34" charset="0"/>
              </a:endParaRPr>
            </a:p>
          </p:txBody>
        </p:sp>
        <p:grpSp>
          <p:nvGrpSpPr>
            <p:cNvPr id="9" name="Group 45"/>
            <p:cNvGrpSpPr>
              <a:grpSpLocks/>
            </p:cNvGrpSpPr>
            <p:nvPr/>
          </p:nvGrpSpPr>
          <p:grpSpPr bwMode="auto">
            <a:xfrm>
              <a:off x="3124200" y="3930119"/>
              <a:ext cx="579346" cy="873840"/>
              <a:chOff x="0" y="0"/>
              <a:chExt cx="640" cy="640"/>
            </a:xfrm>
          </p:grpSpPr>
          <p:sp>
            <p:nvSpPr>
              <p:cNvPr id="64" name="Oval 46"/>
              <p:cNvSpPr>
                <a:spLocks/>
              </p:cNvSpPr>
              <p:nvPr/>
            </p:nvSpPr>
            <p:spPr bwMode="auto">
              <a:xfrm>
                <a:off x="0" y="0"/>
                <a:ext cx="640" cy="640"/>
              </a:xfrm>
              <a:prstGeom prst="ellipse">
                <a:avLst/>
              </a:prstGeom>
              <a:noFill/>
              <a:ln w="25400">
                <a:solidFill>
                  <a:srgbClr val="FF0000"/>
                </a:solidFill>
                <a:miter lim="800000"/>
                <a:headEnd/>
                <a:tailEnd/>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sp>
            <p:nvSpPr>
              <p:cNvPr id="65" name="Line 47"/>
              <p:cNvSpPr>
                <a:spLocks noChangeShapeType="1"/>
              </p:cNvSpPr>
              <p:nvPr/>
            </p:nvSpPr>
            <p:spPr bwMode="auto">
              <a:xfrm rot="10800000" flipH="1">
                <a:off x="62" y="128"/>
                <a:ext cx="513" cy="380"/>
              </a:xfrm>
              <a:prstGeom prst="line">
                <a:avLst/>
              </a:prstGeom>
              <a:noFill/>
              <a:ln w="25400">
                <a:solidFill>
                  <a:srgbClr val="FF0000"/>
                </a:solidFill>
                <a:miter lim="800000"/>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lIns="0" tIns="0" rIns="0" bIns="0"/>
              <a:lstStyle/>
              <a:p>
                <a:endParaRPr lang="en-US" sz="1500" dirty="0">
                  <a:solidFill>
                    <a:srgbClr val="000000">
                      <a:lumMod val="85000"/>
                      <a:lumOff val="15000"/>
                    </a:srgbClr>
                  </a:solidFill>
                  <a:latin typeface="Calibri" pitchFamily="34" charset="0"/>
                  <a:cs typeface="Calibri" pitchFamily="34" charset="0"/>
                </a:endParaRPr>
              </a:p>
            </p:txBody>
          </p:sp>
        </p:grpSp>
      </p:grpSp>
      <p:sp>
        <p:nvSpPr>
          <p:cNvPr id="63" name="Rectangle 2"/>
          <p:cNvSpPr>
            <a:spLocks noGrp="1" noChangeArrowheads="1"/>
          </p:cNvSpPr>
          <p:nvPr>
            <p:ph type="title"/>
          </p:nvPr>
        </p:nvSpPr>
        <p:spPr>
          <a:xfrm>
            <a:off x="166703" y="115492"/>
            <a:ext cx="8785225" cy="1077218"/>
          </a:xfrm>
        </p:spPr>
        <p:txBody>
          <a:bodyPr/>
          <a:lstStyle/>
          <a:p>
            <a:r>
              <a:rPr lang="da-DK" sz="2800" dirty="0" err="1" smtClean="0">
                <a:solidFill>
                  <a:srgbClr val="FFFF00"/>
                </a:solidFill>
                <a:effectLst/>
                <a:latin typeface="+mn-lt"/>
              </a:rPr>
              <a:t>Mechanisms</a:t>
            </a:r>
            <a:r>
              <a:rPr lang="da-DK" sz="2800" dirty="0" smtClean="0">
                <a:solidFill>
                  <a:srgbClr val="FFFF00"/>
                </a:solidFill>
                <a:effectLst/>
                <a:latin typeface="+mn-lt"/>
              </a:rPr>
              <a:t> of action of </a:t>
            </a:r>
            <a:r>
              <a:rPr lang="da-DK" sz="2800" dirty="0" err="1" smtClean="0">
                <a:solidFill>
                  <a:srgbClr val="FFFF00"/>
                </a:solidFill>
                <a:effectLst/>
                <a:latin typeface="+mn-lt"/>
              </a:rPr>
              <a:t>bronchodilators</a:t>
            </a:r>
            <a:r>
              <a:rPr lang="da-DK" sz="2800" dirty="0" smtClean="0">
                <a:solidFill>
                  <a:srgbClr val="FFFF00"/>
                </a:solidFill>
                <a:effectLst/>
                <a:latin typeface="+mn-lt"/>
              </a:rPr>
              <a:t> </a:t>
            </a:r>
            <a:r>
              <a:rPr lang="da-DK" sz="2800" dirty="0" err="1" smtClean="0">
                <a:solidFill>
                  <a:srgbClr val="FFFF00"/>
                </a:solidFill>
                <a:effectLst/>
                <a:latin typeface="+mn-lt"/>
              </a:rPr>
              <a:t>on</a:t>
            </a:r>
            <a:r>
              <a:rPr lang="da-DK" sz="2800" dirty="0" smtClean="0">
                <a:solidFill>
                  <a:srgbClr val="FFFF00"/>
                </a:solidFill>
                <a:effectLst/>
                <a:latin typeface="+mn-lt"/>
              </a:rPr>
              <a:t/>
            </a:r>
            <a:br>
              <a:rPr lang="da-DK" sz="2800" dirty="0" smtClean="0">
                <a:solidFill>
                  <a:srgbClr val="FFFF00"/>
                </a:solidFill>
                <a:effectLst/>
                <a:latin typeface="+mn-lt"/>
              </a:rPr>
            </a:br>
            <a:r>
              <a:rPr lang="da-DK" sz="2800" dirty="0" err="1" smtClean="0">
                <a:solidFill>
                  <a:srgbClr val="FFFF00"/>
                </a:solidFill>
                <a:effectLst/>
                <a:latin typeface="+mn-lt"/>
              </a:rPr>
              <a:t>airway</a:t>
            </a:r>
            <a:r>
              <a:rPr lang="da-DK" sz="2800" dirty="0" smtClean="0">
                <a:solidFill>
                  <a:srgbClr val="FFFF00"/>
                </a:solidFill>
                <a:effectLst/>
                <a:latin typeface="+mn-lt"/>
              </a:rPr>
              <a:t> </a:t>
            </a:r>
            <a:r>
              <a:rPr lang="da-DK" sz="2800" dirty="0" err="1" smtClean="0">
                <a:solidFill>
                  <a:srgbClr val="FFFF00"/>
                </a:solidFill>
                <a:effectLst/>
                <a:latin typeface="+mn-lt"/>
              </a:rPr>
              <a:t>smooth</a:t>
            </a:r>
            <a:r>
              <a:rPr lang="da-DK" sz="2800" dirty="0" smtClean="0">
                <a:solidFill>
                  <a:srgbClr val="FFFF00"/>
                </a:solidFill>
                <a:effectLst/>
                <a:latin typeface="+mn-lt"/>
              </a:rPr>
              <a:t> </a:t>
            </a:r>
            <a:r>
              <a:rPr lang="da-DK" sz="2800" dirty="0" err="1" smtClean="0">
                <a:solidFill>
                  <a:srgbClr val="FFFF00"/>
                </a:solidFill>
                <a:effectLst/>
                <a:latin typeface="+mn-lt"/>
              </a:rPr>
              <a:t>muscle</a:t>
            </a:r>
            <a:endParaRPr lang="da-DK" sz="2800" dirty="0" smtClean="0">
              <a:solidFill>
                <a:srgbClr val="FFFF00"/>
              </a:solidFill>
              <a:effectLst/>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 name="Conector recto de flecha 313"/>
          <p:cNvCxnSpPr>
            <a:stCxn id="24" idx="0"/>
            <a:endCxn id="46" idx="4"/>
          </p:cNvCxnSpPr>
          <p:nvPr/>
        </p:nvCxnSpPr>
        <p:spPr bwMode="auto">
          <a:xfrm rot="5400000" flipH="1" flipV="1">
            <a:off x="-123825" y="2600127"/>
            <a:ext cx="2228850" cy="1588"/>
          </a:xfrm>
          <a:prstGeom prst="straightConnector1">
            <a:avLst/>
          </a:prstGeom>
          <a:solidFill>
            <a:schemeClr val="accent1"/>
          </a:solidFill>
          <a:ln w="28575" cap="flat" cmpd="sng" algn="ctr">
            <a:solidFill>
              <a:schemeClr val="tx1"/>
            </a:solidFill>
            <a:prstDash val="sysDot"/>
            <a:round/>
            <a:headEnd type="none" w="med" len="med"/>
            <a:tailEnd type="arrow"/>
          </a:ln>
          <a:effectLst>
            <a:outerShdw blurRad="63500" dist="35921" dir="2700000" algn="ctr" rotWithShape="0">
              <a:schemeClr val="tx1"/>
            </a:outerShdw>
          </a:effectLst>
        </p:spPr>
      </p:cxnSp>
      <p:grpSp>
        <p:nvGrpSpPr>
          <p:cNvPr id="2" name="Agrupar 30"/>
          <p:cNvGrpSpPr/>
          <p:nvPr/>
        </p:nvGrpSpPr>
        <p:grpSpPr>
          <a:xfrm>
            <a:off x="419100" y="213674"/>
            <a:ext cx="7521622" cy="574023"/>
            <a:chOff x="419100" y="413802"/>
            <a:chExt cx="7521622" cy="381000"/>
          </a:xfrm>
        </p:grpSpPr>
        <p:sp>
          <p:nvSpPr>
            <p:cNvPr id="25" name="Rectángulo 24"/>
            <p:cNvSpPr/>
            <p:nvPr/>
          </p:nvSpPr>
          <p:spPr bwMode="auto">
            <a:xfrm>
              <a:off x="1006522" y="413802"/>
              <a:ext cx="6934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r>
                <a:rPr kumimoji="0" lang="es-ES_tradnl" sz="2400" b="1" i="0" u="none" strike="noStrike" cap="none" normalizeH="0" baseline="0" dirty="0" err="1" smtClean="0">
                  <a:ln>
                    <a:noFill/>
                  </a:ln>
                  <a:solidFill>
                    <a:srgbClr val="FFFF00"/>
                  </a:solidFill>
                  <a:sym typeface="Symbol" charset="2"/>
                </a:rPr>
                <a:t>Serching</a:t>
              </a:r>
              <a:r>
                <a:rPr kumimoji="0" lang="es-ES_tradnl" sz="2400" b="1" i="0" u="none" strike="noStrike" cap="none" normalizeH="0" baseline="0" dirty="0" smtClean="0">
                  <a:ln>
                    <a:noFill/>
                  </a:ln>
                  <a:solidFill>
                    <a:srgbClr val="FFFF00"/>
                  </a:solidFill>
                  <a:sym typeface="Symbol" charset="2"/>
                </a:rPr>
                <a:t> </a:t>
              </a:r>
              <a:r>
                <a:rPr kumimoji="0" lang="es-ES_tradnl" sz="2400" b="1" i="0" u="none" strike="noStrike" cap="none" normalizeH="0" baseline="0" dirty="0" err="1" smtClean="0">
                  <a:ln>
                    <a:noFill/>
                  </a:ln>
                  <a:solidFill>
                    <a:srgbClr val="FFFF00"/>
                  </a:solidFill>
                  <a:sym typeface="Symbol" charset="2"/>
                </a:rPr>
                <a:t>for</a:t>
              </a:r>
              <a:r>
                <a:rPr kumimoji="0" lang="es-ES_tradnl" sz="2400" b="1" i="0" u="none" strike="noStrike" cap="none" normalizeH="0" baseline="0" dirty="0" smtClean="0">
                  <a:ln>
                    <a:noFill/>
                  </a:ln>
                  <a:solidFill>
                    <a:srgbClr val="FFFF00"/>
                  </a:solidFill>
                  <a:sym typeface="Symbol" charset="2"/>
                </a:rPr>
                <a:t> </a:t>
              </a:r>
              <a:r>
                <a:rPr kumimoji="0" lang="es-ES_tradnl" sz="2400" b="1" i="0" u="none" strike="noStrike" cap="none" normalizeH="0" baseline="0" dirty="0" err="1" smtClean="0">
                  <a:ln>
                    <a:noFill/>
                  </a:ln>
                  <a:solidFill>
                    <a:srgbClr val="FFFF00"/>
                  </a:solidFill>
                  <a:sym typeface="Symbol" charset="2"/>
                </a:rPr>
                <a:t>Maximal</a:t>
              </a:r>
              <a:r>
                <a:rPr kumimoji="0" lang="es-ES_tradnl" sz="2400" b="1" i="0" u="none" strike="noStrike" cap="none" normalizeH="0" baseline="0" dirty="0" smtClean="0">
                  <a:ln>
                    <a:noFill/>
                  </a:ln>
                  <a:solidFill>
                    <a:srgbClr val="FFFF00"/>
                  </a:solidFill>
                  <a:sym typeface="Symbol" charset="2"/>
                </a:rPr>
                <a:t> Bronchodilation </a:t>
              </a:r>
              <a:endParaRPr kumimoji="0" lang="es-ES_tradnl" sz="2400" b="1" i="0" u="none" strike="noStrike" cap="none" normalizeH="0" baseline="0" dirty="0">
                <a:ln>
                  <a:noFill/>
                </a:ln>
                <a:solidFill>
                  <a:srgbClr val="FFFF00"/>
                </a:solidFill>
                <a:sym typeface="Symbol" charset="2"/>
              </a:endParaRPr>
            </a:p>
          </p:txBody>
        </p:sp>
        <p:sp>
          <p:nvSpPr>
            <p:cNvPr id="29" name="Text Box 6"/>
            <p:cNvSpPr txBox="1">
              <a:spLocks noChangeArrowheads="1"/>
            </p:cNvSpPr>
            <p:nvPr/>
          </p:nvSpPr>
          <p:spPr bwMode="auto">
            <a:xfrm>
              <a:off x="419100" y="441355"/>
              <a:ext cx="381000" cy="204283"/>
            </a:xfrm>
            <a:prstGeom prst="rect">
              <a:avLst/>
            </a:prstGeom>
            <a:noFill/>
            <a:ln w="9525">
              <a:noFill/>
              <a:miter lim="800000"/>
              <a:headEnd/>
              <a:tailEnd/>
            </a:ln>
            <a:effectLst/>
          </p:spPr>
          <p:txBody>
            <a:bodyPr wrap="square">
              <a:prstTxWarp prst="textNoShape">
                <a:avLst/>
              </a:prstTxWarp>
              <a:spAutoFit/>
            </a:bodyPr>
            <a:lstStyle/>
            <a:p>
              <a:pPr algn="ctr" eaLnBrk="0" hangingPunct="0">
                <a:buFont typeface="Symbol" charset="2"/>
                <a:buNone/>
                <a:defRPr/>
              </a:pPr>
              <a:endParaRPr lang="es-ES_tradnl" sz="1400" dirty="0">
                <a:solidFill>
                  <a:schemeClr val="tx1"/>
                </a:solidFill>
                <a:effectLst>
                  <a:outerShdw blurRad="38100" dist="38100" dir="2700000" algn="tl">
                    <a:srgbClr val="000000">
                      <a:alpha val="43137"/>
                    </a:srgbClr>
                  </a:outerShdw>
                </a:effectLst>
                <a:latin typeface="Arial" charset="0"/>
                <a:ea typeface="+mn-ea"/>
                <a:cs typeface="+mn-cs"/>
              </a:endParaRPr>
            </a:p>
          </p:txBody>
        </p:sp>
      </p:grpSp>
      <p:grpSp>
        <p:nvGrpSpPr>
          <p:cNvPr id="3" name="Agrupar 308"/>
          <p:cNvGrpSpPr/>
          <p:nvPr/>
        </p:nvGrpSpPr>
        <p:grpSpPr>
          <a:xfrm>
            <a:off x="457200" y="3714750"/>
            <a:ext cx="1066800" cy="800100"/>
            <a:chOff x="457200" y="1143000"/>
            <a:chExt cx="1066800" cy="1066800"/>
          </a:xfrm>
        </p:grpSpPr>
        <p:sp>
          <p:nvSpPr>
            <p:cNvPr id="24" name="Elipse 23"/>
            <p:cNvSpPr/>
            <p:nvPr/>
          </p:nvSpPr>
          <p:spPr bwMode="auto">
            <a:xfrm>
              <a:off x="457200" y="1143000"/>
              <a:ext cx="1066800" cy="1066800"/>
            </a:xfrm>
            <a:prstGeom prst="ellipse">
              <a:avLst/>
            </a:prstGeom>
            <a:gradFill flip="none" rotWithShape="1">
              <a:gsLst>
                <a:gs pos="0">
                  <a:schemeClr val="bg1"/>
                </a:gs>
                <a:gs pos="100000">
                  <a:srgbClr val="F49153"/>
                </a:gs>
              </a:gsLst>
              <a:path path="shape">
                <a:fillToRect l="50000" t="50000" r="50000" b="50000"/>
              </a:path>
              <a:tileRect/>
            </a:gra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3" name="Forma libre 32"/>
            <p:cNvSpPr/>
            <p:nvPr/>
          </p:nvSpPr>
          <p:spPr bwMode="auto">
            <a:xfrm>
              <a:off x="726231" y="1415356"/>
              <a:ext cx="528738" cy="522089"/>
            </a:xfrm>
            <a:custGeom>
              <a:avLst/>
              <a:gdLst>
                <a:gd name="connsiteX0" fmla="*/ 255701 w 752676"/>
                <a:gd name="connsiteY0" fmla="*/ 0 h 739379"/>
                <a:gd name="connsiteX1" fmla="*/ 186677 w 752676"/>
                <a:gd name="connsiteY1" fmla="*/ 234698 h 739379"/>
                <a:gd name="connsiteX2" fmla="*/ 21018 w 752676"/>
                <a:gd name="connsiteY2" fmla="*/ 317532 h 739379"/>
                <a:gd name="connsiteX3" fmla="*/ 34823 w 752676"/>
                <a:gd name="connsiteY3" fmla="*/ 414172 h 739379"/>
                <a:gd name="connsiteX4" fmla="*/ 76238 w 752676"/>
                <a:gd name="connsiteY4" fmla="*/ 510812 h 739379"/>
                <a:gd name="connsiteX5" fmla="*/ 90042 w 752676"/>
                <a:gd name="connsiteY5" fmla="*/ 552230 h 739379"/>
                <a:gd name="connsiteX6" fmla="*/ 90042 w 752676"/>
                <a:gd name="connsiteY6" fmla="*/ 538424 h 739379"/>
                <a:gd name="connsiteX7" fmla="*/ 366140 w 752676"/>
                <a:gd name="connsiteY7" fmla="*/ 731704 h 739379"/>
                <a:gd name="connsiteX8" fmla="*/ 407554 w 752676"/>
                <a:gd name="connsiteY8" fmla="*/ 704093 h 739379"/>
                <a:gd name="connsiteX9" fmla="*/ 490384 w 752676"/>
                <a:gd name="connsiteY9" fmla="*/ 648870 h 739379"/>
                <a:gd name="connsiteX10" fmla="*/ 504189 w 752676"/>
                <a:gd name="connsiteY10" fmla="*/ 648870 h 739379"/>
                <a:gd name="connsiteX11" fmla="*/ 711262 w 752676"/>
                <a:gd name="connsiteY11" fmla="*/ 579841 h 739379"/>
                <a:gd name="connsiteX12" fmla="*/ 725066 w 752676"/>
                <a:gd name="connsiteY12" fmla="*/ 414172 h 739379"/>
                <a:gd name="connsiteX13" fmla="*/ 752676 w 752676"/>
                <a:gd name="connsiteY13" fmla="*/ 372755 h 739379"/>
                <a:gd name="connsiteX14" fmla="*/ 697457 w 752676"/>
                <a:gd name="connsiteY14" fmla="*/ 345144 h 739379"/>
                <a:gd name="connsiteX15" fmla="*/ 628432 w 752676"/>
                <a:gd name="connsiteY15" fmla="*/ 179475 h 739379"/>
                <a:gd name="connsiteX16" fmla="*/ 448969 w 752676"/>
                <a:gd name="connsiteY16" fmla="*/ 96640 h 739379"/>
                <a:gd name="connsiteX17" fmla="*/ 255701 w 752676"/>
                <a:gd name="connsiteY17" fmla="*/ 0 h 73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676" h="739379">
                  <a:moveTo>
                    <a:pt x="255701" y="0"/>
                  </a:moveTo>
                  <a:lnTo>
                    <a:pt x="186677" y="234698"/>
                  </a:lnTo>
                  <a:cubicBezTo>
                    <a:pt x="131457" y="262309"/>
                    <a:pt x="60896" y="270401"/>
                    <a:pt x="21018" y="317532"/>
                  </a:cubicBezTo>
                  <a:cubicBezTo>
                    <a:pt x="0" y="342373"/>
                    <a:pt x="28442" y="382264"/>
                    <a:pt x="34823" y="414172"/>
                  </a:cubicBezTo>
                  <a:cubicBezTo>
                    <a:pt x="42917" y="454644"/>
                    <a:pt x="59400" y="471520"/>
                    <a:pt x="76238" y="510812"/>
                  </a:cubicBezTo>
                  <a:cubicBezTo>
                    <a:pt x="81970" y="524188"/>
                    <a:pt x="83535" y="539213"/>
                    <a:pt x="90042" y="552230"/>
                  </a:cubicBezTo>
                  <a:cubicBezTo>
                    <a:pt x="92100" y="556346"/>
                    <a:pt x="90042" y="543026"/>
                    <a:pt x="90042" y="538424"/>
                  </a:cubicBezTo>
                  <a:cubicBezTo>
                    <a:pt x="182075" y="602851"/>
                    <a:pt x="266540" y="679736"/>
                    <a:pt x="366140" y="731704"/>
                  </a:cubicBezTo>
                  <a:cubicBezTo>
                    <a:pt x="380850" y="739379"/>
                    <a:pt x="394808" y="714715"/>
                    <a:pt x="407554" y="704093"/>
                  </a:cubicBezTo>
                  <a:cubicBezTo>
                    <a:pt x="462544" y="658265"/>
                    <a:pt x="427998" y="664466"/>
                    <a:pt x="490384" y="648870"/>
                  </a:cubicBezTo>
                  <a:cubicBezTo>
                    <a:pt x="494848" y="647754"/>
                    <a:pt x="499587" y="648870"/>
                    <a:pt x="504189" y="648870"/>
                  </a:cubicBezTo>
                  <a:cubicBezTo>
                    <a:pt x="573213" y="625860"/>
                    <a:pt x="661398" y="632825"/>
                    <a:pt x="711262" y="579841"/>
                  </a:cubicBezTo>
                  <a:cubicBezTo>
                    <a:pt x="749240" y="539487"/>
                    <a:pt x="714199" y="468510"/>
                    <a:pt x="725066" y="414172"/>
                  </a:cubicBezTo>
                  <a:cubicBezTo>
                    <a:pt x="728320" y="397902"/>
                    <a:pt x="743473" y="386561"/>
                    <a:pt x="752676" y="372755"/>
                  </a:cubicBezTo>
                  <a:cubicBezTo>
                    <a:pt x="707433" y="342591"/>
                    <a:pt x="727853" y="345144"/>
                    <a:pt x="697457" y="345144"/>
                  </a:cubicBezTo>
                  <a:lnTo>
                    <a:pt x="628432" y="179475"/>
                  </a:lnTo>
                  <a:lnTo>
                    <a:pt x="448969" y="96640"/>
                  </a:lnTo>
                  <a:lnTo>
                    <a:pt x="255701" y="0"/>
                  </a:lnTo>
                  <a:close/>
                </a:path>
              </a:pathLst>
            </a:custGeom>
            <a:solidFill>
              <a:schemeClr val="tx1">
                <a:lumMod val="75000"/>
              </a:schemeClr>
            </a:solidFill>
            <a:ln w="9525" cap="flat" cmpd="sng" algn="ctr">
              <a:solidFill>
                <a:srgbClr val="F491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310"/>
          <p:cNvGrpSpPr/>
          <p:nvPr/>
        </p:nvGrpSpPr>
        <p:grpSpPr>
          <a:xfrm>
            <a:off x="457200" y="2686050"/>
            <a:ext cx="1066800" cy="800100"/>
            <a:chOff x="457200" y="2514600"/>
            <a:chExt cx="1066800" cy="1066800"/>
          </a:xfrm>
        </p:grpSpPr>
        <p:sp>
          <p:nvSpPr>
            <p:cNvPr id="44" name="Elipse 43"/>
            <p:cNvSpPr/>
            <p:nvPr/>
          </p:nvSpPr>
          <p:spPr bwMode="auto">
            <a:xfrm>
              <a:off x="457200" y="2514600"/>
              <a:ext cx="1066800" cy="1066800"/>
            </a:xfrm>
            <a:prstGeom prst="ellipse">
              <a:avLst/>
            </a:prstGeom>
            <a:gradFill flip="none" rotWithShape="1">
              <a:gsLst>
                <a:gs pos="0">
                  <a:schemeClr val="bg1"/>
                </a:gs>
                <a:gs pos="100000">
                  <a:srgbClr val="F49153"/>
                </a:gs>
              </a:gsLst>
              <a:path path="shape">
                <a:fillToRect l="50000" t="50000" r="50000" b="50000"/>
              </a:path>
              <a:tileRect/>
            </a:gra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5" name="Forma libre 34"/>
            <p:cNvSpPr/>
            <p:nvPr/>
          </p:nvSpPr>
          <p:spPr bwMode="auto">
            <a:xfrm>
              <a:off x="614262" y="2678311"/>
              <a:ext cx="752676" cy="739379"/>
            </a:xfrm>
            <a:custGeom>
              <a:avLst/>
              <a:gdLst>
                <a:gd name="connsiteX0" fmla="*/ 255701 w 752676"/>
                <a:gd name="connsiteY0" fmla="*/ 0 h 739379"/>
                <a:gd name="connsiteX1" fmla="*/ 186677 w 752676"/>
                <a:gd name="connsiteY1" fmla="*/ 234698 h 739379"/>
                <a:gd name="connsiteX2" fmla="*/ 21018 w 752676"/>
                <a:gd name="connsiteY2" fmla="*/ 317532 h 739379"/>
                <a:gd name="connsiteX3" fmla="*/ 34823 w 752676"/>
                <a:gd name="connsiteY3" fmla="*/ 414172 h 739379"/>
                <a:gd name="connsiteX4" fmla="*/ 76238 w 752676"/>
                <a:gd name="connsiteY4" fmla="*/ 510812 h 739379"/>
                <a:gd name="connsiteX5" fmla="*/ 90042 w 752676"/>
                <a:gd name="connsiteY5" fmla="*/ 552230 h 739379"/>
                <a:gd name="connsiteX6" fmla="*/ 90042 w 752676"/>
                <a:gd name="connsiteY6" fmla="*/ 538424 h 739379"/>
                <a:gd name="connsiteX7" fmla="*/ 366140 w 752676"/>
                <a:gd name="connsiteY7" fmla="*/ 731704 h 739379"/>
                <a:gd name="connsiteX8" fmla="*/ 407554 w 752676"/>
                <a:gd name="connsiteY8" fmla="*/ 704093 h 739379"/>
                <a:gd name="connsiteX9" fmla="*/ 490384 w 752676"/>
                <a:gd name="connsiteY9" fmla="*/ 648870 h 739379"/>
                <a:gd name="connsiteX10" fmla="*/ 504189 w 752676"/>
                <a:gd name="connsiteY10" fmla="*/ 648870 h 739379"/>
                <a:gd name="connsiteX11" fmla="*/ 711262 w 752676"/>
                <a:gd name="connsiteY11" fmla="*/ 579841 h 739379"/>
                <a:gd name="connsiteX12" fmla="*/ 725066 w 752676"/>
                <a:gd name="connsiteY12" fmla="*/ 414172 h 739379"/>
                <a:gd name="connsiteX13" fmla="*/ 752676 w 752676"/>
                <a:gd name="connsiteY13" fmla="*/ 372755 h 739379"/>
                <a:gd name="connsiteX14" fmla="*/ 697457 w 752676"/>
                <a:gd name="connsiteY14" fmla="*/ 345144 h 739379"/>
                <a:gd name="connsiteX15" fmla="*/ 628432 w 752676"/>
                <a:gd name="connsiteY15" fmla="*/ 179475 h 739379"/>
                <a:gd name="connsiteX16" fmla="*/ 448969 w 752676"/>
                <a:gd name="connsiteY16" fmla="*/ 96640 h 739379"/>
                <a:gd name="connsiteX17" fmla="*/ 255701 w 752676"/>
                <a:gd name="connsiteY17" fmla="*/ 0 h 73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676" h="739379">
                  <a:moveTo>
                    <a:pt x="255701" y="0"/>
                  </a:moveTo>
                  <a:lnTo>
                    <a:pt x="186677" y="234698"/>
                  </a:lnTo>
                  <a:cubicBezTo>
                    <a:pt x="131457" y="262309"/>
                    <a:pt x="60896" y="270401"/>
                    <a:pt x="21018" y="317532"/>
                  </a:cubicBezTo>
                  <a:cubicBezTo>
                    <a:pt x="0" y="342373"/>
                    <a:pt x="28442" y="382264"/>
                    <a:pt x="34823" y="414172"/>
                  </a:cubicBezTo>
                  <a:cubicBezTo>
                    <a:pt x="42917" y="454644"/>
                    <a:pt x="59400" y="471520"/>
                    <a:pt x="76238" y="510812"/>
                  </a:cubicBezTo>
                  <a:cubicBezTo>
                    <a:pt x="81970" y="524188"/>
                    <a:pt x="83535" y="539213"/>
                    <a:pt x="90042" y="552230"/>
                  </a:cubicBezTo>
                  <a:cubicBezTo>
                    <a:pt x="92100" y="556346"/>
                    <a:pt x="90042" y="543026"/>
                    <a:pt x="90042" y="538424"/>
                  </a:cubicBezTo>
                  <a:cubicBezTo>
                    <a:pt x="182075" y="602851"/>
                    <a:pt x="266540" y="679736"/>
                    <a:pt x="366140" y="731704"/>
                  </a:cubicBezTo>
                  <a:cubicBezTo>
                    <a:pt x="380850" y="739379"/>
                    <a:pt x="394808" y="714715"/>
                    <a:pt x="407554" y="704093"/>
                  </a:cubicBezTo>
                  <a:cubicBezTo>
                    <a:pt x="462544" y="658265"/>
                    <a:pt x="427998" y="664466"/>
                    <a:pt x="490384" y="648870"/>
                  </a:cubicBezTo>
                  <a:cubicBezTo>
                    <a:pt x="494848" y="647754"/>
                    <a:pt x="499587" y="648870"/>
                    <a:pt x="504189" y="648870"/>
                  </a:cubicBezTo>
                  <a:cubicBezTo>
                    <a:pt x="573213" y="625860"/>
                    <a:pt x="661398" y="632825"/>
                    <a:pt x="711262" y="579841"/>
                  </a:cubicBezTo>
                  <a:cubicBezTo>
                    <a:pt x="749240" y="539487"/>
                    <a:pt x="714199" y="468510"/>
                    <a:pt x="725066" y="414172"/>
                  </a:cubicBezTo>
                  <a:cubicBezTo>
                    <a:pt x="728320" y="397902"/>
                    <a:pt x="743473" y="386561"/>
                    <a:pt x="752676" y="372755"/>
                  </a:cubicBezTo>
                  <a:cubicBezTo>
                    <a:pt x="707433" y="342591"/>
                    <a:pt x="727853" y="345144"/>
                    <a:pt x="697457" y="345144"/>
                  </a:cubicBezTo>
                  <a:lnTo>
                    <a:pt x="628432" y="179475"/>
                  </a:lnTo>
                  <a:lnTo>
                    <a:pt x="448969" y="96640"/>
                  </a:lnTo>
                  <a:lnTo>
                    <a:pt x="255701" y="0"/>
                  </a:lnTo>
                  <a:close/>
                </a:path>
              </a:pathLst>
            </a:custGeom>
            <a:solidFill>
              <a:schemeClr val="tx1">
                <a:lumMod val="75000"/>
              </a:schemeClr>
            </a:solidFill>
            <a:ln w="9525" cap="flat" cmpd="sng" algn="ctr">
              <a:solidFill>
                <a:srgbClr val="F491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5" name="Agrupar 309"/>
          <p:cNvGrpSpPr/>
          <p:nvPr/>
        </p:nvGrpSpPr>
        <p:grpSpPr>
          <a:xfrm>
            <a:off x="457200" y="685800"/>
            <a:ext cx="1066800" cy="800100"/>
            <a:chOff x="457200" y="5181600"/>
            <a:chExt cx="1066800" cy="1066800"/>
          </a:xfrm>
        </p:grpSpPr>
        <p:sp>
          <p:nvSpPr>
            <p:cNvPr id="46" name="Elipse 45"/>
            <p:cNvSpPr/>
            <p:nvPr/>
          </p:nvSpPr>
          <p:spPr bwMode="auto">
            <a:xfrm>
              <a:off x="457200" y="5181600"/>
              <a:ext cx="1066800" cy="1066800"/>
            </a:xfrm>
            <a:prstGeom prst="ellipse">
              <a:avLst/>
            </a:prstGeom>
            <a:gradFill flip="none" rotWithShape="1">
              <a:gsLst>
                <a:gs pos="0">
                  <a:schemeClr val="bg1"/>
                </a:gs>
                <a:gs pos="100000">
                  <a:srgbClr val="F49153"/>
                </a:gs>
              </a:gsLst>
              <a:path path="shape">
                <a:fillToRect l="50000" t="50000" r="50000" b="50000"/>
              </a:path>
              <a:tileRect/>
            </a:gra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9" name="Elipse 38"/>
            <p:cNvSpPr/>
            <p:nvPr/>
          </p:nvSpPr>
          <p:spPr bwMode="auto">
            <a:xfrm>
              <a:off x="533400" y="5257800"/>
              <a:ext cx="914400" cy="914400"/>
            </a:xfrm>
            <a:prstGeom prst="ellipse">
              <a:avLst/>
            </a:prstGeom>
            <a:solidFill>
              <a:schemeClr val="tx1">
                <a:lumMod val="75000"/>
              </a:schemeClr>
            </a:solidFill>
            <a:ln w="9525" cap="flat" cmpd="sng" algn="ctr">
              <a:solidFill>
                <a:srgbClr val="F491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grpSp>
      <p:sp>
        <p:nvSpPr>
          <p:cNvPr id="98" name="Line 35"/>
          <p:cNvSpPr>
            <a:spLocks noChangeShapeType="1"/>
          </p:cNvSpPr>
          <p:nvPr/>
        </p:nvSpPr>
        <p:spPr bwMode="auto">
          <a:xfrm>
            <a:off x="2890610" y="1178431"/>
            <a:ext cx="0" cy="2480072"/>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a:lstStyle/>
          <a:p>
            <a:endParaRPr lang="en-US" sz="1400" dirty="0"/>
          </a:p>
        </p:txBody>
      </p:sp>
      <p:sp>
        <p:nvSpPr>
          <p:cNvPr id="99" name="Line 36"/>
          <p:cNvSpPr>
            <a:spLocks noChangeShapeType="1"/>
          </p:cNvSpPr>
          <p:nvPr/>
        </p:nvSpPr>
        <p:spPr bwMode="auto">
          <a:xfrm>
            <a:off x="2879497" y="3652552"/>
            <a:ext cx="5503862" cy="119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txBody>
          <a:bodyPr/>
          <a:lstStyle/>
          <a:p>
            <a:endParaRPr lang="en-US" sz="1400" dirty="0"/>
          </a:p>
        </p:txBody>
      </p:sp>
      <p:sp>
        <p:nvSpPr>
          <p:cNvPr id="100" name="Rectangle 56"/>
          <p:cNvSpPr>
            <a:spLocks noChangeArrowheads="1"/>
          </p:cNvSpPr>
          <p:nvPr/>
        </p:nvSpPr>
        <p:spPr bwMode="auto">
          <a:xfrm>
            <a:off x="2427100" y="1110290"/>
            <a:ext cx="248465"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r" eaLnBrk="0" hangingPunct="0"/>
            <a:r>
              <a:rPr lang="en-GB" sz="1400" dirty="0"/>
              <a:t>1.5</a:t>
            </a:r>
          </a:p>
        </p:txBody>
      </p:sp>
      <p:sp>
        <p:nvSpPr>
          <p:cNvPr id="101" name="Rectangle 57"/>
          <p:cNvSpPr>
            <a:spLocks noChangeArrowheads="1"/>
          </p:cNvSpPr>
          <p:nvPr/>
        </p:nvSpPr>
        <p:spPr bwMode="auto">
          <a:xfrm>
            <a:off x="2427100" y="1519864"/>
            <a:ext cx="248465"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r" eaLnBrk="0" hangingPunct="0"/>
            <a:r>
              <a:rPr lang="en-GB" sz="1400" dirty="0"/>
              <a:t>1.4</a:t>
            </a:r>
          </a:p>
        </p:txBody>
      </p:sp>
      <p:sp>
        <p:nvSpPr>
          <p:cNvPr id="102" name="Rectangle 58"/>
          <p:cNvSpPr>
            <a:spLocks noChangeArrowheads="1"/>
          </p:cNvSpPr>
          <p:nvPr/>
        </p:nvSpPr>
        <p:spPr bwMode="auto">
          <a:xfrm>
            <a:off x="2427100" y="1930630"/>
            <a:ext cx="248465"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r" eaLnBrk="0" hangingPunct="0"/>
            <a:r>
              <a:rPr lang="en-GB" sz="1400" dirty="0"/>
              <a:t>1.3</a:t>
            </a:r>
          </a:p>
        </p:txBody>
      </p:sp>
      <p:grpSp>
        <p:nvGrpSpPr>
          <p:cNvPr id="6" name="Agrupar 311"/>
          <p:cNvGrpSpPr/>
          <p:nvPr/>
        </p:nvGrpSpPr>
        <p:grpSpPr>
          <a:xfrm>
            <a:off x="457200" y="1714500"/>
            <a:ext cx="1066800" cy="800100"/>
            <a:chOff x="457200" y="3810000"/>
            <a:chExt cx="1066800" cy="1066800"/>
          </a:xfrm>
        </p:grpSpPr>
        <p:sp>
          <p:nvSpPr>
            <p:cNvPr id="45" name="Elipse 44"/>
            <p:cNvSpPr/>
            <p:nvPr/>
          </p:nvSpPr>
          <p:spPr bwMode="auto">
            <a:xfrm>
              <a:off x="457200" y="3810000"/>
              <a:ext cx="1066800" cy="1066800"/>
            </a:xfrm>
            <a:prstGeom prst="ellipse">
              <a:avLst/>
            </a:prstGeom>
            <a:gradFill flip="none" rotWithShape="1">
              <a:gsLst>
                <a:gs pos="0">
                  <a:schemeClr val="bg1"/>
                </a:gs>
                <a:gs pos="100000">
                  <a:srgbClr val="F49153"/>
                </a:gs>
              </a:gsLst>
              <a:path path="shape">
                <a:fillToRect l="50000" t="50000" r="50000" b="50000"/>
              </a:path>
              <a:tileRect/>
            </a:gra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7" name="Forma libre 36"/>
            <p:cNvSpPr/>
            <p:nvPr/>
          </p:nvSpPr>
          <p:spPr bwMode="auto">
            <a:xfrm>
              <a:off x="533400" y="3886200"/>
              <a:ext cx="914400" cy="914400"/>
            </a:xfrm>
            <a:custGeom>
              <a:avLst/>
              <a:gdLst>
                <a:gd name="connsiteX0" fmla="*/ 255701 w 752676"/>
                <a:gd name="connsiteY0" fmla="*/ 0 h 739379"/>
                <a:gd name="connsiteX1" fmla="*/ 186677 w 752676"/>
                <a:gd name="connsiteY1" fmla="*/ 234698 h 739379"/>
                <a:gd name="connsiteX2" fmla="*/ 21018 w 752676"/>
                <a:gd name="connsiteY2" fmla="*/ 317532 h 739379"/>
                <a:gd name="connsiteX3" fmla="*/ 34823 w 752676"/>
                <a:gd name="connsiteY3" fmla="*/ 414172 h 739379"/>
                <a:gd name="connsiteX4" fmla="*/ 76238 w 752676"/>
                <a:gd name="connsiteY4" fmla="*/ 510812 h 739379"/>
                <a:gd name="connsiteX5" fmla="*/ 90042 w 752676"/>
                <a:gd name="connsiteY5" fmla="*/ 552230 h 739379"/>
                <a:gd name="connsiteX6" fmla="*/ 90042 w 752676"/>
                <a:gd name="connsiteY6" fmla="*/ 538424 h 739379"/>
                <a:gd name="connsiteX7" fmla="*/ 366140 w 752676"/>
                <a:gd name="connsiteY7" fmla="*/ 731704 h 739379"/>
                <a:gd name="connsiteX8" fmla="*/ 407554 w 752676"/>
                <a:gd name="connsiteY8" fmla="*/ 704093 h 739379"/>
                <a:gd name="connsiteX9" fmla="*/ 490384 w 752676"/>
                <a:gd name="connsiteY9" fmla="*/ 648870 h 739379"/>
                <a:gd name="connsiteX10" fmla="*/ 504189 w 752676"/>
                <a:gd name="connsiteY10" fmla="*/ 648870 h 739379"/>
                <a:gd name="connsiteX11" fmla="*/ 711262 w 752676"/>
                <a:gd name="connsiteY11" fmla="*/ 579841 h 739379"/>
                <a:gd name="connsiteX12" fmla="*/ 725066 w 752676"/>
                <a:gd name="connsiteY12" fmla="*/ 414172 h 739379"/>
                <a:gd name="connsiteX13" fmla="*/ 752676 w 752676"/>
                <a:gd name="connsiteY13" fmla="*/ 372755 h 739379"/>
                <a:gd name="connsiteX14" fmla="*/ 697457 w 752676"/>
                <a:gd name="connsiteY14" fmla="*/ 345144 h 739379"/>
                <a:gd name="connsiteX15" fmla="*/ 628432 w 752676"/>
                <a:gd name="connsiteY15" fmla="*/ 179475 h 739379"/>
                <a:gd name="connsiteX16" fmla="*/ 448969 w 752676"/>
                <a:gd name="connsiteY16" fmla="*/ 96640 h 739379"/>
                <a:gd name="connsiteX17" fmla="*/ 255701 w 752676"/>
                <a:gd name="connsiteY17" fmla="*/ 0 h 73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676" h="739379">
                  <a:moveTo>
                    <a:pt x="255701" y="0"/>
                  </a:moveTo>
                  <a:lnTo>
                    <a:pt x="186677" y="234698"/>
                  </a:lnTo>
                  <a:cubicBezTo>
                    <a:pt x="131457" y="262309"/>
                    <a:pt x="60896" y="270401"/>
                    <a:pt x="21018" y="317532"/>
                  </a:cubicBezTo>
                  <a:cubicBezTo>
                    <a:pt x="0" y="342373"/>
                    <a:pt x="28442" y="382264"/>
                    <a:pt x="34823" y="414172"/>
                  </a:cubicBezTo>
                  <a:cubicBezTo>
                    <a:pt x="42917" y="454644"/>
                    <a:pt x="59400" y="471520"/>
                    <a:pt x="76238" y="510812"/>
                  </a:cubicBezTo>
                  <a:cubicBezTo>
                    <a:pt x="81970" y="524188"/>
                    <a:pt x="83535" y="539213"/>
                    <a:pt x="90042" y="552230"/>
                  </a:cubicBezTo>
                  <a:cubicBezTo>
                    <a:pt x="92100" y="556346"/>
                    <a:pt x="90042" y="543026"/>
                    <a:pt x="90042" y="538424"/>
                  </a:cubicBezTo>
                  <a:cubicBezTo>
                    <a:pt x="182075" y="602851"/>
                    <a:pt x="266540" y="679736"/>
                    <a:pt x="366140" y="731704"/>
                  </a:cubicBezTo>
                  <a:cubicBezTo>
                    <a:pt x="380850" y="739379"/>
                    <a:pt x="394808" y="714715"/>
                    <a:pt x="407554" y="704093"/>
                  </a:cubicBezTo>
                  <a:cubicBezTo>
                    <a:pt x="462544" y="658265"/>
                    <a:pt x="427998" y="664466"/>
                    <a:pt x="490384" y="648870"/>
                  </a:cubicBezTo>
                  <a:cubicBezTo>
                    <a:pt x="494848" y="647754"/>
                    <a:pt x="499587" y="648870"/>
                    <a:pt x="504189" y="648870"/>
                  </a:cubicBezTo>
                  <a:cubicBezTo>
                    <a:pt x="573213" y="625860"/>
                    <a:pt x="661398" y="632825"/>
                    <a:pt x="711262" y="579841"/>
                  </a:cubicBezTo>
                  <a:cubicBezTo>
                    <a:pt x="749240" y="539487"/>
                    <a:pt x="714199" y="468510"/>
                    <a:pt x="725066" y="414172"/>
                  </a:cubicBezTo>
                  <a:cubicBezTo>
                    <a:pt x="728320" y="397902"/>
                    <a:pt x="743473" y="386561"/>
                    <a:pt x="752676" y="372755"/>
                  </a:cubicBezTo>
                  <a:cubicBezTo>
                    <a:pt x="707433" y="342591"/>
                    <a:pt x="727853" y="345144"/>
                    <a:pt x="697457" y="345144"/>
                  </a:cubicBezTo>
                  <a:lnTo>
                    <a:pt x="628432" y="179475"/>
                  </a:lnTo>
                  <a:lnTo>
                    <a:pt x="448969" y="96640"/>
                  </a:lnTo>
                  <a:lnTo>
                    <a:pt x="255701" y="0"/>
                  </a:lnTo>
                  <a:close/>
                </a:path>
              </a:pathLst>
            </a:custGeom>
            <a:solidFill>
              <a:schemeClr val="tx1">
                <a:lumMod val="75000"/>
              </a:schemeClr>
            </a:solidFill>
            <a:ln w="9525" cap="flat" cmpd="sng" algn="ctr">
              <a:solidFill>
                <a:srgbClr val="F491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grpSp>
      <p:sp>
        <p:nvSpPr>
          <p:cNvPr id="103" name="Rectangle 59"/>
          <p:cNvSpPr>
            <a:spLocks noChangeArrowheads="1"/>
          </p:cNvSpPr>
          <p:nvPr/>
        </p:nvSpPr>
        <p:spPr bwMode="auto">
          <a:xfrm>
            <a:off x="2427100" y="2334252"/>
            <a:ext cx="248465"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r" eaLnBrk="0" hangingPunct="0"/>
            <a:r>
              <a:rPr lang="en-GB" sz="1400" dirty="0"/>
              <a:t>1.2</a:t>
            </a:r>
          </a:p>
        </p:txBody>
      </p:sp>
      <p:sp>
        <p:nvSpPr>
          <p:cNvPr id="104" name="Rectangle 60"/>
          <p:cNvSpPr>
            <a:spLocks noChangeArrowheads="1"/>
          </p:cNvSpPr>
          <p:nvPr/>
        </p:nvSpPr>
        <p:spPr bwMode="auto">
          <a:xfrm>
            <a:off x="2427100" y="2745017"/>
            <a:ext cx="248465"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r" eaLnBrk="0" hangingPunct="0"/>
            <a:r>
              <a:rPr lang="en-GB" sz="1400" dirty="0"/>
              <a:t>1.1</a:t>
            </a:r>
          </a:p>
        </p:txBody>
      </p:sp>
      <p:sp>
        <p:nvSpPr>
          <p:cNvPr id="105" name="Rectangle 61"/>
          <p:cNvSpPr>
            <a:spLocks noChangeArrowheads="1"/>
          </p:cNvSpPr>
          <p:nvPr/>
        </p:nvSpPr>
        <p:spPr bwMode="auto">
          <a:xfrm>
            <a:off x="2427100" y="3583217"/>
            <a:ext cx="248465"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r" eaLnBrk="0" hangingPunct="0"/>
            <a:r>
              <a:rPr lang="en-GB" sz="1400" dirty="0"/>
              <a:t>0.9</a:t>
            </a:r>
          </a:p>
        </p:txBody>
      </p:sp>
      <p:sp>
        <p:nvSpPr>
          <p:cNvPr id="106" name="Rectangle 62"/>
          <p:cNvSpPr>
            <a:spLocks noChangeArrowheads="1"/>
          </p:cNvSpPr>
          <p:nvPr/>
        </p:nvSpPr>
        <p:spPr bwMode="auto">
          <a:xfrm>
            <a:off x="2427100" y="3149830"/>
            <a:ext cx="248465"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r" eaLnBrk="0" hangingPunct="0"/>
            <a:r>
              <a:rPr lang="en-GB" sz="1400" dirty="0"/>
              <a:t>1.0</a:t>
            </a:r>
          </a:p>
        </p:txBody>
      </p:sp>
      <p:sp>
        <p:nvSpPr>
          <p:cNvPr id="107" name="Rectangle 63"/>
          <p:cNvSpPr>
            <a:spLocks noChangeArrowheads="1"/>
          </p:cNvSpPr>
          <p:nvPr/>
        </p:nvSpPr>
        <p:spPr bwMode="auto">
          <a:xfrm>
            <a:off x="3269229" y="3723987"/>
            <a:ext cx="99386"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0</a:t>
            </a:r>
          </a:p>
        </p:txBody>
      </p:sp>
      <p:sp>
        <p:nvSpPr>
          <p:cNvPr id="108" name="Rectangle 64"/>
          <p:cNvSpPr>
            <a:spLocks noChangeArrowheads="1"/>
          </p:cNvSpPr>
          <p:nvPr/>
        </p:nvSpPr>
        <p:spPr bwMode="auto">
          <a:xfrm>
            <a:off x="3689916" y="3723987"/>
            <a:ext cx="99386"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2</a:t>
            </a:r>
          </a:p>
        </p:txBody>
      </p:sp>
      <p:sp>
        <p:nvSpPr>
          <p:cNvPr id="109" name="Rectangle 65"/>
          <p:cNvSpPr>
            <a:spLocks noChangeArrowheads="1"/>
          </p:cNvSpPr>
          <p:nvPr/>
        </p:nvSpPr>
        <p:spPr bwMode="auto">
          <a:xfrm>
            <a:off x="4112191" y="3723987"/>
            <a:ext cx="99386"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4</a:t>
            </a:r>
          </a:p>
        </p:txBody>
      </p:sp>
      <p:sp>
        <p:nvSpPr>
          <p:cNvPr id="110" name="Rectangle 66"/>
          <p:cNvSpPr>
            <a:spLocks noChangeArrowheads="1"/>
          </p:cNvSpPr>
          <p:nvPr/>
        </p:nvSpPr>
        <p:spPr bwMode="auto">
          <a:xfrm>
            <a:off x="4529703" y="3723987"/>
            <a:ext cx="99386"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6</a:t>
            </a:r>
          </a:p>
        </p:txBody>
      </p:sp>
      <p:sp>
        <p:nvSpPr>
          <p:cNvPr id="111" name="Rectangle 67"/>
          <p:cNvSpPr>
            <a:spLocks noChangeArrowheads="1"/>
          </p:cNvSpPr>
          <p:nvPr/>
        </p:nvSpPr>
        <p:spPr bwMode="auto">
          <a:xfrm>
            <a:off x="4951184" y="3723987"/>
            <a:ext cx="99386"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8</a:t>
            </a:r>
          </a:p>
        </p:txBody>
      </p:sp>
      <p:sp>
        <p:nvSpPr>
          <p:cNvPr id="118" name="Rectangle 68"/>
          <p:cNvSpPr>
            <a:spLocks noChangeArrowheads="1"/>
          </p:cNvSpPr>
          <p:nvPr/>
        </p:nvSpPr>
        <p:spPr bwMode="auto">
          <a:xfrm>
            <a:off x="5324247"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10</a:t>
            </a:r>
          </a:p>
        </p:txBody>
      </p:sp>
      <p:sp>
        <p:nvSpPr>
          <p:cNvPr id="125" name="Rectangle 69"/>
          <p:cNvSpPr>
            <a:spLocks noChangeArrowheads="1"/>
          </p:cNvSpPr>
          <p:nvPr/>
        </p:nvSpPr>
        <p:spPr bwMode="auto">
          <a:xfrm>
            <a:off x="5746522"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12</a:t>
            </a:r>
          </a:p>
        </p:txBody>
      </p:sp>
      <p:sp>
        <p:nvSpPr>
          <p:cNvPr id="132" name="Rectangle 70"/>
          <p:cNvSpPr>
            <a:spLocks noChangeArrowheads="1"/>
          </p:cNvSpPr>
          <p:nvPr/>
        </p:nvSpPr>
        <p:spPr bwMode="auto">
          <a:xfrm>
            <a:off x="6173558"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14</a:t>
            </a:r>
          </a:p>
        </p:txBody>
      </p:sp>
      <p:sp>
        <p:nvSpPr>
          <p:cNvPr id="133" name="Rectangle 71"/>
          <p:cNvSpPr>
            <a:spLocks noChangeArrowheads="1"/>
          </p:cNvSpPr>
          <p:nvPr/>
        </p:nvSpPr>
        <p:spPr bwMode="auto">
          <a:xfrm>
            <a:off x="6591864"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16</a:t>
            </a:r>
          </a:p>
        </p:txBody>
      </p:sp>
      <p:sp>
        <p:nvSpPr>
          <p:cNvPr id="134" name="Rectangle 72"/>
          <p:cNvSpPr>
            <a:spLocks noChangeArrowheads="1"/>
          </p:cNvSpPr>
          <p:nvPr/>
        </p:nvSpPr>
        <p:spPr bwMode="auto">
          <a:xfrm>
            <a:off x="7013347"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18</a:t>
            </a:r>
          </a:p>
        </p:txBody>
      </p:sp>
      <p:sp>
        <p:nvSpPr>
          <p:cNvPr id="135" name="Rectangle 73"/>
          <p:cNvSpPr>
            <a:spLocks noChangeArrowheads="1"/>
          </p:cNvSpPr>
          <p:nvPr/>
        </p:nvSpPr>
        <p:spPr bwMode="auto">
          <a:xfrm>
            <a:off x="7439589"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20</a:t>
            </a:r>
          </a:p>
        </p:txBody>
      </p:sp>
      <p:sp>
        <p:nvSpPr>
          <p:cNvPr id="136" name="Rectangle 74"/>
          <p:cNvSpPr>
            <a:spLocks noChangeArrowheads="1"/>
          </p:cNvSpPr>
          <p:nvPr/>
        </p:nvSpPr>
        <p:spPr bwMode="auto">
          <a:xfrm>
            <a:off x="7858689"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22</a:t>
            </a:r>
          </a:p>
        </p:txBody>
      </p:sp>
      <p:sp>
        <p:nvSpPr>
          <p:cNvPr id="141" name="Rectangle 75"/>
          <p:cNvSpPr>
            <a:spLocks noChangeArrowheads="1"/>
          </p:cNvSpPr>
          <p:nvPr/>
        </p:nvSpPr>
        <p:spPr bwMode="auto">
          <a:xfrm>
            <a:off x="8284934" y="3723987"/>
            <a:ext cx="19877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eaLnBrk="0" hangingPunct="0"/>
            <a:r>
              <a:rPr lang="en-GB" sz="1400" dirty="0"/>
              <a:t>24</a:t>
            </a:r>
          </a:p>
        </p:txBody>
      </p:sp>
      <p:sp>
        <p:nvSpPr>
          <p:cNvPr id="142" name="Rectangle 76"/>
          <p:cNvSpPr>
            <a:spLocks noChangeArrowheads="1"/>
          </p:cNvSpPr>
          <p:nvPr/>
        </p:nvSpPr>
        <p:spPr bwMode="auto">
          <a:xfrm>
            <a:off x="3034580" y="3958540"/>
            <a:ext cx="596317"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smtClean="0"/>
              <a:t>09:00 h</a:t>
            </a:r>
            <a:endParaRPr lang="en-GB" sz="1400" dirty="0"/>
          </a:p>
        </p:txBody>
      </p:sp>
      <p:sp>
        <p:nvSpPr>
          <p:cNvPr id="143" name="Rectangle 77"/>
          <p:cNvSpPr>
            <a:spLocks noChangeArrowheads="1"/>
          </p:cNvSpPr>
          <p:nvPr/>
        </p:nvSpPr>
        <p:spPr bwMode="auto">
          <a:xfrm>
            <a:off x="4315692" y="3958540"/>
            <a:ext cx="596317"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smtClean="0"/>
              <a:t>15:00 h</a:t>
            </a:r>
            <a:endParaRPr lang="en-GB" sz="1400" dirty="0"/>
          </a:p>
        </p:txBody>
      </p:sp>
      <p:sp>
        <p:nvSpPr>
          <p:cNvPr id="144" name="Rectangle 78"/>
          <p:cNvSpPr>
            <a:spLocks noChangeArrowheads="1"/>
          </p:cNvSpPr>
          <p:nvPr/>
        </p:nvSpPr>
        <p:spPr bwMode="auto">
          <a:xfrm>
            <a:off x="5572986" y="3958540"/>
            <a:ext cx="596317"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smtClean="0"/>
              <a:t>21:00 h</a:t>
            </a:r>
            <a:endParaRPr lang="en-GB" sz="1400" dirty="0"/>
          </a:p>
        </p:txBody>
      </p:sp>
      <p:sp>
        <p:nvSpPr>
          <p:cNvPr id="145" name="Rectangle 79"/>
          <p:cNvSpPr>
            <a:spLocks noChangeArrowheads="1"/>
          </p:cNvSpPr>
          <p:nvPr/>
        </p:nvSpPr>
        <p:spPr bwMode="auto">
          <a:xfrm>
            <a:off x="6846165" y="3958540"/>
            <a:ext cx="596317"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smtClean="0"/>
              <a:t>03:00 h</a:t>
            </a:r>
            <a:endParaRPr lang="en-GB" sz="1400" dirty="0"/>
          </a:p>
        </p:txBody>
      </p:sp>
      <p:sp>
        <p:nvSpPr>
          <p:cNvPr id="150" name="Rectangle 80"/>
          <p:cNvSpPr>
            <a:spLocks noChangeArrowheads="1"/>
          </p:cNvSpPr>
          <p:nvPr/>
        </p:nvSpPr>
        <p:spPr bwMode="auto">
          <a:xfrm>
            <a:off x="8117753" y="3958540"/>
            <a:ext cx="596317"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smtClean="0"/>
              <a:t>09:00 h</a:t>
            </a:r>
            <a:endParaRPr lang="en-GB" sz="1400" dirty="0"/>
          </a:p>
        </p:txBody>
      </p:sp>
      <p:grpSp>
        <p:nvGrpSpPr>
          <p:cNvPr id="7" name="Group 13"/>
          <p:cNvGrpSpPr/>
          <p:nvPr/>
        </p:nvGrpSpPr>
        <p:grpSpPr>
          <a:xfrm>
            <a:off x="3262312" y="2185991"/>
            <a:ext cx="5195888" cy="842963"/>
            <a:chOff x="2438400" y="3071813"/>
            <a:chExt cx="5195888" cy="1123950"/>
          </a:xfrm>
        </p:grpSpPr>
        <p:sp>
          <p:nvSpPr>
            <p:cNvPr id="170" name="Freeform 114"/>
            <p:cNvSpPr>
              <a:spLocks/>
            </p:cNvSpPr>
            <p:nvPr/>
          </p:nvSpPr>
          <p:spPr bwMode="auto">
            <a:xfrm>
              <a:off x="2503488" y="3133725"/>
              <a:ext cx="5081587" cy="1017588"/>
            </a:xfrm>
            <a:custGeom>
              <a:avLst/>
              <a:gdLst>
                <a:gd name="T0" fmla="*/ 0 w 1934"/>
                <a:gd name="T1" fmla="*/ 2147483647 h 436"/>
                <a:gd name="T2" fmla="*/ 2147483647 w 1934"/>
                <a:gd name="T3" fmla="*/ 2147483647 h 436"/>
                <a:gd name="T4" fmla="*/ 2147483647 w 1934"/>
                <a:gd name="T5" fmla="*/ 0 h 436"/>
                <a:gd name="T6" fmla="*/ 2147483647 w 1934"/>
                <a:gd name="T7" fmla="*/ 2147483647 h 436"/>
                <a:gd name="T8" fmla="*/ 2147483647 w 1934"/>
                <a:gd name="T9" fmla="*/ 2147483647 h 436"/>
                <a:gd name="T10" fmla="*/ 2147483647 w 1934"/>
                <a:gd name="T11" fmla="*/ 2147483647 h 436"/>
                <a:gd name="T12" fmla="*/ 2147483647 w 1934"/>
                <a:gd name="T13" fmla="*/ 2147483647 h 436"/>
                <a:gd name="T14" fmla="*/ 2147483647 w 1934"/>
                <a:gd name="T15" fmla="*/ 2147483647 h 436"/>
                <a:gd name="T16" fmla="*/ 2147483647 w 1934"/>
                <a:gd name="T17" fmla="*/ 2147483647 h 436"/>
                <a:gd name="T18" fmla="*/ 2147483647 w 1934"/>
                <a:gd name="T19" fmla="*/ 2147483647 h 436"/>
                <a:gd name="T20" fmla="*/ 2147483647 w 1934"/>
                <a:gd name="T21" fmla="*/ 2147483647 h 436"/>
                <a:gd name="T22" fmla="*/ 2147483647 w 1934"/>
                <a:gd name="T23" fmla="*/ 2147483647 h 436"/>
                <a:gd name="T24" fmla="*/ 2147483647 w 1934"/>
                <a:gd name="T25" fmla="*/ 2147483647 h 436"/>
                <a:gd name="T26" fmla="*/ 2147483647 w 1934"/>
                <a:gd name="T27" fmla="*/ 2147483647 h 436"/>
                <a:gd name="T28" fmla="*/ 2147483647 w 1934"/>
                <a:gd name="T29" fmla="*/ 2147483647 h 436"/>
                <a:gd name="T30" fmla="*/ 2147483647 w 1934"/>
                <a:gd name="T31" fmla="*/ 2147483647 h 4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436"/>
                <a:gd name="T50" fmla="*/ 1934 w 1934"/>
                <a:gd name="T51" fmla="*/ 436 h 4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436">
                  <a:moveTo>
                    <a:pt x="0" y="241"/>
                  </a:moveTo>
                  <a:lnTo>
                    <a:pt x="45" y="50"/>
                  </a:lnTo>
                  <a:lnTo>
                    <a:pt x="85" y="0"/>
                  </a:lnTo>
                  <a:lnTo>
                    <a:pt x="166" y="7"/>
                  </a:lnTo>
                  <a:lnTo>
                    <a:pt x="265" y="13"/>
                  </a:lnTo>
                  <a:lnTo>
                    <a:pt x="339" y="10"/>
                  </a:lnTo>
                  <a:lnTo>
                    <a:pt x="572" y="175"/>
                  </a:lnTo>
                  <a:lnTo>
                    <a:pt x="816" y="231"/>
                  </a:lnTo>
                  <a:lnTo>
                    <a:pt x="971" y="221"/>
                  </a:lnTo>
                  <a:lnTo>
                    <a:pt x="1008" y="284"/>
                  </a:lnTo>
                  <a:lnTo>
                    <a:pt x="1043" y="284"/>
                  </a:lnTo>
                  <a:lnTo>
                    <a:pt x="1129" y="258"/>
                  </a:lnTo>
                  <a:lnTo>
                    <a:pt x="1538" y="436"/>
                  </a:lnTo>
                  <a:lnTo>
                    <a:pt x="1768" y="357"/>
                  </a:lnTo>
                  <a:lnTo>
                    <a:pt x="1856" y="267"/>
                  </a:lnTo>
                  <a:lnTo>
                    <a:pt x="1934" y="122"/>
                  </a:lnTo>
                </a:path>
              </a:pathLst>
            </a:custGeom>
            <a:noFill/>
            <a:ln w="38100">
              <a:solidFill>
                <a:srgbClr val="00CC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endParaRPr lang="en-US" sz="1400" dirty="0"/>
            </a:p>
          </p:txBody>
        </p:sp>
        <p:grpSp>
          <p:nvGrpSpPr>
            <p:cNvPr id="8" name="Group 12"/>
            <p:cNvGrpSpPr/>
            <p:nvPr/>
          </p:nvGrpSpPr>
          <p:grpSpPr>
            <a:xfrm>
              <a:off x="2438400" y="3071813"/>
              <a:ext cx="5195888" cy="1123950"/>
              <a:chOff x="2438400" y="3071813"/>
              <a:chExt cx="5195888" cy="1123950"/>
            </a:xfrm>
          </p:grpSpPr>
          <p:sp>
            <p:nvSpPr>
              <p:cNvPr id="172" name="Freeform 116"/>
              <p:cNvSpPr>
                <a:spLocks/>
              </p:cNvSpPr>
              <p:nvPr/>
            </p:nvSpPr>
            <p:spPr bwMode="auto">
              <a:xfrm>
                <a:off x="2438400" y="3613150"/>
                <a:ext cx="125413" cy="122238"/>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3" name="Freeform 118"/>
              <p:cNvSpPr>
                <a:spLocks/>
              </p:cNvSpPr>
              <p:nvPr/>
            </p:nvSpPr>
            <p:spPr bwMode="auto">
              <a:xfrm>
                <a:off x="2555875" y="3195638"/>
                <a:ext cx="134938" cy="122237"/>
              </a:xfrm>
              <a:custGeom>
                <a:avLst/>
                <a:gdLst>
                  <a:gd name="T0" fmla="*/ 2147483647 w 51"/>
                  <a:gd name="T1" fmla="*/ 0 h 52"/>
                  <a:gd name="T2" fmla="*/ 0 w 51"/>
                  <a:gd name="T3" fmla="*/ 2147483647 h 52"/>
                  <a:gd name="T4" fmla="*/ 2147483647 w 51"/>
                  <a:gd name="T5" fmla="*/ 2147483647 h 52"/>
                  <a:gd name="T6" fmla="*/ 2147483647 w 51"/>
                  <a:gd name="T7" fmla="*/ 0 h 52"/>
                  <a:gd name="T8" fmla="*/ 0 60000 65536"/>
                  <a:gd name="T9" fmla="*/ 0 60000 65536"/>
                  <a:gd name="T10" fmla="*/ 0 60000 65536"/>
                  <a:gd name="T11" fmla="*/ 0 60000 65536"/>
                  <a:gd name="T12" fmla="*/ 0 w 51"/>
                  <a:gd name="T13" fmla="*/ 0 h 52"/>
                  <a:gd name="T14" fmla="*/ 51 w 51"/>
                  <a:gd name="T15" fmla="*/ 52 h 52"/>
                </a:gdLst>
                <a:ahLst/>
                <a:cxnLst>
                  <a:cxn ang="T8">
                    <a:pos x="T0" y="T1"/>
                  </a:cxn>
                  <a:cxn ang="T9">
                    <a:pos x="T2" y="T3"/>
                  </a:cxn>
                  <a:cxn ang="T10">
                    <a:pos x="T4" y="T5"/>
                  </a:cxn>
                  <a:cxn ang="T11">
                    <a:pos x="T6" y="T7"/>
                  </a:cxn>
                </a:cxnLst>
                <a:rect l="T12" t="T13" r="T14" b="T15"/>
                <a:pathLst>
                  <a:path w="51" h="52">
                    <a:moveTo>
                      <a:pt x="27" y="0"/>
                    </a:moveTo>
                    <a:lnTo>
                      <a:pt x="0" y="52"/>
                    </a:lnTo>
                    <a:lnTo>
                      <a:pt x="51" y="52"/>
                    </a:lnTo>
                    <a:lnTo>
                      <a:pt x="27"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4" name="Freeform 120"/>
              <p:cNvSpPr>
                <a:spLocks/>
              </p:cNvSpPr>
              <p:nvPr/>
            </p:nvSpPr>
            <p:spPr bwMode="auto">
              <a:xfrm>
                <a:off x="2668588" y="3071813"/>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5" name="Freeform 122"/>
              <p:cNvSpPr>
                <a:spLocks/>
              </p:cNvSpPr>
              <p:nvPr/>
            </p:nvSpPr>
            <p:spPr bwMode="auto">
              <a:xfrm>
                <a:off x="2873375" y="3103563"/>
                <a:ext cx="127000" cy="115887"/>
              </a:xfrm>
              <a:custGeom>
                <a:avLst/>
                <a:gdLst>
                  <a:gd name="T0" fmla="*/ 2147483647 w 49"/>
                  <a:gd name="T1" fmla="*/ 0 h 50"/>
                  <a:gd name="T2" fmla="*/ 0 w 49"/>
                  <a:gd name="T3" fmla="*/ 2147483647 h 50"/>
                  <a:gd name="T4" fmla="*/ 2147483647 w 49"/>
                  <a:gd name="T5" fmla="*/ 2147483647 h 50"/>
                  <a:gd name="T6" fmla="*/ 2147483647 w 49"/>
                  <a:gd name="T7" fmla="*/ 0 h 50"/>
                  <a:gd name="T8" fmla="*/ 0 60000 65536"/>
                  <a:gd name="T9" fmla="*/ 0 60000 65536"/>
                  <a:gd name="T10" fmla="*/ 0 60000 65536"/>
                  <a:gd name="T11" fmla="*/ 0 60000 65536"/>
                  <a:gd name="T12" fmla="*/ 0 w 49"/>
                  <a:gd name="T13" fmla="*/ 0 h 50"/>
                  <a:gd name="T14" fmla="*/ 49 w 49"/>
                  <a:gd name="T15" fmla="*/ 50 h 50"/>
                </a:gdLst>
                <a:ahLst/>
                <a:cxnLst>
                  <a:cxn ang="T8">
                    <a:pos x="T0" y="T1"/>
                  </a:cxn>
                  <a:cxn ang="T9">
                    <a:pos x="T2" y="T3"/>
                  </a:cxn>
                  <a:cxn ang="T10">
                    <a:pos x="T4" y="T5"/>
                  </a:cxn>
                  <a:cxn ang="T11">
                    <a:pos x="T6" y="T7"/>
                  </a:cxn>
                </a:cxnLst>
                <a:rect l="T12" t="T13" r="T14" b="T15"/>
                <a:pathLst>
                  <a:path w="49" h="50">
                    <a:moveTo>
                      <a:pt x="25" y="0"/>
                    </a:moveTo>
                    <a:lnTo>
                      <a:pt x="0" y="50"/>
                    </a:lnTo>
                    <a:lnTo>
                      <a:pt x="49" y="50"/>
                    </a:lnTo>
                    <a:lnTo>
                      <a:pt x="25"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6" name="Freeform 124"/>
              <p:cNvSpPr>
                <a:spLocks/>
              </p:cNvSpPr>
              <p:nvPr/>
            </p:nvSpPr>
            <p:spPr bwMode="auto">
              <a:xfrm>
                <a:off x="3097213" y="3095625"/>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7" name="Freeform 126"/>
              <p:cNvSpPr>
                <a:spLocks/>
              </p:cNvSpPr>
              <p:nvPr/>
            </p:nvSpPr>
            <p:spPr bwMode="auto">
              <a:xfrm>
                <a:off x="3303588" y="3086100"/>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8" name="Freeform 128"/>
              <p:cNvSpPr>
                <a:spLocks/>
              </p:cNvSpPr>
              <p:nvPr/>
            </p:nvSpPr>
            <p:spPr bwMode="auto">
              <a:xfrm>
                <a:off x="3951288" y="3463925"/>
                <a:ext cx="125412" cy="125413"/>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9" name="Freeform 130"/>
              <p:cNvSpPr>
                <a:spLocks/>
              </p:cNvSpPr>
              <p:nvPr/>
            </p:nvSpPr>
            <p:spPr bwMode="auto">
              <a:xfrm>
                <a:off x="4576763" y="3594100"/>
                <a:ext cx="125412" cy="125413"/>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0" name="Freeform 132"/>
              <p:cNvSpPr>
                <a:spLocks/>
              </p:cNvSpPr>
              <p:nvPr/>
            </p:nvSpPr>
            <p:spPr bwMode="auto">
              <a:xfrm>
                <a:off x="4981575" y="3589338"/>
                <a:ext cx="125413" cy="122237"/>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1" name="Freeform 134"/>
              <p:cNvSpPr>
                <a:spLocks/>
              </p:cNvSpPr>
              <p:nvPr/>
            </p:nvSpPr>
            <p:spPr bwMode="auto">
              <a:xfrm>
                <a:off x="5103813" y="3749675"/>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2" name="Freeform 136"/>
              <p:cNvSpPr>
                <a:spLocks/>
              </p:cNvSpPr>
              <p:nvPr/>
            </p:nvSpPr>
            <p:spPr bwMode="auto">
              <a:xfrm>
                <a:off x="5187950" y="3749675"/>
                <a:ext cx="125413"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3" name="Freeform 138"/>
              <p:cNvSpPr>
                <a:spLocks/>
              </p:cNvSpPr>
              <p:nvPr/>
            </p:nvSpPr>
            <p:spPr bwMode="auto">
              <a:xfrm>
                <a:off x="5410200" y="3689350"/>
                <a:ext cx="130175" cy="123825"/>
              </a:xfrm>
              <a:custGeom>
                <a:avLst/>
                <a:gdLst>
                  <a:gd name="T0" fmla="*/ 2147483647 w 49"/>
                  <a:gd name="T1" fmla="*/ 0 h 53"/>
                  <a:gd name="T2" fmla="*/ 0 w 49"/>
                  <a:gd name="T3" fmla="*/ 2147483647 h 53"/>
                  <a:gd name="T4" fmla="*/ 2147483647 w 49"/>
                  <a:gd name="T5" fmla="*/ 2147483647 h 53"/>
                  <a:gd name="T6" fmla="*/ 2147483647 w 49"/>
                  <a:gd name="T7" fmla="*/ 0 h 53"/>
                  <a:gd name="T8" fmla="*/ 0 60000 65536"/>
                  <a:gd name="T9" fmla="*/ 0 60000 65536"/>
                  <a:gd name="T10" fmla="*/ 0 60000 65536"/>
                  <a:gd name="T11" fmla="*/ 0 60000 65536"/>
                  <a:gd name="T12" fmla="*/ 0 w 49"/>
                  <a:gd name="T13" fmla="*/ 0 h 53"/>
                  <a:gd name="T14" fmla="*/ 49 w 49"/>
                  <a:gd name="T15" fmla="*/ 53 h 53"/>
                </a:gdLst>
                <a:ahLst/>
                <a:cxnLst>
                  <a:cxn ang="T8">
                    <a:pos x="T0" y="T1"/>
                  </a:cxn>
                  <a:cxn ang="T9">
                    <a:pos x="T2" y="T3"/>
                  </a:cxn>
                  <a:cxn ang="T10">
                    <a:pos x="T4" y="T5"/>
                  </a:cxn>
                  <a:cxn ang="T11">
                    <a:pos x="T6" y="T7"/>
                  </a:cxn>
                </a:cxnLst>
                <a:rect l="T12" t="T13" r="T14" b="T15"/>
                <a:pathLst>
                  <a:path w="49" h="53">
                    <a:moveTo>
                      <a:pt x="24" y="0"/>
                    </a:moveTo>
                    <a:lnTo>
                      <a:pt x="0" y="53"/>
                    </a:lnTo>
                    <a:lnTo>
                      <a:pt x="49"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4" name="Freeform 140"/>
              <p:cNvSpPr>
                <a:spLocks/>
              </p:cNvSpPr>
              <p:nvPr/>
            </p:nvSpPr>
            <p:spPr bwMode="auto">
              <a:xfrm>
                <a:off x="6465888" y="4073525"/>
                <a:ext cx="128587" cy="122238"/>
              </a:xfrm>
              <a:custGeom>
                <a:avLst/>
                <a:gdLst>
                  <a:gd name="T0" fmla="*/ 2147483647 w 48"/>
                  <a:gd name="T1" fmla="*/ 0 h 52"/>
                  <a:gd name="T2" fmla="*/ 0 w 48"/>
                  <a:gd name="T3" fmla="*/ 2147483647 h 52"/>
                  <a:gd name="T4" fmla="*/ 2147483647 w 48"/>
                  <a:gd name="T5" fmla="*/ 2147483647 h 52"/>
                  <a:gd name="T6" fmla="*/ 2147483647 w 48"/>
                  <a:gd name="T7" fmla="*/ 0 h 52"/>
                  <a:gd name="T8" fmla="*/ 0 60000 65536"/>
                  <a:gd name="T9" fmla="*/ 0 60000 65536"/>
                  <a:gd name="T10" fmla="*/ 0 60000 65536"/>
                  <a:gd name="T11" fmla="*/ 0 60000 65536"/>
                  <a:gd name="T12" fmla="*/ 0 w 48"/>
                  <a:gd name="T13" fmla="*/ 0 h 52"/>
                  <a:gd name="T14" fmla="*/ 48 w 48"/>
                  <a:gd name="T15" fmla="*/ 52 h 52"/>
                </a:gdLst>
                <a:ahLst/>
                <a:cxnLst>
                  <a:cxn ang="T8">
                    <a:pos x="T0" y="T1"/>
                  </a:cxn>
                  <a:cxn ang="T9">
                    <a:pos x="T2" y="T3"/>
                  </a:cxn>
                  <a:cxn ang="T10">
                    <a:pos x="T4" y="T5"/>
                  </a:cxn>
                  <a:cxn ang="T11">
                    <a:pos x="T6" y="T7"/>
                  </a:cxn>
                </a:cxnLst>
                <a:rect l="T12" t="T13" r="T14" b="T15"/>
                <a:pathLst>
                  <a:path w="48" h="52">
                    <a:moveTo>
                      <a:pt x="24" y="0"/>
                    </a:moveTo>
                    <a:lnTo>
                      <a:pt x="0" y="52"/>
                    </a:lnTo>
                    <a:lnTo>
                      <a:pt x="48" y="52"/>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5" name="Freeform 142"/>
              <p:cNvSpPr>
                <a:spLocks/>
              </p:cNvSpPr>
              <p:nvPr/>
            </p:nvSpPr>
            <p:spPr bwMode="auto">
              <a:xfrm>
                <a:off x="7085013" y="3903663"/>
                <a:ext cx="127000" cy="125412"/>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6" name="Freeform 144"/>
              <p:cNvSpPr>
                <a:spLocks/>
              </p:cNvSpPr>
              <p:nvPr/>
            </p:nvSpPr>
            <p:spPr bwMode="auto">
              <a:xfrm>
                <a:off x="7304088" y="3679825"/>
                <a:ext cx="125412" cy="122238"/>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7" name="Freeform 146"/>
              <p:cNvSpPr>
                <a:spLocks/>
              </p:cNvSpPr>
              <p:nvPr/>
            </p:nvSpPr>
            <p:spPr bwMode="auto">
              <a:xfrm>
                <a:off x="7508875" y="3373438"/>
                <a:ext cx="125413" cy="114300"/>
              </a:xfrm>
              <a:custGeom>
                <a:avLst/>
                <a:gdLst>
                  <a:gd name="T0" fmla="*/ 2147483647 w 48"/>
                  <a:gd name="T1" fmla="*/ 0 h 49"/>
                  <a:gd name="T2" fmla="*/ 0 w 48"/>
                  <a:gd name="T3" fmla="*/ 2147483647 h 49"/>
                  <a:gd name="T4" fmla="*/ 2147483647 w 48"/>
                  <a:gd name="T5" fmla="*/ 2147483647 h 49"/>
                  <a:gd name="T6" fmla="*/ 2147483647 w 48"/>
                  <a:gd name="T7" fmla="*/ 0 h 49"/>
                  <a:gd name="T8" fmla="*/ 0 60000 65536"/>
                  <a:gd name="T9" fmla="*/ 0 60000 65536"/>
                  <a:gd name="T10" fmla="*/ 0 60000 65536"/>
                  <a:gd name="T11" fmla="*/ 0 60000 65536"/>
                  <a:gd name="T12" fmla="*/ 0 w 48"/>
                  <a:gd name="T13" fmla="*/ 0 h 49"/>
                  <a:gd name="T14" fmla="*/ 48 w 48"/>
                  <a:gd name="T15" fmla="*/ 49 h 49"/>
                </a:gdLst>
                <a:ahLst/>
                <a:cxnLst>
                  <a:cxn ang="T8">
                    <a:pos x="T0" y="T1"/>
                  </a:cxn>
                  <a:cxn ang="T9">
                    <a:pos x="T2" y="T3"/>
                  </a:cxn>
                  <a:cxn ang="T10">
                    <a:pos x="T4" y="T5"/>
                  </a:cxn>
                  <a:cxn ang="T11">
                    <a:pos x="T6" y="T7"/>
                  </a:cxn>
                </a:cxnLst>
                <a:rect l="T12" t="T13" r="T14" b="T15"/>
                <a:pathLst>
                  <a:path w="48" h="49">
                    <a:moveTo>
                      <a:pt x="24" y="0"/>
                    </a:moveTo>
                    <a:lnTo>
                      <a:pt x="0" y="49"/>
                    </a:lnTo>
                    <a:lnTo>
                      <a:pt x="48" y="49"/>
                    </a:lnTo>
                    <a:lnTo>
                      <a:pt x="24" y="0"/>
                    </a:lnTo>
                    <a:close/>
                  </a:path>
                </a:pathLst>
              </a:custGeom>
              <a:solidFill>
                <a:srgbClr val="00CCFF"/>
              </a:solid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sp>
        <p:nvSpPr>
          <p:cNvPr id="188" name="Rectangle 207"/>
          <p:cNvSpPr>
            <a:spLocks noChangeArrowheads="1"/>
          </p:cNvSpPr>
          <p:nvPr/>
        </p:nvSpPr>
        <p:spPr bwMode="auto">
          <a:xfrm rot="16200000">
            <a:off x="775070" y="2322650"/>
            <a:ext cx="2475309"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p>
            <a:pPr algn="ctr" eaLnBrk="0" hangingPunct="0"/>
            <a:r>
              <a:rPr lang="en-GB" sz="1400" b="1" dirty="0"/>
              <a:t>FEV</a:t>
            </a:r>
            <a:r>
              <a:rPr lang="en-GB" sz="1400" b="1" baseline="-25000" dirty="0"/>
              <a:t>1</a:t>
            </a:r>
            <a:r>
              <a:rPr lang="en-GB" sz="1400" b="1" dirty="0"/>
              <a:t> (L)</a:t>
            </a:r>
          </a:p>
        </p:txBody>
      </p:sp>
      <p:sp>
        <p:nvSpPr>
          <p:cNvPr id="189" name="Rectangle 76"/>
          <p:cNvSpPr>
            <a:spLocks noChangeArrowheads="1"/>
          </p:cNvSpPr>
          <p:nvPr/>
        </p:nvSpPr>
        <p:spPr bwMode="auto">
          <a:xfrm>
            <a:off x="2882672" y="4195475"/>
            <a:ext cx="5503862"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0" tIns="0" rIns="0" bIns="0">
            <a:spAutoFit/>
          </a:bodyPr>
          <a:lstStyle/>
          <a:p>
            <a:pPr algn="ctr" eaLnBrk="0" hangingPunct="0"/>
            <a:r>
              <a:rPr lang="en-GB" sz="1400" b="1" dirty="0"/>
              <a:t>Time (hours)</a:t>
            </a:r>
          </a:p>
        </p:txBody>
      </p:sp>
      <p:grpSp>
        <p:nvGrpSpPr>
          <p:cNvPr id="9" name="Group 11"/>
          <p:cNvGrpSpPr/>
          <p:nvPr/>
        </p:nvGrpSpPr>
        <p:grpSpPr>
          <a:xfrm>
            <a:off x="3249384" y="2801253"/>
            <a:ext cx="5189538" cy="750094"/>
            <a:chOff x="2444750" y="3848100"/>
            <a:chExt cx="5189538" cy="1000125"/>
          </a:xfrm>
          <a:solidFill>
            <a:srgbClr val="FFFF00"/>
          </a:solidFill>
        </p:grpSpPr>
        <p:sp>
          <p:nvSpPr>
            <p:cNvPr id="191" name="Freeform 81"/>
            <p:cNvSpPr>
              <a:spLocks/>
            </p:cNvSpPr>
            <p:nvPr/>
          </p:nvSpPr>
          <p:spPr bwMode="auto">
            <a:xfrm>
              <a:off x="2503488" y="3903663"/>
              <a:ext cx="5081587" cy="901700"/>
            </a:xfrm>
            <a:custGeom>
              <a:avLst/>
              <a:gdLst>
                <a:gd name="T0" fmla="*/ 0 w 1934"/>
                <a:gd name="T1" fmla="*/ 2147483647 h 386"/>
                <a:gd name="T2" fmla="*/ 2147483647 w 1934"/>
                <a:gd name="T3" fmla="*/ 0 h 386"/>
                <a:gd name="T4" fmla="*/ 2147483647 w 1934"/>
                <a:gd name="T5" fmla="*/ 2147483647 h 386"/>
                <a:gd name="T6" fmla="*/ 2147483647 w 1934"/>
                <a:gd name="T7" fmla="*/ 2147483647 h 386"/>
                <a:gd name="T8" fmla="*/ 2147483647 w 1934"/>
                <a:gd name="T9" fmla="*/ 2147483647 h 386"/>
                <a:gd name="T10" fmla="*/ 2147483647 w 1934"/>
                <a:gd name="T11" fmla="*/ 2147483647 h 386"/>
                <a:gd name="T12" fmla="*/ 2147483647 w 1934"/>
                <a:gd name="T13" fmla="*/ 2147483647 h 386"/>
                <a:gd name="T14" fmla="*/ 2147483647 w 1934"/>
                <a:gd name="T15" fmla="*/ 2147483647 h 386"/>
                <a:gd name="T16" fmla="*/ 2147483647 w 1934"/>
                <a:gd name="T17" fmla="*/ 2147483647 h 386"/>
                <a:gd name="T18" fmla="*/ 2147483647 w 1934"/>
                <a:gd name="T19" fmla="*/ 2147483647 h 386"/>
                <a:gd name="T20" fmla="*/ 2147483647 w 1934"/>
                <a:gd name="T21" fmla="*/ 2147483647 h 386"/>
                <a:gd name="T22" fmla="*/ 2147483647 w 1934"/>
                <a:gd name="T23" fmla="*/ 2147483647 h 386"/>
                <a:gd name="T24" fmla="*/ 2147483647 w 1934"/>
                <a:gd name="T25" fmla="*/ 2147483647 h 386"/>
                <a:gd name="T26" fmla="*/ 2147483647 w 1934"/>
                <a:gd name="T27" fmla="*/ 2147483647 h 386"/>
                <a:gd name="T28" fmla="*/ 2147483647 w 1934"/>
                <a:gd name="T29" fmla="*/ 2147483647 h 386"/>
                <a:gd name="T30" fmla="*/ 2147483647 w 1934"/>
                <a:gd name="T31" fmla="*/ 2147483647 h 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386"/>
                <a:gd name="T50" fmla="*/ 1934 w 1934"/>
                <a:gd name="T51" fmla="*/ 386 h 3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386">
                  <a:moveTo>
                    <a:pt x="0" y="116"/>
                  </a:moveTo>
                  <a:lnTo>
                    <a:pt x="42" y="0"/>
                  </a:lnTo>
                  <a:lnTo>
                    <a:pt x="91" y="17"/>
                  </a:lnTo>
                  <a:lnTo>
                    <a:pt x="179" y="46"/>
                  </a:lnTo>
                  <a:lnTo>
                    <a:pt x="257" y="56"/>
                  </a:lnTo>
                  <a:lnTo>
                    <a:pt x="326" y="20"/>
                  </a:lnTo>
                  <a:lnTo>
                    <a:pt x="583" y="142"/>
                  </a:lnTo>
                  <a:lnTo>
                    <a:pt x="821" y="168"/>
                  </a:lnTo>
                  <a:lnTo>
                    <a:pt x="984" y="165"/>
                  </a:lnTo>
                  <a:lnTo>
                    <a:pt x="1014" y="248"/>
                  </a:lnTo>
                  <a:lnTo>
                    <a:pt x="1067" y="274"/>
                  </a:lnTo>
                  <a:lnTo>
                    <a:pt x="1131" y="287"/>
                  </a:lnTo>
                  <a:lnTo>
                    <a:pt x="1525" y="386"/>
                  </a:lnTo>
                  <a:lnTo>
                    <a:pt x="1768" y="290"/>
                  </a:lnTo>
                  <a:lnTo>
                    <a:pt x="1867" y="195"/>
                  </a:lnTo>
                  <a:lnTo>
                    <a:pt x="1934" y="125"/>
                  </a:lnTo>
                </a:path>
              </a:pathLst>
            </a:custGeom>
            <a:grpFill/>
            <a:ln w="38100">
              <a:solidFill>
                <a:srgbClr val="FFFF00"/>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endParaRPr lang="en-US" sz="1400" dirty="0"/>
            </a:p>
          </p:txBody>
        </p:sp>
        <p:grpSp>
          <p:nvGrpSpPr>
            <p:cNvPr id="10" name="Group 10"/>
            <p:cNvGrpSpPr/>
            <p:nvPr/>
          </p:nvGrpSpPr>
          <p:grpSpPr>
            <a:xfrm>
              <a:off x="2444750" y="3848100"/>
              <a:ext cx="5189538" cy="1000125"/>
              <a:chOff x="2444750" y="3848100"/>
              <a:chExt cx="5189538" cy="1000125"/>
            </a:xfrm>
            <a:grpFill/>
          </p:grpSpPr>
          <p:sp>
            <p:nvSpPr>
              <p:cNvPr id="193" name="Oval 237"/>
              <p:cNvSpPr>
                <a:spLocks noChangeArrowheads="1"/>
              </p:cNvSpPr>
              <p:nvPr/>
            </p:nvSpPr>
            <p:spPr bwMode="auto">
              <a:xfrm>
                <a:off x="7521575" y="4154488"/>
                <a:ext cx="112713" cy="112712"/>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94" name="Oval 238"/>
              <p:cNvSpPr>
                <a:spLocks noChangeArrowheads="1"/>
              </p:cNvSpPr>
              <p:nvPr/>
            </p:nvSpPr>
            <p:spPr bwMode="auto">
              <a:xfrm>
                <a:off x="7315200" y="4327525"/>
                <a:ext cx="112713"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95" name="Oval 239"/>
              <p:cNvSpPr>
                <a:spLocks noChangeArrowheads="1"/>
              </p:cNvSpPr>
              <p:nvPr/>
            </p:nvSpPr>
            <p:spPr bwMode="auto">
              <a:xfrm>
                <a:off x="7089775" y="4533900"/>
                <a:ext cx="112713"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96" name="Oval 240"/>
              <p:cNvSpPr>
                <a:spLocks noChangeArrowheads="1"/>
              </p:cNvSpPr>
              <p:nvPr/>
            </p:nvSpPr>
            <p:spPr bwMode="auto">
              <a:xfrm>
                <a:off x="6470650" y="4735513"/>
                <a:ext cx="112713" cy="112712"/>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97" name="Oval 241"/>
              <p:cNvSpPr>
                <a:spLocks noChangeArrowheads="1"/>
              </p:cNvSpPr>
              <p:nvPr/>
            </p:nvSpPr>
            <p:spPr bwMode="auto">
              <a:xfrm>
                <a:off x="5413375" y="4511675"/>
                <a:ext cx="112713"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98" name="Oval 242"/>
              <p:cNvSpPr>
                <a:spLocks noChangeArrowheads="1"/>
              </p:cNvSpPr>
              <p:nvPr/>
            </p:nvSpPr>
            <p:spPr bwMode="auto">
              <a:xfrm>
                <a:off x="5202238" y="4465638"/>
                <a:ext cx="112712" cy="112712"/>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99" name="Oval 243"/>
              <p:cNvSpPr>
                <a:spLocks noChangeArrowheads="1"/>
              </p:cNvSpPr>
              <p:nvPr/>
            </p:nvSpPr>
            <p:spPr bwMode="auto">
              <a:xfrm>
                <a:off x="5087938" y="4425950"/>
                <a:ext cx="112712"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0" name="Oval 244"/>
              <p:cNvSpPr>
                <a:spLocks noChangeArrowheads="1"/>
              </p:cNvSpPr>
              <p:nvPr/>
            </p:nvSpPr>
            <p:spPr bwMode="auto">
              <a:xfrm>
                <a:off x="4991100" y="4224338"/>
                <a:ext cx="112713" cy="112712"/>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1" name="Oval 245"/>
              <p:cNvSpPr>
                <a:spLocks noChangeArrowheads="1"/>
              </p:cNvSpPr>
              <p:nvPr/>
            </p:nvSpPr>
            <p:spPr bwMode="auto">
              <a:xfrm>
                <a:off x="4587875" y="4229100"/>
                <a:ext cx="112713"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2" name="Oval 246"/>
              <p:cNvSpPr>
                <a:spLocks noChangeArrowheads="1"/>
              </p:cNvSpPr>
              <p:nvPr/>
            </p:nvSpPr>
            <p:spPr bwMode="auto">
              <a:xfrm>
                <a:off x="3960813" y="4181475"/>
                <a:ext cx="112712"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3" name="Oval 247"/>
              <p:cNvSpPr>
                <a:spLocks noChangeArrowheads="1"/>
              </p:cNvSpPr>
              <p:nvPr/>
            </p:nvSpPr>
            <p:spPr bwMode="auto">
              <a:xfrm>
                <a:off x="3317875" y="3897313"/>
                <a:ext cx="112713" cy="112712"/>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4" name="Oval 248"/>
              <p:cNvSpPr>
                <a:spLocks noChangeArrowheads="1"/>
              </p:cNvSpPr>
              <p:nvPr/>
            </p:nvSpPr>
            <p:spPr bwMode="auto">
              <a:xfrm>
                <a:off x="3105150" y="3971925"/>
                <a:ext cx="112713"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5" name="Oval 249"/>
              <p:cNvSpPr>
                <a:spLocks noChangeArrowheads="1"/>
              </p:cNvSpPr>
              <p:nvPr/>
            </p:nvSpPr>
            <p:spPr bwMode="auto">
              <a:xfrm>
                <a:off x="2900363" y="3948113"/>
                <a:ext cx="112712" cy="112712"/>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6" name="Oval 250"/>
              <p:cNvSpPr>
                <a:spLocks noChangeArrowheads="1"/>
              </p:cNvSpPr>
              <p:nvPr/>
            </p:nvSpPr>
            <p:spPr bwMode="auto">
              <a:xfrm>
                <a:off x="2681288" y="3881438"/>
                <a:ext cx="112712" cy="112712"/>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7" name="Oval 251"/>
              <p:cNvSpPr>
                <a:spLocks noChangeArrowheads="1"/>
              </p:cNvSpPr>
              <p:nvPr/>
            </p:nvSpPr>
            <p:spPr bwMode="auto">
              <a:xfrm>
                <a:off x="2554288" y="3848100"/>
                <a:ext cx="112712"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8" name="Oval 252"/>
              <p:cNvSpPr>
                <a:spLocks noChangeArrowheads="1"/>
              </p:cNvSpPr>
              <p:nvPr/>
            </p:nvSpPr>
            <p:spPr bwMode="auto">
              <a:xfrm>
                <a:off x="2444750" y="4114800"/>
                <a:ext cx="112713" cy="112713"/>
              </a:xfrm>
              <a:prstGeom prst="ellipse">
                <a:avLst/>
              </a:prstGeom>
              <a:grpFill/>
              <a:ln w="19050">
                <a:solidFill>
                  <a:srgbClr val="FFFF00"/>
                </a:solid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grpSp>
      </p:grpSp>
      <p:sp>
        <p:nvSpPr>
          <p:cNvPr id="218" name="Rectangle 78"/>
          <p:cNvSpPr>
            <a:spLocks noChangeArrowheads="1"/>
          </p:cNvSpPr>
          <p:nvPr/>
        </p:nvSpPr>
        <p:spPr bwMode="auto">
          <a:xfrm>
            <a:off x="2813641" y="3723987"/>
            <a:ext cx="158698" cy="215444"/>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-2</a:t>
            </a:r>
          </a:p>
        </p:txBody>
      </p:sp>
      <p:grpSp>
        <p:nvGrpSpPr>
          <p:cNvPr id="11" name="Group 17"/>
          <p:cNvGrpSpPr/>
          <p:nvPr/>
        </p:nvGrpSpPr>
        <p:grpSpPr>
          <a:xfrm>
            <a:off x="3163318" y="1458231"/>
            <a:ext cx="5305766" cy="1223963"/>
            <a:chOff x="2358684" y="2057400"/>
            <a:chExt cx="5305766" cy="1631950"/>
          </a:xfrm>
        </p:grpSpPr>
        <p:grpSp>
          <p:nvGrpSpPr>
            <p:cNvPr id="12" name="Group 16"/>
            <p:cNvGrpSpPr/>
            <p:nvPr/>
          </p:nvGrpSpPr>
          <p:grpSpPr>
            <a:xfrm>
              <a:off x="2358684" y="2057400"/>
              <a:ext cx="5261657" cy="1601709"/>
              <a:chOff x="2358684" y="2057400"/>
              <a:chExt cx="5261657" cy="1601709"/>
            </a:xfrm>
          </p:grpSpPr>
          <p:sp>
            <p:nvSpPr>
              <p:cNvPr id="273" name="Rectangle 76"/>
              <p:cNvSpPr>
                <a:spLocks noChangeArrowheads="1"/>
              </p:cNvSpPr>
              <p:nvPr/>
            </p:nvSpPr>
            <p:spPr bwMode="auto">
              <a:xfrm>
                <a:off x="2358684" y="306070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74" name="Rectangle 76"/>
              <p:cNvSpPr>
                <a:spLocks noChangeArrowheads="1"/>
              </p:cNvSpPr>
              <p:nvPr/>
            </p:nvSpPr>
            <p:spPr bwMode="auto">
              <a:xfrm>
                <a:off x="2549184" y="205740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75" name="Rectangle 76"/>
              <p:cNvSpPr>
                <a:spLocks noChangeArrowheads="1"/>
              </p:cNvSpPr>
              <p:nvPr/>
            </p:nvSpPr>
            <p:spPr bwMode="auto">
              <a:xfrm>
                <a:off x="7549809" y="283210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76" name="Rectangle 76"/>
              <p:cNvSpPr>
                <a:spLocks noChangeArrowheads="1"/>
              </p:cNvSpPr>
              <p:nvPr/>
            </p:nvSpPr>
            <p:spPr bwMode="auto">
              <a:xfrm>
                <a:off x="7295809" y="308610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77" name="Rectangle 76"/>
              <p:cNvSpPr>
                <a:spLocks noChangeArrowheads="1"/>
              </p:cNvSpPr>
              <p:nvPr/>
            </p:nvSpPr>
            <p:spPr bwMode="auto">
              <a:xfrm>
                <a:off x="7098959" y="337185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78" name="Rectangle 76"/>
              <p:cNvSpPr>
                <a:spLocks noChangeArrowheads="1"/>
              </p:cNvSpPr>
              <p:nvPr/>
            </p:nvSpPr>
            <p:spPr bwMode="auto">
              <a:xfrm>
                <a:off x="6495709" y="337185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79" name="Rectangle 76"/>
              <p:cNvSpPr>
                <a:spLocks noChangeArrowheads="1"/>
              </p:cNvSpPr>
              <p:nvPr/>
            </p:nvSpPr>
            <p:spPr bwMode="auto">
              <a:xfrm>
                <a:off x="5492409" y="257810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80" name="Rectangle 76"/>
              <p:cNvSpPr>
                <a:spLocks noChangeArrowheads="1"/>
              </p:cNvSpPr>
              <p:nvPr/>
            </p:nvSpPr>
            <p:spPr bwMode="auto">
              <a:xfrm>
                <a:off x="5213009" y="255270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81" name="Rectangle 76"/>
              <p:cNvSpPr>
                <a:spLocks noChangeArrowheads="1"/>
              </p:cNvSpPr>
              <p:nvPr/>
            </p:nvSpPr>
            <p:spPr bwMode="auto">
              <a:xfrm>
                <a:off x="5060609" y="2647951"/>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82" name="Rectangle 76"/>
              <p:cNvSpPr>
                <a:spLocks noChangeArrowheads="1"/>
              </p:cNvSpPr>
              <p:nvPr/>
            </p:nvSpPr>
            <p:spPr bwMode="auto">
              <a:xfrm>
                <a:off x="4882809" y="327025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83" name="Rectangle 76"/>
              <p:cNvSpPr>
                <a:spLocks noChangeArrowheads="1"/>
              </p:cNvSpPr>
              <p:nvPr/>
            </p:nvSpPr>
            <p:spPr bwMode="auto">
              <a:xfrm>
                <a:off x="4590709" y="3251200"/>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84" name="Rectangle 76"/>
              <p:cNvSpPr>
                <a:spLocks noChangeArrowheads="1"/>
              </p:cNvSpPr>
              <p:nvPr/>
            </p:nvSpPr>
            <p:spPr bwMode="auto">
              <a:xfrm>
                <a:off x="3987459" y="2698751"/>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85" name="Rectangle 76"/>
              <p:cNvSpPr>
                <a:spLocks noChangeArrowheads="1"/>
              </p:cNvSpPr>
              <p:nvPr/>
            </p:nvSpPr>
            <p:spPr bwMode="auto">
              <a:xfrm>
                <a:off x="3333409" y="2228851"/>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sp>
            <p:nvSpPr>
              <p:cNvPr id="286" name="Rectangle 76"/>
              <p:cNvSpPr>
                <a:spLocks noChangeArrowheads="1"/>
              </p:cNvSpPr>
              <p:nvPr/>
            </p:nvSpPr>
            <p:spPr bwMode="auto">
              <a:xfrm>
                <a:off x="3117509" y="2482851"/>
                <a:ext cx="70532" cy="287259"/>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lIns="0" tIns="0" rIns="0" bIns="0">
                <a:spAutoFit/>
              </a:bodyPr>
              <a:lstStyle/>
              <a:p>
                <a:pPr algn="ctr" eaLnBrk="0" hangingPunct="0"/>
                <a:r>
                  <a:rPr lang="en-GB" sz="1400" dirty="0"/>
                  <a:t>*</a:t>
                </a:r>
              </a:p>
            </p:txBody>
          </p:sp>
        </p:grpSp>
        <p:grpSp>
          <p:nvGrpSpPr>
            <p:cNvPr id="13" name="Group 15"/>
            <p:cNvGrpSpPr/>
            <p:nvPr/>
          </p:nvGrpSpPr>
          <p:grpSpPr>
            <a:xfrm>
              <a:off x="2403475" y="2225675"/>
              <a:ext cx="5260975" cy="1463675"/>
              <a:chOff x="2403475" y="2225675"/>
              <a:chExt cx="5260975" cy="1463675"/>
            </a:xfrm>
          </p:grpSpPr>
          <p:sp>
            <p:nvSpPr>
              <p:cNvPr id="258" name="Freeform 180"/>
              <p:cNvSpPr>
                <a:spLocks/>
              </p:cNvSpPr>
              <p:nvPr/>
            </p:nvSpPr>
            <p:spPr bwMode="auto">
              <a:xfrm>
                <a:off x="2484438" y="2301875"/>
                <a:ext cx="5080000" cy="1311275"/>
              </a:xfrm>
              <a:custGeom>
                <a:avLst/>
                <a:gdLst>
                  <a:gd name="T0" fmla="*/ 0 w 1932"/>
                  <a:gd name="T1" fmla="*/ 2147483647 h 561"/>
                  <a:gd name="T2" fmla="*/ 2147483647 w 1932"/>
                  <a:gd name="T3" fmla="*/ 0 h 561"/>
                  <a:gd name="T4" fmla="*/ 2147483647 w 1932"/>
                  <a:gd name="T5" fmla="*/ 2147483647 h 561"/>
                  <a:gd name="T6" fmla="*/ 2147483647 w 1932"/>
                  <a:gd name="T7" fmla="*/ 2147483647 h 561"/>
                  <a:gd name="T8" fmla="*/ 2147483647 w 1932"/>
                  <a:gd name="T9" fmla="*/ 2147483647 h 561"/>
                  <a:gd name="T10" fmla="*/ 2147483647 w 1932"/>
                  <a:gd name="T11" fmla="*/ 2147483647 h 561"/>
                  <a:gd name="T12" fmla="*/ 2147483647 w 1932"/>
                  <a:gd name="T13" fmla="*/ 2147483647 h 561"/>
                  <a:gd name="T14" fmla="*/ 2147483647 w 1932"/>
                  <a:gd name="T15" fmla="*/ 2147483647 h 561"/>
                  <a:gd name="T16" fmla="*/ 2147483647 w 1932"/>
                  <a:gd name="T17" fmla="*/ 2147483647 h 561"/>
                  <a:gd name="T18" fmla="*/ 2147483647 w 1932"/>
                  <a:gd name="T19" fmla="*/ 2147483647 h 561"/>
                  <a:gd name="T20" fmla="*/ 2147483647 w 1932"/>
                  <a:gd name="T21" fmla="*/ 2147483647 h 561"/>
                  <a:gd name="T22" fmla="*/ 2147483647 w 1932"/>
                  <a:gd name="T23" fmla="*/ 2147483647 h 561"/>
                  <a:gd name="T24" fmla="*/ 2147483647 w 1932"/>
                  <a:gd name="T25" fmla="*/ 2147483647 h 5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1"/>
                  <a:gd name="T41" fmla="*/ 1932 w 1932"/>
                  <a:gd name="T42" fmla="*/ 561 h 5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1">
                    <a:moveTo>
                      <a:pt x="0" y="412"/>
                    </a:moveTo>
                    <a:lnTo>
                      <a:pt x="48" y="0"/>
                    </a:lnTo>
                    <a:lnTo>
                      <a:pt x="260" y="30"/>
                    </a:lnTo>
                    <a:lnTo>
                      <a:pt x="584" y="271"/>
                    </a:lnTo>
                    <a:lnTo>
                      <a:pt x="819" y="366"/>
                    </a:lnTo>
                    <a:lnTo>
                      <a:pt x="974" y="409"/>
                    </a:lnTo>
                    <a:lnTo>
                      <a:pt x="1014" y="218"/>
                    </a:lnTo>
                    <a:lnTo>
                      <a:pt x="1063" y="195"/>
                    </a:lnTo>
                    <a:lnTo>
                      <a:pt x="1132" y="195"/>
                    </a:lnTo>
                    <a:lnTo>
                      <a:pt x="1539" y="561"/>
                    </a:lnTo>
                    <a:lnTo>
                      <a:pt x="1782" y="554"/>
                    </a:lnTo>
                    <a:lnTo>
                      <a:pt x="1852" y="429"/>
                    </a:lnTo>
                    <a:lnTo>
                      <a:pt x="1932" y="327"/>
                    </a:lnTo>
                  </a:path>
                </a:pathLst>
              </a:custGeom>
              <a:noFill/>
              <a:ln w="38100">
                <a:solidFill>
                  <a:srgbClr val="3366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endParaRPr lang="en-US" sz="1400" dirty="0"/>
              </a:p>
            </p:txBody>
          </p:sp>
          <p:grpSp>
            <p:nvGrpSpPr>
              <p:cNvPr id="14" name="Group 14"/>
              <p:cNvGrpSpPr/>
              <p:nvPr/>
            </p:nvGrpSpPr>
            <p:grpSpPr>
              <a:xfrm>
                <a:off x="2403475" y="2225675"/>
                <a:ext cx="5260975" cy="1463675"/>
                <a:chOff x="2403475" y="2225675"/>
                <a:chExt cx="5260975" cy="1463675"/>
              </a:xfrm>
              <a:solidFill>
                <a:srgbClr val="3366FF"/>
              </a:solidFill>
            </p:grpSpPr>
            <p:sp>
              <p:nvSpPr>
                <p:cNvPr id="260" name="AutoShape 235"/>
                <p:cNvSpPr>
                  <a:spLocks noChangeArrowheads="1"/>
                </p:cNvSpPr>
                <p:nvPr/>
              </p:nvSpPr>
              <p:spPr bwMode="auto">
                <a:xfrm>
                  <a:off x="2533650" y="2225675"/>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1" name="AutoShape 234"/>
                <p:cNvSpPr>
                  <a:spLocks noChangeArrowheads="1"/>
                </p:cNvSpPr>
                <p:nvPr/>
              </p:nvSpPr>
              <p:spPr bwMode="auto">
                <a:xfrm>
                  <a:off x="3079750" y="2308225"/>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2" name="AutoShape 233"/>
                <p:cNvSpPr>
                  <a:spLocks noChangeArrowheads="1"/>
                </p:cNvSpPr>
                <p:nvPr/>
              </p:nvSpPr>
              <p:spPr bwMode="auto">
                <a:xfrm>
                  <a:off x="3943350" y="2841625"/>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3" name="AutoShape 232"/>
                <p:cNvSpPr>
                  <a:spLocks noChangeArrowheads="1"/>
                </p:cNvSpPr>
                <p:nvPr/>
              </p:nvSpPr>
              <p:spPr bwMode="auto">
                <a:xfrm>
                  <a:off x="4552950" y="3086100"/>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4" name="AutoShape 231"/>
                <p:cNvSpPr>
                  <a:spLocks noChangeArrowheads="1"/>
                </p:cNvSpPr>
                <p:nvPr/>
              </p:nvSpPr>
              <p:spPr bwMode="auto">
                <a:xfrm>
                  <a:off x="4959350" y="3171825"/>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5" name="AutoShape 230"/>
                <p:cNvSpPr>
                  <a:spLocks noChangeArrowheads="1"/>
                </p:cNvSpPr>
                <p:nvPr/>
              </p:nvSpPr>
              <p:spPr bwMode="auto">
                <a:xfrm>
                  <a:off x="5064125" y="2752725"/>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6" name="AutoShape 229"/>
                <p:cNvSpPr>
                  <a:spLocks noChangeArrowheads="1"/>
                </p:cNvSpPr>
                <p:nvPr/>
              </p:nvSpPr>
              <p:spPr bwMode="auto">
                <a:xfrm>
                  <a:off x="5178425" y="2689225"/>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7" name="AutoShape 224"/>
                <p:cNvSpPr>
                  <a:spLocks noChangeArrowheads="1"/>
                </p:cNvSpPr>
                <p:nvPr/>
              </p:nvSpPr>
              <p:spPr bwMode="auto">
                <a:xfrm>
                  <a:off x="7499350" y="2989263"/>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8" name="AutoShape 225"/>
                <p:cNvSpPr>
                  <a:spLocks noChangeArrowheads="1"/>
                </p:cNvSpPr>
                <p:nvPr/>
              </p:nvSpPr>
              <p:spPr bwMode="auto">
                <a:xfrm>
                  <a:off x="7273925" y="3221038"/>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69" name="AutoShape 226"/>
                <p:cNvSpPr>
                  <a:spLocks noChangeArrowheads="1"/>
                </p:cNvSpPr>
                <p:nvPr/>
              </p:nvSpPr>
              <p:spPr bwMode="auto">
                <a:xfrm>
                  <a:off x="7080250" y="3509963"/>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70" name="AutoShape 227"/>
                <p:cNvSpPr>
                  <a:spLocks noChangeArrowheads="1"/>
                </p:cNvSpPr>
                <p:nvPr/>
              </p:nvSpPr>
              <p:spPr bwMode="auto">
                <a:xfrm>
                  <a:off x="6442075" y="3524250"/>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71" name="AutoShape 228"/>
                <p:cNvSpPr>
                  <a:spLocks noChangeArrowheads="1"/>
                </p:cNvSpPr>
                <p:nvPr/>
              </p:nvSpPr>
              <p:spPr bwMode="auto">
                <a:xfrm>
                  <a:off x="5394325" y="2673350"/>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sp>
              <p:nvSpPr>
                <p:cNvPr id="272" name="AutoShape 236"/>
                <p:cNvSpPr>
                  <a:spLocks noChangeArrowheads="1"/>
                </p:cNvSpPr>
                <p:nvPr/>
              </p:nvSpPr>
              <p:spPr bwMode="auto">
                <a:xfrm>
                  <a:off x="2403475" y="3184525"/>
                  <a:ext cx="165100" cy="165100"/>
                </a:xfrm>
                <a:prstGeom prst="diamond">
                  <a:avLst/>
                </a:prstGeom>
                <a:grpFill/>
                <a:ln w="19050">
                  <a:noFill/>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400" dirty="0"/>
                </a:p>
              </p:txBody>
            </p:sp>
          </p:grpSp>
        </p:grpSp>
      </p:grpSp>
      <p:cxnSp>
        <p:nvCxnSpPr>
          <p:cNvPr id="287" name="Straight Connector 19"/>
          <p:cNvCxnSpPr/>
          <p:nvPr/>
        </p:nvCxnSpPr>
        <p:spPr>
          <a:xfrm flipH="1">
            <a:off x="2779493" y="1184384"/>
            <a:ext cx="111125"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88" name="Straight Connector 277"/>
          <p:cNvCxnSpPr/>
          <p:nvPr/>
        </p:nvCxnSpPr>
        <p:spPr>
          <a:xfrm flipH="1">
            <a:off x="2779493" y="1595843"/>
            <a:ext cx="111125"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89" name="Straight Connector 278"/>
          <p:cNvCxnSpPr/>
          <p:nvPr/>
        </p:nvCxnSpPr>
        <p:spPr>
          <a:xfrm flipH="1">
            <a:off x="2779493" y="2007303"/>
            <a:ext cx="111125"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0" name="Straight Connector 279"/>
          <p:cNvCxnSpPr/>
          <p:nvPr/>
        </p:nvCxnSpPr>
        <p:spPr>
          <a:xfrm flipH="1">
            <a:off x="2779493" y="2418763"/>
            <a:ext cx="111125"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1" name="Straight Connector 280"/>
          <p:cNvCxnSpPr/>
          <p:nvPr/>
        </p:nvCxnSpPr>
        <p:spPr>
          <a:xfrm flipH="1">
            <a:off x="2779493" y="2830223"/>
            <a:ext cx="111125"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2" name="Straight Connector 281"/>
          <p:cNvCxnSpPr/>
          <p:nvPr/>
        </p:nvCxnSpPr>
        <p:spPr>
          <a:xfrm flipH="1">
            <a:off x="2779493" y="3241684"/>
            <a:ext cx="111125"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3" name="Straight Connector 282"/>
          <p:cNvCxnSpPr/>
          <p:nvPr/>
        </p:nvCxnSpPr>
        <p:spPr>
          <a:xfrm flipH="1">
            <a:off x="2779493" y="3653144"/>
            <a:ext cx="111125"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4" name="Straight Connector 283"/>
          <p:cNvCxnSpPr/>
          <p:nvPr/>
        </p:nvCxnSpPr>
        <p:spPr>
          <a:xfrm rot="16200000" flipH="1">
            <a:off x="2848148" y="3697793"/>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5" name="Straight Connector 284"/>
          <p:cNvCxnSpPr/>
          <p:nvPr/>
        </p:nvCxnSpPr>
        <p:spPr>
          <a:xfrm rot="16200000" flipH="1">
            <a:off x="3269809" y="3697794"/>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6" name="Straight Connector 285"/>
          <p:cNvCxnSpPr/>
          <p:nvPr/>
        </p:nvCxnSpPr>
        <p:spPr>
          <a:xfrm rot="16200000" flipH="1">
            <a:off x="3691478" y="3697794"/>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7" name="Straight Connector 286"/>
          <p:cNvCxnSpPr/>
          <p:nvPr/>
        </p:nvCxnSpPr>
        <p:spPr>
          <a:xfrm rot="16200000" flipH="1">
            <a:off x="4113143" y="3697795"/>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8" name="Straight Connector 287"/>
          <p:cNvCxnSpPr/>
          <p:nvPr/>
        </p:nvCxnSpPr>
        <p:spPr>
          <a:xfrm rot="16200000" flipH="1">
            <a:off x="4534808" y="3697794"/>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299" name="Straight Connector 288"/>
          <p:cNvCxnSpPr/>
          <p:nvPr/>
        </p:nvCxnSpPr>
        <p:spPr>
          <a:xfrm rot="16200000" flipH="1">
            <a:off x="4956473" y="3697795"/>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0" name="Straight Connector 289"/>
          <p:cNvCxnSpPr/>
          <p:nvPr/>
        </p:nvCxnSpPr>
        <p:spPr>
          <a:xfrm rot="16200000" flipH="1">
            <a:off x="5378138" y="3697795"/>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1" name="Straight Connector 290"/>
          <p:cNvCxnSpPr/>
          <p:nvPr/>
        </p:nvCxnSpPr>
        <p:spPr>
          <a:xfrm rot="16200000" flipH="1">
            <a:off x="5799803" y="3697796"/>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2" name="Straight Connector 291"/>
          <p:cNvCxnSpPr/>
          <p:nvPr/>
        </p:nvCxnSpPr>
        <p:spPr>
          <a:xfrm rot="16200000" flipH="1">
            <a:off x="6221468" y="3697795"/>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3" name="Straight Connector 292"/>
          <p:cNvCxnSpPr/>
          <p:nvPr/>
        </p:nvCxnSpPr>
        <p:spPr>
          <a:xfrm rot="16200000" flipH="1">
            <a:off x="6643133" y="3697796"/>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4" name="Straight Connector 293"/>
          <p:cNvCxnSpPr/>
          <p:nvPr/>
        </p:nvCxnSpPr>
        <p:spPr>
          <a:xfrm rot="16200000" flipH="1">
            <a:off x="7064798" y="3697796"/>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5" name="Straight Connector 294"/>
          <p:cNvCxnSpPr/>
          <p:nvPr/>
        </p:nvCxnSpPr>
        <p:spPr>
          <a:xfrm rot="16200000" flipH="1">
            <a:off x="7486463" y="3697796"/>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6" name="Straight Connector 295"/>
          <p:cNvCxnSpPr/>
          <p:nvPr/>
        </p:nvCxnSpPr>
        <p:spPr>
          <a:xfrm rot="16200000" flipH="1">
            <a:off x="7908128" y="3697796"/>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cxnSp>
        <p:nvCxnSpPr>
          <p:cNvPr id="307" name="Straight Connector 296"/>
          <p:cNvCxnSpPr/>
          <p:nvPr/>
        </p:nvCxnSpPr>
        <p:spPr>
          <a:xfrm rot="16200000" flipH="1">
            <a:off x="8329791" y="3697797"/>
            <a:ext cx="83344" cy="0"/>
          </a:xfrm>
          <a:prstGeom prst="line">
            <a:avLst/>
          </a:prstGeom>
          <a:noFill/>
          <a:ln w="19050">
            <a:solidFill>
              <a:schemeClr val="tx1"/>
            </a:solidFill>
            <a:round/>
            <a:headEnd/>
            <a:tailEnd/>
          </a:ln>
          <a:extLst>
            <a:ext uri="{909E8E84-426E-40DD-AFC4-6F175D3DCCD1}">
              <a14:hiddenFill xmlns:a14="http://schemas.microsoft.com/office/drawing/2010/main" xmlns="" xmlns:mv="urn:schemas-microsoft-com:mac:vml" xmlns:mc="http://schemas.openxmlformats.org/markup-compatibility/2006">
                <a:noFill/>
              </a14:hiddenFill>
            </a:ext>
          </a:extLst>
        </p:spPr>
      </p:cxnSp>
      <p:sp>
        <p:nvSpPr>
          <p:cNvPr id="348" name="Forma libre 347"/>
          <p:cNvSpPr/>
          <p:nvPr/>
        </p:nvSpPr>
        <p:spPr bwMode="auto">
          <a:xfrm>
            <a:off x="3202416" y="1570343"/>
            <a:ext cx="5245850" cy="1945956"/>
          </a:xfrm>
          <a:custGeom>
            <a:avLst/>
            <a:gdLst>
              <a:gd name="connsiteX0" fmla="*/ 82829 w 5245850"/>
              <a:gd name="connsiteY0" fmla="*/ 1072114 h 2594608"/>
              <a:gd name="connsiteX1" fmla="*/ 193268 w 5245850"/>
              <a:gd name="connsiteY1" fmla="*/ 699359 h 2594608"/>
              <a:gd name="connsiteX2" fmla="*/ 234683 w 5245850"/>
              <a:gd name="connsiteY2" fmla="*/ 561302 h 2594608"/>
              <a:gd name="connsiteX3" fmla="*/ 248487 w 5245850"/>
              <a:gd name="connsiteY3" fmla="*/ 519885 h 2594608"/>
              <a:gd name="connsiteX4" fmla="*/ 234683 w 5245850"/>
              <a:gd name="connsiteY4" fmla="*/ 229964 h 2594608"/>
              <a:gd name="connsiteX5" fmla="*/ 220878 w 5245850"/>
              <a:gd name="connsiteY5" fmla="*/ 64295 h 2594608"/>
              <a:gd name="connsiteX6" fmla="*/ 800682 w 5245850"/>
              <a:gd name="connsiteY6" fmla="*/ 160935 h 2594608"/>
              <a:gd name="connsiteX7" fmla="*/ 869707 w 5245850"/>
              <a:gd name="connsiteY7" fmla="*/ 188547 h 2594608"/>
              <a:gd name="connsiteX8" fmla="*/ 952536 w 5245850"/>
              <a:gd name="connsiteY8" fmla="*/ 257576 h 2594608"/>
              <a:gd name="connsiteX9" fmla="*/ 1049170 w 5245850"/>
              <a:gd name="connsiteY9" fmla="*/ 326604 h 2594608"/>
              <a:gd name="connsiteX10" fmla="*/ 1201023 w 5245850"/>
              <a:gd name="connsiteY10" fmla="*/ 464662 h 2594608"/>
              <a:gd name="connsiteX11" fmla="*/ 1256243 w 5245850"/>
              <a:gd name="connsiteY11" fmla="*/ 533690 h 2594608"/>
              <a:gd name="connsiteX12" fmla="*/ 1352877 w 5245850"/>
              <a:gd name="connsiteY12" fmla="*/ 630331 h 2594608"/>
              <a:gd name="connsiteX13" fmla="*/ 1380487 w 5245850"/>
              <a:gd name="connsiteY13" fmla="*/ 671748 h 2594608"/>
              <a:gd name="connsiteX14" fmla="*/ 1463316 w 5245850"/>
              <a:gd name="connsiteY14" fmla="*/ 740776 h 2594608"/>
              <a:gd name="connsiteX15" fmla="*/ 1504731 w 5245850"/>
              <a:gd name="connsiteY15" fmla="*/ 754582 h 2594608"/>
              <a:gd name="connsiteX16" fmla="*/ 1656584 w 5245850"/>
              <a:gd name="connsiteY16" fmla="*/ 740776 h 2594608"/>
              <a:gd name="connsiteX17" fmla="*/ 2277803 w 5245850"/>
              <a:gd name="connsiteY17" fmla="*/ 1030697 h 2594608"/>
              <a:gd name="connsiteX18" fmla="*/ 2443462 w 5245850"/>
              <a:gd name="connsiteY18" fmla="*/ 1044503 h 2594608"/>
              <a:gd name="connsiteX19" fmla="*/ 2595315 w 5245850"/>
              <a:gd name="connsiteY19" fmla="*/ 1113531 h 2594608"/>
              <a:gd name="connsiteX20" fmla="*/ 2636730 w 5245850"/>
              <a:gd name="connsiteY20" fmla="*/ 1113531 h 2594608"/>
              <a:gd name="connsiteX21" fmla="*/ 2760974 w 5245850"/>
              <a:gd name="connsiteY21" fmla="*/ 575108 h 2594608"/>
              <a:gd name="connsiteX22" fmla="*/ 2829998 w 5245850"/>
              <a:gd name="connsiteY22" fmla="*/ 561302 h 2594608"/>
              <a:gd name="connsiteX23" fmla="*/ 2857608 w 5245850"/>
              <a:gd name="connsiteY23" fmla="*/ 533690 h 2594608"/>
              <a:gd name="connsiteX24" fmla="*/ 3050876 w 5245850"/>
              <a:gd name="connsiteY24" fmla="*/ 492273 h 2594608"/>
              <a:gd name="connsiteX25" fmla="*/ 3175120 w 5245850"/>
              <a:gd name="connsiteY25" fmla="*/ 519885 h 2594608"/>
              <a:gd name="connsiteX26" fmla="*/ 3188925 w 5245850"/>
              <a:gd name="connsiteY26" fmla="*/ 561302 h 2594608"/>
              <a:gd name="connsiteX27" fmla="*/ 4141460 w 5245850"/>
              <a:gd name="connsiteY27" fmla="*/ 1417258 h 2594608"/>
              <a:gd name="connsiteX28" fmla="*/ 4790289 w 5245850"/>
              <a:gd name="connsiteY28" fmla="*/ 1403452 h 2594608"/>
              <a:gd name="connsiteX29" fmla="*/ 4997362 w 5245850"/>
              <a:gd name="connsiteY29" fmla="*/ 1099726 h 2594608"/>
              <a:gd name="connsiteX30" fmla="*/ 5204435 w 5245850"/>
              <a:gd name="connsiteY30" fmla="*/ 795999 h 2594608"/>
              <a:gd name="connsiteX31" fmla="*/ 5245850 w 5245850"/>
              <a:gd name="connsiteY31" fmla="*/ 1955681 h 2594608"/>
              <a:gd name="connsiteX32" fmla="*/ 4762680 w 5245850"/>
              <a:gd name="connsiteY32" fmla="*/ 2397465 h 2594608"/>
              <a:gd name="connsiteX33" fmla="*/ 4638436 w 5245850"/>
              <a:gd name="connsiteY33" fmla="*/ 2438882 h 2594608"/>
              <a:gd name="connsiteX34" fmla="*/ 4597021 w 5245850"/>
              <a:gd name="connsiteY34" fmla="*/ 2480299 h 2594608"/>
              <a:gd name="connsiteX35" fmla="*/ 4569411 w 5245850"/>
              <a:gd name="connsiteY35" fmla="*/ 2521717 h 2594608"/>
              <a:gd name="connsiteX36" fmla="*/ 4431363 w 5245850"/>
              <a:gd name="connsiteY36" fmla="*/ 2576939 h 2594608"/>
              <a:gd name="connsiteX37" fmla="*/ 4376143 w 5245850"/>
              <a:gd name="connsiteY37" fmla="*/ 2590745 h 2594608"/>
              <a:gd name="connsiteX38" fmla="*/ 4086241 w 5245850"/>
              <a:gd name="connsiteY38" fmla="*/ 2590745 h 2594608"/>
              <a:gd name="connsiteX39" fmla="*/ 2816193 w 5245850"/>
              <a:gd name="connsiteY39" fmla="*/ 2287019 h 2594608"/>
              <a:gd name="connsiteX40" fmla="*/ 2678144 w 5245850"/>
              <a:gd name="connsiteY40" fmla="*/ 2107544 h 2594608"/>
              <a:gd name="connsiteX41" fmla="*/ 1642779 w 5245850"/>
              <a:gd name="connsiteY41" fmla="*/ 1997099 h 2594608"/>
              <a:gd name="connsiteX42" fmla="*/ 1573755 w 5245850"/>
              <a:gd name="connsiteY42" fmla="*/ 1983293 h 2594608"/>
              <a:gd name="connsiteX43" fmla="*/ 1504731 w 5245850"/>
              <a:gd name="connsiteY43" fmla="*/ 1955681 h 2594608"/>
              <a:gd name="connsiteX44" fmla="*/ 1421901 w 5245850"/>
              <a:gd name="connsiteY44" fmla="*/ 1900458 h 2594608"/>
              <a:gd name="connsiteX45" fmla="*/ 1325267 w 5245850"/>
              <a:gd name="connsiteY45" fmla="*/ 1859041 h 2594608"/>
              <a:gd name="connsiteX46" fmla="*/ 1228633 w 5245850"/>
              <a:gd name="connsiteY46" fmla="*/ 1817624 h 2594608"/>
              <a:gd name="connsiteX47" fmla="*/ 1187219 w 5245850"/>
              <a:gd name="connsiteY47" fmla="*/ 1776207 h 2594608"/>
              <a:gd name="connsiteX48" fmla="*/ 1131999 w 5245850"/>
              <a:gd name="connsiteY48" fmla="*/ 1762401 h 2594608"/>
              <a:gd name="connsiteX49" fmla="*/ 1049170 w 5245850"/>
              <a:gd name="connsiteY49" fmla="*/ 1720984 h 2594608"/>
              <a:gd name="connsiteX50" fmla="*/ 1021560 w 5245850"/>
              <a:gd name="connsiteY50" fmla="*/ 1693372 h 2594608"/>
              <a:gd name="connsiteX51" fmla="*/ 980146 w 5245850"/>
              <a:gd name="connsiteY51" fmla="*/ 1679567 h 2594608"/>
              <a:gd name="connsiteX52" fmla="*/ 773072 w 5245850"/>
              <a:gd name="connsiteY52" fmla="*/ 1845235 h 2594608"/>
              <a:gd name="connsiteX53" fmla="*/ 193268 w 5245850"/>
              <a:gd name="connsiteY53" fmla="*/ 1707178 h 2594608"/>
              <a:gd name="connsiteX54" fmla="*/ 82829 w 5245850"/>
              <a:gd name="connsiteY54" fmla="*/ 1983293 h 2594608"/>
              <a:gd name="connsiteX55" fmla="*/ 69024 w 5245850"/>
              <a:gd name="connsiteY55" fmla="*/ 1748595 h 2594608"/>
              <a:gd name="connsiteX56" fmla="*/ 41414 w 5245850"/>
              <a:gd name="connsiteY56" fmla="*/ 1431063 h 2594608"/>
              <a:gd name="connsiteX57" fmla="*/ 27610 w 5245850"/>
              <a:gd name="connsiteY57" fmla="*/ 1362035 h 2594608"/>
              <a:gd name="connsiteX58" fmla="*/ 0 w 5245850"/>
              <a:gd name="connsiteY58" fmla="*/ 1279200 h 2594608"/>
              <a:gd name="connsiteX59" fmla="*/ 13805 w 5245850"/>
              <a:gd name="connsiteY59" fmla="*/ 1127337 h 2594608"/>
              <a:gd name="connsiteX60" fmla="*/ 27610 w 5245850"/>
              <a:gd name="connsiteY60" fmla="*/ 1085920 h 2594608"/>
              <a:gd name="connsiteX61" fmla="*/ 69024 w 5245850"/>
              <a:gd name="connsiteY61" fmla="*/ 1072114 h 2594608"/>
              <a:gd name="connsiteX62" fmla="*/ 96634 w 5245850"/>
              <a:gd name="connsiteY62" fmla="*/ 1320617 h 2594608"/>
              <a:gd name="connsiteX63" fmla="*/ 82829 w 5245850"/>
              <a:gd name="connsiteY63" fmla="*/ 1237783 h 2594608"/>
              <a:gd name="connsiteX64" fmla="*/ 41414 w 5245850"/>
              <a:gd name="connsiteY64" fmla="*/ 1154949 h 2594608"/>
              <a:gd name="connsiteX65" fmla="*/ 138049 w 5245850"/>
              <a:gd name="connsiteY65" fmla="*/ 1113531 h 2594608"/>
              <a:gd name="connsiteX66" fmla="*/ 138049 w 5245850"/>
              <a:gd name="connsiteY66" fmla="*/ 1113531 h 25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245850" h="2594608">
                <a:moveTo>
                  <a:pt x="82829" y="1072114"/>
                </a:moveTo>
                <a:cubicBezTo>
                  <a:pt x="119642" y="947862"/>
                  <a:pt x="161839" y="825081"/>
                  <a:pt x="193268" y="699359"/>
                </a:cubicBezTo>
                <a:cubicBezTo>
                  <a:pt x="214133" y="615894"/>
                  <a:pt x="201071" y="662146"/>
                  <a:pt x="234683" y="561302"/>
                </a:cubicBezTo>
                <a:lnTo>
                  <a:pt x="248487" y="519885"/>
                </a:lnTo>
                <a:cubicBezTo>
                  <a:pt x="243886" y="423245"/>
                  <a:pt x="241118" y="326500"/>
                  <a:pt x="234683" y="229964"/>
                </a:cubicBezTo>
                <a:cubicBezTo>
                  <a:pt x="219354" y="0"/>
                  <a:pt x="220878" y="177860"/>
                  <a:pt x="220878" y="64295"/>
                </a:cubicBezTo>
                <a:cubicBezTo>
                  <a:pt x="414146" y="96508"/>
                  <a:pt x="608245" y="124083"/>
                  <a:pt x="800682" y="160935"/>
                </a:cubicBezTo>
                <a:cubicBezTo>
                  <a:pt x="825021" y="165596"/>
                  <a:pt x="848801" y="175242"/>
                  <a:pt x="869707" y="188547"/>
                </a:cubicBezTo>
                <a:cubicBezTo>
                  <a:pt x="900028" y="207844"/>
                  <a:pt x="924049" y="235662"/>
                  <a:pt x="952536" y="257576"/>
                </a:cubicBezTo>
                <a:cubicBezTo>
                  <a:pt x="983912" y="281713"/>
                  <a:pt x="1018044" y="302146"/>
                  <a:pt x="1049170" y="326604"/>
                </a:cubicBezTo>
                <a:cubicBezTo>
                  <a:pt x="1089897" y="358605"/>
                  <a:pt x="1162235" y="421023"/>
                  <a:pt x="1201023" y="464662"/>
                </a:cubicBezTo>
                <a:cubicBezTo>
                  <a:pt x="1220598" y="486686"/>
                  <a:pt x="1236333" y="511969"/>
                  <a:pt x="1256243" y="533690"/>
                </a:cubicBezTo>
                <a:cubicBezTo>
                  <a:pt x="1287025" y="567272"/>
                  <a:pt x="1327608" y="592426"/>
                  <a:pt x="1352877" y="630331"/>
                </a:cubicBezTo>
                <a:cubicBezTo>
                  <a:pt x="1362080" y="644137"/>
                  <a:pt x="1369865" y="659001"/>
                  <a:pt x="1380487" y="671748"/>
                </a:cubicBezTo>
                <a:cubicBezTo>
                  <a:pt x="1402296" y="697921"/>
                  <a:pt x="1432288" y="725261"/>
                  <a:pt x="1463316" y="740776"/>
                </a:cubicBezTo>
                <a:cubicBezTo>
                  <a:pt x="1476331" y="747284"/>
                  <a:pt x="1490926" y="749980"/>
                  <a:pt x="1504731" y="754582"/>
                </a:cubicBezTo>
                <a:cubicBezTo>
                  <a:pt x="1638121" y="739760"/>
                  <a:pt x="1587305" y="740776"/>
                  <a:pt x="1656584" y="740776"/>
                </a:cubicBezTo>
                <a:cubicBezTo>
                  <a:pt x="1863657" y="837416"/>
                  <a:pt x="2064619" y="948410"/>
                  <a:pt x="2277803" y="1030697"/>
                </a:cubicBezTo>
                <a:cubicBezTo>
                  <a:pt x="2329497" y="1050650"/>
                  <a:pt x="2389706" y="1031063"/>
                  <a:pt x="2443462" y="1044503"/>
                </a:cubicBezTo>
                <a:cubicBezTo>
                  <a:pt x="2482134" y="1054172"/>
                  <a:pt x="2544829" y="1105117"/>
                  <a:pt x="2595315" y="1113531"/>
                </a:cubicBezTo>
                <a:cubicBezTo>
                  <a:pt x="2608932" y="1115801"/>
                  <a:pt x="2622925" y="1113531"/>
                  <a:pt x="2636730" y="1113531"/>
                </a:cubicBezTo>
                <a:cubicBezTo>
                  <a:pt x="2678145" y="934057"/>
                  <a:pt x="2700130" y="748959"/>
                  <a:pt x="2760974" y="575108"/>
                </a:cubicBezTo>
                <a:cubicBezTo>
                  <a:pt x="2768725" y="552961"/>
                  <a:pt x="2808432" y="570545"/>
                  <a:pt x="2829998" y="561302"/>
                </a:cubicBezTo>
                <a:cubicBezTo>
                  <a:pt x="2841961" y="556174"/>
                  <a:pt x="2845966" y="539511"/>
                  <a:pt x="2857608" y="533690"/>
                </a:cubicBezTo>
                <a:cubicBezTo>
                  <a:pt x="2923175" y="500904"/>
                  <a:pt x="2978429" y="501330"/>
                  <a:pt x="3050876" y="492273"/>
                </a:cubicBezTo>
                <a:cubicBezTo>
                  <a:pt x="3092291" y="501477"/>
                  <a:pt x="3137174" y="500911"/>
                  <a:pt x="3175120" y="519885"/>
                </a:cubicBezTo>
                <a:cubicBezTo>
                  <a:pt x="3188136" y="526393"/>
                  <a:pt x="3188925" y="561302"/>
                  <a:pt x="3188925" y="561302"/>
                </a:cubicBezTo>
                <a:lnTo>
                  <a:pt x="4141460" y="1417258"/>
                </a:lnTo>
                <a:lnTo>
                  <a:pt x="4790289" y="1403452"/>
                </a:lnTo>
                <a:lnTo>
                  <a:pt x="4997362" y="1099726"/>
                </a:lnTo>
                <a:lnTo>
                  <a:pt x="5204435" y="795999"/>
                </a:lnTo>
                <a:lnTo>
                  <a:pt x="5245850" y="1955681"/>
                </a:lnTo>
                <a:cubicBezTo>
                  <a:pt x="5084793" y="2102942"/>
                  <a:pt x="4933464" y="2261605"/>
                  <a:pt x="4762680" y="2397465"/>
                </a:cubicBezTo>
                <a:cubicBezTo>
                  <a:pt x="4728516" y="2424642"/>
                  <a:pt x="4638436" y="2438882"/>
                  <a:pt x="4638436" y="2438882"/>
                </a:cubicBezTo>
                <a:cubicBezTo>
                  <a:pt x="4624631" y="2452688"/>
                  <a:pt x="4609519" y="2465300"/>
                  <a:pt x="4597021" y="2480299"/>
                </a:cubicBezTo>
                <a:cubicBezTo>
                  <a:pt x="4586399" y="2493046"/>
                  <a:pt x="4583743" y="2513356"/>
                  <a:pt x="4569411" y="2521717"/>
                </a:cubicBezTo>
                <a:cubicBezTo>
                  <a:pt x="4526602" y="2546691"/>
                  <a:pt x="4479444" y="2564918"/>
                  <a:pt x="4431363" y="2576939"/>
                </a:cubicBezTo>
                <a:cubicBezTo>
                  <a:pt x="4412956" y="2581541"/>
                  <a:pt x="4395101" y="2589987"/>
                  <a:pt x="4376143" y="2590745"/>
                </a:cubicBezTo>
                <a:cubicBezTo>
                  <a:pt x="4279586" y="2594608"/>
                  <a:pt x="4182875" y="2590745"/>
                  <a:pt x="4086241" y="2590745"/>
                </a:cubicBezTo>
                <a:lnTo>
                  <a:pt x="2816193" y="2287019"/>
                </a:lnTo>
                <a:lnTo>
                  <a:pt x="2678144" y="2107544"/>
                </a:lnTo>
                <a:lnTo>
                  <a:pt x="1642779" y="1997099"/>
                </a:lnTo>
                <a:cubicBezTo>
                  <a:pt x="1619462" y="1994476"/>
                  <a:pt x="1596229" y="1990036"/>
                  <a:pt x="1573755" y="1983293"/>
                </a:cubicBezTo>
                <a:cubicBezTo>
                  <a:pt x="1550020" y="1976172"/>
                  <a:pt x="1526486" y="1967548"/>
                  <a:pt x="1504731" y="1955681"/>
                </a:cubicBezTo>
                <a:cubicBezTo>
                  <a:pt x="1475600" y="1939790"/>
                  <a:pt x="1453382" y="1910952"/>
                  <a:pt x="1421901" y="1900458"/>
                </a:cubicBezTo>
                <a:cubicBezTo>
                  <a:pt x="1324788" y="1868086"/>
                  <a:pt x="1444664" y="1910215"/>
                  <a:pt x="1325267" y="1859041"/>
                </a:cubicBezTo>
                <a:cubicBezTo>
                  <a:pt x="1183058" y="1798089"/>
                  <a:pt x="1411807" y="1909214"/>
                  <a:pt x="1228633" y="1817624"/>
                </a:cubicBezTo>
                <a:cubicBezTo>
                  <a:pt x="1214828" y="1803818"/>
                  <a:pt x="1204170" y="1785894"/>
                  <a:pt x="1187219" y="1776207"/>
                </a:cubicBezTo>
                <a:cubicBezTo>
                  <a:pt x="1170746" y="1766793"/>
                  <a:pt x="1150242" y="1767614"/>
                  <a:pt x="1131999" y="1762401"/>
                </a:cubicBezTo>
                <a:cubicBezTo>
                  <a:pt x="1092307" y="1751060"/>
                  <a:pt x="1082781" y="1747875"/>
                  <a:pt x="1049170" y="1720984"/>
                </a:cubicBezTo>
                <a:cubicBezTo>
                  <a:pt x="1039007" y="1712853"/>
                  <a:pt x="1032721" y="1700069"/>
                  <a:pt x="1021560" y="1693372"/>
                </a:cubicBezTo>
                <a:cubicBezTo>
                  <a:pt x="1009082" y="1685885"/>
                  <a:pt x="980146" y="1679567"/>
                  <a:pt x="980146" y="1679567"/>
                </a:cubicBezTo>
                <a:lnTo>
                  <a:pt x="773072" y="1845235"/>
                </a:lnTo>
                <a:lnTo>
                  <a:pt x="193268" y="1707178"/>
                </a:lnTo>
                <a:cubicBezTo>
                  <a:pt x="156455" y="1799216"/>
                  <a:pt x="176869" y="1951945"/>
                  <a:pt x="82829" y="1983293"/>
                </a:cubicBezTo>
                <a:cubicBezTo>
                  <a:pt x="8483" y="2008076"/>
                  <a:pt x="74069" y="1826800"/>
                  <a:pt x="69024" y="1748595"/>
                </a:cubicBezTo>
                <a:cubicBezTo>
                  <a:pt x="62846" y="1652825"/>
                  <a:pt x="55516" y="1529782"/>
                  <a:pt x="41414" y="1431063"/>
                </a:cubicBezTo>
                <a:cubicBezTo>
                  <a:pt x="38096" y="1407834"/>
                  <a:pt x="33784" y="1384673"/>
                  <a:pt x="27610" y="1362035"/>
                </a:cubicBezTo>
                <a:cubicBezTo>
                  <a:pt x="19952" y="1333955"/>
                  <a:pt x="0" y="1279200"/>
                  <a:pt x="0" y="1279200"/>
                </a:cubicBezTo>
                <a:cubicBezTo>
                  <a:pt x="4602" y="1228579"/>
                  <a:pt x="6617" y="1177656"/>
                  <a:pt x="13805" y="1127337"/>
                </a:cubicBezTo>
                <a:cubicBezTo>
                  <a:pt x="15863" y="1112931"/>
                  <a:pt x="17320" y="1096210"/>
                  <a:pt x="27610" y="1085920"/>
                </a:cubicBezTo>
                <a:cubicBezTo>
                  <a:pt x="37899" y="1075630"/>
                  <a:pt x="55219" y="1076716"/>
                  <a:pt x="69024" y="1072114"/>
                </a:cubicBezTo>
                <a:cubicBezTo>
                  <a:pt x="179418" y="1108915"/>
                  <a:pt x="140193" y="1081027"/>
                  <a:pt x="96634" y="1320617"/>
                </a:cubicBezTo>
                <a:cubicBezTo>
                  <a:pt x="91627" y="1348158"/>
                  <a:pt x="89618" y="1264939"/>
                  <a:pt x="82829" y="1237783"/>
                </a:cubicBezTo>
                <a:cubicBezTo>
                  <a:pt x="61030" y="1150583"/>
                  <a:pt x="83175" y="1154949"/>
                  <a:pt x="41414" y="1154949"/>
                </a:cubicBezTo>
                <a:lnTo>
                  <a:pt x="138049" y="1113531"/>
                </a:lnTo>
                <a:lnTo>
                  <a:pt x="138049" y="1113531"/>
                </a:lnTo>
              </a:path>
            </a:pathLst>
          </a:custGeom>
          <a:solidFill>
            <a:srgbClr val="8F97B7">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effectLst>
                <a:outerShdw blurRad="38100" dist="38100" dir="2700000" algn="tl">
                  <a:srgbClr val="000000">
                    <a:alpha val="43137"/>
                  </a:srgbClr>
                </a:outerShdw>
              </a:effectLst>
              <a:sym typeface="Symbol" charset="2"/>
            </a:endParaRPr>
          </a:p>
        </p:txBody>
      </p:sp>
      <p:grpSp>
        <p:nvGrpSpPr>
          <p:cNvPr id="15" name="Agrupar 363"/>
          <p:cNvGrpSpPr/>
          <p:nvPr/>
        </p:nvGrpSpPr>
        <p:grpSpPr>
          <a:xfrm>
            <a:off x="6096000" y="1426522"/>
            <a:ext cx="1219200" cy="916633"/>
            <a:chOff x="6096000" y="1902023"/>
            <a:chExt cx="1219200" cy="1222177"/>
          </a:xfrm>
        </p:grpSpPr>
        <p:sp>
          <p:nvSpPr>
            <p:cNvPr id="351" name="Text Box 6"/>
            <p:cNvSpPr txBox="1">
              <a:spLocks noChangeArrowheads="1"/>
            </p:cNvSpPr>
            <p:nvPr/>
          </p:nvSpPr>
          <p:spPr bwMode="auto">
            <a:xfrm>
              <a:off x="6096000" y="1902023"/>
              <a:ext cx="1219200" cy="410369"/>
            </a:xfrm>
            <a:prstGeom prst="rect">
              <a:avLst/>
            </a:prstGeom>
            <a:noFill/>
            <a:ln w="9525">
              <a:noFill/>
              <a:miter lim="800000"/>
              <a:headEnd/>
              <a:tailEnd/>
            </a:ln>
            <a:effectLst/>
          </p:spPr>
          <p:txBody>
            <a:bodyPr wrap="square">
              <a:prstTxWarp prst="textNoShape">
                <a:avLst/>
              </a:prstTxWarp>
              <a:spAutoFit/>
            </a:bodyPr>
            <a:lstStyle/>
            <a:p>
              <a:pPr eaLnBrk="0" hangingPunct="0">
                <a:buFont typeface="Symbol" charset="2"/>
                <a:buNone/>
                <a:defRPr/>
              </a:pPr>
              <a:r>
                <a:rPr lang="es-ES_tradnl" sz="1400" dirty="0" smtClean="0">
                  <a:effectLst>
                    <a:outerShdw blurRad="38100" dist="38100" dir="2700000" algn="tl">
                      <a:srgbClr val="000000">
                        <a:alpha val="43137"/>
                      </a:srgbClr>
                    </a:outerShdw>
                  </a:effectLst>
                </a:rPr>
                <a:t>AUC</a:t>
              </a:r>
              <a:endParaRPr lang="es-ES_tradnl" sz="1400" dirty="0">
                <a:effectLst>
                  <a:outerShdw blurRad="38100" dist="38100" dir="2700000" algn="tl">
                    <a:srgbClr val="000000">
                      <a:alpha val="43137"/>
                    </a:srgbClr>
                  </a:outerShdw>
                </a:effectLst>
                <a:ea typeface="+mn-ea"/>
                <a:cs typeface="+mn-cs"/>
              </a:endParaRPr>
            </a:p>
          </p:txBody>
        </p:sp>
        <p:cxnSp>
          <p:nvCxnSpPr>
            <p:cNvPr id="353" name="Conector recto de flecha 352"/>
            <p:cNvCxnSpPr/>
            <p:nvPr/>
          </p:nvCxnSpPr>
          <p:spPr bwMode="auto">
            <a:xfrm rot="5400000">
              <a:off x="6172200" y="2590800"/>
              <a:ext cx="838200" cy="228600"/>
            </a:xfrm>
            <a:prstGeom prst="straightConnector1">
              <a:avLst/>
            </a:prstGeom>
            <a:solidFill>
              <a:schemeClr val="accent1"/>
            </a:solidFill>
            <a:ln w="19050" cap="flat" cmpd="sng" algn="ctr">
              <a:solidFill>
                <a:srgbClr val="FF0000"/>
              </a:solidFill>
              <a:prstDash val="solid"/>
              <a:round/>
              <a:headEnd type="none" w="med" len="med"/>
              <a:tailEnd type="arrow"/>
            </a:ln>
            <a:effectLst>
              <a:outerShdw blurRad="63500" dist="35921" dir="2700000" algn="ctr" rotWithShape="0">
                <a:schemeClr val="tx1"/>
              </a:outerShdw>
            </a:effectLst>
          </p:spPr>
        </p:cxnSp>
      </p:grpSp>
      <p:grpSp>
        <p:nvGrpSpPr>
          <p:cNvPr id="16" name="Agrupar 359"/>
          <p:cNvGrpSpPr/>
          <p:nvPr/>
        </p:nvGrpSpPr>
        <p:grpSpPr>
          <a:xfrm>
            <a:off x="2438400" y="1140770"/>
            <a:ext cx="1219200" cy="425183"/>
            <a:chOff x="2971800" y="1673422"/>
            <a:chExt cx="1219200" cy="566909"/>
          </a:xfrm>
        </p:grpSpPr>
        <p:sp>
          <p:nvSpPr>
            <p:cNvPr id="349" name="Text Box 6"/>
            <p:cNvSpPr txBox="1">
              <a:spLocks noChangeArrowheads="1"/>
            </p:cNvSpPr>
            <p:nvPr/>
          </p:nvSpPr>
          <p:spPr bwMode="auto">
            <a:xfrm>
              <a:off x="2971800" y="1673422"/>
              <a:ext cx="1219200" cy="410368"/>
            </a:xfrm>
            <a:prstGeom prst="rect">
              <a:avLst/>
            </a:prstGeom>
            <a:solidFill>
              <a:schemeClr val="bg1"/>
            </a:solidFill>
            <a:ln w="9525">
              <a:noFill/>
              <a:miter lim="800000"/>
              <a:headEnd/>
              <a:tailEnd/>
            </a:ln>
            <a:effectLst/>
          </p:spPr>
          <p:txBody>
            <a:bodyPr wrap="square">
              <a:prstTxWarp prst="textNoShape">
                <a:avLst/>
              </a:prstTxWarp>
              <a:spAutoFit/>
            </a:bodyPr>
            <a:lstStyle/>
            <a:p>
              <a:pPr eaLnBrk="0" hangingPunct="0">
                <a:buFont typeface="Symbol" charset="2"/>
                <a:buNone/>
                <a:defRPr/>
              </a:pPr>
              <a:r>
                <a:rPr lang="es-ES_tradnl" sz="1400" dirty="0" smtClean="0">
                  <a:effectLst>
                    <a:outerShdw blurRad="38100" dist="38100" dir="2700000" algn="tl">
                      <a:srgbClr val="000000">
                        <a:alpha val="43137"/>
                      </a:srgbClr>
                    </a:outerShdw>
                  </a:effectLst>
                </a:rPr>
                <a:t>FEV</a:t>
              </a:r>
              <a:r>
                <a:rPr lang="es-ES_tradnl" sz="1400" baseline="-25000" dirty="0" smtClean="0">
                  <a:effectLst>
                    <a:outerShdw blurRad="38100" dist="38100" dir="2700000" algn="tl">
                      <a:srgbClr val="000000">
                        <a:alpha val="43137"/>
                      </a:srgbClr>
                    </a:outerShdw>
                  </a:effectLst>
                </a:rPr>
                <a:t>1</a:t>
              </a:r>
              <a:r>
                <a:rPr lang="es-ES_tradnl" sz="1400" dirty="0" smtClean="0">
                  <a:effectLst>
                    <a:outerShdw blurRad="38100" dist="38100" dir="2700000" algn="tl">
                      <a:srgbClr val="000000">
                        <a:alpha val="43137"/>
                      </a:srgbClr>
                    </a:outerShdw>
                  </a:effectLst>
                </a:rPr>
                <a:t> </a:t>
              </a:r>
              <a:r>
                <a:rPr lang="es-ES_tradnl" sz="1400" dirty="0" err="1" smtClean="0">
                  <a:effectLst>
                    <a:outerShdw blurRad="38100" dist="38100" dir="2700000" algn="tl">
                      <a:srgbClr val="000000">
                        <a:alpha val="43137"/>
                      </a:srgbClr>
                    </a:outerShdw>
                  </a:effectLst>
                </a:rPr>
                <a:t>Peak</a:t>
              </a:r>
              <a:endParaRPr lang="es-ES_tradnl" sz="1400" dirty="0">
                <a:effectLst>
                  <a:outerShdw blurRad="38100" dist="38100" dir="2700000" algn="tl">
                    <a:srgbClr val="000000">
                      <a:alpha val="43137"/>
                    </a:srgbClr>
                  </a:outerShdw>
                </a:effectLst>
                <a:ea typeface="+mn-ea"/>
                <a:cs typeface="+mn-cs"/>
              </a:endParaRPr>
            </a:p>
          </p:txBody>
        </p:sp>
        <p:cxnSp>
          <p:nvCxnSpPr>
            <p:cNvPr id="356" name="Conector recto de flecha 355"/>
            <p:cNvCxnSpPr>
              <a:endCxn id="274" idx="1"/>
            </p:cNvCxnSpPr>
            <p:nvPr/>
          </p:nvCxnSpPr>
          <p:spPr bwMode="auto">
            <a:xfrm>
              <a:off x="3733803" y="1981198"/>
              <a:ext cx="153415" cy="259133"/>
            </a:xfrm>
            <a:prstGeom prst="straightConnector1">
              <a:avLst/>
            </a:prstGeom>
            <a:solidFill>
              <a:schemeClr val="accent1"/>
            </a:solidFill>
            <a:ln w="19050" cap="flat" cmpd="sng" algn="ctr">
              <a:solidFill>
                <a:srgbClr val="FF0000"/>
              </a:solidFill>
              <a:prstDash val="solid"/>
              <a:round/>
              <a:headEnd type="none" w="med" len="med"/>
              <a:tailEnd type="arrow"/>
            </a:ln>
            <a:effectLst>
              <a:outerShdw blurRad="63500" dist="35921" dir="2700000" algn="ctr" rotWithShape="0">
                <a:schemeClr val="tx1"/>
              </a:outerShdw>
            </a:effectLst>
          </p:spPr>
        </p:cxnSp>
      </p:grpSp>
      <p:grpSp>
        <p:nvGrpSpPr>
          <p:cNvPr id="17" name="Agrupar 362"/>
          <p:cNvGrpSpPr/>
          <p:nvPr/>
        </p:nvGrpSpPr>
        <p:grpSpPr>
          <a:xfrm>
            <a:off x="7772400" y="1485900"/>
            <a:ext cx="1219200" cy="571500"/>
            <a:chOff x="7772400" y="2057400"/>
            <a:chExt cx="1219200" cy="762000"/>
          </a:xfrm>
        </p:grpSpPr>
        <p:sp>
          <p:nvSpPr>
            <p:cNvPr id="350" name="Text Box 6"/>
            <p:cNvSpPr txBox="1">
              <a:spLocks noChangeArrowheads="1"/>
            </p:cNvSpPr>
            <p:nvPr/>
          </p:nvSpPr>
          <p:spPr bwMode="auto">
            <a:xfrm>
              <a:off x="7772400" y="2057400"/>
              <a:ext cx="1219200" cy="410369"/>
            </a:xfrm>
            <a:prstGeom prst="rect">
              <a:avLst/>
            </a:prstGeom>
            <a:noFill/>
            <a:ln w="9525">
              <a:noFill/>
              <a:miter lim="800000"/>
              <a:headEnd/>
              <a:tailEnd/>
            </a:ln>
            <a:effectLst/>
          </p:spPr>
          <p:txBody>
            <a:bodyPr wrap="square">
              <a:prstTxWarp prst="textNoShape">
                <a:avLst/>
              </a:prstTxWarp>
              <a:spAutoFit/>
            </a:bodyPr>
            <a:lstStyle/>
            <a:p>
              <a:pPr eaLnBrk="0" hangingPunct="0">
                <a:buFont typeface="Symbol" charset="2"/>
                <a:buNone/>
                <a:defRPr/>
              </a:pPr>
              <a:r>
                <a:rPr lang="es-ES_tradnl" sz="1400" dirty="0" smtClean="0">
                  <a:effectLst>
                    <a:outerShdw blurRad="38100" dist="38100" dir="2700000" algn="tl">
                      <a:srgbClr val="000000">
                        <a:alpha val="43137"/>
                      </a:srgbClr>
                    </a:outerShdw>
                  </a:effectLst>
                </a:rPr>
                <a:t>FEV</a:t>
              </a:r>
              <a:r>
                <a:rPr lang="es-ES_tradnl" sz="1400" baseline="-25000" dirty="0" smtClean="0">
                  <a:effectLst>
                    <a:outerShdw blurRad="38100" dist="38100" dir="2700000" algn="tl">
                      <a:srgbClr val="000000">
                        <a:alpha val="43137"/>
                      </a:srgbClr>
                    </a:outerShdw>
                  </a:effectLst>
                </a:rPr>
                <a:t>1</a:t>
              </a:r>
              <a:r>
                <a:rPr lang="es-ES_tradnl" sz="1400" dirty="0" smtClean="0">
                  <a:effectLst>
                    <a:outerShdw blurRad="38100" dist="38100" dir="2700000" algn="tl">
                      <a:srgbClr val="000000">
                        <a:alpha val="43137"/>
                      </a:srgbClr>
                    </a:outerShdw>
                  </a:effectLst>
                </a:rPr>
                <a:t> </a:t>
              </a:r>
              <a:r>
                <a:rPr lang="es-ES_tradnl" sz="1400" dirty="0" err="1" smtClean="0">
                  <a:effectLst>
                    <a:outerShdw blurRad="38100" dist="38100" dir="2700000" algn="tl">
                      <a:srgbClr val="000000">
                        <a:alpha val="43137"/>
                      </a:srgbClr>
                    </a:outerShdw>
                  </a:effectLst>
                </a:rPr>
                <a:t>trough</a:t>
              </a:r>
              <a:endParaRPr lang="es-ES_tradnl" sz="1400" dirty="0">
                <a:effectLst>
                  <a:outerShdw blurRad="38100" dist="38100" dir="2700000" algn="tl">
                    <a:srgbClr val="000000">
                      <a:alpha val="43137"/>
                    </a:srgbClr>
                  </a:outerShdw>
                </a:effectLst>
                <a:ea typeface="+mn-ea"/>
                <a:cs typeface="+mn-cs"/>
              </a:endParaRPr>
            </a:p>
          </p:txBody>
        </p:sp>
        <p:cxnSp>
          <p:nvCxnSpPr>
            <p:cNvPr id="361" name="Conector recto de flecha 360"/>
            <p:cNvCxnSpPr/>
            <p:nvPr/>
          </p:nvCxnSpPr>
          <p:spPr bwMode="auto">
            <a:xfrm rot="5400000">
              <a:off x="8154194" y="2590006"/>
              <a:ext cx="457200" cy="1588"/>
            </a:xfrm>
            <a:prstGeom prst="straightConnector1">
              <a:avLst/>
            </a:prstGeom>
            <a:solidFill>
              <a:schemeClr val="accent1"/>
            </a:solidFill>
            <a:ln w="19050" cap="flat" cmpd="sng" algn="ctr">
              <a:solidFill>
                <a:srgbClr val="FF0000"/>
              </a:solidFill>
              <a:prstDash val="solid"/>
              <a:round/>
              <a:headEnd type="none" w="med" len="med"/>
              <a:tailEnd type="arrow"/>
            </a:ln>
            <a:effectLst>
              <a:outerShdw blurRad="63500" dist="35921" dir="2700000" algn="ctr" rotWithShape="0">
                <a:schemeClr val="tx1"/>
              </a:outerShdw>
            </a:effectLst>
          </p:spPr>
        </p:cxnSp>
      </p:grpSp>
      <p:cxnSp>
        <p:nvCxnSpPr>
          <p:cNvPr id="366" name="Conector recto 365"/>
          <p:cNvCxnSpPr/>
          <p:nvPr/>
        </p:nvCxnSpPr>
        <p:spPr bwMode="auto">
          <a:xfrm>
            <a:off x="3200400" y="1028702"/>
            <a:ext cx="5181600" cy="1191"/>
          </a:xfrm>
          <a:prstGeom prst="line">
            <a:avLst/>
          </a:prstGeom>
          <a:solidFill>
            <a:schemeClr val="accent1"/>
          </a:solidFill>
          <a:ln w="38100" cap="flat" cmpd="sng" algn="ctr">
            <a:solidFill>
              <a:schemeClr val="accent1"/>
            </a:solidFill>
            <a:prstDash val="sysDot"/>
            <a:round/>
            <a:headEnd type="none" w="med" len="med"/>
            <a:tailEnd type="none" w="med" len="med"/>
          </a:ln>
          <a:effectLst>
            <a:outerShdw blurRad="63500" dist="35921" dir="2700000" algn="ctr" rotWithShape="0">
              <a:schemeClr val="tx1"/>
            </a:outerShdw>
          </a:effectLst>
        </p:spPr>
      </p:cxnSp>
      <p:grpSp>
        <p:nvGrpSpPr>
          <p:cNvPr id="18" name="Agrupar 373"/>
          <p:cNvGrpSpPr/>
          <p:nvPr/>
        </p:nvGrpSpPr>
        <p:grpSpPr>
          <a:xfrm>
            <a:off x="3657600" y="1029296"/>
            <a:ext cx="1600200" cy="628650"/>
            <a:chOff x="3657600" y="1372394"/>
            <a:chExt cx="1600200" cy="838200"/>
          </a:xfrm>
        </p:grpSpPr>
        <p:sp>
          <p:nvSpPr>
            <p:cNvPr id="370" name="Text Box 6"/>
            <p:cNvSpPr txBox="1">
              <a:spLocks noChangeArrowheads="1"/>
            </p:cNvSpPr>
            <p:nvPr/>
          </p:nvSpPr>
          <p:spPr bwMode="auto">
            <a:xfrm>
              <a:off x="3657600" y="1600201"/>
              <a:ext cx="1600200" cy="410369"/>
            </a:xfrm>
            <a:prstGeom prst="rect">
              <a:avLst/>
            </a:prstGeom>
            <a:noFill/>
            <a:ln w="9525">
              <a:noFill/>
              <a:miter lim="800000"/>
              <a:headEnd/>
              <a:tailEnd/>
            </a:ln>
            <a:effectLst/>
          </p:spPr>
          <p:txBody>
            <a:bodyPr wrap="square">
              <a:prstTxWarp prst="textNoShape">
                <a:avLst/>
              </a:prstTxWarp>
              <a:spAutoFit/>
            </a:bodyPr>
            <a:lstStyle/>
            <a:p>
              <a:pPr eaLnBrk="0" hangingPunct="0">
                <a:buFont typeface="Symbol" charset="2"/>
                <a:buNone/>
                <a:defRPr/>
              </a:pPr>
              <a:r>
                <a:rPr lang="es-ES_tradnl" sz="1400" dirty="0" smtClean="0">
                  <a:effectLst>
                    <a:outerShdw blurRad="38100" dist="38100" dir="2700000" algn="tl">
                      <a:srgbClr val="000000">
                        <a:alpha val="43137"/>
                      </a:srgbClr>
                    </a:outerShdw>
                  </a:effectLst>
                </a:rPr>
                <a:t>¿</a:t>
              </a:r>
              <a:r>
                <a:rPr lang="es-ES_tradnl" sz="1400" dirty="0" err="1" smtClean="0">
                  <a:effectLst>
                    <a:outerShdw blurRad="38100" dist="38100" dir="2700000" algn="tl">
                      <a:srgbClr val="000000">
                        <a:alpha val="43137"/>
                      </a:srgbClr>
                    </a:outerShdw>
                  </a:effectLst>
                </a:rPr>
                <a:t>ceilling</a:t>
              </a:r>
              <a:r>
                <a:rPr lang="es-ES_tradnl" sz="1400" dirty="0" smtClean="0">
                  <a:effectLst>
                    <a:outerShdw blurRad="38100" dist="38100" dir="2700000" algn="tl">
                      <a:srgbClr val="000000">
                        <a:alpha val="43137"/>
                      </a:srgbClr>
                    </a:outerShdw>
                  </a:effectLst>
                </a:rPr>
                <a:t> </a:t>
              </a:r>
              <a:r>
                <a:rPr lang="es-ES_tradnl" sz="1400" dirty="0" err="1" smtClean="0">
                  <a:effectLst>
                    <a:outerShdw blurRad="38100" dist="38100" dir="2700000" algn="tl">
                      <a:srgbClr val="000000">
                        <a:alpha val="43137"/>
                      </a:srgbClr>
                    </a:outerShdw>
                  </a:effectLst>
                </a:rPr>
                <a:t>effect</a:t>
              </a:r>
              <a:r>
                <a:rPr lang="es-ES_tradnl" sz="1400" dirty="0" smtClean="0">
                  <a:effectLst>
                    <a:outerShdw blurRad="38100" dist="38100" dir="2700000" algn="tl">
                      <a:srgbClr val="000000">
                        <a:alpha val="43137"/>
                      </a:srgbClr>
                    </a:outerShdw>
                  </a:effectLst>
                </a:rPr>
                <a:t>?</a:t>
              </a:r>
              <a:endParaRPr lang="es-ES_tradnl" sz="1400" dirty="0">
                <a:effectLst>
                  <a:outerShdw blurRad="38100" dist="38100" dir="2700000" algn="tl">
                    <a:srgbClr val="000000">
                      <a:alpha val="43137"/>
                    </a:srgbClr>
                  </a:outerShdw>
                </a:effectLst>
                <a:ea typeface="+mn-ea"/>
                <a:cs typeface="+mn-cs"/>
              </a:endParaRPr>
            </a:p>
          </p:txBody>
        </p:sp>
        <p:cxnSp>
          <p:nvCxnSpPr>
            <p:cNvPr id="371" name="Conector recto de flecha 370"/>
            <p:cNvCxnSpPr/>
            <p:nvPr/>
          </p:nvCxnSpPr>
          <p:spPr bwMode="auto">
            <a:xfrm rot="5400000">
              <a:off x="3314700" y="1790700"/>
              <a:ext cx="838200" cy="1588"/>
            </a:xfrm>
            <a:prstGeom prst="straightConnector1">
              <a:avLst/>
            </a:prstGeom>
            <a:solidFill>
              <a:schemeClr val="accent1"/>
            </a:solidFill>
            <a:ln w="28575" cap="flat" cmpd="sng" algn="ctr">
              <a:solidFill>
                <a:srgbClr val="FF0000"/>
              </a:solidFill>
              <a:prstDash val="sysDot"/>
              <a:round/>
              <a:headEnd type="triangle" w="med" len="med"/>
              <a:tailEnd type="arrow"/>
            </a:ln>
            <a:effectLst>
              <a:outerShdw blurRad="63500" dist="35921" dir="2700000" algn="ctr" rotWithShape="0">
                <a:schemeClr val="tx1"/>
              </a:outerShdw>
            </a:effectLst>
          </p:spPr>
        </p:cxn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down)">
                                      <p:cBhvr>
                                        <p:cTn id="7" dur="500"/>
                                        <p:tgtEl>
                                          <p:spTgt spid="3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6"/>
                                        </p:tgtEl>
                                        <p:attrNameLst>
                                          <p:attrName>style.visibility</p:attrName>
                                        </p:attrNameLst>
                                      </p:cBhvr>
                                      <p:to>
                                        <p:strVal val="visible"/>
                                      </p:to>
                                    </p:set>
                                    <p:animEffect transition="in" filter="wipe(left)">
                                      <p:cBhvr>
                                        <p:cTn id="15" dur="500"/>
                                        <p:tgtEl>
                                          <p:spTgt spid="36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48"/>
                                        </p:tgtEl>
                                        <p:attrNameLst>
                                          <p:attrName>style.visibility</p:attrName>
                                        </p:attrNameLst>
                                      </p:cBhvr>
                                      <p:to>
                                        <p:strVal val="visible"/>
                                      </p:to>
                                    </p:set>
                                    <p:animEffect transition="in" filter="wipe(left)">
                                      <p:cBhvr>
                                        <p:cTn id="51" dur="500"/>
                                        <p:tgtEl>
                                          <p:spTgt spid="34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Titel 1"/>
          <p:cNvSpPr>
            <a:spLocks noGrp="1"/>
          </p:cNvSpPr>
          <p:nvPr>
            <p:ph type="title"/>
          </p:nvPr>
        </p:nvSpPr>
        <p:spPr>
          <a:xfrm>
            <a:off x="322265" y="960763"/>
            <a:ext cx="8821737" cy="844154"/>
          </a:xfrm>
        </p:spPr>
        <p:txBody>
          <a:bodyPr/>
          <a:lstStyle/>
          <a:p>
            <a:r>
              <a:rPr lang="en-GB" sz="1800" spc="-30" noProof="0" dirty="0" smtClean="0">
                <a:solidFill>
                  <a:srgbClr val="FFFF00"/>
                </a:solidFill>
                <a:effectLst/>
                <a:latin typeface="Arial"/>
                <a:cs typeface="Arial"/>
              </a:rPr>
              <a:t>Blocking cholinergic stimulation of M3 receptors with tiotropium prevents β</a:t>
            </a:r>
            <a:r>
              <a:rPr lang="en-GB" sz="1800" spc="-30" baseline="-25000" noProof="0" dirty="0" smtClean="0">
                <a:solidFill>
                  <a:srgbClr val="FFFF00"/>
                </a:solidFill>
                <a:effectLst/>
                <a:latin typeface="Arial"/>
                <a:cs typeface="Arial"/>
              </a:rPr>
              <a:t>2</a:t>
            </a:r>
            <a:r>
              <a:rPr lang="en-GB" sz="1800" spc="-30" noProof="0" dirty="0" smtClean="0">
                <a:solidFill>
                  <a:srgbClr val="FFFF00"/>
                </a:solidFill>
                <a:effectLst/>
                <a:latin typeface="Arial"/>
                <a:cs typeface="Arial"/>
              </a:rPr>
              <a:t>-receptor </a:t>
            </a:r>
            <a:r>
              <a:rPr lang="en-GB" sz="1800" spc="-30" noProof="0" dirty="0" err="1" smtClean="0">
                <a:solidFill>
                  <a:srgbClr val="FFFF00"/>
                </a:solidFill>
                <a:effectLst/>
                <a:latin typeface="Arial"/>
                <a:cs typeface="Arial"/>
              </a:rPr>
              <a:t>downregulation</a:t>
            </a:r>
            <a:endParaRPr lang="en-GB" sz="1800" spc="-30" noProof="0" dirty="0" smtClean="0">
              <a:solidFill>
                <a:srgbClr val="FFFF00"/>
              </a:solidFill>
              <a:effectLst/>
              <a:latin typeface="Arial"/>
              <a:cs typeface="Arial"/>
            </a:endParaRPr>
          </a:p>
        </p:txBody>
      </p:sp>
      <p:graphicFrame>
        <p:nvGraphicFramePr>
          <p:cNvPr id="9" name="Chart 8"/>
          <p:cNvGraphicFramePr/>
          <p:nvPr>
            <p:extLst>
              <p:ext uri="{D42A27DB-BD31-4B8C-83A1-F6EECF244321}">
                <p14:modId xmlns="" xmlns:p14="http://schemas.microsoft.com/office/powerpoint/2010/main" xmlns:mv="urn:schemas-microsoft-com:mac:vml" xmlns:mc="http://schemas.openxmlformats.org/markup-compatibility/2006" val="2608016010"/>
              </p:ext>
            </p:extLst>
          </p:nvPr>
        </p:nvGraphicFramePr>
        <p:xfrm>
          <a:off x="296839" y="1324687"/>
          <a:ext cx="8496300" cy="324620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224525" y="4675215"/>
            <a:ext cx="6669273" cy="244049"/>
          </a:xfrm>
          <a:prstGeom prst="rect">
            <a:avLst/>
          </a:prstGeom>
          <a:noFill/>
        </p:spPr>
        <p:txBody>
          <a:bodyPr wrap="square" lIns="0" tIns="0" rIns="0" bIns="0" rtlCol="0" anchor="b" anchorCtr="0">
            <a:noAutofit/>
          </a:bodyPr>
          <a:lstStyle>
            <a:defPPr>
              <a:defRPr lang="en-GB"/>
            </a:defPPr>
            <a:lvl1pPr algn="r">
              <a:defRPr sz="1000">
                <a:solidFill>
                  <a:schemeClr val="bg2">
                    <a:lumMod val="50000"/>
                  </a:schemeClr>
                </a:solidFill>
              </a:defRPr>
            </a:lvl1pPr>
          </a:lstStyle>
          <a:p>
            <a:r>
              <a:rPr lang="en-US" sz="1400" dirty="0" err="1" smtClean="0">
                <a:solidFill>
                  <a:schemeClr val="tx1"/>
                </a:solidFill>
                <a:latin typeface="Arial"/>
                <a:cs typeface="Arial"/>
              </a:rPr>
              <a:t>Casarosa</a:t>
            </a:r>
            <a:r>
              <a:rPr lang="en-US" sz="1400" dirty="0" smtClean="0">
                <a:solidFill>
                  <a:schemeClr val="tx1"/>
                </a:solidFill>
                <a:latin typeface="Arial"/>
                <a:cs typeface="Arial"/>
              </a:rPr>
              <a:t> P, </a:t>
            </a:r>
            <a:r>
              <a:rPr lang="en-US" sz="1400" dirty="0">
                <a:solidFill>
                  <a:schemeClr val="tx1"/>
                </a:solidFill>
                <a:latin typeface="Arial"/>
                <a:cs typeface="Arial"/>
              </a:rPr>
              <a:t>et al. </a:t>
            </a:r>
            <a:r>
              <a:rPr lang="en-US" sz="1400" dirty="0" smtClean="0">
                <a:solidFill>
                  <a:schemeClr val="tx1"/>
                </a:solidFill>
                <a:latin typeface="Arial"/>
                <a:cs typeface="Arial"/>
              </a:rPr>
              <a:t>Poster A6373, ATS 2010.</a:t>
            </a:r>
            <a:endParaRPr lang="en-US" sz="1400" dirty="0">
              <a:solidFill>
                <a:schemeClr val="tx1"/>
              </a:solidFill>
              <a:latin typeface="Arial"/>
              <a:cs typeface="Arial"/>
            </a:endParaRPr>
          </a:p>
        </p:txBody>
      </p:sp>
      <p:grpSp>
        <p:nvGrpSpPr>
          <p:cNvPr id="2" name="Agrupar 30"/>
          <p:cNvGrpSpPr/>
          <p:nvPr/>
        </p:nvGrpSpPr>
        <p:grpSpPr>
          <a:xfrm>
            <a:off x="269543" y="259309"/>
            <a:ext cx="8342194" cy="523220"/>
            <a:chOff x="228600" y="138043"/>
            <a:chExt cx="7205320" cy="697624"/>
          </a:xfrm>
          <a:noFill/>
        </p:grpSpPr>
        <p:sp>
          <p:nvSpPr>
            <p:cNvPr id="13" name="Rectángulo 12"/>
            <p:cNvSpPr/>
            <p:nvPr/>
          </p:nvSpPr>
          <p:spPr bwMode="auto">
            <a:xfrm>
              <a:off x="228600" y="404743"/>
              <a:ext cx="6934200" cy="381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 name="Text Box 23"/>
            <p:cNvSpPr txBox="1">
              <a:spLocks noChangeArrowheads="1"/>
            </p:cNvSpPr>
            <p:nvPr/>
          </p:nvSpPr>
          <p:spPr bwMode="auto">
            <a:xfrm>
              <a:off x="467304" y="138043"/>
              <a:ext cx="6966616" cy="697624"/>
            </a:xfrm>
            <a:prstGeom prst="rect">
              <a:avLst/>
            </a:prstGeom>
            <a:grpFill/>
            <a:ln w="9525">
              <a:noFill/>
              <a:miter lim="800000"/>
              <a:headEnd/>
              <a:tailEnd/>
            </a:ln>
          </p:spPr>
          <p:txBody>
            <a:bodyPr wrap="square">
              <a:prstTxWarp prst="textNoShape">
                <a:avLst/>
              </a:prstTxWarp>
              <a:spAutoFit/>
            </a:bodyPr>
            <a:lstStyle/>
            <a:p>
              <a:pPr algn="l" eaLnBrk="0" hangingPunct="0">
                <a:buFont typeface="Symbol" charset="2"/>
                <a:buNone/>
                <a:defRPr/>
              </a:pPr>
              <a:r>
                <a:rPr lang="es-ES_tradnl" sz="2800" b="1" dirty="0" err="1" smtClean="0">
                  <a:solidFill>
                    <a:srgbClr val="FFFF00"/>
                  </a:solidFill>
                  <a:latin typeface="Arial"/>
                  <a:ea typeface="+mn-ea"/>
                  <a:cs typeface="Arial"/>
                </a:rPr>
                <a:t>Rationale</a:t>
              </a:r>
              <a:r>
                <a:rPr lang="es-ES_tradnl" sz="2800" b="1" dirty="0" smtClean="0">
                  <a:solidFill>
                    <a:srgbClr val="FFFF00"/>
                  </a:solidFill>
                  <a:latin typeface="Arial"/>
                  <a:ea typeface="+mn-ea"/>
                  <a:cs typeface="Arial"/>
                </a:rPr>
                <a:t> </a:t>
              </a:r>
              <a:r>
                <a:rPr lang="es-ES_tradnl" sz="2800" b="1" dirty="0" err="1" smtClean="0">
                  <a:solidFill>
                    <a:srgbClr val="FFFF00"/>
                  </a:solidFill>
                  <a:latin typeface="Arial"/>
                  <a:ea typeface="+mn-ea"/>
                  <a:cs typeface="Arial"/>
                </a:rPr>
                <a:t>for</a:t>
              </a:r>
              <a:r>
                <a:rPr lang="es-ES_tradnl" sz="2800" b="1" dirty="0" smtClean="0">
                  <a:solidFill>
                    <a:srgbClr val="FFFF00"/>
                  </a:solidFill>
                  <a:latin typeface="Arial"/>
                  <a:ea typeface="+mn-ea"/>
                  <a:cs typeface="Arial"/>
                </a:rPr>
                <a:t> </a:t>
              </a:r>
              <a:r>
                <a:rPr lang="es-ES_tradnl" sz="2800" b="1" dirty="0" err="1" smtClean="0">
                  <a:solidFill>
                    <a:srgbClr val="FFFF00"/>
                  </a:solidFill>
                  <a:latin typeface="Arial"/>
                  <a:ea typeface="+mn-ea"/>
                  <a:cs typeface="Arial"/>
                </a:rPr>
                <a:t>using</a:t>
              </a:r>
              <a:r>
                <a:rPr lang="es-ES_tradnl" sz="2800" b="1" dirty="0" smtClean="0">
                  <a:solidFill>
                    <a:srgbClr val="FFFF00"/>
                  </a:solidFill>
                  <a:latin typeface="Arial"/>
                  <a:ea typeface="+mn-ea"/>
                  <a:cs typeface="Arial"/>
                </a:rPr>
                <a:t> </a:t>
              </a:r>
              <a:r>
                <a:rPr lang="es-ES_tradnl" sz="2800" b="1" dirty="0" err="1" smtClean="0">
                  <a:solidFill>
                    <a:srgbClr val="FFFF00"/>
                  </a:solidFill>
                  <a:latin typeface="Arial"/>
                  <a:ea typeface="+mn-ea"/>
                  <a:cs typeface="Arial"/>
                </a:rPr>
                <a:t>both</a:t>
              </a:r>
              <a:r>
                <a:rPr lang="es-ES_tradnl" sz="2800" b="1" dirty="0" smtClean="0">
                  <a:solidFill>
                    <a:srgbClr val="FFFF00"/>
                  </a:solidFill>
                  <a:latin typeface="Arial"/>
                  <a:ea typeface="+mn-ea"/>
                  <a:cs typeface="Arial"/>
                </a:rPr>
                <a:t> dual </a:t>
              </a:r>
              <a:r>
                <a:rPr lang="es-ES_tradnl" sz="2800" b="1" dirty="0" err="1" smtClean="0">
                  <a:solidFill>
                    <a:srgbClr val="FFFF00"/>
                  </a:solidFill>
                  <a:latin typeface="Arial"/>
                  <a:ea typeface="+mn-ea"/>
                  <a:cs typeface="Arial"/>
                </a:rPr>
                <a:t>bronchodilators</a:t>
              </a:r>
              <a:endParaRPr lang="es-ES_tradnl" sz="2800" b="1" baseline="-25000" dirty="0">
                <a:solidFill>
                  <a:srgbClr val="FFFF00"/>
                </a:solidFill>
                <a:latin typeface="Arial"/>
                <a:ea typeface="+mn-ea"/>
                <a:cs typeface="Arial"/>
              </a:endParaRPr>
            </a:p>
          </p:txBody>
        </p:sp>
      </p:grpSp>
    </p:spTree>
    <p:extLst>
      <p:ext uri="{BB962C8B-B14F-4D97-AF65-F5344CB8AC3E}">
        <p14:creationId xmlns="" xmlns:p14="http://schemas.microsoft.com/office/powerpoint/2010/main" xmlns:mv="urn:schemas-microsoft-com:mac:vml" xmlns:mc="http://schemas.openxmlformats.org/markup-compatibility/2006" val="2936364705"/>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6" name="Picture 6"/>
          <p:cNvPicPr>
            <a:picLocks noChangeAspect="1" noChangeArrowheads="1"/>
          </p:cNvPicPr>
          <p:nvPr/>
        </p:nvPicPr>
        <p:blipFill>
          <a:blip r:embed="rId2" cstate="print"/>
          <a:srcRect/>
          <a:stretch>
            <a:fillRect/>
          </a:stretch>
        </p:blipFill>
        <p:spPr bwMode="auto">
          <a:xfrm>
            <a:off x="755669" y="627460"/>
            <a:ext cx="2188441" cy="583406"/>
          </a:xfrm>
          <a:prstGeom prst="rect">
            <a:avLst/>
          </a:prstGeom>
          <a:noFill/>
        </p:spPr>
      </p:pic>
      <p:sp>
        <p:nvSpPr>
          <p:cNvPr id="56327" name="Text Box 7"/>
          <p:cNvSpPr txBox="1">
            <a:spLocks noChangeArrowheads="1"/>
          </p:cNvSpPr>
          <p:nvPr/>
        </p:nvSpPr>
        <p:spPr bwMode="auto">
          <a:xfrm>
            <a:off x="755650" y="1545446"/>
            <a:ext cx="7704138" cy="2554545"/>
          </a:xfrm>
          <a:prstGeom prst="rect">
            <a:avLst/>
          </a:prstGeom>
          <a:noFill/>
          <a:ln w="9525">
            <a:noFill/>
            <a:miter lim="800000"/>
            <a:headEnd/>
            <a:tailEnd/>
          </a:ln>
          <a:effectLst/>
        </p:spPr>
        <p:txBody>
          <a:bodyPr>
            <a:spAutoFit/>
          </a:bodyPr>
          <a:lstStyle/>
          <a:p>
            <a:pPr>
              <a:spcBef>
                <a:spcPct val="50000"/>
              </a:spcBef>
            </a:pPr>
            <a:r>
              <a:rPr lang="es-PA" sz="4000" dirty="0"/>
              <a:t>In </a:t>
            </a:r>
            <a:r>
              <a:rPr lang="es-PA" sz="4000" dirty="0" err="1"/>
              <a:t>chronic</a:t>
            </a:r>
            <a:r>
              <a:rPr lang="es-PA" sz="4000" dirty="0"/>
              <a:t> </a:t>
            </a:r>
            <a:r>
              <a:rPr lang="es-PA" sz="4000" dirty="0" err="1"/>
              <a:t>obstructive</a:t>
            </a:r>
            <a:r>
              <a:rPr lang="es-PA" sz="4000" dirty="0"/>
              <a:t> </a:t>
            </a:r>
            <a:r>
              <a:rPr lang="es-PA" sz="4000" dirty="0" err="1"/>
              <a:t>lung</a:t>
            </a:r>
            <a:r>
              <a:rPr lang="es-PA" sz="4000" dirty="0"/>
              <a:t> </a:t>
            </a:r>
            <a:r>
              <a:rPr lang="es-PA" sz="4000" dirty="0" err="1" smtClean="0"/>
              <a:t>disease</a:t>
            </a:r>
            <a:r>
              <a:rPr lang="es-PA" sz="4000" dirty="0" smtClean="0"/>
              <a:t>, </a:t>
            </a:r>
            <a:r>
              <a:rPr lang="es-PA" sz="4000" dirty="0" err="1"/>
              <a:t>the</a:t>
            </a:r>
            <a:r>
              <a:rPr lang="es-PA" sz="4000" dirty="0"/>
              <a:t> </a:t>
            </a:r>
            <a:r>
              <a:rPr lang="es-PA" sz="4000" dirty="0" err="1"/>
              <a:t>combination</a:t>
            </a:r>
            <a:r>
              <a:rPr lang="es-PA" sz="4000" dirty="0"/>
              <a:t> of ipratropium and albuterol </a:t>
            </a:r>
            <a:r>
              <a:rPr lang="es-PA" sz="4000" dirty="0" err="1"/>
              <a:t>is</a:t>
            </a:r>
            <a:r>
              <a:rPr lang="es-PA" sz="4000" dirty="0"/>
              <a:t> more </a:t>
            </a:r>
            <a:r>
              <a:rPr lang="es-PA" sz="4000" dirty="0" err="1"/>
              <a:t>effective</a:t>
            </a:r>
            <a:r>
              <a:rPr lang="es-PA" sz="4000" dirty="0"/>
              <a:t> </a:t>
            </a:r>
            <a:r>
              <a:rPr lang="es-PA" sz="4000" dirty="0" err="1"/>
              <a:t>than</a:t>
            </a:r>
            <a:r>
              <a:rPr lang="es-PA" sz="4000" dirty="0"/>
              <a:t> </a:t>
            </a:r>
            <a:r>
              <a:rPr lang="es-PA" sz="4000" dirty="0" err="1"/>
              <a:t>either</a:t>
            </a:r>
            <a:r>
              <a:rPr lang="es-PA" sz="4000" dirty="0"/>
              <a:t> </a:t>
            </a:r>
            <a:r>
              <a:rPr lang="es-PA" sz="4000" dirty="0" err="1"/>
              <a:t>agent</a:t>
            </a:r>
            <a:r>
              <a:rPr lang="es-PA" sz="4000" dirty="0"/>
              <a:t> </a:t>
            </a:r>
            <a:r>
              <a:rPr lang="es-PA" sz="4000" dirty="0" err="1"/>
              <a:t>alone</a:t>
            </a:r>
            <a:r>
              <a:rPr lang="es-PA" sz="4000" dirty="0"/>
              <a:t>.</a:t>
            </a:r>
            <a:endParaRPr lang="es-ES" sz="4000" dirty="0"/>
          </a:p>
        </p:txBody>
      </p:sp>
      <p:sp>
        <p:nvSpPr>
          <p:cNvPr id="56328" name="Rectangle 8"/>
          <p:cNvSpPr>
            <a:spLocks noChangeArrowheads="1"/>
          </p:cNvSpPr>
          <p:nvPr/>
        </p:nvSpPr>
        <p:spPr bwMode="auto">
          <a:xfrm>
            <a:off x="3001818" y="4623989"/>
            <a:ext cx="5871612" cy="276999"/>
          </a:xfrm>
          <a:prstGeom prst="rect">
            <a:avLst/>
          </a:prstGeom>
          <a:noFill/>
          <a:ln w="9525">
            <a:noFill/>
            <a:miter lim="800000"/>
            <a:headEnd/>
            <a:tailEnd/>
          </a:ln>
          <a:effectLst/>
        </p:spPr>
        <p:txBody>
          <a:bodyPr wrap="square">
            <a:spAutoFit/>
          </a:bodyPr>
          <a:lstStyle/>
          <a:p>
            <a:pPr algn="r"/>
            <a:r>
              <a:rPr lang="es-ES" sz="1200" b="1" dirty="0" smtClean="0"/>
              <a:t>COMBIVENT </a:t>
            </a:r>
            <a:r>
              <a:rPr lang="es-ES" sz="1200" b="1" dirty="0" err="1" smtClean="0"/>
              <a:t>Inhalation</a:t>
            </a:r>
            <a:r>
              <a:rPr lang="es-ES" sz="1200" b="1" dirty="0" smtClean="0"/>
              <a:t> Aerosol </a:t>
            </a:r>
            <a:r>
              <a:rPr lang="es-ES" sz="1200" b="1" dirty="0" err="1" smtClean="0"/>
              <a:t>Study</a:t>
            </a:r>
            <a:r>
              <a:rPr lang="es-ES" sz="1200" b="1" dirty="0" smtClean="0"/>
              <a:t> Group. </a:t>
            </a:r>
            <a:r>
              <a:rPr lang="es-ES" sz="1200" b="1" i="1" dirty="0" err="1" smtClean="0"/>
              <a:t>Chest</a:t>
            </a:r>
            <a:r>
              <a:rPr lang="es-ES" sz="1200" b="1" i="1" dirty="0" smtClean="0"/>
              <a:t> </a:t>
            </a:r>
            <a:r>
              <a:rPr lang="es-ES" sz="1200" b="1" dirty="0"/>
              <a:t>1994;105;1411-1419</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7843" name="Line 3"/>
          <p:cNvSpPr>
            <a:spLocks noChangeShapeType="1"/>
          </p:cNvSpPr>
          <p:nvPr/>
        </p:nvSpPr>
        <p:spPr bwMode="auto">
          <a:xfrm>
            <a:off x="1524000" y="3968354"/>
            <a:ext cx="6946900" cy="0"/>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44" name="Line 4"/>
          <p:cNvSpPr>
            <a:spLocks noChangeShapeType="1"/>
          </p:cNvSpPr>
          <p:nvPr/>
        </p:nvSpPr>
        <p:spPr bwMode="auto">
          <a:xfrm>
            <a:off x="1524008" y="3509963"/>
            <a:ext cx="68263" cy="119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45" name="Line 5"/>
          <p:cNvSpPr>
            <a:spLocks noChangeShapeType="1"/>
          </p:cNvSpPr>
          <p:nvPr/>
        </p:nvSpPr>
        <p:spPr bwMode="auto">
          <a:xfrm>
            <a:off x="1524008" y="3069431"/>
            <a:ext cx="68263" cy="119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46" name="Line 6"/>
          <p:cNvSpPr>
            <a:spLocks noChangeShapeType="1"/>
          </p:cNvSpPr>
          <p:nvPr/>
        </p:nvSpPr>
        <p:spPr bwMode="auto">
          <a:xfrm>
            <a:off x="1524008" y="2628902"/>
            <a:ext cx="68263" cy="1191"/>
          </a:xfrm>
          <a:prstGeom prst="line">
            <a:avLst/>
          </a:prstGeom>
          <a:noFill/>
          <a:ln w="12700">
            <a:solidFill>
              <a:schemeClr val="tx1"/>
            </a:solidFill>
            <a:round/>
            <a:headEnd/>
            <a:tailEnd/>
          </a:ln>
        </p:spPr>
        <p:txBody>
          <a:bodyPr/>
          <a:lstStyle/>
          <a:p>
            <a:endParaRPr lang="en-US">
              <a:solidFill>
                <a:srgbClr val="FFFFFF"/>
              </a:solidFill>
            </a:endParaRPr>
          </a:p>
        </p:txBody>
      </p:sp>
      <p:sp>
        <p:nvSpPr>
          <p:cNvPr id="4387847" name="Line 7"/>
          <p:cNvSpPr>
            <a:spLocks noChangeShapeType="1"/>
          </p:cNvSpPr>
          <p:nvPr/>
        </p:nvSpPr>
        <p:spPr bwMode="auto">
          <a:xfrm flipV="1">
            <a:off x="2447925"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48" name="Line 8"/>
          <p:cNvSpPr>
            <a:spLocks noChangeShapeType="1"/>
          </p:cNvSpPr>
          <p:nvPr/>
        </p:nvSpPr>
        <p:spPr bwMode="auto">
          <a:xfrm flipV="1">
            <a:off x="3276600"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49" name="Line 9"/>
          <p:cNvSpPr>
            <a:spLocks noChangeShapeType="1"/>
          </p:cNvSpPr>
          <p:nvPr/>
        </p:nvSpPr>
        <p:spPr bwMode="auto">
          <a:xfrm flipV="1">
            <a:off x="4117975"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50" name="Line 10"/>
          <p:cNvSpPr>
            <a:spLocks noChangeShapeType="1"/>
          </p:cNvSpPr>
          <p:nvPr/>
        </p:nvSpPr>
        <p:spPr bwMode="auto">
          <a:xfrm flipV="1">
            <a:off x="4946650"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51" name="Line 11"/>
          <p:cNvSpPr>
            <a:spLocks noChangeShapeType="1"/>
          </p:cNvSpPr>
          <p:nvPr/>
        </p:nvSpPr>
        <p:spPr bwMode="auto">
          <a:xfrm flipV="1">
            <a:off x="5775325"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52" name="Line 12"/>
          <p:cNvSpPr>
            <a:spLocks noChangeShapeType="1"/>
          </p:cNvSpPr>
          <p:nvPr/>
        </p:nvSpPr>
        <p:spPr bwMode="auto">
          <a:xfrm flipV="1">
            <a:off x="6616700"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53" name="Line 13"/>
          <p:cNvSpPr>
            <a:spLocks noChangeShapeType="1"/>
          </p:cNvSpPr>
          <p:nvPr/>
        </p:nvSpPr>
        <p:spPr bwMode="auto">
          <a:xfrm flipV="1">
            <a:off x="7445375"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54" name="Line 14"/>
          <p:cNvSpPr>
            <a:spLocks noChangeShapeType="1"/>
          </p:cNvSpPr>
          <p:nvPr/>
        </p:nvSpPr>
        <p:spPr bwMode="auto">
          <a:xfrm flipV="1">
            <a:off x="8274050" y="3976702"/>
            <a:ext cx="1588" cy="4048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855" name="Rectangle 15"/>
          <p:cNvSpPr>
            <a:spLocks noChangeArrowheads="1"/>
          </p:cNvSpPr>
          <p:nvPr/>
        </p:nvSpPr>
        <p:spPr bwMode="auto">
          <a:xfrm>
            <a:off x="3860800" y="1441862"/>
            <a:ext cx="2327625" cy="276999"/>
          </a:xfrm>
          <a:prstGeom prst="rect">
            <a:avLst/>
          </a:prstGeom>
          <a:noFill/>
          <a:ln w="9525">
            <a:noFill/>
            <a:miter lim="800000"/>
            <a:headEnd/>
            <a:tailEnd/>
          </a:ln>
        </p:spPr>
        <p:txBody>
          <a:bodyPr wrap="none" lIns="0" tIns="0" rIns="0" bIns="0">
            <a:spAutoFit/>
          </a:bodyPr>
          <a:lstStyle/>
          <a:p>
            <a:r>
              <a:rPr lang="en-US" altLang="en-US">
                <a:solidFill>
                  <a:srgbClr val="FFFFFF"/>
                </a:solidFill>
              </a:rPr>
              <a:t>Ipratropium + Albuterol</a:t>
            </a:r>
          </a:p>
        </p:txBody>
      </p:sp>
      <p:sp>
        <p:nvSpPr>
          <p:cNvPr id="4387856" name="Rectangle 16"/>
          <p:cNvSpPr>
            <a:spLocks noGrp="1" noChangeArrowheads="1"/>
          </p:cNvSpPr>
          <p:nvPr>
            <p:ph type="title"/>
          </p:nvPr>
        </p:nvSpPr>
        <p:spPr/>
        <p:txBody>
          <a:bodyPr lIns="91436" tIns="45718" rIns="91436" bIns="45718" anchor="t"/>
          <a:lstStyle/>
          <a:p>
            <a:r>
              <a:rPr lang="en-US" altLang="en-US" b="1" dirty="0">
                <a:solidFill>
                  <a:srgbClr val="FFFF00"/>
                </a:solidFill>
                <a:effectLst/>
                <a:latin typeface="+mn-lt"/>
              </a:rPr>
              <a:t>Combination </a:t>
            </a:r>
            <a:r>
              <a:rPr lang="en-US" altLang="en-US" b="1" dirty="0" smtClean="0">
                <a:solidFill>
                  <a:srgbClr val="FFFF00"/>
                </a:solidFill>
                <a:effectLst/>
                <a:latin typeface="+mn-lt"/>
              </a:rPr>
              <a:t>of short-</a:t>
            </a:r>
            <a:r>
              <a:rPr lang="en-US" altLang="en-US" b="1" dirty="0" err="1" smtClean="0">
                <a:solidFill>
                  <a:srgbClr val="FFFF00"/>
                </a:solidFill>
                <a:effectLst/>
                <a:latin typeface="+mn-lt"/>
              </a:rPr>
              <a:t>actingBD’s</a:t>
            </a:r>
            <a:endParaRPr lang="en-US" altLang="en-US" sz="3300" dirty="0">
              <a:solidFill>
                <a:srgbClr val="FFFF00"/>
              </a:solidFill>
              <a:effectLst/>
              <a:latin typeface="+mn-lt"/>
            </a:endParaRPr>
          </a:p>
        </p:txBody>
      </p:sp>
      <p:sp>
        <p:nvSpPr>
          <p:cNvPr id="4387857" name="Freeform 17"/>
          <p:cNvSpPr>
            <a:spLocks/>
          </p:cNvSpPr>
          <p:nvPr/>
        </p:nvSpPr>
        <p:spPr bwMode="auto">
          <a:xfrm>
            <a:off x="2462214" y="2405075"/>
            <a:ext cx="5826125" cy="865585"/>
          </a:xfrm>
          <a:custGeom>
            <a:avLst/>
            <a:gdLst/>
            <a:ahLst/>
            <a:cxnLst>
              <a:cxn ang="0">
                <a:pos x="0" y="727"/>
              </a:cxn>
              <a:cxn ang="0">
                <a:pos x="522" y="291"/>
              </a:cxn>
              <a:cxn ang="0">
                <a:pos x="1574" y="77"/>
              </a:cxn>
              <a:cxn ang="0">
                <a:pos x="3670" y="0"/>
              </a:cxn>
            </a:cxnLst>
            <a:rect l="0" t="0" r="r" b="b"/>
            <a:pathLst>
              <a:path w="3670" h="727">
                <a:moveTo>
                  <a:pt x="0" y="727"/>
                </a:moveTo>
                <a:lnTo>
                  <a:pt x="522" y="291"/>
                </a:lnTo>
                <a:lnTo>
                  <a:pt x="1574" y="77"/>
                </a:lnTo>
                <a:lnTo>
                  <a:pt x="3670" y="0"/>
                </a:lnTo>
              </a:path>
            </a:pathLst>
          </a:custGeom>
          <a:noFill/>
          <a:ln w="28575" cmpd="sng">
            <a:solidFill>
              <a:srgbClr val="00FFFF"/>
            </a:solidFill>
            <a:prstDash val="solid"/>
            <a:round/>
            <a:headEnd/>
            <a:tailEnd/>
          </a:ln>
        </p:spPr>
        <p:txBody>
          <a:bodyPr/>
          <a:lstStyle/>
          <a:p>
            <a:endParaRPr lang="en-US">
              <a:solidFill>
                <a:srgbClr val="FFFFFF"/>
              </a:solidFill>
            </a:endParaRPr>
          </a:p>
        </p:txBody>
      </p:sp>
      <p:sp>
        <p:nvSpPr>
          <p:cNvPr id="4387858" name="Freeform 18"/>
          <p:cNvSpPr>
            <a:spLocks/>
          </p:cNvSpPr>
          <p:nvPr/>
        </p:nvSpPr>
        <p:spPr bwMode="auto">
          <a:xfrm>
            <a:off x="2462214" y="1977643"/>
            <a:ext cx="5826125" cy="906065"/>
          </a:xfrm>
          <a:custGeom>
            <a:avLst/>
            <a:gdLst/>
            <a:ahLst/>
            <a:cxnLst>
              <a:cxn ang="0">
                <a:pos x="0" y="761"/>
              </a:cxn>
              <a:cxn ang="0">
                <a:pos x="522" y="359"/>
              </a:cxn>
              <a:cxn ang="0">
                <a:pos x="1574" y="180"/>
              </a:cxn>
              <a:cxn ang="0">
                <a:pos x="3670" y="0"/>
              </a:cxn>
            </a:cxnLst>
            <a:rect l="0" t="0" r="r" b="b"/>
            <a:pathLst>
              <a:path w="3670" h="761">
                <a:moveTo>
                  <a:pt x="0" y="761"/>
                </a:moveTo>
                <a:lnTo>
                  <a:pt x="522" y="359"/>
                </a:lnTo>
                <a:lnTo>
                  <a:pt x="1574" y="180"/>
                </a:lnTo>
                <a:lnTo>
                  <a:pt x="3670" y="0"/>
                </a:lnTo>
              </a:path>
            </a:pathLst>
          </a:custGeom>
          <a:noFill/>
          <a:ln w="28575" cmpd="sng">
            <a:solidFill>
              <a:srgbClr val="00FF00"/>
            </a:solidFill>
            <a:prstDash val="solid"/>
            <a:round/>
            <a:headEnd/>
            <a:tailEnd/>
          </a:ln>
        </p:spPr>
        <p:txBody>
          <a:bodyPr/>
          <a:lstStyle/>
          <a:p>
            <a:endParaRPr lang="en-US">
              <a:solidFill>
                <a:srgbClr val="FFFFFF"/>
              </a:solidFill>
            </a:endParaRPr>
          </a:p>
        </p:txBody>
      </p:sp>
      <p:sp>
        <p:nvSpPr>
          <p:cNvPr id="4387859" name="Freeform 19"/>
          <p:cNvSpPr>
            <a:spLocks/>
          </p:cNvSpPr>
          <p:nvPr/>
        </p:nvSpPr>
        <p:spPr bwMode="auto">
          <a:xfrm>
            <a:off x="2462214" y="2456274"/>
            <a:ext cx="5826125" cy="1251347"/>
          </a:xfrm>
          <a:custGeom>
            <a:avLst/>
            <a:gdLst/>
            <a:ahLst/>
            <a:cxnLst>
              <a:cxn ang="0">
                <a:pos x="0" y="1051"/>
              </a:cxn>
              <a:cxn ang="0">
                <a:pos x="522" y="470"/>
              </a:cxn>
              <a:cxn ang="0">
                <a:pos x="1574" y="145"/>
              </a:cxn>
              <a:cxn ang="0">
                <a:pos x="3670" y="0"/>
              </a:cxn>
            </a:cxnLst>
            <a:rect l="0" t="0" r="r" b="b"/>
            <a:pathLst>
              <a:path w="3670" h="1051">
                <a:moveTo>
                  <a:pt x="0" y="1051"/>
                </a:moveTo>
                <a:lnTo>
                  <a:pt x="522" y="470"/>
                </a:lnTo>
                <a:lnTo>
                  <a:pt x="1574" y="145"/>
                </a:lnTo>
                <a:lnTo>
                  <a:pt x="3670" y="0"/>
                </a:lnTo>
              </a:path>
            </a:pathLst>
          </a:custGeom>
          <a:noFill/>
          <a:ln w="28575" cmpd="sng">
            <a:solidFill>
              <a:srgbClr val="FFFF00"/>
            </a:solidFill>
            <a:prstDash val="solid"/>
            <a:round/>
            <a:headEnd/>
            <a:tailEnd/>
          </a:ln>
        </p:spPr>
        <p:txBody>
          <a:bodyPr/>
          <a:lstStyle/>
          <a:p>
            <a:endParaRPr lang="en-US">
              <a:solidFill>
                <a:srgbClr val="FFFFFF"/>
              </a:solidFill>
            </a:endParaRPr>
          </a:p>
        </p:txBody>
      </p:sp>
      <p:sp>
        <p:nvSpPr>
          <p:cNvPr id="4387860" name="Freeform 20"/>
          <p:cNvSpPr>
            <a:spLocks/>
          </p:cNvSpPr>
          <p:nvPr/>
        </p:nvSpPr>
        <p:spPr bwMode="auto">
          <a:xfrm>
            <a:off x="2370138" y="3209939"/>
            <a:ext cx="184150" cy="119063"/>
          </a:xfrm>
          <a:custGeom>
            <a:avLst/>
            <a:gdLst/>
            <a:ahLst/>
            <a:cxnLst>
              <a:cxn ang="0">
                <a:pos x="25" y="0"/>
              </a:cxn>
              <a:cxn ang="0">
                <a:pos x="51" y="26"/>
              </a:cxn>
              <a:cxn ang="0">
                <a:pos x="25" y="51"/>
              </a:cxn>
              <a:cxn ang="0">
                <a:pos x="0" y="26"/>
              </a:cxn>
              <a:cxn ang="0">
                <a:pos x="25" y="0"/>
              </a:cxn>
            </a:cxnLst>
            <a:rect l="0" t="0" r="r" b="b"/>
            <a:pathLst>
              <a:path w="51" h="51">
                <a:moveTo>
                  <a:pt x="25" y="0"/>
                </a:moveTo>
                <a:lnTo>
                  <a:pt x="51" y="26"/>
                </a:lnTo>
                <a:lnTo>
                  <a:pt x="25" y="51"/>
                </a:lnTo>
                <a:lnTo>
                  <a:pt x="0" y="26"/>
                </a:lnTo>
                <a:lnTo>
                  <a:pt x="25" y="0"/>
                </a:lnTo>
                <a:close/>
              </a:path>
            </a:pathLst>
          </a:custGeom>
          <a:solidFill>
            <a:srgbClr val="00FFFF"/>
          </a:solidFill>
          <a:ln w="14351">
            <a:solidFill>
              <a:srgbClr val="00FFFF"/>
            </a:solidFill>
            <a:prstDash val="solid"/>
            <a:round/>
            <a:headEnd/>
            <a:tailEnd/>
          </a:ln>
        </p:spPr>
        <p:txBody>
          <a:bodyPr/>
          <a:lstStyle/>
          <a:p>
            <a:endParaRPr lang="en-US">
              <a:solidFill>
                <a:srgbClr val="FFFFFF"/>
              </a:solidFill>
            </a:endParaRPr>
          </a:p>
        </p:txBody>
      </p:sp>
      <p:sp>
        <p:nvSpPr>
          <p:cNvPr id="4387861" name="Freeform 21"/>
          <p:cNvSpPr>
            <a:spLocks/>
          </p:cNvSpPr>
          <p:nvPr/>
        </p:nvSpPr>
        <p:spPr bwMode="auto">
          <a:xfrm>
            <a:off x="3197234" y="2690814"/>
            <a:ext cx="187325" cy="119063"/>
          </a:xfrm>
          <a:custGeom>
            <a:avLst/>
            <a:gdLst/>
            <a:ahLst/>
            <a:cxnLst>
              <a:cxn ang="0">
                <a:pos x="26" y="0"/>
              </a:cxn>
              <a:cxn ang="0">
                <a:pos x="52" y="26"/>
              </a:cxn>
              <a:cxn ang="0">
                <a:pos x="26" y="51"/>
              </a:cxn>
              <a:cxn ang="0">
                <a:pos x="0" y="26"/>
              </a:cxn>
              <a:cxn ang="0">
                <a:pos x="26" y="0"/>
              </a:cxn>
            </a:cxnLst>
            <a:rect l="0" t="0" r="r" b="b"/>
            <a:pathLst>
              <a:path w="52" h="51">
                <a:moveTo>
                  <a:pt x="26" y="0"/>
                </a:moveTo>
                <a:lnTo>
                  <a:pt x="52" y="26"/>
                </a:lnTo>
                <a:lnTo>
                  <a:pt x="26" y="51"/>
                </a:lnTo>
                <a:lnTo>
                  <a:pt x="0" y="26"/>
                </a:lnTo>
                <a:lnTo>
                  <a:pt x="26" y="0"/>
                </a:lnTo>
                <a:close/>
              </a:path>
            </a:pathLst>
          </a:custGeom>
          <a:solidFill>
            <a:srgbClr val="00FFFF"/>
          </a:solidFill>
          <a:ln w="14351">
            <a:solidFill>
              <a:srgbClr val="00FFFF"/>
            </a:solidFill>
            <a:prstDash val="solid"/>
            <a:round/>
            <a:headEnd/>
            <a:tailEnd/>
          </a:ln>
        </p:spPr>
        <p:txBody>
          <a:bodyPr/>
          <a:lstStyle/>
          <a:p>
            <a:endParaRPr lang="en-US">
              <a:solidFill>
                <a:srgbClr val="FFFFFF"/>
              </a:solidFill>
            </a:endParaRPr>
          </a:p>
        </p:txBody>
      </p:sp>
      <p:sp>
        <p:nvSpPr>
          <p:cNvPr id="4387862" name="Freeform 22"/>
          <p:cNvSpPr>
            <a:spLocks/>
          </p:cNvSpPr>
          <p:nvPr/>
        </p:nvSpPr>
        <p:spPr bwMode="auto">
          <a:xfrm>
            <a:off x="4868863" y="2436021"/>
            <a:ext cx="184150" cy="121444"/>
          </a:xfrm>
          <a:custGeom>
            <a:avLst/>
            <a:gdLst/>
            <a:ahLst/>
            <a:cxnLst>
              <a:cxn ang="0">
                <a:pos x="25" y="0"/>
              </a:cxn>
              <a:cxn ang="0">
                <a:pos x="51" y="26"/>
              </a:cxn>
              <a:cxn ang="0">
                <a:pos x="25" y="52"/>
              </a:cxn>
              <a:cxn ang="0">
                <a:pos x="0" y="26"/>
              </a:cxn>
              <a:cxn ang="0">
                <a:pos x="25" y="0"/>
              </a:cxn>
            </a:cxnLst>
            <a:rect l="0" t="0" r="r" b="b"/>
            <a:pathLst>
              <a:path w="51" h="52">
                <a:moveTo>
                  <a:pt x="25" y="0"/>
                </a:moveTo>
                <a:lnTo>
                  <a:pt x="51" y="26"/>
                </a:lnTo>
                <a:lnTo>
                  <a:pt x="25" y="52"/>
                </a:lnTo>
                <a:lnTo>
                  <a:pt x="0" y="26"/>
                </a:lnTo>
                <a:lnTo>
                  <a:pt x="25" y="0"/>
                </a:lnTo>
                <a:close/>
              </a:path>
            </a:pathLst>
          </a:custGeom>
          <a:solidFill>
            <a:srgbClr val="00FFFF"/>
          </a:solidFill>
          <a:ln w="14351">
            <a:solidFill>
              <a:srgbClr val="00FFFF"/>
            </a:solidFill>
            <a:prstDash val="solid"/>
            <a:round/>
            <a:headEnd/>
            <a:tailEnd/>
          </a:ln>
        </p:spPr>
        <p:txBody>
          <a:bodyPr/>
          <a:lstStyle/>
          <a:p>
            <a:endParaRPr lang="en-US">
              <a:solidFill>
                <a:srgbClr val="FFFFFF"/>
              </a:solidFill>
            </a:endParaRPr>
          </a:p>
        </p:txBody>
      </p:sp>
      <p:sp>
        <p:nvSpPr>
          <p:cNvPr id="4387863" name="Freeform 23"/>
          <p:cNvSpPr>
            <a:spLocks/>
          </p:cNvSpPr>
          <p:nvPr/>
        </p:nvSpPr>
        <p:spPr bwMode="auto">
          <a:xfrm>
            <a:off x="8194704" y="2344341"/>
            <a:ext cx="187325" cy="121444"/>
          </a:xfrm>
          <a:custGeom>
            <a:avLst/>
            <a:gdLst/>
            <a:ahLst/>
            <a:cxnLst>
              <a:cxn ang="0">
                <a:pos x="26" y="0"/>
              </a:cxn>
              <a:cxn ang="0">
                <a:pos x="52" y="26"/>
              </a:cxn>
              <a:cxn ang="0">
                <a:pos x="26" y="52"/>
              </a:cxn>
              <a:cxn ang="0">
                <a:pos x="0" y="26"/>
              </a:cxn>
              <a:cxn ang="0">
                <a:pos x="26" y="0"/>
              </a:cxn>
            </a:cxnLst>
            <a:rect l="0" t="0" r="r" b="b"/>
            <a:pathLst>
              <a:path w="52" h="52">
                <a:moveTo>
                  <a:pt x="26" y="0"/>
                </a:moveTo>
                <a:lnTo>
                  <a:pt x="52" y="26"/>
                </a:lnTo>
                <a:lnTo>
                  <a:pt x="26" y="52"/>
                </a:lnTo>
                <a:lnTo>
                  <a:pt x="0" y="26"/>
                </a:lnTo>
                <a:lnTo>
                  <a:pt x="26" y="0"/>
                </a:lnTo>
                <a:close/>
              </a:path>
            </a:pathLst>
          </a:custGeom>
          <a:solidFill>
            <a:srgbClr val="00FFFF"/>
          </a:solidFill>
          <a:ln w="14351">
            <a:solidFill>
              <a:srgbClr val="00FFFF"/>
            </a:solidFill>
            <a:prstDash val="solid"/>
            <a:round/>
            <a:headEnd/>
            <a:tailEnd/>
          </a:ln>
        </p:spPr>
        <p:txBody>
          <a:bodyPr/>
          <a:lstStyle/>
          <a:p>
            <a:endParaRPr lang="en-US">
              <a:solidFill>
                <a:srgbClr val="FFFFFF"/>
              </a:solidFill>
            </a:endParaRPr>
          </a:p>
        </p:txBody>
      </p:sp>
      <p:sp>
        <p:nvSpPr>
          <p:cNvPr id="4387864" name="Rectangle 24"/>
          <p:cNvSpPr>
            <a:spLocks noChangeArrowheads="1"/>
          </p:cNvSpPr>
          <p:nvPr/>
        </p:nvSpPr>
        <p:spPr bwMode="auto">
          <a:xfrm>
            <a:off x="2393951" y="2832498"/>
            <a:ext cx="136525" cy="102394"/>
          </a:xfrm>
          <a:prstGeom prst="rect">
            <a:avLst/>
          </a:prstGeom>
          <a:solidFill>
            <a:srgbClr val="00FF00"/>
          </a:solidFill>
          <a:ln w="14288">
            <a:solidFill>
              <a:srgbClr val="00FF00"/>
            </a:solidFill>
            <a:miter lim="800000"/>
            <a:headEnd/>
            <a:tailEnd/>
          </a:ln>
        </p:spPr>
        <p:txBody>
          <a:bodyPr/>
          <a:lstStyle/>
          <a:p>
            <a:endParaRPr lang="en-US">
              <a:solidFill>
                <a:srgbClr val="FFFFFF"/>
              </a:solidFill>
            </a:endParaRPr>
          </a:p>
        </p:txBody>
      </p:sp>
      <p:sp>
        <p:nvSpPr>
          <p:cNvPr id="4387865" name="Rectangle 25"/>
          <p:cNvSpPr>
            <a:spLocks noChangeArrowheads="1"/>
          </p:cNvSpPr>
          <p:nvPr/>
        </p:nvSpPr>
        <p:spPr bwMode="auto">
          <a:xfrm>
            <a:off x="3222634" y="2353866"/>
            <a:ext cx="136525" cy="102394"/>
          </a:xfrm>
          <a:prstGeom prst="rect">
            <a:avLst/>
          </a:prstGeom>
          <a:solidFill>
            <a:srgbClr val="00FF00"/>
          </a:solidFill>
          <a:ln w="14288">
            <a:solidFill>
              <a:srgbClr val="00FF00"/>
            </a:solidFill>
            <a:miter lim="800000"/>
            <a:headEnd/>
            <a:tailEnd/>
          </a:ln>
        </p:spPr>
        <p:txBody>
          <a:bodyPr/>
          <a:lstStyle/>
          <a:p>
            <a:endParaRPr lang="en-US">
              <a:solidFill>
                <a:srgbClr val="FFFFFF"/>
              </a:solidFill>
            </a:endParaRPr>
          </a:p>
        </p:txBody>
      </p:sp>
      <p:sp>
        <p:nvSpPr>
          <p:cNvPr id="4387866" name="Rectangle 26"/>
          <p:cNvSpPr>
            <a:spLocks noChangeArrowheads="1"/>
          </p:cNvSpPr>
          <p:nvPr/>
        </p:nvSpPr>
        <p:spPr bwMode="auto">
          <a:xfrm>
            <a:off x="4892689" y="2141949"/>
            <a:ext cx="136525" cy="97631"/>
          </a:xfrm>
          <a:prstGeom prst="rect">
            <a:avLst/>
          </a:prstGeom>
          <a:solidFill>
            <a:srgbClr val="00FF00"/>
          </a:solidFill>
          <a:ln w="14288">
            <a:solidFill>
              <a:srgbClr val="00FF00"/>
            </a:solidFill>
            <a:miter lim="800000"/>
            <a:headEnd/>
            <a:tailEnd/>
          </a:ln>
        </p:spPr>
        <p:txBody>
          <a:bodyPr/>
          <a:lstStyle/>
          <a:p>
            <a:endParaRPr lang="en-US">
              <a:solidFill>
                <a:srgbClr val="FFFFFF"/>
              </a:solidFill>
            </a:endParaRPr>
          </a:p>
        </p:txBody>
      </p:sp>
      <p:sp>
        <p:nvSpPr>
          <p:cNvPr id="4387867" name="Rectangle 27"/>
          <p:cNvSpPr>
            <a:spLocks noChangeArrowheads="1"/>
          </p:cNvSpPr>
          <p:nvPr/>
        </p:nvSpPr>
        <p:spPr bwMode="auto">
          <a:xfrm>
            <a:off x="8220104" y="1926432"/>
            <a:ext cx="136525" cy="102394"/>
          </a:xfrm>
          <a:prstGeom prst="rect">
            <a:avLst/>
          </a:prstGeom>
          <a:solidFill>
            <a:srgbClr val="00FF00"/>
          </a:solidFill>
          <a:ln w="14288">
            <a:solidFill>
              <a:srgbClr val="00FF00"/>
            </a:solidFill>
            <a:miter lim="800000"/>
            <a:headEnd/>
            <a:tailEnd/>
          </a:ln>
        </p:spPr>
        <p:txBody>
          <a:bodyPr/>
          <a:lstStyle/>
          <a:p>
            <a:endParaRPr lang="en-US">
              <a:solidFill>
                <a:srgbClr val="FFFFFF"/>
              </a:solidFill>
            </a:endParaRPr>
          </a:p>
        </p:txBody>
      </p:sp>
      <p:sp>
        <p:nvSpPr>
          <p:cNvPr id="4387868" name="Freeform 28"/>
          <p:cNvSpPr>
            <a:spLocks/>
          </p:cNvSpPr>
          <p:nvPr/>
        </p:nvSpPr>
        <p:spPr bwMode="auto">
          <a:xfrm>
            <a:off x="2393951" y="3648089"/>
            <a:ext cx="136525" cy="119063"/>
          </a:xfrm>
          <a:custGeom>
            <a:avLst/>
            <a:gdLst/>
            <a:ahLst/>
            <a:cxnLst>
              <a:cxn ang="0">
                <a:pos x="25" y="0"/>
              </a:cxn>
              <a:cxn ang="0">
                <a:pos x="51" y="51"/>
              </a:cxn>
              <a:cxn ang="0">
                <a:pos x="0" y="51"/>
              </a:cxn>
              <a:cxn ang="0">
                <a:pos x="25" y="0"/>
              </a:cxn>
            </a:cxnLst>
            <a:rect l="0" t="0" r="r" b="b"/>
            <a:pathLst>
              <a:path w="51" h="51">
                <a:moveTo>
                  <a:pt x="25" y="0"/>
                </a:moveTo>
                <a:lnTo>
                  <a:pt x="51" y="51"/>
                </a:lnTo>
                <a:lnTo>
                  <a:pt x="0" y="51"/>
                </a:lnTo>
                <a:lnTo>
                  <a:pt x="25" y="0"/>
                </a:lnTo>
                <a:close/>
              </a:path>
            </a:pathLst>
          </a:custGeom>
          <a:solidFill>
            <a:srgbClr val="FFFF00"/>
          </a:solidFill>
          <a:ln w="14351">
            <a:solidFill>
              <a:srgbClr val="FFFF00"/>
            </a:solidFill>
            <a:prstDash val="solid"/>
            <a:round/>
            <a:headEnd/>
            <a:tailEnd/>
          </a:ln>
        </p:spPr>
        <p:txBody>
          <a:bodyPr/>
          <a:lstStyle/>
          <a:p>
            <a:endParaRPr lang="en-US">
              <a:solidFill>
                <a:srgbClr val="FFFFFF"/>
              </a:solidFill>
            </a:endParaRPr>
          </a:p>
        </p:txBody>
      </p:sp>
      <p:sp>
        <p:nvSpPr>
          <p:cNvPr id="4387869" name="Freeform 29"/>
          <p:cNvSpPr>
            <a:spLocks/>
          </p:cNvSpPr>
          <p:nvPr/>
        </p:nvSpPr>
        <p:spPr bwMode="auto">
          <a:xfrm>
            <a:off x="3222634" y="2955132"/>
            <a:ext cx="136525" cy="121444"/>
          </a:xfrm>
          <a:custGeom>
            <a:avLst/>
            <a:gdLst/>
            <a:ahLst/>
            <a:cxnLst>
              <a:cxn ang="0">
                <a:pos x="26" y="0"/>
              </a:cxn>
              <a:cxn ang="0">
                <a:pos x="52" y="52"/>
              </a:cxn>
              <a:cxn ang="0">
                <a:pos x="0" y="52"/>
              </a:cxn>
              <a:cxn ang="0">
                <a:pos x="26" y="0"/>
              </a:cxn>
            </a:cxnLst>
            <a:rect l="0" t="0" r="r" b="b"/>
            <a:pathLst>
              <a:path w="52" h="52">
                <a:moveTo>
                  <a:pt x="26" y="0"/>
                </a:moveTo>
                <a:lnTo>
                  <a:pt x="52" y="52"/>
                </a:lnTo>
                <a:lnTo>
                  <a:pt x="0" y="52"/>
                </a:lnTo>
                <a:lnTo>
                  <a:pt x="26" y="0"/>
                </a:lnTo>
                <a:close/>
              </a:path>
            </a:pathLst>
          </a:custGeom>
          <a:solidFill>
            <a:srgbClr val="FFFF00"/>
          </a:solidFill>
          <a:ln w="14351">
            <a:solidFill>
              <a:srgbClr val="FFFF00"/>
            </a:solidFill>
            <a:prstDash val="solid"/>
            <a:round/>
            <a:headEnd/>
            <a:tailEnd/>
          </a:ln>
        </p:spPr>
        <p:txBody>
          <a:bodyPr/>
          <a:lstStyle/>
          <a:p>
            <a:endParaRPr lang="en-US">
              <a:solidFill>
                <a:srgbClr val="FFFFFF"/>
              </a:solidFill>
            </a:endParaRPr>
          </a:p>
        </p:txBody>
      </p:sp>
      <p:sp>
        <p:nvSpPr>
          <p:cNvPr id="4387870" name="Freeform 30"/>
          <p:cNvSpPr>
            <a:spLocks/>
          </p:cNvSpPr>
          <p:nvPr/>
        </p:nvSpPr>
        <p:spPr bwMode="auto">
          <a:xfrm>
            <a:off x="4892689" y="2569383"/>
            <a:ext cx="136525" cy="119063"/>
          </a:xfrm>
          <a:custGeom>
            <a:avLst/>
            <a:gdLst/>
            <a:ahLst/>
            <a:cxnLst>
              <a:cxn ang="0">
                <a:pos x="25" y="0"/>
              </a:cxn>
              <a:cxn ang="0">
                <a:pos x="51" y="51"/>
              </a:cxn>
              <a:cxn ang="0">
                <a:pos x="0" y="51"/>
              </a:cxn>
              <a:cxn ang="0">
                <a:pos x="25" y="0"/>
              </a:cxn>
            </a:cxnLst>
            <a:rect l="0" t="0" r="r" b="b"/>
            <a:pathLst>
              <a:path w="51" h="51">
                <a:moveTo>
                  <a:pt x="25" y="0"/>
                </a:moveTo>
                <a:lnTo>
                  <a:pt x="51" y="51"/>
                </a:lnTo>
                <a:lnTo>
                  <a:pt x="0" y="51"/>
                </a:lnTo>
                <a:lnTo>
                  <a:pt x="25" y="0"/>
                </a:lnTo>
                <a:close/>
              </a:path>
            </a:pathLst>
          </a:custGeom>
          <a:solidFill>
            <a:srgbClr val="FFFF00"/>
          </a:solidFill>
          <a:ln w="14351">
            <a:solidFill>
              <a:srgbClr val="FFFF00"/>
            </a:solidFill>
            <a:prstDash val="solid"/>
            <a:round/>
            <a:headEnd/>
            <a:tailEnd/>
          </a:ln>
        </p:spPr>
        <p:txBody>
          <a:bodyPr/>
          <a:lstStyle/>
          <a:p>
            <a:endParaRPr lang="en-US">
              <a:solidFill>
                <a:srgbClr val="FFFFFF"/>
              </a:solidFill>
            </a:endParaRPr>
          </a:p>
        </p:txBody>
      </p:sp>
      <p:sp>
        <p:nvSpPr>
          <p:cNvPr id="4387871" name="Freeform 31"/>
          <p:cNvSpPr>
            <a:spLocks/>
          </p:cNvSpPr>
          <p:nvPr/>
        </p:nvSpPr>
        <p:spPr bwMode="auto">
          <a:xfrm>
            <a:off x="8220104" y="2395539"/>
            <a:ext cx="136525" cy="121444"/>
          </a:xfrm>
          <a:custGeom>
            <a:avLst/>
            <a:gdLst/>
            <a:ahLst/>
            <a:cxnLst>
              <a:cxn ang="0">
                <a:pos x="26" y="0"/>
              </a:cxn>
              <a:cxn ang="0">
                <a:pos x="52" y="52"/>
              </a:cxn>
              <a:cxn ang="0">
                <a:pos x="0" y="52"/>
              </a:cxn>
              <a:cxn ang="0">
                <a:pos x="26" y="0"/>
              </a:cxn>
            </a:cxnLst>
            <a:rect l="0" t="0" r="r" b="b"/>
            <a:pathLst>
              <a:path w="52" h="52">
                <a:moveTo>
                  <a:pt x="26" y="0"/>
                </a:moveTo>
                <a:lnTo>
                  <a:pt x="52" y="52"/>
                </a:lnTo>
                <a:lnTo>
                  <a:pt x="0" y="52"/>
                </a:lnTo>
                <a:lnTo>
                  <a:pt x="26" y="0"/>
                </a:lnTo>
                <a:close/>
              </a:path>
            </a:pathLst>
          </a:custGeom>
          <a:solidFill>
            <a:srgbClr val="FFFF00"/>
          </a:solidFill>
          <a:ln w="14351">
            <a:solidFill>
              <a:srgbClr val="FFFF00"/>
            </a:solidFill>
            <a:prstDash val="solid"/>
            <a:round/>
            <a:headEnd/>
            <a:tailEnd/>
          </a:ln>
        </p:spPr>
        <p:txBody>
          <a:bodyPr/>
          <a:lstStyle/>
          <a:p>
            <a:endParaRPr lang="en-US">
              <a:solidFill>
                <a:srgbClr val="FFFFFF"/>
              </a:solidFill>
            </a:endParaRPr>
          </a:p>
        </p:txBody>
      </p:sp>
      <p:sp>
        <p:nvSpPr>
          <p:cNvPr id="4387872" name="Rectangle 32"/>
          <p:cNvSpPr>
            <a:spLocks noChangeArrowheads="1"/>
          </p:cNvSpPr>
          <p:nvPr/>
        </p:nvSpPr>
        <p:spPr bwMode="auto">
          <a:xfrm>
            <a:off x="1190628" y="3824302"/>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40</a:t>
            </a:r>
            <a:endParaRPr lang="en-US" altLang="en-US" sz="2400">
              <a:solidFill>
                <a:srgbClr val="FFFFFF"/>
              </a:solidFill>
            </a:endParaRPr>
          </a:p>
        </p:txBody>
      </p:sp>
      <p:sp>
        <p:nvSpPr>
          <p:cNvPr id="4387873" name="Rectangle 33"/>
          <p:cNvSpPr>
            <a:spLocks noChangeArrowheads="1"/>
          </p:cNvSpPr>
          <p:nvPr/>
        </p:nvSpPr>
        <p:spPr bwMode="auto">
          <a:xfrm>
            <a:off x="1190628" y="3396868"/>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50</a:t>
            </a:r>
            <a:endParaRPr lang="en-US" altLang="en-US" sz="2400">
              <a:solidFill>
                <a:srgbClr val="FFFFFF"/>
              </a:solidFill>
            </a:endParaRPr>
          </a:p>
        </p:txBody>
      </p:sp>
      <p:sp>
        <p:nvSpPr>
          <p:cNvPr id="4387874" name="Rectangle 34"/>
          <p:cNvSpPr>
            <a:spLocks noChangeArrowheads="1"/>
          </p:cNvSpPr>
          <p:nvPr/>
        </p:nvSpPr>
        <p:spPr bwMode="auto">
          <a:xfrm>
            <a:off x="1190628" y="2958718"/>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60</a:t>
            </a:r>
            <a:endParaRPr lang="en-US" altLang="en-US" sz="2400">
              <a:solidFill>
                <a:srgbClr val="FFFFFF"/>
              </a:solidFill>
            </a:endParaRPr>
          </a:p>
        </p:txBody>
      </p:sp>
      <p:sp>
        <p:nvSpPr>
          <p:cNvPr id="4387875" name="Rectangle 35"/>
          <p:cNvSpPr>
            <a:spLocks noChangeArrowheads="1"/>
          </p:cNvSpPr>
          <p:nvPr/>
        </p:nvSpPr>
        <p:spPr bwMode="auto">
          <a:xfrm>
            <a:off x="1190628" y="2531283"/>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70</a:t>
            </a:r>
            <a:endParaRPr lang="en-US" altLang="en-US" sz="2400">
              <a:solidFill>
                <a:srgbClr val="FFFFFF"/>
              </a:solidFill>
            </a:endParaRPr>
          </a:p>
        </p:txBody>
      </p:sp>
      <p:sp>
        <p:nvSpPr>
          <p:cNvPr id="4387876" name="Rectangle 36"/>
          <p:cNvSpPr>
            <a:spLocks noChangeArrowheads="1"/>
          </p:cNvSpPr>
          <p:nvPr/>
        </p:nvSpPr>
        <p:spPr bwMode="auto">
          <a:xfrm>
            <a:off x="1190628" y="2094324"/>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80</a:t>
            </a:r>
            <a:endParaRPr lang="en-US" altLang="en-US" sz="2400">
              <a:solidFill>
                <a:srgbClr val="FFFFFF"/>
              </a:solidFill>
            </a:endParaRPr>
          </a:p>
        </p:txBody>
      </p:sp>
      <p:sp>
        <p:nvSpPr>
          <p:cNvPr id="4387877" name="Rectangle 37"/>
          <p:cNvSpPr>
            <a:spLocks noChangeArrowheads="1"/>
          </p:cNvSpPr>
          <p:nvPr/>
        </p:nvSpPr>
        <p:spPr bwMode="auto">
          <a:xfrm>
            <a:off x="1190628" y="1666889"/>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90</a:t>
            </a:r>
            <a:endParaRPr lang="en-US" altLang="en-US" sz="2400">
              <a:solidFill>
                <a:srgbClr val="FFFFFF"/>
              </a:solidFill>
            </a:endParaRPr>
          </a:p>
        </p:txBody>
      </p:sp>
      <p:sp>
        <p:nvSpPr>
          <p:cNvPr id="4387878" name="Rectangle 38"/>
          <p:cNvSpPr>
            <a:spLocks noChangeArrowheads="1"/>
          </p:cNvSpPr>
          <p:nvPr/>
        </p:nvSpPr>
        <p:spPr bwMode="auto">
          <a:xfrm>
            <a:off x="1054101" y="1228739"/>
            <a:ext cx="428002"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100</a:t>
            </a:r>
            <a:endParaRPr lang="en-US" altLang="en-US" sz="2400">
              <a:solidFill>
                <a:srgbClr val="FFFFFF"/>
              </a:solidFill>
            </a:endParaRPr>
          </a:p>
        </p:txBody>
      </p:sp>
      <p:sp>
        <p:nvSpPr>
          <p:cNvPr id="4387879" name="Rectangle 39"/>
          <p:cNvSpPr>
            <a:spLocks noChangeArrowheads="1"/>
          </p:cNvSpPr>
          <p:nvPr/>
        </p:nvSpPr>
        <p:spPr bwMode="auto">
          <a:xfrm>
            <a:off x="1571625" y="4068380"/>
            <a:ext cx="142668"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0</a:t>
            </a:r>
            <a:endParaRPr lang="en-US" altLang="en-US" sz="2400">
              <a:solidFill>
                <a:srgbClr val="FFFFFF"/>
              </a:solidFill>
            </a:endParaRPr>
          </a:p>
        </p:txBody>
      </p:sp>
      <p:sp>
        <p:nvSpPr>
          <p:cNvPr id="4387880" name="Rectangle 40"/>
          <p:cNvSpPr>
            <a:spLocks noChangeArrowheads="1"/>
          </p:cNvSpPr>
          <p:nvPr/>
        </p:nvSpPr>
        <p:spPr bwMode="auto">
          <a:xfrm>
            <a:off x="2332066" y="4068380"/>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15</a:t>
            </a:r>
            <a:endParaRPr lang="en-US" altLang="en-US" sz="2400">
              <a:solidFill>
                <a:srgbClr val="FFFFFF"/>
              </a:solidFill>
            </a:endParaRPr>
          </a:p>
        </p:txBody>
      </p:sp>
      <p:sp>
        <p:nvSpPr>
          <p:cNvPr id="4387881" name="Rectangle 41"/>
          <p:cNvSpPr>
            <a:spLocks noChangeArrowheads="1"/>
          </p:cNvSpPr>
          <p:nvPr/>
        </p:nvSpPr>
        <p:spPr bwMode="auto">
          <a:xfrm>
            <a:off x="3160725" y="4068380"/>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30</a:t>
            </a:r>
            <a:endParaRPr lang="en-US" altLang="en-US" sz="2400">
              <a:solidFill>
                <a:srgbClr val="FFFFFF"/>
              </a:solidFill>
            </a:endParaRPr>
          </a:p>
        </p:txBody>
      </p:sp>
      <p:sp>
        <p:nvSpPr>
          <p:cNvPr id="4387882" name="Rectangle 42"/>
          <p:cNvSpPr>
            <a:spLocks noChangeArrowheads="1"/>
          </p:cNvSpPr>
          <p:nvPr/>
        </p:nvSpPr>
        <p:spPr bwMode="auto">
          <a:xfrm>
            <a:off x="4003704" y="4068380"/>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45</a:t>
            </a:r>
            <a:endParaRPr lang="en-US" altLang="en-US" sz="2400">
              <a:solidFill>
                <a:srgbClr val="FFFFFF"/>
              </a:solidFill>
            </a:endParaRPr>
          </a:p>
        </p:txBody>
      </p:sp>
      <p:sp>
        <p:nvSpPr>
          <p:cNvPr id="4387883" name="Rectangle 43"/>
          <p:cNvSpPr>
            <a:spLocks noChangeArrowheads="1"/>
          </p:cNvSpPr>
          <p:nvPr/>
        </p:nvSpPr>
        <p:spPr bwMode="auto">
          <a:xfrm>
            <a:off x="4830767" y="4068380"/>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60</a:t>
            </a:r>
            <a:endParaRPr lang="en-US" altLang="en-US" sz="2400">
              <a:solidFill>
                <a:srgbClr val="FFFFFF"/>
              </a:solidFill>
            </a:endParaRPr>
          </a:p>
        </p:txBody>
      </p:sp>
      <p:sp>
        <p:nvSpPr>
          <p:cNvPr id="4387884" name="Rectangle 44"/>
          <p:cNvSpPr>
            <a:spLocks noChangeArrowheads="1"/>
          </p:cNvSpPr>
          <p:nvPr/>
        </p:nvSpPr>
        <p:spPr bwMode="auto">
          <a:xfrm>
            <a:off x="5659450" y="4068380"/>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75</a:t>
            </a:r>
            <a:endParaRPr lang="en-US" altLang="en-US" sz="2400">
              <a:solidFill>
                <a:srgbClr val="FFFFFF"/>
              </a:solidFill>
            </a:endParaRPr>
          </a:p>
        </p:txBody>
      </p:sp>
      <p:sp>
        <p:nvSpPr>
          <p:cNvPr id="4387885" name="Rectangle 45"/>
          <p:cNvSpPr>
            <a:spLocks noChangeArrowheads="1"/>
          </p:cNvSpPr>
          <p:nvPr/>
        </p:nvSpPr>
        <p:spPr bwMode="auto">
          <a:xfrm>
            <a:off x="6502426" y="4068380"/>
            <a:ext cx="285335"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90</a:t>
            </a:r>
            <a:endParaRPr lang="en-US" altLang="en-US" sz="2400">
              <a:solidFill>
                <a:srgbClr val="FFFFFF"/>
              </a:solidFill>
            </a:endParaRPr>
          </a:p>
        </p:txBody>
      </p:sp>
      <p:sp>
        <p:nvSpPr>
          <p:cNvPr id="4387886" name="Rectangle 46"/>
          <p:cNvSpPr>
            <a:spLocks noChangeArrowheads="1"/>
          </p:cNvSpPr>
          <p:nvPr/>
        </p:nvSpPr>
        <p:spPr bwMode="auto">
          <a:xfrm>
            <a:off x="7262813" y="4068380"/>
            <a:ext cx="428002"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105</a:t>
            </a:r>
            <a:endParaRPr lang="en-US" altLang="en-US" sz="2400">
              <a:solidFill>
                <a:srgbClr val="FFFFFF"/>
              </a:solidFill>
            </a:endParaRPr>
          </a:p>
        </p:txBody>
      </p:sp>
      <p:sp>
        <p:nvSpPr>
          <p:cNvPr id="4387887" name="Rectangle 47"/>
          <p:cNvSpPr>
            <a:spLocks noChangeArrowheads="1"/>
          </p:cNvSpPr>
          <p:nvPr/>
        </p:nvSpPr>
        <p:spPr bwMode="auto">
          <a:xfrm>
            <a:off x="8091488" y="4068380"/>
            <a:ext cx="428002" cy="307777"/>
          </a:xfrm>
          <a:prstGeom prst="rect">
            <a:avLst/>
          </a:prstGeom>
          <a:noFill/>
          <a:ln w="9525">
            <a:noFill/>
            <a:miter lim="800000"/>
            <a:headEnd/>
            <a:tailEnd/>
          </a:ln>
        </p:spPr>
        <p:txBody>
          <a:bodyPr wrap="none" lIns="0" tIns="0" rIns="0" bIns="0">
            <a:spAutoFit/>
          </a:bodyPr>
          <a:lstStyle/>
          <a:p>
            <a:r>
              <a:rPr lang="en-US" altLang="en-US" sz="2000">
                <a:solidFill>
                  <a:srgbClr val="FFFFFF"/>
                </a:solidFill>
              </a:rPr>
              <a:t>120</a:t>
            </a:r>
            <a:endParaRPr lang="en-US" altLang="en-US" sz="2400">
              <a:solidFill>
                <a:srgbClr val="FFFFFF"/>
              </a:solidFill>
            </a:endParaRPr>
          </a:p>
        </p:txBody>
      </p:sp>
      <p:sp>
        <p:nvSpPr>
          <p:cNvPr id="4387888" name="Text Box 48"/>
          <p:cNvSpPr txBox="1">
            <a:spLocks noChangeArrowheads="1"/>
          </p:cNvSpPr>
          <p:nvPr/>
        </p:nvSpPr>
        <p:spPr bwMode="auto">
          <a:xfrm rot="-5400000">
            <a:off x="-137711" y="2469938"/>
            <a:ext cx="1853384" cy="400105"/>
          </a:xfrm>
          <a:prstGeom prst="rect">
            <a:avLst/>
          </a:prstGeom>
          <a:noFill/>
          <a:ln w="12700" cap="sq">
            <a:noFill/>
            <a:miter lim="800000"/>
            <a:headEnd type="none" w="sm" len="sm"/>
            <a:tailEnd type="none" w="sm" len="sm"/>
          </a:ln>
          <a:effectLst/>
        </p:spPr>
        <p:txBody>
          <a:bodyPr wrap="none" lIns="91436" tIns="45718" rIns="91436" bIns="45718">
            <a:spAutoFit/>
          </a:bodyPr>
          <a:lstStyle/>
          <a:p>
            <a:pPr algn="ctr"/>
            <a:r>
              <a:rPr lang="en-US" altLang="en-US" sz="2000">
                <a:solidFill>
                  <a:srgbClr val="FFFFFF"/>
                </a:solidFill>
              </a:rPr>
              <a:t>% Responding</a:t>
            </a:r>
            <a:endParaRPr lang="en-US" altLang="en-US" sz="2000">
              <a:solidFill>
                <a:srgbClr val="FFFF00"/>
              </a:solidFill>
            </a:endParaRPr>
          </a:p>
        </p:txBody>
      </p:sp>
      <p:sp>
        <p:nvSpPr>
          <p:cNvPr id="4387889" name="Line 49"/>
          <p:cNvSpPr>
            <a:spLocks noChangeShapeType="1"/>
          </p:cNvSpPr>
          <p:nvPr/>
        </p:nvSpPr>
        <p:spPr bwMode="auto">
          <a:xfrm>
            <a:off x="1790700" y="1550195"/>
            <a:ext cx="311150" cy="1191"/>
          </a:xfrm>
          <a:prstGeom prst="line">
            <a:avLst/>
          </a:prstGeom>
          <a:noFill/>
          <a:ln w="28575">
            <a:solidFill>
              <a:srgbClr val="00FFFF"/>
            </a:solidFill>
            <a:round/>
            <a:headEnd/>
            <a:tailEnd/>
          </a:ln>
        </p:spPr>
        <p:txBody>
          <a:bodyPr/>
          <a:lstStyle/>
          <a:p>
            <a:endParaRPr lang="en-US">
              <a:solidFill>
                <a:srgbClr val="FFFFFF"/>
              </a:solidFill>
            </a:endParaRPr>
          </a:p>
        </p:txBody>
      </p:sp>
      <p:sp>
        <p:nvSpPr>
          <p:cNvPr id="4387890" name="Rectangle 50"/>
          <p:cNvSpPr>
            <a:spLocks noChangeArrowheads="1"/>
          </p:cNvSpPr>
          <p:nvPr/>
        </p:nvSpPr>
        <p:spPr bwMode="auto">
          <a:xfrm>
            <a:off x="2162175" y="1441862"/>
            <a:ext cx="910506" cy="276999"/>
          </a:xfrm>
          <a:prstGeom prst="rect">
            <a:avLst/>
          </a:prstGeom>
          <a:noFill/>
          <a:ln w="9525">
            <a:noFill/>
            <a:miter lim="800000"/>
            <a:headEnd/>
            <a:tailEnd/>
          </a:ln>
        </p:spPr>
        <p:txBody>
          <a:bodyPr wrap="none" lIns="0" tIns="0" rIns="0" bIns="0">
            <a:spAutoFit/>
          </a:bodyPr>
          <a:lstStyle/>
          <a:p>
            <a:r>
              <a:rPr lang="en-US" altLang="en-US">
                <a:solidFill>
                  <a:srgbClr val="FFFFFF"/>
                </a:solidFill>
              </a:rPr>
              <a:t>Albuterol</a:t>
            </a:r>
          </a:p>
        </p:txBody>
      </p:sp>
      <p:sp>
        <p:nvSpPr>
          <p:cNvPr id="4387891" name="Line 51"/>
          <p:cNvSpPr>
            <a:spLocks noChangeShapeType="1"/>
          </p:cNvSpPr>
          <p:nvPr/>
        </p:nvSpPr>
        <p:spPr bwMode="auto">
          <a:xfrm>
            <a:off x="3475064" y="1550195"/>
            <a:ext cx="312737" cy="1191"/>
          </a:xfrm>
          <a:prstGeom prst="line">
            <a:avLst/>
          </a:prstGeom>
          <a:noFill/>
          <a:ln w="28575">
            <a:solidFill>
              <a:srgbClr val="00FF00"/>
            </a:solidFill>
            <a:round/>
            <a:headEnd/>
            <a:tailEnd/>
          </a:ln>
        </p:spPr>
        <p:txBody>
          <a:bodyPr/>
          <a:lstStyle/>
          <a:p>
            <a:endParaRPr lang="en-US">
              <a:solidFill>
                <a:srgbClr val="FFFFFF"/>
              </a:solidFill>
            </a:endParaRPr>
          </a:p>
        </p:txBody>
      </p:sp>
      <p:sp>
        <p:nvSpPr>
          <p:cNvPr id="4387892" name="Rectangle 52"/>
          <p:cNvSpPr>
            <a:spLocks noChangeArrowheads="1"/>
          </p:cNvSpPr>
          <p:nvPr/>
        </p:nvSpPr>
        <p:spPr bwMode="auto">
          <a:xfrm>
            <a:off x="3568726" y="1498997"/>
            <a:ext cx="136525" cy="102394"/>
          </a:xfrm>
          <a:prstGeom prst="rect">
            <a:avLst/>
          </a:prstGeom>
          <a:solidFill>
            <a:srgbClr val="00FF00"/>
          </a:solidFill>
          <a:ln w="14288">
            <a:solidFill>
              <a:srgbClr val="00FF00"/>
            </a:solidFill>
            <a:miter lim="800000"/>
            <a:headEnd/>
            <a:tailEnd/>
          </a:ln>
        </p:spPr>
        <p:txBody>
          <a:bodyPr/>
          <a:lstStyle/>
          <a:p>
            <a:endParaRPr lang="en-US">
              <a:solidFill>
                <a:srgbClr val="FFFFFF"/>
              </a:solidFill>
            </a:endParaRPr>
          </a:p>
        </p:txBody>
      </p:sp>
      <p:sp>
        <p:nvSpPr>
          <p:cNvPr id="4387893" name="Line 53"/>
          <p:cNvSpPr>
            <a:spLocks noChangeShapeType="1"/>
          </p:cNvSpPr>
          <p:nvPr/>
        </p:nvSpPr>
        <p:spPr bwMode="auto">
          <a:xfrm>
            <a:off x="6815145" y="1550195"/>
            <a:ext cx="312737" cy="1191"/>
          </a:xfrm>
          <a:prstGeom prst="line">
            <a:avLst/>
          </a:prstGeom>
          <a:noFill/>
          <a:ln w="28575">
            <a:solidFill>
              <a:srgbClr val="FFFF00"/>
            </a:solidFill>
            <a:round/>
            <a:headEnd/>
            <a:tailEnd/>
          </a:ln>
        </p:spPr>
        <p:txBody>
          <a:bodyPr/>
          <a:lstStyle/>
          <a:p>
            <a:endParaRPr lang="en-US">
              <a:solidFill>
                <a:srgbClr val="FFFFFF"/>
              </a:solidFill>
            </a:endParaRPr>
          </a:p>
        </p:txBody>
      </p:sp>
      <p:sp>
        <p:nvSpPr>
          <p:cNvPr id="4387894" name="Rectangle 54"/>
          <p:cNvSpPr>
            <a:spLocks noChangeArrowheads="1"/>
          </p:cNvSpPr>
          <p:nvPr/>
        </p:nvSpPr>
        <p:spPr bwMode="auto">
          <a:xfrm>
            <a:off x="7200900" y="1441862"/>
            <a:ext cx="1166986" cy="276999"/>
          </a:xfrm>
          <a:prstGeom prst="rect">
            <a:avLst/>
          </a:prstGeom>
          <a:noFill/>
          <a:ln w="9525">
            <a:noFill/>
            <a:miter lim="800000"/>
            <a:headEnd/>
            <a:tailEnd/>
          </a:ln>
        </p:spPr>
        <p:txBody>
          <a:bodyPr wrap="none" lIns="0" tIns="0" rIns="0" bIns="0">
            <a:spAutoFit/>
          </a:bodyPr>
          <a:lstStyle/>
          <a:p>
            <a:r>
              <a:rPr lang="en-US" altLang="en-US">
                <a:solidFill>
                  <a:srgbClr val="FFFFFF"/>
                </a:solidFill>
              </a:rPr>
              <a:t>Ipratropium</a:t>
            </a:r>
          </a:p>
        </p:txBody>
      </p:sp>
      <p:sp>
        <p:nvSpPr>
          <p:cNvPr id="4387895" name="Freeform 55"/>
          <p:cNvSpPr>
            <a:spLocks/>
          </p:cNvSpPr>
          <p:nvPr/>
        </p:nvSpPr>
        <p:spPr bwMode="auto">
          <a:xfrm>
            <a:off x="1831986" y="1485914"/>
            <a:ext cx="187325" cy="119063"/>
          </a:xfrm>
          <a:custGeom>
            <a:avLst/>
            <a:gdLst/>
            <a:ahLst/>
            <a:cxnLst>
              <a:cxn ang="0">
                <a:pos x="26" y="0"/>
              </a:cxn>
              <a:cxn ang="0">
                <a:pos x="52" y="26"/>
              </a:cxn>
              <a:cxn ang="0">
                <a:pos x="26" y="51"/>
              </a:cxn>
              <a:cxn ang="0">
                <a:pos x="0" y="26"/>
              </a:cxn>
              <a:cxn ang="0">
                <a:pos x="26" y="0"/>
              </a:cxn>
            </a:cxnLst>
            <a:rect l="0" t="0" r="r" b="b"/>
            <a:pathLst>
              <a:path w="52" h="51">
                <a:moveTo>
                  <a:pt x="26" y="0"/>
                </a:moveTo>
                <a:lnTo>
                  <a:pt x="52" y="26"/>
                </a:lnTo>
                <a:lnTo>
                  <a:pt x="26" y="51"/>
                </a:lnTo>
                <a:lnTo>
                  <a:pt x="0" y="26"/>
                </a:lnTo>
                <a:lnTo>
                  <a:pt x="26" y="0"/>
                </a:lnTo>
                <a:close/>
              </a:path>
            </a:pathLst>
          </a:custGeom>
          <a:solidFill>
            <a:srgbClr val="00FFFF"/>
          </a:solidFill>
          <a:ln w="14351">
            <a:noFill/>
            <a:prstDash val="solid"/>
            <a:round/>
            <a:headEnd/>
            <a:tailEnd/>
          </a:ln>
        </p:spPr>
        <p:txBody>
          <a:bodyPr/>
          <a:lstStyle/>
          <a:p>
            <a:endParaRPr lang="en-US">
              <a:solidFill>
                <a:srgbClr val="FFFFFF"/>
              </a:solidFill>
            </a:endParaRPr>
          </a:p>
        </p:txBody>
      </p:sp>
      <p:sp>
        <p:nvSpPr>
          <p:cNvPr id="4387896" name="Freeform 56"/>
          <p:cNvSpPr>
            <a:spLocks/>
          </p:cNvSpPr>
          <p:nvPr/>
        </p:nvSpPr>
        <p:spPr bwMode="auto">
          <a:xfrm>
            <a:off x="6899289" y="1485900"/>
            <a:ext cx="136525" cy="121444"/>
          </a:xfrm>
          <a:custGeom>
            <a:avLst/>
            <a:gdLst/>
            <a:ahLst/>
            <a:cxnLst>
              <a:cxn ang="0">
                <a:pos x="26" y="0"/>
              </a:cxn>
              <a:cxn ang="0">
                <a:pos x="52" y="52"/>
              </a:cxn>
              <a:cxn ang="0">
                <a:pos x="0" y="52"/>
              </a:cxn>
              <a:cxn ang="0">
                <a:pos x="26" y="0"/>
              </a:cxn>
            </a:cxnLst>
            <a:rect l="0" t="0" r="r" b="b"/>
            <a:pathLst>
              <a:path w="52" h="52">
                <a:moveTo>
                  <a:pt x="26" y="0"/>
                </a:moveTo>
                <a:lnTo>
                  <a:pt x="52" y="52"/>
                </a:lnTo>
                <a:lnTo>
                  <a:pt x="0" y="52"/>
                </a:lnTo>
                <a:lnTo>
                  <a:pt x="26" y="0"/>
                </a:lnTo>
                <a:close/>
              </a:path>
            </a:pathLst>
          </a:custGeom>
          <a:solidFill>
            <a:srgbClr val="FFFF00"/>
          </a:solidFill>
          <a:ln w="14351">
            <a:solidFill>
              <a:srgbClr val="FFFF00"/>
            </a:solidFill>
            <a:prstDash val="solid"/>
            <a:round/>
            <a:headEnd/>
            <a:tailEnd/>
          </a:ln>
        </p:spPr>
        <p:txBody>
          <a:bodyPr/>
          <a:lstStyle/>
          <a:p>
            <a:endParaRPr lang="en-US">
              <a:solidFill>
                <a:srgbClr val="FFFFFF"/>
              </a:solidFill>
            </a:endParaRPr>
          </a:p>
        </p:txBody>
      </p:sp>
      <p:sp>
        <p:nvSpPr>
          <p:cNvPr id="4387897" name="Text Box 57"/>
          <p:cNvSpPr txBox="1">
            <a:spLocks noChangeArrowheads="1"/>
          </p:cNvSpPr>
          <p:nvPr/>
        </p:nvSpPr>
        <p:spPr bwMode="auto">
          <a:xfrm>
            <a:off x="1600200" y="4312458"/>
            <a:ext cx="7162800" cy="400105"/>
          </a:xfrm>
          <a:prstGeom prst="rect">
            <a:avLst/>
          </a:prstGeom>
          <a:noFill/>
          <a:ln w="12700" cap="sq">
            <a:noFill/>
            <a:miter lim="800000"/>
            <a:headEnd type="none" w="sm" len="sm"/>
            <a:tailEnd type="none" w="sm" len="sm"/>
          </a:ln>
          <a:effectLst/>
        </p:spPr>
        <p:txBody>
          <a:bodyPr lIns="91436" tIns="45718" rIns="91436" bIns="45718">
            <a:spAutoFit/>
          </a:bodyPr>
          <a:lstStyle/>
          <a:p>
            <a:pPr algn="ctr"/>
            <a:r>
              <a:rPr lang="en-US" altLang="en-US" sz="2000">
                <a:solidFill>
                  <a:srgbClr val="FFFFFF"/>
                </a:solidFill>
              </a:rPr>
              <a:t>Minutes post-drug administration</a:t>
            </a:r>
          </a:p>
        </p:txBody>
      </p:sp>
      <p:sp>
        <p:nvSpPr>
          <p:cNvPr id="4387898" name="Rectangle 58"/>
          <p:cNvSpPr>
            <a:spLocks noChangeArrowheads="1"/>
          </p:cNvSpPr>
          <p:nvPr/>
        </p:nvSpPr>
        <p:spPr bwMode="auto">
          <a:xfrm>
            <a:off x="5754897" y="4610100"/>
            <a:ext cx="3065254" cy="261606"/>
          </a:xfrm>
          <a:prstGeom prst="rect">
            <a:avLst/>
          </a:prstGeom>
          <a:noFill/>
          <a:ln w="12700" cap="sq">
            <a:noFill/>
            <a:miter lim="800000"/>
            <a:headEnd type="none" w="sm" len="sm"/>
            <a:tailEnd type="none" w="sm" len="sm"/>
          </a:ln>
          <a:effectLst/>
        </p:spPr>
        <p:txBody>
          <a:bodyPr wrap="none" lIns="91436" tIns="45718" rIns="91436" bIns="45718">
            <a:spAutoFit/>
          </a:bodyPr>
          <a:lstStyle/>
          <a:p>
            <a:pPr algn="r"/>
            <a:r>
              <a:rPr lang="en-US" altLang="en-US" sz="1100" dirty="0" err="1">
                <a:solidFill>
                  <a:srgbClr val="FFFFFF"/>
                </a:solidFill>
              </a:rPr>
              <a:t>Dorinsky</a:t>
            </a:r>
            <a:r>
              <a:rPr lang="en-US" altLang="en-US" sz="1100" dirty="0">
                <a:solidFill>
                  <a:srgbClr val="FFFFFF"/>
                </a:solidFill>
              </a:rPr>
              <a:t> PM, et al. </a:t>
            </a:r>
            <a:r>
              <a:rPr lang="en-US" altLang="en-US" sz="1100" i="1" dirty="0">
                <a:solidFill>
                  <a:srgbClr val="FFFFFF"/>
                </a:solidFill>
              </a:rPr>
              <a:t>Chest</a:t>
            </a:r>
            <a:r>
              <a:rPr lang="en-US" altLang="en-US" sz="1100" dirty="0">
                <a:solidFill>
                  <a:srgbClr val="FFFFFF"/>
                </a:solidFill>
              </a:rPr>
              <a:t>. 1999;115:966–971.</a:t>
            </a:r>
          </a:p>
        </p:txBody>
      </p:sp>
      <p:sp>
        <p:nvSpPr>
          <p:cNvPr id="4387899" name="Line 59"/>
          <p:cNvSpPr>
            <a:spLocks noChangeShapeType="1"/>
          </p:cNvSpPr>
          <p:nvPr/>
        </p:nvSpPr>
        <p:spPr bwMode="auto">
          <a:xfrm flipV="1">
            <a:off x="1600200" y="1343026"/>
            <a:ext cx="1588" cy="2681288"/>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900" name="Line 60"/>
          <p:cNvSpPr>
            <a:spLocks noChangeShapeType="1"/>
          </p:cNvSpPr>
          <p:nvPr/>
        </p:nvSpPr>
        <p:spPr bwMode="auto">
          <a:xfrm>
            <a:off x="1524008" y="2203849"/>
            <a:ext cx="68263" cy="1190"/>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901" name="Line 61"/>
          <p:cNvSpPr>
            <a:spLocks noChangeShapeType="1"/>
          </p:cNvSpPr>
          <p:nvPr/>
        </p:nvSpPr>
        <p:spPr bwMode="auto">
          <a:xfrm>
            <a:off x="1524008" y="1771652"/>
            <a:ext cx="68263" cy="1191"/>
          </a:xfrm>
          <a:prstGeom prst="line">
            <a:avLst/>
          </a:prstGeom>
          <a:noFill/>
          <a:ln w="19050">
            <a:solidFill>
              <a:schemeClr val="tx1"/>
            </a:solidFill>
            <a:round/>
            <a:headEnd/>
            <a:tailEnd/>
          </a:ln>
        </p:spPr>
        <p:txBody>
          <a:bodyPr/>
          <a:lstStyle/>
          <a:p>
            <a:endParaRPr lang="en-US">
              <a:solidFill>
                <a:srgbClr val="FFFFFF"/>
              </a:solidFill>
            </a:endParaRPr>
          </a:p>
        </p:txBody>
      </p:sp>
      <p:sp>
        <p:nvSpPr>
          <p:cNvPr id="4387902" name="Line 62"/>
          <p:cNvSpPr>
            <a:spLocks noChangeShapeType="1"/>
          </p:cNvSpPr>
          <p:nvPr/>
        </p:nvSpPr>
        <p:spPr bwMode="auto">
          <a:xfrm>
            <a:off x="1524008" y="1371602"/>
            <a:ext cx="68263" cy="1191"/>
          </a:xfrm>
          <a:prstGeom prst="line">
            <a:avLst/>
          </a:prstGeom>
          <a:noFill/>
          <a:ln w="19050">
            <a:solidFill>
              <a:schemeClr val="tx1"/>
            </a:solidFill>
            <a:round/>
            <a:headEnd/>
            <a:tailEnd/>
          </a:ln>
        </p:spPr>
        <p:txBody>
          <a:bodyPr/>
          <a:lstStyle/>
          <a:p>
            <a:endParaRPr lang="en-US">
              <a:solidFill>
                <a:srgbClr val="FFFFFF"/>
              </a:solidFill>
            </a:endParaRPr>
          </a:p>
        </p:txBody>
      </p:sp>
    </p:spTree>
  </p:cSld>
  <p:clrMapOvr>
    <a:masterClrMapping/>
  </p:clrMapOvr>
  <p:transition spd="med">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a:xfrm>
            <a:off x="166703" y="115505"/>
            <a:ext cx="8785225" cy="954107"/>
          </a:xfrm>
          <a:noFill/>
        </p:spPr>
        <p:style>
          <a:lnRef idx="0">
            <a:schemeClr val="dk1"/>
          </a:lnRef>
          <a:fillRef idx="3">
            <a:schemeClr val="dk1"/>
          </a:fillRef>
          <a:effectRef idx="3">
            <a:schemeClr val="dk1"/>
          </a:effectRef>
          <a:fontRef idx="minor">
            <a:schemeClr val="lt1"/>
          </a:fontRef>
        </p:style>
        <p:txBody>
          <a:bodyPr wrap="square" numCol="1" anchorCtr="0" compatLnSpc="1">
            <a:prstTxWarp prst="textNoShape">
              <a:avLst/>
            </a:prstTxWarp>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GB" sz="2800" b="1" dirty="0" smtClean="0">
                <a:solidFill>
                  <a:srgbClr val="FFFF00"/>
                </a:solidFill>
                <a:effectLst/>
                <a:latin typeface="+mn-lt"/>
              </a:rPr>
              <a:t>Combining tiotropium and formoterol (dosed once or twice daily): FEV1</a:t>
            </a:r>
          </a:p>
        </p:txBody>
      </p:sp>
      <p:sp>
        <p:nvSpPr>
          <p:cNvPr id="25720" name="Text Box 2"/>
          <p:cNvSpPr txBox="1">
            <a:spLocks noChangeArrowheads="1"/>
          </p:cNvSpPr>
          <p:nvPr/>
        </p:nvSpPr>
        <p:spPr bwMode="auto">
          <a:xfrm>
            <a:off x="6007247" y="4623978"/>
            <a:ext cx="2893741" cy="261610"/>
          </a:xfrm>
          <a:prstGeom prst="rect">
            <a:avLst/>
          </a:prstGeom>
          <a:noFill/>
          <a:ln w="9525">
            <a:noFill/>
            <a:miter lim="800000"/>
            <a:headEnd/>
            <a:tailEnd/>
          </a:ln>
        </p:spPr>
        <p:txBody>
          <a:bodyPr wrap="none">
            <a:spAutoFit/>
          </a:bodyPr>
          <a:lstStyle/>
          <a:p>
            <a:pPr algn="r"/>
            <a:r>
              <a:rPr lang="en-GB" sz="1100" dirty="0">
                <a:solidFill>
                  <a:srgbClr val="FFFFFF"/>
                </a:solidFill>
              </a:rPr>
              <a:t>van </a:t>
            </a:r>
            <a:r>
              <a:rPr lang="en-GB" sz="1100" dirty="0" err="1">
                <a:solidFill>
                  <a:srgbClr val="FFFFFF"/>
                </a:solidFill>
              </a:rPr>
              <a:t>Noord</a:t>
            </a:r>
            <a:r>
              <a:rPr lang="en-GB" sz="1100" dirty="0">
                <a:solidFill>
                  <a:srgbClr val="FFFFFF"/>
                </a:solidFill>
              </a:rPr>
              <a:t> JA </a:t>
            </a:r>
            <a:r>
              <a:rPr lang="en-GB" sz="1100" i="1" dirty="0">
                <a:solidFill>
                  <a:srgbClr val="FFFFFF"/>
                </a:solidFill>
              </a:rPr>
              <a:t>et al</a:t>
            </a:r>
            <a:r>
              <a:rPr lang="en-GB" sz="1100" dirty="0">
                <a:solidFill>
                  <a:srgbClr val="FFFFFF"/>
                </a:solidFill>
              </a:rPr>
              <a:t>. </a:t>
            </a:r>
            <a:r>
              <a:rPr lang="en-GB" sz="1100" i="1" dirty="0">
                <a:solidFill>
                  <a:srgbClr val="FFFFFF"/>
                </a:solidFill>
              </a:rPr>
              <a:t>Chest</a:t>
            </a:r>
            <a:r>
              <a:rPr lang="en-GB" sz="1100" dirty="0">
                <a:solidFill>
                  <a:srgbClr val="FFFFFF"/>
                </a:solidFill>
              </a:rPr>
              <a:t> 2006;129:509-17</a:t>
            </a:r>
          </a:p>
        </p:txBody>
      </p:sp>
      <p:grpSp>
        <p:nvGrpSpPr>
          <p:cNvPr id="2" name="Group 1"/>
          <p:cNvGrpSpPr/>
          <p:nvPr/>
        </p:nvGrpSpPr>
        <p:grpSpPr>
          <a:xfrm>
            <a:off x="1141413" y="1182292"/>
            <a:ext cx="6733574" cy="3489306"/>
            <a:chOff x="1141413" y="1576388"/>
            <a:chExt cx="6733574" cy="4652407"/>
          </a:xfrm>
        </p:grpSpPr>
        <p:sp>
          <p:nvSpPr>
            <p:cNvPr id="25605" name="Line 35"/>
            <p:cNvSpPr>
              <a:spLocks noChangeShapeType="1"/>
            </p:cNvSpPr>
            <p:nvPr/>
          </p:nvSpPr>
          <p:spPr bwMode="auto">
            <a:xfrm>
              <a:off x="2085975" y="1785938"/>
              <a:ext cx="4763" cy="338296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06" name="Line 36"/>
            <p:cNvSpPr>
              <a:spLocks noChangeShapeType="1"/>
            </p:cNvSpPr>
            <p:nvPr/>
          </p:nvSpPr>
          <p:spPr bwMode="auto">
            <a:xfrm>
              <a:off x="2074863" y="5084763"/>
              <a:ext cx="5503862" cy="1587"/>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07" name="Line 37"/>
            <p:cNvSpPr>
              <a:spLocks noChangeShapeType="1"/>
            </p:cNvSpPr>
            <p:nvPr/>
          </p:nvSpPr>
          <p:spPr bwMode="auto">
            <a:xfrm>
              <a:off x="1971675" y="2333625"/>
              <a:ext cx="98425" cy="1588"/>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08" name="Line 38"/>
            <p:cNvSpPr>
              <a:spLocks noChangeShapeType="1"/>
            </p:cNvSpPr>
            <p:nvPr/>
          </p:nvSpPr>
          <p:spPr bwMode="auto">
            <a:xfrm>
              <a:off x="1971675" y="2887663"/>
              <a:ext cx="98425" cy="476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09" name="Line 39"/>
            <p:cNvSpPr>
              <a:spLocks noChangeShapeType="1"/>
            </p:cNvSpPr>
            <p:nvPr/>
          </p:nvSpPr>
          <p:spPr bwMode="auto">
            <a:xfrm>
              <a:off x="1971675" y="3413125"/>
              <a:ext cx="98425" cy="1588"/>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0" name="Line 40"/>
            <p:cNvSpPr>
              <a:spLocks noChangeShapeType="1"/>
            </p:cNvSpPr>
            <p:nvPr/>
          </p:nvSpPr>
          <p:spPr bwMode="auto">
            <a:xfrm>
              <a:off x="1971675" y="3975100"/>
              <a:ext cx="98425" cy="3175"/>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1" name="Line 41"/>
            <p:cNvSpPr>
              <a:spLocks noChangeShapeType="1"/>
            </p:cNvSpPr>
            <p:nvPr/>
          </p:nvSpPr>
          <p:spPr bwMode="auto">
            <a:xfrm>
              <a:off x="1976438" y="4538663"/>
              <a:ext cx="98425" cy="1587"/>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2" name="Line 42"/>
            <p:cNvSpPr>
              <a:spLocks noChangeShapeType="1"/>
            </p:cNvSpPr>
            <p:nvPr/>
          </p:nvSpPr>
          <p:spPr bwMode="auto">
            <a:xfrm>
              <a:off x="2520950" y="5084763"/>
              <a:ext cx="4763"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3" name="Line 43"/>
            <p:cNvSpPr>
              <a:spLocks noChangeShapeType="1"/>
            </p:cNvSpPr>
            <p:nvPr/>
          </p:nvSpPr>
          <p:spPr bwMode="auto">
            <a:xfrm>
              <a:off x="2951163" y="5084763"/>
              <a:ext cx="1587"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4" name="Line 44"/>
            <p:cNvSpPr>
              <a:spLocks noChangeShapeType="1"/>
            </p:cNvSpPr>
            <p:nvPr/>
          </p:nvSpPr>
          <p:spPr bwMode="auto">
            <a:xfrm>
              <a:off x="3370263" y="5084763"/>
              <a:ext cx="4762"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5" name="Line 45"/>
            <p:cNvSpPr>
              <a:spLocks noChangeShapeType="1"/>
            </p:cNvSpPr>
            <p:nvPr/>
          </p:nvSpPr>
          <p:spPr bwMode="auto">
            <a:xfrm>
              <a:off x="3794125" y="5084763"/>
              <a:ext cx="1588"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6" name="Line 46"/>
            <p:cNvSpPr>
              <a:spLocks noChangeShapeType="1"/>
            </p:cNvSpPr>
            <p:nvPr/>
          </p:nvSpPr>
          <p:spPr bwMode="auto">
            <a:xfrm>
              <a:off x="4214813" y="5084763"/>
              <a:ext cx="3175"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7" name="Line 47"/>
            <p:cNvSpPr>
              <a:spLocks noChangeShapeType="1"/>
            </p:cNvSpPr>
            <p:nvPr/>
          </p:nvSpPr>
          <p:spPr bwMode="auto">
            <a:xfrm>
              <a:off x="4637088" y="5084763"/>
              <a:ext cx="4762"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8" name="Line 48"/>
            <p:cNvSpPr>
              <a:spLocks noChangeShapeType="1"/>
            </p:cNvSpPr>
            <p:nvPr/>
          </p:nvSpPr>
          <p:spPr bwMode="auto">
            <a:xfrm>
              <a:off x="5062538" y="5084763"/>
              <a:ext cx="3175"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19" name="Line 49"/>
            <p:cNvSpPr>
              <a:spLocks noChangeShapeType="1"/>
            </p:cNvSpPr>
            <p:nvPr/>
          </p:nvSpPr>
          <p:spPr bwMode="auto">
            <a:xfrm>
              <a:off x="5481638" y="5084763"/>
              <a:ext cx="3175"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20" name="Line 50"/>
            <p:cNvSpPr>
              <a:spLocks noChangeShapeType="1"/>
            </p:cNvSpPr>
            <p:nvPr/>
          </p:nvSpPr>
          <p:spPr bwMode="auto">
            <a:xfrm>
              <a:off x="5905500" y="5084763"/>
              <a:ext cx="3175"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21" name="Line 51"/>
            <p:cNvSpPr>
              <a:spLocks noChangeShapeType="1"/>
            </p:cNvSpPr>
            <p:nvPr/>
          </p:nvSpPr>
          <p:spPr bwMode="auto">
            <a:xfrm>
              <a:off x="6324600" y="5084763"/>
              <a:ext cx="3175"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22" name="Line 52"/>
            <p:cNvSpPr>
              <a:spLocks noChangeShapeType="1"/>
            </p:cNvSpPr>
            <p:nvPr/>
          </p:nvSpPr>
          <p:spPr bwMode="auto">
            <a:xfrm>
              <a:off x="6742113" y="5084763"/>
              <a:ext cx="1587"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23" name="Line 53"/>
            <p:cNvSpPr>
              <a:spLocks noChangeShapeType="1"/>
            </p:cNvSpPr>
            <p:nvPr/>
          </p:nvSpPr>
          <p:spPr bwMode="auto">
            <a:xfrm>
              <a:off x="7148513" y="5084763"/>
              <a:ext cx="1587"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24" name="Line 54"/>
            <p:cNvSpPr>
              <a:spLocks noChangeShapeType="1"/>
            </p:cNvSpPr>
            <p:nvPr/>
          </p:nvSpPr>
          <p:spPr bwMode="auto">
            <a:xfrm>
              <a:off x="7567613" y="5084763"/>
              <a:ext cx="1587" cy="100012"/>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25" name="Line 55"/>
            <p:cNvSpPr>
              <a:spLocks noChangeShapeType="1"/>
            </p:cNvSpPr>
            <p:nvPr/>
          </p:nvSpPr>
          <p:spPr bwMode="auto">
            <a:xfrm>
              <a:off x="1971675" y="1793875"/>
              <a:ext cx="98425" cy="1588"/>
            </a:xfrm>
            <a:prstGeom prst="line">
              <a:avLst/>
            </a:prstGeom>
            <a:noFill/>
            <a:ln w="28575">
              <a:solidFill>
                <a:srgbClr val="FFFFFF"/>
              </a:solidFill>
              <a:round/>
              <a:headEnd/>
              <a:tailEnd/>
            </a:ln>
          </p:spPr>
          <p:txBody>
            <a:bodyPr/>
            <a:lstStyle/>
            <a:p>
              <a:endParaRPr lang="en-US">
                <a:solidFill>
                  <a:srgbClr val="FFFFFF"/>
                </a:solidFill>
              </a:endParaRPr>
            </a:p>
          </p:txBody>
        </p:sp>
        <p:sp>
          <p:nvSpPr>
            <p:cNvPr id="25626" name="Rectangle 56"/>
            <p:cNvSpPr>
              <a:spLocks noChangeArrowheads="1"/>
            </p:cNvSpPr>
            <p:nvPr/>
          </p:nvSpPr>
          <p:spPr bwMode="auto">
            <a:xfrm>
              <a:off x="1557338" y="1671639"/>
              <a:ext cx="320601" cy="369332"/>
            </a:xfrm>
            <a:prstGeom prst="rect">
              <a:avLst/>
            </a:prstGeom>
            <a:noFill/>
            <a:ln w="9525">
              <a:noFill/>
              <a:miter lim="800000"/>
              <a:headEnd/>
              <a:tailEnd/>
            </a:ln>
          </p:spPr>
          <p:txBody>
            <a:bodyPr wrap="none" lIns="0" tIns="0" rIns="0" bIns="0">
              <a:spAutoFit/>
            </a:bodyPr>
            <a:lstStyle/>
            <a:p>
              <a:pPr eaLnBrk="0" hangingPunct="0"/>
              <a:r>
                <a:rPr lang="en-GB">
                  <a:solidFill>
                    <a:srgbClr val="FFFFFF"/>
                  </a:solidFill>
                </a:rPr>
                <a:t>1.5</a:t>
              </a:r>
            </a:p>
          </p:txBody>
        </p:sp>
        <p:sp>
          <p:nvSpPr>
            <p:cNvPr id="25627" name="Rectangle 57"/>
            <p:cNvSpPr>
              <a:spLocks noChangeArrowheads="1"/>
            </p:cNvSpPr>
            <p:nvPr/>
          </p:nvSpPr>
          <p:spPr bwMode="auto">
            <a:xfrm>
              <a:off x="1557338" y="2217739"/>
              <a:ext cx="320601" cy="369332"/>
            </a:xfrm>
            <a:prstGeom prst="rect">
              <a:avLst/>
            </a:prstGeom>
            <a:noFill/>
            <a:ln w="9525">
              <a:noFill/>
              <a:miter lim="800000"/>
              <a:headEnd/>
              <a:tailEnd/>
            </a:ln>
          </p:spPr>
          <p:txBody>
            <a:bodyPr wrap="none" lIns="0" tIns="0" rIns="0" bIns="0">
              <a:spAutoFit/>
            </a:bodyPr>
            <a:lstStyle/>
            <a:p>
              <a:pPr eaLnBrk="0" hangingPunct="0"/>
              <a:r>
                <a:rPr lang="en-GB">
                  <a:solidFill>
                    <a:srgbClr val="FFFFFF"/>
                  </a:solidFill>
                </a:rPr>
                <a:t>1.4</a:t>
              </a:r>
            </a:p>
          </p:txBody>
        </p:sp>
        <p:sp>
          <p:nvSpPr>
            <p:cNvPr id="25628" name="Rectangle 58"/>
            <p:cNvSpPr>
              <a:spLocks noChangeArrowheads="1"/>
            </p:cNvSpPr>
            <p:nvPr/>
          </p:nvSpPr>
          <p:spPr bwMode="auto">
            <a:xfrm>
              <a:off x="1557338" y="2765425"/>
              <a:ext cx="320601" cy="369332"/>
            </a:xfrm>
            <a:prstGeom prst="rect">
              <a:avLst/>
            </a:prstGeom>
            <a:noFill/>
            <a:ln w="9525">
              <a:noFill/>
              <a:miter lim="800000"/>
              <a:headEnd/>
              <a:tailEnd/>
            </a:ln>
          </p:spPr>
          <p:txBody>
            <a:bodyPr wrap="none" lIns="0" tIns="0" rIns="0" bIns="0">
              <a:spAutoFit/>
            </a:bodyPr>
            <a:lstStyle/>
            <a:p>
              <a:pPr eaLnBrk="0" hangingPunct="0"/>
              <a:r>
                <a:rPr lang="en-GB">
                  <a:solidFill>
                    <a:srgbClr val="FFFFFF"/>
                  </a:solidFill>
                </a:rPr>
                <a:t>1.3</a:t>
              </a:r>
            </a:p>
          </p:txBody>
        </p:sp>
        <p:sp>
          <p:nvSpPr>
            <p:cNvPr id="25629" name="Rectangle 59"/>
            <p:cNvSpPr>
              <a:spLocks noChangeArrowheads="1"/>
            </p:cNvSpPr>
            <p:nvPr/>
          </p:nvSpPr>
          <p:spPr bwMode="auto">
            <a:xfrm>
              <a:off x="1557338" y="3303588"/>
              <a:ext cx="320601" cy="369332"/>
            </a:xfrm>
            <a:prstGeom prst="rect">
              <a:avLst/>
            </a:prstGeom>
            <a:noFill/>
            <a:ln w="9525">
              <a:noFill/>
              <a:miter lim="800000"/>
              <a:headEnd/>
              <a:tailEnd/>
            </a:ln>
          </p:spPr>
          <p:txBody>
            <a:bodyPr wrap="none" lIns="0" tIns="0" rIns="0" bIns="0">
              <a:spAutoFit/>
            </a:bodyPr>
            <a:lstStyle/>
            <a:p>
              <a:pPr eaLnBrk="0" hangingPunct="0"/>
              <a:r>
                <a:rPr lang="en-GB">
                  <a:solidFill>
                    <a:srgbClr val="FFFFFF"/>
                  </a:solidFill>
                </a:rPr>
                <a:t>1.2</a:t>
              </a:r>
            </a:p>
          </p:txBody>
        </p:sp>
        <p:sp>
          <p:nvSpPr>
            <p:cNvPr id="25630" name="Rectangle 60"/>
            <p:cNvSpPr>
              <a:spLocks noChangeArrowheads="1"/>
            </p:cNvSpPr>
            <p:nvPr/>
          </p:nvSpPr>
          <p:spPr bwMode="auto">
            <a:xfrm>
              <a:off x="1557338" y="3851274"/>
              <a:ext cx="320601" cy="369332"/>
            </a:xfrm>
            <a:prstGeom prst="rect">
              <a:avLst/>
            </a:prstGeom>
            <a:noFill/>
            <a:ln w="9525">
              <a:noFill/>
              <a:miter lim="800000"/>
              <a:headEnd/>
              <a:tailEnd/>
            </a:ln>
          </p:spPr>
          <p:txBody>
            <a:bodyPr wrap="none" lIns="0" tIns="0" rIns="0" bIns="0">
              <a:spAutoFit/>
            </a:bodyPr>
            <a:lstStyle/>
            <a:p>
              <a:pPr eaLnBrk="0" hangingPunct="0"/>
              <a:r>
                <a:rPr lang="en-GB">
                  <a:solidFill>
                    <a:srgbClr val="FFFFFF"/>
                  </a:solidFill>
                </a:rPr>
                <a:t>1.1</a:t>
              </a:r>
            </a:p>
          </p:txBody>
        </p:sp>
        <p:sp>
          <p:nvSpPr>
            <p:cNvPr id="25631" name="Rectangle 61"/>
            <p:cNvSpPr>
              <a:spLocks noChangeArrowheads="1"/>
            </p:cNvSpPr>
            <p:nvPr/>
          </p:nvSpPr>
          <p:spPr bwMode="auto">
            <a:xfrm>
              <a:off x="1557338" y="4968876"/>
              <a:ext cx="320601" cy="369332"/>
            </a:xfrm>
            <a:prstGeom prst="rect">
              <a:avLst/>
            </a:prstGeom>
            <a:noFill/>
            <a:ln w="9525">
              <a:noFill/>
              <a:miter lim="800000"/>
              <a:headEnd/>
              <a:tailEnd/>
            </a:ln>
          </p:spPr>
          <p:txBody>
            <a:bodyPr wrap="none" lIns="0" tIns="0" rIns="0" bIns="0">
              <a:spAutoFit/>
            </a:bodyPr>
            <a:lstStyle/>
            <a:p>
              <a:pPr eaLnBrk="0" hangingPunct="0"/>
              <a:r>
                <a:rPr lang="en-GB">
                  <a:solidFill>
                    <a:srgbClr val="FFFFFF"/>
                  </a:solidFill>
                </a:rPr>
                <a:t>0.9</a:t>
              </a:r>
            </a:p>
          </p:txBody>
        </p:sp>
        <p:sp>
          <p:nvSpPr>
            <p:cNvPr id="25632" name="Rectangle 62"/>
            <p:cNvSpPr>
              <a:spLocks noChangeArrowheads="1"/>
            </p:cNvSpPr>
            <p:nvPr/>
          </p:nvSpPr>
          <p:spPr bwMode="auto">
            <a:xfrm>
              <a:off x="1557338" y="4391025"/>
              <a:ext cx="320601" cy="369332"/>
            </a:xfrm>
            <a:prstGeom prst="rect">
              <a:avLst/>
            </a:prstGeom>
            <a:noFill/>
            <a:ln w="9525">
              <a:noFill/>
              <a:miter lim="800000"/>
              <a:headEnd/>
              <a:tailEnd/>
            </a:ln>
          </p:spPr>
          <p:txBody>
            <a:bodyPr wrap="none" lIns="0" tIns="0" rIns="0" bIns="0">
              <a:spAutoFit/>
            </a:bodyPr>
            <a:lstStyle/>
            <a:p>
              <a:pPr eaLnBrk="0" hangingPunct="0"/>
              <a:r>
                <a:rPr lang="en-GB">
                  <a:solidFill>
                    <a:srgbClr val="FFFFFF"/>
                  </a:solidFill>
                </a:rPr>
                <a:t>1.0</a:t>
              </a:r>
            </a:p>
          </p:txBody>
        </p:sp>
        <p:sp>
          <p:nvSpPr>
            <p:cNvPr id="25633" name="Rectangle 63"/>
            <p:cNvSpPr>
              <a:spLocks noChangeArrowheads="1"/>
            </p:cNvSpPr>
            <p:nvPr/>
          </p:nvSpPr>
          <p:spPr bwMode="auto">
            <a:xfrm>
              <a:off x="2471911" y="5180013"/>
              <a:ext cx="12824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0</a:t>
              </a:r>
            </a:p>
          </p:txBody>
        </p:sp>
        <p:sp>
          <p:nvSpPr>
            <p:cNvPr id="25634" name="Rectangle 64"/>
            <p:cNvSpPr>
              <a:spLocks noChangeArrowheads="1"/>
            </p:cNvSpPr>
            <p:nvPr/>
          </p:nvSpPr>
          <p:spPr bwMode="auto">
            <a:xfrm>
              <a:off x="2887836" y="5180013"/>
              <a:ext cx="12824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2</a:t>
              </a:r>
            </a:p>
          </p:txBody>
        </p:sp>
        <p:sp>
          <p:nvSpPr>
            <p:cNvPr id="25635" name="Rectangle 65"/>
            <p:cNvSpPr>
              <a:spLocks noChangeArrowheads="1"/>
            </p:cNvSpPr>
            <p:nvPr/>
          </p:nvSpPr>
          <p:spPr bwMode="auto">
            <a:xfrm>
              <a:off x="3310111" y="5180013"/>
              <a:ext cx="12824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4</a:t>
              </a:r>
            </a:p>
          </p:txBody>
        </p:sp>
        <p:sp>
          <p:nvSpPr>
            <p:cNvPr id="25636" name="Rectangle 66"/>
            <p:cNvSpPr>
              <a:spLocks noChangeArrowheads="1"/>
            </p:cNvSpPr>
            <p:nvPr/>
          </p:nvSpPr>
          <p:spPr bwMode="auto">
            <a:xfrm>
              <a:off x="3722861" y="5180013"/>
              <a:ext cx="12824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6</a:t>
              </a:r>
            </a:p>
          </p:txBody>
        </p:sp>
        <p:sp>
          <p:nvSpPr>
            <p:cNvPr id="25637" name="Rectangle 67"/>
            <p:cNvSpPr>
              <a:spLocks noChangeArrowheads="1"/>
            </p:cNvSpPr>
            <p:nvPr/>
          </p:nvSpPr>
          <p:spPr bwMode="auto">
            <a:xfrm>
              <a:off x="4146724" y="5180013"/>
              <a:ext cx="12824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8</a:t>
              </a:r>
            </a:p>
          </p:txBody>
        </p:sp>
        <p:sp>
          <p:nvSpPr>
            <p:cNvPr id="25638" name="Rectangle 68"/>
            <p:cNvSpPr>
              <a:spLocks noChangeArrowheads="1"/>
            </p:cNvSpPr>
            <p:nvPr/>
          </p:nvSpPr>
          <p:spPr bwMode="auto">
            <a:xfrm>
              <a:off x="4519960"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10</a:t>
              </a:r>
            </a:p>
          </p:txBody>
        </p:sp>
        <p:sp>
          <p:nvSpPr>
            <p:cNvPr id="25639" name="Rectangle 69"/>
            <p:cNvSpPr>
              <a:spLocks noChangeArrowheads="1"/>
            </p:cNvSpPr>
            <p:nvPr/>
          </p:nvSpPr>
          <p:spPr bwMode="auto">
            <a:xfrm>
              <a:off x="4942235"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12</a:t>
              </a:r>
            </a:p>
          </p:txBody>
        </p:sp>
        <p:sp>
          <p:nvSpPr>
            <p:cNvPr id="25640" name="Rectangle 70"/>
            <p:cNvSpPr>
              <a:spLocks noChangeArrowheads="1"/>
            </p:cNvSpPr>
            <p:nvPr/>
          </p:nvSpPr>
          <p:spPr bwMode="auto">
            <a:xfrm>
              <a:off x="5354985"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14</a:t>
              </a:r>
            </a:p>
          </p:txBody>
        </p:sp>
        <p:sp>
          <p:nvSpPr>
            <p:cNvPr id="25641" name="Rectangle 71"/>
            <p:cNvSpPr>
              <a:spLocks noChangeArrowheads="1"/>
            </p:cNvSpPr>
            <p:nvPr/>
          </p:nvSpPr>
          <p:spPr bwMode="auto">
            <a:xfrm>
              <a:off x="5775672"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16</a:t>
              </a:r>
            </a:p>
          </p:txBody>
        </p:sp>
        <p:sp>
          <p:nvSpPr>
            <p:cNvPr id="25642" name="Rectangle 72"/>
            <p:cNvSpPr>
              <a:spLocks noChangeArrowheads="1"/>
            </p:cNvSpPr>
            <p:nvPr/>
          </p:nvSpPr>
          <p:spPr bwMode="auto">
            <a:xfrm>
              <a:off x="6209060"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18</a:t>
              </a:r>
            </a:p>
          </p:txBody>
        </p:sp>
        <p:sp>
          <p:nvSpPr>
            <p:cNvPr id="25643" name="Rectangle 73"/>
            <p:cNvSpPr>
              <a:spLocks noChangeArrowheads="1"/>
            </p:cNvSpPr>
            <p:nvPr/>
          </p:nvSpPr>
          <p:spPr bwMode="auto">
            <a:xfrm>
              <a:off x="6623397"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20</a:t>
              </a:r>
            </a:p>
          </p:txBody>
        </p:sp>
        <p:sp>
          <p:nvSpPr>
            <p:cNvPr id="25644" name="Rectangle 74"/>
            <p:cNvSpPr>
              <a:spLocks noChangeArrowheads="1"/>
            </p:cNvSpPr>
            <p:nvPr/>
          </p:nvSpPr>
          <p:spPr bwMode="auto">
            <a:xfrm>
              <a:off x="7042497"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22</a:t>
              </a:r>
            </a:p>
          </p:txBody>
        </p:sp>
        <p:sp>
          <p:nvSpPr>
            <p:cNvPr id="25645" name="Rectangle 75"/>
            <p:cNvSpPr>
              <a:spLocks noChangeArrowheads="1"/>
            </p:cNvSpPr>
            <p:nvPr/>
          </p:nvSpPr>
          <p:spPr bwMode="auto">
            <a:xfrm>
              <a:off x="7480647" y="5180013"/>
              <a:ext cx="256480"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24</a:t>
              </a:r>
            </a:p>
          </p:txBody>
        </p:sp>
        <p:sp>
          <p:nvSpPr>
            <p:cNvPr id="25646" name="Rectangle 76"/>
            <p:cNvSpPr>
              <a:spLocks noChangeArrowheads="1"/>
            </p:cNvSpPr>
            <p:nvPr/>
          </p:nvSpPr>
          <p:spPr bwMode="auto">
            <a:xfrm>
              <a:off x="2265963" y="5492751"/>
              <a:ext cx="525849"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9 AM</a:t>
              </a:r>
            </a:p>
          </p:txBody>
        </p:sp>
        <p:sp>
          <p:nvSpPr>
            <p:cNvPr id="25647" name="Rectangle 77"/>
            <p:cNvSpPr>
              <a:spLocks noChangeArrowheads="1"/>
            </p:cNvSpPr>
            <p:nvPr/>
          </p:nvSpPr>
          <p:spPr bwMode="auto">
            <a:xfrm>
              <a:off x="3540695" y="5492751"/>
              <a:ext cx="538609"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3 PM</a:t>
              </a:r>
            </a:p>
          </p:txBody>
        </p:sp>
        <p:sp>
          <p:nvSpPr>
            <p:cNvPr id="25648" name="Rectangle 78"/>
            <p:cNvSpPr>
              <a:spLocks noChangeArrowheads="1"/>
            </p:cNvSpPr>
            <p:nvPr/>
          </p:nvSpPr>
          <p:spPr bwMode="auto">
            <a:xfrm>
              <a:off x="4797995" y="5492751"/>
              <a:ext cx="538609"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9 PM</a:t>
              </a:r>
            </a:p>
          </p:txBody>
        </p:sp>
        <p:sp>
          <p:nvSpPr>
            <p:cNvPr id="25649" name="Rectangle 79"/>
            <p:cNvSpPr>
              <a:spLocks noChangeArrowheads="1"/>
            </p:cNvSpPr>
            <p:nvPr/>
          </p:nvSpPr>
          <p:spPr bwMode="auto">
            <a:xfrm>
              <a:off x="6077550" y="5492751"/>
              <a:ext cx="525849"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3 AM</a:t>
              </a:r>
            </a:p>
          </p:txBody>
        </p:sp>
        <p:sp>
          <p:nvSpPr>
            <p:cNvPr id="25650" name="Rectangle 80"/>
            <p:cNvSpPr>
              <a:spLocks noChangeArrowheads="1"/>
            </p:cNvSpPr>
            <p:nvPr/>
          </p:nvSpPr>
          <p:spPr bwMode="auto">
            <a:xfrm>
              <a:off x="7349138" y="5492751"/>
              <a:ext cx="525849" cy="369332"/>
            </a:xfrm>
            <a:prstGeom prst="rect">
              <a:avLst/>
            </a:prstGeom>
            <a:noFill/>
            <a:ln w="9525">
              <a:noFill/>
              <a:miter lim="800000"/>
              <a:headEnd/>
              <a:tailEnd/>
            </a:ln>
          </p:spPr>
          <p:txBody>
            <a:bodyPr wrap="none" lIns="0" tIns="0" rIns="0" bIns="0">
              <a:spAutoFit/>
            </a:bodyPr>
            <a:lstStyle/>
            <a:p>
              <a:pPr algn="ctr" eaLnBrk="0" hangingPunct="0"/>
              <a:r>
                <a:rPr lang="en-GB">
                  <a:solidFill>
                    <a:srgbClr val="FFFFFF"/>
                  </a:solidFill>
                </a:rPr>
                <a:t>9 AM</a:t>
              </a:r>
            </a:p>
          </p:txBody>
        </p:sp>
        <p:sp>
          <p:nvSpPr>
            <p:cNvPr id="25651" name="Freeform 81"/>
            <p:cNvSpPr>
              <a:spLocks/>
            </p:cNvSpPr>
            <p:nvPr/>
          </p:nvSpPr>
          <p:spPr bwMode="auto">
            <a:xfrm>
              <a:off x="2503488" y="4005263"/>
              <a:ext cx="5081587" cy="901700"/>
            </a:xfrm>
            <a:custGeom>
              <a:avLst/>
              <a:gdLst>
                <a:gd name="T0" fmla="*/ 0 w 1934"/>
                <a:gd name="T1" fmla="*/ 2147483647 h 386"/>
                <a:gd name="T2" fmla="*/ 2147483647 w 1934"/>
                <a:gd name="T3" fmla="*/ 0 h 386"/>
                <a:gd name="T4" fmla="*/ 2147483647 w 1934"/>
                <a:gd name="T5" fmla="*/ 2147483647 h 386"/>
                <a:gd name="T6" fmla="*/ 2147483647 w 1934"/>
                <a:gd name="T7" fmla="*/ 2147483647 h 386"/>
                <a:gd name="T8" fmla="*/ 2147483647 w 1934"/>
                <a:gd name="T9" fmla="*/ 2147483647 h 386"/>
                <a:gd name="T10" fmla="*/ 2147483647 w 1934"/>
                <a:gd name="T11" fmla="*/ 2147483647 h 386"/>
                <a:gd name="T12" fmla="*/ 2147483647 w 1934"/>
                <a:gd name="T13" fmla="*/ 2147483647 h 386"/>
                <a:gd name="T14" fmla="*/ 2147483647 w 1934"/>
                <a:gd name="T15" fmla="*/ 2147483647 h 386"/>
                <a:gd name="T16" fmla="*/ 2147483647 w 1934"/>
                <a:gd name="T17" fmla="*/ 2147483647 h 386"/>
                <a:gd name="T18" fmla="*/ 2147483647 w 1934"/>
                <a:gd name="T19" fmla="*/ 2147483647 h 386"/>
                <a:gd name="T20" fmla="*/ 2147483647 w 1934"/>
                <a:gd name="T21" fmla="*/ 2147483647 h 386"/>
                <a:gd name="T22" fmla="*/ 2147483647 w 1934"/>
                <a:gd name="T23" fmla="*/ 2147483647 h 386"/>
                <a:gd name="T24" fmla="*/ 2147483647 w 1934"/>
                <a:gd name="T25" fmla="*/ 2147483647 h 386"/>
                <a:gd name="T26" fmla="*/ 2147483647 w 1934"/>
                <a:gd name="T27" fmla="*/ 2147483647 h 386"/>
                <a:gd name="T28" fmla="*/ 2147483647 w 1934"/>
                <a:gd name="T29" fmla="*/ 2147483647 h 386"/>
                <a:gd name="T30" fmla="*/ 2147483647 w 1934"/>
                <a:gd name="T31" fmla="*/ 2147483647 h 3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386"/>
                <a:gd name="T50" fmla="*/ 1934 w 1934"/>
                <a:gd name="T51" fmla="*/ 386 h 3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386">
                  <a:moveTo>
                    <a:pt x="0" y="116"/>
                  </a:moveTo>
                  <a:lnTo>
                    <a:pt x="42" y="0"/>
                  </a:lnTo>
                  <a:lnTo>
                    <a:pt x="91" y="17"/>
                  </a:lnTo>
                  <a:lnTo>
                    <a:pt x="179" y="46"/>
                  </a:lnTo>
                  <a:lnTo>
                    <a:pt x="257" y="56"/>
                  </a:lnTo>
                  <a:lnTo>
                    <a:pt x="326" y="20"/>
                  </a:lnTo>
                  <a:lnTo>
                    <a:pt x="583" y="142"/>
                  </a:lnTo>
                  <a:lnTo>
                    <a:pt x="821" y="168"/>
                  </a:lnTo>
                  <a:lnTo>
                    <a:pt x="984" y="165"/>
                  </a:lnTo>
                  <a:lnTo>
                    <a:pt x="1014" y="248"/>
                  </a:lnTo>
                  <a:lnTo>
                    <a:pt x="1067" y="274"/>
                  </a:lnTo>
                  <a:lnTo>
                    <a:pt x="1131" y="287"/>
                  </a:lnTo>
                  <a:lnTo>
                    <a:pt x="1525" y="386"/>
                  </a:lnTo>
                  <a:lnTo>
                    <a:pt x="1768" y="290"/>
                  </a:lnTo>
                  <a:lnTo>
                    <a:pt x="1867" y="195"/>
                  </a:lnTo>
                  <a:lnTo>
                    <a:pt x="1934" y="125"/>
                  </a:lnTo>
                </a:path>
              </a:pathLst>
            </a:custGeom>
            <a:noFill/>
            <a:ln w="38100" cap="flat" cmpd="sng">
              <a:solidFill>
                <a:schemeClr val="accent4">
                  <a:lumMod val="90000"/>
                </a:schemeClr>
              </a:solidFill>
              <a:prstDash val="solid"/>
              <a:round/>
              <a:headEnd type="none" w="med" len="med"/>
              <a:tailEnd type="none" w="med" len="med"/>
            </a:ln>
          </p:spPr>
          <p:txBody>
            <a:bodyPr/>
            <a:lstStyle/>
            <a:p>
              <a:endParaRPr lang="en-US">
                <a:solidFill>
                  <a:srgbClr val="FFFFFF"/>
                </a:solidFill>
              </a:endParaRPr>
            </a:p>
          </p:txBody>
        </p:sp>
        <p:sp>
          <p:nvSpPr>
            <p:cNvPr id="25652" name="Freeform 114"/>
            <p:cNvSpPr>
              <a:spLocks/>
            </p:cNvSpPr>
            <p:nvPr/>
          </p:nvSpPr>
          <p:spPr bwMode="auto">
            <a:xfrm>
              <a:off x="2503488" y="3235325"/>
              <a:ext cx="5081587" cy="1017588"/>
            </a:xfrm>
            <a:custGeom>
              <a:avLst/>
              <a:gdLst>
                <a:gd name="T0" fmla="*/ 0 w 1934"/>
                <a:gd name="T1" fmla="*/ 2147483647 h 436"/>
                <a:gd name="T2" fmla="*/ 2147483647 w 1934"/>
                <a:gd name="T3" fmla="*/ 2147483647 h 436"/>
                <a:gd name="T4" fmla="*/ 2147483647 w 1934"/>
                <a:gd name="T5" fmla="*/ 0 h 436"/>
                <a:gd name="T6" fmla="*/ 2147483647 w 1934"/>
                <a:gd name="T7" fmla="*/ 2147483647 h 436"/>
                <a:gd name="T8" fmla="*/ 2147483647 w 1934"/>
                <a:gd name="T9" fmla="*/ 2147483647 h 436"/>
                <a:gd name="T10" fmla="*/ 2147483647 w 1934"/>
                <a:gd name="T11" fmla="*/ 2147483647 h 436"/>
                <a:gd name="T12" fmla="*/ 2147483647 w 1934"/>
                <a:gd name="T13" fmla="*/ 2147483647 h 436"/>
                <a:gd name="T14" fmla="*/ 2147483647 w 1934"/>
                <a:gd name="T15" fmla="*/ 2147483647 h 436"/>
                <a:gd name="T16" fmla="*/ 2147483647 w 1934"/>
                <a:gd name="T17" fmla="*/ 2147483647 h 436"/>
                <a:gd name="T18" fmla="*/ 2147483647 w 1934"/>
                <a:gd name="T19" fmla="*/ 2147483647 h 436"/>
                <a:gd name="T20" fmla="*/ 2147483647 w 1934"/>
                <a:gd name="T21" fmla="*/ 2147483647 h 436"/>
                <a:gd name="T22" fmla="*/ 2147483647 w 1934"/>
                <a:gd name="T23" fmla="*/ 2147483647 h 436"/>
                <a:gd name="T24" fmla="*/ 2147483647 w 1934"/>
                <a:gd name="T25" fmla="*/ 2147483647 h 436"/>
                <a:gd name="T26" fmla="*/ 2147483647 w 1934"/>
                <a:gd name="T27" fmla="*/ 2147483647 h 436"/>
                <a:gd name="T28" fmla="*/ 2147483647 w 1934"/>
                <a:gd name="T29" fmla="*/ 2147483647 h 436"/>
                <a:gd name="T30" fmla="*/ 2147483647 w 1934"/>
                <a:gd name="T31" fmla="*/ 2147483647 h 4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436"/>
                <a:gd name="T50" fmla="*/ 1934 w 1934"/>
                <a:gd name="T51" fmla="*/ 436 h 4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436">
                  <a:moveTo>
                    <a:pt x="0" y="241"/>
                  </a:moveTo>
                  <a:lnTo>
                    <a:pt x="45" y="50"/>
                  </a:lnTo>
                  <a:lnTo>
                    <a:pt x="85" y="0"/>
                  </a:lnTo>
                  <a:lnTo>
                    <a:pt x="166" y="7"/>
                  </a:lnTo>
                  <a:lnTo>
                    <a:pt x="265" y="13"/>
                  </a:lnTo>
                  <a:lnTo>
                    <a:pt x="339" y="10"/>
                  </a:lnTo>
                  <a:lnTo>
                    <a:pt x="572" y="175"/>
                  </a:lnTo>
                  <a:lnTo>
                    <a:pt x="816" y="231"/>
                  </a:lnTo>
                  <a:lnTo>
                    <a:pt x="971" y="221"/>
                  </a:lnTo>
                  <a:lnTo>
                    <a:pt x="1008" y="284"/>
                  </a:lnTo>
                  <a:lnTo>
                    <a:pt x="1043" y="284"/>
                  </a:lnTo>
                  <a:lnTo>
                    <a:pt x="1129" y="258"/>
                  </a:lnTo>
                  <a:lnTo>
                    <a:pt x="1538" y="436"/>
                  </a:lnTo>
                  <a:lnTo>
                    <a:pt x="1768" y="357"/>
                  </a:lnTo>
                  <a:lnTo>
                    <a:pt x="1856" y="267"/>
                  </a:lnTo>
                  <a:lnTo>
                    <a:pt x="1934" y="122"/>
                  </a:lnTo>
                </a:path>
              </a:pathLst>
            </a:custGeom>
            <a:noFill/>
            <a:ln w="38100" cap="flat" cmpd="sng">
              <a:solidFill>
                <a:srgbClr val="66FFFF"/>
              </a:solidFill>
              <a:prstDash val="solid"/>
              <a:round/>
              <a:headEnd type="none" w="med" len="med"/>
              <a:tailEnd type="none" w="med" len="med"/>
            </a:ln>
          </p:spPr>
          <p:txBody>
            <a:bodyPr/>
            <a:lstStyle/>
            <a:p>
              <a:endParaRPr lang="en-US">
                <a:solidFill>
                  <a:srgbClr val="FFFFFF"/>
                </a:solidFill>
              </a:endParaRPr>
            </a:p>
          </p:txBody>
        </p:sp>
        <p:sp>
          <p:nvSpPr>
            <p:cNvPr id="25653" name="Freeform 115"/>
            <p:cNvSpPr>
              <a:spLocks/>
            </p:cNvSpPr>
            <p:nvPr/>
          </p:nvSpPr>
          <p:spPr bwMode="auto">
            <a:xfrm>
              <a:off x="2438400" y="3714750"/>
              <a:ext cx="125413" cy="122238"/>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54" name="Freeform 116"/>
            <p:cNvSpPr>
              <a:spLocks/>
            </p:cNvSpPr>
            <p:nvPr/>
          </p:nvSpPr>
          <p:spPr bwMode="auto">
            <a:xfrm>
              <a:off x="2438400" y="3714750"/>
              <a:ext cx="125413" cy="122238"/>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55" name="Freeform 117"/>
            <p:cNvSpPr>
              <a:spLocks/>
            </p:cNvSpPr>
            <p:nvPr/>
          </p:nvSpPr>
          <p:spPr bwMode="auto">
            <a:xfrm>
              <a:off x="2555875" y="3297238"/>
              <a:ext cx="134938" cy="122237"/>
            </a:xfrm>
            <a:custGeom>
              <a:avLst/>
              <a:gdLst>
                <a:gd name="T0" fmla="*/ 2147483647 w 51"/>
                <a:gd name="T1" fmla="*/ 0 h 52"/>
                <a:gd name="T2" fmla="*/ 0 w 51"/>
                <a:gd name="T3" fmla="*/ 2147483647 h 52"/>
                <a:gd name="T4" fmla="*/ 2147483647 w 51"/>
                <a:gd name="T5" fmla="*/ 2147483647 h 52"/>
                <a:gd name="T6" fmla="*/ 2147483647 w 51"/>
                <a:gd name="T7" fmla="*/ 0 h 52"/>
                <a:gd name="T8" fmla="*/ 0 60000 65536"/>
                <a:gd name="T9" fmla="*/ 0 60000 65536"/>
                <a:gd name="T10" fmla="*/ 0 60000 65536"/>
                <a:gd name="T11" fmla="*/ 0 60000 65536"/>
                <a:gd name="T12" fmla="*/ 0 w 51"/>
                <a:gd name="T13" fmla="*/ 0 h 52"/>
                <a:gd name="T14" fmla="*/ 51 w 51"/>
                <a:gd name="T15" fmla="*/ 52 h 52"/>
              </a:gdLst>
              <a:ahLst/>
              <a:cxnLst>
                <a:cxn ang="T8">
                  <a:pos x="T0" y="T1"/>
                </a:cxn>
                <a:cxn ang="T9">
                  <a:pos x="T2" y="T3"/>
                </a:cxn>
                <a:cxn ang="T10">
                  <a:pos x="T4" y="T5"/>
                </a:cxn>
                <a:cxn ang="T11">
                  <a:pos x="T6" y="T7"/>
                </a:cxn>
              </a:cxnLst>
              <a:rect l="T12" t="T13" r="T14" b="T15"/>
              <a:pathLst>
                <a:path w="51" h="52">
                  <a:moveTo>
                    <a:pt x="27" y="0"/>
                  </a:moveTo>
                  <a:lnTo>
                    <a:pt x="0" y="52"/>
                  </a:lnTo>
                  <a:lnTo>
                    <a:pt x="51" y="52"/>
                  </a:lnTo>
                  <a:lnTo>
                    <a:pt x="27" y="0"/>
                  </a:lnTo>
                  <a:close/>
                </a:path>
              </a:pathLst>
            </a:custGeom>
            <a:solidFill>
              <a:srgbClr val="008000"/>
            </a:solidFill>
            <a:ln w="9525">
              <a:noFill/>
              <a:round/>
              <a:headEnd/>
              <a:tailEnd/>
            </a:ln>
          </p:spPr>
          <p:txBody>
            <a:bodyPr/>
            <a:lstStyle/>
            <a:p>
              <a:endParaRPr lang="en-US">
                <a:solidFill>
                  <a:srgbClr val="FFFFFF"/>
                </a:solidFill>
              </a:endParaRPr>
            </a:p>
          </p:txBody>
        </p:sp>
        <p:sp>
          <p:nvSpPr>
            <p:cNvPr id="25656" name="Freeform 118"/>
            <p:cNvSpPr>
              <a:spLocks/>
            </p:cNvSpPr>
            <p:nvPr/>
          </p:nvSpPr>
          <p:spPr bwMode="auto">
            <a:xfrm>
              <a:off x="2555875" y="3297238"/>
              <a:ext cx="134938" cy="122237"/>
            </a:xfrm>
            <a:custGeom>
              <a:avLst/>
              <a:gdLst>
                <a:gd name="T0" fmla="*/ 2147483647 w 51"/>
                <a:gd name="T1" fmla="*/ 0 h 52"/>
                <a:gd name="T2" fmla="*/ 0 w 51"/>
                <a:gd name="T3" fmla="*/ 2147483647 h 52"/>
                <a:gd name="T4" fmla="*/ 2147483647 w 51"/>
                <a:gd name="T5" fmla="*/ 2147483647 h 52"/>
                <a:gd name="T6" fmla="*/ 2147483647 w 51"/>
                <a:gd name="T7" fmla="*/ 0 h 52"/>
                <a:gd name="T8" fmla="*/ 0 60000 65536"/>
                <a:gd name="T9" fmla="*/ 0 60000 65536"/>
                <a:gd name="T10" fmla="*/ 0 60000 65536"/>
                <a:gd name="T11" fmla="*/ 0 60000 65536"/>
                <a:gd name="T12" fmla="*/ 0 w 51"/>
                <a:gd name="T13" fmla="*/ 0 h 52"/>
                <a:gd name="T14" fmla="*/ 51 w 51"/>
                <a:gd name="T15" fmla="*/ 52 h 52"/>
              </a:gdLst>
              <a:ahLst/>
              <a:cxnLst>
                <a:cxn ang="T8">
                  <a:pos x="T0" y="T1"/>
                </a:cxn>
                <a:cxn ang="T9">
                  <a:pos x="T2" y="T3"/>
                </a:cxn>
                <a:cxn ang="T10">
                  <a:pos x="T4" y="T5"/>
                </a:cxn>
                <a:cxn ang="T11">
                  <a:pos x="T6" y="T7"/>
                </a:cxn>
              </a:cxnLst>
              <a:rect l="T12" t="T13" r="T14" b="T15"/>
              <a:pathLst>
                <a:path w="51" h="52">
                  <a:moveTo>
                    <a:pt x="27" y="0"/>
                  </a:moveTo>
                  <a:lnTo>
                    <a:pt x="0" y="52"/>
                  </a:lnTo>
                  <a:lnTo>
                    <a:pt x="51" y="52"/>
                  </a:lnTo>
                  <a:lnTo>
                    <a:pt x="27"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57" name="Freeform 119"/>
            <p:cNvSpPr>
              <a:spLocks/>
            </p:cNvSpPr>
            <p:nvPr/>
          </p:nvSpPr>
          <p:spPr bwMode="auto">
            <a:xfrm>
              <a:off x="2668588" y="3173413"/>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58" name="Freeform 120"/>
            <p:cNvSpPr>
              <a:spLocks/>
            </p:cNvSpPr>
            <p:nvPr/>
          </p:nvSpPr>
          <p:spPr bwMode="auto">
            <a:xfrm>
              <a:off x="2668588" y="3173413"/>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59" name="Freeform 121"/>
            <p:cNvSpPr>
              <a:spLocks/>
            </p:cNvSpPr>
            <p:nvPr/>
          </p:nvSpPr>
          <p:spPr bwMode="auto">
            <a:xfrm>
              <a:off x="2873375" y="3205163"/>
              <a:ext cx="127000" cy="115887"/>
            </a:xfrm>
            <a:custGeom>
              <a:avLst/>
              <a:gdLst>
                <a:gd name="T0" fmla="*/ 2147483647 w 49"/>
                <a:gd name="T1" fmla="*/ 0 h 50"/>
                <a:gd name="T2" fmla="*/ 0 w 49"/>
                <a:gd name="T3" fmla="*/ 2147483647 h 50"/>
                <a:gd name="T4" fmla="*/ 2147483647 w 49"/>
                <a:gd name="T5" fmla="*/ 2147483647 h 50"/>
                <a:gd name="T6" fmla="*/ 2147483647 w 49"/>
                <a:gd name="T7" fmla="*/ 0 h 50"/>
                <a:gd name="T8" fmla="*/ 0 60000 65536"/>
                <a:gd name="T9" fmla="*/ 0 60000 65536"/>
                <a:gd name="T10" fmla="*/ 0 60000 65536"/>
                <a:gd name="T11" fmla="*/ 0 60000 65536"/>
                <a:gd name="T12" fmla="*/ 0 w 49"/>
                <a:gd name="T13" fmla="*/ 0 h 50"/>
                <a:gd name="T14" fmla="*/ 49 w 49"/>
                <a:gd name="T15" fmla="*/ 50 h 50"/>
              </a:gdLst>
              <a:ahLst/>
              <a:cxnLst>
                <a:cxn ang="T8">
                  <a:pos x="T0" y="T1"/>
                </a:cxn>
                <a:cxn ang="T9">
                  <a:pos x="T2" y="T3"/>
                </a:cxn>
                <a:cxn ang="T10">
                  <a:pos x="T4" y="T5"/>
                </a:cxn>
                <a:cxn ang="T11">
                  <a:pos x="T6" y="T7"/>
                </a:cxn>
              </a:cxnLst>
              <a:rect l="T12" t="T13" r="T14" b="T15"/>
              <a:pathLst>
                <a:path w="49" h="50">
                  <a:moveTo>
                    <a:pt x="25" y="0"/>
                  </a:moveTo>
                  <a:lnTo>
                    <a:pt x="0" y="50"/>
                  </a:lnTo>
                  <a:lnTo>
                    <a:pt x="49" y="50"/>
                  </a:lnTo>
                  <a:lnTo>
                    <a:pt x="25" y="0"/>
                  </a:lnTo>
                  <a:close/>
                </a:path>
              </a:pathLst>
            </a:custGeom>
            <a:solidFill>
              <a:srgbClr val="008000"/>
            </a:solidFill>
            <a:ln w="9525">
              <a:noFill/>
              <a:round/>
              <a:headEnd/>
              <a:tailEnd/>
            </a:ln>
          </p:spPr>
          <p:txBody>
            <a:bodyPr/>
            <a:lstStyle/>
            <a:p>
              <a:endParaRPr lang="en-US">
                <a:solidFill>
                  <a:srgbClr val="FFFFFF"/>
                </a:solidFill>
              </a:endParaRPr>
            </a:p>
          </p:txBody>
        </p:sp>
        <p:sp>
          <p:nvSpPr>
            <p:cNvPr id="25660" name="Freeform 122"/>
            <p:cNvSpPr>
              <a:spLocks/>
            </p:cNvSpPr>
            <p:nvPr/>
          </p:nvSpPr>
          <p:spPr bwMode="auto">
            <a:xfrm>
              <a:off x="2873375" y="3205163"/>
              <a:ext cx="127000" cy="115887"/>
            </a:xfrm>
            <a:custGeom>
              <a:avLst/>
              <a:gdLst>
                <a:gd name="T0" fmla="*/ 2147483647 w 49"/>
                <a:gd name="T1" fmla="*/ 0 h 50"/>
                <a:gd name="T2" fmla="*/ 0 w 49"/>
                <a:gd name="T3" fmla="*/ 2147483647 h 50"/>
                <a:gd name="T4" fmla="*/ 2147483647 w 49"/>
                <a:gd name="T5" fmla="*/ 2147483647 h 50"/>
                <a:gd name="T6" fmla="*/ 2147483647 w 49"/>
                <a:gd name="T7" fmla="*/ 0 h 50"/>
                <a:gd name="T8" fmla="*/ 0 60000 65536"/>
                <a:gd name="T9" fmla="*/ 0 60000 65536"/>
                <a:gd name="T10" fmla="*/ 0 60000 65536"/>
                <a:gd name="T11" fmla="*/ 0 60000 65536"/>
                <a:gd name="T12" fmla="*/ 0 w 49"/>
                <a:gd name="T13" fmla="*/ 0 h 50"/>
                <a:gd name="T14" fmla="*/ 49 w 49"/>
                <a:gd name="T15" fmla="*/ 50 h 50"/>
              </a:gdLst>
              <a:ahLst/>
              <a:cxnLst>
                <a:cxn ang="T8">
                  <a:pos x="T0" y="T1"/>
                </a:cxn>
                <a:cxn ang="T9">
                  <a:pos x="T2" y="T3"/>
                </a:cxn>
                <a:cxn ang="T10">
                  <a:pos x="T4" y="T5"/>
                </a:cxn>
                <a:cxn ang="T11">
                  <a:pos x="T6" y="T7"/>
                </a:cxn>
              </a:cxnLst>
              <a:rect l="T12" t="T13" r="T14" b="T15"/>
              <a:pathLst>
                <a:path w="49" h="50">
                  <a:moveTo>
                    <a:pt x="25" y="0"/>
                  </a:moveTo>
                  <a:lnTo>
                    <a:pt x="0" y="50"/>
                  </a:lnTo>
                  <a:lnTo>
                    <a:pt x="49" y="50"/>
                  </a:lnTo>
                  <a:lnTo>
                    <a:pt x="25"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61" name="Freeform 123"/>
            <p:cNvSpPr>
              <a:spLocks/>
            </p:cNvSpPr>
            <p:nvPr/>
          </p:nvSpPr>
          <p:spPr bwMode="auto">
            <a:xfrm>
              <a:off x="3097213" y="3197225"/>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62" name="Freeform 124"/>
            <p:cNvSpPr>
              <a:spLocks/>
            </p:cNvSpPr>
            <p:nvPr/>
          </p:nvSpPr>
          <p:spPr bwMode="auto">
            <a:xfrm>
              <a:off x="3097213" y="3197225"/>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63" name="Freeform 125"/>
            <p:cNvSpPr>
              <a:spLocks/>
            </p:cNvSpPr>
            <p:nvPr/>
          </p:nvSpPr>
          <p:spPr bwMode="auto">
            <a:xfrm>
              <a:off x="3303588" y="3187700"/>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64" name="Freeform 126"/>
            <p:cNvSpPr>
              <a:spLocks/>
            </p:cNvSpPr>
            <p:nvPr/>
          </p:nvSpPr>
          <p:spPr bwMode="auto">
            <a:xfrm>
              <a:off x="3303588" y="3187700"/>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65" name="Freeform 127"/>
            <p:cNvSpPr>
              <a:spLocks/>
            </p:cNvSpPr>
            <p:nvPr/>
          </p:nvSpPr>
          <p:spPr bwMode="auto">
            <a:xfrm>
              <a:off x="3951288" y="3565525"/>
              <a:ext cx="125412" cy="125413"/>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66" name="Freeform 128"/>
            <p:cNvSpPr>
              <a:spLocks/>
            </p:cNvSpPr>
            <p:nvPr/>
          </p:nvSpPr>
          <p:spPr bwMode="auto">
            <a:xfrm>
              <a:off x="3951288" y="3565525"/>
              <a:ext cx="125412" cy="125413"/>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67" name="Freeform 129"/>
            <p:cNvSpPr>
              <a:spLocks/>
            </p:cNvSpPr>
            <p:nvPr/>
          </p:nvSpPr>
          <p:spPr bwMode="auto">
            <a:xfrm>
              <a:off x="4576763" y="3695700"/>
              <a:ext cx="125412" cy="125413"/>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68" name="Freeform 130"/>
            <p:cNvSpPr>
              <a:spLocks/>
            </p:cNvSpPr>
            <p:nvPr/>
          </p:nvSpPr>
          <p:spPr bwMode="auto">
            <a:xfrm>
              <a:off x="4576763" y="3695700"/>
              <a:ext cx="125412" cy="125413"/>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a:tailEnd/>
            </a:ln>
          </p:spPr>
          <p:txBody>
            <a:bodyPr wrap="none" anchor="ctr"/>
            <a:lstStyle/>
            <a:p>
              <a:endParaRPr lang="en-US">
                <a:solidFill>
                  <a:srgbClr val="FFFFFF"/>
                </a:solidFill>
              </a:endParaRPr>
            </a:p>
          </p:txBody>
        </p:sp>
        <p:sp>
          <p:nvSpPr>
            <p:cNvPr id="25669" name="Freeform 131"/>
            <p:cNvSpPr>
              <a:spLocks/>
            </p:cNvSpPr>
            <p:nvPr/>
          </p:nvSpPr>
          <p:spPr bwMode="auto">
            <a:xfrm>
              <a:off x="4981575" y="3690938"/>
              <a:ext cx="125413" cy="122237"/>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70" name="Freeform 132"/>
            <p:cNvSpPr>
              <a:spLocks/>
            </p:cNvSpPr>
            <p:nvPr/>
          </p:nvSpPr>
          <p:spPr bwMode="auto">
            <a:xfrm>
              <a:off x="4981575" y="3690938"/>
              <a:ext cx="125413" cy="122237"/>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71" name="Freeform 133"/>
            <p:cNvSpPr>
              <a:spLocks/>
            </p:cNvSpPr>
            <p:nvPr/>
          </p:nvSpPr>
          <p:spPr bwMode="auto">
            <a:xfrm>
              <a:off x="5103813" y="3851275"/>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72" name="Freeform 134"/>
            <p:cNvSpPr>
              <a:spLocks/>
            </p:cNvSpPr>
            <p:nvPr/>
          </p:nvSpPr>
          <p:spPr bwMode="auto">
            <a:xfrm>
              <a:off x="5103813" y="3851275"/>
              <a:ext cx="125412"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73" name="Freeform 135"/>
            <p:cNvSpPr>
              <a:spLocks/>
            </p:cNvSpPr>
            <p:nvPr/>
          </p:nvSpPr>
          <p:spPr bwMode="auto">
            <a:xfrm>
              <a:off x="5187950" y="3851275"/>
              <a:ext cx="125413"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74" name="Freeform 136"/>
            <p:cNvSpPr>
              <a:spLocks/>
            </p:cNvSpPr>
            <p:nvPr/>
          </p:nvSpPr>
          <p:spPr bwMode="auto">
            <a:xfrm>
              <a:off x="5187950" y="3851275"/>
              <a:ext cx="125413" cy="123825"/>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75" name="Freeform 137"/>
            <p:cNvSpPr>
              <a:spLocks/>
            </p:cNvSpPr>
            <p:nvPr/>
          </p:nvSpPr>
          <p:spPr bwMode="auto">
            <a:xfrm>
              <a:off x="5410200" y="3790950"/>
              <a:ext cx="130175" cy="123825"/>
            </a:xfrm>
            <a:custGeom>
              <a:avLst/>
              <a:gdLst>
                <a:gd name="T0" fmla="*/ 2147483647 w 49"/>
                <a:gd name="T1" fmla="*/ 0 h 53"/>
                <a:gd name="T2" fmla="*/ 0 w 49"/>
                <a:gd name="T3" fmla="*/ 2147483647 h 53"/>
                <a:gd name="T4" fmla="*/ 2147483647 w 49"/>
                <a:gd name="T5" fmla="*/ 2147483647 h 53"/>
                <a:gd name="T6" fmla="*/ 2147483647 w 49"/>
                <a:gd name="T7" fmla="*/ 0 h 53"/>
                <a:gd name="T8" fmla="*/ 0 60000 65536"/>
                <a:gd name="T9" fmla="*/ 0 60000 65536"/>
                <a:gd name="T10" fmla="*/ 0 60000 65536"/>
                <a:gd name="T11" fmla="*/ 0 60000 65536"/>
                <a:gd name="T12" fmla="*/ 0 w 49"/>
                <a:gd name="T13" fmla="*/ 0 h 53"/>
                <a:gd name="T14" fmla="*/ 49 w 49"/>
                <a:gd name="T15" fmla="*/ 53 h 53"/>
              </a:gdLst>
              <a:ahLst/>
              <a:cxnLst>
                <a:cxn ang="T8">
                  <a:pos x="T0" y="T1"/>
                </a:cxn>
                <a:cxn ang="T9">
                  <a:pos x="T2" y="T3"/>
                </a:cxn>
                <a:cxn ang="T10">
                  <a:pos x="T4" y="T5"/>
                </a:cxn>
                <a:cxn ang="T11">
                  <a:pos x="T6" y="T7"/>
                </a:cxn>
              </a:cxnLst>
              <a:rect l="T12" t="T13" r="T14" b="T15"/>
              <a:pathLst>
                <a:path w="49" h="53">
                  <a:moveTo>
                    <a:pt x="24" y="0"/>
                  </a:moveTo>
                  <a:lnTo>
                    <a:pt x="0" y="53"/>
                  </a:lnTo>
                  <a:lnTo>
                    <a:pt x="49" y="53"/>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76" name="Freeform 138"/>
            <p:cNvSpPr>
              <a:spLocks/>
            </p:cNvSpPr>
            <p:nvPr/>
          </p:nvSpPr>
          <p:spPr bwMode="auto">
            <a:xfrm>
              <a:off x="5410200" y="3790950"/>
              <a:ext cx="130175" cy="123825"/>
            </a:xfrm>
            <a:custGeom>
              <a:avLst/>
              <a:gdLst>
                <a:gd name="T0" fmla="*/ 2147483647 w 49"/>
                <a:gd name="T1" fmla="*/ 0 h 53"/>
                <a:gd name="T2" fmla="*/ 0 w 49"/>
                <a:gd name="T3" fmla="*/ 2147483647 h 53"/>
                <a:gd name="T4" fmla="*/ 2147483647 w 49"/>
                <a:gd name="T5" fmla="*/ 2147483647 h 53"/>
                <a:gd name="T6" fmla="*/ 2147483647 w 49"/>
                <a:gd name="T7" fmla="*/ 0 h 53"/>
                <a:gd name="T8" fmla="*/ 0 60000 65536"/>
                <a:gd name="T9" fmla="*/ 0 60000 65536"/>
                <a:gd name="T10" fmla="*/ 0 60000 65536"/>
                <a:gd name="T11" fmla="*/ 0 60000 65536"/>
                <a:gd name="T12" fmla="*/ 0 w 49"/>
                <a:gd name="T13" fmla="*/ 0 h 53"/>
                <a:gd name="T14" fmla="*/ 49 w 49"/>
                <a:gd name="T15" fmla="*/ 53 h 53"/>
              </a:gdLst>
              <a:ahLst/>
              <a:cxnLst>
                <a:cxn ang="T8">
                  <a:pos x="T0" y="T1"/>
                </a:cxn>
                <a:cxn ang="T9">
                  <a:pos x="T2" y="T3"/>
                </a:cxn>
                <a:cxn ang="T10">
                  <a:pos x="T4" y="T5"/>
                </a:cxn>
                <a:cxn ang="T11">
                  <a:pos x="T6" y="T7"/>
                </a:cxn>
              </a:cxnLst>
              <a:rect l="T12" t="T13" r="T14" b="T15"/>
              <a:pathLst>
                <a:path w="49" h="53">
                  <a:moveTo>
                    <a:pt x="24" y="0"/>
                  </a:moveTo>
                  <a:lnTo>
                    <a:pt x="0" y="53"/>
                  </a:lnTo>
                  <a:lnTo>
                    <a:pt x="49"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77" name="Freeform 139"/>
            <p:cNvSpPr>
              <a:spLocks/>
            </p:cNvSpPr>
            <p:nvPr/>
          </p:nvSpPr>
          <p:spPr bwMode="auto">
            <a:xfrm>
              <a:off x="6465888" y="4175125"/>
              <a:ext cx="128587" cy="122238"/>
            </a:xfrm>
            <a:custGeom>
              <a:avLst/>
              <a:gdLst>
                <a:gd name="T0" fmla="*/ 2147483647 w 48"/>
                <a:gd name="T1" fmla="*/ 0 h 52"/>
                <a:gd name="T2" fmla="*/ 0 w 48"/>
                <a:gd name="T3" fmla="*/ 2147483647 h 52"/>
                <a:gd name="T4" fmla="*/ 2147483647 w 48"/>
                <a:gd name="T5" fmla="*/ 2147483647 h 52"/>
                <a:gd name="T6" fmla="*/ 2147483647 w 48"/>
                <a:gd name="T7" fmla="*/ 0 h 52"/>
                <a:gd name="T8" fmla="*/ 0 60000 65536"/>
                <a:gd name="T9" fmla="*/ 0 60000 65536"/>
                <a:gd name="T10" fmla="*/ 0 60000 65536"/>
                <a:gd name="T11" fmla="*/ 0 60000 65536"/>
                <a:gd name="T12" fmla="*/ 0 w 48"/>
                <a:gd name="T13" fmla="*/ 0 h 52"/>
                <a:gd name="T14" fmla="*/ 48 w 48"/>
                <a:gd name="T15" fmla="*/ 52 h 52"/>
              </a:gdLst>
              <a:ahLst/>
              <a:cxnLst>
                <a:cxn ang="T8">
                  <a:pos x="T0" y="T1"/>
                </a:cxn>
                <a:cxn ang="T9">
                  <a:pos x="T2" y="T3"/>
                </a:cxn>
                <a:cxn ang="T10">
                  <a:pos x="T4" y="T5"/>
                </a:cxn>
                <a:cxn ang="T11">
                  <a:pos x="T6" y="T7"/>
                </a:cxn>
              </a:cxnLst>
              <a:rect l="T12" t="T13" r="T14" b="T15"/>
              <a:pathLst>
                <a:path w="48" h="52">
                  <a:moveTo>
                    <a:pt x="24" y="0"/>
                  </a:moveTo>
                  <a:lnTo>
                    <a:pt x="0" y="52"/>
                  </a:lnTo>
                  <a:lnTo>
                    <a:pt x="48" y="52"/>
                  </a:lnTo>
                  <a:lnTo>
                    <a:pt x="24" y="0"/>
                  </a:lnTo>
                  <a:close/>
                </a:path>
              </a:pathLst>
            </a:custGeom>
            <a:solidFill>
              <a:srgbClr val="008000"/>
            </a:solidFill>
            <a:ln w="9525">
              <a:noFill/>
              <a:round/>
              <a:headEnd/>
              <a:tailEnd/>
            </a:ln>
          </p:spPr>
          <p:txBody>
            <a:bodyPr/>
            <a:lstStyle/>
            <a:p>
              <a:endParaRPr lang="en-US">
                <a:solidFill>
                  <a:srgbClr val="FFFFFF"/>
                </a:solidFill>
              </a:endParaRPr>
            </a:p>
          </p:txBody>
        </p:sp>
        <p:sp>
          <p:nvSpPr>
            <p:cNvPr id="25678" name="Freeform 140"/>
            <p:cNvSpPr>
              <a:spLocks/>
            </p:cNvSpPr>
            <p:nvPr/>
          </p:nvSpPr>
          <p:spPr bwMode="auto">
            <a:xfrm>
              <a:off x="6465888" y="4175125"/>
              <a:ext cx="128587" cy="122238"/>
            </a:xfrm>
            <a:custGeom>
              <a:avLst/>
              <a:gdLst>
                <a:gd name="T0" fmla="*/ 2147483647 w 48"/>
                <a:gd name="T1" fmla="*/ 0 h 52"/>
                <a:gd name="T2" fmla="*/ 0 w 48"/>
                <a:gd name="T3" fmla="*/ 2147483647 h 52"/>
                <a:gd name="T4" fmla="*/ 2147483647 w 48"/>
                <a:gd name="T5" fmla="*/ 2147483647 h 52"/>
                <a:gd name="T6" fmla="*/ 2147483647 w 48"/>
                <a:gd name="T7" fmla="*/ 0 h 52"/>
                <a:gd name="T8" fmla="*/ 0 60000 65536"/>
                <a:gd name="T9" fmla="*/ 0 60000 65536"/>
                <a:gd name="T10" fmla="*/ 0 60000 65536"/>
                <a:gd name="T11" fmla="*/ 0 60000 65536"/>
                <a:gd name="T12" fmla="*/ 0 w 48"/>
                <a:gd name="T13" fmla="*/ 0 h 52"/>
                <a:gd name="T14" fmla="*/ 48 w 48"/>
                <a:gd name="T15" fmla="*/ 52 h 52"/>
              </a:gdLst>
              <a:ahLst/>
              <a:cxnLst>
                <a:cxn ang="T8">
                  <a:pos x="T0" y="T1"/>
                </a:cxn>
                <a:cxn ang="T9">
                  <a:pos x="T2" y="T3"/>
                </a:cxn>
                <a:cxn ang="T10">
                  <a:pos x="T4" y="T5"/>
                </a:cxn>
                <a:cxn ang="T11">
                  <a:pos x="T6" y="T7"/>
                </a:cxn>
              </a:cxnLst>
              <a:rect l="T12" t="T13" r="T14" b="T15"/>
              <a:pathLst>
                <a:path w="48" h="52">
                  <a:moveTo>
                    <a:pt x="24" y="0"/>
                  </a:moveTo>
                  <a:lnTo>
                    <a:pt x="0" y="52"/>
                  </a:lnTo>
                  <a:lnTo>
                    <a:pt x="48" y="52"/>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79" name="Freeform 141"/>
            <p:cNvSpPr>
              <a:spLocks/>
            </p:cNvSpPr>
            <p:nvPr/>
          </p:nvSpPr>
          <p:spPr bwMode="auto">
            <a:xfrm>
              <a:off x="7085013" y="4005263"/>
              <a:ext cx="127000" cy="125412"/>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00CCFF"/>
            </a:solidFill>
            <a:ln w="12700" cap="flat" cmpd="sng">
              <a:noFill/>
              <a:prstDash val="solid"/>
              <a:round/>
              <a:headEnd type="none" w="med" len="med"/>
              <a:tailEnd type="none" w="med" len="med"/>
            </a:ln>
          </p:spPr>
          <p:txBody>
            <a:bodyPr wrap="none" anchor="ctr"/>
            <a:lstStyle/>
            <a:p>
              <a:endParaRPr lang="en-US">
                <a:solidFill>
                  <a:srgbClr val="FFFFFF"/>
                </a:solidFill>
              </a:endParaRPr>
            </a:p>
          </p:txBody>
        </p:sp>
        <p:sp>
          <p:nvSpPr>
            <p:cNvPr id="25680" name="Freeform 142"/>
            <p:cNvSpPr>
              <a:spLocks/>
            </p:cNvSpPr>
            <p:nvPr/>
          </p:nvSpPr>
          <p:spPr bwMode="auto">
            <a:xfrm>
              <a:off x="7085013" y="4005263"/>
              <a:ext cx="127000" cy="125412"/>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81" name="Freeform 143"/>
            <p:cNvSpPr>
              <a:spLocks/>
            </p:cNvSpPr>
            <p:nvPr/>
          </p:nvSpPr>
          <p:spPr bwMode="auto">
            <a:xfrm>
              <a:off x="7313613" y="3783806"/>
              <a:ext cx="125412" cy="122238"/>
            </a:xfrm>
            <a:custGeom>
              <a:avLst/>
              <a:gdLst>
                <a:gd name="T0" fmla="*/ 2147483647 w 48"/>
                <a:gd name="T1" fmla="*/ 0 h 53"/>
                <a:gd name="T2" fmla="*/ 0 w 48"/>
                <a:gd name="T3" fmla="*/ 2147483647 h 53"/>
                <a:gd name="T4" fmla="*/ 2147483647 w 48"/>
                <a:gd name="T5" fmla="*/ 2147483647 h 53"/>
                <a:gd name="T6" fmla="*/ 2147483647 w 48"/>
                <a:gd name="T7" fmla="*/ 0 h 53"/>
                <a:gd name="T8" fmla="*/ 0 60000 65536"/>
                <a:gd name="T9" fmla="*/ 0 60000 65536"/>
                <a:gd name="T10" fmla="*/ 0 60000 65536"/>
                <a:gd name="T11" fmla="*/ 0 60000 65536"/>
                <a:gd name="T12" fmla="*/ 0 w 48"/>
                <a:gd name="T13" fmla="*/ 0 h 53"/>
                <a:gd name="T14" fmla="*/ 48 w 48"/>
                <a:gd name="T15" fmla="*/ 53 h 53"/>
              </a:gdLst>
              <a:ahLst/>
              <a:cxnLst>
                <a:cxn ang="T8">
                  <a:pos x="T0" y="T1"/>
                </a:cxn>
                <a:cxn ang="T9">
                  <a:pos x="T2" y="T3"/>
                </a:cxn>
                <a:cxn ang="T10">
                  <a:pos x="T4" y="T5"/>
                </a:cxn>
                <a:cxn ang="T11">
                  <a:pos x="T6" y="T7"/>
                </a:cxn>
              </a:cxnLst>
              <a:rect l="T12" t="T13" r="T14" b="T15"/>
              <a:pathLst>
                <a:path w="48" h="53">
                  <a:moveTo>
                    <a:pt x="24" y="0"/>
                  </a:moveTo>
                  <a:lnTo>
                    <a:pt x="0" y="53"/>
                  </a:lnTo>
                  <a:lnTo>
                    <a:pt x="48" y="53"/>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83" name="Freeform 145"/>
            <p:cNvSpPr>
              <a:spLocks/>
            </p:cNvSpPr>
            <p:nvPr/>
          </p:nvSpPr>
          <p:spPr bwMode="auto">
            <a:xfrm>
              <a:off x="7508875" y="3475038"/>
              <a:ext cx="125413" cy="114300"/>
            </a:xfrm>
            <a:custGeom>
              <a:avLst/>
              <a:gdLst>
                <a:gd name="T0" fmla="*/ 2147483647 w 48"/>
                <a:gd name="T1" fmla="*/ 0 h 49"/>
                <a:gd name="T2" fmla="*/ 0 w 48"/>
                <a:gd name="T3" fmla="*/ 2147483647 h 49"/>
                <a:gd name="T4" fmla="*/ 2147483647 w 48"/>
                <a:gd name="T5" fmla="*/ 2147483647 h 49"/>
                <a:gd name="T6" fmla="*/ 2147483647 w 48"/>
                <a:gd name="T7" fmla="*/ 0 h 49"/>
                <a:gd name="T8" fmla="*/ 0 60000 65536"/>
                <a:gd name="T9" fmla="*/ 0 60000 65536"/>
                <a:gd name="T10" fmla="*/ 0 60000 65536"/>
                <a:gd name="T11" fmla="*/ 0 60000 65536"/>
                <a:gd name="T12" fmla="*/ 0 w 48"/>
                <a:gd name="T13" fmla="*/ 0 h 49"/>
                <a:gd name="T14" fmla="*/ 48 w 48"/>
                <a:gd name="T15" fmla="*/ 49 h 49"/>
              </a:gdLst>
              <a:ahLst/>
              <a:cxnLst>
                <a:cxn ang="T8">
                  <a:pos x="T0" y="T1"/>
                </a:cxn>
                <a:cxn ang="T9">
                  <a:pos x="T2" y="T3"/>
                </a:cxn>
                <a:cxn ang="T10">
                  <a:pos x="T4" y="T5"/>
                </a:cxn>
                <a:cxn ang="T11">
                  <a:pos x="T6" y="T7"/>
                </a:cxn>
              </a:cxnLst>
              <a:rect l="T12" t="T13" r="T14" b="T15"/>
              <a:pathLst>
                <a:path w="48" h="49">
                  <a:moveTo>
                    <a:pt x="24" y="0"/>
                  </a:moveTo>
                  <a:lnTo>
                    <a:pt x="0" y="49"/>
                  </a:lnTo>
                  <a:lnTo>
                    <a:pt x="48" y="49"/>
                  </a:lnTo>
                  <a:lnTo>
                    <a:pt x="24" y="0"/>
                  </a:lnTo>
                  <a:close/>
                </a:path>
              </a:pathLst>
            </a:custGeom>
            <a:solidFill>
              <a:srgbClr val="333399"/>
            </a:solidFill>
            <a:ln w="9525">
              <a:noFill/>
              <a:round/>
              <a:headEnd/>
              <a:tailEnd/>
            </a:ln>
          </p:spPr>
          <p:txBody>
            <a:bodyPr/>
            <a:lstStyle/>
            <a:p>
              <a:endParaRPr lang="en-US">
                <a:solidFill>
                  <a:srgbClr val="FFFFFF"/>
                </a:solidFill>
              </a:endParaRPr>
            </a:p>
          </p:txBody>
        </p:sp>
        <p:sp>
          <p:nvSpPr>
            <p:cNvPr id="25684" name="Freeform 146"/>
            <p:cNvSpPr>
              <a:spLocks/>
            </p:cNvSpPr>
            <p:nvPr/>
          </p:nvSpPr>
          <p:spPr bwMode="auto">
            <a:xfrm>
              <a:off x="7508875" y="3475038"/>
              <a:ext cx="125413" cy="114300"/>
            </a:xfrm>
            <a:custGeom>
              <a:avLst/>
              <a:gdLst>
                <a:gd name="T0" fmla="*/ 2147483647 w 48"/>
                <a:gd name="T1" fmla="*/ 0 h 49"/>
                <a:gd name="T2" fmla="*/ 0 w 48"/>
                <a:gd name="T3" fmla="*/ 2147483647 h 49"/>
                <a:gd name="T4" fmla="*/ 2147483647 w 48"/>
                <a:gd name="T5" fmla="*/ 2147483647 h 49"/>
                <a:gd name="T6" fmla="*/ 2147483647 w 48"/>
                <a:gd name="T7" fmla="*/ 0 h 49"/>
                <a:gd name="T8" fmla="*/ 0 60000 65536"/>
                <a:gd name="T9" fmla="*/ 0 60000 65536"/>
                <a:gd name="T10" fmla="*/ 0 60000 65536"/>
                <a:gd name="T11" fmla="*/ 0 60000 65536"/>
                <a:gd name="T12" fmla="*/ 0 w 48"/>
                <a:gd name="T13" fmla="*/ 0 h 49"/>
                <a:gd name="T14" fmla="*/ 48 w 48"/>
                <a:gd name="T15" fmla="*/ 49 h 49"/>
              </a:gdLst>
              <a:ahLst/>
              <a:cxnLst>
                <a:cxn ang="T8">
                  <a:pos x="T0" y="T1"/>
                </a:cxn>
                <a:cxn ang="T9">
                  <a:pos x="T2" y="T3"/>
                </a:cxn>
                <a:cxn ang="T10">
                  <a:pos x="T4" y="T5"/>
                </a:cxn>
                <a:cxn ang="T11">
                  <a:pos x="T6" y="T7"/>
                </a:cxn>
              </a:cxnLst>
              <a:rect l="T12" t="T13" r="T14" b="T15"/>
              <a:pathLst>
                <a:path w="48" h="49">
                  <a:moveTo>
                    <a:pt x="24" y="0"/>
                  </a:moveTo>
                  <a:lnTo>
                    <a:pt x="0" y="49"/>
                  </a:lnTo>
                  <a:lnTo>
                    <a:pt x="48" y="49"/>
                  </a:lnTo>
                  <a:lnTo>
                    <a:pt x="24" y="0"/>
                  </a:lnTo>
                  <a:close/>
                </a:path>
              </a:pathLst>
            </a:custGeom>
            <a:solidFill>
              <a:srgbClr val="66FFFF"/>
            </a:solidFill>
            <a:ln w="12700" cap="flat" cmpd="sng">
              <a:solidFill>
                <a:srgbClr val="66FFFF"/>
              </a:solidFill>
              <a:prstDash val="solid"/>
              <a:round/>
              <a:headEnd type="none" w="med" len="med"/>
              <a:tailEnd type="none" w="med" len="med"/>
            </a:ln>
          </p:spPr>
          <p:txBody>
            <a:bodyPr wrap="none" anchor="ctr"/>
            <a:lstStyle/>
            <a:p>
              <a:endParaRPr lang="en-US">
                <a:solidFill>
                  <a:srgbClr val="FFFFFF"/>
                </a:solidFill>
              </a:endParaRPr>
            </a:p>
          </p:txBody>
        </p:sp>
        <p:sp>
          <p:nvSpPr>
            <p:cNvPr id="25685" name="Freeform 147"/>
            <p:cNvSpPr>
              <a:spLocks/>
            </p:cNvSpPr>
            <p:nvPr/>
          </p:nvSpPr>
          <p:spPr bwMode="auto">
            <a:xfrm>
              <a:off x="2479675" y="2365375"/>
              <a:ext cx="5094288" cy="1717675"/>
            </a:xfrm>
            <a:custGeom>
              <a:avLst/>
              <a:gdLst>
                <a:gd name="T0" fmla="*/ 0 w 1937"/>
                <a:gd name="T1" fmla="*/ 2147483647 h 735"/>
                <a:gd name="T2" fmla="*/ 2147483647 w 1937"/>
                <a:gd name="T3" fmla="*/ 2147483647 h 735"/>
                <a:gd name="T4" fmla="*/ 2147483647 w 1937"/>
                <a:gd name="T5" fmla="*/ 2147483647 h 735"/>
                <a:gd name="T6" fmla="*/ 2147483647 w 1937"/>
                <a:gd name="T7" fmla="*/ 0 h 735"/>
                <a:gd name="T8" fmla="*/ 2147483647 w 1937"/>
                <a:gd name="T9" fmla="*/ 2147483647 h 735"/>
                <a:gd name="T10" fmla="*/ 2147483647 w 1937"/>
                <a:gd name="T11" fmla="*/ 2147483647 h 735"/>
                <a:gd name="T12" fmla="*/ 2147483647 w 1937"/>
                <a:gd name="T13" fmla="*/ 2147483647 h 735"/>
                <a:gd name="T14" fmla="*/ 2147483647 w 1937"/>
                <a:gd name="T15" fmla="*/ 2147483647 h 735"/>
                <a:gd name="T16" fmla="*/ 2147483647 w 1937"/>
                <a:gd name="T17" fmla="*/ 2147483647 h 735"/>
                <a:gd name="T18" fmla="*/ 2147483647 w 1937"/>
                <a:gd name="T19" fmla="*/ 2147483647 h 735"/>
                <a:gd name="T20" fmla="*/ 2147483647 w 1937"/>
                <a:gd name="T21" fmla="*/ 2147483647 h 735"/>
                <a:gd name="T22" fmla="*/ 2147483647 w 1937"/>
                <a:gd name="T23" fmla="*/ 2147483647 h 735"/>
                <a:gd name="T24" fmla="*/ 2147483647 w 1937"/>
                <a:gd name="T25" fmla="*/ 2147483647 h 735"/>
                <a:gd name="T26" fmla="*/ 2147483647 w 1937"/>
                <a:gd name="T27" fmla="*/ 2147483647 h 735"/>
                <a:gd name="T28" fmla="*/ 2147483647 w 1937"/>
                <a:gd name="T29" fmla="*/ 2147483647 h 735"/>
                <a:gd name="T30" fmla="*/ 2147483647 w 1937"/>
                <a:gd name="T31" fmla="*/ 2147483647 h 7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7"/>
                <a:gd name="T49" fmla="*/ 0 h 735"/>
                <a:gd name="T50" fmla="*/ 1937 w 1937"/>
                <a:gd name="T51" fmla="*/ 735 h 7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7" h="735">
                  <a:moveTo>
                    <a:pt x="0" y="524"/>
                  </a:moveTo>
                  <a:lnTo>
                    <a:pt x="53" y="82"/>
                  </a:lnTo>
                  <a:lnTo>
                    <a:pt x="91" y="26"/>
                  </a:lnTo>
                  <a:lnTo>
                    <a:pt x="174" y="0"/>
                  </a:lnTo>
                  <a:lnTo>
                    <a:pt x="259" y="29"/>
                  </a:lnTo>
                  <a:lnTo>
                    <a:pt x="347" y="85"/>
                  </a:lnTo>
                  <a:lnTo>
                    <a:pt x="586" y="343"/>
                  </a:lnTo>
                  <a:lnTo>
                    <a:pt x="824" y="339"/>
                  </a:lnTo>
                  <a:lnTo>
                    <a:pt x="987" y="389"/>
                  </a:lnTo>
                  <a:lnTo>
                    <a:pt x="1024" y="468"/>
                  </a:lnTo>
                  <a:lnTo>
                    <a:pt x="1059" y="412"/>
                  </a:lnTo>
                  <a:lnTo>
                    <a:pt x="1153" y="455"/>
                  </a:lnTo>
                  <a:lnTo>
                    <a:pt x="1546" y="735"/>
                  </a:lnTo>
                  <a:lnTo>
                    <a:pt x="1779" y="659"/>
                  </a:lnTo>
                  <a:lnTo>
                    <a:pt x="1851" y="511"/>
                  </a:lnTo>
                  <a:lnTo>
                    <a:pt x="1937" y="461"/>
                  </a:lnTo>
                </a:path>
              </a:pathLst>
            </a:custGeom>
            <a:noFill/>
            <a:ln w="38100" cap="flat" cmpd="sng">
              <a:solidFill>
                <a:srgbClr val="CC66FF"/>
              </a:solidFill>
              <a:prstDash val="solid"/>
              <a:round/>
              <a:headEnd type="none" w="med" len="med"/>
              <a:tailEnd type="none" w="med" len="med"/>
            </a:ln>
          </p:spPr>
          <p:txBody>
            <a:bodyPr/>
            <a:lstStyle/>
            <a:p>
              <a:endParaRPr lang="en-US">
                <a:solidFill>
                  <a:srgbClr val="FFFFFF"/>
                </a:solidFill>
              </a:endParaRPr>
            </a:p>
          </p:txBody>
        </p:sp>
        <p:sp>
          <p:nvSpPr>
            <p:cNvPr id="25686" name="Rectangle 148"/>
            <p:cNvSpPr>
              <a:spLocks noChangeArrowheads="1"/>
            </p:cNvSpPr>
            <p:nvPr/>
          </p:nvSpPr>
          <p:spPr bwMode="auto">
            <a:xfrm>
              <a:off x="2430463" y="3511550"/>
              <a:ext cx="117475" cy="131763"/>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688" name="Rectangle 150"/>
            <p:cNvSpPr>
              <a:spLocks noChangeArrowheads="1"/>
            </p:cNvSpPr>
            <p:nvPr/>
          </p:nvSpPr>
          <p:spPr bwMode="auto">
            <a:xfrm>
              <a:off x="2552700" y="2503488"/>
              <a:ext cx="119062" cy="130175"/>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690" name="Rectangle 152"/>
            <p:cNvSpPr>
              <a:spLocks noChangeArrowheads="1"/>
            </p:cNvSpPr>
            <p:nvPr/>
          </p:nvSpPr>
          <p:spPr bwMode="auto">
            <a:xfrm>
              <a:off x="2681287" y="2348706"/>
              <a:ext cx="109537" cy="122238"/>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692" name="Rectangle 154"/>
            <p:cNvSpPr>
              <a:spLocks noChangeArrowheads="1"/>
            </p:cNvSpPr>
            <p:nvPr/>
          </p:nvSpPr>
          <p:spPr bwMode="auto">
            <a:xfrm>
              <a:off x="2887663" y="2300287"/>
              <a:ext cx="112712" cy="122400"/>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694" name="Rectangle 156"/>
            <p:cNvSpPr>
              <a:spLocks noChangeArrowheads="1"/>
            </p:cNvSpPr>
            <p:nvPr/>
          </p:nvSpPr>
          <p:spPr bwMode="auto">
            <a:xfrm>
              <a:off x="3098800" y="2368550"/>
              <a:ext cx="114300" cy="130175"/>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696" name="Rectangle 158"/>
            <p:cNvSpPr>
              <a:spLocks noChangeArrowheads="1"/>
            </p:cNvSpPr>
            <p:nvPr/>
          </p:nvSpPr>
          <p:spPr bwMode="auto">
            <a:xfrm>
              <a:off x="3358530" y="2502693"/>
              <a:ext cx="119062" cy="131763"/>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698" name="Rectangle 160"/>
            <p:cNvSpPr>
              <a:spLocks noChangeArrowheads="1"/>
            </p:cNvSpPr>
            <p:nvPr/>
          </p:nvSpPr>
          <p:spPr bwMode="auto">
            <a:xfrm>
              <a:off x="3970337" y="3079750"/>
              <a:ext cx="111125" cy="125413"/>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00" name="Rectangle 162"/>
            <p:cNvSpPr>
              <a:spLocks noChangeArrowheads="1"/>
            </p:cNvSpPr>
            <p:nvPr/>
          </p:nvSpPr>
          <p:spPr bwMode="auto">
            <a:xfrm>
              <a:off x="4581526" y="3082925"/>
              <a:ext cx="119062" cy="131762"/>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02" name="Rectangle 164"/>
            <p:cNvSpPr>
              <a:spLocks noChangeArrowheads="1"/>
            </p:cNvSpPr>
            <p:nvPr/>
          </p:nvSpPr>
          <p:spPr bwMode="auto">
            <a:xfrm>
              <a:off x="4995863" y="3187700"/>
              <a:ext cx="111125" cy="133350"/>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04" name="Rectangle 166"/>
            <p:cNvSpPr>
              <a:spLocks noChangeArrowheads="1"/>
            </p:cNvSpPr>
            <p:nvPr/>
          </p:nvSpPr>
          <p:spPr bwMode="auto">
            <a:xfrm>
              <a:off x="5114156" y="3383533"/>
              <a:ext cx="112713" cy="130175"/>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06" name="Rectangle 168"/>
            <p:cNvSpPr>
              <a:spLocks noChangeArrowheads="1"/>
            </p:cNvSpPr>
            <p:nvPr/>
          </p:nvSpPr>
          <p:spPr bwMode="auto">
            <a:xfrm>
              <a:off x="5208588" y="3287713"/>
              <a:ext cx="112712" cy="131762"/>
            </a:xfrm>
            <a:prstGeom prst="rect">
              <a:avLst/>
            </a:prstGeom>
            <a:solidFill>
              <a:srgbClr val="CC66FF"/>
            </a:solidFill>
            <a:ln w="9525">
              <a:solidFill>
                <a:srgbClr val="CC66FF"/>
              </a:solidFill>
              <a:miter lim="800000"/>
              <a:headEnd/>
              <a:tailEnd/>
            </a:ln>
          </p:spPr>
          <p:txBody>
            <a:bodyPr/>
            <a:lstStyle/>
            <a:p>
              <a:pPr eaLnBrk="0" hangingPunct="0"/>
              <a:endParaRPr lang="en-GB">
                <a:noFill/>
              </a:endParaRPr>
            </a:p>
          </p:txBody>
        </p:sp>
        <p:sp>
          <p:nvSpPr>
            <p:cNvPr id="25710" name="Rectangle 172"/>
            <p:cNvSpPr>
              <a:spLocks noChangeArrowheads="1"/>
            </p:cNvSpPr>
            <p:nvPr/>
          </p:nvSpPr>
          <p:spPr bwMode="auto">
            <a:xfrm>
              <a:off x="6465888" y="4005263"/>
              <a:ext cx="112712" cy="125412"/>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12" name="Rectangle 174"/>
            <p:cNvSpPr>
              <a:spLocks noChangeArrowheads="1"/>
            </p:cNvSpPr>
            <p:nvPr/>
          </p:nvSpPr>
          <p:spPr bwMode="auto">
            <a:xfrm>
              <a:off x="7094538" y="3844925"/>
              <a:ext cx="117475" cy="130175"/>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14" name="Rectangle 176"/>
            <p:cNvSpPr>
              <a:spLocks noChangeArrowheads="1"/>
            </p:cNvSpPr>
            <p:nvPr/>
          </p:nvSpPr>
          <p:spPr bwMode="auto">
            <a:xfrm>
              <a:off x="7304088" y="3511550"/>
              <a:ext cx="112712" cy="131763"/>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16" name="Rectangle 178"/>
            <p:cNvSpPr>
              <a:spLocks noChangeArrowheads="1"/>
            </p:cNvSpPr>
            <p:nvPr/>
          </p:nvSpPr>
          <p:spPr bwMode="auto">
            <a:xfrm>
              <a:off x="7513638" y="3405188"/>
              <a:ext cx="114300" cy="130175"/>
            </a:xfrm>
            <a:prstGeom prst="rect">
              <a:avLst/>
            </a:prstGeom>
            <a:solidFill>
              <a:srgbClr val="CC66FF"/>
            </a:solidFill>
            <a:ln w="9525">
              <a:solidFill>
                <a:srgbClr val="CC66FF"/>
              </a:solidFill>
              <a:miter lim="800000"/>
              <a:headEnd/>
              <a:tailEnd/>
            </a:ln>
          </p:spPr>
          <p:txBody>
            <a:bodyPr/>
            <a:lstStyle/>
            <a:p>
              <a:pPr eaLnBrk="0" hangingPunct="0"/>
              <a:endParaRPr lang="en-GB">
                <a:solidFill>
                  <a:srgbClr val="FFFFFF"/>
                </a:solidFill>
              </a:endParaRPr>
            </a:p>
          </p:txBody>
        </p:sp>
        <p:sp>
          <p:nvSpPr>
            <p:cNvPr id="25718" name="Freeform 180"/>
            <p:cNvSpPr>
              <a:spLocks/>
            </p:cNvSpPr>
            <p:nvPr/>
          </p:nvSpPr>
          <p:spPr bwMode="auto">
            <a:xfrm>
              <a:off x="2484438" y="2403475"/>
              <a:ext cx="5080000" cy="1311275"/>
            </a:xfrm>
            <a:custGeom>
              <a:avLst/>
              <a:gdLst>
                <a:gd name="T0" fmla="*/ 0 w 1932"/>
                <a:gd name="T1" fmla="*/ 2147483647 h 561"/>
                <a:gd name="T2" fmla="*/ 2147483647 w 1932"/>
                <a:gd name="T3" fmla="*/ 0 h 561"/>
                <a:gd name="T4" fmla="*/ 2147483647 w 1932"/>
                <a:gd name="T5" fmla="*/ 2147483647 h 561"/>
                <a:gd name="T6" fmla="*/ 2147483647 w 1932"/>
                <a:gd name="T7" fmla="*/ 2147483647 h 561"/>
                <a:gd name="T8" fmla="*/ 2147483647 w 1932"/>
                <a:gd name="T9" fmla="*/ 2147483647 h 561"/>
                <a:gd name="T10" fmla="*/ 2147483647 w 1932"/>
                <a:gd name="T11" fmla="*/ 2147483647 h 561"/>
                <a:gd name="T12" fmla="*/ 2147483647 w 1932"/>
                <a:gd name="T13" fmla="*/ 2147483647 h 561"/>
                <a:gd name="T14" fmla="*/ 2147483647 w 1932"/>
                <a:gd name="T15" fmla="*/ 2147483647 h 561"/>
                <a:gd name="T16" fmla="*/ 2147483647 w 1932"/>
                <a:gd name="T17" fmla="*/ 2147483647 h 561"/>
                <a:gd name="T18" fmla="*/ 2147483647 w 1932"/>
                <a:gd name="T19" fmla="*/ 2147483647 h 561"/>
                <a:gd name="T20" fmla="*/ 2147483647 w 1932"/>
                <a:gd name="T21" fmla="*/ 2147483647 h 561"/>
                <a:gd name="T22" fmla="*/ 2147483647 w 1932"/>
                <a:gd name="T23" fmla="*/ 2147483647 h 561"/>
                <a:gd name="T24" fmla="*/ 2147483647 w 1932"/>
                <a:gd name="T25" fmla="*/ 2147483647 h 5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1"/>
                <a:gd name="T41" fmla="*/ 1932 w 1932"/>
                <a:gd name="T42" fmla="*/ 561 h 5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1">
                  <a:moveTo>
                    <a:pt x="0" y="412"/>
                  </a:moveTo>
                  <a:lnTo>
                    <a:pt x="48" y="0"/>
                  </a:lnTo>
                  <a:lnTo>
                    <a:pt x="260" y="30"/>
                  </a:lnTo>
                  <a:lnTo>
                    <a:pt x="584" y="271"/>
                  </a:lnTo>
                  <a:lnTo>
                    <a:pt x="819" y="366"/>
                  </a:lnTo>
                  <a:lnTo>
                    <a:pt x="974" y="409"/>
                  </a:lnTo>
                  <a:lnTo>
                    <a:pt x="1014" y="218"/>
                  </a:lnTo>
                  <a:lnTo>
                    <a:pt x="1063" y="195"/>
                  </a:lnTo>
                  <a:lnTo>
                    <a:pt x="1132" y="195"/>
                  </a:lnTo>
                  <a:lnTo>
                    <a:pt x="1539" y="561"/>
                  </a:lnTo>
                  <a:lnTo>
                    <a:pt x="1782" y="554"/>
                  </a:lnTo>
                  <a:lnTo>
                    <a:pt x="1852" y="429"/>
                  </a:lnTo>
                  <a:lnTo>
                    <a:pt x="1932" y="327"/>
                  </a:lnTo>
                </a:path>
              </a:pathLst>
            </a:custGeom>
            <a:noFill/>
            <a:ln w="38100" cap="flat" cmpd="sng">
              <a:solidFill>
                <a:schemeClr val="bg1">
                  <a:lumMod val="20000"/>
                  <a:lumOff val="80000"/>
                </a:schemeClr>
              </a:solidFill>
              <a:prstDash val="solid"/>
              <a:round/>
              <a:headEnd type="none" w="med" len="med"/>
              <a:tailEnd type="none" w="med" len="med"/>
            </a:ln>
          </p:spPr>
          <p:txBody>
            <a:bodyPr/>
            <a:lstStyle/>
            <a:p>
              <a:endParaRPr lang="en-US">
                <a:solidFill>
                  <a:srgbClr val="FFFFFF"/>
                </a:solidFill>
              </a:endParaRPr>
            </a:p>
          </p:txBody>
        </p:sp>
        <p:sp>
          <p:nvSpPr>
            <p:cNvPr id="25719" name="Rectangle 207"/>
            <p:cNvSpPr>
              <a:spLocks noChangeArrowheads="1"/>
            </p:cNvSpPr>
            <p:nvPr/>
          </p:nvSpPr>
          <p:spPr bwMode="auto">
            <a:xfrm rot="-5400000">
              <a:off x="-371474" y="3317875"/>
              <a:ext cx="3300412" cy="274637"/>
            </a:xfrm>
            <a:prstGeom prst="rect">
              <a:avLst/>
            </a:prstGeom>
            <a:noFill/>
            <a:ln w="9525">
              <a:noFill/>
              <a:miter lim="800000"/>
              <a:headEnd/>
              <a:tailEnd/>
            </a:ln>
          </p:spPr>
          <p:txBody>
            <a:bodyPr lIns="0" tIns="0" rIns="0" bIns="0">
              <a:spAutoFit/>
            </a:bodyPr>
            <a:lstStyle/>
            <a:p>
              <a:pPr algn="ctr" eaLnBrk="0" hangingPunct="0"/>
              <a:r>
                <a:rPr lang="en-GB" b="1" dirty="0">
                  <a:solidFill>
                    <a:srgbClr val="FFFFFF"/>
                  </a:solidFill>
                </a:rPr>
                <a:t>FEV</a:t>
              </a:r>
              <a:r>
                <a:rPr lang="en-GB" b="1" baseline="-25000" dirty="0">
                  <a:solidFill>
                    <a:srgbClr val="FFFFFF"/>
                  </a:solidFill>
                </a:rPr>
                <a:t>1</a:t>
              </a:r>
              <a:r>
                <a:rPr lang="en-GB" b="1" dirty="0">
                  <a:solidFill>
                    <a:srgbClr val="FFFFFF"/>
                  </a:solidFill>
                </a:rPr>
                <a:t> (L)</a:t>
              </a:r>
            </a:p>
          </p:txBody>
        </p:sp>
        <p:sp>
          <p:nvSpPr>
            <p:cNvPr id="25721" name="Rectangle 76"/>
            <p:cNvSpPr>
              <a:spLocks noChangeArrowheads="1"/>
            </p:cNvSpPr>
            <p:nvPr/>
          </p:nvSpPr>
          <p:spPr bwMode="auto">
            <a:xfrm>
              <a:off x="2078038" y="5859463"/>
              <a:ext cx="5503862" cy="369332"/>
            </a:xfrm>
            <a:prstGeom prst="rect">
              <a:avLst/>
            </a:prstGeom>
            <a:noFill/>
            <a:ln w="9525">
              <a:noFill/>
              <a:miter lim="800000"/>
              <a:headEnd/>
              <a:tailEnd/>
            </a:ln>
          </p:spPr>
          <p:txBody>
            <a:bodyPr lIns="0" tIns="0" rIns="0" bIns="0">
              <a:spAutoFit/>
            </a:bodyPr>
            <a:lstStyle/>
            <a:p>
              <a:pPr algn="ctr" eaLnBrk="0" hangingPunct="0"/>
              <a:r>
                <a:rPr lang="en-GB" b="1">
                  <a:solidFill>
                    <a:srgbClr val="FFFFFF"/>
                  </a:solidFill>
                </a:rPr>
                <a:t>Time (hours)</a:t>
              </a:r>
            </a:p>
          </p:txBody>
        </p:sp>
        <p:sp>
          <p:nvSpPr>
            <p:cNvPr id="25722" name="Rectangle 4"/>
            <p:cNvSpPr>
              <a:spLocks noChangeArrowheads="1"/>
            </p:cNvSpPr>
            <p:nvPr/>
          </p:nvSpPr>
          <p:spPr bwMode="auto">
            <a:xfrm>
              <a:off x="5011738" y="1866900"/>
              <a:ext cx="2736711" cy="328295"/>
            </a:xfrm>
            <a:prstGeom prst="rect">
              <a:avLst/>
            </a:prstGeom>
            <a:noFill/>
            <a:ln w="9525">
              <a:noFill/>
              <a:miter lim="800000"/>
              <a:headEnd/>
              <a:tailEnd/>
            </a:ln>
          </p:spPr>
          <p:txBody>
            <a:bodyPr wrap="none" lIns="0" tIns="0" rIns="0" bIns="0">
              <a:spAutoFit/>
            </a:bodyPr>
            <a:lstStyle/>
            <a:p>
              <a:pPr eaLnBrk="0" hangingPunct="0"/>
              <a:r>
                <a:rPr lang="en-GB" sz="1600">
                  <a:solidFill>
                    <a:srgbClr val="FFFFFF"/>
                  </a:solidFill>
                </a:rPr>
                <a:t>Tiotropium qd + formoterol bid</a:t>
              </a:r>
            </a:p>
          </p:txBody>
        </p:sp>
        <p:sp>
          <p:nvSpPr>
            <p:cNvPr id="25723" name="Line 9"/>
            <p:cNvSpPr>
              <a:spLocks noChangeShapeType="1"/>
            </p:cNvSpPr>
            <p:nvPr/>
          </p:nvSpPr>
          <p:spPr bwMode="auto">
            <a:xfrm flipH="1">
              <a:off x="4533900" y="2017713"/>
              <a:ext cx="336550" cy="1587"/>
            </a:xfrm>
            <a:prstGeom prst="line">
              <a:avLst/>
            </a:prstGeom>
            <a:noFill/>
            <a:ln w="38100">
              <a:solidFill>
                <a:schemeClr val="bg1">
                  <a:lumMod val="20000"/>
                  <a:lumOff val="80000"/>
                </a:schemeClr>
              </a:solidFill>
              <a:round/>
              <a:headEnd/>
              <a:tailEnd/>
            </a:ln>
          </p:spPr>
          <p:txBody>
            <a:bodyPr/>
            <a:lstStyle/>
            <a:p>
              <a:endParaRPr lang="en-US">
                <a:solidFill>
                  <a:srgbClr val="FFFFFF"/>
                </a:solidFill>
              </a:endParaRPr>
            </a:p>
          </p:txBody>
        </p:sp>
        <p:sp>
          <p:nvSpPr>
            <p:cNvPr id="25724" name="Rectangle 11"/>
            <p:cNvSpPr>
              <a:spLocks noChangeArrowheads="1"/>
            </p:cNvSpPr>
            <p:nvPr/>
          </p:nvSpPr>
          <p:spPr bwMode="auto">
            <a:xfrm>
              <a:off x="5011738" y="1576388"/>
              <a:ext cx="2691827" cy="328295"/>
            </a:xfrm>
            <a:prstGeom prst="rect">
              <a:avLst/>
            </a:prstGeom>
            <a:noFill/>
            <a:ln w="9525">
              <a:noFill/>
              <a:miter lim="800000"/>
              <a:headEnd/>
              <a:tailEnd/>
            </a:ln>
          </p:spPr>
          <p:txBody>
            <a:bodyPr wrap="none" lIns="0" tIns="0" rIns="0" bIns="0">
              <a:spAutoFit/>
            </a:bodyPr>
            <a:lstStyle/>
            <a:p>
              <a:pPr eaLnBrk="0" hangingPunct="0"/>
              <a:r>
                <a:rPr lang="en-GB" sz="1600">
                  <a:solidFill>
                    <a:srgbClr val="FFFFFF"/>
                  </a:solidFill>
                </a:rPr>
                <a:t>Tiotropium qd + formoterol qd</a:t>
              </a:r>
            </a:p>
          </p:txBody>
        </p:sp>
        <p:sp>
          <p:nvSpPr>
            <p:cNvPr id="25725" name="Line 16"/>
            <p:cNvSpPr>
              <a:spLocks noChangeShapeType="1"/>
            </p:cNvSpPr>
            <p:nvPr/>
          </p:nvSpPr>
          <p:spPr bwMode="auto">
            <a:xfrm flipH="1">
              <a:off x="4533900" y="1725613"/>
              <a:ext cx="336550" cy="1587"/>
            </a:xfrm>
            <a:prstGeom prst="line">
              <a:avLst/>
            </a:prstGeom>
            <a:solidFill>
              <a:srgbClr val="6666FF"/>
            </a:solidFill>
            <a:ln w="38100">
              <a:solidFill>
                <a:srgbClr val="CC66FF"/>
              </a:solidFill>
              <a:round/>
              <a:headEnd/>
              <a:tailEnd/>
            </a:ln>
          </p:spPr>
          <p:txBody>
            <a:bodyPr/>
            <a:lstStyle/>
            <a:p>
              <a:endParaRPr lang="en-US">
                <a:solidFill>
                  <a:srgbClr val="FFFFFF"/>
                </a:solidFill>
              </a:endParaRPr>
            </a:p>
          </p:txBody>
        </p:sp>
        <p:sp>
          <p:nvSpPr>
            <p:cNvPr id="25726" name="Rectangle 17"/>
            <p:cNvSpPr>
              <a:spLocks noChangeArrowheads="1"/>
            </p:cNvSpPr>
            <p:nvPr/>
          </p:nvSpPr>
          <p:spPr bwMode="auto">
            <a:xfrm>
              <a:off x="4644231" y="1662272"/>
              <a:ext cx="103188" cy="120650"/>
            </a:xfrm>
            <a:prstGeom prst="rect">
              <a:avLst/>
            </a:prstGeom>
            <a:solidFill>
              <a:srgbClr val="CC66FF"/>
            </a:solidFill>
            <a:ln w="9525">
              <a:solidFill>
                <a:srgbClr val="CC66FF"/>
              </a:solidFill>
              <a:miter lim="800000"/>
              <a:headEnd/>
              <a:tailEnd/>
            </a:ln>
          </p:spPr>
          <p:txBody>
            <a:bodyPr/>
            <a:lstStyle/>
            <a:p>
              <a:pPr eaLnBrk="0" hangingPunct="0"/>
              <a:endParaRPr lang="en-GB" sz="1600">
                <a:solidFill>
                  <a:srgbClr val="FFFFFF"/>
                </a:solidFill>
              </a:endParaRPr>
            </a:p>
          </p:txBody>
        </p:sp>
        <p:sp>
          <p:nvSpPr>
            <p:cNvPr id="25728" name="Rectangle 19"/>
            <p:cNvSpPr>
              <a:spLocks noChangeArrowheads="1"/>
            </p:cNvSpPr>
            <p:nvPr/>
          </p:nvSpPr>
          <p:spPr bwMode="auto">
            <a:xfrm>
              <a:off x="5033963" y="2157413"/>
              <a:ext cx="2528321" cy="328295"/>
            </a:xfrm>
            <a:prstGeom prst="rect">
              <a:avLst/>
            </a:prstGeom>
            <a:noFill/>
            <a:ln w="9525">
              <a:noFill/>
              <a:miter lim="800000"/>
              <a:headEnd/>
              <a:tailEnd/>
            </a:ln>
          </p:spPr>
          <p:txBody>
            <a:bodyPr wrap="none" lIns="0" tIns="0" rIns="0" bIns="0">
              <a:spAutoFit/>
            </a:bodyPr>
            <a:lstStyle/>
            <a:p>
              <a:pPr eaLnBrk="0" hangingPunct="0"/>
              <a:r>
                <a:rPr lang="en-GB" sz="1600">
                  <a:solidFill>
                    <a:srgbClr val="FFFFFF"/>
                  </a:solidFill>
                </a:rPr>
                <a:t>Tiotropium qd + placebo bid</a:t>
              </a:r>
            </a:p>
          </p:txBody>
        </p:sp>
        <p:sp>
          <p:nvSpPr>
            <p:cNvPr id="25729" name="Line 22"/>
            <p:cNvSpPr>
              <a:spLocks noChangeShapeType="1"/>
            </p:cNvSpPr>
            <p:nvPr/>
          </p:nvSpPr>
          <p:spPr bwMode="auto">
            <a:xfrm flipH="1">
              <a:off x="4533900" y="2312988"/>
              <a:ext cx="336550" cy="1587"/>
            </a:xfrm>
            <a:prstGeom prst="line">
              <a:avLst/>
            </a:prstGeom>
            <a:noFill/>
            <a:ln w="38100">
              <a:solidFill>
                <a:srgbClr val="66FFFF"/>
              </a:solidFill>
              <a:round/>
              <a:headEnd/>
              <a:tailEnd/>
            </a:ln>
          </p:spPr>
          <p:txBody>
            <a:bodyPr/>
            <a:lstStyle/>
            <a:p>
              <a:endParaRPr lang="en-US">
                <a:solidFill>
                  <a:srgbClr val="FFFFFF"/>
                </a:solidFill>
              </a:endParaRPr>
            </a:p>
          </p:txBody>
        </p:sp>
        <p:sp>
          <p:nvSpPr>
            <p:cNvPr id="25730" name="Rectangle 25"/>
            <p:cNvSpPr>
              <a:spLocks noChangeArrowheads="1"/>
            </p:cNvSpPr>
            <p:nvPr/>
          </p:nvSpPr>
          <p:spPr bwMode="auto">
            <a:xfrm>
              <a:off x="5070475" y="2441574"/>
              <a:ext cx="1208664" cy="328295"/>
            </a:xfrm>
            <a:prstGeom prst="rect">
              <a:avLst/>
            </a:prstGeom>
            <a:noFill/>
            <a:ln w="9525">
              <a:noFill/>
              <a:miter lim="800000"/>
              <a:headEnd/>
              <a:tailEnd/>
            </a:ln>
          </p:spPr>
          <p:txBody>
            <a:bodyPr wrap="none" lIns="0" tIns="0" rIns="0" bIns="0">
              <a:spAutoFit/>
            </a:bodyPr>
            <a:lstStyle/>
            <a:p>
              <a:pPr eaLnBrk="0" hangingPunct="0"/>
              <a:r>
                <a:rPr lang="en-GB" sz="1600">
                  <a:solidFill>
                    <a:srgbClr val="FFFFFF"/>
                  </a:solidFill>
                </a:rPr>
                <a:t>24-hour base</a:t>
              </a:r>
            </a:p>
          </p:txBody>
        </p:sp>
        <p:sp>
          <p:nvSpPr>
            <p:cNvPr id="25731" name="Line 26"/>
            <p:cNvSpPr>
              <a:spLocks noChangeShapeType="1"/>
            </p:cNvSpPr>
            <p:nvPr/>
          </p:nvSpPr>
          <p:spPr bwMode="auto">
            <a:xfrm flipH="1">
              <a:off x="4543425" y="2597150"/>
              <a:ext cx="317500" cy="1588"/>
            </a:xfrm>
            <a:prstGeom prst="line">
              <a:avLst/>
            </a:prstGeom>
            <a:noFill/>
            <a:ln w="38100">
              <a:solidFill>
                <a:schemeClr val="accent4">
                  <a:lumMod val="90000"/>
                </a:schemeClr>
              </a:solidFill>
              <a:round/>
              <a:headEnd/>
              <a:tailEnd/>
            </a:ln>
          </p:spPr>
          <p:txBody>
            <a:bodyPr/>
            <a:lstStyle/>
            <a:p>
              <a:endParaRPr lang="en-US">
                <a:solidFill>
                  <a:srgbClr val="FFFFFF"/>
                </a:solidFill>
              </a:endParaRPr>
            </a:p>
          </p:txBody>
        </p:sp>
        <p:sp>
          <p:nvSpPr>
            <p:cNvPr id="25732" name="AutoShape 221"/>
            <p:cNvSpPr>
              <a:spLocks noChangeArrowheads="1"/>
            </p:cNvSpPr>
            <p:nvPr/>
          </p:nvSpPr>
          <p:spPr bwMode="auto">
            <a:xfrm>
              <a:off x="4638675" y="2235200"/>
              <a:ext cx="138113" cy="138113"/>
            </a:xfrm>
            <a:prstGeom prst="triangle">
              <a:avLst>
                <a:gd name="adj" fmla="val 50000"/>
              </a:avLst>
            </a:prstGeom>
            <a:solidFill>
              <a:srgbClr val="66FFFF"/>
            </a:solidFill>
            <a:ln w="12700">
              <a:solidFill>
                <a:srgbClr val="66FFFF"/>
              </a:solidFill>
              <a:miter lim="800000"/>
              <a:headEnd/>
              <a:tailEnd/>
            </a:ln>
          </p:spPr>
          <p:txBody>
            <a:bodyPr wrap="none" anchor="ctr"/>
            <a:lstStyle/>
            <a:p>
              <a:pPr eaLnBrk="0" hangingPunct="0"/>
              <a:endParaRPr lang="en-GB" sz="2400">
                <a:solidFill>
                  <a:srgbClr val="FFFFFF"/>
                </a:solidFill>
              </a:endParaRPr>
            </a:p>
          </p:txBody>
        </p:sp>
        <p:sp>
          <p:nvSpPr>
            <p:cNvPr id="25733" name="AutoShape 222"/>
            <p:cNvSpPr>
              <a:spLocks noChangeArrowheads="1"/>
            </p:cNvSpPr>
            <p:nvPr/>
          </p:nvSpPr>
          <p:spPr bwMode="auto">
            <a:xfrm>
              <a:off x="4621213" y="193992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34" name="Oval 223"/>
            <p:cNvSpPr>
              <a:spLocks noChangeArrowheads="1"/>
            </p:cNvSpPr>
            <p:nvPr/>
          </p:nvSpPr>
          <p:spPr bwMode="auto">
            <a:xfrm>
              <a:off x="4657725" y="2538413"/>
              <a:ext cx="112713"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35" name="AutoShape 224"/>
            <p:cNvSpPr>
              <a:spLocks noChangeArrowheads="1"/>
            </p:cNvSpPr>
            <p:nvPr/>
          </p:nvSpPr>
          <p:spPr bwMode="auto">
            <a:xfrm>
              <a:off x="7499350" y="3090863"/>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1400">
                <a:solidFill>
                  <a:srgbClr val="FFFFFF"/>
                </a:solidFill>
              </a:endParaRPr>
            </a:p>
          </p:txBody>
        </p:sp>
        <p:sp>
          <p:nvSpPr>
            <p:cNvPr id="25736" name="AutoShape 225"/>
            <p:cNvSpPr>
              <a:spLocks noChangeArrowheads="1"/>
            </p:cNvSpPr>
            <p:nvPr/>
          </p:nvSpPr>
          <p:spPr bwMode="auto">
            <a:xfrm>
              <a:off x="7273925" y="3322638"/>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37" name="AutoShape 226"/>
            <p:cNvSpPr>
              <a:spLocks noChangeArrowheads="1"/>
            </p:cNvSpPr>
            <p:nvPr/>
          </p:nvSpPr>
          <p:spPr bwMode="auto">
            <a:xfrm>
              <a:off x="7080250" y="3611563"/>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38" name="AutoShape 227"/>
            <p:cNvSpPr>
              <a:spLocks noChangeArrowheads="1"/>
            </p:cNvSpPr>
            <p:nvPr/>
          </p:nvSpPr>
          <p:spPr bwMode="auto">
            <a:xfrm>
              <a:off x="6442075" y="3625850"/>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39" name="AutoShape 228"/>
            <p:cNvSpPr>
              <a:spLocks noChangeArrowheads="1"/>
            </p:cNvSpPr>
            <p:nvPr/>
          </p:nvSpPr>
          <p:spPr bwMode="auto">
            <a:xfrm>
              <a:off x="5394325" y="2774950"/>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1400">
                <a:solidFill>
                  <a:srgbClr val="FFFFFF"/>
                </a:solidFill>
              </a:endParaRPr>
            </a:p>
          </p:txBody>
        </p:sp>
        <p:sp>
          <p:nvSpPr>
            <p:cNvPr id="25740" name="AutoShape 229"/>
            <p:cNvSpPr>
              <a:spLocks noChangeArrowheads="1"/>
            </p:cNvSpPr>
            <p:nvPr/>
          </p:nvSpPr>
          <p:spPr bwMode="auto">
            <a:xfrm>
              <a:off x="5178425" y="279082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1400">
                <a:solidFill>
                  <a:srgbClr val="FFFFFF"/>
                </a:solidFill>
              </a:endParaRPr>
            </a:p>
          </p:txBody>
        </p:sp>
        <p:sp>
          <p:nvSpPr>
            <p:cNvPr id="25741" name="AutoShape 230"/>
            <p:cNvSpPr>
              <a:spLocks noChangeArrowheads="1"/>
            </p:cNvSpPr>
            <p:nvPr/>
          </p:nvSpPr>
          <p:spPr bwMode="auto">
            <a:xfrm>
              <a:off x="5064125" y="285432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1400">
                <a:solidFill>
                  <a:srgbClr val="FFFFFF"/>
                </a:solidFill>
              </a:endParaRPr>
            </a:p>
          </p:txBody>
        </p:sp>
        <p:sp>
          <p:nvSpPr>
            <p:cNvPr id="25742" name="AutoShape 231"/>
            <p:cNvSpPr>
              <a:spLocks noChangeArrowheads="1"/>
            </p:cNvSpPr>
            <p:nvPr/>
          </p:nvSpPr>
          <p:spPr bwMode="auto">
            <a:xfrm>
              <a:off x="4959350" y="327342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43" name="AutoShape 232"/>
            <p:cNvSpPr>
              <a:spLocks noChangeArrowheads="1"/>
            </p:cNvSpPr>
            <p:nvPr/>
          </p:nvSpPr>
          <p:spPr bwMode="auto">
            <a:xfrm>
              <a:off x="4552950" y="3187700"/>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44" name="AutoShape 233"/>
            <p:cNvSpPr>
              <a:spLocks noChangeArrowheads="1"/>
            </p:cNvSpPr>
            <p:nvPr/>
          </p:nvSpPr>
          <p:spPr bwMode="auto">
            <a:xfrm>
              <a:off x="3943350" y="294322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45" name="AutoShape 234"/>
            <p:cNvSpPr>
              <a:spLocks noChangeArrowheads="1"/>
            </p:cNvSpPr>
            <p:nvPr/>
          </p:nvSpPr>
          <p:spPr bwMode="auto">
            <a:xfrm>
              <a:off x="3079750" y="240982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46" name="AutoShape 235"/>
            <p:cNvSpPr>
              <a:spLocks noChangeArrowheads="1"/>
            </p:cNvSpPr>
            <p:nvPr/>
          </p:nvSpPr>
          <p:spPr bwMode="auto">
            <a:xfrm>
              <a:off x="2533650" y="232727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47" name="AutoShape 236"/>
            <p:cNvSpPr>
              <a:spLocks noChangeArrowheads="1"/>
            </p:cNvSpPr>
            <p:nvPr/>
          </p:nvSpPr>
          <p:spPr bwMode="auto">
            <a:xfrm>
              <a:off x="2403475" y="3286125"/>
              <a:ext cx="165100" cy="165100"/>
            </a:xfrm>
            <a:prstGeom prst="diamond">
              <a:avLst/>
            </a:prstGeom>
            <a:solidFill>
              <a:schemeClr val="bg1">
                <a:lumMod val="20000"/>
                <a:lumOff val="80000"/>
              </a:schemeClr>
            </a:solidFill>
            <a:ln w="12700">
              <a:solidFill>
                <a:schemeClr val="bg1">
                  <a:lumMod val="20000"/>
                  <a:lumOff val="80000"/>
                </a:schemeClr>
              </a:solidFill>
              <a:miter lim="800000"/>
              <a:headEnd/>
              <a:tailEnd/>
            </a:ln>
          </p:spPr>
          <p:txBody>
            <a:bodyPr wrap="none" anchor="ctr"/>
            <a:lstStyle/>
            <a:p>
              <a:pPr eaLnBrk="0" hangingPunct="0"/>
              <a:endParaRPr lang="en-GB" sz="2400">
                <a:solidFill>
                  <a:srgbClr val="FFFFFF"/>
                </a:solidFill>
              </a:endParaRPr>
            </a:p>
          </p:txBody>
        </p:sp>
        <p:sp>
          <p:nvSpPr>
            <p:cNvPr id="25748" name="Oval 237"/>
            <p:cNvSpPr>
              <a:spLocks noChangeArrowheads="1"/>
            </p:cNvSpPr>
            <p:nvPr/>
          </p:nvSpPr>
          <p:spPr bwMode="auto">
            <a:xfrm>
              <a:off x="7521575" y="4256088"/>
              <a:ext cx="112713"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49" name="Oval 238"/>
            <p:cNvSpPr>
              <a:spLocks noChangeArrowheads="1"/>
            </p:cNvSpPr>
            <p:nvPr/>
          </p:nvSpPr>
          <p:spPr bwMode="auto">
            <a:xfrm>
              <a:off x="7315200" y="4429125"/>
              <a:ext cx="112713"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0" name="Oval 239"/>
            <p:cNvSpPr>
              <a:spLocks noChangeArrowheads="1"/>
            </p:cNvSpPr>
            <p:nvPr/>
          </p:nvSpPr>
          <p:spPr bwMode="auto">
            <a:xfrm>
              <a:off x="7089775" y="4635500"/>
              <a:ext cx="112713"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1" name="Oval 240"/>
            <p:cNvSpPr>
              <a:spLocks noChangeArrowheads="1"/>
            </p:cNvSpPr>
            <p:nvPr/>
          </p:nvSpPr>
          <p:spPr bwMode="auto">
            <a:xfrm>
              <a:off x="6470650" y="4837113"/>
              <a:ext cx="112713"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2" name="Oval 241"/>
            <p:cNvSpPr>
              <a:spLocks noChangeArrowheads="1"/>
            </p:cNvSpPr>
            <p:nvPr/>
          </p:nvSpPr>
          <p:spPr bwMode="auto">
            <a:xfrm>
              <a:off x="5413375" y="4613275"/>
              <a:ext cx="112713"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3" name="Oval 242"/>
            <p:cNvSpPr>
              <a:spLocks noChangeArrowheads="1"/>
            </p:cNvSpPr>
            <p:nvPr/>
          </p:nvSpPr>
          <p:spPr bwMode="auto">
            <a:xfrm>
              <a:off x="5202238" y="4567238"/>
              <a:ext cx="112712"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4" name="Oval 243"/>
            <p:cNvSpPr>
              <a:spLocks noChangeArrowheads="1"/>
            </p:cNvSpPr>
            <p:nvPr/>
          </p:nvSpPr>
          <p:spPr bwMode="auto">
            <a:xfrm>
              <a:off x="5087938" y="4527550"/>
              <a:ext cx="112712"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5" name="Oval 244"/>
            <p:cNvSpPr>
              <a:spLocks noChangeArrowheads="1"/>
            </p:cNvSpPr>
            <p:nvPr/>
          </p:nvSpPr>
          <p:spPr bwMode="auto">
            <a:xfrm>
              <a:off x="4991100" y="4325938"/>
              <a:ext cx="112713"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6" name="Oval 245"/>
            <p:cNvSpPr>
              <a:spLocks noChangeArrowheads="1"/>
            </p:cNvSpPr>
            <p:nvPr/>
          </p:nvSpPr>
          <p:spPr bwMode="auto">
            <a:xfrm>
              <a:off x="4587875" y="4330700"/>
              <a:ext cx="112713"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7" name="Oval 246"/>
            <p:cNvSpPr>
              <a:spLocks noChangeArrowheads="1"/>
            </p:cNvSpPr>
            <p:nvPr/>
          </p:nvSpPr>
          <p:spPr bwMode="auto">
            <a:xfrm>
              <a:off x="3960813" y="4283075"/>
              <a:ext cx="112712"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8" name="Oval 247"/>
            <p:cNvSpPr>
              <a:spLocks noChangeArrowheads="1"/>
            </p:cNvSpPr>
            <p:nvPr/>
          </p:nvSpPr>
          <p:spPr bwMode="auto">
            <a:xfrm>
              <a:off x="3317875" y="3998913"/>
              <a:ext cx="112713"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59" name="Oval 248"/>
            <p:cNvSpPr>
              <a:spLocks noChangeArrowheads="1"/>
            </p:cNvSpPr>
            <p:nvPr/>
          </p:nvSpPr>
          <p:spPr bwMode="auto">
            <a:xfrm>
              <a:off x="3105150" y="4073525"/>
              <a:ext cx="112713"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60" name="Oval 249"/>
            <p:cNvSpPr>
              <a:spLocks noChangeArrowheads="1"/>
            </p:cNvSpPr>
            <p:nvPr/>
          </p:nvSpPr>
          <p:spPr bwMode="auto">
            <a:xfrm>
              <a:off x="2900363" y="4049713"/>
              <a:ext cx="112712"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61" name="Oval 250"/>
            <p:cNvSpPr>
              <a:spLocks noChangeArrowheads="1"/>
            </p:cNvSpPr>
            <p:nvPr/>
          </p:nvSpPr>
          <p:spPr bwMode="auto">
            <a:xfrm>
              <a:off x="2681288" y="3983038"/>
              <a:ext cx="112712" cy="112712"/>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62" name="Oval 251"/>
            <p:cNvSpPr>
              <a:spLocks noChangeArrowheads="1"/>
            </p:cNvSpPr>
            <p:nvPr/>
          </p:nvSpPr>
          <p:spPr bwMode="auto">
            <a:xfrm>
              <a:off x="2554288" y="3949700"/>
              <a:ext cx="112712"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63" name="Oval 252"/>
            <p:cNvSpPr>
              <a:spLocks noChangeArrowheads="1"/>
            </p:cNvSpPr>
            <p:nvPr/>
          </p:nvSpPr>
          <p:spPr bwMode="auto">
            <a:xfrm>
              <a:off x="2444750" y="4216400"/>
              <a:ext cx="112713" cy="112713"/>
            </a:xfrm>
            <a:prstGeom prst="ellipse">
              <a:avLst/>
            </a:prstGeom>
            <a:solidFill>
              <a:schemeClr val="accent4">
                <a:lumMod val="90000"/>
              </a:schemeClr>
            </a:solidFill>
            <a:ln w="12700">
              <a:solidFill>
                <a:schemeClr val="accent4">
                  <a:lumMod val="90000"/>
                </a:schemeClr>
              </a:solidFill>
              <a:round/>
              <a:headEnd/>
              <a:tailEnd/>
            </a:ln>
          </p:spPr>
          <p:txBody>
            <a:bodyPr wrap="none" anchor="ctr"/>
            <a:lstStyle/>
            <a:p>
              <a:pPr eaLnBrk="0" hangingPunct="0"/>
              <a:endParaRPr lang="en-GB" sz="2400">
                <a:solidFill>
                  <a:srgbClr val="FFFFFF"/>
                </a:solidFill>
              </a:endParaRPr>
            </a:p>
          </p:txBody>
        </p:sp>
        <p:sp>
          <p:nvSpPr>
            <p:cNvPr id="25764" name="Line 41"/>
            <p:cNvSpPr>
              <a:spLocks noChangeShapeType="1"/>
            </p:cNvSpPr>
            <p:nvPr/>
          </p:nvSpPr>
          <p:spPr bwMode="auto">
            <a:xfrm>
              <a:off x="1976438" y="5081588"/>
              <a:ext cx="98425" cy="1587"/>
            </a:xfrm>
            <a:prstGeom prst="line">
              <a:avLst/>
            </a:prstGeom>
            <a:noFill/>
            <a:ln w="28575">
              <a:solidFill>
                <a:srgbClr val="FFFFFF"/>
              </a:solidFill>
              <a:round/>
              <a:headEnd/>
              <a:tailEnd/>
            </a:ln>
          </p:spPr>
          <p:txBody>
            <a:bodyPr/>
            <a:lstStyle/>
            <a:p>
              <a:endParaRPr lang="en-US">
                <a:solidFill>
                  <a:srgbClr val="FFFFFF"/>
                </a:solidFill>
              </a:endParaRPr>
            </a:p>
          </p:txBody>
        </p:sp>
        <p:sp>
          <p:nvSpPr>
            <p:cNvPr id="164" name="Rectangle 168"/>
            <p:cNvSpPr>
              <a:spLocks noChangeArrowheads="1"/>
            </p:cNvSpPr>
            <p:nvPr/>
          </p:nvSpPr>
          <p:spPr bwMode="auto">
            <a:xfrm>
              <a:off x="5446713" y="3357563"/>
              <a:ext cx="112712" cy="131762"/>
            </a:xfrm>
            <a:prstGeom prst="rect">
              <a:avLst/>
            </a:prstGeom>
            <a:solidFill>
              <a:srgbClr val="CC66FF"/>
            </a:solidFill>
            <a:ln w="9525">
              <a:solidFill>
                <a:srgbClr val="CC66FF"/>
              </a:solidFill>
              <a:miter lim="800000"/>
              <a:headEnd/>
              <a:tailEnd/>
            </a:ln>
          </p:spPr>
          <p:txBody>
            <a:bodyPr/>
            <a:lstStyle/>
            <a:p>
              <a:pPr eaLnBrk="0" hangingPunct="0"/>
              <a:endParaRPr lang="en-GB">
                <a:noFill/>
              </a:endParaRPr>
            </a:p>
          </p:txBody>
        </p:sp>
      </p:grpSp>
    </p:spTree>
    <p:extLst>
      <p:ext uri="{BB962C8B-B14F-4D97-AF65-F5344CB8AC3E}">
        <p14:creationId xmlns:p14="http://schemas.microsoft.com/office/powerpoint/2010/main" xmlns="" val="257294624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 name="TextBox 135"/>
          <p:cNvSpPr txBox="1"/>
          <p:nvPr/>
        </p:nvSpPr>
        <p:spPr>
          <a:xfrm>
            <a:off x="2162875" y="3022256"/>
            <a:ext cx="185345" cy="369332"/>
          </a:xfrm>
          <a:prstGeom prst="rect">
            <a:avLst/>
          </a:prstGeom>
          <a:noFill/>
        </p:spPr>
        <p:txBody>
          <a:bodyPr wrap="square" rtlCol="0">
            <a:spAutoFit/>
          </a:bodyPr>
          <a:lstStyle/>
          <a:p>
            <a:pPr algn="ctr"/>
            <a:r>
              <a:rPr lang="en-GB" dirty="0" smtClean="0">
                <a:solidFill>
                  <a:srgbClr val="FFFFFF"/>
                </a:solidFill>
              </a:rPr>
              <a:t>*</a:t>
            </a:r>
            <a:endParaRPr lang="en-GB" dirty="0">
              <a:solidFill>
                <a:srgbClr val="FFFFFF"/>
              </a:solidFill>
            </a:endParaRPr>
          </a:p>
        </p:txBody>
      </p:sp>
      <p:sp>
        <p:nvSpPr>
          <p:cNvPr id="4" name="Titel 3"/>
          <p:cNvSpPr>
            <a:spLocks noGrp="1"/>
          </p:cNvSpPr>
          <p:nvPr>
            <p:ph type="title"/>
          </p:nvPr>
        </p:nvSpPr>
        <p:spPr>
          <a:xfrm>
            <a:off x="457200" y="87474"/>
            <a:ext cx="8229600" cy="857250"/>
          </a:xfrm>
        </p:spPr>
        <p:txBody>
          <a:bodyPr>
            <a:noAutofit/>
          </a:bodyPr>
          <a:lstStyle/>
          <a:p>
            <a:r>
              <a:rPr lang="en-US" sz="2800" dirty="0" smtClean="0">
                <a:solidFill>
                  <a:srgbClr val="FFFF00"/>
                </a:solidFill>
                <a:effectLst/>
                <a:latin typeface="+mn-lt"/>
              </a:rPr>
              <a:t>Effects of tiotropium and formoterol on dynamic hyperinflation and exercise endurance in COPD</a:t>
            </a:r>
            <a:endParaRPr lang="da-DK" sz="2800" dirty="0">
              <a:solidFill>
                <a:srgbClr val="FFFF00"/>
              </a:solidFill>
              <a:effectLst/>
              <a:latin typeface="+mn-lt"/>
            </a:endParaRPr>
          </a:p>
        </p:txBody>
      </p:sp>
      <p:sp>
        <p:nvSpPr>
          <p:cNvPr id="5" name="Pladsholder til tekst 4"/>
          <p:cNvSpPr>
            <a:spLocks noGrp="1"/>
          </p:cNvSpPr>
          <p:nvPr>
            <p:ph type="body" idx="1"/>
          </p:nvPr>
        </p:nvSpPr>
        <p:spPr>
          <a:xfrm>
            <a:off x="457200" y="1389850"/>
            <a:ext cx="4040188" cy="479822"/>
          </a:xfrm>
        </p:spPr>
        <p:txBody>
          <a:bodyPr>
            <a:normAutofit fontScale="92500"/>
          </a:bodyPr>
          <a:lstStyle/>
          <a:p>
            <a:pPr algn="ctr"/>
            <a:r>
              <a:rPr lang="en-US" dirty="0" smtClean="0">
                <a:effectLst/>
              </a:rPr>
              <a:t>Time to exercise intolerance</a:t>
            </a:r>
            <a:endParaRPr lang="da-DK" dirty="0">
              <a:effectLst/>
            </a:endParaRPr>
          </a:p>
        </p:txBody>
      </p:sp>
      <p:sp>
        <p:nvSpPr>
          <p:cNvPr id="7" name="Pladsholder til tekst 6"/>
          <p:cNvSpPr>
            <a:spLocks noGrp="1"/>
          </p:cNvSpPr>
          <p:nvPr>
            <p:ph type="body" sz="quarter" idx="3"/>
          </p:nvPr>
        </p:nvSpPr>
        <p:spPr>
          <a:xfrm>
            <a:off x="4645033" y="1408022"/>
            <a:ext cx="4041775" cy="461665"/>
          </a:xfrm>
        </p:spPr>
        <p:txBody>
          <a:bodyPr/>
          <a:lstStyle/>
          <a:p>
            <a:pPr algn="ctr"/>
            <a:r>
              <a:rPr lang="da-DK" dirty="0" smtClean="0">
                <a:effectLst/>
              </a:rPr>
              <a:t>FEV</a:t>
            </a:r>
            <a:r>
              <a:rPr lang="da-DK" baseline="-25000" dirty="0" smtClean="0">
                <a:effectLst/>
              </a:rPr>
              <a:t>1</a:t>
            </a:r>
            <a:endParaRPr lang="da-DK" baseline="-25000" dirty="0">
              <a:effectLst/>
            </a:endParaRPr>
          </a:p>
        </p:txBody>
      </p:sp>
      <p:sp>
        <p:nvSpPr>
          <p:cNvPr id="13" name="Rektangel 12"/>
          <p:cNvSpPr/>
          <p:nvPr/>
        </p:nvSpPr>
        <p:spPr>
          <a:xfrm>
            <a:off x="3574683" y="4624387"/>
            <a:ext cx="5328592" cy="261610"/>
          </a:xfrm>
          <a:prstGeom prst="rect">
            <a:avLst/>
          </a:prstGeom>
        </p:spPr>
        <p:txBody>
          <a:bodyPr wrap="square">
            <a:spAutoFit/>
          </a:bodyPr>
          <a:lstStyle/>
          <a:p>
            <a:pPr algn="r"/>
            <a:r>
              <a:rPr lang="it-IT" sz="1100" dirty="0" smtClean="0">
                <a:solidFill>
                  <a:srgbClr val="FFFFFF"/>
                </a:solidFill>
              </a:rPr>
              <a:t>Berton et al. </a:t>
            </a:r>
            <a:r>
              <a:rPr lang="it-IT" sz="1100" i="1" dirty="0" smtClean="0">
                <a:solidFill>
                  <a:srgbClr val="FFFFFF"/>
                </a:solidFill>
              </a:rPr>
              <a:t>Respir Med </a:t>
            </a:r>
            <a:r>
              <a:rPr lang="it-IT" sz="1100" dirty="0" smtClean="0">
                <a:solidFill>
                  <a:srgbClr val="FFFFFF"/>
                </a:solidFill>
              </a:rPr>
              <a:t>2010;104:1288-96</a:t>
            </a:r>
            <a:endParaRPr lang="da-DK" sz="1100" dirty="0">
              <a:solidFill>
                <a:srgbClr val="FFFFFF"/>
              </a:solidFill>
            </a:endParaRPr>
          </a:p>
        </p:txBody>
      </p:sp>
      <p:grpSp>
        <p:nvGrpSpPr>
          <p:cNvPr id="9" name="Group 8"/>
          <p:cNvGrpSpPr/>
          <p:nvPr/>
        </p:nvGrpSpPr>
        <p:grpSpPr>
          <a:xfrm>
            <a:off x="1013549" y="2306782"/>
            <a:ext cx="3117273" cy="1803434"/>
            <a:chOff x="1013547" y="2306782"/>
            <a:chExt cx="3117273" cy="1803434"/>
          </a:xfrm>
        </p:grpSpPr>
        <p:cxnSp>
          <p:nvCxnSpPr>
            <p:cNvPr id="3" name="Straight Connector 2"/>
            <p:cNvCxnSpPr/>
            <p:nvPr/>
          </p:nvCxnSpPr>
          <p:spPr bwMode="auto">
            <a:xfrm flipH="1">
              <a:off x="1018309" y="2306782"/>
              <a:ext cx="6928" cy="1803434"/>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013547" y="4103721"/>
              <a:ext cx="3117273" cy="0"/>
            </a:xfrm>
            <a:prstGeom prst="line">
              <a:avLst/>
            </a:prstGeom>
            <a:solidFill>
              <a:srgbClr val="FF3300"/>
            </a:solidFill>
            <a:ln w="19050" cap="flat" cmpd="sng" algn="ctr">
              <a:solidFill>
                <a:schemeClr val="tx1"/>
              </a:solidFill>
              <a:prstDash val="solid"/>
              <a:round/>
              <a:headEnd type="none" w="med" len="med"/>
              <a:tailEnd type="none" w="med" len="med"/>
            </a:ln>
            <a:effectLst/>
          </p:spPr>
        </p:cxnSp>
      </p:grpSp>
      <p:grpSp>
        <p:nvGrpSpPr>
          <p:cNvPr id="15" name="Group 14"/>
          <p:cNvGrpSpPr/>
          <p:nvPr/>
        </p:nvGrpSpPr>
        <p:grpSpPr>
          <a:xfrm>
            <a:off x="5410199" y="2279074"/>
            <a:ext cx="3255170" cy="1831142"/>
            <a:chOff x="1018309" y="2306782"/>
            <a:chExt cx="3255170" cy="1831142"/>
          </a:xfrm>
        </p:grpSpPr>
        <p:cxnSp>
          <p:nvCxnSpPr>
            <p:cNvPr id="16" name="Straight Connector 15"/>
            <p:cNvCxnSpPr/>
            <p:nvPr/>
          </p:nvCxnSpPr>
          <p:spPr bwMode="auto">
            <a:xfrm flipH="1">
              <a:off x="1018309" y="2306782"/>
              <a:ext cx="6927" cy="1831142"/>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1018309" y="4089435"/>
              <a:ext cx="3255170" cy="0"/>
            </a:xfrm>
            <a:prstGeom prst="line">
              <a:avLst/>
            </a:prstGeom>
            <a:solidFill>
              <a:srgbClr val="FF3300"/>
            </a:solidFill>
            <a:ln w="19050" cap="flat" cmpd="sng" algn="ctr">
              <a:solidFill>
                <a:schemeClr val="tx1"/>
              </a:solidFill>
              <a:prstDash val="solid"/>
              <a:round/>
              <a:headEnd type="none" w="med" len="med"/>
              <a:tailEnd type="none" w="med" len="med"/>
            </a:ln>
            <a:effectLst/>
          </p:spPr>
        </p:cxnSp>
      </p:grpSp>
      <p:cxnSp>
        <p:nvCxnSpPr>
          <p:cNvPr id="11" name="Straight Connector 10"/>
          <p:cNvCxnSpPr/>
          <p:nvPr/>
        </p:nvCxnSpPr>
        <p:spPr bwMode="auto">
          <a:xfrm>
            <a:off x="953367" y="2324101"/>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953367" y="2619376"/>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946309" y="2922316"/>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946309" y="3217591"/>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946309" y="3527153"/>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6309" y="3822428"/>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1639253" y="4100346"/>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260759" y="4100346"/>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2882265" y="4100346"/>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3503771" y="4100346"/>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6056304" y="4062904"/>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6711144" y="4062904"/>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7354079" y="4062904"/>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7997014" y="4062904"/>
            <a:ext cx="0" cy="7200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5348720" y="2286001"/>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5348720" y="2581276"/>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5341662" y="2884216"/>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341662" y="3179491"/>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5341662" y="3489053"/>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5341662" y="3784328"/>
            <a:ext cx="72000" cy="0"/>
          </a:xfrm>
          <a:prstGeom prst="line">
            <a:avLst/>
          </a:prstGeom>
          <a:solidFill>
            <a:srgbClr val="FF3300"/>
          </a:solidFill>
          <a:ln w="19050" cap="flat" cmpd="sng" algn="ctr">
            <a:solidFill>
              <a:schemeClr val="tx1"/>
            </a:solidFill>
            <a:prstDash val="solid"/>
            <a:round/>
            <a:headEnd type="none" w="med" len="med"/>
            <a:tailEnd type="none" w="med" len="med"/>
          </a:ln>
          <a:effectLst/>
        </p:spPr>
      </p:cxnSp>
      <p:sp>
        <p:nvSpPr>
          <p:cNvPr id="42" name="Rektangel 12"/>
          <p:cNvSpPr/>
          <p:nvPr/>
        </p:nvSpPr>
        <p:spPr>
          <a:xfrm>
            <a:off x="5684725" y="4103721"/>
            <a:ext cx="743158" cy="261610"/>
          </a:xfrm>
          <a:prstGeom prst="rect">
            <a:avLst/>
          </a:prstGeom>
        </p:spPr>
        <p:txBody>
          <a:bodyPr wrap="square">
            <a:spAutoFit/>
          </a:bodyPr>
          <a:lstStyle/>
          <a:p>
            <a:pPr algn="ctr"/>
            <a:r>
              <a:rPr lang="it-IT" sz="1100" dirty="0" smtClean="0">
                <a:solidFill>
                  <a:srgbClr val="FFFFFF"/>
                </a:solidFill>
              </a:rPr>
              <a:t>Baseline</a:t>
            </a:r>
            <a:endParaRPr lang="da-DK" sz="1100" dirty="0">
              <a:solidFill>
                <a:srgbClr val="FFFFFF"/>
              </a:solidFill>
            </a:endParaRPr>
          </a:p>
        </p:txBody>
      </p:sp>
      <p:sp>
        <p:nvSpPr>
          <p:cNvPr id="43" name="Rektangel 12"/>
          <p:cNvSpPr/>
          <p:nvPr/>
        </p:nvSpPr>
        <p:spPr>
          <a:xfrm>
            <a:off x="6311857" y="4103721"/>
            <a:ext cx="809380" cy="261610"/>
          </a:xfrm>
          <a:prstGeom prst="rect">
            <a:avLst/>
          </a:prstGeom>
        </p:spPr>
        <p:txBody>
          <a:bodyPr wrap="square">
            <a:spAutoFit/>
          </a:bodyPr>
          <a:lstStyle/>
          <a:p>
            <a:pPr algn="ctr"/>
            <a:r>
              <a:rPr lang="it-IT" sz="1100" dirty="0" smtClean="0">
                <a:solidFill>
                  <a:srgbClr val="FFFFFF"/>
                </a:solidFill>
              </a:rPr>
              <a:t>FOR-PLA</a:t>
            </a:r>
            <a:endParaRPr lang="da-DK" sz="1100" dirty="0">
              <a:solidFill>
                <a:srgbClr val="FFFFFF"/>
              </a:solidFill>
            </a:endParaRPr>
          </a:p>
        </p:txBody>
      </p:sp>
      <p:sp>
        <p:nvSpPr>
          <p:cNvPr id="44" name="Rektangel 12"/>
          <p:cNvSpPr/>
          <p:nvPr/>
        </p:nvSpPr>
        <p:spPr>
          <a:xfrm>
            <a:off x="6996354" y="4103721"/>
            <a:ext cx="743158" cy="261610"/>
          </a:xfrm>
          <a:prstGeom prst="rect">
            <a:avLst/>
          </a:prstGeom>
        </p:spPr>
        <p:txBody>
          <a:bodyPr wrap="square">
            <a:spAutoFit/>
          </a:bodyPr>
          <a:lstStyle/>
          <a:p>
            <a:pPr algn="ctr"/>
            <a:r>
              <a:rPr lang="it-IT" sz="1100" dirty="0" smtClean="0">
                <a:solidFill>
                  <a:srgbClr val="FFFFFF"/>
                </a:solidFill>
              </a:rPr>
              <a:t>Baseline</a:t>
            </a:r>
            <a:endParaRPr lang="da-DK" sz="1100" dirty="0">
              <a:solidFill>
                <a:srgbClr val="FFFFFF"/>
              </a:solidFill>
            </a:endParaRPr>
          </a:p>
        </p:txBody>
      </p:sp>
      <p:sp>
        <p:nvSpPr>
          <p:cNvPr id="45" name="Rektangel 12"/>
          <p:cNvSpPr/>
          <p:nvPr/>
        </p:nvSpPr>
        <p:spPr>
          <a:xfrm>
            <a:off x="7590816" y="4103721"/>
            <a:ext cx="811983" cy="261610"/>
          </a:xfrm>
          <a:prstGeom prst="rect">
            <a:avLst/>
          </a:prstGeom>
        </p:spPr>
        <p:txBody>
          <a:bodyPr wrap="square">
            <a:spAutoFit/>
          </a:bodyPr>
          <a:lstStyle/>
          <a:p>
            <a:pPr algn="ctr"/>
            <a:r>
              <a:rPr lang="it-IT" sz="1100" dirty="0" smtClean="0">
                <a:solidFill>
                  <a:srgbClr val="FFFFFF"/>
                </a:solidFill>
              </a:rPr>
              <a:t>FOR-TIO</a:t>
            </a:r>
            <a:endParaRPr lang="da-DK" sz="1100" dirty="0">
              <a:solidFill>
                <a:srgbClr val="FFFFFF"/>
              </a:solidFill>
            </a:endParaRPr>
          </a:p>
        </p:txBody>
      </p:sp>
      <p:sp>
        <p:nvSpPr>
          <p:cNvPr id="46" name="Rektangel 12"/>
          <p:cNvSpPr/>
          <p:nvPr/>
        </p:nvSpPr>
        <p:spPr>
          <a:xfrm>
            <a:off x="1267674" y="4165851"/>
            <a:ext cx="743158" cy="261610"/>
          </a:xfrm>
          <a:prstGeom prst="rect">
            <a:avLst/>
          </a:prstGeom>
        </p:spPr>
        <p:txBody>
          <a:bodyPr wrap="square">
            <a:spAutoFit/>
          </a:bodyPr>
          <a:lstStyle/>
          <a:p>
            <a:pPr algn="ctr"/>
            <a:r>
              <a:rPr lang="it-IT" sz="1100" dirty="0" smtClean="0">
                <a:solidFill>
                  <a:srgbClr val="FFFFFF"/>
                </a:solidFill>
              </a:rPr>
              <a:t>Baseline</a:t>
            </a:r>
            <a:endParaRPr lang="da-DK" sz="1100" dirty="0">
              <a:solidFill>
                <a:srgbClr val="FFFFFF"/>
              </a:solidFill>
            </a:endParaRPr>
          </a:p>
        </p:txBody>
      </p:sp>
      <p:sp>
        <p:nvSpPr>
          <p:cNvPr id="47" name="Rektangel 12"/>
          <p:cNvSpPr/>
          <p:nvPr/>
        </p:nvSpPr>
        <p:spPr>
          <a:xfrm>
            <a:off x="1853271" y="4165851"/>
            <a:ext cx="813759" cy="261610"/>
          </a:xfrm>
          <a:prstGeom prst="rect">
            <a:avLst/>
          </a:prstGeom>
        </p:spPr>
        <p:txBody>
          <a:bodyPr wrap="square">
            <a:spAutoFit/>
          </a:bodyPr>
          <a:lstStyle/>
          <a:p>
            <a:pPr algn="ctr"/>
            <a:r>
              <a:rPr lang="it-IT" sz="1100" dirty="0" smtClean="0">
                <a:solidFill>
                  <a:srgbClr val="FFFFFF"/>
                </a:solidFill>
              </a:rPr>
              <a:t>FOR-PLA</a:t>
            </a:r>
            <a:endParaRPr lang="da-DK" sz="1100" dirty="0">
              <a:solidFill>
                <a:srgbClr val="FFFFFF"/>
              </a:solidFill>
            </a:endParaRPr>
          </a:p>
        </p:txBody>
      </p:sp>
      <p:sp>
        <p:nvSpPr>
          <p:cNvPr id="48" name="Rektangel 12"/>
          <p:cNvSpPr/>
          <p:nvPr/>
        </p:nvSpPr>
        <p:spPr>
          <a:xfrm>
            <a:off x="2516960" y="4165851"/>
            <a:ext cx="743158" cy="261610"/>
          </a:xfrm>
          <a:prstGeom prst="rect">
            <a:avLst/>
          </a:prstGeom>
        </p:spPr>
        <p:txBody>
          <a:bodyPr wrap="square">
            <a:spAutoFit/>
          </a:bodyPr>
          <a:lstStyle/>
          <a:p>
            <a:pPr algn="ctr"/>
            <a:r>
              <a:rPr lang="it-IT" sz="1100" dirty="0" smtClean="0">
                <a:solidFill>
                  <a:srgbClr val="FFFFFF"/>
                </a:solidFill>
              </a:rPr>
              <a:t>Baseline</a:t>
            </a:r>
            <a:endParaRPr lang="da-DK" sz="1100" dirty="0">
              <a:solidFill>
                <a:srgbClr val="FFFFFF"/>
              </a:solidFill>
            </a:endParaRPr>
          </a:p>
        </p:txBody>
      </p:sp>
      <p:sp>
        <p:nvSpPr>
          <p:cNvPr id="49" name="Rektangel 12"/>
          <p:cNvSpPr/>
          <p:nvPr/>
        </p:nvSpPr>
        <p:spPr>
          <a:xfrm>
            <a:off x="3104479" y="4165851"/>
            <a:ext cx="813759" cy="261610"/>
          </a:xfrm>
          <a:prstGeom prst="rect">
            <a:avLst/>
          </a:prstGeom>
        </p:spPr>
        <p:txBody>
          <a:bodyPr wrap="square">
            <a:spAutoFit/>
          </a:bodyPr>
          <a:lstStyle/>
          <a:p>
            <a:pPr algn="ctr"/>
            <a:r>
              <a:rPr lang="it-IT" sz="1100" dirty="0" smtClean="0">
                <a:solidFill>
                  <a:srgbClr val="FFFFFF"/>
                </a:solidFill>
              </a:rPr>
              <a:t>FOR-TIO</a:t>
            </a:r>
            <a:endParaRPr lang="da-DK" sz="1100" dirty="0">
              <a:solidFill>
                <a:srgbClr val="FFFFFF"/>
              </a:solidFill>
            </a:endParaRPr>
          </a:p>
        </p:txBody>
      </p:sp>
      <p:sp>
        <p:nvSpPr>
          <p:cNvPr id="51" name="Rektangel 12"/>
          <p:cNvSpPr/>
          <p:nvPr/>
        </p:nvSpPr>
        <p:spPr>
          <a:xfrm>
            <a:off x="5038629" y="3653523"/>
            <a:ext cx="371579" cy="261610"/>
          </a:xfrm>
          <a:prstGeom prst="rect">
            <a:avLst/>
          </a:prstGeom>
        </p:spPr>
        <p:txBody>
          <a:bodyPr wrap="square">
            <a:spAutoFit/>
          </a:bodyPr>
          <a:lstStyle/>
          <a:p>
            <a:pPr algn="r"/>
            <a:r>
              <a:rPr lang="it-IT" sz="1100" dirty="0" smtClean="0">
                <a:solidFill>
                  <a:srgbClr val="FFFFFF"/>
                </a:solidFill>
              </a:rPr>
              <a:t>0</a:t>
            </a:r>
            <a:endParaRPr lang="da-DK" sz="1100" dirty="0">
              <a:solidFill>
                <a:srgbClr val="FFFFFF"/>
              </a:solidFill>
            </a:endParaRPr>
          </a:p>
        </p:txBody>
      </p:sp>
      <p:sp>
        <p:nvSpPr>
          <p:cNvPr id="52" name="Rektangel 12"/>
          <p:cNvSpPr/>
          <p:nvPr/>
        </p:nvSpPr>
        <p:spPr>
          <a:xfrm>
            <a:off x="5038629" y="3358248"/>
            <a:ext cx="371579" cy="261610"/>
          </a:xfrm>
          <a:prstGeom prst="rect">
            <a:avLst/>
          </a:prstGeom>
        </p:spPr>
        <p:txBody>
          <a:bodyPr wrap="square">
            <a:spAutoFit/>
          </a:bodyPr>
          <a:lstStyle/>
          <a:p>
            <a:pPr algn="r"/>
            <a:r>
              <a:rPr lang="it-IT" sz="1100" dirty="0" smtClean="0">
                <a:solidFill>
                  <a:srgbClr val="FFFFFF"/>
                </a:solidFill>
              </a:rPr>
              <a:t>10</a:t>
            </a:r>
            <a:endParaRPr lang="da-DK" sz="1100" dirty="0">
              <a:solidFill>
                <a:srgbClr val="FFFFFF"/>
              </a:solidFill>
            </a:endParaRPr>
          </a:p>
        </p:txBody>
      </p:sp>
      <p:sp>
        <p:nvSpPr>
          <p:cNvPr id="53" name="Rektangel 12"/>
          <p:cNvSpPr/>
          <p:nvPr/>
        </p:nvSpPr>
        <p:spPr>
          <a:xfrm>
            <a:off x="5049144" y="3048686"/>
            <a:ext cx="371579" cy="261610"/>
          </a:xfrm>
          <a:prstGeom prst="rect">
            <a:avLst/>
          </a:prstGeom>
        </p:spPr>
        <p:txBody>
          <a:bodyPr wrap="square">
            <a:spAutoFit/>
          </a:bodyPr>
          <a:lstStyle/>
          <a:p>
            <a:pPr algn="r"/>
            <a:r>
              <a:rPr lang="it-IT" sz="1100" dirty="0">
                <a:solidFill>
                  <a:srgbClr val="FFFFFF"/>
                </a:solidFill>
              </a:rPr>
              <a:t>2</a:t>
            </a:r>
            <a:r>
              <a:rPr lang="it-IT" sz="1100" dirty="0" smtClean="0">
                <a:solidFill>
                  <a:srgbClr val="FFFFFF"/>
                </a:solidFill>
              </a:rPr>
              <a:t>0</a:t>
            </a:r>
            <a:endParaRPr lang="da-DK" sz="1100" dirty="0">
              <a:solidFill>
                <a:srgbClr val="FFFFFF"/>
              </a:solidFill>
            </a:endParaRPr>
          </a:p>
        </p:txBody>
      </p:sp>
      <p:sp>
        <p:nvSpPr>
          <p:cNvPr id="54" name="Rektangel 12"/>
          <p:cNvSpPr/>
          <p:nvPr/>
        </p:nvSpPr>
        <p:spPr>
          <a:xfrm>
            <a:off x="5038629" y="2753411"/>
            <a:ext cx="371579" cy="261610"/>
          </a:xfrm>
          <a:prstGeom prst="rect">
            <a:avLst/>
          </a:prstGeom>
        </p:spPr>
        <p:txBody>
          <a:bodyPr wrap="square">
            <a:spAutoFit/>
          </a:bodyPr>
          <a:lstStyle/>
          <a:p>
            <a:pPr algn="r"/>
            <a:r>
              <a:rPr lang="it-IT" sz="1100" dirty="0">
                <a:solidFill>
                  <a:srgbClr val="FFFFFF"/>
                </a:solidFill>
              </a:rPr>
              <a:t>3</a:t>
            </a:r>
            <a:r>
              <a:rPr lang="it-IT" sz="1100" dirty="0" smtClean="0">
                <a:solidFill>
                  <a:srgbClr val="FFFFFF"/>
                </a:solidFill>
              </a:rPr>
              <a:t>0</a:t>
            </a:r>
            <a:endParaRPr lang="da-DK" sz="1100" dirty="0">
              <a:solidFill>
                <a:srgbClr val="FFFFFF"/>
              </a:solidFill>
            </a:endParaRPr>
          </a:p>
        </p:txBody>
      </p:sp>
      <p:sp>
        <p:nvSpPr>
          <p:cNvPr id="55" name="Rektangel 12"/>
          <p:cNvSpPr/>
          <p:nvPr/>
        </p:nvSpPr>
        <p:spPr>
          <a:xfrm>
            <a:off x="5049144" y="2450471"/>
            <a:ext cx="371579" cy="261610"/>
          </a:xfrm>
          <a:prstGeom prst="rect">
            <a:avLst/>
          </a:prstGeom>
        </p:spPr>
        <p:txBody>
          <a:bodyPr wrap="square">
            <a:spAutoFit/>
          </a:bodyPr>
          <a:lstStyle/>
          <a:p>
            <a:pPr algn="r"/>
            <a:r>
              <a:rPr lang="it-IT" sz="1100" dirty="0">
                <a:solidFill>
                  <a:srgbClr val="FFFFFF"/>
                </a:solidFill>
              </a:rPr>
              <a:t>4</a:t>
            </a:r>
            <a:r>
              <a:rPr lang="it-IT" sz="1100" dirty="0" smtClean="0">
                <a:solidFill>
                  <a:srgbClr val="FFFFFF"/>
                </a:solidFill>
              </a:rPr>
              <a:t>0</a:t>
            </a:r>
            <a:endParaRPr lang="da-DK" sz="1100" dirty="0">
              <a:solidFill>
                <a:srgbClr val="FFFFFF"/>
              </a:solidFill>
            </a:endParaRPr>
          </a:p>
        </p:txBody>
      </p:sp>
      <p:sp>
        <p:nvSpPr>
          <p:cNvPr id="56" name="Rektangel 12"/>
          <p:cNvSpPr/>
          <p:nvPr/>
        </p:nvSpPr>
        <p:spPr>
          <a:xfrm>
            <a:off x="5049144" y="2155196"/>
            <a:ext cx="371579" cy="261610"/>
          </a:xfrm>
          <a:prstGeom prst="rect">
            <a:avLst/>
          </a:prstGeom>
        </p:spPr>
        <p:txBody>
          <a:bodyPr wrap="square">
            <a:spAutoFit/>
          </a:bodyPr>
          <a:lstStyle/>
          <a:p>
            <a:pPr algn="r"/>
            <a:r>
              <a:rPr lang="it-IT" sz="1100" dirty="0">
                <a:solidFill>
                  <a:srgbClr val="FFFFFF"/>
                </a:solidFill>
              </a:rPr>
              <a:t>5</a:t>
            </a:r>
            <a:r>
              <a:rPr lang="it-IT" sz="1100" dirty="0" smtClean="0">
                <a:solidFill>
                  <a:srgbClr val="FFFFFF"/>
                </a:solidFill>
              </a:rPr>
              <a:t>0</a:t>
            </a:r>
            <a:endParaRPr lang="da-DK" sz="1100" dirty="0">
              <a:solidFill>
                <a:srgbClr val="FFFFFF"/>
              </a:solidFill>
            </a:endParaRPr>
          </a:p>
        </p:txBody>
      </p:sp>
      <p:sp>
        <p:nvSpPr>
          <p:cNvPr id="64" name="Rektangel 12"/>
          <p:cNvSpPr/>
          <p:nvPr/>
        </p:nvSpPr>
        <p:spPr>
          <a:xfrm>
            <a:off x="643138" y="3691623"/>
            <a:ext cx="371579" cy="261610"/>
          </a:xfrm>
          <a:prstGeom prst="rect">
            <a:avLst/>
          </a:prstGeom>
        </p:spPr>
        <p:txBody>
          <a:bodyPr wrap="square">
            <a:spAutoFit/>
          </a:bodyPr>
          <a:lstStyle/>
          <a:p>
            <a:pPr algn="r"/>
            <a:r>
              <a:rPr lang="it-IT" sz="1100" dirty="0" smtClean="0">
                <a:solidFill>
                  <a:srgbClr val="FFFFFF"/>
                </a:solidFill>
              </a:rPr>
              <a:t>0</a:t>
            </a:r>
            <a:endParaRPr lang="da-DK" sz="1100" dirty="0">
              <a:solidFill>
                <a:srgbClr val="FFFFFF"/>
              </a:solidFill>
            </a:endParaRPr>
          </a:p>
        </p:txBody>
      </p:sp>
      <p:sp>
        <p:nvSpPr>
          <p:cNvPr id="65" name="Rektangel 12"/>
          <p:cNvSpPr/>
          <p:nvPr/>
        </p:nvSpPr>
        <p:spPr>
          <a:xfrm>
            <a:off x="643138" y="3396348"/>
            <a:ext cx="371579" cy="261610"/>
          </a:xfrm>
          <a:prstGeom prst="rect">
            <a:avLst/>
          </a:prstGeom>
        </p:spPr>
        <p:txBody>
          <a:bodyPr wrap="square">
            <a:spAutoFit/>
          </a:bodyPr>
          <a:lstStyle/>
          <a:p>
            <a:pPr algn="r"/>
            <a:r>
              <a:rPr lang="it-IT" sz="1100" dirty="0">
                <a:solidFill>
                  <a:srgbClr val="FFFFFF"/>
                </a:solidFill>
              </a:rPr>
              <a:t>5</a:t>
            </a:r>
            <a:r>
              <a:rPr lang="it-IT" sz="1100" dirty="0" smtClean="0">
                <a:solidFill>
                  <a:srgbClr val="FFFFFF"/>
                </a:solidFill>
              </a:rPr>
              <a:t>0</a:t>
            </a:r>
            <a:endParaRPr lang="da-DK" sz="1100" dirty="0">
              <a:solidFill>
                <a:srgbClr val="FFFFFF"/>
              </a:solidFill>
            </a:endParaRPr>
          </a:p>
        </p:txBody>
      </p:sp>
      <p:sp>
        <p:nvSpPr>
          <p:cNvPr id="66" name="Rektangel 12"/>
          <p:cNvSpPr/>
          <p:nvPr/>
        </p:nvSpPr>
        <p:spPr>
          <a:xfrm>
            <a:off x="546100" y="3086786"/>
            <a:ext cx="479137" cy="261610"/>
          </a:xfrm>
          <a:prstGeom prst="rect">
            <a:avLst/>
          </a:prstGeom>
        </p:spPr>
        <p:txBody>
          <a:bodyPr wrap="square">
            <a:spAutoFit/>
          </a:bodyPr>
          <a:lstStyle/>
          <a:p>
            <a:pPr algn="r"/>
            <a:r>
              <a:rPr lang="it-IT" sz="1100" dirty="0" smtClean="0">
                <a:solidFill>
                  <a:srgbClr val="FFFFFF"/>
                </a:solidFill>
              </a:rPr>
              <a:t>100</a:t>
            </a:r>
            <a:endParaRPr lang="da-DK" sz="1100" dirty="0">
              <a:solidFill>
                <a:srgbClr val="FFFFFF"/>
              </a:solidFill>
            </a:endParaRPr>
          </a:p>
        </p:txBody>
      </p:sp>
      <p:sp>
        <p:nvSpPr>
          <p:cNvPr id="67" name="Rektangel 12"/>
          <p:cNvSpPr/>
          <p:nvPr/>
        </p:nvSpPr>
        <p:spPr>
          <a:xfrm>
            <a:off x="546110" y="2791511"/>
            <a:ext cx="468615" cy="261610"/>
          </a:xfrm>
          <a:prstGeom prst="rect">
            <a:avLst/>
          </a:prstGeom>
        </p:spPr>
        <p:txBody>
          <a:bodyPr wrap="square">
            <a:spAutoFit/>
          </a:bodyPr>
          <a:lstStyle/>
          <a:p>
            <a:pPr algn="r"/>
            <a:r>
              <a:rPr lang="it-IT" sz="1100" dirty="0" smtClean="0">
                <a:solidFill>
                  <a:srgbClr val="FFFFFF"/>
                </a:solidFill>
              </a:rPr>
              <a:t>150</a:t>
            </a:r>
            <a:endParaRPr lang="da-DK" sz="1100" dirty="0">
              <a:solidFill>
                <a:srgbClr val="FFFFFF"/>
              </a:solidFill>
            </a:endParaRPr>
          </a:p>
        </p:txBody>
      </p:sp>
      <p:sp>
        <p:nvSpPr>
          <p:cNvPr id="68" name="Rektangel 12"/>
          <p:cNvSpPr/>
          <p:nvPr/>
        </p:nvSpPr>
        <p:spPr>
          <a:xfrm>
            <a:off x="546100" y="2488571"/>
            <a:ext cx="479137" cy="261610"/>
          </a:xfrm>
          <a:prstGeom prst="rect">
            <a:avLst/>
          </a:prstGeom>
        </p:spPr>
        <p:txBody>
          <a:bodyPr wrap="square">
            <a:spAutoFit/>
          </a:bodyPr>
          <a:lstStyle/>
          <a:p>
            <a:pPr algn="r"/>
            <a:r>
              <a:rPr lang="it-IT" sz="1100" dirty="0" smtClean="0">
                <a:solidFill>
                  <a:srgbClr val="FFFFFF"/>
                </a:solidFill>
              </a:rPr>
              <a:t>200</a:t>
            </a:r>
            <a:endParaRPr lang="da-DK" sz="1100" dirty="0">
              <a:solidFill>
                <a:srgbClr val="FFFFFF"/>
              </a:solidFill>
            </a:endParaRPr>
          </a:p>
        </p:txBody>
      </p:sp>
      <p:sp>
        <p:nvSpPr>
          <p:cNvPr id="69" name="Rektangel 12"/>
          <p:cNvSpPr/>
          <p:nvPr/>
        </p:nvSpPr>
        <p:spPr>
          <a:xfrm>
            <a:off x="546100" y="2193296"/>
            <a:ext cx="479137" cy="261610"/>
          </a:xfrm>
          <a:prstGeom prst="rect">
            <a:avLst/>
          </a:prstGeom>
        </p:spPr>
        <p:txBody>
          <a:bodyPr wrap="square">
            <a:spAutoFit/>
          </a:bodyPr>
          <a:lstStyle/>
          <a:p>
            <a:pPr algn="r"/>
            <a:r>
              <a:rPr lang="it-IT" sz="1100" dirty="0" smtClean="0">
                <a:solidFill>
                  <a:srgbClr val="FFFFFF"/>
                </a:solidFill>
              </a:rPr>
              <a:t>250</a:t>
            </a:r>
            <a:endParaRPr lang="da-DK" sz="1100" dirty="0">
              <a:solidFill>
                <a:srgbClr val="FFFFFF"/>
              </a:solidFill>
            </a:endParaRPr>
          </a:p>
        </p:txBody>
      </p:sp>
      <p:cxnSp>
        <p:nvCxnSpPr>
          <p:cNvPr id="25" name="Straight Connector 24"/>
          <p:cNvCxnSpPr/>
          <p:nvPr/>
        </p:nvCxnSpPr>
        <p:spPr bwMode="auto">
          <a:xfrm flipV="1">
            <a:off x="1639253" y="3452813"/>
            <a:ext cx="621506" cy="369615"/>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V="1">
            <a:off x="1639253" y="3348397"/>
            <a:ext cx="621506" cy="474032"/>
          </a:xfrm>
          <a:prstGeom prst="line">
            <a:avLst/>
          </a:prstGeom>
          <a:solidFill>
            <a:srgbClr val="FF3300"/>
          </a:solidFill>
          <a:ln w="19050" cap="flat" cmpd="sng" algn="ctr">
            <a:solidFill>
              <a:schemeClr val="tx1"/>
            </a:solidFill>
            <a:prstDash val="dash"/>
            <a:round/>
            <a:headEnd type="none" w="med" len="med"/>
            <a:tailEnd type="none" w="med" len="med"/>
          </a:ln>
          <a:effectLst/>
        </p:spPr>
      </p:cxnSp>
      <p:cxnSp>
        <p:nvCxnSpPr>
          <p:cNvPr id="75" name="Straight Connector 74"/>
          <p:cNvCxnSpPr/>
          <p:nvPr/>
        </p:nvCxnSpPr>
        <p:spPr bwMode="auto">
          <a:xfrm flipV="1">
            <a:off x="2882265" y="2753425"/>
            <a:ext cx="621506" cy="1062395"/>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flipV="1">
            <a:off x="2882265" y="3594952"/>
            <a:ext cx="621506" cy="230395"/>
          </a:xfrm>
          <a:prstGeom prst="line">
            <a:avLst/>
          </a:prstGeom>
          <a:solidFill>
            <a:srgbClr val="FF3300"/>
          </a:solidFill>
          <a:ln w="19050" cap="flat" cmpd="sng" algn="ctr">
            <a:solidFill>
              <a:schemeClr val="tx1"/>
            </a:solidFill>
            <a:prstDash val="dash"/>
            <a:round/>
            <a:headEnd type="none" w="med" len="med"/>
            <a:tailEnd type="none" w="med" len="med"/>
          </a:ln>
          <a:effectLst/>
        </p:spPr>
      </p:cxnSp>
      <p:cxnSp>
        <p:nvCxnSpPr>
          <p:cNvPr id="80" name="Straight Connector 79"/>
          <p:cNvCxnSpPr/>
          <p:nvPr/>
        </p:nvCxnSpPr>
        <p:spPr bwMode="auto">
          <a:xfrm flipV="1">
            <a:off x="6080626" y="3435787"/>
            <a:ext cx="621506" cy="349064"/>
          </a:xfrm>
          <a:prstGeom prst="line">
            <a:avLst/>
          </a:prstGeom>
          <a:solidFill>
            <a:srgbClr val="FF3300"/>
          </a:solidFill>
          <a:ln w="19050" cap="flat" cmpd="sng" algn="ctr">
            <a:solidFill>
              <a:schemeClr val="tx1"/>
            </a:solidFill>
            <a:prstDash val="dash"/>
            <a:round/>
            <a:headEnd type="none" w="med" len="med"/>
            <a:tailEnd type="none" w="med" len="med"/>
          </a:ln>
          <a:effectLst/>
        </p:spPr>
      </p:cxnSp>
      <p:cxnSp>
        <p:nvCxnSpPr>
          <p:cNvPr id="81" name="Straight Connector 80"/>
          <p:cNvCxnSpPr/>
          <p:nvPr/>
        </p:nvCxnSpPr>
        <p:spPr bwMode="auto">
          <a:xfrm flipV="1">
            <a:off x="6084094" y="3382077"/>
            <a:ext cx="601810" cy="402265"/>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flipV="1">
            <a:off x="7370102" y="3417096"/>
            <a:ext cx="599942" cy="367756"/>
          </a:xfrm>
          <a:prstGeom prst="line">
            <a:avLst/>
          </a:prstGeom>
          <a:solidFill>
            <a:srgbClr val="FF3300"/>
          </a:solidFill>
          <a:ln w="19050" cap="flat" cmpd="sng" algn="ctr">
            <a:solidFill>
              <a:schemeClr val="tx1"/>
            </a:solidFill>
            <a:prstDash val="dash"/>
            <a:round/>
            <a:headEnd type="none" w="med" len="med"/>
            <a:tailEnd type="none" w="med" len="med"/>
          </a:ln>
          <a:effectLst/>
        </p:spPr>
      </p:cxnSp>
      <p:cxnSp>
        <p:nvCxnSpPr>
          <p:cNvPr id="89" name="Straight Connector 88"/>
          <p:cNvCxnSpPr/>
          <p:nvPr/>
        </p:nvCxnSpPr>
        <p:spPr bwMode="auto">
          <a:xfrm flipV="1">
            <a:off x="7370102" y="2774157"/>
            <a:ext cx="626912" cy="1004660"/>
          </a:xfrm>
          <a:prstGeom prst="line">
            <a:avLst/>
          </a:prstGeom>
          <a:solidFill>
            <a:srgbClr val="FF3300"/>
          </a:solidFill>
          <a:ln w="19050" cap="flat" cmpd="sng" algn="ctr">
            <a:solidFill>
              <a:schemeClr val="tx1"/>
            </a:solidFill>
            <a:prstDash val="solid"/>
            <a:round/>
            <a:headEnd type="none" w="med" len="med"/>
            <a:tailEnd type="none" w="med" len="med"/>
          </a:ln>
          <a:effectLst/>
        </p:spPr>
      </p:cxnSp>
      <p:cxnSp>
        <p:nvCxnSpPr>
          <p:cNvPr id="147471" name="Straight Connector 147470"/>
          <p:cNvCxnSpPr/>
          <p:nvPr/>
        </p:nvCxnSpPr>
        <p:spPr bwMode="auto">
          <a:xfrm>
            <a:off x="6702132" y="3250420"/>
            <a:ext cx="0" cy="131657"/>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a:off x="3503771" y="3594170"/>
            <a:ext cx="0" cy="65829"/>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7997014" y="3413701"/>
            <a:ext cx="0" cy="169496"/>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a:off x="7995690" y="2552702"/>
            <a:ext cx="1324" cy="221455"/>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a:off x="7961014" y="3583195"/>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7959690" y="2552701"/>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a:off x="6666132" y="3255169"/>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a:off x="3467771" y="3659999"/>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3501390" y="2528888"/>
            <a:ext cx="0" cy="224523"/>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a:off x="2865056" y="2306782"/>
            <a:ext cx="621791"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a:off x="2220949" y="3238501"/>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2220949" y="3580815"/>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2255520" y="3238515"/>
            <a:ext cx="0" cy="119747"/>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a:off x="2258377" y="3462874"/>
            <a:ext cx="0" cy="119747"/>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a:off x="3486819" y="225764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2860550" y="225764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a:off x="1671169" y="2306782"/>
            <a:ext cx="621791"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a:off x="2292949" y="225764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1666680" y="225764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a:off x="7343656" y="2380072"/>
            <a:ext cx="640555"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a:off x="7984197" y="233093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a:off x="7343642" y="233093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6056304" y="2380072"/>
            <a:ext cx="636402" cy="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6692706" y="233093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6052151" y="2330930"/>
            <a:ext cx="0" cy="108000"/>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a:off x="6703426" y="3423238"/>
            <a:ext cx="0" cy="131657"/>
          </a:xfrm>
          <a:prstGeom prst="line">
            <a:avLst/>
          </a:prstGeom>
          <a:solidFill>
            <a:srgbClr val="FF3300"/>
          </a:solidFill>
          <a:ln w="1270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a:off x="6666132" y="3557262"/>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sp>
        <p:nvSpPr>
          <p:cNvPr id="147481" name="TextBox 147480"/>
          <p:cNvSpPr txBox="1"/>
          <p:nvPr/>
        </p:nvSpPr>
        <p:spPr>
          <a:xfrm>
            <a:off x="3408722" y="2324101"/>
            <a:ext cx="185345" cy="369332"/>
          </a:xfrm>
          <a:prstGeom prst="rect">
            <a:avLst/>
          </a:prstGeom>
          <a:noFill/>
        </p:spPr>
        <p:txBody>
          <a:bodyPr wrap="square" rtlCol="0">
            <a:spAutoFit/>
          </a:bodyPr>
          <a:lstStyle/>
          <a:p>
            <a:pPr algn="ctr"/>
            <a:r>
              <a:rPr lang="en-GB" dirty="0" smtClean="0">
                <a:solidFill>
                  <a:srgbClr val="FFFFFF"/>
                </a:solidFill>
              </a:rPr>
              <a:t>*</a:t>
            </a:r>
            <a:endParaRPr lang="en-GB" dirty="0">
              <a:solidFill>
                <a:srgbClr val="FFFFFF"/>
              </a:solidFill>
            </a:endParaRPr>
          </a:p>
        </p:txBody>
      </p:sp>
      <p:sp>
        <p:nvSpPr>
          <p:cNvPr id="129" name="TextBox 128"/>
          <p:cNvSpPr txBox="1"/>
          <p:nvPr/>
        </p:nvSpPr>
        <p:spPr>
          <a:xfrm>
            <a:off x="7903033" y="2349740"/>
            <a:ext cx="185345" cy="369332"/>
          </a:xfrm>
          <a:prstGeom prst="rect">
            <a:avLst/>
          </a:prstGeom>
          <a:noFill/>
        </p:spPr>
        <p:txBody>
          <a:bodyPr wrap="square" rtlCol="0">
            <a:spAutoFit/>
          </a:bodyPr>
          <a:lstStyle/>
          <a:p>
            <a:pPr algn="ctr"/>
            <a:r>
              <a:rPr lang="en-GB" dirty="0" smtClean="0">
                <a:solidFill>
                  <a:srgbClr val="FFFFFF"/>
                </a:solidFill>
              </a:rPr>
              <a:t>*</a:t>
            </a:r>
            <a:endParaRPr lang="en-GB" dirty="0">
              <a:solidFill>
                <a:srgbClr val="FFFFFF"/>
              </a:solidFill>
            </a:endParaRPr>
          </a:p>
        </p:txBody>
      </p:sp>
      <p:sp>
        <p:nvSpPr>
          <p:cNvPr id="147482" name="Isosceles Triangle 147481"/>
          <p:cNvSpPr/>
          <p:nvPr/>
        </p:nvSpPr>
        <p:spPr bwMode="auto">
          <a:xfrm>
            <a:off x="2219519" y="3312396"/>
            <a:ext cx="72000" cy="72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31" name="Isosceles Triangle 130"/>
          <p:cNvSpPr/>
          <p:nvPr/>
        </p:nvSpPr>
        <p:spPr bwMode="auto">
          <a:xfrm>
            <a:off x="2219519" y="3404859"/>
            <a:ext cx="72000" cy="72000"/>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47483" name="Oval 147482"/>
          <p:cNvSpPr/>
          <p:nvPr/>
        </p:nvSpPr>
        <p:spPr bwMode="auto">
          <a:xfrm>
            <a:off x="3467771" y="3545345"/>
            <a:ext cx="72000" cy="72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33" name="Oval 132"/>
          <p:cNvSpPr/>
          <p:nvPr/>
        </p:nvSpPr>
        <p:spPr bwMode="auto">
          <a:xfrm>
            <a:off x="3465390" y="2719511"/>
            <a:ext cx="72000" cy="720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cxnSp>
        <p:nvCxnSpPr>
          <p:cNvPr id="135" name="Straight Connector 134"/>
          <p:cNvCxnSpPr/>
          <p:nvPr/>
        </p:nvCxnSpPr>
        <p:spPr bwMode="auto">
          <a:xfrm>
            <a:off x="3465390" y="2528906"/>
            <a:ext cx="72000" cy="0"/>
          </a:xfrm>
          <a:prstGeom prst="line">
            <a:avLst/>
          </a:prstGeom>
          <a:solidFill>
            <a:srgbClr val="FF3300"/>
          </a:solidFill>
          <a:ln w="12700" cap="flat" cmpd="sng" algn="ctr">
            <a:solidFill>
              <a:schemeClr val="tx1"/>
            </a:solidFill>
            <a:prstDash val="solid"/>
            <a:round/>
            <a:headEnd type="none" w="med" len="med"/>
            <a:tailEnd type="none" w="med" len="med"/>
          </a:ln>
          <a:effectLst/>
        </p:spPr>
      </p:cxnSp>
      <p:sp>
        <p:nvSpPr>
          <p:cNvPr id="138" name="Isosceles Triangle 137"/>
          <p:cNvSpPr/>
          <p:nvPr/>
        </p:nvSpPr>
        <p:spPr bwMode="auto">
          <a:xfrm>
            <a:off x="1603253" y="3772358"/>
            <a:ext cx="72000" cy="72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39" name="Oval 138"/>
          <p:cNvSpPr/>
          <p:nvPr/>
        </p:nvSpPr>
        <p:spPr bwMode="auto">
          <a:xfrm>
            <a:off x="2852539" y="3778816"/>
            <a:ext cx="72000" cy="72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40" name="Rektangel 12"/>
          <p:cNvSpPr/>
          <p:nvPr/>
        </p:nvSpPr>
        <p:spPr>
          <a:xfrm>
            <a:off x="1639254" y="1996562"/>
            <a:ext cx="685598" cy="246221"/>
          </a:xfrm>
          <a:prstGeom prst="rect">
            <a:avLst/>
          </a:prstGeom>
        </p:spPr>
        <p:txBody>
          <a:bodyPr wrap="square">
            <a:spAutoFit/>
          </a:bodyPr>
          <a:lstStyle/>
          <a:p>
            <a:pPr algn="ctr"/>
            <a:r>
              <a:rPr lang="it-IT" sz="1000" dirty="0">
                <a:solidFill>
                  <a:srgbClr val="FFFFFF"/>
                </a:solidFill>
              </a:rPr>
              <a:t>p</a:t>
            </a:r>
            <a:r>
              <a:rPr lang="it-IT" sz="1000" dirty="0" smtClean="0">
                <a:solidFill>
                  <a:srgbClr val="FFFFFF"/>
                </a:solidFill>
              </a:rPr>
              <a:t>=0.55</a:t>
            </a:r>
            <a:endParaRPr lang="da-DK" sz="1000" dirty="0">
              <a:solidFill>
                <a:srgbClr val="FFFFFF"/>
              </a:solidFill>
            </a:endParaRPr>
          </a:p>
        </p:txBody>
      </p:sp>
      <p:sp>
        <p:nvSpPr>
          <p:cNvPr id="141" name="Rektangel 12"/>
          <p:cNvSpPr/>
          <p:nvPr/>
        </p:nvSpPr>
        <p:spPr>
          <a:xfrm>
            <a:off x="2825759" y="1996562"/>
            <a:ext cx="685598" cy="246221"/>
          </a:xfrm>
          <a:prstGeom prst="rect">
            <a:avLst/>
          </a:prstGeom>
        </p:spPr>
        <p:txBody>
          <a:bodyPr wrap="square">
            <a:spAutoFit/>
          </a:bodyPr>
          <a:lstStyle/>
          <a:p>
            <a:pPr algn="ctr"/>
            <a:r>
              <a:rPr lang="it-IT" sz="1000" dirty="0" smtClean="0">
                <a:solidFill>
                  <a:srgbClr val="FFFFFF"/>
                </a:solidFill>
              </a:rPr>
              <a:t>p=0.02</a:t>
            </a:r>
            <a:endParaRPr lang="da-DK" sz="1000" dirty="0">
              <a:solidFill>
                <a:srgbClr val="FFFFFF"/>
              </a:solidFill>
            </a:endParaRPr>
          </a:p>
        </p:txBody>
      </p:sp>
      <p:sp>
        <p:nvSpPr>
          <p:cNvPr id="142" name="Rektangel 12"/>
          <p:cNvSpPr/>
          <p:nvPr/>
        </p:nvSpPr>
        <p:spPr>
          <a:xfrm rot="16200000">
            <a:off x="-581208" y="3038385"/>
            <a:ext cx="2099044" cy="261610"/>
          </a:xfrm>
          <a:prstGeom prst="rect">
            <a:avLst/>
          </a:prstGeom>
        </p:spPr>
        <p:txBody>
          <a:bodyPr wrap="square">
            <a:spAutoFit/>
          </a:bodyPr>
          <a:lstStyle/>
          <a:p>
            <a:pPr algn="ctr"/>
            <a:r>
              <a:rPr lang="it-IT" sz="1100" dirty="0" err="1" smtClean="0">
                <a:solidFill>
                  <a:srgbClr val="FFFFFF"/>
                </a:solidFill>
              </a:rPr>
              <a:t>Tlim</a:t>
            </a:r>
            <a:r>
              <a:rPr lang="it-IT" sz="1100" dirty="0" smtClean="0">
                <a:solidFill>
                  <a:srgbClr val="FFFFFF"/>
                </a:solidFill>
              </a:rPr>
              <a:t> (% </a:t>
            </a:r>
            <a:r>
              <a:rPr lang="it-IT" sz="1100" dirty="0" err="1" smtClean="0">
                <a:solidFill>
                  <a:srgbClr val="FFFFFF"/>
                </a:solidFill>
              </a:rPr>
              <a:t>change</a:t>
            </a:r>
            <a:r>
              <a:rPr lang="it-IT" sz="1100" dirty="0" smtClean="0">
                <a:solidFill>
                  <a:srgbClr val="FFFFFF"/>
                </a:solidFill>
              </a:rPr>
              <a:t> from baseline)</a:t>
            </a:r>
            <a:endParaRPr lang="da-DK" sz="1100" dirty="0">
              <a:solidFill>
                <a:srgbClr val="FFFFFF"/>
              </a:solidFill>
            </a:endParaRPr>
          </a:p>
        </p:txBody>
      </p:sp>
      <p:sp>
        <p:nvSpPr>
          <p:cNvPr id="144" name="Rektangel 12"/>
          <p:cNvSpPr/>
          <p:nvPr/>
        </p:nvSpPr>
        <p:spPr>
          <a:xfrm rot="16200000">
            <a:off x="3703305" y="3038385"/>
            <a:ext cx="2254930" cy="261610"/>
          </a:xfrm>
          <a:prstGeom prst="rect">
            <a:avLst/>
          </a:prstGeom>
        </p:spPr>
        <p:txBody>
          <a:bodyPr wrap="square">
            <a:spAutoFit/>
          </a:bodyPr>
          <a:lstStyle/>
          <a:p>
            <a:pPr algn="ctr"/>
            <a:r>
              <a:rPr lang="it-IT" sz="1100" dirty="0" smtClean="0">
                <a:solidFill>
                  <a:srgbClr val="FFFFFF"/>
                </a:solidFill>
              </a:rPr>
              <a:t>FEV</a:t>
            </a:r>
            <a:r>
              <a:rPr lang="it-IT" sz="1100" baseline="-25000" dirty="0" smtClean="0">
                <a:solidFill>
                  <a:srgbClr val="FFFFFF"/>
                </a:solidFill>
              </a:rPr>
              <a:t>1</a:t>
            </a:r>
            <a:r>
              <a:rPr lang="it-IT" sz="1100" dirty="0" smtClean="0">
                <a:solidFill>
                  <a:srgbClr val="FFFFFF"/>
                </a:solidFill>
              </a:rPr>
              <a:t> (% </a:t>
            </a:r>
            <a:r>
              <a:rPr lang="it-IT" sz="1100" dirty="0" err="1" smtClean="0">
                <a:solidFill>
                  <a:srgbClr val="FFFFFF"/>
                </a:solidFill>
              </a:rPr>
              <a:t>change</a:t>
            </a:r>
            <a:r>
              <a:rPr lang="it-IT" sz="1100" dirty="0" smtClean="0">
                <a:solidFill>
                  <a:srgbClr val="FFFFFF"/>
                </a:solidFill>
              </a:rPr>
              <a:t> from baseline)</a:t>
            </a:r>
            <a:endParaRPr lang="da-DK" sz="1100" dirty="0">
              <a:solidFill>
                <a:srgbClr val="FFFFFF"/>
              </a:solidFill>
            </a:endParaRPr>
          </a:p>
        </p:txBody>
      </p:sp>
      <p:sp>
        <p:nvSpPr>
          <p:cNvPr id="145" name="Rektangel 12"/>
          <p:cNvSpPr/>
          <p:nvPr/>
        </p:nvSpPr>
        <p:spPr>
          <a:xfrm>
            <a:off x="6042200" y="2073013"/>
            <a:ext cx="685598" cy="246221"/>
          </a:xfrm>
          <a:prstGeom prst="rect">
            <a:avLst/>
          </a:prstGeom>
        </p:spPr>
        <p:txBody>
          <a:bodyPr wrap="square">
            <a:spAutoFit/>
          </a:bodyPr>
          <a:lstStyle/>
          <a:p>
            <a:pPr algn="ctr"/>
            <a:r>
              <a:rPr lang="it-IT" sz="1000" dirty="0" smtClean="0">
                <a:solidFill>
                  <a:srgbClr val="FFFFFF"/>
                </a:solidFill>
              </a:rPr>
              <a:t>p=0.74</a:t>
            </a:r>
            <a:endParaRPr lang="da-DK" sz="1000" dirty="0">
              <a:solidFill>
                <a:srgbClr val="FFFFFF"/>
              </a:solidFill>
            </a:endParaRPr>
          </a:p>
        </p:txBody>
      </p:sp>
      <p:sp>
        <p:nvSpPr>
          <p:cNvPr id="146" name="Rektangel 12"/>
          <p:cNvSpPr/>
          <p:nvPr/>
        </p:nvSpPr>
        <p:spPr>
          <a:xfrm>
            <a:off x="7333891" y="2084723"/>
            <a:ext cx="685598" cy="246221"/>
          </a:xfrm>
          <a:prstGeom prst="rect">
            <a:avLst/>
          </a:prstGeom>
        </p:spPr>
        <p:txBody>
          <a:bodyPr wrap="square">
            <a:spAutoFit/>
          </a:bodyPr>
          <a:lstStyle/>
          <a:p>
            <a:pPr algn="ctr"/>
            <a:r>
              <a:rPr lang="it-IT" sz="1000" dirty="0" smtClean="0">
                <a:solidFill>
                  <a:srgbClr val="FFFFFF"/>
                </a:solidFill>
              </a:rPr>
              <a:t>p=0.04</a:t>
            </a:r>
            <a:endParaRPr lang="da-DK" sz="1000" dirty="0">
              <a:solidFill>
                <a:srgbClr val="FFFFFF"/>
              </a:solidFill>
            </a:endParaRPr>
          </a:p>
        </p:txBody>
      </p:sp>
      <p:sp>
        <p:nvSpPr>
          <p:cNvPr id="147" name="Oval 146"/>
          <p:cNvSpPr/>
          <p:nvPr/>
        </p:nvSpPr>
        <p:spPr bwMode="auto">
          <a:xfrm>
            <a:off x="7959689" y="3361448"/>
            <a:ext cx="72000" cy="72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48" name="Oval 147"/>
          <p:cNvSpPr/>
          <p:nvPr/>
        </p:nvSpPr>
        <p:spPr bwMode="auto">
          <a:xfrm>
            <a:off x="7363830" y="3736358"/>
            <a:ext cx="72000" cy="72000"/>
          </a:xfrm>
          <a:prstGeom prst="ellips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49" name="Oval 148"/>
          <p:cNvSpPr/>
          <p:nvPr/>
        </p:nvSpPr>
        <p:spPr bwMode="auto">
          <a:xfrm>
            <a:off x="7978516" y="2719511"/>
            <a:ext cx="72000" cy="720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50" name="Isosceles Triangle 149"/>
          <p:cNvSpPr/>
          <p:nvPr/>
        </p:nvSpPr>
        <p:spPr bwMode="auto">
          <a:xfrm>
            <a:off x="6052151" y="3736358"/>
            <a:ext cx="72000" cy="72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51" name="Isosceles Triangle 150"/>
          <p:cNvSpPr/>
          <p:nvPr/>
        </p:nvSpPr>
        <p:spPr bwMode="auto">
          <a:xfrm>
            <a:off x="6668972" y="3321364"/>
            <a:ext cx="72000" cy="72000"/>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
        <p:nvSpPr>
          <p:cNvPr id="152" name="Isosceles Triangle 151"/>
          <p:cNvSpPr/>
          <p:nvPr/>
        </p:nvSpPr>
        <p:spPr bwMode="auto">
          <a:xfrm>
            <a:off x="6666132" y="3390860"/>
            <a:ext cx="72000" cy="72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xmlns="" val="2901555081"/>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66703" y="115491"/>
            <a:ext cx="8785225" cy="523220"/>
          </a:xfrm>
        </p:spPr>
        <p:txBody>
          <a:bodyPr/>
          <a:lstStyle/>
          <a:p>
            <a:r>
              <a:rPr lang="en-US" sz="2800" dirty="0" smtClean="0">
                <a:solidFill>
                  <a:srgbClr val="FFFF00"/>
                </a:solidFill>
                <a:effectLst/>
              </a:rPr>
              <a:t>Faculty Disclosures</a:t>
            </a:r>
          </a:p>
        </p:txBody>
      </p:sp>
      <p:sp>
        <p:nvSpPr>
          <p:cNvPr id="2335747" name="Text Box 3"/>
          <p:cNvSpPr txBox="1">
            <a:spLocks noChangeArrowheads="1"/>
          </p:cNvSpPr>
          <p:nvPr/>
        </p:nvSpPr>
        <p:spPr bwMode="auto">
          <a:xfrm>
            <a:off x="468331" y="3663564"/>
            <a:ext cx="8424167" cy="1200329"/>
          </a:xfrm>
          <a:prstGeom prst="rect">
            <a:avLst/>
          </a:prstGeom>
          <a:noFill/>
          <a:ln w="12700">
            <a:noFill/>
            <a:miter lim="800000"/>
            <a:headEnd/>
            <a:tailEnd/>
          </a:ln>
        </p:spPr>
        <p:txBody>
          <a:bodyPr wrap="square">
            <a:spAutoFit/>
          </a:bodyPr>
          <a:lstStyle/>
          <a:p>
            <a:r>
              <a:rPr lang="en-US" b="1" dirty="0">
                <a:solidFill>
                  <a:srgbClr val="FFFF00"/>
                </a:solidFill>
              </a:rPr>
              <a:t>Non-commercial, non-governmental interests relevant to my </a:t>
            </a:r>
            <a:r>
              <a:rPr lang="en-US" b="1" dirty="0" smtClean="0">
                <a:solidFill>
                  <a:srgbClr val="FFFF00"/>
                </a:solidFill>
              </a:rPr>
              <a:t>presentation:</a:t>
            </a:r>
            <a:endParaRPr lang="en-US" dirty="0">
              <a:solidFill>
                <a:srgbClr val="66CCFF"/>
              </a:solidFill>
            </a:endParaRPr>
          </a:p>
          <a:p>
            <a:r>
              <a:rPr lang="en-US" dirty="0"/>
              <a:t>Member of the ATS/ERS Task force on COPD and COPD Exacerbations, Current</a:t>
            </a:r>
          </a:p>
          <a:p>
            <a:r>
              <a:rPr lang="en-US" dirty="0"/>
              <a:t>Member of  Scientific Committee of GOLD, </a:t>
            </a:r>
            <a:r>
              <a:rPr lang="en-US" dirty="0" smtClean="0"/>
              <a:t>Current  member ATS/IDSA CAP Guidelines</a:t>
            </a:r>
            <a:endParaRPr lang="en-US" dirty="0"/>
          </a:p>
        </p:txBody>
      </p:sp>
      <p:sp>
        <p:nvSpPr>
          <p:cNvPr id="57348" name="Rectangle 6"/>
          <p:cNvSpPr>
            <a:spLocks noChangeArrowheads="1"/>
          </p:cNvSpPr>
          <p:nvPr/>
        </p:nvSpPr>
        <p:spPr bwMode="auto">
          <a:xfrm>
            <a:off x="495619" y="860343"/>
            <a:ext cx="8169055" cy="2585323"/>
          </a:xfrm>
          <a:prstGeom prst="rect">
            <a:avLst/>
          </a:prstGeom>
          <a:noFill/>
          <a:ln w="9525">
            <a:noFill/>
            <a:miter lim="800000"/>
            <a:headEnd/>
            <a:tailEnd/>
          </a:ln>
        </p:spPr>
        <p:txBody>
          <a:bodyPr wrap="square">
            <a:spAutoFit/>
          </a:bodyPr>
          <a:lstStyle/>
          <a:p>
            <a:r>
              <a:rPr lang="en-US" b="1" dirty="0">
                <a:solidFill>
                  <a:srgbClr val="FFFF00"/>
                </a:solidFill>
              </a:rPr>
              <a:t>Personal financial interests in commercial entities that are relevant to my presentation:</a:t>
            </a:r>
            <a:r>
              <a:rPr lang="en-US" dirty="0"/>
              <a:t> </a:t>
            </a:r>
          </a:p>
          <a:p>
            <a:r>
              <a:rPr lang="en-US" dirty="0" err="1"/>
              <a:t>Boehringer</a:t>
            </a:r>
            <a:r>
              <a:rPr lang="en-US" dirty="0"/>
              <a:t> </a:t>
            </a:r>
            <a:r>
              <a:rPr lang="en-US" dirty="0" err="1"/>
              <a:t>Ingelheim</a:t>
            </a:r>
            <a:r>
              <a:rPr lang="en-US" dirty="0"/>
              <a:t>: consultant: advisory board, Current</a:t>
            </a:r>
          </a:p>
          <a:p>
            <a:r>
              <a:rPr lang="en-US" dirty="0"/>
              <a:t>GlaxoSmithKline: consultant, advisory board, Research Grant to the University, Current</a:t>
            </a:r>
          </a:p>
          <a:p>
            <a:r>
              <a:rPr lang="en-US" dirty="0" smtClean="0"/>
              <a:t>Astra-Zeneca: </a:t>
            </a:r>
            <a:r>
              <a:rPr lang="en-US" dirty="0"/>
              <a:t>consultant, advisory board, </a:t>
            </a:r>
            <a:r>
              <a:rPr lang="en-US" dirty="0" smtClean="0"/>
              <a:t>Current</a:t>
            </a:r>
            <a:endParaRPr lang="en-US" dirty="0"/>
          </a:p>
          <a:p>
            <a:r>
              <a:rPr lang="en-US" dirty="0"/>
              <a:t>Bayer-Schering </a:t>
            </a:r>
            <a:r>
              <a:rPr lang="en-US" dirty="0" err="1"/>
              <a:t>Pharma</a:t>
            </a:r>
            <a:r>
              <a:rPr lang="en-US" dirty="0"/>
              <a:t>: consultant, advisory board, Current</a:t>
            </a:r>
          </a:p>
          <a:p>
            <a:r>
              <a:rPr lang="en-US" dirty="0" smtClean="0"/>
              <a:t>Novartis: </a:t>
            </a:r>
            <a:r>
              <a:rPr lang="en-US" dirty="0"/>
              <a:t>consultant, advisory board, Current</a:t>
            </a:r>
          </a:p>
          <a:p>
            <a:r>
              <a:rPr lang="en-US" dirty="0"/>
              <a:t>Forest laboratories: consultant, advisory board, Current</a:t>
            </a:r>
            <a:endParaRPr lang="en-US"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05990"/>
            <a:ext cx="8229600" cy="646331"/>
          </a:xfrm>
        </p:spPr>
        <p:txBody>
          <a:bodyPr/>
          <a:lstStyle/>
          <a:p>
            <a:r>
              <a:rPr lang="da-DK" dirty="0" smtClean="0">
                <a:solidFill>
                  <a:srgbClr val="FFFF00"/>
                </a:solidFill>
                <a:effectLst/>
                <a:latin typeface="+mn-lt"/>
              </a:rPr>
              <a:t>The present and future</a:t>
            </a:r>
            <a:endParaRPr lang="da-DK" dirty="0">
              <a:solidFill>
                <a:srgbClr val="FFFF00"/>
              </a:solidFill>
              <a:effectLst/>
              <a:latin typeface="+mn-lt"/>
            </a:endParaRPr>
          </a:p>
        </p:txBody>
      </p:sp>
      <p:sp>
        <p:nvSpPr>
          <p:cNvPr id="5" name="Pladsholder til tekst 4"/>
          <p:cNvSpPr>
            <a:spLocks noGrp="1"/>
          </p:cNvSpPr>
          <p:nvPr>
            <p:ph type="body" idx="1"/>
          </p:nvPr>
        </p:nvSpPr>
        <p:spPr>
          <a:xfrm>
            <a:off x="457200" y="1169506"/>
            <a:ext cx="4040188" cy="461665"/>
          </a:xfrm>
        </p:spPr>
        <p:txBody>
          <a:bodyPr/>
          <a:lstStyle/>
          <a:p>
            <a:r>
              <a:rPr lang="da-DK" dirty="0" smtClean="0">
                <a:solidFill>
                  <a:srgbClr val="FFFF00"/>
                </a:solidFill>
                <a:effectLst/>
              </a:rPr>
              <a:t>LAMAs</a:t>
            </a:r>
            <a:endParaRPr lang="da-DK" dirty="0">
              <a:solidFill>
                <a:srgbClr val="FFFF00"/>
              </a:solidFill>
              <a:effectLst/>
            </a:endParaRPr>
          </a:p>
        </p:txBody>
      </p:sp>
      <p:sp>
        <p:nvSpPr>
          <p:cNvPr id="6" name="Pladsholder til indhold 5"/>
          <p:cNvSpPr>
            <a:spLocks noGrp="1"/>
          </p:cNvSpPr>
          <p:nvPr>
            <p:ph sz="half" idx="2"/>
          </p:nvPr>
        </p:nvSpPr>
        <p:spPr>
          <a:xfrm>
            <a:off x="457200" y="1631170"/>
            <a:ext cx="4402832" cy="3139321"/>
          </a:xfrm>
        </p:spPr>
        <p:txBody>
          <a:bodyPr/>
          <a:lstStyle/>
          <a:p>
            <a:pPr marL="533400" indent="-533400">
              <a:buFont typeface="Arial" pitchFamily="34" charset="0"/>
              <a:buChar char="•"/>
            </a:pPr>
            <a:r>
              <a:rPr lang="en-US" dirty="0" err="1" smtClean="0">
                <a:effectLst/>
                <a:ea typeface="ＭＳ Ｐゴシック" pitchFamily="34" charset="-128"/>
              </a:rPr>
              <a:t>Tiotropium</a:t>
            </a:r>
            <a:r>
              <a:rPr lang="en-US" dirty="0" smtClean="0">
                <a:effectLst/>
                <a:ea typeface="ＭＳ Ｐゴシック" pitchFamily="34" charset="-128"/>
              </a:rPr>
              <a:t> </a:t>
            </a:r>
          </a:p>
          <a:p>
            <a:pPr marL="533400" indent="-533400">
              <a:buFont typeface="Arial" pitchFamily="34" charset="0"/>
              <a:buChar char="•"/>
            </a:pPr>
            <a:r>
              <a:rPr lang="en-US" dirty="0" err="1" smtClean="0">
                <a:effectLst/>
                <a:ea typeface="ＭＳ Ｐゴシック" pitchFamily="34" charset="-128"/>
              </a:rPr>
              <a:t>Glycopyrronium</a:t>
            </a:r>
            <a:r>
              <a:rPr lang="en-US" dirty="0" smtClean="0">
                <a:effectLst/>
                <a:ea typeface="ＭＳ Ｐゴシック" pitchFamily="34" charset="-128"/>
              </a:rPr>
              <a:t> (NVA237)</a:t>
            </a:r>
          </a:p>
          <a:p>
            <a:pPr marL="533400" indent="-533400">
              <a:buFont typeface="Arial" pitchFamily="34" charset="0"/>
              <a:buChar char="•"/>
            </a:pPr>
            <a:r>
              <a:rPr lang="it-IT" dirty="0" smtClean="0">
                <a:effectLst/>
                <a:ea typeface="ＭＳ Ｐゴシック" pitchFamily="34" charset="-128"/>
              </a:rPr>
              <a:t>U</a:t>
            </a:r>
            <a:r>
              <a:rPr lang="en-US" dirty="0" err="1" smtClean="0">
                <a:effectLst/>
                <a:ea typeface="ＭＳ Ｐゴシック" pitchFamily="34" charset="-128"/>
              </a:rPr>
              <a:t>meclidinium</a:t>
            </a:r>
            <a:r>
              <a:rPr lang="en-US" dirty="0" smtClean="0">
                <a:effectLst/>
                <a:ea typeface="ＭＳ Ｐゴシック" pitchFamily="34" charset="-128"/>
              </a:rPr>
              <a:t> bromide</a:t>
            </a:r>
            <a:endParaRPr lang="da-DK" dirty="0" smtClean="0">
              <a:effectLst/>
            </a:endParaRPr>
          </a:p>
          <a:p>
            <a:pPr marL="533400" indent="-533400">
              <a:buFont typeface="Arial" pitchFamily="34" charset="0"/>
              <a:buChar char="•"/>
            </a:pPr>
            <a:endParaRPr lang="en-US" dirty="0" smtClean="0">
              <a:effectLst/>
              <a:ea typeface="ＭＳ Ｐゴシック" pitchFamily="34" charset="-128"/>
            </a:endParaRPr>
          </a:p>
          <a:p>
            <a:pPr marL="0" indent="0">
              <a:buNone/>
            </a:pPr>
            <a:endParaRPr lang="en-US" dirty="0" smtClean="0">
              <a:effectLst/>
              <a:ea typeface="ＭＳ Ｐゴシック" pitchFamily="34" charset="-128"/>
            </a:endParaRPr>
          </a:p>
          <a:p>
            <a:pPr marL="533400" indent="-533400">
              <a:buFont typeface="Arial" pitchFamily="34" charset="0"/>
              <a:buChar char="•"/>
            </a:pPr>
            <a:r>
              <a:rPr lang="en-US" dirty="0" err="1" smtClean="0">
                <a:effectLst/>
                <a:ea typeface="ＭＳ Ｐゴシック" pitchFamily="34" charset="-128"/>
              </a:rPr>
              <a:t>Aclidinium</a:t>
            </a:r>
            <a:r>
              <a:rPr lang="en-US" dirty="0" smtClean="0">
                <a:effectLst/>
                <a:ea typeface="ＭＳ Ｐゴシック" pitchFamily="34" charset="-128"/>
              </a:rPr>
              <a:t> bromide </a:t>
            </a:r>
          </a:p>
        </p:txBody>
      </p:sp>
      <p:sp>
        <p:nvSpPr>
          <p:cNvPr id="7" name="Pladsholder til tekst 6"/>
          <p:cNvSpPr>
            <a:spLocks noGrp="1"/>
          </p:cNvSpPr>
          <p:nvPr>
            <p:ph type="body" sz="quarter" idx="3"/>
          </p:nvPr>
        </p:nvSpPr>
        <p:spPr>
          <a:xfrm>
            <a:off x="4645033" y="1169506"/>
            <a:ext cx="4041775" cy="461665"/>
          </a:xfrm>
        </p:spPr>
        <p:txBody>
          <a:bodyPr/>
          <a:lstStyle/>
          <a:p>
            <a:pPr algn="ctr"/>
            <a:r>
              <a:rPr lang="da-DK" dirty="0" smtClean="0">
                <a:solidFill>
                  <a:srgbClr val="FFFF00"/>
                </a:solidFill>
                <a:effectLst/>
              </a:rPr>
              <a:t>LABAs</a:t>
            </a:r>
            <a:endParaRPr lang="da-DK" dirty="0">
              <a:solidFill>
                <a:srgbClr val="FFFF00"/>
              </a:solidFill>
              <a:effectLst/>
            </a:endParaRPr>
          </a:p>
        </p:txBody>
      </p:sp>
      <p:sp>
        <p:nvSpPr>
          <p:cNvPr id="8" name="Pladsholder til indhold 7"/>
          <p:cNvSpPr>
            <a:spLocks noGrp="1"/>
          </p:cNvSpPr>
          <p:nvPr>
            <p:ph sz="quarter" idx="4"/>
          </p:nvPr>
        </p:nvSpPr>
        <p:spPr>
          <a:xfrm>
            <a:off x="4645033" y="1631156"/>
            <a:ext cx="4041775" cy="997196"/>
          </a:xfrm>
        </p:spPr>
        <p:txBody>
          <a:bodyPr/>
          <a:lstStyle/>
          <a:p>
            <a:endParaRPr lang="da-DK" dirty="0" smtClean="0"/>
          </a:p>
          <a:p>
            <a:pPr marL="457200" indent="-457200">
              <a:buNone/>
            </a:pPr>
            <a:endParaRPr lang="da-DK" dirty="0"/>
          </a:p>
        </p:txBody>
      </p:sp>
      <p:sp>
        <p:nvSpPr>
          <p:cNvPr id="9" name="Pladsholder til indhold 5"/>
          <p:cNvSpPr txBox="1">
            <a:spLocks/>
          </p:cNvSpPr>
          <p:nvPr/>
        </p:nvSpPr>
        <p:spPr bwMode="auto">
          <a:xfrm>
            <a:off x="4716016" y="1599657"/>
            <a:ext cx="4040188" cy="3139321"/>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spAutoFit/>
          </a:bodyPr>
          <a:lstStyle/>
          <a:p>
            <a:pPr marL="533400" marR="0" lvl="0" indent="-533400" algn="l" defTabSz="914400" rtl="0" eaLnBrk="1" fontAlgn="base" latinLnBrk="0" hangingPunct="1">
              <a:lnSpc>
                <a:spcPct val="100000"/>
              </a:lnSpc>
              <a:spcBef>
                <a:spcPct val="45000"/>
              </a:spcBef>
              <a:spcAft>
                <a:spcPct val="0"/>
              </a:spcAft>
              <a:buClr>
                <a:srgbClr val="FF6600"/>
              </a:buClr>
              <a:buSzPct val="145000"/>
              <a:buFont typeface="Arial" pitchFamily="34" charset="0"/>
              <a:buChar char="•"/>
              <a:tabLst/>
              <a:defRPr/>
            </a:pPr>
            <a:r>
              <a:rPr kumimoji="0" lang="en-US" sz="2400" b="0" i="0" u="none" strike="noStrike" kern="0" cap="none" spc="0" normalizeH="0" baseline="0" noProof="0" dirty="0" smtClean="0">
                <a:ln>
                  <a:noFill/>
                </a:ln>
                <a:solidFill>
                  <a:schemeClr val="tx1"/>
                </a:solidFill>
                <a:uLnTx/>
                <a:uFillTx/>
                <a:ea typeface="ＭＳ Ｐゴシック" pitchFamily="34" charset="-128"/>
              </a:rPr>
              <a:t>Olodaterol </a:t>
            </a:r>
          </a:p>
          <a:p>
            <a:pPr marL="533400" marR="0" lvl="0" indent="-533400" algn="l" defTabSz="914400" rtl="0" eaLnBrk="1" fontAlgn="base" latinLnBrk="0" hangingPunct="1">
              <a:lnSpc>
                <a:spcPct val="100000"/>
              </a:lnSpc>
              <a:spcBef>
                <a:spcPct val="45000"/>
              </a:spcBef>
              <a:spcAft>
                <a:spcPct val="0"/>
              </a:spcAft>
              <a:buClr>
                <a:srgbClr val="FF6600"/>
              </a:buClr>
              <a:buSzPct val="145000"/>
              <a:buFont typeface="Arial" pitchFamily="34" charset="0"/>
              <a:buChar char="•"/>
              <a:tabLst/>
              <a:defRPr/>
            </a:pPr>
            <a:r>
              <a:rPr kumimoji="0" lang="en-US" sz="2400" b="0" i="0" u="none" strike="noStrike" kern="0" cap="none" spc="0" normalizeH="0" baseline="0" noProof="0" dirty="0" err="1" smtClean="0">
                <a:ln>
                  <a:noFill/>
                </a:ln>
                <a:solidFill>
                  <a:schemeClr val="tx1"/>
                </a:solidFill>
                <a:uLnTx/>
                <a:uFillTx/>
                <a:ea typeface="ＭＳ Ｐゴシック" pitchFamily="34" charset="-128"/>
              </a:rPr>
              <a:t>Indacaterol</a:t>
            </a:r>
            <a:endParaRPr kumimoji="0" lang="en-US" sz="2400" b="0" i="0" u="none" strike="noStrike" kern="0" cap="none" spc="0" normalizeH="0" baseline="0" noProof="0" dirty="0" smtClean="0">
              <a:ln>
                <a:noFill/>
              </a:ln>
              <a:solidFill>
                <a:schemeClr val="tx1"/>
              </a:solidFill>
              <a:uLnTx/>
              <a:uFillTx/>
              <a:ea typeface="ＭＳ Ｐゴシック" pitchFamily="34" charset="-128"/>
            </a:endParaRPr>
          </a:p>
          <a:p>
            <a:pPr marL="533400" marR="0" lvl="0" indent="-533400" algn="l" defTabSz="914400" rtl="0" eaLnBrk="1" fontAlgn="base" latinLnBrk="0" hangingPunct="1">
              <a:lnSpc>
                <a:spcPct val="100000"/>
              </a:lnSpc>
              <a:spcBef>
                <a:spcPct val="45000"/>
              </a:spcBef>
              <a:spcAft>
                <a:spcPct val="0"/>
              </a:spcAft>
              <a:buClr>
                <a:srgbClr val="FF6600"/>
              </a:buClr>
              <a:buSzPct val="145000"/>
              <a:buFont typeface="Arial" pitchFamily="34" charset="0"/>
              <a:buChar char="•"/>
              <a:tabLst/>
              <a:defRPr/>
            </a:pPr>
            <a:r>
              <a:rPr lang="en-US" sz="2400" kern="0" dirty="0" err="1" smtClean="0">
                <a:ea typeface="ＭＳ Ｐゴシック" pitchFamily="34" charset="-128"/>
              </a:rPr>
              <a:t>Vilanterol</a:t>
            </a:r>
            <a:endParaRPr lang="en-US" sz="2400" kern="0" dirty="0" smtClean="0">
              <a:ea typeface="ＭＳ Ｐゴシック" pitchFamily="34" charset="-128"/>
            </a:endParaRPr>
          </a:p>
          <a:p>
            <a:pPr marL="533400" marR="0" lvl="0" indent="-533400" algn="l" defTabSz="914400" rtl="0" eaLnBrk="1" fontAlgn="base" latinLnBrk="0" hangingPunct="1">
              <a:lnSpc>
                <a:spcPct val="100000"/>
              </a:lnSpc>
              <a:spcBef>
                <a:spcPct val="45000"/>
              </a:spcBef>
              <a:spcAft>
                <a:spcPct val="0"/>
              </a:spcAft>
              <a:buClr>
                <a:srgbClr val="FF6600"/>
              </a:buClr>
              <a:buSzPct val="145000"/>
              <a:buFont typeface="Arial" pitchFamily="34" charset="0"/>
              <a:buChar char="•"/>
              <a:tabLst/>
              <a:defRPr/>
            </a:pPr>
            <a:r>
              <a:rPr lang="en-US" sz="2400" kern="0" dirty="0" err="1" smtClean="0">
                <a:ea typeface="ＭＳ Ｐゴシック" pitchFamily="34" charset="-128"/>
              </a:rPr>
              <a:t>C</a:t>
            </a:r>
            <a:r>
              <a:rPr kumimoji="0" lang="en-US" sz="2400" b="0" i="0" u="none" strike="noStrike" kern="0" cap="none" spc="0" normalizeH="0" baseline="0" noProof="0" dirty="0" err="1" smtClean="0">
                <a:ln>
                  <a:noFill/>
                </a:ln>
                <a:solidFill>
                  <a:schemeClr val="tx1"/>
                </a:solidFill>
                <a:uLnTx/>
                <a:uFillTx/>
                <a:ea typeface="ＭＳ Ｐゴシック" pitchFamily="34" charset="-128"/>
              </a:rPr>
              <a:t>armoterol</a:t>
            </a:r>
            <a:endParaRPr kumimoji="0" lang="en-US" sz="2400" b="0" i="0" u="none" strike="noStrike" kern="0" cap="none" spc="0" normalizeH="0" baseline="0" noProof="0" dirty="0" smtClean="0">
              <a:ln>
                <a:noFill/>
              </a:ln>
              <a:solidFill>
                <a:schemeClr val="tx1"/>
              </a:solidFill>
              <a:uLnTx/>
              <a:uFillTx/>
              <a:ea typeface="ＭＳ Ｐゴシック" pitchFamily="34" charset="-128"/>
            </a:endParaRPr>
          </a:p>
          <a:p>
            <a:pPr marL="533400" marR="0" lvl="0" indent="-533400" algn="l" defTabSz="914400" rtl="0" eaLnBrk="1" fontAlgn="base" latinLnBrk="0" hangingPunct="1">
              <a:lnSpc>
                <a:spcPct val="100000"/>
              </a:lnSpc>
              <a:spcBef>
                <a:spcPct val="45000"/>
              </a:spcBef>
              <a:spcAft>
                <a:spcPct val="0"/>
              </a:spcAft>
              <a:buClr>
                <a:srgbClr val="FF6600"/>
              </a:buClr>
              <a:buSzPct val="145000"/>
              <a:buFont typeface="Arial" pitchFamily="34" charset="0"/>
              <a:buChar char="•"/>
              <a:tabLst/>
              <a:defRPr/>
            </a:pPr>
            <a:r>
              <a:rPr kumimoji="0" lang="en-US" sz="2400" b="0" i="0" u="none" strike="noStrike" kern="0" cap="none" spc="0" normalizeH="0" baseline="0" noProof="0" dirty="0" err="1" smtClean="0">
                <a:ln>
                  <a:noFill/>
                </a:ln>
                <a:solidFill>
                  <a:schemeClr val="tx1"/>
                </a:solidFill>
                <a:uLnTx/>
                <a:uFillTx/>
                <a:ea typeface="ＭＳ Ｐゴシック" pitchFamily="34" charset="-128"/>
              </a:rPr>
              <a:t>Formoterol</a:t>
            </a:r>
            <a:endParaRPr kumimoji="0" lang="en-US" sz="2400" b="0" i="0" u="none" strike="noStrike" kern="0" cap="none" spc="0" normalizeH="0" baseline="0" noProof="0" dirty="0" smtClean="0">
              <a:ln>
                <a:noFill/>
              </a:ln>
              <a:solidFill>
                <a:schemeClr val="tx1"/>
              </a:solidFill>
              <a:uLnTx/>
              <a:uFillTx/>
              <a:ea typeface="ＭＳ Ｐゴシック" pitchFamily="34" charset="-128"/>
            </a:endParaRPr>
          </a:p>
          <a:p>
            <a:pPr marL="533400" marR="0" lvl="0" indent="-533400" algn="l" defTabSz="914400" rtl="0" eaLnBrk="1" fontAlgn="base" latinLnBrk="0" hangingPunct="1">
              <a:lnSpc>
                <a:spcPct val="100000"/>
              </a:lnSpc>
              <a:spcBef>
                <a:spcPct val="45000"/>
              </a:spcBef>
              <a:spcAft>
                <a:spcPct val="0"/>
              </a:spcAft>
              <a:buClr>
                <a:srgbClr val="FF6600"/>
              </a:buClr>
              <a:buSzPct val="145000"/>
              <a:buFont typeface="Arial" pitchFamily="34" charset="0"/>
              <a:buChar char="•"/>
              <a:tabLst/>
              <a:defRPr/>
            </a:pPr>
            <a:r>
              <a:rPr lang="da-DK" sz="2400" kern="0" dirty="0" err="1" smtClean="0">
                <a:ea typeface="ＭＳ Ｐゴシック" pitchFamily="34" charset="-128"/>
              </a:rPr>
              <a:t>S</a:t>
            </a:r>
            <a:r>
              <a:rPr kumimoji="0" lang="da-DK" sz="2400" b="0" i="0" u="none" strike="noStrike" kern="0" cap="none" spc="0" normalizeH="0" baseline="0" noProof="0" dirty="0" err="1" smtClean="0">
                <a:ln>
                  <a:noFill/>
                </a:ln>
                <a:solidFill>
                  <a:schemeClr val="tx1"/>
                </a:solidFill>
                <a:uLnTx/>
                <a:uFillTx/>
                <a:ea typeface="ＭＳ Ｐゴシック" pitchFamily="34" charset="-128"/>
              </a:rPr>
              <a:t>almeterol</a:t>
            </a:r>
            <a:endParaRPr kumimoji="0" lang="da-DK" sz="2400" b="0" i="0" u="none" strike="noStrike" kern="0" cap="none" spc="0" normalizeH="0" baseline="0" noProof="0" dirty="0">
              <a:ln>
                <a:noFill/>
              </a:ln>
              <a:solidFill>
                <a:schemeClr val="tx1"/>
              </a:solidFill>
              <a:uLnTx/>
              <a:uFillTx/>
            </a:endParaRPr>
          </a:p>
        </p:txBody>
      </p:sp>
      <p:sp>
        <p:nvSpPr>
          <p:cNvPr id="10" name="Ellipse 9"/>
          <p:cNvSpPr/>
          <p:nvPr/>
        </p:nvSpPr>
        <p:spPr bwMode="auto">
          <a:xfrm>
            <a:off x="1043608" y="821084"/>
            <a:ext cx="6768752" cy="2970330"/>
          </a:xfrm>
          <a:prstGeom prst="ellipse">
            <a:avLst/>
          </a:prstGeom>
          <a:solidFill>
            <a:srgbClr val="FF33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2400" b="1" i="0" u="none" strike="noStrike" cap="none" normalizeH="0" baseline="0" dirty="0" smtClean="0">
                <a:ln>
                  <a:noFill/>
                </a:ln>
                <a:solidFill>
                  <a:srgbClr val="FFFF00"/>
                </a:solidFill>
                <a:effectLst/>
                <a:cs typeface="Arial" pitchFamily="34" charset="0"/>
              </a:rPr>
              <a:t>Fixed - Combinations</a:t>
            </a:r>
          </a:p>
          <a:p>
            <a:pPr fontAlgn="base">
              <a:spcBef>
                <a:spcPct val="0"/>
              </a:spcBef>
              <a:spcAft>
                <a:spcPct val="0"/>
              </a:spcAft>
            </a:pPr>
            <a:r>
              <a:rPr lang="en-GB" sz="2400" b="1" dirty="0" smtClean="0">
                <a:ea typeface="MS Mincho" pitchFamily="49" charset="-128"/>
                <a:cs typeface="Arial" pitchFamily="34" charset="0"/>
              </a:rPr>
              <a:t>- </a:t>
            </a:r>
            <a:r>
              <a:rPr lang="en-GB" sz="2400" b="1" dirty="0" err="1" smtClean="0">
                <a:ea typeface="MS Mincho" pitchFamily="49" charset="-128"/>
                <a:cs typeface="Arial" pitchFamily="34" charset="0"/>
              </a:rPr>
              <a:t>Olodaterol</a:t>
            </a:r>
            <a:r>
              <a:rPr lang="en-GB" sz="2400" b="1" dirty="0" smtClean="0">
                <a:ea typeface="MS Mincho" pitchFamily="49" charset="-128"/>
                <a:cs typeface="Arial" pitchFamily="34" charset="0"/>
              </a:rPr>
              <a:t>/tiotropium</a:t>
            </a:r>
          </a:p>
          <a:p>
            <a:pPr marL="0" marR="0" indent="0" defTabSz="914400" rtl="0" eaLnBrk="1" fontAlgn="base" latinLnBrk="0" hangingPunct="1">
              <a:lnSpc>
                <a:spcPct val="100000"/>
              </a:lnSpc>
              <a:spcBef>
                <a:spcPct val="0"/>
              </a:spcBef>
              <a:spcAft>
                <a:spcPct val="0"/>
              </a:spcAft>
              <a:buClrTx/>
              <a:buSzTx/>
              <a:buFontTx/>
              <a:buNone/>
              <a:tabLst/>
            </a:pPr>
            <a:r>
              <a:rPr lang="en-GB" sz="2400" b="1" dirty="0" smtClean="0">
                <a:ea typeface="MS Mincho" pitchFamily="49" charset="-128"/>
                <a:cs typeface="Arial" pitchFamily="34" charset="0"/>
              </a:rPr>
              <a:t>- Indacaterol/ </a:t>
            </a:r>
            <a:r>
              <a:rPr lang="en-GB" sz="2400" b="1" dirty="0" err="1" smtClean="0">
                <a:ea typeface="MS Mincho" pitchFamily="49" charset="-128"/>
                <a:cs typeface="Arial" pitchFamily="34" charset="0"/>
              </a:rPr>
              <a:t>glycopyrronium</a:t>
            </a:r>
            <a:endParaRPr lang="en-GB" sz="2400" b="1" dirty="0" smtClean="0">
              <a:ea typeface="MS Mincho" pitchFamily="49" charset="-128"/>
              <a:cs typeface="Arial" pitchFamily="34" charset="0"/>
            </a:endParaRPr>
          </a:p>
          <a:p>
            <a:pPr lvl="0" fontAlgn="base">
              <a:spcBef>
                <a:spcPct val="0"/>
              </a:spcBef>
              <a:spcAft>
                <a:spcPct val="0"/>
              </a:spcAft>
              <a:buFontTx/>
              <a:buChar char="-"/>
            </a:pPr>
            <a:r>
              <a:rPr lang="en-GB" sz="2400" b="1" dirty="0" smtClean="0">
                <a:ea typeface="MS Mincho" pitchFamily="49" charset="-128"/>
                <a:cs typeface="Arial" pitchFamily="34" charset="0"/>
              </a:rPr>
              <a:t> </a:t>
            </a:r>
            <a:r>
              <a:rPr lang="en-GB" sz="2400" b="1" dirty="0" err="1" smtClean="0">
                <a:ea typeface="MS Mincho" pitchFamily="49" charset="-128"/>
                <a:cs typeface="Arial" pitchFamily="34" charset="0"/>
              </a:rPr>
              <a:t>Umeclidinium</a:t>
            </a:r>
            <a:r>
              <a:rPr lang="en-GB" sz="2400" b="1" dirty="0" smtClean="0">
                <a:ea typeface="MS Mincho" pitchFamily="49" charset="-128"/>
                <a:cs typeface="Arial" pitchFamily="34" charset="0"/>
              </a:rPr>
              <a:t>/ </a:t>
            </a:r>
            <a:r>
              <a:rPr lang="en-GB" sz="2400" b="1" dirty="0" err="1" smtClean="0">
                <a:ea typeface="MS Mincho" pitchFamily="49" charset="-128"/>
                <a:cs typeface="Arial" pitchFamily="34" charset="0"/>
              </a:rPr>
              <a:t>vilanterol</a:t>
            </a:r>
            <a:endParaRPr lang="en-GB" sz="2400" b="1" dirty="0" smtClean="0">
              <a:ea typeface="MS Mincho" pitchFamily="49" charset="-128"/>
              <a:cs typeface="Arial" pitchFamily="34" charset="0"/>
            </a:endParaRPr>
          </a:p>
          <a:p>
            <a:pPr lvl="0" fontAlgn="base">
              <a:spcBef>
                <a:spcPct val="0"/>
              </a:spcBef>
              <a:spcAft>
                <a:spcPct val="0"/>
              </a:spcAft>
              <a:buFontTx/>
              <a:buChar char="-"/>
            </a:pPr>
            <a:r>
              <a:rPr lang="en-US" sz="2400" b="1" dirty="0" smtClean="0">
                <a:cs typeface="Arial" pitchFamily="34" charset="0"/>
                <a:sym typeface="Symbol" pitchFamily="18" charset="2"/>
              </a:rPr>
              <a:t> Formoterol/</a:t>
            </a:r>
            <a:r>
              <a:rPr lang="en-US" sz="2400" b="1" dirty="0" err="1" smtClean="0">
                <a:cs typeface="Arial" pitchFamily="34" charset="0"/>
                <a:sym typeface="Symbol" pitchFamily="18" charset="2"/>
              </a:rPr>
              <a:t>aclidinium</a:t>
            </a:r>
            <a:endParaRPr lang="en-US" sz="2400" b="1" dirty="0" smtClean="0">
              <a:cs typeface="Arial" pitchFamily="34" charset="0"/>
              <a:sym typeface="Symbol" pitchFamily="18" charset="2"/>
            </a:endParaRPr>
          </a:p>
          <a:p>
            <a:pPr lvl="0" fontAlgn="base">
              <a:spcBef>
                <a:spcPct val="0"/>
              </a:spcBef>
              <a:spcAft>
                <a:spcPct val="0"/>
              </a:spcAft>
              <a:buFontTx/>
              <a:buChar char="-"/>
            </a:pPr>
            <a:r>
              <a:rPr lang="en-US" sz="2400" b="1" dirty="0" smtClean="0">
                <a:ea typeface="ＭＳ Ｐゴシック" pitchFamily="34" charset="-128"/>
                <a:cs typeface="Arial" pitchFamily="34" charset="0"/>
                <a:sym typeface="Symbol" pitchFamily="18" charset="2"/>
              </a:rPr>
              <a:t> Formoterol/</a:t>
            </a:r>
            <a:r>
              <a:rPr lang="en-US" sz="2400" b="1" dirty="0" err="1" smtClean="0">
                <a:ea typeface="ＭＳ Ｐゴシック" pitchFamily="34" charset="-128"/>
                <a:cs typeface="Arial" pitchFamily="34" charset="0"/>
                <a:sym typeface="Symbol" pitchFamily="18" charset="2"/>
              </a:rPr>
              <a:t>glycopyrrolate</a:t>
            </a:r>
            <a:endParaRPr lang="en-GB" sz="2400" b="1" dirty="0" smtClean="0">
              <a:ea typeface="MS Mincho" pitchFamily="49" charset="-128"/>
              <a:cs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dirty="0" smtClean="0">
              <a:ln>
                <a:noFill/>
              </a:ln>
              <a:effectLst/>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3" cstate="print"/>
          <a:stretch>
            <a:fillRect/>
          </a:stretch>
        </p:blipFill>
        <p:spPr>
          <a:xfrm>
            <a:off x="533400" y="1485900"/>
            <a:ext cx="8229600" cy="2269048"/>
          </a:xfrm>
          <a:prstGeom prst="rect">
            <a:avLst/>
          </a:prstGeom>
        </p:spPr>
      </p:pic>
      <p:sp>
        <p:nvSpPr>
          <p:cNvPr id="15" name="TextBox 2"/>
          <p:cNvSpPr txBox="1"/>
          <p:nvPr/>
        </p:nvSpPr>
        <p:spPr>
          <a:xfrm>
            <a:off x="4267200" y="4857757"/>
            <a:ext cx="4697660" cy="276999"/>
          </a:xfrm>
          <a:prstGeom prst="rect">
            <a:avLst/>
          </a:prstGeom>
          <a:noFill/>
        </p:spPr>
        <p:txBody>
          <a:bodyPr wrap="square" rtlCol="0">
            <a:spAutoFit/>
          </a:bodyPr>
          <a:lstStyle/>
          <a:p>
            <a:pPr algn="r"/>
            <a:r>
              <a:rPr lang="en-US" sz="1200" b="1" dirty="0" smtClean="0">
                <a:latin typeface="Arial"/>
                <a:cs typeface="Arial"/>
              </a:rPr>
              <a:t>Donohue et al. </a:t>
            </a:r>
            <a:r>
              <a:rPr lang="en-US" sz="1200" b="1" dirty="0" err="1" smtClean="0">
                <a:latin typeface="Arial"/>
                <a:cs typeface="Arial"/>
              </a:rPr>
              <a:t>Respir</a:t>
            </a:r>
            <a:r>
              <a:rPr lang="en-US" sz="1200" b="1" dirty="0" smtClean="0">
                <a:latin typeface="Arial"/>
                <a:cs typeface="Arial"/>
              </a:rPr>
              <a:t> Res 2014; 15:78</a:t>
            </a:r>
            <a:endParaRPr lang="en-US" sz="1200" b="1" dirty="0">
              <a:latin typeface="Arial"/>
              <a:cs typeface="Arial"/>
            </a:endParaRPr>
          </a:p>
        </p:txBody>
      </p:sp>
      <p:sp>
        <p:nvSpPr>
          <p:cNvPr id="23" name="Rectangle 2"/>
          <p:cNvSpPr>
            <a:spLocks noGrp="1"/>
          </p:cNvSpPr>
          <p:nvPr>
            <p:ph type="title"/>
          </p:nvPr>
        </p:nvSpPr>
        <p:spPr>
          <a:xfrm>
            <a:off x="166703" y="141686"/>
            <a:ext cx="8785225" cy="454819"/>
          </a:xfrm>
        </p:spPr>
        <p:txBody>
          <a:bodyPr/>
          <a:lstStyle/>
          <a:p>
            <a:pPr eaLnBrk="1" hangingPunct="1"/>
            <a:r>
              <a:rPr lang="es-ES" sz="2800" dirty="0" err="1" smtClean="0">
                <a:solidFill>
                  <a:srgbClr val="FFFF00"/>
                </a:solidFill>
                <a:effectLst/>
              </a:rPr>
              <a:t>Umeclidinium</a:t>
            </a:r>
            <a:r>
              <a:rPr lang="es-ES" sz="2800" dirty="0" smtClean="0">
                <a:solidFill>
                  <a:srgbClr val="FFFF00"/>
                </a:solidFill>
                <a:effectLst/>
              </a:rPr>
              <a:t>/</a:t>
            </a:r>
            <a:r>
              <a:rPr lang="es-ES" sz="2800" dirty="0" err="1" smtClean="0">
                <a:solidFill>
                  <a:srgbClr val="FFFF00"/>
                </a:solidFill>
                <a:effectLst/>
              </a:rPr>
              <a:t>vilanterol</a:t>
            </a:r>
            <a:r>
              <a:rPr lang="es-ES" sz="2800" dirty="0" smtClean="0">
                <a:solidFill>
                  <a:srgbClr val="FFFF00"/>
                </a:solidFill>
                <a:effectLst/>
              </a:rPr>
              <a:t>: </a:t>
            </a:r>
            <a:r>
              <a:rPr lang="es-ES" sz="2800" dirty="0" err="1" smtClean="0">
                <a:solidFill>
                  <a:srgbClr val="FFFF00"/>
                </a:solidFill>
                <a:effectLst/>
              </a:rPr>
              <a:t>Phase</a:t>
            </a:r>
            <a:r>
              <a:rPr lang="es-ES" sz="2800" dirty="0" smtClean="0">
                <a:solidFill>
                  <a:srgbClr val="FFFF00"/>
                </a:solidFill>
                <a:effectLst/>
              </a:rPr>
              <a:t> III </a:t>
            </a:r>
            <a:r>
              <a:rPr lang="es-ES" sz="2800" dirty="0" err="1" smtClean="0">
                <a:solidFill>
                  <a:srgbClr val="FFFF00"/>
                </a:solidFill>
                <a:effectLst/>
              </a:rPr>
              <a:t>Studies</a:t>
            </a:r>
            <a:endParaRPr lang="es-ES" sz="2800" dirty="0" smtClean="0">
              <a:solidFill>
                <a:srgbClr val="FFFF00"/>
              </a:solidFill>
              <a:effectLst/>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extBox 2"/>
          <p:cNvSpPr txBox="1"/>
          <p:nvPr/>
        </p:nvSpPr>
        <p:spPr>
          <a:xfrm>
            <a:off x="4267200" y="4857757"/>
            <a:ext cx="4697660" cy="276999"/>
          </a:xfrm>
          <a:prstGeom prst="rect">
            <a:avLst/>
          </a:prstGeom>
          <a:noFill/>
        </p:spPr>
        <p:txBody>
          <a:bodyPr wrap="square" rtlCol="0">
            <a:spAutoFit/>
          </a:bodyPr>
          <a:lstStyle/>
          <a:p>
            <a:pPr algn="r"/>
            <a:r>
              <a:rPr lang="en-US" sz="1200" b="1" dirty="0" smtClean="0">
                <a:latin typeface="Arial"/>
                <a:cs typeface="Arial"/>
              </a:rPr>
              <a:t>Donohue et al. </a:t>
            </a:r>
            <a:r>
              <a:rPr lang="en-US" sz="1200" b="1" dirty="0" err="1" smtClean="0">
                <a:latin typeface="Arial"/>
                <a:cs typeface="Arial"/>
              </a:rPr>
              <a:t>Respir</a:t>
            </a:r>
            <a:r>
              <a:rPr lang="en-US" sz="1200" b="1" dirty="0" smtClean="0">
                <a:latin typeface="Arial"/>
                <a:cs typeface="Arial"/>
              </a:rPr>
              <a:t> Res 2014; 15:78</a:t>
            </a:r>
            <a:endParaRPr lang="en-US" sz="1200" b="1" dirty="0">
              <a:latin typeface="Arial"/>
              <a:cs typeface="Arial"/>
            </a:endParaRPr>
          </a:p>
        </p:txBody>
      </p:sp>
      <p:pic>
        <p:nvPicPr>
          <p:cNvPr id="28" name="Imagen 27"/>
          <p:cNvPicPr>
            <a:picLocks noChangeAspect="1"/>
          </p:cNvPicPr>
          <p:nvPr/>
        </p:nvPicPr>
        <p:blipFill>
          <a:blip r:embed="rId3" cstate="print"/>
          <a:stretch>
            <a:fillRect/>
          </a:stretch>
        </p:blipFill>
        <p:spPr>
          <a:xfrm>
            <a:off x="1524000" y="857251"/>
            <a:ext cx="6007100" cy="3979442"/>
          </a:xfrm>
          <a:prstGeom prst="rect">
            <a:avLst/>
          </a:prstGeom>
        </p:spPr>
      </p:pic>
      <p:sp>
        <p:nvSpPr>
          <p:cNvPr id="29" name="TextBox 2"/>
          <p:cNvSpPr txBox="1"/>
          <p:nvPr/>
        </p:nvSpPr>
        <p:spPr>
          <a:xfrm rot="16200000">
            <a:off x="1100259" y="1823155"/>
            <a:ext cx="1180095" cy="276999"/>
          </a:xfrm>
          <a:prstGeom prst="rect">
            <a:avLst/>
          </a:prstGeom>
          <a:noFill/>
        </p:spPr>
        <p:txBody>
          <a:bodyPr wrap="square" rtlCol="0">
            <a:spAutoFit/>
          </a:bodyPr>
          <a:lstStyle/>
          <a:p>
            <a:r>
              <a:rPr lang="en-US" sz="1200" dirty="0" smtClean="0">
                <a:solidFill>
                  <a:schemeClr val="accent6">
                    <a:lumMod val="50000"/>
                  </a:schemeClr>
                </a:solidFill>
                <a:latin typeface="Arial"/>
                <a:cs typeface="Arial"/>
              </a:rPr>
              <a:t>FEV</a:t>
            </a:r>
            <a:r>
              <a:rPr lang="en-US" sz="1200" baseline="-25000" dirty="0" smtClean="0">
                <a:solidFill>
                  <a:schemeClr val="accent6">
                    <a:lumMod val="50000"/>
                  </a:schemeClr>
                </a:solidFill>
                <a:latin typeface="Arial"/>
                <a:cs typeface="Arial"/>
              </a:rPr>
              <a:t>1</a:t>
            </a:r>
            <a:endParaRPr lang="en-US" sz="1200" baseline="-25000" dirty="0">
              <a:solidFill>
                <a:schemeClr val="accent6">
                  <a:lumMod val="50000"/>
                </a:schemeClr>
              </a:solidFill>
              <a:latin typeface="Arial"/>
              <a:cs typeface="Arial"/>
            </a:endParaRPr>
          </a:p>
        </p:txBody>
      </p:sp>
      <p:sp>
        <p:nvSpPr>
          <p:cNvPr id="31" name="TextBox 2"/>
          <p:cNvSpPr txBox="1"/>
          <p:nvPr/>
        </p:nvSpPr>
        <p:spPr>
          <a:xfrm rot="16200000">
            <a:off x="1100259" y="3500559"/>
            <a:ext cx="1180095" cy="276999"/>
          </a:xfrm>
          <a:prstGeom prst="rect">
            <a:avLst/>
          </a:prstGeom>
          <a:noFill/>
        </p:spPr>
        <p:txBody>
          <a:bodyPr wrap="square" rtlCol="0">
            <a:spAutoFit/>
          </a:bodyPr>
          <a:lstStyle/>
          <a:p>
            <a:r>
              <a:rPr lang="en-US" sz="1200" dirty="0" smtClean="0">
                <a:solidFill>
                  <a:schemeClr val="accent6">
                    <a:lumMod val="50000"/>
                  </a:schemeClr>
                </a:solidFill>
                <a:latin typeface="Arial"/>
                <a:cs typeface="Arial"/>
              </a:rPr>
              <a:t>FVC</a:t>
            </a:r>
            <a:endParaRPr lang="en-US" sz="1200" baseline="-25000" dirty="0">
              <a:solidFill>
                <a:schemeClr val="accent6">
                  <a:lumMod val="50000"/>
                </a:schemeClr>
              </a:solidFill>
              <a:latin typeface="Arial"/>
              <a:cs typeface="Arial"/>
            </a:endParaRPr>
          </a:p>
        </p:txBody>
      </p:sp>
      <p:sp>
        <p:nvSpPr>
          <p:cNvPr id="20" name="Rectangle 2"/>
          <p:cNvSpPr>
            <a:spLocks noGrp="1"/>
          </p:cNvSpPr>
          <p:nvPr>
            <p:ph type="title"/>
          </p:nvPr>
        </p:nvSpPr>
        <p:spPr>
          <a:xfrm>
            <a:off x="166703" y="141686"/>
            <a:ext cx="8785225" cy="454819"/>
          </a:xfrm>
        </p:spPr>
        <p:txBody>
          <a:bodyPr/>
          <a:lstStyle/>
          <a:p>
            <a:pPr eaLnBrk="1" hangingPunct="1"/>
            <a:r>
              <a:rPr lang="es-ES" sz="2800" dirty="0" err="1" smtClean="0">
                <a:solidFill>
                  <a:srgbClr val="FFFF00"/>
                </a:solidFill>
                <a:effectLst/>
              </a:rPr>
              <a:t>Umeclidinium</a:t>
            </a:r>
            <a:r>
              <a:rPr lang="es-ES" sz="2800" dirty="0" smtClean="0">
                <a:solidFill>
                  <a:srgbClr val="FFFF00"/>
                </a:solidFill>
                <a:effectLst/>
              </a:rPr>
              <a:t>/</a:t>
            </a:r>
            <a:r>
              <a:rPr lang="es-ES" sz="2800" dirty="0" err="1" smtClean="0">
                <a:solidFill>
                  <a:srgbClr val="FFFF00"/>
                </a:solidFill>
                <a:effectLst/>
              </a:rPr>
              <a:t>vilanterol</a:t>
            </a:r>
            <a:r>
              <a:rPr lang="es-ES" sz="2800" dirty="0" smtClean="0">
                <a:solidFill>
                  <a:srgbClr val="FFFF00"/>
                </a:solidFill>
                <a:effectLst/>
              </a:rPr>
              <a:t>: </a:t>
            </a:r>
            <a:r>
              <a:rPr lang="es-ES" sz="2800" dirty="0" err="1" smtClean="0">
                <a:solidFill>
                  <a:srgbClr val="FFFF00"/>
                </a:solidFill>
                <a:effectLst/>
              </a:rPr>
              <a:t>Phase</a:t>
            </a:r>
            <a:r>
              <a:rPr lang="es-ES" sz="2800" dirty="0" smtClean="0">
                <a:solidFill>
                  <a:srgbClr val="FFFF00"/>
                </a:solidFill>
                <a:effectLst/>
              </a:rPr>
              <a:t> III </a:t>
            </a:r>
            <a:r>
              <a:rPr lang="es-ES" sz="2800" dirty="0" err="1" smtClean="0">
                <a:solidFill>
                  <a:srgbClr val="FFFF00"/>
                </a:solidFill>
                <a:effectLst/>
              </a:rPr>
              <a:t>Studies</a:t>
            </a:r>
            <a:endParaRPr lang="es-ES" sz="2800" dirty="0" smtClean="0">
              <a:solidFill>
                <a:srgbClr val="FFFF00"/>
              </a:solidFill>
              <a:effectLst/>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cstate="print"/>
          <a:stretch>
            <a:fillRect/>
          </a:stretch>
        </p:blipFill>
        <p:spPr>
          <a:xfrm>
            <a:off x="228600" y="968994"/>
            <a:ext cx="8699500" cy="3862315"/>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436734" y="232013"/>
            <a:ext cx="8462573" cy="523220"/>
          </a:xfrm>
          <a:prstGeom prst="rect">
            <a:avLst/>
          </a:prstGeom>
          <a:noFill/>
        </p:spPr>
        <p:txBody>
          <a:bodyPr wrap="none" rtlCol="0">
            <a:spAutoFit/>
          </a:bodyPr>
          <a:lstStyle/>
          <a:p>
            <a:r>
              <a:rPr lang="en-GB" sz="2800" b="1" dirty="0" err="1" smtClean="0">
                <a:solidFill>
                  <a:srgbClr val="FFFF00"/>
                </a:solidFill>
              </a:rPr>
              <a:t>Glycopyrronium</a:t>
            </a:r>
            <a:r>
              <a:rPr lang="en-GB" sz="2800" b="1" dirty="0" smtClean="0">
                <a:solidFill>
                  <a:srgbClr val="FFFF00"/>
                </a:solidFill>
              </a:rPr>
              <a:t> </a:t>
            </a:r>
            <a:r>
              <a:rPr lang="en-US" sz="2800" b="1" dirty="0" smtClean="0">
                <a:solidFill>
                  <a:srgbClr val="FFFF00"/>
                </a:solidFill>
              </a:rPr>
              <a:t>+ Indecaterol fixed combination</a:t>
            </a:r>
            <a:endParaRPr lang="en-US" sz="2800" b="1" dirty="0">
              <a:solidFill>
                <a:srgbClr val="FFFF00"/>
              </a:solidFill>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a:xfrm>
            <a:off x="158750" y="190502"/>
            <a:ext cx="8890000" cy="830997"/>
          </a:xfrm>
        </p:spPr>
        <p:txBody>
          <a:bodyPr/>
          <a:lstStyle/>
          <a:p>
            <a:r>
              <a:rPr lang="en-GB" sz="2400" dirty="0" smtClean="0">
                <a:solidFill>
                  <a:srgbClr val="FFFF00"/>
                </a:solidFill>
                <a:effectLst/>
                <a:latin typeface="+mn-lt"/>
              </a:rPr>
              <a:t>Improved lung function with FDC </a:t>
            </a:r>
            <a:r>
              <a:rPr lang="en-GB" sz="2400" dirty="0" err="1" smtClean="0">
                <a:solidFill>
                  <a:srgbClr val="FFFF00"/>
                </a:solidFill>
                <a:effectLst/>
                <a:latin typeface="+mn-lt"/>
              </a:rPr>
              <a:t>glycopyrronium</a:t>
            </a:r>
            <a:r>
              <a:rPr lang="en-GB" sz="2400" dirty="0" smtClean="0">
                <a:solidFill>
                  <a:srgbClr val="FFFF00"/>
                </a:solidFill>
                <a:effectLst/>
                <a:latin typeface="+mn-lt"/>
              </a:rPr>
              <a:t> / </a:t>
            </a:r>
            <a:r>
              <a:rPr lang="en-GB" sz="2400" dirty="0" err="1" smtClean="0">
                <a:solidFill>
                  <a:srgbClr val="FFFF00"/>
                </a:solidFill>
                <a:effectLst/>
                <a:latin typeface="+mn-lt"/>
              </a:rPr>
              <a:t>indacaterol</a:t>
            </a:r>
            <a:r>
              <a:rPr lang="en-GB" sz="2400" dirty="0" smtClean="0">
                <a:solidFill>
                  <a:srgbClr val="FFFF00"/>
                </a:solidFill>
                <a:effectLst/>
                <a:latin typeface="+mn-lt"/>
              </a:rPr>
              <a:t> </a:t>
            </a:r>
            <a:r>
              <a:rPr lang="en-GB" sz="2400" dirty="0" err="1" smtClean="0">
                <a:solidFill>
                  <a:srgbClr val="FFFF00"/>
                </a:solidFill>
                <a:effectLst/>
                <a:latin typeface="+mn-lt"/>
              </a:rPr>
              <a:t>qd</a:t>
            </a:r>
            <a:r>
              <a:rPr lang="en-GB" sz="2400" dirty="0" smtClean="0">
                <a:solidFill>
                  <a:srgbClr val="FFFF00"/>
                </a:solidFill>
                <a:effectLst/>
                <a:latin typeface="+mn-lt"/>
              </a:rPr>
              <a:t> versus </a:t>
            </a:r>
            <a:r>
              <a:rPr lang="en-GB" sz="2400" dirty="0" err="1" smtClean="0">
                <a:solidFill>
                  <a:srgbClr val="FFFF00"/>
                </a:solidFill>
                <a:effectLst/>
                <a:latin typeface="+mn-lt"/>
              </a:rPr>
              <a:t>monotherapy</a:t>
            </a:r>
            <a:r>
              <a:rPr lang="en-GB" sz="2400" dirty="0" smtClean="0">
                <a:solidFill>
                  <a:srgbClr val="FFFF00"/>
                </a:solidFill>
                <a:effectLst/>
                <a:latin typeface="+mn-lt"/>
              </a:rPr>
              <a:t> and placebo</a:t>
            </a:r>
          </a:p>
        </p:txBody>
      </p:sp>
      <p:sp>
        <p:nvSpPr>
          <p:cNvPr id="13" name="TextBox 12"/>
          <p:cNvSpPr txBox="1"/>
          <p:nvPr/>
        </p:nvSpPr>
        <p:spPr>
          <a:xfrm>
            <a:off x="271464" y="4450567"/>
            <a:ext cx="8786813" cy="307777"/>
          </a:xfrm>
          <a:prstGeom prst="rect">
            <a:avLst/>
          </a:prstGeom>
          <a:noFill/>
        </p:spPr>
        <p:txBody>
          <a:bodyP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eaLnBrk="1" fontAlgn="base" hangingPunct="1">
              <a:spcBef>
                <a:spcPct val="0"/>
              </a:spcBef>
              <a:spcAft>
                <a:spcPct val="0"/>
              </a:spcAft>
            </a:pPr>
            <a:r>
              <a:rPr lang="en-GB" sz="1400" b="0" dirty="0">
                <a:solidFill>
                  <a:srgbClr val="FFFFFF"/>
                </a:solidFill>
                <a:latin typeface="Arial"/>
              </a:rPr>
              <a:t>26-week randomized, controlled SHINE study in patients with moderate-to-severe COPD (n=2144)</a:t>
            </a:r>
            <a:endParaRPr lang="en-GB" sz="1400" dirty="0">
              <a:solidFill>
                <a:srgbClr val="FFFFFF"/>
              </a:solidFill>
              <a:latin typeface="Arial"/>
            </a:endParaRPr>
          </a:p>
        </p:txBody>
      </p:sp>
      <p:sp>
        <p:nvSpPr>
          <p:cNvPr id="16" name="Text Box 6"/>
          <p:cNvSpPr txBox="1">
            <a:spLocks noChangeArrowheads="1"/>
          </p:cNvSpPr>
          <p:nvPr/>
        </p:nvSpPr>
        <p:spPr bwMode="auto">
          <a:xfrm>
            <a:off x="5899150" y="3720145"/>
            <a:ext cx="2548164" cy="738664"/>
          </a:xfrm>
          <a:prstGeom prst="rect">
            <a:avLst/>
          </a:prstGeom>
          <a:noFill/>
          <a:ln w="9525">
            <a:noFill/>
            <a:miter lim="800000"/>
            <a:headEnd/>
            <a:tailEnd/>
          </a:ln>
          <a:effectLst/>
        </p:spPr>
        <p:txBody>
          <a:bodyPr wrap="square" anchor="b">
            <a:spAutoFit/>
          </a:bodyPr>
          <a:lstStyle/>
          <a:p>
            <a:pPr fontAlgn="base">
              <a:spcBef>
                <a:spcPct val="0"/>
              </a:spcBef>
              <a:spcAft>
                <a:spcPct val="0"/>
              </a:spcAft>
              <a:defRPr/>
            </a:pPr>
            <a:r>
              <a:rPr lang="en-GB" sz="1400" dirty="0" smtClean="0">
                <a:solidFill>
                  <a:srgbClr val="FFFFFF"/>
                </a:solidFill>
              </a:rPr>
              <a:t>***</a:t>
            </a:r>
            <a:r>
              <a:rPr lang="en-GB" sz="1400" i="1" dirty="0" smtClean="0">
                <a:solidFill>
                  <a:srgbClr val="FFFFFF"/>
                </a:solidFill>
              </a:rPr>
              <a:t>P</a:t>
            </a:r>
            <a:r>
              <a:rPr lang="en-GB" sz="1400" dirty="0" smtClean="0">
                <a:solidFill>
                  <a:srgbClr val="FFFFFF"/>
                </a:solidFill>
              </a:rPr>
              <a:t>&lt;0.001 QVA149</a:t>
            </a:r>
            <a:r>
              <a:rPr lang="en-GB" sz="1400" dirty="0">
                <a:solidFill>
                  <a:srgbClr val="FFFFFF"/>
                </a:solidFill>
              </a:rPr>
              <a:t>, glycopyrronium plus indacaterol</a:t>
            </a:r>
          </a:p>
        </p:txBody>
      </p:sp>
      <p:sp>
        <p:nvSpPr>
          <p:cNvPr id="17" name="Text Box 7"/>
          <p:cNvSpPr txBox="1">
            <a:spLocks noChangeArrowheads="1"/>
          </p:cNvSpPr>
          <p:nvPr/>
        </p:nvSpPr>
        <p:spPr bwMode="auto">
          <a:xfrm>
            <a:off x="5181413" y="4779576"/>
            <a:ext cx="3760787" cy="261610"/>
          </a:xfrm>
          <a:prstGeom prst="rect">
            <a:avLst/>
          </a:prstGeom>
          <a:noFill/>
          <a:ln w="9525">
            <a:noFill/>
            <a:miter lim="800000"/>
            <a:headEnd/>
            <a:tailEnd/>
          </a:ln>
          <a:effectLst/>
        </p:spPr>
        <p:txBody>
          <a:bodyPr wrap="square" anchor="b">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r" eaLnBrk="1" fontAlgn="base" hangingPunct="1">
              <a:spcBef>
                <a:spcPct val="0"/>
              </a:spcBef>
              <a:spcAft>
                <a:spcPct val="0"/>
              </a:spcAft>
            </a:pPr>
            <a:r>
              <a:rPr lang="da-DK" sz="1100" b="0" dirty="0">
                <a:solidFill>
                  <a:srgbClr val="FFFFFF"/>
                </a:solidFill>
                <a:latin typeface="Arial"/>
              </a:rPr>
              <a:t>Bateman et al, </a:t>
            </a:r>
            <a:r>
              <a:rPr lang="da-DK" sz="1100" b="0" i="1" dirty="0">
                <a:solidFill>
                  <a:srgbClr val="FFFFFF"/>
                </a:solidFill>
                <a:latin typeface="Arial"/>
              </a:rPr>
              <a:t>Eur Resp J </a:t>
            </a:r>
            <a:r>
              <a:rPr lang="da-DK" sz="1100" b="0" dirty="0" smtClean="0">
                <a:solidFill>
                  <a:srgbClr val="FFFFFF"/>
                </a:solidFill>
                <a:latin typeface="Arial"/>
              </a:rPr>
              <a:t>2013</a:t>
            </a:r>
            <a:r>
              <a:rPr lang="en-GB" sz="1100" b="0" dirty="0">
                <a:solidFill>
                  <a:srgbClr val="FFFFFF"/>
                </a:solidFill>
                <a:latin typeface="Arial"/>
              </a:rPr>
              <a:t> [</a:t>
            </a:r>
            <a:r>
              <a:rPr lang="en-GB" sz="1100" b="0" dirty="0" err="1">
                <a:solidFill>
                  <a:srgbClr val="FFFFFF"/>
                </a:solidFill>
                <a:latin typeface="Arial"/>
              </a:rPr>
              <a:t>Epub</a:t>
            </a:r>
            <a:r>
              <a:rPr lang="en-GB" sz="1100" b="0" dirty="0">
                <a:solidFill>
                  <a:srgbClr val="FFFFFF"/>
                </a:solidFill>
                <a:latin typeface="Arial"/>
              </a:rPr>
              <a:t> ahead of print</a:t>
            </a:r>
            <a:r>
              <a:rPr lang="en-GB" sz="1100" b="0" dirty="0" smtClean="0">
                <a:solidFill>
                  <a:srgbClr val="FFFFFF"/>
                </a:solidFill>
                <a:latin typeface="Arial"/>
              </a:rPr>
              <a:t>]</a:t>
            </a:r>
            <a:endParaRPr lang="da-DK" sz="1100" b="0" dirty="0">
              <a:solidFill>
                <a:srgbClr val="FFFFFF"/>
              </a:solidFill>
              <a:latin typeface="Arial"/>
            </a:endParaRPr>
          </a:p>
        </p:txBody>
      </p:sp>
      <p:grpSp>
        <p:nvGrpSpPr>
          <p:cNvPr id="2" name="Group 21"/>
          <p:cNvGrpSpPr>
            <a:grpSpLocks/>
          </p:cNvGrpSpPr>
          <p:nvPr/>
        </p:nvGrpSpPr>
        <p:grpSpPr bwMode="auto">
          <a:xfrm>
            <a:off x="4094175" y="1575198"/>
            <a:ext cx="1800225" cy="53578"/>
            <a:chOff x="1976137" y="5321300"/>
            <a:chExt cx="1641780" cy="72000"/>
          </a:xfrm>
        </p:grpSpPr>
        <p:cxnSp>
          <p:nvCxnSpPr>
            <p:cNvPr id="53294" name="Straight Connector 17"/>
            <p:cNvCxnSpPr>
              <a:cxnSpLocks noChangeShapeType="1"/>
            </p:cNvCxnSpPr>
            <p:nvPr/>
          </p:nvCxnSpPr>
          <p:spPr bwMode="auto">
            <a:xfrm>
              <a:off x="1976137" y="5321300"/>
              <a:ext cx="1641780" cy="0"/>
            </a:xfrm>
            <a:prstGeom prst="line">
              <a:avLst/>
            </a:prstGeom>
            <a:noFill/>
            <a:ln w="19050" algn="ctr">
              <a:solidFill>
                <a:schemeClr val="tx1"/>
              </a:solidFill>
              <a:round/>
              <a:headEnd/>
              <a:tailEnd/>
            </a:ln>
          </p:spPr>
        </p:cxnSp>
        <p:cxnSp>
          <p:nvCxnSpPr>
            <p:cNvPr id="53295" name="Straight Connector 19"/>
            <p:cNvCxnSpPr>
              <a:cxnSpLocks noChangeShapeType="1"/>
            </p:cNvCxnSpPr>
            <p:nvPr/>
          </p:nvCxnSpPr>
          <p:spPr bwMode="auto">
            <a:xfrm>
              <a:off x="1981403" y="5321300"/>
              <a:ext cx="0" cy="72000"/>
            </a:xfrm>
            <a:prstGeom prst="line">
              <a:avLst/>
            </a:prstGeom>
            <a:noFill/>
            <a:ln w="19050" algn="ctr">
              <a:solidFill>
                <a:schemeClr val="tx1"/>
              </a:solidFill>
              <a:round/>
              <a:headEnd/>
              <a:tailEnd/>
            </a:ln>
          </p:spPr>
        </p:cxnSp>
        <p:cxnSp>
          <p:nvCxnSpPr>
            <p:cNvPr id="53296" name="Straight Connector 20"/>
            <p:cNvCxnSpPr>
              <a:cxnSpLocks noChangeShapeType="1"/>
            </p:cNvCxnSpPr>
            <p:nvPr/>
          </p:nvCxnSpPr>
          <p:spPr bwMode="auto">
            <a:xfrm>
              <a:off x="3609400" y="5321300"/>
              <a:ext cx="0" cy="72000"/>
            </a:xfrm>
            <a:prstGeom prst="line">
              <a:avLst/>
            </a:prstGeom>
            <a:noFill/>
            <a:ln w="19050" algn="ctr">
              <a:solidFill>
                <a:schemeClr val="tx1"/>
              </a:solidFill>
              <a:round/>
              <a:headEnd/>
              <a:tailEnd/>
            </a:ln>
          </p:spPr>
        </p:cxnSp>
      </p:grpSp>
      <p:grpSp>
        <p:nvGrpSpPr>
          <p:cNvPr id="4" name="Group 26"/>
          <p:cNvGrpSpPr>
            <a:grpSpLocks/>
          </p:cNvGrpSpPr>
          <p:nvPr/>
        </p:nvGrpSpPr>
        <p:grpSpPr bwMode="auto">
          <a:xfrm>
            <a:off x="4994280" y="1779987"/>
            <a:ext cx="900113" cy="53578"/>
            <a:chOff x="1976137" y="5321300"/>
            <a:chExt cx="1641780" cy="72000"/>
          </a:xfrm>
        </p:grpSpPr>
        <p:cxnSp>
          <p:nvCxnSpPr>
            <p:cNvPr id="53291" name="Straight Connector 27"/>
            <p:cNvCxnSpPr>
              <a:cxnSpLocks noChangeShapeType="1"/>
            </p:cNvCxnSpPr>
            <p:nvPr/>
          </p:nvCxnSpPr>
          <p:spPr bwMode="auto">
            <a:xfrm>
              <a:off x="1976137" y="5321300"/>
              <a:ext cx="1641780" cy="0"/>
            </a:xfrm>
            <a:prstGeom prst="line">
              <a:avLst/>
            </a:prstGeom>
            <a:noFill/>
            <a:ln w="19050" algn="ctr">
              <a:solidFill>
                <a:schemeClr val="tx1"/>
              </a:solidFill>
              <a:round/>
              <a:headEnd/>
              <a:tailEnd/>
            </a:ln>
          </p:spPr>
        </p:cxnSp>
        <p:cxnSp>
          <p:nvCxnSpPr>
            <p:cNvPr id="53292" name="Straight Connector 28"/>
            <p:cNvCxnSpPr>
              <a:cxnSpLocks noChangeShapeType="1"/>
            </p:cNvCxnSpPr>
            <p:nvPr/>
          </p:nvCxnSpPr>
          <p:spPr bwMode="auto">
            <a:xfrm>
              <a:off x="1987013" y="5321300"/>
              <a:ext cx="0" cy="72000"/>
            </a:xfrm>
            <a:prstGeom prst="line">
              <a:avLst/>
            </a:prstGeom>
            <a:noFill/>
            <a:ln w="19050" algn="ctr">
              <a:solidFill>
                <a:schemeClr val="tx1"/>
              </a:solidFill>
              <a:round/>
              <a:headEnd/>
              <a:tailEnd/>
            </a:ln>
          </p:spPr>
        </p:cxnSp>
        <p:cxnSp>
          <p:nvCxnSpPr>
            <p:cNvPr id="53293" name="Straight Connector 29"/>
            <p:cNvCxnSpPr>
              <a:cxnSpLocks noChangeShapeType="1"/>
            </p:cNvCxnSpPr>
            <p:nvPr/>
          </p:nvCxnSpPr>
          <p:spPr bwMode="auto">
            <a:xfrm>
              <a:off x="3609400" y="5321300"/>
              <a:ext cx="0" cy="72000"/>
            </a:xfrm>
            <a:prstGeom prst="line">
              <a:avLst/>
            </a:prstGeom>
            <a:noFill/>
            <a:ln w="19050" algn="ctr">
              <a:solidFill>
                <a:schemeClr val="tx1"/>
              </a:solidFill>
              <a:round/>
              <a:headEnd/>
              <a:tailEnd/>
            </a:ln>
          </p:spPr>
        </p:cxnSp>
      </p:grpSp>
      <p:grpSp>
        <p:nvGrpSpPr>
          <p:cNvPr id="5" name="Group 30"/>
          <p:cNvGrpSpPr>
            <a:grpSpLocks/>
          </p:cNvGrpSpPr>
          <p:nvPr/>
        </p:nvGrpSpPr>
        <p:grpSpPr bwMode="auto">
          <a:xfrm>
            <a:off x="3230586" y="1375173"/>
            <a:ext cx="2663825" cy="53578"/>
            <a:chOff x="1976137" y="5321300"/>
            <a:chExt cx="1641780" cy="72000"/>
          </a:xfrm>
        </p:grpSpPr>
        <p:cxnSp>
          <p:nvCxnSpPr>
            <p:cNvPr id="53288" name="Straight Connector 31"/>
            <p:cNvCxnSpPr>
              <a:cxnSpLocks noChangeShapeType="1"/>
            </p:cNvCxnSpPr>
            <p:nvPr/>
          </p:nvCxnSpPr>
          <p:spPr bwMode="auto">
            <a:xfrm>
              <a:off x="1976137" y="5321300"/>
              <a:ext cx="1641780" cy="0"/>
            </a:xfrm>
            <a:prstGeom prst="line">
              <a:avLst/>
            </a:prstGeom>
            <a:noFill/>
            <a:ln w="19050" algn="ctr">
              <a:solidFill>
                <a:schemeClr val="tx1"/>
              </a:solidFill>
              <a:round/>
              <a:headEnd/>
              <a:tailEnd/>
            </a:ln>
          </p:spPr>
        </p:cxnSp>
        <p:cxnSp>
          <p:nvCxnSpPr>
            <p:cNvPr id="53289" name="Straight Connector 32"/>
            <p:cNvCxnSpPr>
              <a:cxnSpLocks noChangeShapeType="1"/>
            </p:cNvCxnSpPr>
            <p:nvPr/>
          </p:nvCxnSpPr>
          <p:spPr bwMode="auto">
            <a:xfrm>
              <a:off x="1979376" y="5321300"/>
              <a:ext cx="0" cy="72000"/>
            </a:xfrm>
            <a:prstGeom prst="line">
              <a:avLst/>
            </a:prstGeom>
            <a:noFill/>
            <a:ln w="19050" algn="ctr">
              <a:solidFill>
                <a:schemeClr val="tx1"/>
              </a:solidFill>
              <a:round/>
              <a:headEnd/>
              <a:tailEnd/>
            </a:ln>
          </p:spPr>
        </p:cxnSp>
        <p:cxnSp>
          <p:nvCxnSpPr>
            <p:cNvPr id="53290" name="Straight Connector 33"/>
            <p:cNvCxnSpPr>
              <a:cxnSpLocks noChangeShapeType="1"/>
            </p:cNvCxnSpPr>
            <p:nvPr/>
          </p:nvCxnSpPr>
          <p:spPr bwMode="auto">
            <a:xfrm>
              <a:off x="3617037" y="5321300"/>
              <a:ext cx="0" cy="72000"/>
            </a:xfrm>
            <a:prstGeom prst="line">
              <a:avLst/>
            </a:prstGeom>
            <a:noFill/>
            <a:ln w="19050" algn="ctr">
              <a:solidFill>
                <a:schemeClr val="tx1"/>
              </a:solidFill>
              <a:round/>
              <a:headEnd/>
              <a:tailEnd/>
            </a:ln>
          </p:spPr>
        </p:cxnSp>
      </p:grpSp>
      <p:sp>
        <p:nvSpPr>
          <p:cNvPr id="36" name="TextBox 35"/>
          <p:cNvSpPr txBox="1"/>
          <p:nvPr/>
        </p:nvSpPr>
        <p:spPr>
          <a:xfrm>
            <a:off x="5064125" y="1602593"/>
            <a:ext cx="1009650" cy="307777"/>
          </a:xfrm>
          <a:prstGeom prst="rect">
            <a:avLst/>
          </a:prstGeom>
          <a:noFill/>
        </p:spPr>
        <p:txBody>
          <a:bodyPr>
            <a:spAutoFit/>
          </a:bodyPr>
          <a:lstStyle/>
          <a:p>
            <a:pPr fontAlgn="base">
              <a:spcBef>
                <a:spcPct val="0"/>
              </a:spcBef>
              <a:spcAft>
                <a:spcPct val="0"/>
              </a:spcAft>
              <a:defRPr/>
            </a:pPr>
            <a:r>
              <a:rPr lang="en-GB" sz="1400" b="1" dirty="0">
                <a:solidFill>
                  <a:srgbClr val="FFFFFF"/>
                </a:solidFill>
              </a:rPr>
              <a:t>0.07***</a:t>
            </a:r>
          </a:p>
        </p:txBody>
      </p:sp>
      <p:sp>
        <p:nvSpPr>
          <p:cNvPr id="37" name="TextBox 36"/>
          <p:cNvSpPr txBox="1"/>
          <p:nvPr/>
        </p:nvSpPr>
        <p:spPr>
          <a:xfrm>
            <a:off x="4713288" y="1395424"/>
            <a:ext cx="1009650" cy="307777"/>
          </a:xfrm>
          <a:prstGeom prst="rect">
            <a:avLst/>
          </a:prstGeom>
          <a:noFill/>
        </p:spPr>
        <p:txBody>
          <a:bodyPr>
            <a:spAutoFit/>
          </a:bodyPr>
          <a:lstStyle/>
          <a:p>
            <a:pPr fontAlgn="base">
              <a:spcBef>
                <a:spcPct val="0"/>
              </a:spcBef>
              <a:spcAft>
                <a:spcPct val="0"/>
              </a:spcAft>
              <a:defRPr/>
            </a:pPr>
            <a:r>
              <a:rPr lang="en-GB" sz="1400" b="1" dirty="0">
                <a:solidFill>
                  <a:srgbClr val="FFFFFF"/>
                </a:solidFill>
              </a:rPr>
              <a:t>0.09***</a:t>
            </a:r>
          </a:p>
        </p:txBody>
      </p:sp>
      <p:sp>
        <p:nvSpPr>
          <p:cNvPr id="38" name="TextBox 37"/>
          <p:cNvSpPr txBox="1"/>
          <p:nvPr/>
        </p:nvSpPr>
        <p:spPr>
          <a:xfrm>
            <a:off x="4392613" y="1200161"/>
            <a:ext cx="1009650" cy="307777"/>
          </a:xfrm>
          <a:prstGeom prst="rect">
            <a:avLst/>
          </a:prstGeom>
          <a:noFill/>
        </p:spPr>
        <p:txBody>
          <a:bodyPr>
            <a:spAutoFit/>
          </a:bodyPr>
          <a:lstStyle/>
          <a:p>
            <a:pPr fontAlgn="base">
              <a:spcBef>
                <a:spcPct val="0"/>
              </a:spcBef>
              <a:spcAft>
                <a:spcPct val="0"/>
              </a:spcAft>
              <a:defRPr/>
            </a:pPr>
            <a:r>
              <a:rPr lang="en-GB" sz="1400" b="1" dirty="0">
                <a:solidFill>
                  <a:srgbClr val="FFFFFF"/>
                </a:solidFill>
              </a:rPr>
              <a:t>0.08***</a:t>
            </a:r>
          </a:p>
        </p:txBody>
      </p:sp>
      <p:grpSp>
        <p:nvGrpSpPr>
          <p:cNvPr id="6" name="Group 42"/>
          <p:cNvGrpSpPr>
            <a:grpSpLocks/>
          </p:cNvGrpSpPr>
          <p:nvPr/>
        </p:nvGrpSpPr>
        <p:grpSpPr bwMode="auto">
          <a:xfrm flipV="1">
            <a:off x="2335236" y="3679589"/>
            <a:ext cx="911225" cy="54769"/>
            <a:chOff x="1976137" y="5321300"/>
            <a:chExt cx="1641780" cy="72000"/>
          </a:xfrm>
        </p:grpSpPr>
        <p:cxnSp>
          <p:nvCxnSpPr>
            <p:cNvPr id="53285" name="Straight Connector 43"/>
            <p:cNvCxnSpPr>
              <a:cxnSpLocks noChangeShapeType="1"/>
            </p:cNvCxnSpPr>
            <p:nvPr/>
          </p:nvCxnSpPr>
          <p:spPr bwMode="auto">
            <a:xfrm>
              <a:off x="1976137" y="5321300"/>
              <a:ext cx="1641780" cy="0"/>
            </a:xfrm>
            <a:prstGeom prst="line">
              <a:avLst/>
            </a:prstGeom>
            <a:noFill/>
            <a:ln w="19050" algn="ctr">
              <a:solidFill>
                <a:schemeClr val="tx1"/>
              </a:solidFill>
              <a:round/>
              <a:headEnd/>
              <a:tailEnd/>
            </a:ln>
          </p:spPr>
        </p:cxnSp>
        <p:cxnSp>
          <p:nvCxnSpPr>
            <p:cNvPr id="53286" name="Straight Connector 44"/>
            <p:cNvCxnSpPr>
              <a:cxnSpLocks noChangeShapeType="1"/>
            </p:cNvCxnSpPr>
            <p:nvPr/>
          </p:nvCxnSpPr>
          <p:spPr bwMode="auto">
            <a:xfrm>
              <a:off x="1987013" y="5321300"/>
              <a:ext cx="0" cy="72000"/>
            </a:xfrm>
            <a:prstGeom prst="line">
              <a:avLst/>
            </a:prstGeom>
            <a:noFill/>
            <a:ln w="19050" algn="ctr">
              <a:solidFill>
                <a:schemeClr val="tx1"/>
              </a:solidFill>
              <a:round/>
              <a:headEnd/>
              <a:tailEnd/>
            </a:ln>
          </p:spPr>
        </p:cxnSp>
        <p:cxnSp>
          <p:nvCxnSpPr>
            <p:cNvPr id="53287" name="Straight Connector 45"/>
            <p:cNvCxnSpPr>
              <a:cxnSpLocks noChangeShapeType="1"/>
            </p:cNvCxnSpPr>
            <p:nvPr/>
          </p:nvCxnSpPr>
          <p:spPr bwMode="auto">
            <a:xfrm>
              <a:off x="3609400" y="5321300"/>
              <a:ext cx="0" cy="72000"/>
            </a:xfrm>
            <a:prstGeom prst="line">
              <a:avLst/>
            </a:prstGeom>
            <a:noFill/>
            <a:ln w="19050" algn="ctr">
              <a:solidFill>
                <a:schemeClr val="tx1"/>
              </a:solidFill>
              <a:round/>
              <a:headEnd/>
              <a:tailEnd/>
            </a:ln>
          </p:spPr>
        </p:cxnSp>
      </p:grpSp>
      <p:grpSp>
        <p:nvGrpSpPr>
          <p:cNvPr id="7" name="Group 46"/>
          <p:cNvGrpSpPr>
            <a:grpSpLocks/>
          </p:cNvGrpSpPr>
          <p:nvPr/>
        </p:nvGrpSpPr>
        <p:grpSpPr bwMode="auto">
          <a:xfrm flipV="1">
            <a:off x="2335224" y="3873660"/>
            <a:ext cx="1800225" cy="53579"/>
            <a:chOff x="1976137" y="5321300"/>
            <a:chExt cx="1641780" cy="72000"/>
          </a:xfrm>
        </p:grpSpPr>
        <p:cxnSp>
          <p:nvCxnSpPr>
            <p:cNvPr id="53282" name="Straight Connector 47"/>
            <p:cNvCxnSpPr>
              <a:cxnSpLocks noChangeShapeType="1"/>
            </p:cNvCxnSpPr>
            <p:nvPr/>
          </p:nvCxnSpPr>
          <p:spPr bwMode="auto">
            <a:xfrm>
              <a:off x="1976137" y="5321300"/>
              <a:ext cx="1641780" cy="0"/>
            </a:xfrm>
            <a:prstGeom prst="line">
              <a:avLst/>
            </a:prstGeom>
            <a:noFill/>
            <a:ln w="19050" algn="ctr">
              <a:solidFill>
                <a:schemeClr val="tx1"/>
              </a:solidFill>
              <a:round/>
              <a:headEnd/>
              <a:tailEnd/>
            </a:ln>
          </p:spPr>
        </p:cxnSp>
        <p:cxnSp>
          <p:nvCxnSpPr>
            <p:cNvPr id="53283" name="Straight Connector 48"/>
            <p:cNvCxnSpPr>
              <a:cxnSpLocks noChangeShapeType="1"/>
            </p:cNvCxnSpPr>
            <p:nvPr/>
          </p:nvCxnSpPr>
          <p:spPr bwMode="auto">
            <a:xfrm>
              <a:off x="1981403" y="5321300"/>
              <a:ext cx="0" cy="72000"/>
            </a:xfrm>
            <a:prstGeom prst="line">
              <a:avLst/>
            </a:prstGeom>
            <a:noFill/>
            <a:ln w="19050" algn="ctr">
              <a:solidFill>
                <a:schemeClr val="tx1"/>
              </a:solidFill>
              <a:round/>
              <a:headEnd/>
              <a:tailEnd/>
            </a:ln>
          </p:spPr>
        </p:cxnSp>
        <p:cxnSp>
          <p:nvCxnSpPr>
            <p:cNvPr id="53284" name="Straight Connector 49"/>
            <p:cNvCxnSpPr>
              <a:cxnSpLocks noChangeShapeType="1"/>
            </p:cNvCxnSpPr>
            <p:nvPr/>
          </p:nvCxnSpPr>
          <p:spPr bwMode="auto">
            <a:xfrm>
              <a:off x="3615010" y="5321300"/>
              <a:ext cx="0" cy="72000"/>
            </a:xfrm>
            <a:prstGeom prst="line">
              <a:avLst/>
            </a:prstGeom>
            <a:noFill/>
            <a:ln w="19050" algn="ctr">
              <a:solidFill>
                <a:schemeClr val="tx1"/>
              </a:solidFill>
              <a:round/>
              <a:headEnd/>
              <a:tailEnd/>
            </a:ln>
          </p:spPr>
        </p:cxnSp>
      </p:grpSp>
      <p:grpSp>
        <p:nvGrpSpPr>
          <p:cNvPr id="8" name="Group 50"/>
          <p:cNvGrpSpPr>
            <a:grpSpLocks/>
          </p:cNvGrpSpPr>
          <p:nvPr/>
        </p:nvGrpSpPr>
        <p:grpSpPr bwMode="auto">
          <a:xfrm flipV="1">
            <a:off x="2335236" y="4044137"/>
            <a:ext cx="2700337" cy="54769"/>
            <a:chOff x="1976137" y="5321300"/>
            <a:chExt cx="1641780" cy="72000"/>
          </a:xfrm>
        </p:grpSpPr>
        <p:cxnSp>
          <p:nvCxnSpPr>
            <p:cNvPr id="53279" name="Straight Connector 51"/>
            <p:cNvCxnSpPr>
              <a:cxnSpLocks noChangeShapeType="1"/>
            </p:cNvCxnSpPr>
            <p:nvPr/>
          </p:nvCxnSpPr>
          <p:spPr bwMode="auto">
            <a:xfrm>
              <a:off x="1976137" y="5321300"/>
              <a:ext cx="1641780" cy="0"/>
            </a:xfrm>
            <a:prstGeom prst="line">
              <a:avLst/>
            </a:prstGeom>
            <a:noFill/>
            <a:ln w="19050" algn="ctr">
              <a:solidFill>
                <a:schemeClr val="tx1"/>
              </a:solidFill>
              <a:round/>
              <a:headEnd/>
              <a:tailEnd/>
            </a:ln>
          </p:spPr>
        </p:cxnSp>
        <p:cxnSp>
          <p:nvCxnSpPr>
            <p:cNvPr id="53280" name="Straight Connector 52"/>
            <p:cNvCxnSpPr>
              <a:cxnSpLocks noChangeShapeType="1"/>
            </p:cNvCxnSpPr>
            <p:nvPr/>
          </p:nvCxnSpPr>
          <p:spPr bwMode="auto">
            <a:xfrm>
              <a:off x="1979597" y="5321300"/>
              <a:ext cx="0" cy="72000"/>
            </a:xfrm>
            <a:prstGeom prst="line">
              <a:avLst/>
            </a:prstGeom>
            <a:noFill/>
            <a:ln w="19050" algn="ctr">
              <a:solidFill>
                <a:schemeClr val="tx1"/>
              </a:solidFill>
              <a:round/>
              <a:headEnd/>
              <a:tailEnd/>
            </a:ln>
          </p:spPr>
        </p:cxnSp>
        <p:cxnSp>
          <p:nvCxnSpPr>
            <p:cNvPr id="53281" name="Straight Connector 53"/>
            <p:cNvCxnSpPr>
              <a:cxnSpLocks noChangeShapeType="1"/>
            </p:cNvCxnSpPr>
            <p:nvPr/>
          </p:nvCxnSpPr>
          <p:spPr bwMode="auto">
            <a:xfrm>
              <a:off x="3609400" y="5321300"/>
              <a:ext cx="0" cy="72000"/>
            </a:xfrm>
            <a:prstGeom prst="line">
              <a:avLst/>
            </a:prstGeom>
            <a:noFill/>
            <a:ln w="19050" algn="ctr">
              <a:solidFill>
                <a:schemeClr val="tx1"/>
              </a:solidFill>
              <a:round/>
              <a:headEnd/>
              <a:tailEnd/>
            </a:ln>
          </p:spPr>
        </p:cxnSp>
      </p:grpSp>
      <p:grpSp>
        <p:nvGrpSpPr>
          <p:cNvPr id="9" name="Group 54"/>
          <p:cNvGrpSpPr>
            <a:grpSpLocks/>
          </p:cNvGrpSpPr>
          <p:nvPr/>
        </p:nvGrpSpPr>
        <p:grpSpPr bwMode="auto">
          <a:xfrm flipV="1">
            <a:off x="2335236" y="4216021"/>
            <a:ext cx="3563937" cy="54769"/>
            <a:chOff x="1976137" y="5321300"/>
            <a:chExt cx="1641780" cy="72000"/>
          </a:xfrm>
        </p:grpSpPr>
        <p:cxnSp>
          <p:nvCxnSpPr>
            <p:cNvPr id="53276" name="Straight Connector 55"/>
            <p:cNvCxnSpPr>
              <a:cxnSpLocks noChangeShapeType="1"/>
            </p:cNvCxnSpPr>
            <p:nvPr/>
          </p:nvCxnSpPr>
          <p:spPr bwMode="auto">
            <a:xfrm>
              <a:off x="1976137" y="5321300"/>
              <a:ext cx="1641780" cy="0"/>
            </a:xfrm>
            <a:prstGeom prst="line">
              <a:avLst/>
            </a:prstGeom>
            <a:noFill/>
            <a:ln w="19050" algn="ctr">
              <a:solidFill>
                <a:schemeClr val="tx1"/>
              </a:solidFill>
              <a:round/>
              <a:headEnd/>
              <a:tailEnd/>
            </a:ln>
          </p:spPr>
        </p:cxnSp>
        <p:cxnSp>
          <p:nvCxnSpPr>
            <p:cNvPr id="53277" name="Straight Connector 56"/>
            <p:cNvCxnSpPr>
              <a:cxnSpLocks noChangeShapeType="1"/>
            </p:cNvCxnSpPr>
            <p:nvPr/>
          </p:nvCxnSpPr>
          <p:spPr bwMode="auto">
            <a:xfrm>
              <a:off x="1978579" y="5321300"/>
              <a:ext cx="0" cy="72000"/>
            </a:xfrm>
            <a:prstGeom prst="line">
              <a:avLst/>
            </a:prstGeom>
            <a:noFill/>
            <a:ln w="19050" algn="ctr">
              <a:solidFill>
                <a:schemeClr val="tx1"/>
              </a:solidFill>
              <a:round/>
              <a:headEnd/>
              <a:tailEnd/>
            </a:ln>
          </p:spPr>
        </p:cxnSp>
        <p:cxnSp>
          <p:nvCxnSpPr>
            <p:cNvPr id="53278" name="Straight Connector 57"/>
            <p:cNvCxnSpPr>
              <a:cxnSpLocks noChangeShapeType="1"/>
            </p:cNvCxnSpPr>
            <p:nvPr/>
          </p:nvCxnSpPr>
          <p:spPr bwMode="auto">
            <a:xfrm>
              <a:off x="3615023" y="5321300"/>
              <a:ext cx="0" cy="72000"/>
            </a:xfrm>
            <a:prstGeom prst="line">
              <a:avLst/>
            </a:prstGeom>
            <a:noFill/>
            <a:ln w="19050" algn="ctr">
              <a:solidFill>
                <a:schemeClr val="tx1"/>
              </a:solidFill>
              <a:round/>
              <a:headEnd/>
              <a:tailEnd/>
            </a:ln>
          </p:spPr>
        </p:cxnSp>
      </p:grpSp>
      <p:sp>
        <p:nvSpPr>
          <p:cNvPr id="59" name="TextBox 58"/>
          <p:cNvSpPr txBox="1"/>
          <p:nvPr/>
        </p:nvSpPr>
        <p:spPr>
          <a:xfrm>
            <a:off x="2411413" y="3699507"/>
            <a:ext cx="914400" cy="276999"/>
          </a:xfrm>
          <a:prstGeom prst="rect">
            <a:avLst/>
          </a:prstGeom>
          <a:noFill/>
        </p:spPr>
        <p:txBody>
          <a:bodyPr>
            <a:spAutoFit/>
          </a:bodyPr>
          <a:lstStyle/>
          <a:p>
            <a:pPr fontAlgn="base">
              <a:spcBef>
                <a:spcPct val="0"/>
              </a:spcBef>
              <a:spcAft>
                <a:spcPct val="0"/>
              </a:spcAft>
              <a:defRPr/>
            </a:pPr>
            <a:r>
              <a:rPr lang="en-GB" sz="1200" b="1" dirty="0">
                <a:solidFill>
                  <a:srgbClr val="FFFFFF"/>
                </a:solidFill>
              </a:rPr>
              <a:t>0.13***</a:t>
            </a:r>
          </a:p>
        </p:txBody>
      </p:sp>
      <p:sp>
        <p:nvSpPr>
          <p:cNvPr id="60" name="TextBox 59"/>
          <p:cNvSpPr txBox="1"/>
          <p:nvPr/>
        </p:nvSpPr>
        <p:spPr>
          <a:xfrm>
            <a:off x="2889250" y="3895959"/>
            <a:ext cx="914400" cy="276999"/>
          </a:xfrm>
          <a:prstGeom prst="rect">
            <a:avLst/>
          </a:prstGeom>
          <a:noFill/>
        </p:spPr>
        <p:txBody>
          <a:bodyPr>
            <a:spAutoFit/>
          </a:bodyPr>
          <a:lstStyle/>
          <a:p>
            <a:pPr fontAlgn="base">
              <a:spcBef>
                <a:spcPct val="0"/>
              </a:spcBef>
              <a:spcAft>
                <a:spcPct val="0"/>
              </a:spcAft>
              <a:defRPr/>
            </a:pPr>
            <a:r>
              <a:rPr lang="en-GB" sz="1200" b="1" dirty="0">
                <a:solidFill>
                  <a:srgbClr val="FFFFFF"/>
                </a:solidFill>
              </a:rPr>
              <a:t>0.12***</a:t>
            </a:r>
          </a:p>
        </p:txBody>
      </p:sp>
      <p:sp>
        <p:nvSpPr>
          <p:cNvPr id="61" name="TextBox 60"/>
          <p:cNvSpPr txBox="1"/>
          <p:nvPr/>
        </p:nvSpPr>
        <p:spPr>
          <a:xfrm>
            <a:off x="3403600" y="4069791"/>
            <a:ext cx="914400" cy="276999"/>
          </a:xfrm>
          <a:prstGeom prst="rect">
            <a:avLst/>
          </a:prstGeom>
          <a:noFill/>
        </p:spPr>
        <p:txBody>
          <a:bodyPr>
            <a:spAutoFit/>
          </a:bodyPr>
          <a:lstStyle/>
          <a:p>
            <a:pPr fontAlgn="base">
              <a:spcBef>
                <a:spcPct val="0"/>
              </a:spcBef>
              <a:spcAft>
                <a:spcPct val="0"/>
              </a:spcAft>
              <a:defRPr/>
            </a:pPr>
            <a:r>
              <a:rPr lang="en-GB" sz="1200" b="1" dirty="0" smtClean="0">
                <a:solidFill>
                  <a:srgbClr val="FFFFFF"/>
                </a:solidFill>
              </a:rPr>
              <a:t>0.13</a:t>
            </a:r>
            <a:r>
              <a:rPr lang="en-GB" sz="1200" b="1" dirty="0">
                <a:solidFill>
                  <a:srgbClr val="FFFFFF"/>
                </a:solidFill>
              </a:rPr>
              <a:t>***</a:t>
            </a:r>
          </a:p>
        </p:txBody>
      </p:sp>
      <p:sp>
        <p:nvSpPr>
          <p:cNvPr id="62" name="TextBox 61"/>
          <p:cNvSpPr txBox="1"/>
          <p:nvPr/>
        </p:nvSpPr>
        <p:spPr>
          <a:xfrm>
            <a:off x="3781425" y="4257909"/>
            <a:ext cx="914400" cy="276999"/>
          </a:xfrm>
          <a:prstGeom prst="rect">
            <a:avLst/>
          </a:prstGeom>
          <a:noFill/>
        </p:spPr>
        <p:txBody>
          <a:bodyPr>
            <a:spAutoFit/>
          </a:bodyPr>
          <a:lstStyle/>
          <a:p>
            <a:pPr fontAlgn="base">
              <a:spcBef>
                <a:spcPct val="0"/>
              </a:spcBef>
              <a:spcAft>
                <a:spcPct val="0"/>
              </a:spcAft>
              <a:defRPr/>
            </a:pPr>
            <a:r>
              <a:rPr lang="en-GB" sz="1200" b="1" dirty="0">
                <a:solidFill>
                  <a:srgbClr val="FFFFFF"/>
                </a:solidFill>
              </a:rPr>
              <a:t>0.20***</a:t>
            </a:r>
          </a:p>
        </p:txBody>
      </p:sp>
      <p:sp>
        <p:nvSpPr>
          <p:cNvPr id="82" name="TextBox 81"/>
          <p:cNvSpPr txBox="1"/>
          <p:nvPr/>
        </p:nvSpPr>
        <p:spPr>
          <a:xfrm rot="16200000">
            <a:off x="79379" y="2097019"/>
            <a:ext cx="1895475" cy="523220"/>
          </a:xfrm>
          <a:prstGeom prst="rect">
            <a:avLst/>
          </a:prstGeom>
          <a:noFill/>
        </p:spPr>
        <p:txBody>
          <a:bodyPr>
            <a:spAutoFit/>
          </a:bodyPr>
          <a:lstStyle/>
          <a:p>
            <a:pPr algn="ctr" fontAlgn="base">
              <a:spcBef>
                <a:spcPct val="0"/>
              </a:spcBef>
              <a:spcAft>
                <a:spcPct val="0"/>
              </a:spcAft>
              <a:defRPr/>
            </a:pPr>
            <a:r>
              <a:rPr lang="en-GB" sz="1400" b="1" dirty="0">
                <a:solidFill>
                  <a:srgbClr val="FFFFFF"/>
                </a:solidFill>
              </a:rPr>
              <a:t>Trough FEV</a:t>
            </a:r>
            <a:r>
              <a:rPr lang="en-GB" sz="1400" b="1" baseline="-25000" dirty="0">
                <a:solidFill>
                  <a:srgbClr val="FFFFFF"/>
                </a:solidFill>
              </a:rPr>
              <a:t>1</a:t>
            </a:r>
            <a:r>
              <a:rPr lang="en-GB" sz="1400" b="1" dirty="0">
                <a:solidFill>
                  <a:srgbClr val="FFFFFF"/>
                </a:solidFill>
              </a:rPr>
              <a:t> at </a:t>
            </a:r>
            <a:br>
              <a:rPr lang="en-GB" sz="1400" b="1" dirty="0">
                <a:solidFill>
                  <a:srgbClr val="FFFFFF"/>
                </a:solidFill>
              </a:rPr>
            </a:br>
            <a:r>
              <a:rPr lang="en-GB" sz="1400" b="1" dirty="0">
                <a:solidFill>
                  <a:srgbClr val="FFFFFF"/>
                </a:solidFill>
              </a:rPr>
              <a:t>Week 26 (L)</a:t>
            </a:r>
          </a:p>
        </p:txBody>
      </p:sp>
      <p:graphicFrame>
        <p:nvGraphicFramePr>
          <p:cNvPr id="3" name="Chart 2"/>
          <p:cNvGraphicFramePr/>
          <p:nvPr>
            <p:extLst>
              <p:ext uri="{D42A27DB-BD31-4B8C-83A1-F6EECF244321}">
                <p14:modId xmlns="" xmlns:p14="http://schemas.microsoft.com/office/powerpoint/2010/main" val="2485830395"/>
              </p:ext>
            </p:extLst>
          </p:nvPr>
        </p:nvGraphicFramePr>
        <p:xfrm>
          <a:off x="1547664" y="994206"/>
          <a:ext cx="4848200" cy="3132460"/>
        </p:xfrm>
        <a:graphic>
          <a:graphicData uri="http://schemas.openxmlformats.org/drawingml/2006/chart">
            <c:chart xmlns:c="http://schemas.openxmlformats.org/drawingml/2006/chart" xmlns:r="http://schemas.openxmlformats.org/officeDocument/2006/relationships" r:id="rId3"/>
          </a:graphicData>
        </a:graphic>
      </p:graphicFrame>
      <p:sp>
        <p:nvSpPr>
          <p:cNvPr id="64" name="TextBox 38"/>
          <p:cNvSpPr txBox="1">
            <a:spLocks noChangeArrowheads="1"/>
          </p:cNvSpPr>
          <p:nvPr/>
        </p:nvSpPr>
        <p:spPr bwMode="auto">
          <a:xfrm>
            <a:off x="3542608" y="3295905"/>
            <a:ext cx="106363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a:defRPr sz="2000">
                <a:solidFill>
                  <a:schemeClr val="tx1"/>
                </a:solidFill>
                <a:latin typeface="Arial" pitchFamily="34" charset="0"/>
              </a:defRPr>
            </a:lvl5pPr>
            <a:lvl6pPr marL="2514600" eaLnBrk="0" hangingPunct="0">
              <a:defRPr sz="2000">
                <a:solidFill>
                  <a:schemeClr val="tx1"/>
                </a:solidFill>
                <a:latin typeface="Arial" pitchFamily="34" charset="0"/>
              </a:defRPr>
            </a:lvl6pPr>
            <a:lvl7pPr marL="2971800" eaLnBrk="0" hangingPunct="0">
              <a:defRPr sz="2000">
                <a:solidFill>
                  <a:schemeClr val="tx1"/>
                </a:solidFill>
                <a:latin typeface="Arial" pitchFamily="34" charset="0"/>
              </a:defRPr>
            </a:lvl7pPr>
            <a:lvl8pPr marL="3429000" eaLnBrk="0" hangingPunct="0">
              <a:defRPr sz="2000">
                <a:solidFill>
                  <a:schemeClr val="tx1"/>
                </a:solidFill>
                <a:latin typeface="Arial" pitchFamily="34" charset="0"/>
              </a:defRPr>
            </a:lvl8pPr>
            <a:lvl9pPr marL="3886200" eaLnBrk="0" hangingPunct="0">
              <a:defRPr sz="2000">
                <a:solidFill>
                  <a:schemeClr val="tx1"/>
                </a:solidFill>
                <a:latin typeface="Arial" pitchFamily="34" charset="0"/>
              </a:defRPr>
            </a:lvl9pPr>
          </a:lstStyle>
          <a:p>
            <a:pPr algn="ctr" fontAlgn="base">
              <a:spcBef>
                <a:spcPct val="0"/>
              </a:spcBef>
              <a:spcAft>
                <a:spcPct val="0"/>
              </a:spcAft>
            </a:pPr>
            <a:r>
              <a:rPr lang="en-US" sz="1100" dirty="0" err="1" smtClean="0">
                <a:solidFill>
                  <a:srgbClr val="FFFFFF"/>
                </a:solidFill>
              </a:rPr>
              <a:t>Glyco-pyrronium</a:t>
            </a:r>
            <a:r>
              <a:rPr lang="en-US" sz="1100" dirty="0" smtClean="0">
                <a:solidFill>
                  <a:srgbClr val="FFFFFF"/>
                </a:solidFill>
              </a:rPr>
              <a:t> </a:t>
            </a:r>
            <a:r>
              <a:rPr lang="en-US" sz="1100" dirty="0">
                <a:solidFill>
                  <a:srgbClr val="FFFFFF"/>
                </a:solidFill>
              </a:rPr>
              <a:t/>
            </a:r>
            <a:br>
              <a:rPr lang="en-US" sz="1100" dirty="0">
                <a:solidFill>
                  <a:srgbClr val="FFFFFF"/>
                </a:solidFill>
              </a:rPr>
            </a:br>
            <a:r>
              <a:rPr lang="en-US" sz="1100" dirty="0">
                <a:solidFill>
                  <a:srgbClr val="FFFFFF"/>
                </a:solidFill>
              </a:rPr>
              <a:t>50 </a:t>
            </a:r>
            <a:r>
              <a:rPr lang="en-US" sz="1100" dirty="0" err="1">
                <a:solidFill>
                  <a:srgbClr val="FFFFFF"/>
                </a:solidFill>
              </a:rPr>
              <a:t>μg</a:t>
            </a:r>
            <a:r>
              <a:rPr lang="en-US" sz="1100" dirty="0">
                <a:solidFill>
                  <a:srgbClr val="FFFFFF"/>
                </a:solidFill>
              </a:rPr>
              <a:t> </a:t>
            </a:r>
            <a:r>
              <a:rPr lang="en-US" sz="1100" dirty="0" err="1" smtClean="0">
                <a:solidFill>
                  <a:srgbClr val="FFFFFF"/>
                </a:solidFill>
              </a:rPr>
              <a:t>qd</a:t>
            </a:r>
            <a:endParaRPr lang="en-US" sz="1100" dirty="0">
              <a:solidFill>
                <a:srgbClr val="FFFFFF"/>
              </a:solidFill>
            </a:endParaRPr>
          </a:p>
        </p:txBody>
      </p:sp>
      <p:sp>
        <p:nvSpPr>
          <p:cNvPr id="65" name="TextBox 37"/>
          <p:cNvSpPr txBox="1">
            <a:spLocks noChangeArrowheads="1"/>
          </p:cNvSpPr>
          <p:nvPr/>
        </p:nvSpPr>
        <p:spPr bwMode="auto">
          <a:xfrm>
            <a:off x="5279150" y="3356424"/>
            <a:ext cx="103906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a:defRPr sz="2000">
                <a:solidFill>
                  <a:schemeClr val="tx1"/>
                </a:solidFill>
                <a:latin typeface="Arial" pitchFamily="34" charset="0"/>
              </a:defRPr>
            </a:lvl5pPr>
            <a:lvl6pPr marL="2514600" eaLnBrk="0" hangingPunct="0">
              <a:defRPr sz="2000">
                <a:solidFill>
                  <a:schemeClr val="tx1"/>
                </a:solidFill>
                <a:latin typeface="Arial" pitchFamily="34" charset="0"/>
              </a:defRPr>
            </a:lvl6pPr>
            <a:lvl7pPr marL="2971800" eaLnBrk="0" hangingPunct="0">
              <a:defRPr sz="2000">
                <a:solidFill>
                  <a:schemeClr val="tx1"/>
                </a:solidFill>
                <a:latin typeface="Arial" pitchFamily="34" charset="0"/>
              </a:defRPr>
            </a:lvl7pPr>
            <a:lvl8pPr marL="3429000" eaLnBrk="0" hangingPunct="0">
              <a:defRPr sz="2000">
                <a:solidFill>
                  <a:schemeClr val="tx1"/>
                </a:solidFill>
                <a:latin typeface="Arial" pitchFamily="34" charset="0"/>
              </a:defRPr>
            </a:lvl8pPr>
            <a:lvl9pPr marL="3886200" eaLnBrk="0" hangingPunct="0">
              <a:defRPr sz="2000">
                <a:solidFill>
                  <a:schemeClr val="tx1"/>
                </a:solidFill>
                <a:latin typeface="Arial" pitchFamily="34" charset="0"/>
              </a:defRPr>
            </a:lvl9pPr>
          </a:lstStyle>
          <a:p>
            <a:pPr algn="ctr" fontAlgn="base">
              <a:spcBef>
                <a:spcPct val="0"/>
              </a:spcBef>
              <a:spcAft>
                <a:spcPct val="0"/>
              </a:spcAft>
            </a:pPr>
            <a:r>
              <a:rPr lang="en-US" sz="1100" dirty="0">
                <a:solidFill>
                  <a:srgbClr val="FFFFFF"/>
                </a:solidFill>
              </a:rPr>
              <a:t>QVA149</a:t>
            </a:r>
            <a:br>
              <a:rPr lang="en-US" sz="1100" dirty="0">
                <a:solidFill>
                  <a:srgbClr val="FFFFFF"/>
                </a:solidFill>
              </a:rPr>
            </a:br>
            <a:r>
              <a:rPr lang="en-US" sz="1100" dirty="0">
                <a:solidFill>
                  <a:srgbClr val="FFFFFF"/>
                </a:solidFill>
              </a:rPr>
              <a:t>110/50 </a:t>
            </a:r>
            <a:r>
              <a:rPr lang="en-US" sz="1100" dirty="0" err="1">
                <a:solidFill>
                  <a:srgbClr val="FFFFFF"/>
                </a:solidFill>
              </a:rPr>
              <a:t>μg</a:t>
            </a:r>
            <a:r>
              <a:rPr lang="en-US" sz="1100" dirty="0">
                <a:solidFill>
                  <a:srgbClr val="FFFFFF"/>
                </a:solidFill>
              </a:rPr>
              <a:t> </a:t>
            </a:r>
            <a:r>
              <a:rPr lang="en-US" sz="1100" dirty="0" err="1" smtClean="0">
                <a:solidFill>
                  <a:srgbClr val="FFFFFF"/>
                </a:solidFill>
              </a:rPr>
              <a:t>qd</a:t>
            </a:r>
            <a:endParaRPr lang="en-US" sz="1100" dirty="0">
              <a:solidFill>
                <a:srgbClr val="FFFFFF"/>
              </a:solidFill>
            </a:endParaRPr>
          </a:p>
        </p:txBody>
      </p:sp>
      <p:sp>
        <p:nvSpPr>
          <p:cNvPr id="66" name="TextBox 39"/>
          <p:cNvSpPr txBox="1">
            <a:spLocks noChangeArrowheads="1"/>
          </p:cNvSpPr>
          <p:nvPr/>
        </p:nvSpPr>
        <p:spPr bwMode="auto">
          <a:xfrm>
            <a:off x="4526050" y="3356424"/>
            <a:ext cx="93647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a:defRPr sz="2000">
                <a:solidFill>
                  <a:schemeClr val="tx1"/>
                </a:solidFill>
                <a:latin typeface="Arial" pitchFamily="34" charset="0"/>
              </a:defRPr>
            </a:lvl5pPr>
            <a:lvl6pPr marL="2514600" eaLnBrk="0" hangingPunct="0">
              <a:defRPr sz="2000">
                <a:solidFill>
                  <a:schemeClr val="tx1"/>
                </a:solidFill>
                <a:latin typeface="Arial" pitchFamily="34" charset="0"/>
              </a:defRPr>
            </a:lvl6pPr>
            <a:lvl7pPr marL="2971800" eaLnBrk="0" hangingPunct="0">
              <a:defRPr sz="2000">
                <a:solidFill>
                  <a:schemeClr val="tx1"/>
                </a:solidFill>
                <a:latin typeface="Arial" pitchFamily="34" charset="0"/>
              </a:defRPr>
            </a:lvl7pPr>
            <a:lvl8pPr marL="3429000" eaLnBrk="0" hangingPunct="0">
              <a:defRPr sz="2000">
                <a:solidFill>
                  <a:schemeClr val="tx1"/>
                </a:solidFill>
                <a:latin typeface="Arial" pitchFamily="34" charset="0"/>
              </a:defRPr>
            </a:lvl8pPr>
            <a:lvl9pPr marL="3886200" eaLnBrk="0" hangingPunct="0">
              <a:defRPr sz="2000">
                <a:solidFill>
                  <a:schemeClr val="tx1"/>
                </a:solidFill>
                <a:latin typeface="Arial" pitchFamily="34" charset="0"/>
              </a:defRPr>
            </a:lvl9pPr>
          </a:lstStyle>
          <a:p>
            <a:pPr algn="ctr" fontAlgn="base">
              <a:spcBef>
                <a:spcPct val="0"/>
              </a:spcBef>
              <a:spcAft>
                <a:spcPct val="0"/>
              </a:spcAft>
            </a:pPr>
            <a:r>
              <a:rPr lang="en-US" sz="1100" dirty="0" err="1">
                <a:solidFill>
                  <a:srgbClr val="FFFFFF"/>
                </a:solidFill>
              </a:rPr>
              <a:t>Indacaterol</a:t>
            </a:r>
            <a:r>
              <a:rPr lang="en-US" sz="1100" dirty="0">
                <a:solidFill>
                  <a:srgbClr val="FFFFFF"/>
                </a:solidFill>
              </a:rPr>
              <a:t/>
            </a:r>
            <a:br>
              <a:rPr lang="en-US" sz="1100" dirty="0">
                <a:solidFill>
                  <a:srgbClr val="FFFFFF"/>
                </a:solidFill>
              </a:rPr>
            </a:br>
            <a:r>
              <a:rPr lang="en-US" sz="1100" dirty="0">
                <a:solidFill>
                  <a:srgbClr val="FFFFFF"/>
                </a:solidFill>
              </a:rPr>
              <a:t>150 </a:t>
            </a:r>
            <a:r>
              <a:rPr lang="en-US" sz="1100" dirty="0" err="1">
                <a:solidFill>
                  <a:srgbClr val="FFFFFF"/>
                </a:solidFill>
              </a:rPr>
              <a:t>μg</a:t>
            </a:r>
            <a:r>
              <a:rPr lang="en-US" sz="1100" dirty="0">
                <a:solidFill>
                  <a:srgbClr val="FFFFFF"/>
                </a:solidFill>
              </a:rPr>
              <a:t> </a:t>
            </a:r>
            <a:r>
              <a:rPr lang="en-US" sz="1100" dirty="0" err="1" smtClean="0">
                <a:solidFill>
                  <a:srgbClr val="FFFFFF"/>
                </a:solidFill>
              </a:rPr>
              <a:t>qd</a:t>
            </a:r>
            <a:endParaRPr lang="en-US" sz="1100" dirty="0">
              <a:solidFill>
                <a:srgbClr val="FFFFFF"/>
              </a:solidFill>
            </a:endParaRPr>
          </a:p>
        </p:txBody>
      </p:sp>
      <p:sp>
        <p:nvSpPr>
          <p:cNvPr id="67" name="TextBox 36"/>
          <p:cNvSpPr txBox="1">
            <a:spLocks noChangeArrowheads="1"/>
          </p:cNvSpPr>
          <p:nvPr/>
        </p:nvSpPr>
        <p:spPr bwMode="auto">
          <a:xfrm>
            <a:off x="2739506" y="3295905"/>
            <a:ext cx="950901"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a:defRPr sz="2000">
                <a:solidFill>
                  <a:schemeClr val="tx1"/>
                </a:solidFill>
                <a:latin typeface="Arial" pitchFamily="34" charset="0"/>
              </a:defRPr>
            </a:lvl5pPr>
            <a:lvl6pPr marL="2514600" eaLnBrk="0" hangingPunct="0">
              <a:defRPr sz="2000">
                <a:solidFill>
                  <a:schemeClr val="tx1"/>
                </a:solidFill>
                <a:latin typeface="Arial" pitchFamily="34" charset="0"/>
              </a:defRPr>
            </a:lvl6pPr>
            <a:lvl7pPr marL="2971800" eaLnBrk="0" hangingPunct="0">
              <a:defRPr sz="2000">
                <a:solidFill>
                  <a:schemeClr val="tx1"/>
                </a:solidFill>
                <a:latin typeface="Arial" pitchFamily="34" charset="0"/>
              </a:defRPr>
            </a:lvl7pPr>
            <a:lvl8pPr marL="3429000" eaLnBrk="0" hangingPunct="0">
              <a:defRPr sz="2000">
                <a:solidFill>
                  <a:schemeClr val="tx1"/>
                </a:solidFill>
                <a:latin typeface="Arial" pitchFamily="34" charset="0"/>
              </a:defRPr>
            </a:lvl8pPr>
            <a:lvl9pPr marL="3886200" eaLnBrk="0" hangingPunct="0">
              <a:defRPr sz="2000">
                <a:solidFill>
                  <a:schemeClr val="tx1"/>
                </a:solidFill>
                <a:latin typeface="Arial" pitchFamily="34" charset="0"/>
              </a:defRPr>
            </a:lvl9pPr>
          </a:lstStyle>
          <a:p>
            <a:pPr algn="ctr" fontAlgn="base">
              <a:spcBef>
                <a:spcPct val="0"/>
              </a:spcBef>
              <a:spcAft>
                <a:spcPct val="0"/>
              </a:spcAft>
            </a:pPr>
            <a:r>
              <a:rPr lang="en-US" sz="1100" dirty="0">
                <a:solidFill>
                  <a:srgbClr val="FFFFFF"/>
                </a:solidFill>
              </a:rPr>
              <a:t>Open-label </a:t>
            </a:r>
            <a:br>
              <a:rPr lang="en-US" sz="1100" dirty="0">
                <a:solidFill>
                  <a:srgbClr val="FFFFFF"/>
                </a:solidFill>
              </a:rPr>
            </a:br>
            <a:r>
              <a:rPr lang="en-US" sz="1100" dirty="0">
                <a:solidFill>
                  <a:srgbClr val="FFFFFF"/>
                </a:solidFill>
              </a:rPr>
              <a:t>tiotropium </a:t>
            </a:r>
            <a:br>
              <a:rPr lang="en-US" sz="1100" dirty="0">
                <a:solidFill>
                  <a:srgbClr val="FFFFFF"/>
                </a:solidFill>
              </a:rPr>
            </a:br>
            <a:r>
              <a:rPr lang="en-US" sz="1100" dirty="0">
                <a:solidFill>
                  <a:srgbClr val="FFFFFF"/>
                </a:solidFill>
              </a:rPr>
              <a:t>18 </a:t>
            </a:r>
            <a:r>
              <a:rPr lang="en-US" sz="1100" dirty="0" err="1">
                <a:solidFill>
                  <a:srgbClr val="FFFFFF"/>
                </a:solidFill>
              </a:rPr>
              <a:t>μg</a:t>
            </a:r>
            <a:r>
              <a:rPr lang="en-US" sz="1100" dirty="0">
                <a:solidFill>
                  <a:srgbClr val="FFFFFF"/>
                </a:solidFill>
              </a:rPr>
              <a:t> </a:t>
            </a:r>
            <a:r>
              <a:rPr lang="en-US" sz="1100" dirty="0" err="1" smtClean="0">
                <a:solidFill>
                  <a:srgbClr val="FFFFFF"/>
                </a:solidFill>
              </a:rPr>
              <a:t>qd</a:t>
            </a:r>
            <a:endParaRPr lang="en-US" sz="1100" dirty="0">
              <a:solidFill>
                <a:srgbClr val="FFFFFF"/>
              </a:solidFill>
            </a:endParaRPr>
          </a:p>
        </p:txBody>
      </p:sp>
      <p:sp>
        <p:nvSpPr>
          <p:cNvPr id="68" name="TextBox 42"/>
          <p:cNvSpPr txBox="1">
            <a:spLocks noChangeArrowheads="1"/>
          </p:cNvSpPr>
          <p:nvPr/>
        </p:nvSpPr>
        <p:spPr bwMode="auto">
          <a:xfrm>
            <a:off x="1978021" y="3419891"/>
            <a:ext cx="72648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defRPr>
            </a:lvl1pPr>
            <a:lvl2pPr marL="742950" indent="-285750">
              <a:defRPr sz="2400" b="1">
                <a:solidFill>
                  <a:schemeClr val="tx1"/>
                </a:solidFill>
                <a:latin typeface="Arial" pitchFamily="34" charset="0"/>
              </a:defRPr>
            </a:lvl2pPr>
            <a:lvl3pPr marL="1143000" indent="-228600">
              <a:defRPr sz="2400" b="1">
                <a:solidFill>
                  <a:schemeClr val="tx1"/>
                </a:solidFill>
                <a:latin typeface="Arial" pitchFamily="34" charset="0"/>
              </a:defRPr>
            </a:lvl3pPr>
            <a:lvl4pPr marL="1600200" indent="-228600">
              <a:defRPr sz="2400" b="1">
                <a:solidFill>
                  <a:schemeClr val="tx1"/>
                </a:solidFill>
                <a:latin typeface="Arial" pitchFamily="34" charset="0"/>
              </a:defRPr>
            </a:lvl4pPr>
            <a:lvl5pPr marL="2057400">
              <a:defRPr sz="2000">
                <a:solidFill>
                  <a:schemeClr val="tx1"/>
                </a:solidFill>
                <a:latin typeface="Arial" pitchFamily="34" charset="0"/>
              </a:defRPr>
            </a:lvl5pPr>
            <a:lvl6pPr marL="2514600" eaLnBrk="0" hangingPunct="0">
              <a:defRPr sz="2000">
                <a:solidFill>
                  <a:schemeClr val="tx1"/>
                </a:solidFill>
                <a:latin typeface="Arial" pitchFamily="34" charset="0"/>
              </a:defRPr>
            </a:lvl6pPr>
            <a:lvl7pPr marL="2971800" eaLnBrk="0" hangingPunct="0">
              <a:defRPr sz="2000">
                <a:solidFill>
                  <a:schemeClr val="tx1"/>
                </a:solidFill>
                <a:latin typeface="Arial" pitchFamily="34" charset="0"/>
              </a:defRPr>
            </a:lvl7pPr>
            <a:lvl8pPr marL="3429000" eaLnBrk="0" hangingPunct="0">
              <a:defRPr sz="2000">
                <a:solidFill>
                  <a:schemeClr val="tx1"/>
                </a:solidFill>
                <a:latin typeface="Arial" pitchFamily="34" charset="0"/>
              </a:defRPr>
            </a:lvl8pPr>
            <a:lvl9pPr marL="3886200" eaLnBrk="0" hangingPunct="0">
              <a:defRPr sz="2000">
                <a:solidFill>
                  <a:schemeClr val="tx1"/>
                </a:solidFill>
                <a:latin typeface="Arial" pitchFamily="34" charset="0"/>
              </a:defRPr>
            </a:lvl9pPr>
          </a:lstStyle>
          <a:p>
            <a:pPr algn="ctr" fontAlgn="base">
              <a:spcBef>
                <a:spcPct val="0"/>
              </a:spcBef>
              <a:spcAft>
                <a:spcPct val="0"/>
              </a:spcAft>
            </a:pPr>
            <a:r>
              <a:rPr lang="en-US" sz="1100" dirty="0">
                <a:solidFill>
                  <a:srgbClr val="FFFFFF"/>
                </a:solidFill>
              </a:rPr>
              <a:t>Placebo</a:t>
            </a:r>
          </a:p>
        </p:txBody>
      </p:sp>
    </p:spTree>
    <p:extLst>
      <p:ext uri="{BB962C8B-B14F-4D97-AF65-F5344CB8AC3E}">
        <p14:creationId xmlns="" xmlns:p14="http://schemas.microsoft.com/office/powerpoint/2010/main" val="17789750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Title 1"/>
          <p:cNvSpPr>
            <a:spLocks noGrp="1"/>
          </p:cNvSpPr>
          <p:nvPr>
            <p:ph type="title"/>
          </p:nvPr>
        </p:nvSpPr>
        <p:spPr>
          <a:xfrm>
            <a:off x="443389" y="72726"/>
            <a:ext cx="8285163" cy="1077218"/>
          </a:xfrm>
        </p:spPr>
        <p:txBody>
          <a:bodyPr/>
          <a:lstStyle/>
          <a:p>
            <a:r>
              <a:rPr lang="en-GB" dirty="0" smtClean="0">
                <a:solidFill>
                  <a:srgbClr val="FFFF00"/>
                </a:solidFill>
                <a:effectLst/>
                <a:latin typeface="+mn-lt"/>
              </a:rPr>
              <a:t>LAMA / LABA</a:t>
            </a:r>
            <a:r>
              <a:rPr lang="en-GB" sz="3200" dirty="0" smtClean="0">
                <a:solidFill>
                  <a:srgbClr val="FFFF00"/>
                </a:solidFill>
                <a:effectLst/>
                <a:latin typeface="+mn-lt"/>
              </a:rPr>
              <a:t/>
            </a:r>
            <a:br>
              <a:rPr lang="en-GB" sz="3200" dirty="0" smtClean="0">
                <a:solidFill>
                  <a:srgbClr val="FFFF00"/>
                </a:solidFill>
                <a:effectLst/>
                <a:latin typeface="+mn-lt"/>
              </a:rPr>
            </a:br>
            <a:r>
              <a:rPr lang="en-GB" sz="2800" dirty="0" smtClean="0">
                <a:solidFill>
                  <a:srgbClr val="FFFF00"/>
                </a:solidFill>
                <a:effectLst/>
                <a:latin typeface="+mn-lt"/>
              </a:rPr>
              <a:t>Effect on lung function  (SHINE study)</a:t>
            </a:r>
            <a:endParaRPr lang="en-US" sz="2800" dirty="0" smtClean="0">
              <a:solidFill>
                <a:srgbClr val="FFFF00"/>
              </a:solidFill>
              <a:effectLst/>
              <a:latin typeface="+mn-lt"/>
            </a:endParaRPr>
          </a:p>
        </p:txBody>
      </p:sp>
      <p:sp>
        <p:nvSpPr>
          <p:cNvPr id="37890" name="Slide Number Placeholder 4"/>
          <p:cNvSpPr>
            <a:spLocks noGrp="1"/>
          </p:cNvSpPr>
          <p:nvPr>
            <p:ph type="sldNum" sz="quarter" idx="4294967295"/>
          </p:nvPr>
        </p:nvSpPr>
        <p:spPr>
          <a:xfrm>
            <a:off x="4947242" y="4619074"/>
            <a:ext cx="3935271" cy="274934"/>
          </a:xfrm>
          <a:prstGeom prst="rect">
            <a:avLst/>
          </a:prstGeom>
        </p:spPr>
        <p:txBody>
          <a:bodyPr anchor="t" anchorCtr="0"/>
          <a:lstStyle/>
          <a:p>
            <a:pPr algn="r" eaLnBrk="0" hangingPunct="0">
              <a:defRPr/>
            </a:pPr>
            <a:r>
              <a:rPr lang="en-GB" sz="1200" b="1" dirty="0" smtClean="0">
                <a:solidFill>
                  <a:schemeClr val="tx1"/>
                </a:solidFill>
                <a:cs typeface="Arial" charset="0"/>
              </a:rPr>
              <a:t>Bateman E. et al. </a:t>
            </a:r>
            <a:r>
              <a:rPr lang="en-US" sz="1200" b="1" i="1" dirty="0" err="1" smtClean="0">
                <a:solidFill>
                  <a:schemeClr val="tx1"/>
                </a:solidFill>
                <a:cs typeface="Arial" charset="0"/>
              </a:rPr>
              <a:t>Eur</a:t>
            </a:r>
            <a:r>
              <a:rPr lang="en-US" sz="1200" b="1" i="1" dirty="0" smtClean="0">
                <a:solidFill>
                  <a:schemeClr val="tx1"/>
                </a:solidFill>
                <a:cs typeface="Arial" charset="0"/>
              </a:rPr>
              <a:t> </a:t>
            </a:r>
            <a:r>
              <a:rPr lang="en-US" sz="1200" b="1" i="1" dirty="0" err="1" smtClean="0">
                <a:solidFill>
                  <a:schemeClr val="tx1"/>
                </a:solidFill>
                <a:cs typeface="Arial" charset="0"/>
              </a:rPr>
              <a:t>Respir</a:t>
            </a:r>
            <a:r>
              <a:rPr lang="en-US" sz="1200" b="1" i="1" dirty="0" smtClean="0">
                <a:solidFill>
                  <a:schemeClr val="tx1"/>
                </a:solidFill>
                <a:cs typeface="Arial" charset="0"/>
              </a:rPr>
              <a:t> J. </a:t>
            </a:r>
            <a:r>
              <a:rPr lang="en-US" sz="1200" b="1" dirty="0" smtClean="0">
                <a:solidFill>
                  <a:schemeClr val="tx1"/>
                </a:solidFill>
                <a:cs typeface="Arial" charset="0"/>
              </a:rPr>
              <a:t>2013</a:t>
            </a:r>
            <a:endParaRPr lang="en-GB" sz="1200" b="1" dirty="0" smtClean="0">
              <a:solidFill>
                <a:schemeClr val="tx1"/>
              </a:solidFill>
              <a:cs typeface="Arial" charset="0"/>
            </a:endParaRPr>
          </a:p>
        </p:txBody>
      </p:sp>
      <p:sp>
        <p:nvSpPr>
          <p:cNvPr id="37891" name="TextBox 5"/>
          <p:cNvSpPr txBox="1">
            <a:spLocks noChangeArrowheads="1"/>
          </p:cNvSpPr>
          <p:nvPr/>
        </p:nvSpPr>
        <p:spPr bwMode="auto">
          <a:xfrm>
            <a:off x="370504" y="4548191"/>
            <a:ext cx="4837951" cy="600164"/>
          </a:xfrm>
          <a:prstGeom prst="rect">
            <a:avLst/>
          </a:prstGeom>
          <a:noFill/>
          <a:ln w="9525">
            <a:noFill/>
            <a:miter lim="800000"/>
            <a:headEnd/>
            <a:tailEnd/>
          </a:ln>
        </p:spPr>
        <p:txBody>
          <a:bodyPr wrap="square">
            <a:spAutoFit/>
          </a:bodyPr>
          <a:lstStyle/>
          <a:p>
            <a:r>
              <a:rPr lang="en-GB" sz="1100" dirty="0"/>
              <a:t>Serial spirometry substudy</a:t>
            </a:r>
          </a:p>
          <a:p>
            <a:r>
              <a:rPr lang="en-GB" sz="1100" dirty="0"/>
              <a:t>QVA110/50</a:t>
            </a:r>
            <a:r>
              <a:rPr lang="el-GR" sz="1100" dirty="0"/>
              <a:t>μ</a:t>
            </a:r>
            <a:r>
              <a:rPr lang="en-GB" sz="1100" dirty="0"/>
              <a:t>g, indacaterol 150</a:t>
            </a:r>
            <a:r>
              <a:rPr lang="el-GR" sz="1100" dirty="0"/>
              <a:t> μ</a:t>
            </a:r>
            <a:r>
              <a:rPr lang="en-GB" sz="1100" dirty="0"/>
              <a:t>g, glycopyrronium 50</a:t>
            </a:r>
            <a:r>
              <a:rPr lang="el-GR" sz="1100" dirty="0"/>
              <a:t> μ</a:t>
            </a:r>
            <a:r>
              <a:rPr lang="en-GB" sz="1100" dirty="0"/>
              <a:t>g, and tiotropium 18</a:t>
            </a:r>
            <a:r>
              <a:rPr lang="el-GR" sz="1100" dirty="0"/>
              <a:t> μ</a:t>
            </a:r>
            <a:r>
              <a:rPr lang="en-GB" sz="1100" dirty="0"/>
              <a:t>g, all administered once daily</a:t>
            </a:r>
          </a:p>
        </p:txBody>
      </p:sp>
      <p:grpSp>
        <p:nvGrpSpPr>
          <p:cNvPr id="2" name="Group 1023"/>
          <p:cNvGrpSpPr>
            <a:grpSpLocks/>
          </p:cNvGrpSpPr>
          <p:nvPr/>
        </p:nvGrpSpPr>
        <p:grpSpPr bwMode="auto">
          <a:xfrm>
            <a:off x="840217" y="1157896"/>
            <a:ext cx="7856171" cy="3297295"/>
            <a:chOff x="823607" y="1555760"/>
            <a:chExt cx="7288966" cy="3562899"/>
          </a:xfrm>
        </p:grpSpPr>
        <p:sp>
          <p:nvSpPr>
            <p:cNvPr id="99" name="Freeform 98"/>
            <p:cNvSpPr/>
            <p:nvPr/>
          </p:nvSpPr>
          <p:spPr>
            <a:xfrm>
              <a:off x="1708414" y="3669534"/>
              <a:ext cx="6025574" cy="559641"/>
            </a:xfrm>
            <a:custGeom>
              <a:avLst/>
              <a:gdLst>
                <a:gd name="connsiteX0" fmla="*/ 0 w 6026150"/>
                <a:gd name="connsiteY0" fmla="*/ 209550 h 558800"/>
                <a:gd name="connsiteX1" fmla="*/ 133350 w 6026150"/>
                <a:gd name="connsiteY1" fmla="*/ 228600 h 558800"/>
                <a:gd name="connsiteX2" fmla="*/ 241300 w 6026150"/>
                <a:gd name="connsiteY2" fmla="*/ 247650 h 558800"/>
                <a:gd name="connsiteX3" fmla="*/ 336550 w 6026150"/>
                <a:gd name="connsiteY3" fmla="*/ 165100 h 558800"/>
                <a:gd name="connsiteX4" fmla="*/ 425450 w 6026150"/>
                <a:gd name="connsiteY4" fmla="*/ 165100 h 558800"/>
                <a:gd name="connsiteX5" fmla="*/ 685800 w 6026150"/>
                <a:gd name="connsiteY5" fmla="*/ 82550 h 558800"/>
                <a:gd name="connsiteX6" fmla="*/ 1168400 w 6026150"/>
                <a:gd name="connsiteY6" fmla="*/ 0 h 558800"/>
                <a:gd name="connsiteX7" fmla="*/ 2146300 w 6026150"/>
                <a:gd name="connsiteY7" fmla="*/ 120650 h 558800"/>
                <a:gd name="connsiteX8" fmla="*/ 3124200 w 6026150"/>
                <a:gd name="connsiteY8" fmla="*/ 241300 h 558800"/>
                <a:gd name="connsiteX9" fmla="*/ 4121150 w 6026150"/>
                <a:gd name="connsiteY9" fmla="*/ 558800 h 558800"/>
                <a:gd name="connsiteX10" fmla="*/ 5588000 w 6026150"/>
                <a:gd name="connsiteY10" fmla="*/ 558800 h 558800"/>
                <a:gd name="connsiteX11" fmla="*/ 5905500 w 6026150"/>
                <a:gd name="connsiteY11" fmla="*/ 107950 h 558800"/>
                <a:gd name="connsiteX12" fmla="*/ 6026150 w 6026150"/>
                <a:gd name="connsiteY12" fmla="*/ 9525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6150" h="558800">
                  <a:moveTo>
                    <a:pt x="0" y="209550"/>
                  </a:moveTo>
                  <a:lnTo>
                    <a:pt x="133350" y="228600"/>
                  </a:lnTo>
                  <a:lnTo>
                    <a:pt x="241300" y="247650"/>
                  </a:lnTo>
                  <a:lnTo>
                    <a:pt x="336550" y="165100"/>
                  </a:lnTo>
                  <a:lnTo>
                    <a:pt x="425450" y="165100"/>
                  </a:lnTo>
                  <a:lnTo>
                    <a:pt x="685800" y="82550"/>
                  </a:lnTo>
                  <a:lnTo>
                    <a:pt x="1168400" y="0"/>
                  </a:lnTo>
                  <a:lnTo>
                    <a:pt x="2146300" y="120650"/>
                  </a:lnTo>
                  <a:lnTo>
                    <a:pt x="3124200" y="241300"/>
                  </a:lnTo>
                  <a:lnTo>
                    <a:pt x="4121150" y="558800"/>
                  </a:lnTo>
                  <a:lnTo>
                    <a:pt x="5588000" y="558800"/>
                  </a:lnTo>
                  <a:lnTo>
                    <a:pt x="5905500" y="107950"/>
                  </a:lnTo>
                  <a:lnTo>
                    <a:pt x="6026150" y="95250"/>
                  </a:ln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Oval 7"/>
            <p:cNvSpPr/>
            <p:nvPr/>
          </p:nvSpPr>
          <p:spPr bwMode="auto">
            <a:xfrm>
              <a:off x="2079581" y="2669898"/>
              <a:ext cx="107521"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grpSp>
          <p:nvGrpSpPr>
            <p:cNvPr id="5" name="Group 8"/>
            <p:cNvGrpSpPr>
              <a:grpSpLocks/>
            </p:cNvGrpSpPr>
            <p:nvPr/>
          </p:nvGrpSpPr>
          <p:grpSpPr bwMode="auto">
            <a:xfrm>
              <a:off x="1619672" y="1700808"/>
              <a:ext cx="6264696" cy="3096344"/>
              <a:chOff x="1619672" y="1700808"/>
              <a:chExt cx="6264696" cy="3096344"/>
            </a:xfrm>
          </p:grpSpPr>
          <p:cxnSp>
            <p:nvCxnSpPr>
              <p:cNvPr id="134" name="Straight Connector 133"/>
              <p:cNvCxnSpPr/>
              <p:nvPr/>
            </p:nvCxnSpPr>
            <p:spPr>
              <a:xfrm>
                <a:off x="1620040" y="1701139"/>
                <a:ext cx="0" cy="30953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620040" y="4756654"/>
                <a:ext cx="62641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1530195" y="1856809"/>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30195" y="2093531"/>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36086" y="2327680"/>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36086" y="2564402"/>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30195" y="2792119"/>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30195" y="3030127"/>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36086" y="3262990"/>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36086" y="3500998"/>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24303" y="3718423"/>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303" y="3956431"/>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30195" y="4189294"/>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30195" y="4427302"/>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30195" y="4652446"/>
              <a:ext cx="89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58804" y="4756654"/>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72373" y="4751508"/>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1212" y="4756654"/>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63156" y="4756654"/>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51462" y="4751508"/>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29458" y="4751508"/>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9547" y="4756654"/>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00960" y="4751508"/>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32515" y="4751508"/>
              <a:ext cx="0" cy="90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5775050" y="3208955"/>
              <a:ext cx="107520"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33" name="Oval 32"/>
            <p:cNvSpPr/>
            <p:nvPr/>
          </p:nvSpPr>
          <p:spPr bwMode="auto">
            <a:xfrm>
              <a:off x="4774961" y="3062291"/>
              <a:ext cx="108994"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34" name="Oval 33"/>
            <p:cNvSpPr/>
            <p:nvPr/>
          </p:nvSpPr>
          <p:spPr bwMode="auto">
            <a:xfrm>
              <a:off x="7247936" y="3278428"/>
              <a:ext cx="107520"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35" name="Oval 34"/>
            <p:cNvSpPr/>
            <p:nvPr/>
          </p:nvSpPr>
          <p:spPr bwMode="auto">
            <a:xfrm>
              <a:off x="7679491" y="2852585"/>
              <a:ext cx="107521"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36" name="Oval 35"/>
            <p:cNvSpPr/>
            <p:nvPr/>
          </p:nvSpPr>
          <p:spPr bwMode="auto">
            <a:xfrm>
              <a:off x="3798438" y="2920772"/>
              <a:ext cx="107520"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37" name="Oval 36"/>
            <p:cNvSpPr/>
            <p:nvPr/>
          </p:nvSpPr>
          <p:spPr bwMode="auto">
            <a:xfrm>
              <a:off x="2808659" y="2593993"/>
              <a:ext cx="108994" cy="106782"/>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38" name="Oval 37"/>
            <p:cNvSpPr/>
            <p:nvPr/>
          </p:nvSpPr>
          <p:spPr bwMode="auto">
            <a:xfrm>
              <a:off x="2329971" y="2557970"/>
              <a:ext cx="108994"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39" name="Oval 38"/>
            <p:cNvSpPr/>
            <p:nvPr/>
          </p:nvSpPr>
          <p:spPr bwMode="auto">
            <a:xfrm>
              <a:off x="1958804" y="2713640"/>
              <a:ext cx="107521"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40" name="Oval 39"/>
            <p:cNvSpPr/>
            <p:nvPr/>
          </p:nvSpPr>
          <p:spPr bwMode="auto">
            <a:xfrm>
              <a:off x="1851284" y="2812703"/>
              <a:ext cx="107520"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41" name="Oval 40"/>
            <p:cNvSpPr/>
            <p:nvPr/>
          </p:nvSpPr>
          <p:spPr bwMode="auto">
            <a:xfrm>
              <a:off x="1734926" y="3003110"/>
              <a:ext cx="108994"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42" name="Oval 41"/>
            <p:cNvSpPr/>
            <p:nvPr/>
          </p:nvSpPr>
          <p:spPr bwMode="auto">
            <a:xfrm>
              <a:off x="1627405" y="3030127"/>
              <a:ext cx="107520"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43" name="Rectangle 42"/>
            <p:cNvSpPr/>
            <p:nvPr/>
          </p:nvSpPr>
          <p:spPr>
            <a:xfrm>
              <a:off x="3819059" y="3735147"/>
              <a:ext cx="86900"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44" name="Rectangle 43"/>
            <p:cNvSpPr/>
            <p:nvPr/>
          </p:nvSpPr>
          <p:spPr>
            <a:xfrm>
              <a:off x="1662755" y="3839357"/>
              <a:ext cx="86900"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45" name="Rectangle 44"/>
            <p:cNvSpPr/>
            <p:nvPr/>
          </p:nvSpPr>
          <p:spPr>
            <a:xfrm>
              <a:off x="1789423" y="3839357"/>
              <a:ext cx="86900"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46" name="Rectangle 45"/>
            <p:cNvSpPr/>
            <p:nvPr/>
          </p:nvSpPr>
          <p:spPr>
            <a:xfrm>
              <a:off x="1892525" y="3884385"/>
              <a:ext cx="85427" cy="8619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47" name="Rectangle 46"/>
            <p:cNvSpPr/>
            <p:nvPr/>
          </p:nvSpPr>
          <p:spPr>
            <a:xfrm>
              <a:off x="1988262" y="3799474"/>
              <a:ext cx="86901"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48" name="Rectangle 47"/>
            <p:cNvSpPr/>
            <p:nvPr/>
          </p:nvSpPr>
          <p:spPr>
            <a:xfrm>
              <a:off x="2085472" y="3799474"/>
              <a:ext cx="86901"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49" name="Rectangle 48"/>
            <p:cNvSpPr/>
            <p:nvPr/>
          </p:nvSpPr>
          <p:spPr>
            <a:xfrm>
              <a:off x="2329971" y="3719709"/>
              <a:ext cx="86901"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50" name="Rectangle 49"/>
            <p:cNvSpPr/>
            <p:nvPr/>
          </p:nvSpPr>
          <p:spPr>
            <a:xfrm>
              <a:off x="2830752" y="3637371"/>
              <a:ext cx="86901"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51" name="Rectangle 50"/>
            <p:cNvSpPr/>
            <p:nvPr/>
          </p:nvSpPr>
          <p:spPr>
            <a:xfrm>
              <a:off x="5776523" y="4189294"/>
              <a:ext cx="86901" cy="8619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52" name="Rectangle 51"/>
            <p:cNvSpPr/>
            <p:nvPr/>
          </p:nvSpPr>
          <p:spPr>
            <a:xfrm>
              <a:off x="4786744" y="3871520"/>
              <a:ext cx="85427"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53" name="Rectangle 52"/>
            <p:cNvSpPr/>
            <p:nvPr/>
          </p:nvSpPr>
          <p:spPr>
            <a:xfrm>
              <a:off x="7247936" y="4189294"/>
              <a:ext cx="85427" cy="8619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54" name="Rectangle 53"/>
            <p:cNvSpPr/>
            <p:nvPr/>
          </p:nvSpPr>
          <p:spPr>
            <a:xfrm>
              <a:off x="7679491" y="3718423"/>
              <a:ext cx="85427" cy="8619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55" name="Rectangle 54"/>
            <p:cNvSpPr/>
            <p:nvPr/>
          </p:nvSpPr>
          <p:spPr>
            <a:xfrm>
              <a:off x="7577862" y="3751872"/>
              <a:ext cx="85427" cy="849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59" name="Isosceles Triangle 58"/>
            <p:cNvSpPr/>
            <p:nvPr/>
          </p:nvSpPr>
          <p:spPr bwMode="auto">
            <a:xfrm>
              <a:off x="2081054" y="2658319"/>
              <a:ext cx="108994"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1" name="Isosceles Triangle 60"/>
            <p:cNvSpPr/>
            <p:nvPr/>
          </p:nvSpPr>
          <p:spPr bwMode="auto">
            <a:xfrm>
              <a:off x="1958804" y="2798551"/>
              <a:ext cx="107521"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2" name="Isosceles Triangle 61"/>
            <p:cNvSpPr/>
            <p:nvPr/>
          </p:nvSpPr>
          <p:spPr bwMode="auto">
            <a:xfrm>
              <a:off x="1851284" y="2852585"/>
              <a:ext cx="107520"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3" name="Isosceles Triangle 62"/>
            <p:cNvSpPr/>
            <p:nvPr/>
          </p:nvSpPr>
          <p:spPr bwMode="auto">
            <a:xfrm>
              <a:off x="1652444" y="3081588"/>
              <a:ext cx="107521"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8" name="Rectangle 67"/>
            <p:cNvSpPr/>
            <p:nvPr/>
          </p:nvSpPr>
          <p:spPr>
            <a:xfrm rot="2700000">
              <a:off x="7686471" y="3003495"/>
              <a:ext cx="86197"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69" name="Rectangle 68"/>
            <p:cNvSpPr/>
            <p:nvPr/>
          </p:nvSpPr>
          <p:spPr>
            <a:xfrm rot="2700000">
              <a:off x="7567166" y="3051097"/>
              <a:ext cx="86198"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0" name="Rectangle 69"/>
            <p:cNvSpPr/>
            <p:nvPr/>
          </p:nvSpPr>
          <p:spPr>
            <a:xfrm rot="2700000">
              <a:off x="7257860" y="3205481"/>
              <a:ext cx="86198"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1" name="Rectangle 70"/>
            <p:cNvSpPr/>
            <p:nvPr/>
          </p:nvSpPr>
          <p:spPr>
            <a:xfrm rot="2700000">
              <a:off x="4792250" y="2973905"/>
              <a:ext cx="86198"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2" name="Rectangle 71"/>
            <p:cNvSpPr/>
            <p:nvPr/>
          </p:nvSpPr>
          <p:spPr>
            <a:xfrm rot="2700000">
              <a:off x="5782030" y="3024079"/>
              <a:ext cx="86197"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3" name="Rectangle 72"/>
            <p:cNvSpPr/>
            <p:nvPr/>
          </p:nvSpPr>
          <p:spPr>
            <a:xfrm rot="2700000">
              <a:off x="3812782" y="2824667"/>
              <a:ext cx="86198"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4" name="Rectangle 73"/>
            <p:cNvSpPr/>
            <p:nvPr/>
          </p:nvSpPr>
          <p:spPr>
            <a:xfrm rot="2700000">
              <a:off x="2826684" y="2689031"/>
              <a:ext cx="86198" cy="839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5" name="Rectangle 74"/>
            <p:cNvSpPr/>
            <p:nvPr/>
          </p:nvSpPr>
          <p:spPr>
            <a:xfrm rot="2700000">
              <a:off x="2334006" y="2643265"/>
              <a:ext cx="86197"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6" name="Rectangle 75"/>
            <p:cNvSpPr/>
            <p:nvPr/>
          </p:nvSpPr>
          <p:spPr>
            <a:xfrm rot="2700000">
              <a:off x="2094018" y="2717978"/>
              <a:ext cx="87484" cy="839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7" name="Rectangle 76"/>
            <p:cNvSpPr/>
            <p:nvPr/>
          </p:nvSpPr>
          <p:spPr>
            <a:xfrm rot="2700000">
              <a:off x="1975357" y="2719908"/>
              <a:ext cx="86198" cy="839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8" name="Rectangle 77"/>
            <p:cNvSpPr/>
            <p:nvPr/>
          </p:nvSpPr>
          <p:spPr>
            <a:xfrm rot="2700000">
              <a:off x="1868574" y="2802796"/>
              <a:ext cx="86197"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79" name="Rectangle 78"/>
            <p:cNvSpPr/>
            <p:nvPr/>
          </p:nvSpPr>
          <p:spPr>
            <a:xfrm rot="2700000">
              <a:off x="1789037" y="3040805"/>
              <a:ext cx="86198"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0" name="Rectangle 79"/>
            <p:cNvSpPr/>
            <p:nvPr/>
          </p:nvSpPr>
          <p:spPr>
            <a:xfrm rot="2700000">
              <a:off x="1673510" y="3068465"/>
              <a:ext cx="87484" cy="85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1" name="Cross 80"/>
            <p:cNvSpPr/>
            <p:nvPr/>
          </p:nvSpPr>
          <p:spPr>
            <a:xfrm>
              <a:off x="1765857" y="2539958"/>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2" name="Cross 81"/>
            <p:cNvSpPr/>
            <p:nvPr/>
          </p:nvSpPr>
          <p:spPr>
            <a:xfrm>
              <a:off x="1661281" y="2575981"/>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3" name="Cross 82"/>
            <p:cNvSpPr/>
            <p:nvPr/>
          </p:nvSpPr>
          <p:spPr>
            <a:xfrm>
              <a:off x="1855702" y="2282652"/>
              <a:ext cx="91319"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4" name="Cross 83"/>
            <p:cNvSpPr/>
            <p:nvPr/>
          </p:nvSpPr>
          <p:spPr>
            <a:xfrm>
              <a:off x="1972061" y="2033064"/>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5" name="Cross 84"/>
            <p:cNvSpPr/>
            <p:nvPr/>
          </p:nvSpPr>
          <p:spPr>
            <a:xfrm>
              <a:off x="2347646" y="1873534"/>
              <a:ext cx="91319"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6" name="Cross 85"/>
            <p:cNvSpPr/>
            <p:nvPr/>
          </p:nvSpPr>
          <p:spPr>
            <a:xfrm>
              <a:off x="2829280" y="1988035"/>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7" name="Cross 86"/>
            <p:cNvSpPr/>
            <p:nvPr/>
          </p:nvSpPr>
          <p:spPr>
            <a:xfrm>
              <a:off x="3816113" y="2420310"/>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8" name="Cross 87"/>
            <p:cNvSpPr/>
            <p:nvPr/>
          </p:nvSpPr>
          <p:spPr>
            <a:xfrm>
              <a:off x="4797055" y="2602998"/>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89" name="Cross 88"/>
            <p:cNvSpPr/>
            <p:nvPr/>
          </p:nvSpPr>
          <p:spPr>
            <a:xfrm>
              <a:off x="5780942" y="2870597"/>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90" name="Cross 89"/>
            <p:cNvSpPr/>
            <p:nvPr/>
          </p:nvSpPr>
          <p:spPr>
            <a:xfrm>
              <a:off x="7256773" y="2832001"/>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91" name="Cross 90"/>
            <p:cNvSpPr/>
            <p:nvPr/>
          </p:nvSpPr>
          <p:spPr>
            <a:xfrm>
              <a:off x="7573443" y="2548964"/>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92" name="Cross 91"/>
            <p:cNvSpPr/>
            <p:nvPr/>
          </p:nvSpPr>
          <p:spPr>
            <a:xfrm>
              <a:off x="7688328" y="2503935"/>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grpSp>
          <p:nvGrpSpPr>
            <p:cNvPr id="6" name="Group 118"/>
            <p:cNvGrpSpPr>
              <a:grpSpLocks/>
            </p:cNvGrpSpPr>
            <p:nvPr/>
          </p:nvGrpSpPr>
          <p:grpSpPr bwMode="auto">
            <a:xfrm>
              <a:off x="5698374" y="1842483"/>
              <a:ext cx="441048" cy="716495"/>
              <a:chOff x="5693203" y="1593194"/>
              <a:chExt cx="441048" cy="716495"/>
            </a:xfrm>
          </p:grpSpPr>
          <p:cxnSp>
            <p:nvCxnSpPr>
              <p:cNvPr id="133" name="Straight Connector 132"/>
              <p:cNvCxnSpPr/>
              <p:nvPr/>
            </p:nvCxnSpPr>
            <p:spPr>
              <a:xfrm>
                <a:off x="5693289" y="2257220"/>
                <a:ext cx="431555"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bwMode="auto">
              <a:xfrm>
                <a:off x="5865616" y="1887984"/>
                <a:ext cx="107521" cy="108069"/>
              </a:xfrm>
              <a:prstGeom prst="ellipse">
                <a:avLst/>
              </a:prstGeom>
              <a:gradFill>
                <a:gsLst>
                  <a:gs pos="100000">
                    <a:srgbClr val="FFAF00"/>
                  </a:gs>
                  <a:gs pos="100000">
                    <a:schemeClr val="accent1">
                      <a:tint val="50000"/>
                      <a:shade val="100000"/>
                      <a:satMod val="350000"/>
                    </a:schemeClr>
                  </a:gs>
                </a:gsLst>
              </a:gradFill>
              <a:ln w="952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800" dirty="0">
                  <a:solidFill>
                    <a:srgbClr val="FFFFFF"/>
                  </a:solidFill>
                  <a:cs typeface="Arial" pitchFamily="34" charset="0"/>
                </a:endParaRPr>
              </a:p>
            </p:txBody>
          </p:sp>
          <p:sp>
            <p:nvSpPr>
              <p:cNvPr id="125" name="Rectangle 124"/>
              <p:cNvSpPr/>
              <p:nvPr/>
            </p:nvSpPr>
            <p:spPr>
              <a:xfrm>
                <a:off x="5862671" y="2225056"/>
                <a:ext cx="86901" cy="84911"/>
              </a:xfrm>
              <a:prstGeom prst="rect">
                <a:avLst/>
              </a:prstGeom>
              <a:solidFill>
                <a:schemeClr val="accent3">
                  <a:lumMod val="60000"/>
                  <a:lumOff val="40000"/>
                </a:schemeClr>
              </a:solid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126" name="Isosceles Triangle 125"/>
              <p:cNvSpPr/>
              <p:nvPr/>
            </p:nvSpPr>
            <p:spPr bwMode="auto">
              <a:xfrm>
                <a:off x="5859725" y="2034649"/>
                <a:ext cx="108993"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127" name="Rectangle 89"/>
              <p:cNvSpPr/>
              <p:nvPr/>
            </p:nvSpPr>
            <p:spPr>
              <a:xfrm rot="2700000">
                <a:off x="5873332" y="1745014"/>
                <a:ext cx="86198" cy="839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128" name="Cross 127"/>
              <p:cNvSpPr/>
              <p:nvPr/>
            </p:nvSpPr>
            <p:spPr>
              <a:xfrm>
                <a:off x="5868562" y="1593368"/>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cxnSp>
            <p:nvCxnSpPr>
              <p:cNvPr id="129" name="Straight Connector 128"/>
              <p:cNvCxnSpPr/>
              <p:nvPr/>
            </p:nvCxnSpPr>
            <p:spPr>
              <a:xfrm>
                <a:off x="5693289" y="1639683"/>
                <a:ext cx="431555"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696235" y="1787634"/>
                <a:ext cx="43008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699181" y="1943305"/>
                <a:ext cx="430082" cy="0"/>
              </a:xfrm>
              <a:prstGeom prst="line">
                <a:avLst/>
              </a:prstGeom>
              <a:ln w="25400">
                <a:solidFill>
                  <a:srgbClr val="FFA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702127" y="2105409"/>
                <a:ext cx="431555" cy="0"/>
              </a:xfrm>
              <a:prstGeom prst="line">
                <a:avLst/>
              </a:prstGeom>
              <a:ln w="25400">
                <a:solidFill>
                  <a:srgbClr val="00CCFF"/>
                </a:solidFill>
              </a:ln>
            </p:spPr>
            <p:style>
              <a:lnRef idx="1">
                <a:schemeClr val="accent1"/>
              </a:lnRef>
              <a:fillRef idx="0">
                <a:schemeClr val="accent1"/>
              </a:fillRef>
              <a:effectRef idx="0">
                <a:schemeClr val="accent1"/>
              </a:effectRef>
              <a:fontRef idx="minor">
                <a:schemeClr val="tx1"/>
              </a:fontRef>
            </p:style>
          </p:cxnSp>
        </p:grpSp>
        <p:sp>
          <p:nvSpPr>
            <p:cNvPr id="94" name="Freeform 93"/>
            <p:cNvSpPr/>
            <p:nvPr/>
          </p:nvSpPr>
          <p:spPr>
            <a:xfrm>
              <a:off x="1708414" y="1910843"/>
              <a:ext cx="6025574" cy="1003496"/>
            </a:xfrm>
            <a:custGeom>
              <a:avLst/>
              <a:gdLst>
                <a:gd name="connsiteX0" fmla="*/ 6026150 w 6026150"/>
                <a:gd name="connsiteY0" fmla="*/ 622300 h 1003300"/>
                <a:gd name="connsiteX1" fmla="*/ 5911850 w 6026150"/>
                <a:gd name="connsiteY1" fmla="*/ 679450 h 1003300"/>
                <a:gd name="connsiteX2" fmla="*/ 5594350 w 6026150"/>
                <a:gd name="connsiteY2" fmla="*/ 965200 h 1003300"/>
                <a:gd name="connsiteX3" fmla="*/ 4121150 w 6026150"/>
                <a:gd name="connsiteY3" fmla="*/ 1003300 h 1003300"/>
                <a:gd name="connsiteX4" fmla="*/ 3136900 w 6026150"/>
                <a:gd name="connsiteY4" fmla="*/ 730250 h 1003300"/>
                <a:gd name="connsiteX5" fmla="*/ 2165350 w 6026150"/>
                <a:gd name="connsiteY5" fmla="*/ 558800 h 1003300"/>
                <a:gd name="connsiteX6" fmla="*/ 1168400 w 6026150"/>
                <a:gd name="connsiteY6" fmla="*/ 127000 h 1003300"/>
                <a:gd name="connsiteX7" fmla="*/ 692150 w 6026150"/>
                <a:gd name="connsiteY7" fmla="*/ 0 h 1003300"/>
                <a:gd name="connsiteX8" fmla="*/ 425450 w 6026150"/>
                <a:gd name="connsiteY8" fmla="*/ 127000 h 1003300"/>
                <a:gd name="connsiteX9" fmla="*/ 311150 w 6026150"/>
                <a:gd name="connsiteY9" fmla="*/ 158750 h 1003300"/>
                <a:gd name="connsiteX10" fmla="*/ 196850 w 6026150"/>
                <a:gd name="connsiteY10" fmla="*/ 412750 h 1003300"/>
                <a:gd name="connsiteX11" fmla="*/ 114300 w 6026150"/>
                <a:gd name="connsiteY11" fmla="*/ 673100 h 1003300"/>
                <a:gd name="connsiteX12" fmla="*/ 0 w 6026150"/>
                <a:gd name="connsiteY12" fmla="*/ 71120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6150" h="1003300">
                  <a:moveTo>
                    <a:pt x="6026150" y="622300"/>
                  </a:moveTo>
                  <a:lnTo>
                    <a:pt x="5911850" y="679450"/>
                  </a:lnTo>
                  <a:lnTo>
                    <a:pt x="5594350" y="965200"/>
                  </a:lnTo>
                  <a:lnTo>
                    <a:pt x="4121150" y="1003300"/>
                  </a:lnTo>
                  <a:lnTo>
                    <a:pt x="3136900" y="730250"/>
                  </a:lnTo>
                  <a:lnTo>
                    <a:pt x="2165350" y="558800"/>
                  </a:lnTo>
                  <a:lnTo>
                    <a:pt x="1168400" y="127000"/>
                  </a:lnTo>
                  <a:lnTo>
                    <a:pt x="692150" y="0"/>
                  </a:lnTo>
                  <a:lnTo>
                    <a:pt x="425450" y="127000"/>
                  </a:lnTo>
                  <a:lnTo>
                    <a:pt x="311150" y="158750"/>
                  </a:lnTo>
                  <a:lnTo>
                    <a:pt x="196850" y="412750"/>
                  </a:lnTo>
                  <a:lnTo>
                    <a:pt x="114300" y="673100"/>
                  </a:lnTo>
                  <a:lnTo>
                    <a:pt x="0" y="711200"/>
                  </a:ln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5" name="Cross 94"/>
            <p:cNvSpPr/>
            <p:nvPr/>
          </p:nvSpPr>
          <p:spPr>
            <a:xfrm>
              <a:off x="2088418" y="1988035"/>
              <a:ext cx="89846" cy="90057"/>
            </a:xfrm>
            <a:prstGeom prst="plus">
              <a:avLst>
                <a:gd name="adj" fmla="val 3293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cs typeface="Arial" pitchFamily="34" charset="0"/>
              </a:endParaRPr>
            </a:p>
          </p:txBody>
        </p:sp>
        <p:sp>
          <p:nvSpPr>
            <p:cNvPr id="96" name="Freeform 95"/>
            <p:cNvSpPr/>
            <p:nvPr/>
          </p:nvSpPr>
          <p:spPr>
            <a:xfrm>
              <a:off x="1664227" y="2596566"/>
              <a:ext cx="6069761" cy="724318"/>
            </a:xfrm>
            <a:custGeom>
              <a:avLst/>
              <a:gdLst>
                <a:gd name="connsiteX0" fmla="*/ 0 w 6070600"/>
                <a:gd name="connsiteY0" fmla="*/ 488950 h 723900"/>
                <a:gd name="connsiteX1" fmla="*/ 120650 w 6070600"/>
                <a:gd name="connsiteY1" fmla="*/ 476250 h 723900"/>
                <a:gd name="connsiteX2" fmla="*/ 247650 w 6070600"/>
                <a:gd name="connsiteY2" fmla="*/ 266700 h 723900"/>
                <a:gd name="connsiteX3" fmla="*/ 349250 w 6070600"/>
                <a:gd name="connsiteY3" fmla="*/ 184150 h 723900"/>
                <a:gd name="connsiteX4" fmla="*/ 476250 w 6070600"/>
                <a:gd name="connsiteY4" fmla="*/ 146050 h 723900"/>
                <a:gd name="connsiteX5" fmla="*/ 723900 w 6070600"/>
                <a:gd name="connsiteY5" fmla="*/ 0 h 723900"/>
                <a:gd name="connsiteX6" fmla="*/ 1206500 w 6070600"/>
                <a:gd name="connsiteY6" fmla="*/ 44450 h 723900"/>
                <a:gd name="connsiteX7" fmla="*/ 2203450 w 6070600"/>
                <a:gd name="connsiteY7" fmla="*/ 387350 h 723900"/>
                <a:gd name="connsiteX8" fmla="*/ 3187700 w 6070600"/>
                <a:gd name="connsiteY8" fmla="*/ 520700 h 723900"/>
                <a:gd name="connsiteX9" fmla="*/ 4178300 w 6070600"/>
                <a:gd name="connsiteY9" fmla="*/ 660400 h 723900"/>
                <a:gd name="connsiteX10" fmla="*/ 5651500 w 6070600"/>
                <a:gd name="connsiteY10" fmla="*/ 723900 h 723900"/>
                <a:gd name="connsiteX11" fmla="*/ 6070600 w 6070600"/>
                <a:gd name="connsiteY11" fmla="*/ 2921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0600" h="723900">
                  <a:moveTo>
                    <a:pt x="0" y="488950"/>
                  </a:moveTo>
                  <a:lnTo>
                    <a:pt x="120650" y="476250"/>
                  </a:lnTo>
                  <a:lnTo>
                    <a:pt x="247650" y="266700"/>
                  </a:lnTo>
                  <a:lnTo>
                    <a:pt x="349250" y="184150"/>
                  </a:lnTo>
                  <a:lnTo>
                    <a:pt x="476250" y="146050"/>
                  </a:lnTo>
                  <a:lnTo>
                    <a:pt x="723900" y="0"/>
                  </a:lnTo>
                  <a:lnTo>
                    <a:pt x="1206500" y="44450"/>
                  </a:lnTo>
                  <a:lnTo>
                    <a:pt x="2203450" y="387350"/>
                  </a:lnTo>
                  <a:lnTo>
                    <a:pt x="3187700" y="520700"/>
                  </a:lnTo>
                  <a:lnTo>
                    <a:pt x="4178300" y="660400"/>
                  </a:lnTo>
                  <a:lnTo>
                    <a:pt x="5651500" y="723900"/>
                  </a:lnTo>
                  <a:lnTo>
                    <a:pt x="6070600" y="292100"/>
                  </a:lnTo>
                </a:path>
              </a:pathLst>
            </a:custGeom>
            <a:noFill/>
            <a:ln>
              <a:solidFill>
                <a:srgbClr val="FF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7" name="Freeform 96"/>
            <p:cNvSpPr/>
            <p:nvPr/>
          </p:nvSpPr>
          <p:spPr>
            <a:xfrm>
              <a:off x="1708414" y="2685336"/>
              <a:ext cx="6019683" cy="584086"/>
            </a:xfrm>
            <a:custGeom>
              <a:avLst/>
              <a:gdLst>
                <a:gd name="connsiteX0" fmla="*/ 0 w 6019800"/>
                <a:gd name="connsiteY0" fmla="*/ 419100 h 584200"/>
                <a:gd name="connsiteX1" fmla="*/ 120650 w 6019800"/>
                <a:gd name="connsiteY1" fmla="*/ 400050 h 584200"/>
                <a:gd name="connsiteX2" fmla="*/ 209550 w 6019800"/>
                <a:gd name="connsiteY2" fmla="*/ 165100 h 584200"/>
                <a:gd name="connsiteX3" fmla="*/ 317500 w 6019800"/>
                <a:gd name="connsiteY3" fmla="*/ 88900 h 584200"/>
                <a:gd name="connsiteX4" fmla="*/ 431800 w 6019800"/>
                <a:gd name="connsiteY4" fmla="*/ 76200 h 584200"/>
                <a:gd name="connsiteX5" fmla="*/ 660400 w 6019800"/>
                <a:gd name="connsiteY5" fmla="*/ 0 h 584200"/>
                <a:gd name="connsiteX6" fmla="*/ 1130300 w 6019800"/>
                <a:gd name="connsiteY6" fmla="*/ 38100 h 584200"/>
                <a:gd name="connsiteX7" fmla="*/ 2152650 w 6019800"/>
                <a:gd name="connsiteY7" fmla="*/ 190500 h 584200"/>
                <a:gd name="connsiteX8" fmla="*/ 3149600 w 6019800"/>
                <a:gd name="connsiteY8" fmla="*/ 330200 h 584200"/>
                <a:gd name="connsiteX9" fmla="*/ 4127500 w 6019800"/>
                <a:gd name="connsiteY9" fmla="*/ 584200 h 584200"/>
                <a:gd name="connsiteX10" fmla="*/ 5588000 w 6019800"/>
                <a:gd name="connsiteY10" fmla="*/ 565150 h 584200"/>
                <a:gd name="connsiteX11" fmla="*/ 5911850 w 6019800"/>
                <a:gd name="connsiteY11" fmla="*/ 393700 h 584200"/>
                <a:gd name="connsiteX12" fmla="*/ 6019800 w 6019800"/>
                <a:gd name="connsiteY12" fmla="*/ 34925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9800" h="584200">
                  <a:moveTo>
                    <a:pt x="0" y="419100"/>
                  </a:moveTo>
                  <a:lnTo>
                    <a:pt x="120650" y="400050"/>
                  </a:lnTo>
                  <a:lnTo>
                    <a:pt x="209550" y="165100"/>
                  </a:lnTo>
                  <a:lnTo>
                    <a:pt x="317500" y="88900"/>
                  </a:lnTo>
                  <a:lnTo>
                    <a:pt x="431800" y="76200"/>
                  </a:lnTo>
                  <a:lnTo>
                    <a:pt x="660400" y="0"/>
                  </a:lnTo>
                  <a:lnTo>
                    <a:pt x="1130300" y="38100"/>
                  </a:lnTo>
                  <a:lnTo>
                    <a:pt x="2152650" y="190500"/>
                  </a:lnTo>
                  <a:lnTo>
                    <a:pt x="3149600" y="330200"/>
                  </a:lnTo>
                  <a:lnTo>
                    <a:pt x="4127500" y="584200"/>
                  </a:lnTo>
                  <a:lnTo>
                    <a:pt x="5588000" y="565150"/>
                  </a:lnTo>
                  <a:lnTo>
                    <a:pt x="5911850" y="393700"/>
                  </a:lnTo>
                  <a:lnTo>
                    <a:pt x="6019800" y="34925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8" name="Freeform 97"/>
            <p:cNvSpPr/>
            <p:nvPr/>
          </p:nvSpPr>
          <p:spPr>
            <a:xfrm>
              <a:off x="1695158" y="2654459"/>
              <a:ext cx="6038830" cy="768061"/>
            </a:xfrm>
            <a:custGeom>
              <a:avLst/>
              <a:gdLst>
                <a:gd name="connsiteX0" fmla="*/ 0 w 6038850"/>
                <a:gd name="connsiteY0" fmla="*/ 501650 h 768350"/>
                <a:gd name="connsiteX1" fmla="*/ 107950 w 6038850"/>
                <a:gd name="connsiteY1" fmla="*/ 412750 h 768350"/>
                <a:gd name="connsiteX2" fmla="*/ 222250 w 6038850"/>
                <a:gd name="connsiteY2" fmla="*/ 266700 h 768350"/>
                <a:gd name="connsiteX3" fmla="*/ 317500 w 6038850"/>
                <a:gd name="connsiteY3" fmla="*/ 215900 h 768350"/>
                <a:gd name="connsiteX4" fmla="*/ 444500 w 6038850"/>
                <a:gd name="connsiteY4" fmla="*/ 63500 h 768350"/>
                <a:gd name="connsiteX5" fmla="*/ 692150 w 6038850"/>
                <a:gd name="connsiteY5" fmla="*/ 0 h 768350"/>
                <a:gd name="connsiteX6" fmla="*/ 1168400 w 6038850"/>
                <a:gd name="connsiteY6" fmla="*/ 57150 h 768350"/>
                <a:gd name="connsiteX7" fmla="*/ 2171700 w 6038850"/>
                <a:gd name="connsiteY7" fmla="*/ 323850 h 768350"/>
                <a:gd name="connsiteX8" fmla="*/ 3143250 w 6038850"/>
                <a:gd name="connsiteY8" fmla="*/ 298450 h 768350"/>
                <a:gd name="connsiteX9" fmla="*/ 4133850 w 6038850"/>
                <a:gd name="connsiteY9" fmla="*/ 768350 h 768350"/>
                <a:gd name="connsiteX10" fmla="*/ 5607050 w 6038850"/>
                <a:gd name="connsiteY10" fmla="*/ 463550 h 768350"/>
                <a:gd name="connsiteX11" fmla="*/ 5918200 w 6038850"/>
                <a:gd name="connsiteY11" fmla="*/ 266700 h 768350"/>
                <a:gd name="connsiteX12" fmla="*/ 6038850 w 6038850"/>
                <a:gd name="connsiteY12" fmla="*/ 17780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8850" h="768350">
                  <a:moveTo>
                    <a:pt x="0" y="501650"/>
                  </a:moveTo>
                  <a:lnTo>
                    <a:pt x="107950" y="412750"/>
                  </a:lnTo>
                  <a:lnTo>
                    <a:pt x="222250" y="266700"/>
                  </a:lnTo>
                  <a:lnTo>
                    <a:pt x="317500" y="215900"/>
                  </a:lnTo>
                  <a:lnTo>
                    <a:pt x="444500" y="63500"/>
                  </a:lnTo>
                  <a:lnTo>
                    <a:pt x="692150" y="0"/>
                  </a:lnTo>
                  <a:lnTo>
                    <a:pt x="1168400" y="57150"/>
                  </a:lnTo>
                  <a:lnTo>
                    <a:pt x="2171700" y="323850"/>
                  </a:lnTo>
                  <a:lnTo>
                    <a:pt x="3143250" y="298450"/>
                  </a:lnTo>
                  <a:lnTo>
                    <a:pt x="4133850" y="768350"/>
                  </a:lnTo>
                  <a:lnTo>
                    <a:pt x="5607050" y="463550"/>
                  </a:lnTo>
                  <a:lnTo>
                    <a:pt x="5918200" y="266700"/>
                  </a:lnTo>
                  <a:lnTo>
                    <a:pt x="6038850" y="177800"/>
                  </a:lnTo>
                </a:path>
              </a:pathLst>
            </a:custGeom>
            <a:no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990" name="TextBox 100"/>
            <p:cNvSpPr txBox="1">
              <a:spLocks noChangeArrowheads="1"/>
            </p:cNvSpPr>
            <p:nvPr/>
          </p:nvSpPr>
          <p:spPr bwMode="auto">
            <a:xfrm>
              <a:off x="1136730" y="4546402"/>
              <a:ext cx="447965" cy="299312"/>
            </a:xfrm>
            <a:prstGeom prst="rect">
              <a:avLst/>
            </a:prstGeom>
            <a:noFill/>
            <a:ln w="9525">
              <a:noFill/>
              <a:miter lim="800000"/>
              <a:headEnd/>
              <a:tailEnd/>
            </a:ln>
          </p:spPr>
          <p:txBody>
            <a:bodyPr wrap="none">
              <a:spAutoFit/>
            </a:bodyPr>
            <a:lstStyle/>
            <a:p>
              <a:pPr algn="ctr"/>
              <a:r>
                <a:rPr lang="en-GB" sz="1200" dirty="0"/>
                <a:t>1.00</a:t>
              </a:r>
            </a:p>
          </p:txBody>
        </p:sp>
        <p:sp>
          <p:nvSpPr>
            <p:cNvPr id="37991" name="TextBox 101"/>
            <p:cNvSpPr txBox="1">
              <a:spLocks noChangeArrowheads="1"/>
            </p:cNvSpPr>
            <p:nvPr/>
          </p:nvSpPr>
          <p:spPr bwMode="auto">
            <a:xfrm>
              <a:off x="1141491" y="4321029"/>
              <a:ext cx="447965" cy="299312"/>
            </a:xfrm>
            <a:prstGeom prst="rect">
              <a:avLst/>
            </a:prstGeom>
            <a:noFill/>
            <a:ln w="9525">
              <a:noFill/>
              <a:miter lim="800000"/>
              <a:headEnd/>
              <a:tailEnd/>
            </a:ln>
          </p:spPr>
          <p:txBody>
            <a:bodyPr wrap="none">
              <a:spAutoFit/>
            </a:bodyPr>
            <a:lstStyle/>
            <a:p>
              <a:pPr algn="ctr"/>
              <a:r>
                <a:rPr lang="en-GB" sz="1200" dirty="0"/>
                <a:t>1.05</a:t>
              </a:r>
            </a:p>
          </p:txBody>
        </p:sp>
        <p:sp>
          <p:nvSpPr>
            <p:cNvPr id="37992" name="TextBox 102"/>
            <p:cNvSpPr txBox="1">
              <a:spLocks noChangeArrowheads="1"/>
            </p:cNvSpPr>
            <p:nvPr/>
          </p:nvSpPr>
          <p:spPr bwMode="auto">
            <a:xfrm>
              <a:off x="1141491" y="4083575"/>
              <a:ext cx="447965" cy="299312"/>
            </a:xfrm>
            <a:prstGeom prst="rect">
              <a:avLst/>
            </a:prstGeom>
            <a:noFill/>
            <a:ln w="9525">
              <a:noFill/>
              <a:miter lim="800000"/>
              <a:headEnd/>
              <a:tailEnd/>
            </a:ln>
          </p:spPr>
          <p:txBody>
            <a:bodyPr wrap="none">
              <a:spAutoFit/>
            </a:bodyPr>
            <a:lstStyle/>
            <a:p>
              <a:pPr algn="ctr"/>
              <a:r>
                <a:rPr lang="en-GB" sz="1200" dirty="0"/>
                <a:t>1.10</a:t>
              </a:r>
            </a:p>
          </p:txBody>
        </p:sp>
        <p:sp>
          <p:nvSpPr>
            <p:cNvPr id="37993" name="TextBox 103"/>
            <p:cNvSpPr txBox="1">
              <a:spLocks noChangeArrowheads="1"/>
            </p:cNvSpPr>
            <p:nvPr/>
          </p:nvSpPr>
          <p:spPr bwMode="auto">
            <a:xfrm>
              <a:off x="1136064" y="3850309"/>
              <a:ext cx="447965" cy="299312"/>
            </a:xfrm>
            <a:prstGeom prst="rect">
              <a:avLst/>
            </a:prstGeom>
            <a:noFill/>
            <a:ln w="9525">
              <a:noFill/>
              <a:miter lim="800000"/>
              <a:headEnd/>
              <a:tailEnd/>
            </a:ln>
          </p:spPr>
          <p:txBody>
            <a:bodyPr wrap="none">
              <a:spAutoFit/>
            </a:bodyPr>
            <a:lstStyle/>
            <a:p>
              <a:pPr algn="ctr"/>
              <a:r>
                <a:rPr lang="en-GB" sz="1200" dirty="0"/>
                <a:t>1.15</a:t>
              </a:r>
            </a:p>
          </p:txBody>
        </p:sp>
        <p:sp>
          <p:nvSpPr>
            <p:cNvPr id="37994" name="TextBox 104"/>
            <p:cNvSpPr txBox="1">
              <a:spLocks noChangeArrowheads="1"/>
            </p:cNvSpPr>
            <p:nvPr/>
          </p:nvSpPr>
          <p:spPr bwMode="auto">
            <a:xfrm>
              <a:off x="1136064" y="3612853"/>
              <a:ext cx="447965" cy="299312"/>
            </a:xfrm>
            <a:prstGeom prst="rect">
              <a:avLst/>
            </a:prstGeom>
            <a:noFill/>
            <a:ln w="9525">
              <a:noFill/>
              <a:miter lim="800000"/>
              <a:headEnd/>
              <a:tailEnd/>
            </a:ln>
          </p:spPr>
          <p:txBody>
            <a:bodyPr wrap="none">
              <a:spAutoFit/>
            </a:bodyPr>
            <a:lstStyle/>
            <a:p>
              <a:pPr algn="ctr"/>
              <a:r>
                <a:rPr lang="en-GB" sz="1200" dirty="0"/>
                <a:t>1.20</a:t>
              </a:r>
            </a:p>
          </p:txBody>
        </p:sp>
        <p:sp>
          <p:nvSpPr>
            <p:cNvPr id="37995" name="TextBox 105"/>
            <p:cNvSpPr txBox="1">
              <a:spLocks noChangeArrowheads="1"/>
            </p:cNvSpPr>
            <p:nvPr/>
          </p:nvSpPr>
          <p:spPr bwMode="auto">
            <a:xfrm>
              <a:off x="1136064" y="3394448"/>
              <a:ext cx="447965" cy="299312"/>
            </a:xfrm>
            <a:prstGeom prst="rect">
              <a:avLst/>
            </a:prstGeom>
            <a:noFill/>
            <a:ln w="9525">
              <a:noFill/>
              <a:miter lim="800000"/>
              <a:headEnd/>
              <a:tailEnd/>
            </a:ln>
          </p:spPr>
          <p:txBody>
            <a:bodyPr wrap="none">
              <a:spAutoFit/>
            </a:bodyPr>
            <a:lstStyle/>
            <a:p>
              <a:pPr algn="ctr"/>
              <a:r>
                <a:rPr lang="en-GB" sz="1200" dirty="0"/>
                <a:t>1.25</a:t>
              </a:r>
            </a:p>
          </p:txBody>
        </p:sp>
        <p:sp>
          <p:nvSpPr>
            <p:cNvPr id="37996" name="TextBox 106"/>
            <p:cNvSpPr txBox="1">
              <a:spLocks noChangeArrowheads="1"/>
            </p:cNvSpPr>
            <p:nvPr/>
          </p:nvSpPr>
          <p:spPr bwMode="auto">
            <a:xfrm>
              <a:off x="1146920" y="3156815"/>
              <a:ext cx="447965" cy="299312"/>
            </a:xfrm>
            <a:prstGeom prst="rect">
              <a:avLst/>
            </a:prstGeom>
            <a:noFill/>
            <a:ln w="9525">
              <a:noFill/>
              <a:miter lim="800000"/>
              <a:headEnd/>
              <a:tailEnd/>
            </a:ln>
          </p:spPr>
          <p:txBody>
            <a:bodyPr wrap="none">
              <a:spAutoFit/>
            </a:bodyPr>
            <a:lstStyle/>
            <a:p>
              <a:pPr algn="ctr"/>
              <a:r>
                <a:rPr lang="en-GB" sz="1200" dirty="0"/>
                <a:t>1.30</a:t>
              </a:r>
            </a:p>
          </p:txBody>
        </p:sp>
        <p:sp>
          <p:nvSpPr>
            <p:cNvPr id="37997" name="TextBox 107"/>
            <p:cNvSpPr txBox="1">
              <a:spLocks noChangeArrowheads="1"/>
            </p:cNvSpPr>
            <p:nvPr/>
          </p:nvSpPr>
          <p:spPr bwMode="auto">
            <a:xfrm>
              <a:off x="1136064" y="2923727"/>
              <a:ext cx="447965" cy="299312"/>
            </a:xfrm>
            <a:prstGeom prst="rect">
              <a:avLst/>
            </a:prstGeom>
            <a:noFill/>
            <a:ln w="9525">
              <a:noFill/>
              <a:miter lim="800000"/>
              <a:headEnd/>
              <a:tailEnd/>
            </a:ln>
          </p:spPr>
          <p:txBody>
            <a:bodyPr wrap="none">
              <a:spAutoFit/>
            </a:bodyPr>
            <a:lstStyle/>
            <a:p>
              <a:pPr algn="ctr"/>
              <a:r>
                <a:rPr lang="en-GB" sz="1200" dirty="0"/>
                <a:t>1.35</a:t>
              </a:r>
            </a:p>
          </p:txBody>
        </p:sp>
        <p:sp>
          <p:nvSpPr>
            <p:cNvPr id="37998" name="TextBox 108"/>
            <p:cNvSpPr txBox="1">
              <a:spLocks noChangeArrowheads="1"/>
            </p:cNvSpPr>
            <p:nvPr/>
          </p:nvSpPr>
          <p:spPr bwMode="auto">
            <a:xfrm>
              <a:off x="1141491" y="2685845"/>
              <a:ext cx="447965" cy="299312"/>
            </a:xfrm>
            <a:prstGeom prst="rect">
              <a:avLst/>
            </a:prstGeom>
            <a:noFill/>
            <a:ln w="9525">
              <a:noFill/>
              <a:miter lim="800000"/>
              <a:headEnd/>
              <a:tailEnd/>
            </a:ln>
          </p:spPr>
          <p:txBody>
            <a:bodyPr wrap="none">
              <a:spAutoFit/>
            </a:bodyPr>
            <a:lstStyle/>
            <a:p>
              <a:pPr algn="ctr"/>
              <a:r>
                <a:rPr lang="en-GB" sz="1200" dirty="0"/>
                <a:t>1.40</a:t>
              </a:r>
            </a:p>
          </p:txBody>
        </p:sp>
        <p:sp>
          <p:nvSpPr>
            <p:cNvPr id="37999" name="TextBox 109"/>
            <p:cNvSpPr txBox="1">
              <a:spLocks noChangeArrowheads="1"/>
            </p:cNvSpPr>
            <p:nvPr/>
          </p:nvSpPr>
          <p:spPr bwMode="auto">
            <a:xfrm>
              <a:off x="1136064" y="2458346"/>
              <a:ext cx="447965" cy="299312"/>
            </a:xfrm>
            <a:prstGeom prst="rect">
              <a:avLst/>
            </a:prstGeom>
            <a:noFill/>
            <a:ln w="9525">
              <a:noFill/>
              <a:miter lim="800000"/>
              <a:headEnd/>
              <a:tailEnd/>
            </a:ln>
          </p:spPr>
          <p:txBody>
            <a:bodyPr wrap="none">
              <a:spAutoFit/>
            </a:bodyPr>
            <a:lstStyle/>
            <a:p>
              <a:pPr algn="ctr"/>
              <a:r>
                <a:rPr lang="en-GB" sz="1200" dirty="0"/>
                <a:t>1.45</a:t>
              </a:r>
            </a:p>
          </p:txBody>
        </p:sp>
        <p:sp>
          <p:nvSpPr>
            <p:cNvPr id="38000" name="TextBox 110"/>
            <p:cNvSpPr txBox="1">
              <a:spLocks noChangeArrowheads="1"/>
            </p:cNvSpPr>
            <p:nvPr/>
          </p:nvSpPr>
          <p:spPr bwMode="auto">
            <a:xfrm>
              <a:off x="1136064" y="2220892"/>
              <a:ext cx="447965" cy="299312"/>
            </a:xfrm>
            <a:prstGeom prst="rect">
              <a:avLst/>
            </a:prstGeom>
            <a:noFill/>
            <a:ln w="9525">
              <a:noFill/>
              <a:miter lim="800000"/>
              <a:headEnd/>
              <a:tailEnd/>
            </a:ln>
          </p:spPr>
          <p:txBody>
            <a:bodyPr wrap="none">
              <a:spAutoFit/>
            </a:bodyPr>
            <a:lstStyle/>
            <a:p>
              <a:pPr algn="ctr"/>
              <a:r>
                <a:rPr lang="en-GB" sz="1200" dirty="0"/>
                <a:t>1.50</a:t>
              </a:r>
            </a:p>
          </p:txBody>
        </p:sp>
        <p:sp>
          <p:nvSpPr>
            <p:cNvPr id="38001" name="TextBox 111"/>
            <p:cNvSpPr txBox="1">
              <a:spLocks noChangeArrowheads="1"/>
            </p:cNvSpPr>
            <p:nvPr/>
          </p:nvSpPr>
          <p:spPr bwMode="auto">
            <a:xfrm>
              <a:off x="1141491" y="1987623"/>
              <a:ext cx="447965" cy="299312"/>
            </a:xfrm>
            <a:prstGeom prst="rect">
              <a:avLst/>
            </a:prstGeom>
            <a:noFill/>
            <a:ln w="9525">
              <a:noFill/>
              <a:miter lim="800000"/>
              <a:headEnd/>
              <a:tailEnd/>
            </a:ln>
          </p:spPr>
          <p:txBody>
            <a:bodyPr wrap="none">
              <a:spAutoFit/>
            </a:bodyPr>
            <a:lstStyle/>
            <a:p>
              <a:pPr algn="ctr"/>
              <a:r>
                <a:rPr lang="en-GB" sz="1200" dirty="0"/>
                <a:t>1.55</a:t>
              </a:r>
            </a:p>
          </p:txBody>
        </p:sp>
        <p:sp>
          <p:nvSpPr>
            <p:cNvPr id="38002" name="TextBox 112"/>
            <p:cNvSpPr txBox="1">
              <a:spLocks noChangeArrowheads="1"/>
            </p:cNvSpPr>
            <p:nvPr/>
          </p:nvSpPr>
          <p:spPr bwMode="auto">
            <a:xfrm>
              <a:off x="1146920" y="1750170"/>
              <a:ext cx="447965" cy="299312"/>
            </a:xfrm>
            <a:prstGeom prst="rect">
              <a:avLst/>
            </a:prstGeom>
            <a:noFill/>
            <a:ln w="9525">
              <a:noFill/>
              <a:miter lim="800000"/>
              <a:headEnd/>
              <a:tailEnd/>
            </a:ln>
          </p:spPr>
          <p:txBody>
            <a:bodyPr wrap="none">
              <a:spAutoFit/>
            </a:bodyPr>
            <a:lstStyle/>
            <a:p>
              <a:pPr algn="ctr"/>
              <a:r>
                <a:rPr lang="en-GB" sz="1200" dirty="0"/>
                <a:t>1.60</a:t>
              </a:r>
            </a:p>
          </p:txBody>
        </p:sp>
        <p:sp>
          <p:nvSpPr>
            <p:cNvPr id="38003" name="TextBox 113"/>
            <p:cNvSpPr txBox="1">
              <a:spLocks noChangeArrowheads="1"/>
            </p:cNvSpPr>
            <p:nvPr/>
          </p:nvSpPr>
          <p:spPr bwMode="auto">
            <a:xfrm>
              <a:off x="1781893" y="4834540"/>
              <a:ext cx="352780" cy="282683"/>
            </a:xfrm>
            <a:prstGeom prst="rect">
              <a:avLst/>
            </a:prstGeom>
            <a:noFill/>
            <a:ln w="9525">
              <a:noFill/>
              <a:miter lim="800000"/>
              <a:headEnd/>
              <a:tailEnd/>
            </a:ln>
          </p:spPr>
          <p:txBody>
            <a:bodyPr wrap="none">
              <a:spAutoFit/>
            </a:bodyPr>
            <a:lstStyle/>
            <a:p>
              <a:pPr algn="ctr"/>
              <a:r>
                <a:rPr lang="en-GB" sz="1100" dirty="0"/>
                <a:t>5m</a:t>
              </a:r>
            </a:p>
          </p:txBody>
        </p:sp>
        <p:sp>
          <p:nvSpPr>
            <p:cNvPr id="38004" name="TextBox 114"/>
            <p:cNvSpPr txBox="1">
              <a:spLocks noChangeArrowheads="1"/>
            </p:cNvSpPr>
            <p:nvPr/>
          </p:nvSpPr>
          <p:spPr bwMode="auto">
            <a:xfrm>
              <a:off x="2013383" y="4832212"/>
              <a:ext cx="317085" cy="282683"/>
            </a:xfrm>
            <a:prstGeom prst="rect">
              <a:avLst/>
            </a:prstGeom>
            <a:noFill/>
            <a:ln w="9525">
              <a:noFill/>
              <a:miter lim="800000"/>
              <a:headEnd/>
              <a:tailEnd/>
            </a:ln>
          </p:spPr>
          <p:txBody>
            <a:bodyPr wrap="none">
              <a:spAutoFit/>
            </a:bodyPr>
            <a:lstStyle/>
            <a:p>
              <a:pPr algn="ctr"/>
              <a:r>
                <a:rPr lang="en-GB" sz="1100" dirty="0"/>
                <a:t>1h</a:t>
              </a:r>
            </a:p>
          </p:txBody>
        </p:sp>
        <p:sp>
          <p:nvSpPr>
            <p:cNvPr id="38005" name="TextBox 115"/>
            <p:cNvSpPr txBox="1">
              <a:spLocks noChangeArrowheads="1"/>
            </p:cNvSpPr>
            <p:nvPr/>
          </p:nvSpPr>
          <p:spPr bwMode="auto">
            <a:xfrm>
              <a:off x="2215269" y="4835976"/>
              <a:ext cx="317085" cy="282683"/>
            </a:xfrm>
            <a:prstGeom prst="rect">
              <a:avLst/>
            </a:prstGeom>
            <a:noFill/>
            <a:ln w="9525">
              <a:noFill/>
              <a:miter lim="800000"/>
              <a:headEnd/>
              <a:tailEnd/>
            </a:ln>
          </p:spPr>
          <p:txBody>
            <a:bodyPr wrap="none">
              <a:spAutoFit/>
            </a:bodyPr>
            <a:lstStyle/>
            <a:p>
              <a:pPr algn="ctr"/>
              <a:r>
                <a:rPr lang="en-GB" sz="1100" dirty="0"/>
                <a:t>2h</a:t>
              </a:r>
            </a:p>
          </p:txBody>
        </p:sp>
        <p:sp>
          <p:nvSpPr>
            <p:cNvPr id="38006" name="TextBox 116"/>
            <p:cNvSpPr txBox="1">
              <a:spLocks noChangeArrowheads="1"/>
            </p:cNvSpPr>
            <p:nvPr/>
          </p:nvSpPr>
          <p:spPr bwMode="auto">
            <a:xfrm>
              <a:off x="2710948" y="4835438"/>
              <a:ext cx="317085" cy="282683"/>
            </a:xfrm>
            <a:prstGeom prst="rect">
              <a:avLst/>
            </a:prstGeom>
            <a:noFill/>
            <a:ln w="9525">
              <a:noFill/>
              <a:miter lim="800000"/>
              <a:headEnd/>
              <a:tailEnd/>
            </a:ln>
          </p:spPr>
          <p:txBody>
            <a:bodyPr wrap="none">
              <a:spAutoFit/>
            </a:bodyPr>
            <a:lstStyle/>
            <a:p>
              <a:pPr algn="ctr"/>
              <a:r>
                <a:rPr lang="en-GB" sz="1100" dirty="0"/>
                <a:t>4h</a:t>
              </a:r>
            </a:p>
          </p:txBody>
        </p:sp>
        <p:sp>
          <p:nvSpPr>
            <p:cNvPr id="38007" name="TextBox 117"/>
            <p:cNvSpPr txBox="1">
              <a:spLocks noChangeArrowheads="1"/>
            </p:cNvSpPr>
            <p:nvPr/>
          </p:nvSpPr>
          <p:spPr bwMode="auto">
            <a:xfrm>
              <a:off x="3693377" y="4835438"/>
              <a:ext cx="317085" cy="282683"/>
            </a:xfrm>
            <a:prstGeom prst="rect">
              <a:avLst/>
            </a:prstGeom>
            <a:noFill/>
            <a:ln w="9525">
              <a:noFill/>
              <a:miter lim="800000"/>
              <a:headEnd/>
              <a:tailEnd/>
            </a:ln>
          </p:spPr>
          <p:txBody>
            <a:bodyPr wrap="none">
              <a:spAutoFit/>
            </a:bodyPr>
            <a:lstStyle/>
            <a:p>
              <a:pPr algn="ctr"/>
              <a:r>
                <a:rPr lang="en-GB" sz="1100" dirty="0"/>
                <a:t>8h</a:t>
              </a:r>
            </a:p>
          </p:txBody>
        </p:sp>
        <p:sp>
          <p:nvSpPr>
            <p:cNvPr id="38008" name="TextBox 118"/>
            <p:cNvSpPr txBox="1">
              <a:spLocks noChangeArrowheads="1"/>
            </p:cNvSpPr>
            <p:nvPr/>
          </p:nvSpPr>
          <p:spPr bwMode="auto">
            <a:xfrm>
              <a:off x="4634098" y="4832211"/>
              <a:ext cx="389961" cy="282683"/>
            </a:xfrm>
            <a:prstGeom prst="rect">
              <a:avLst/>
            </a:prstGeom>
            <a:noFill/>
            <a:ln w="9525">
              <a:noFill/>
              <a:miter lim="800000"/>
              <a:headEnd/>
              <a:tailEnd/>
            </a:ln>
          </p:spPr>
          <p:txBody>
            <a:bodyPr wrap="none">
              <a:spAutoFit/>
            </a:bodyPr>
            <a:lstStyle/>
            <a:p>
              <a:pPr algn="ctr"/>
              <a:r>
                <a:rPr lang="en-GB" sz="1100" dirty="0"/>
                <a:t>12h</a:t>
              </a:r>
            </a:p>
          </p:txBody>
        </p:sp>
        <p:sp>
          <p:nvSpPr>
            <p:cNvPr id="38009" name="TextBox 119"/>
            <p:cNvSpPr txBox="1">
              <a:spLocks noChangeArrowheads="1"/>
            </p:cNvSpPr>
            <p:nvPr/>
          </p:nvSpPr>
          <p:spPr bwMode="auto">
            <a:xfrm>
              <a:off x="5633911" y="4832211"/>
              <a:ext cx="389961" cy="282683"/>
            </a:xfrm>
            <a:prstGeom prst="rect">
              <a:avLst/>
            </a:prstGeom>
            <a:noFill/>
            <a:ln w="9525">
              <a:noFill/>
              <a:miter lim="800000"/>
              <a:headEnd/>
              <a:tailEnd/>
            </a:ln>
          </p:spPr>
          <p:txBody>
            <a:bodyPr wrap="none">
              <a:spAutoFit/>
            </a:bodyPr>
            <a:lstStyle/>
            <a:p>
              <a:pPr algn="ctr"/>
              <a:r>
                <a:rPr lang="en-GB" sz="1100" dirty="0"/>
                <a:t>16h</a:t>
              </a:r>
            </a:p>
          </p:txBody>
        </p:sp>
        <p:sp>
          <p:nvSpPr>
            <p:cNvPr id="38010" name="TextBox 120"/>
            <p:cNvSpPr txBox="1">
              <a:spLocks noChangeArrowheads="1"/>
            </p:cNvSpPr>
            <p:nvPr/>
          </p:nvSpPr>
          <p:spPr bwMode="auto">
            <a:xfrm>
              <a:off x="7106181" y="4835975"/>
              <a:ext cx="389961" cy="282683"/>
            </a:xfrm>
            <a:prstGeom prst="rect">
              <a:avLst/>
            </a:prstGeom>
            <a:noFill/>
            <a:ln w="9525">
              <a:noFill/>
              <a:miter lim="800000"/>
              <a:headEnd/>
              <a:tailEnd/>
            </a:ln>
          </p:spPr>
          <p:txBody>
            <a:bodyPr wrap="none">
              <a:spAutoFit/>
            </a:bodyPr>
            <a:lstStyle/>
            <a:p>
              <a:pPr algn="ctr"/>
              <a:r>
                <a:rPr lang="en-GB" sz="1100" dirty="0"/>
                <a:t>22h</a:t>
              </a:r>
            </a:p>
          </p:txBody>
        </p:sp>
        <p:sp>
          <p:nvSpPr>
            <p:cNvPr id="38011" name="TextBox 121"/>
            <p:cNvSpPr txBox="1">
              <a:spLocks noChangeArrowheads="1"/>
            </p:cNvSpPr>
            <p:nvPr/>
          </p:nvSpPr>
          <p:spPr bwMode="auto">
            <a:xfrm>
              <a:off x="7432594" y="4832882"/>
              <a:ext cx="679979" cy="282683"/>
            </a:xfrm>
            <a:prstGeom prst="rect">
              <a:avLst/>
            </a:prstGeom>
            <a:noFill/>
            <a:ln w="9525">
              <a:noFill/>
              <a:miter lim="800000"/>
              <a:headEnd/>
              <a:tailEnd/>
            </a:ln>
          </p:spPr>
          <p:txBody>
            <a:bodyPr wrap="none">
              <a:spAutoFit/>
            </a:bodyPr>
            <a:lstStyle/>
            <a:p>
              <a:pPr algn="ctr"/>
              <a:r>
                <a:rPr lang="en-GB" sz="1100" dirty="0"/>
                <a:t>23h 45m</a:t>
              </a:r>
            </a:p>
          </p:txBody>
        </p:sp>
        <p:sp>
          <p:nvSpPr>
            <p:cNvPr id="38012" name="TextBox 122"/>
            <p:cNvSpPr txBox="1">
              <a:spLocks noChangeArrowheads="1"/>
            </p:cNvSpPr>
            <p:nvPr/>
          </p:nvSpPr>
          <p:spPr bwMode="auto">
            <a:xfrm rot="16200000">
              <a:off x="-662256" y="3041623"/>
              <a:ext cx="3285856" cy="314129"/>
            </a:xfrm>
            <a:prstGeom prst="rect">
              <a:avLst/>
            </a:prstGeom>
            <a:noFill/>
            <a:ln w="9525">
              <a:noFill/>
              <a:miter lim="800000"/>
              <a:headEnd/>
              <a:tailEnd/>
            </a:ln>
          </p:spPr>
          <p:txBody>
            <a:bodyPr>
              <a:spAutoFit/>
            </a:bodyPr>
            <a:lstStyle/>
            <a:p>
              <a:pPr algn="ctr"/>
              <a:r>
                <a:rPr lang="en-GB" sz="1600" dirty="0"/>
                <a:t>Least Square Mean of FEV</a:t>
              </a:r>
              <a:r>
                <a:rPr lang="en-GB" sz="1600" baseline="-25000" dirty="0"/>
                <a:t>1 </a:t>
              </a:r>
              <a:r>
                <a:rPr lang="en-GB" sz="1600" dirty="0"/>
                <a:t>(L)</a:t>
              </a:r>
            </a:p>
          </p:txBody>
        </p:sp>
        <p:sp>
          <p:nvSpPr>
            <p:cNvPr id="60" name="Isosceles Triangle 59"/>
            <p:cNvSpPr/>
            <p:nvPr/>
          </p:nvSpPr>
          <p:spPr bwMode="auto">
            <a:xfrm>
              <a:off x="2322607" y="2584986"/>
              <a:ext cx="107520"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58" name="Isosceles Triangle 57"/>
            <p:cNvSpPr/>
            <p:nvPr/>
          </p:nvSpPr>
          <p:spPr bwMode="auto">
            <a:xfrm>
              <a:off x="2808659" y="2639021"/>
              <a:ext cx="108994"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56" name="Isosceles Triangle 55"/>
            <p:cNvSpPr/>
            <p:nvPr/>
          </p:nvSpPr>
          <p:spPr bwMode="auto">
            <a:xfrm>
              <a:off x="3808748" y="2922058"/>
              <a:ext cx="107521"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57" name="Isosceles Triangle 56"/>
            <p:cNvSpPr/>
            <p:nvPr/>
          </p:nvSpPr>
          <p:spPr bwMode="auto">
            <a:xfrm>
              <a:off x="4788217" y="2887322"/>
              <a:ext cx="107520"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4" name="Isosceles Triangle 63"/>
            <p:cNvSpPr/>
            <p:nvPr/>
          </p:nvSpPr>
          <p:spPr bwMode="auto">
            <a:xfrm>
              <a:off x="5772105" y="3349187"/>
              <a:ext cx="107520"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5" name="Isosceles Triangle 64"/>
            <p:cNvSpPr/>
            <p:nvPr/>
          </p:nvSpPr>
          <p:spPr bwMode="auto">
            <a:xfrm>
              <a:off x="7247936" y="3053285"/>
              <a:ext cx="107520"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6" name="Isosceles Triangle 65"/>
            <p:cNvSpPr/>
            <p:nvPr/>
          </p:nvSpPr>
          <p:spPr bwMode="auto">
            <a:xfrm>
              <a:off x="7555768" y="2852585"/>
              <a:ext cx="107521"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sp>
          <p:nvSpPr>
            <p:cNvPr id="67" name="Isosceles Triangle 66"/>
            <p:cNvSpPr/>
            <p:nvPr/>
          </p:nvSpPr>
          <p:spPr bwMode="auto">
            <a:xfrm>
              <a:off x="7667708" y="2766388"/>
              <a:ext cx="108994" cy="108069"/>
            </a:xfrm>
            <a:prstGeom prst="triangle">
              <a:avLst/>
            </a:prstGeom>
            <a:solidFill>
              <a:srgbClr val="00CCFF"/>
            </a:solidFill>
            <a:ln w="9525">
              <a:solidFill>
                <a:srgbClr val="00CC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8000" dirty="0">
                <a:solidFill>
                  <a:srgbClr val="FFFFFF"/>
                </a:solidFill>
                <a:cs typeface="Arial" pitchFamily="34" charset="0"/>
              </a:endParaRPr>
            </a:p>
          </p:txBody>
        </p:sp>
      </p:grpSp>
      <p:sp>
        <p:nvSpPr>
          <p:cNvPr id="31750" name="Rectangle 1"/>
          <p:cNvSpPr>
            <a:spLocks noChangeArrowheads="1"/>
          </p:cNvSpPr>
          <p:nvPr/>
        </p:nvSpPr>
        <p:spPr bwMode="auto">
          <a:xfrm>
            <a:off x="6548394" y="1388269"/>
            <a:ext cx="1125628" cy="253916"/>
          </a:xfrm>
          <a:prstGeom prst="rect">
            <a:avLst/>
          </a:prstGeom>
          <a:noFill/>
          <a:ln>
            <a:noFill/>
          </a:ln>
          <a:extLst/>
        </p:spPr>
        <p:txBody>
          <a:bodyPr wrap="none">
            <a:spAutoFit/>
          </a:bodyPr>
          <a:lstStyle/>
          <a:p>
            <a:pPr algn="ctr">
              <a:defRPr/>
            </a:pPr>
            <a:r>
              <a:rPr lang="en-GB" sz="1050" dirty="0">
                <a:ea typeface="+mn-ea"/>
                <a:cs typeface="+mn-cs"/>
              </a:rPr>
              <a:t>QVA149 (n=59)</a:t>
            </a:r>
          </a:p>
        </p:txBody>
      </p:sp>
      <p:sp>
        <p:nvSpPr>
          <p:cNvPr id="31751" name="Rectangle 2"/>
          <p:cNvSpPr>
            <a:spLocks noChangeArrowheads="1"/>
          </p:cNvSpPr>
          <p:nvPr/>
        </p:nvSpPr>
        <p:spPr bwMode="auto">
          <a:xfrm>
            <a:off x="6548420" y="1527572"/>
            <a:ext cx="1284326" cy="253916"/>
          </a:xfrm>
          <a:prstGeom prst="rect">
            <a:avLst/>
          </a:prstGeom>
          <a:noFill/>
          <a:ln>
            <a:noFill/>
          </a:ln>
          <a:extLst/>
        </p:spPr>
        <p:txBody>
          <a:bodyPr wrap="none">
            <a:spAutoFit/>
          </a:bodyPr>
          <a:lstStyle/>
          <a:p>
            <a:pPr algn="ctr">
              <a:defRPr/>
            </a:pPr>
            <a:r>
              <a:rPr lang="en-GB" sz="1050" dirty="0">
                <a:ea typeface="+mn-ea"/>
                <a:cs typeface="+mn-cs"/>
              </a:rPr>
              <a:t>Indacaterol (n=55)</a:t>
            </a:r>
          </a:p>
        </p:txBody>
      </p:sp>
      <p:sp>
        <p:nvSpPr>
          <p:cNvPr id="31752" name="Rectangle 3"/>
          <p:cNvSpPr>
            <a:spLocks noChangeArrowheads="1"/>
          </p:cNvSpPr>
          <p:nvPr/>
        </p:nvSpPr>
        <p:spPr bwMode="auto">
          <a:xfrm>
            <a:off x="6547871" y="1675210"/>
            <a:ext cx="1561646" cy="253916"/>
          </a:xfrm>
          <a:prstGeom prst="rect">
            <a:avLst/>
          </a:prstGeom>
          <a:noFill/>
          <a:ln>
            <a:noFill/>
          </a:ln>
          <a:extLst/>
        </p:spPr>
        <p:txBody>
          <a:bodyPr wrap="none">
            <a:spAutoFit/>
          </a:bodyPr>
          <a:lstStyle/>
          <a:p>
            <a:pPr algn="ctr">
              <a:defRPr/>
            </a:pPr>
            <a:r>
              <a:rPr lang="en-GB" sz="1050" dirty="0">
                <a:ea typeface="+mn-ea"/>
                <a:cs typeface="+mn-cs"/>
              </a:rPr>
              <a:t>Glycopyrronium (n=63)</a:t>
            </a:r>
          </a:p>
        </p:txBody>
      </p:sp>
      <p:sp>
        <p:nvSpPr>
          <p:cNvPr id="31753" name="Rectangle 4"/>
          <p:cNvSpPr>
            <a:spLocks noChangeArrowheads="1"/>
          </p:cNvSpPr>
          <p:nvPr/>
        </p:nvSpPr>
        <p:spPr bwMode="auto">
          <a:xfrm>
            <a:off x="6547774" y="1819275"/>
            <a:ext cx="1253868" cy="253916"/>
          </a:xfrm>
          <a:prstGeom prst="rect">
            <a:avLst/>
          </a:prstGeom>
          <a:noFill/>
          <a:ln>
            <a:noFill/>
          </a:ln>
          <a:extLst/>
        </p:spPr>
        <p:txBody>
          <a:bodyPr wrap="none">
            <a:spAutoFit/>
          </a:bodyPr>
          <a:lstStyle/>
          <a:p>
            <a:pPr algn="ctr">
              <a:defRPr/>
            </a:pPr>
            <a:r>
              <a:rPr lang="en-GB" sz="1050" dirty="0">
                <a:ea typeface="+mn-ea"/>
                <a:cs typeface="+mn-cs"/>
              </a:rPr>
              <a:t>Tiotropium (n=66)</a:t>
            </a:r>
          </a:p>
        </p:txBody>
      </p:sp>
      <p:sp>
        <p:nvSpPr>
          <p:cNvPr id="31754" name="Rectangle 5"/>
          <p:cNvSpPr>
            <a:spLocks noChangeArrowheads="1"/>
          </p:cNvSpPr>
          <p:nvPr/>
        </p:nvSpPr>
        <p:spPr bwMode="auto">
          <a:xfrm>
            <a:off x="6548493" y="1969294"/>
            <a:ext cx="1104790" cy="253916"/>
          </a:xfrm>
          <a:prstGeom prst="rect">
            <a:avLst/>
          </a:prstGeom>
          <a:noFill/>
          <a:ln>
            <a:noFill/>
          </a:ln>
          <a:extLst/>
        </p:spPr>
        <p:txBody>
          <a:bodyPr wrap="none">
            <a:spAutoFit/>
          </a:bodyPr>
          <a:lstStyle/>
          <a:p>
            <a:pPr algn="ctr">
              <a:defRPr/>
            </a:pPr>
            <a:r>
              <a:rPr lang="en-GB" sz="1050" dirty="0">
                <a:ea typeface="+mn-ea"/>
                <a:cs typeface="+mn-cs"/>
              </a:rPr>
              <a:t>Placebo (n=27)</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57"/>
          <p:cNvGrpSpPr/>
          <p:nvPr/>
        </p:nvGrpSpPr>
        <p:grpSpPr>
          <a:xfrm>
            <a:off x="1660273" y="1143002"/>
            <a:ext cx="5807333" cy="3376315"/>
            <a:chOff x="1507867" y="1524000"/>
            <a:chExt cx="5807333" cy="4501753"/>
          </a:xfrm>
        </p:grpSpPr>
        <p:sp>
          <p:nvSpPr>
            <p:cNvPr id="56" name="Text Box 3"/>
            <p:cNvSpPr txBox="1">
              <a:spLocks noChangeArrowheads="1"/>
            </p:cNvSpPr>
            <p:nvPr/>
          </p:nvSpPr>
          <p:spPr bwMode="auto">
            <a:xfrm>
              <a:off x="3352800" y="1524000"/>
              <a:ext cx="2667000" cy="697627"/>
            </a:xfrm>
            <a:prstGeom prst="rect">
              <a:avLst/>
            </a:prstGeom>
            <a:noFill/>
            <a:ln w="9525">
              <a:noFill/>
              <a:miter lim="800000"/>
              <a:headEnd/>
              <a:tailEnd/>
            </a:ln>
            <a:effectLst/>
          </p:spPr>
          <p:txBody>
            <a:bodyPr wrap="square">
              <a:prstTxWarp prst="textNoShape">
                <a:avLst/>
              </a:prstTxWarp>
              <a:spAutoFit/>
            </a:bodyPr>
            <a:lstStyle/>
            <a:p>
              <a:pPr algn="ctr"/>
              <a:r>
                <a:rPr lang="es-ES_tradnl" sz="1400" dirty="0" smtClean="0">
                  <a:latin typeface="Arial" pitchFamily="34" charset="0"/>
                  <a:cs typeface="Arial" pitchFamily="34" charset="0"/>
                </a:rPr>
                <a:t>Pre-dose through </a:t>
              </a:r>
            </a:p>
            <a:p>
              <a:pPr algn="ctr"/>
              <a:r>
                <a:rPr lang="es-ES_tradnl" sz="1400" dirty="0" smtClean="0">
                  <a:effectLst>
                    <a:outerShdw blurRad="38100" dist="38100" dir="2700000" algn="tl">
                      <a:srgbClr val="000000">
                        <a:alpha val="43137"/>
                      </a:srgbClr>
                    </a:outerShdw>
                  </a:effectLst>
                  <a:latin typeface="Arial" pitchFamily="34" charset="0"/>
                  <a:cs typeface="Arial" pitchFamily="34" charset="0"/>
                </a:rPr>
                <a:t>FEV</a:t>
              </a:r>
              <a:r>
                <a:rPr lang="es-ES_tradnl" sz="1400" baseline="-25000" dirty="0" smtClean="0">
                  <a:effectLst>
                    <a:outerShdw blurRad="38100" dist="38100" dir="2700000" algn="tl">
                      <a:srgbClr val="000000">
                        <a:alpha val="43137"/>
                      </a:srgbClr>
                    </a:outerShdw>
                  </a:effectLst>
                  <a:latin typeface="Arial" pitchFamily="34" charset="0"/>
                  <a:cs typeface="Arial" pitchFamily="34" charset="0"/>
                </a:rPr>
                <a:t>1</a:t>
              </a:r>
              <a:r>
                <a:rPr lang="es-ES_tradnl" sz="1400" dirty="0" smtClean="0">
                  <a:effectLst>
                    <a:outerShdw blurRad="38100" dist="38100" dir="2700000" algn="tl">
                      <a:srgbClr val="000000">
                        <a:alpha val="43137"/>
                      </a:srgbClr>
                    </a:outerShdw>
                  </a:effectLst>
                  <a:latin typeface="Arial" pitchFamily="34" charset="0"/>
                  <a:cs typeface="Arial" pitchFamily="34" charset="0"/>
                </a:rPr>
                <a:t> AUC</a:t>
              </a:r>
              <a:r>
                <a:rPr lang="es-ES_tradnl" sz="1400" baseline="-25000" dirty="0" smtClean="0">
                  <a:effectLst>
                    <a:outerShdw blurRad="38100" dist="38100" dir="2700000" algn="tl">
                      <a:srgbClr val="000000">
                        <a:alpha val="43137"/>
                      </a:srgbClr>
                    </a:outerShdw>
                  </a:effectLst>
                  <a:latin typeface="Arial" pitchFamily="34" charset="0"/>
                  <a:cs typeface="Arial" pitchFamily="34" charset="0"/>
                </a:rPr>
                <a:t>0-12 h</a:t>
              </a:r>
              <a:endParaRPr lang="es-ES_tradnl" sz="1400" baseline="-25000" dirty="0">
                <a:effectLst>
                  <a:outerShdw blurRad="38100" dist="38100" dir="2700000" algn="tl">
                    <a:srgbClr val="000000">
                      <a:alpha val="43137"/>
                    </a:srgbClr>
                  </a:outerShdw>
                </a:effectLst>
                <a:latin typeface="Arial" pitchFamily="34" charset="0"/>
                <a:cs typeface="Arial" pitchFamily="34" charset="0"/>
              </a:endParaRPr>
            </a:p>
          </p:txBody>
        </p:sp>
        <p:sp>
          <p:nvSpPr>
            <p:cNvPr id="58" name="Text Box 3"/>
            <p:cNvSpPr txBox="1">
              <a:spLocks noChangeArrowheads="1"/>
            </p:cNvSpPr>
            <p:nvPr/>
          </p:nvSpPr>
          <p:spPr bwMode="auto">
            <a:xfrm>
              <a:off x="2905627" y="5410200"/>
              <a:ext cx="665747" cy="369332"/>
            </a:xfrm>
            <a:prstGeom prst="rect">
              <a:avLst/>
            </a:prstGeom>
            <a:noFill/>
            <a:ln w="9525">
              <a:noFill/>
              <a:miter lim="800000"/>
              <a:headEnd/>
              <a:tailEnd/>
            </a:ln>
            <a:effectLst/>
          </p:spPr>
          <p:txBody>
            <a:bodyPr wrap="square">
              <a:prstTxWarp prst="textNoShape">
                <a:avLst/>
              </a:prstTxWarp>
              <a:spAutoFit/>
            </a:bodyPr>
            <a:lstStyle/>
            <a:p>
              <a:pPr algn="ctr"/>
              <a:r>
                <a:rPr lang="es-ES_tradnl" sz="1200" dirty="0" smtClean="0">
                  <a:effectLst>
                    <a:outerShdw blurRad="38100" dist="38100" dir="2700000" algn="tl">
                      <a:srgbClr val="000000">
                        <a:alpha val="43137"/>
                      </a:srgbClr>
                    </a:outerShdw>
                  </a:effectLst>
                  <a:latin typeface="Arial" pitchFamily="34" charset="0"/>
                  <a:cs typeface="Arial" pitchFamily="34" charset="0"/>
                </a:rPr>
                <a:t>Día 1</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cxnSp>
          <p:nvCxnSpPr>
            <p:cNvPr id="64" name="Conector recto 63"/>
            <p:cNvCxnSpPr/>
            <p:nvPr/>
          </p:nvCxnSpPr>
          <p:spPr bwMode="auto">
            <a:xfrm>
              <a:off x="2438400" y="5257800"/>
              <a:ext cx="487680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nvGrpSpPr>
            <p:cNvPr id="3" name="Agrupar 90"/>
            <p:cNvGrpSpPr/>
            <p:nvPr/>
          </p:nvGrpSpPr>
          <p:grpSpPr>
            <a:xfrm>
              <a:off x="1507867" y="2362200"/>
              <a:ext cx="938825" cy="3115110"/>
              <a:chOff x="974467" y="2743200"/>
              <a:chExt cx="938825" cy="2727520"/>
            </a:xfrm>
          </p:grpSpPr>
          <p:cxnSp>
            <p:nvCxnSpPr>
              <p:cNvPr id="66" name="Conector recto 65"/>
              <p:cNvCxnSpPr/>
              <p:nvPr/>
            </p:nvCxnSpPr>
            <p:spPr bwMode="auto">
              <a:xfrm rot="16200000" flipH="1">
                <a:off x="721424" y="4079180"/>
                <a:ext cx="2374485" cy="732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67" name="Conector recto 66"/>
              <p:cNvCxnSpPr/>
              <p:nvPr/>
            </p:nvCxnSpPr>
            <p:spPr bwMode="auto">
              <a:xfrm rot="10800000">
                <a:off x="1728806" y="5280462"/>
                <a:ext cx="184484" cy="2047"/>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69" name="Conector recto 68"/>
              <p:cNvCxnSpPr/>
              <p:nvPr/>
            </p:nvCxnSpPr>
            <p:spPr bwMode="auto">
              <a:xfrm rot="10800000">
                <a:off x="1728807" y="4691293"/>
                <a:ext cx="184484" cy="2047"/>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71" name="Conector recto 70"/>
              <p:cNvCxnSpPr/>
              <p:nvPr/>
            </p:nvCxnSpPr>
            <p:spPr bwMode="auto">
              <a:xfrm rot="10800000">
                <a:off x="1728807" y="4102124"/>
                <a:ext cx="184484" cy="2047"/>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73" name="Conector recto 72"/>
              <p:cNvCxnSpPr/>
              <p:nvPr/>
            </p:nvCxnSpPr>
            <p:spPr bwMode="auto">
              <a:xfrm rot="10800000">
                <a:off x="1728807" y="3512954"/>
                <a:ext cx="184484" cy="2047"/>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75" name="Conector recto 74"/>
              <p:cNvCxnSpPr/>
              <p:nvPr/>
            </p:nvCxnSpPr>
            <p:spPr bwMode="auto">
              <a:xfrm rot="10800000">
                <a:off x="1728808" y="2895439"/>
                <a:ext cx="184484" cy="2047"/>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sp>
            <p:nvSpPr>
              <p:cNvPr id="76" name="Text Box 3"/>
              <p:cNvSpPr txBox="1">
                <a:spLocks noChangeArrowheads="1"/>
              </p:cNvSpPr>
              <p:nvPr/>
            </p:nvSpPr>
            <p:spPr bwMode="auto">
              <a:xfrm>
                <a:off x="1142999" y="5147341"/>
                <a:ext cx="562329" cy="323379"/>
              </a:xfrm>
              <a:prstGeom prst="rect">
                <a:avLst/>
              </a:prstGeom>
              <a:noFill/>
              <a:ln w="9525">
                <a:noFill/>
                <a:miter lim="800000"/>
                <a:headEnd/>
                <a:tailEnd/>
              </a:ln>
              <a:effectLst/>
            </p:spPr>
            <p:txBody>
              <a:bodyPr wrap="square">
                <a:prstTxWarp prst="textNoShape">
                  <a:avLst/>
                </a:prstTxWarp>
                <a:spAutoFit/>
              </a:bodyPr>
              <a:lstStyle/>
              <a:p>
                <a:pPr algn="r"/>
                <a:r>
                  <a:rPr lang="es-ES_tradnl" sz="1200" dirty="0" smtClean="0">
                    <a:latin typeface="Arial" pitchFamily="34" charset="0"/>
                    <a:cs typeface="Arial" pitchFamily="34" charset="0"/>
                  </a:rPr>
                  <a:t>1.4</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sp>
            <p:nvSpPr>
              <p:cNvPr id="78" name="Text Box 3"/>
              <p:cNvSpPr txBox="1">
                <a:spLocks noChangeArrowheads="1"/>
              </p:cNvSpPr>
              <p:nvPr/>
            </p:nvSpPr>
            <p:spPr bwMode="auto">
              <a:xfrm>
                <a:off x="1142999" y="4558175"/>
                <a:ext cx="562329" cy="323379"/>
              </a:xfrm>
              <a:prstGeom prst="rect">
                <a:avLst/>
              </a:prstGeom>
              <a:noFill/>
              <a:ln w="9525">
                <a:noFill/>
                <a:miter lim="800000"/>
                <a:headEnd/>
                <a:tailEnd/>
              </a:ln>
              <a:effectLst/>
            </p:spPr>
            <p:txBody>
              <a:bodyPr wrap="square">
                <a:prstTxWarp prst="textNoShape">
                  <a:avLst/>
                </a:prstTxWarp>
                <a:spAutoFit/>
              </a:bodyPr>
              <a:lstStyle/>
              <a:p>
                <a:pPr algn="r"/>
                <a:r>
                  <a:rPr lang="es-ES_tradnl" sz="1200" dirty="0" smtClean="0">
                    <a:effectLst>
                      <a:outerShdw blurRad="38100" dist="38100" dir="2700000" algn="tl">
                        <a:srgbClr val="000000">
                          <a:alpha val="43137"/>
                        </a:srgbClr>
                      </a:outerShdw>
                    </a:effectLst>
                    <a:latin typeface="Arial" pitchFamily="34" charset="0"/>
                    <a:cs typeface="Arial" pitchFamily="34" charset="0"/>
                  </a:rPr>
                  <a:t>1.5</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sp>
            <p:nvSpPr>
              <p:cNvPr id="80" name="Text Box 3"/>
              <p:cNvSpPr txBox="1">
                <a:spLocks noChangeArrowheads="1"/>
              </p:cNvSpPr>
              <p:nvPr/>
            </p:nvSpPr>
            <p:spPr bwMode="auto">
              <a:xfrm>
                <a:off x="1142999" y="3969003"/>
                <a:ext cx="562329" cy="323379"/>
              </a:xfrm>
              <a:prstGeom prst="rect">
                <a:avLst/>
              </a:prstGeom>
              <a:noFill/>
              <a:ln w="9525">
                <a:noFill/>
                <a:miter lim="800000"/>
                <a:headEnd/>
                <a:tailEnd/>
              </a:ln>
              <a:effectLst/>
            </p:spPr>
            <p:txBody>
              <a:bodyPr wrap="square">
                <a:prstTxWarp prst="textNoShape">
                  <a:avLst/>
                </a:prstTxWarp>
                <a:spAutoFit/>
              </a:bodyPr>
              <a:lstStyle/>
              <a:p>
                <a:pPr algn="r"/>
                <a:r>
                  <a:rPr lang="es-ES_tradnl" sz="1200" dirty="0" smtClean="0">
                    <a:latin typeface="Arial" pitchFamily="34" charset="0"/>
                    <a:cs typeface="Arial" pitchFamily="34" charset="0"/>
                  </a:rPr>
                  <a:t>1.6</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sp>
            <p:nvSpPr>
              <p:cNvPr id="82" name="Text Box 3"/>
              <p:cNvSpPr txBox="1">
                <a:spLocks noChangeArrowheads="1"/>
              </p:cNvSpPr>
              <p:nvPr/>
            </p:nvSpPr>
            <p:spPr bwMode="auto">
              <a:xfrm>
                <a:off x="1142999" y="3379833"/>
                <a:ext cx="562329" cy="323379"/>
              </a:xfrm>
              <a:prstGeom prst="rect">
                <a:avLst/>
              </a:prstGeom>
              <a:noFill/>
              <a:ln w="9525">
                <a:noFill/>
                <a:miter lim="800000"/>
                <a:headEnd/>
                <a:tailEnd/>
              </a:ln>
              <a:effectLst/>
            </p:spPr>
            <p:txBody>
              <a:bodyPr wrap="square">
                <a:prstTxWarp prst="textNoShape">
                  <a:avLst/>
                </a:prstTxWarp>
                <a:spAutoFit/>
              </a:bodyPr>
              <a:lstStyle/>
              <a:p>
                <a:pPr algn="r"/>
                <a:r>
                  <a:rPr lang="es-ES_tradnl" sz="1200" dirty="0" smtClean="0">
                    <a:latin typeface="Arial" pitchFamily="34" charset="0"/>
                    <a:cs typeface="Arial" pitchFamily="34" charset="0"/>
                  </a:rPr>
                  <a:t>1.7</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sp>
            <p:nvSpPr>
              <p:cNvPr id="84" name="Text Box 3"/>
              <p:cNvSpPr txBox="1">
                <a:spLocks noChangeArrowheads="1"/>
              </p:cNvSpPr>
              <p:nvPr/>
            </p:nvSpPr>
            <p:spPr bwMode="auto">
              <a:xfrm>
                <a:off x="1142999" y="2743200"/>
                <a:ext cx="562329" cy="323379"/>
              </a:xfrm>
              <a:prstGeom prst="rect">
                <a:avLst/>
              </a:prstGeom>
              <a:noFill/>
              <a:ln w="9525">
                <a:noFill/>
                <a:miter lim="800000"/>
                <a:headEnd/>
                <a:tailEnd/>
              </a:ln>
              <a:effectLst/>
            </p:spPr>
            <p:txBody>
              <a:bodyPr wrap="square">
                <a:prstTxWarp prst="textNoShape">
                  <a:avLst/>
                </a:prstTxWarp>
                <a:spAutoFit/>
              </a:bodyPr>
              <a:lstStyle/>
              <a:p>
                <a:pPr algn="r"/>
                <a:r>
                  <a:rPr lang="es-ES_tradnl" sz="1200" dirty="0" smtClean="0">
                    <a:latin typeface="Arial" pitchFamily="34" charset="0"/>
                    <a:cs typeface="Arial" pitchFamily="34" charset="0"/>
                  </a:rPr>
                  <a:t>1.8</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sp>
            <p:nvSpPr>
              <p:cNvPr id="85" name="Text Box 3"/>
              <p:cNvSpPr txBox="1">
                <a:spLocks noChangeArrowheads="1"/>
              </p:cNvSpPr>
              <p:nvPr/>
            </p:nvSpPr>
            <p:spPr bwMode="auto">
              <a:xfrm rot="16200000">
                <a:off x="519500" y="3761418"/>
                <a:ext cx="1371600" cy="461665"/>
              </a:xfrm>
              <a:prstGeom prst="rect">
                <a:avLst/>
              </a:prstGeom>
              <a:noFill/>
              <a:ln w="9525">
                <a:noFill/>
                <a:miter lim="800000"/>
                <a:headEnd/>
                <a:tailEnd/>
              </a:ln>
              <a:effectLst/>
            </p:spPr>
            <p:txBody>
              <a:bodyPr wrap="square">
                <a:prstTxWarp prst="textNoShape">
                  <a:avLst/>
                </a:prstTxWarp>
                <a:spAutoFit/>
              </a:bodyPr>
              <a:lstStyle/>
              <a:p>
                <a:pPr algn="ctr"/>
                <a:r>
                  <a:rPr lang="es-ES_tradnl" sz="1200" dirty="0">
                    <a:effectLst>
                      <a:outerShdw blurRad="38100" dist="38100" dir="2700000" algn="tl">
                        <a:srgbClr val="000000">
                          <a:alpha val="43137"/>
                        </a:srgbClr>
                      </a:outerShdw>
                    </a:effectLst>
                    <a:latin typeface="Arial" pitchFamily="34" charset="0"/>
                    <a:cs typeface="Arial" pitchFamily="34" charset="0"/>
                  </a:rPr>
                  <a:t>FEV</a:t>
                </a:r>
                <a:r>
                  <a:rPr lang="es-ES_tradnl" sz="1200" baseline="-25000" dirty="0">
                    <a:effectLst>
                      <a:outerShdw blurRad="38100" dist="38100" dir="2700000" algn="tl">
                        <a:srgbClr val="000000">
                          <a:alpha val="43137"/>
                        </a:srgbClr>
                      </a:outerShdw>
                    </a:effectLst>
                    <a:latin typeface="Arial" pitchFamily="34" charset="0"/>
                    <a:cs typeface="Arial" pitchFamily="34" charset="0"/>
                  </a:rPr>
                  <a:t>1</a:t>
                </a:r>
                <a:r>
                  <a:rPr lang="es-ES_tradnl" sz="1200" dirty="0">
                    <a:effectLst>
                      <a:outerShdw blurRad="38100" dist="38100" dir="2700000" algn="tl">
                        <a:srgbClr val="000000">
                          <a:alpha val="43137"/>
                        </a:srgbClr>
                      </a:outerShdw>
                    </a:effectLst>
                    <a:latin typeface="Arial" pitchFamily="34" charset="0"/>
                    <a:cs typeface="Arial" pitchFamily="34" charset="0"/>
                  </a:rPr>
                  <a:t> AUC </a:t>
                </a:r>
                <a:r>
                  <a:rPr lang="es-ES_tradnl" sz="1200" baseline="-25000" dirty="0">
                    <a:effectLst>
                      <a:outerShdw blurRad="38100" dist="38100" dir="2700000" algn="tl">
                        <a:srgbClr val="000000">
                          <a:alpha val="43137"/>
                        </a:srgbClr>
                      </a:outerShdw>
                    </a:effectLst>
                    <a:latin typeface="Arial" pitchFamily="34" charset="0"/>
                    <a:cs typeface="Arial" pitchFamily="34" charset="0"/>
                  </a:rPr>
                  <a:t>0-12h </a:t>
                </a:r>
                <a:r>
                  <a:rPr lang="es-ES_tradnl" sz="1200" dirty="0">
                    <a:effectLst>
                      <a:outerShdw blurRad="38100" dist="38100" dir="2700000" algn="tl">
                        <a:srgbClr val="000000">
                          <a:alpha val="43137"/>
                        </a:srgbClr>
                      </a:outerShdw>
                    </a:effectLst>
                    <a:latin typeface="Arial" pitchFamily="34" charset="0"/>
                    <a:cs typeface="Arial" pitchFamily="34" charset="0"/>
                  </a:rPr>
                  <a:t>(L)</a:t>
                </a:r>
              </a:p>
            </p:txBody>
          </p:sp>
        </p:grpSp>
        <p:grpSp>
          <p:nvGrpSpPr>
            <p:cNvPr id="4" name="Agrupar 106"/>
            <p:cNvGrpSpPr/>
            <p:nvPr/>
          </p:nvGrpSpPr>
          <p:grpSpPr>
            <a:xfrm>
              <a:off x="2743200" y="3200400"/>
              <a:ext cx="990600" cy="2057400"/>
              <a:chOff x="2209800" y="3200400"/>
              <a:chExt cx="990600" cy="2057400"/>
            </a:xfrm>
          </p:grpSpPr>
          <p:sp>
            <p:nvSpPr>
              <p:cNvPr id="57" name="Rectángulo redondeado 56"/>
              <p:cNvSpPr/>
              <p:nvPr/>
            </p:nvSpPr>
            <p:spPr bwMode="auto">
              <a:xfrm>
                <a:off x="2209800" y="3962400"/>
                <a:ext cx="457200" cy="1295400"/>
              </a:xfrm>
              <a:prstGeom prst="roundRect">
                <a:avLst/>
              </a:prstGeom>
              <a:solidFill>
                <a:schemeClr val="accent5">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sp>
            <p:nvSpPr>
              <p:cNvPr id="94" name="Rectángulo redondeado 93"/>
              <p:cNvSpPr/>
              <p:nvPr/>
            </p:nvSpPr>
            <p:spPr bwMode="auto">
              <a:xfrm>
                <a:off x="2743200" y="3352800"/>
                <a:ext cx="457200" cy="1905000"/>
              </a:xfrm>
              <a:prstGeom prst="roundRect">
                <a:avLst/>
              </a:prstGeom>
              <a:solidFill>
                <a:schemeClr val="accent6">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grpSp>
            <p:nvGrpSpPr>
              <p:cNvPr id="5" name="Agrupar 101"/>
              <p:cNvGrpSpPr/>
              <p:nvPr/>
            </p:nvGrpSpPr>
            <p:grpSpPr>
              <a:xfrm>
                <a:off x="2367705" y="3809998"/>
                <a:ext cx="146895" cy="304802"/>
                <a:chOff x="1828800" y="1447800"/>
                <a:chExt cx="146895" cy="304802"/>
              </a:xfrm>
            </p:grpSpPr>
            <p:cxnSp>
              <p:nvCxnSpPr>
                <p:cNvPr id="95" name="Conector recto 94"/>
                <p:cNvCxnSpPr/>
                <p:nvPr/>
              </p:nvCxnSpPr>
              <p:spPr bwMode="auto">
                <a:xfrm rot="5400000">
                  <a:off x="1749846" y="1597450"/>
                  <a:ext cx="304801" cy="5503"/>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98" name="Conector recto 97"/>
                <p:cNvCxnSpPr/>
                <p:nvPr/>
              </p:nvCxnSpPr>
              <p:spPr bwMode="auto">
                <a:xfrm flipV="1">
                  <a:off x="1828800" y="14478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01" name="Conector recto 100"/>
                <p:cNvCxnSpPr/>
                <p:nvPr/>
              </p:nvCxnSpPr>
              <p:spPr bwMode="auto">
                <a:xfrm flipV="1">
                  <a:off x="1828800" y="17526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grpSp>
            <p:nvGrpSpPr>
              <p:cNvPr id="6" name="Agrupar 102"/>
              <p:cNvGrpSpPr/>
              <p:nvPr/>
            </p:nvGrpSpPr>
            <p:grpSpPr>
              <a:xfrm>
                <a:off x="2901105" y="3200400"/>
                <a:ext cx="146895" cy="304802"/>
                <a:chOff x="1828800" y="1447800"/>
                <a:chExt cx="146895" cy="304802"/>
              </a:xfrm>
            </p:grpSpPr>
            <p:cxnSp>
              <p:nvCxnSpPr>
                <p:cNvPr id="104" name="Conector recto 103"/>
                <p:cNvCxnSpPr/>
                <p:nvPr/>
              </p:nvCxnSpPr>
              <p:spPr bwMode="auto">
                <a:xfrm rot="5400000">
                  <a:off x="1749846" y="1597450"/>
                  <a:ext cx="304801" cy="5503"/>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05" name="Conector recto 104"/>
                <p:cNvCxnSpPr/>
                <p:nvPr/>
              </p:nvCxnSpPr>
              <p:spPr bwMode="auto">
                <a:xfrm flipV="1">
                  <a:off x="1828800" y="14478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06" name="Conector recto 105"/>
                <p:cNvCxnSpPr/>
                <p:nvPr/>
              </p:nvCxnSpPr>
              <p:spPr bwMode="auto">
                <a:xfrm flipV="1">
                  <a:off x="1828800" y="17526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grpSp>
        <p:sp>
          <p:nvSpPr>
            <p:cNvPr id="108" name="Text Box 3"/>
            <p:cNvSpPr txBox="1">
              <a:spLocks noChangeArrowheads="1"/>
            </p:cNvSpPr>
            <p:nvPr/>
          </p:nvSpPr>
          <p:spPr bwMode="auto">
            <a:xfrm>
              <a:off x="4343400" y="5410200"/>
              <a:ext cx="828173" cy="615553"/>
            </a:xfrm>
            <a:prstGeom prst="rect">
              <a:avLst/>
            </a:prstGeom>
            <a:noFill/>
            <a:ln w="9525">
              <a:noFill/>
              <a:miter lim="800000"/>
              <a:headEnd/>
              <a:tailEnd/>
            </a:ln>
            <a:effectLst/>
          </p:spPr>
          <p:txBody>
            <a:bodyPr wrap="square">
              <a:prstTxWarp prst="textNoShape">
                <a:avLst/>
              </a:prstTxWarp>
              <a:spAutoFit/>
            </a:bodyPr>
            <a:lstStyle/>
            <a:p>
              <a:pPr algn="ctr"/>
              <a:r>
                <a:rPr lang="es-ES_tradnl" sz="1200" dirty="0" smtClean="0">
                  <a:latin typeface="Arial" pitchFamily="34" charset="0"/>
                  <a:cs typeface="Arial" pitchFamily="34" charset="0"/>
                </a:rPr>
                <a:t>Semana 12</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sp>
          <p:nvSpPr>
            <p:cNvPr id="110" name="Rectángulo redondeado 109"/>
            <p:cNvSpPr/>
            <p:nvPr/>
          </p:nvSpPr>
          <p:spPr bwMode="auto">
            <a:xfrm>
              <a:off x="4267200" y="4038600"/>
              <a:ext cx="457200" cy="1219200"/>
            </a:xfrm>
            <a:prstGeom prst="roundRect">
              <a:avLst/>
            </a:prstGeom>
            <a:solidFill>
              <a:schemeClr val="accent5">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sp>
          <p:nvSpPr>
            <p:cNvPr id="111" name="Rectángulo redondeado 110"/>
            <p:cNvSpPr/>
            <p:nvPr/>
          </p:nvSpPr>
          <p:spPr bwMode="auto">
            <a:xfrm>
              <a:off x="4800600" y="3200400"/>
              <a:ext cx="457200" cy="2057400"/>
            </a:xfrm>
            <a:prstGeom prst="roundRect">
              <a:avLst/>
            </a:prstGeom>
            <a:solidFill>
              <a:schemeClr val="accent6">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grpSp>
          <p:nvGrpSpPr>
            <p:cNvPr id="7" name="Agrupar 101"/>
            <p:cNvGrpSpPr/>
            <p:nvPr/>
          </p:nvGrpSpPr>
          <p:grpSpPr>
            <a:xfrm>
              <a:off x="4425105" y="3886198"/>
              <a:ext cx="146895" cy="304802"/>
              <a:chOff x="1828800" y="1447800"/>
              <a:chExt cx="146895" cy="304802"/>
            </a:xfrm>
          </p:grpSpPr>
          <p:cxnSp>
            <p:nvCxnSpPr>
              <p:cNvPr id="117" name="Conector recto 116"/>
              <p:cNvCxnSpPr/>
              <p:nvPr/>
            </p:nvCxnSpPr>
            <p:spPr bwMode="auto">
              <a:xfrm rot="5400000">
                <a:off x="1749846" y="1597450"/>
                <a:ext cx="304801" cy="5503"/>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18" name="Conector recto 117"/>
              <p:cNvCxnSpPr/>
              <p:nvPr/>
            </p:nvCxnSpPr>
            <p:spPr bwMode="auto">
              <a:xfrm flipV="1">
                <a:off x="1828800" y="14478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19" name="Conector recto 118"/>
              <p:cNvCxnSpPr/>
              <p:nvPr/>
            </p:nvCxnSpPr>
            <p:spPr bwMode="auto">
              <a:xfrm flipV="1">
                <a:off x="1828800" y="17526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grpSp>
          <p:nvGrpSpPr>
            <p:cNvPr id="8" name="Agrupar 102"/>
            <p:cNvGrpSpPr/>
            <p:nvPr/>
          </p:nvGrpSpPr>
          <p:grpSpPr>
            <a:xfrm>
              <a:off x="4958505" y="3048000"/>
              <a:ext cx="146895" cy="304802"/>
              <a:chOff x="1828800" y="1447800"/>
              <a:chExt cx="146895" cy="304802"/>
            </a:xfrm>
          </p:grpSpPr>
          <p:cxnSp>
            <p:nvCxnSpPr>
              <p:cNvPr id="114" name="Conector recto 113"/>
              <p:cNvCxnSpPr/>
              <p:nvPr/>
            </p:nvCxnSpPr>
            <p:spPr bwMode="auto">
              <a:xfrm rot="5400000">
                <a:off x="1749846" y="1597450"/>
                <a:ext cx="304801" cy="5503"/>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15" name="Conector recto 114"/>
              <p:cNvCxnSpPr/>
              <p:nvPr/>
            </p:nvCxnSpPr>
            <p:spPr bwMode="auto">
              <a:xfrm flipV="1">
                <a:off x="1828800" y="14478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16" name="Conector recto 115"/>
              <p:cNvCxnSpPr/>
              <p:nvPr/>
            </p:nvCxnSpPr>
            <p:spPr bwMode="auto">
              <a:xfrm flipV="1">
                <a:off x="1828800" y="17526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sp>
          <p:nvSpPr>
            <p:cNvPr id="120" name="Text Box 3"/>
            <p:cNvSpPr txBox="1">
              <a:spLocks noChangeArrowheads="1"/>
            </p:cNvSpPr>
            <p:nvPr/>
          </p:nvSpPr>
          <p:spPr bwMode="auto">
            <a:xfrm>
              <a:off x="5867401" y="5410200"/>
              <a:ext cx="838200" cy="615553"/>
            </a:xfrm>
            <a:prstGeom prst="rect">
              <a:avLst/>
            </a:prstGeom>
            <a:noFill/>
            <a:ln w="9525">
              <a:noFill/>
              <a:miter lim="800000"/>
              <a:headEnd/>
              <a:tailEnd/>
            </a:ln>
            <a:effectLst/>
          </p:spPr>
          <p:txBody>
            <a:bodyPr wrap="square">
              <a:prstTxWarp prst="textNoShape">
                <a:avLst/>
              </a:prstTxWarp>
              <a:spAutoFit/>
            </a:bodyPr>
            <a:lstStyle/>
            <a:p>
              <a:pPr algn="ctr"/>
              <a:r>
                <a:rPr lang="es-ES_tradnl" sz="1200" dirty="0" smtClean="0">
                  <a:effectLst>
                    <a:outerShdw blurRad="38100" dist="38100" dir="2700000" algn="tl">
                      <a:srgbClr val="000000">
                        <a:alpha val="43137"/>
                      </a:srgbClr>
                    </a:outerShdw>
                  </a:effectLst>
                  <a:latin typeface="Arial" pitchFamily="34" charset="0"/>
                  <a:cs typeface="Arial" pitchFamily="34" charset="0"/>
                </a:rPr>
                <a:t>Semana 26</a:t>
              </a:r>
              <a:endParaRPr lang="es-ES_tradnl" sz="1200" dirty="0">
                <a:effectLst>
                  <a:outerShdw blurRad="38100" dist="38100" dir="2700000" algn="tl">
                    <a:srgbClr val="000000">
                      <a:alpha val="43137"/>
                    </a:srgbClr>
                  </a:outerShdw>
                </a:effectLst>
                <a:latin typeface="Arial" pitchFamily="34" charset="0"/>
                <a:cs typeface="Arial" pitchFamily="34" charset="0"/>
              </a:endParaRPr>
            </a:p>
          </p:txBody>
        </p:sp>
        <p:sp>
          <p:nvSpPr>
            <p:cNvPr id="121" name="Rectángulo redondeado 120"/>
            <p:cNvSpPr/>
            <p:nvPr/>
          </p:nvSpPr>
          <p:spPr bwMode="auto">
            <a:xfrm>
              <a:off x="5791200" y="4419600"/>
              <a:ext cx="457200" cy="838200"/>
            </a:xfrm>
            <a:prstGeom prst="roundRect">
              <a:avLst/>
            </a:prstGeom>
            <a:solidFill>
              <a:schemeClr val="accent5">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sp>
          <p:nvSpPr>
            <p:cNvPr id="122" name="Rectángulo redondeado 121"/>
            <p:cNvSpPr/>
            <p:nvPr/>
          </p:nvSpPr>
          <p:spPr bwMode="auto">
            <a:xfrm>
              <a:off x="6324600" y="3352800"/>
              <a:ext cx="457200" cy="1905000"/>
            </a:xfrm>
            <a:prstGeom prst="roundRect">
              <a:avLst/>
            </a:prstGeom>
            <a:solidFill>
              <a:schemeClr val="accent6">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grpSp>
          <p:nvGrpSpPr>
            <p:cNvPr id="9" name="Agrupar 101"/>
            <p:cNvGrpSpPr/>
            <p:nvPr/>
          </p:nvGrpSpPr>
          <p:grpSpPr>
            <a:xfrm>
              <a:off x="5949105" y="4267198"/>
              <a:ext cx="146895" cy="304802"/>
              <a:chOff x="1828800" y="1447800"/>
              <a:chExt cx="146895" cy="304802"/>
            </a:xfrm>
          </p:grpSpPr>
          <p:cxnSp>
            <p:nvCxnSpPr>
              <p:cNvPr id="124" name="Conector recto 123"/>
              <p:cNvCxnSpPr/>
              <p:nvPr/>
            </p:nvCxnSpPr>
            <p:spPr bwMode="auto">
              <a:xfrm rot="5400000">
                <a:off x="1749846" y="1597450"/>
                <a:ext cx="304801" cy="5503"/>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25" name="Conector recto 124"/>
              <p:cNvCxnSpPr/>
              <p:nvPr/>
            </p:nvCxnSpPr>
            <p:spPr bwMode="auto">
              <a:xfrm flipV="1">
                <a:off x="1828800" y="14478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26" name="Conector recto 125"/>
              <p:cNvCxnSpPr/>
              <p:nvPr/>
            </p:nvCxnSpPr>
            <p:spPr bwMode="auto">
              <a:xfrm flipV="1">
                <a:off x="1828800" y="17526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grpSp>
          <p:nvGrpSpPr>
            <p:cNvPr id="10" name="Agrupar 102"/>
            <p:cNvGrpSpPr/>
            <p:nvPr/>
          </p:nvGrpSpPr>
          <p:grpSpPr>
            <a:xfrm>
              <a:off x="6482505" y="3200398"/>
              <a:ext cx="146895" cy="304802"/>
              <a:chOff x="1828800" y="1447800"/>
              <a:chExt cx="146895" cy="304802"/>
            </a:xfrm>
          </p:grpSpPr>
          <p:cxnSp>
            <p:nvCxnSpPr>
              <p:cNvPr id="128" name="Conector recto 127"/>
              <p:cNvCxnSpPr/>
              <p:nvPr/>
            </p:nvCxnSpPr>
            <p:spPr bwMode="auto">
              <a:xfrm rot="5400000">
                <a:off x="1749846" y="1597450"/>
                <a:ext cx="304801" cy="5503"/>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29" name="Conector recto 128"/>
              <p:cNvCxnSpPr/>
              <p:nvPr/>
            </p:nvCxnSpPr>
            <p:spPr bwMode="auto">
              <a:xfrm flipV="1">
                <a:off x="1828800" y="14478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30" name="Conector recto 129"/>
              <p:cNvCxnSpPr/>
              <p:nvPr/>
            </p:nvCxnSpPr>
            <p:spPr bwMode="auto">
              <a:xfrm flipV="1">
                <a:off x="1828800" y="1752600"/>
                <a:ext cx="146895" cy="2"/>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grpSp>
          <p:nvGrpSpPr>
            <p:cNvPr id="11" name="Agrupar 138"/>
            <p:cNvGrpSpPr/>
            <p:nvPr/>
          </p:nvGrpSpPr>
          <p:grpSpPr>
            <a:xfrm>
              <a:off x="2743200" y="2590800"/>
              <a:ext cx="914400" cy="533400"/>
              <a:chOff x="2743200" y="2590800"/>
              <a:chExt cx="914400" cy="533400"/>
            </a:xfrm>
          </p:grpSpPr>
          <p:grpSp>
            <p:nvGrpSpPr>
              <p:cNvPr id="12" name="Agrupar 136"/>
              <p:cNvGrpSpPr/>
              <p:nvPr/>
            </p:nvGrpSpPr>
            <p:grpSpPr>
              <a:xfrm>
                <a:off x="2894806" y="2897188"/>
                <a:ext cx="611188" cy="227012"/>
                <a:chOff x="2971800" y="1981200"/>
                <a:chExt cx="611188" cy="227012"/>
              </a:xfrm>
            </p:grpSpPr>
            <p:cxnSp>
              <p:nvCxnSpPr>
                <p:cNvPr id="132" name="Conector recto 131"/>
                <p:cNvCxnSpPr/>
                <p:nvPr/>
              </p:nvCxnSpPr>
              <p:spPr bwMode="auto">
                <a:xfrm>
                  <a:off x="2971800" y="1981200"/>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34" name="Conector recto 133"/>
                <p:cNvCxnSpPr/>
                <p:nvPr/>
              </p:nvCxnSpPr>
              <p:spPr bwMode="auto">
                <a:xfrm rot="5400000" flipH="1" flipV="1">
                  <a:off x="2859088" y="2093912"/>
                  <a:ext cx="227012"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36" name="Conector recto 135"/>
                <p:cNvCxnSpPr/>
                <p:nvPr/>
              </p:nvCxnSpPr>
              <p:spPr bwMode="auto">
                <a:xfrm rot="5400000" flipH="1" flipV="1">
                  <a:off x="3468688" y="2093912"/>
                  <a:ext cx="227012"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sp>
            <p:nvSpPr>
              <p:cNvPr id="138" name="Text Box 3"/>
              <p:cNvSpPr txBox="1">
                <a:spLocks noChangeArrowheads="1"/>
              </p:cNvSpPr>
              <p:nvPr/>
            </p:nvSpPr>
            <p:spPr bwMode="auto">
              <a:xfrm>
                <a:off x="2743200" y="2590800"/>
                <a:ext cx="914400" cy="369332"/>
              </a:xfrm>
              <a:prstGeom prst="rect">
                <a:avLst/>
              </a:prstGeom>
              <a:noFill/>
              <a:ln w="9525">
                <a:noFill/>
                <a:miter lim="800000"/>
                <a:headEnd/>
                <a:tailEnd/>
              </a:ln>
              <a:effectLst/>
            </p:spPr>
            <p:txBody>
              <a:bodyPr wrap="square">
                <a:prstTxWarp prst="textNoShape">
                  <a:avLst/>
                </a:prstTxWarp>
                <a:spAutoFit/>
              </a:bodyPr>
              <a:lstStyle/>
              <a:p>
                <a:pPr algn="ctr"/>
                <a:r>
                  <a:rPr lang="es-ES_tradnl" sz="1200" b="0" dirty="0" smtClean="0">
                    <a:effectLst>
                      <a:outerShdw blurRad="38100" dist="38100" dir="2700000" algn="tl">
                        <a:srgbClr val="000000">
                          <a:alpha val="43137"/>
                        </a:srgbClr>
                      </a:outerShdw>
                    </a:effectLst>
                    <a:latin typeface="Arial" pitchFamily="34" charset="0"/>
                    <a:cs typeface="Arial" pitchFamily="34" charset="0"/>
                  </a:rPr>
                  <a:t>70 mL***</a:t>
                </a:r>
                <a:endParaRPr lang="es-ES_tradnl" sz="1200" b="0"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3" name="Agrupar 139"/>
            <p:cNvGrpSpPr/>
            <p:nvPr/>
          </p:nvGrpSpPr>
          <p:grpSpPr>
            <a:xfrm>
              <a:off x="4267200" y="2362200"/>
              <a:ext cx="914400" cy="533400"/>
              <a:chOff x="2743200" y="2590800"/>
              <a:chExt cx="914400" cy="533400"/>
            </a:xfrm>
          </p:grpSpPr>
          <p:grpSp>
            <p:nvGrpSpPr>
              <p:cNvPr id="14" name="Agrupar 136"/>
              <p:cNvGrpSpPr/>
              <p:nvPr/>
            </p:nvGrpSpPr>
            <p:grpSpPr>
              <a:xfrm>
                <a:off x="2894806" y="2897188"/>
                <a:ext cx="611188" cy="227012"/>
                <a:chOff x="2971800" y="1981200"/>
                <a:chExt cx="611188" cy="227012"/>
              </a:xfrm>
            </p:grpSpPr>
            <p:cxnSp>
              <p:nvCxnSpPr>
                <p:cNvPr id="143" name="Conector recto 142"/>
                <p:cNvCxnSpPr/>
                <p:nvPr/>
              </p:nvCxnSpPr>
              <p:spPr bwMode="auto">
                <a:xfrm>
                  <a:off x="2971800" y="1981200"/>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4" name="Conector recto 143"/>
                <p:cNvCxnSpPr/>
                <p:nvPr/>
              </p:nvCxnSpPr>
              <p:spPr bwMode="auto">
                <a:xfrm rot="5400000" flipH="1" flipV="1">
                  <a:off x="2859088" y="2093912"/>
                  <a:ext cx="227012"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5" name="Conector recto 144"/>
                <p:cNvCxnSpPr/>
                <p:nvPr/>
              </p:nvCxnSpPr>
              <p:spPr bwMode="auto">
                <a:xfrm rot="5400000" flipH="1" flipV="1">
                  <a:off x="3468688" y="2093912"/>
                  <a:ext cx="227012"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sp>
            <p:nvSpPr>
              <p:cNvPr id="142" name="Text Box 3"/>
              <p:cNvSpPr txBox="1">
                <a:spLocks noChangeArrowheads="1"/>
              </p:cNvSpPr>
              <p:nvPr/>
            </p:nvSpPr>
            <p:spPr bwMode="auto">
              <a:xfrm>
                <a:off x="2743200" y="2590800"/>
                <a:ext cx="914400" cy="369332"/>
              </a:xfrm>
              <a:prstGeom prst="rect">
                <a:avLst/>
              </a:prstGeom>
              <a:noFill/>
              <a:ln w="9525">
                <a:noFill/>
                <a:miter lim="800000"/>
                <a:headEnd/>
                <a:tailEnd/>
              </a:ln>
              <a:effectLst/>
            </p:spPr>
            <p:txBody>
              <a:bodyPr wrap="square">
                <a:prstTxWarp prst="textNoShape">
                  <a:avLst/>
                </a:prstTxWarp>
                <a:spAutoFit/>
              </a:bodyPr>
              <a:lstStyle/>
              <a:p>
                <a:pPr algn="ctr"/>
                <a:r>
                  <a:rPr lang="es-ES_tradnl" sz="1200" b="0" dirty="0" smtClean="0">
                    <a:latin typeface="Arial" pitchFamily="34" charset="0"/>
                    <a:cs typeface="Arial" pitchFamily="34" charset="0"/>
                  </a:rPr>
                  <a:t>12</a:t>
                </a:r>
                <a:r>
                  <a:rPr lang="es-ES_tradnl" sz="1200" b="0" dirty="0" smtClean="0">
                    <a:effectLst>
                      <a:outerShdw blurRad="38100" dist="38100" dir="2700000" algn="tl">
                        <a:srgbClr val="000000">
                          <a:alpha val="43137"/>
                        </a:srgbClr>
                      </a:outerShdw>
                    </a:effectLst>
                    <a:latin typeface="Arial" pitchFamily="34" charset="0"/>
                    <a:cs typeface="Arial" pitchFamily="34" charset="0"/>
                  </a:rPr>
                  <a:t>0 mL***</a:t>
                </a:r>
                <a:endParaRPr lang="es-ES_tradnl" sz="1200" b="0"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5" name="Agrupar 145"/>
            <p:cNvGrpSpPr/>
            <p:nvPr/>
          </p:nvGrpSpPr>
          <p:grpSpPr>
            <a:xfrm>
              <a:off x="5791200" y="2590800"/>
              <a:ext cx="914400" cy="533400"/>
              <a:chOff x="2743200" y="2590800"/>
              <a:chExt cx="914400" cy="533400"/>
            </a:xfrm>
          </p:grpSpPr>
          <p:grpSp>
            <p:nvGrpSpPr>
              <p:cNvPr id="16" name="Agrupar 136"/>
              <p:cNvGrpSpPr/>
              <p:nvPr/>
            </p:nvGrpSpPr>
            <p:grpSpPr>
              <a:xfrm>
                <a:off x="2894806" y="2897188"/>
                <a:ext cx="611188" cy="227012"/>
                <a:chOff x="2971800" y="1981200"/>
                <a:chExt cx="611188" cy="227012"/>
              </a:xfrm>
            </p:grpSpPr>
            <p:cxnSp>
              <p:nvCxnSpPr>
                <p:cNvPr id="149" name="Conector recto 148"/>
                <p:cNvCxnSpPr/>
                <p:nvPr/>
              </p:nvCxnSpPr>
              <p:spPr bwMode="auto">
                <a:xfrm>
                  <a:off x="2971800" y="1981200"/>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0" name="Conector recto 149"/>
                <p:cNvCxnSpPr/>
                <p:nvPr/>
              </p:nvCxnSpPr>
              <p:spPr bwMode="auto">
                <a:xfrm rot="5400000" flipH="1" flipV="1">
                  <a:off x="2859088" y="2093912"/>
                  <a:ext cx="227012"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1" name="Conector recto 150"/>
                <p:cNvCxnSpPr/>
                <p:nvPr/>
              </p:nvCxnSpPr>
              <p:spPr bwMode="auto">
                <a:xfrm rot="5400000" flipH="1" flipV="1">
                  <a:off x="3468688" y="2093912"/>
                  <a:ext cx="227012"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sp>
            <p:nvSpPr>
              <p:cNvPr id="148" name="Text Box 3"/>
              <p:cNvSpPr txBox="1">
                <a:spLocks noChangeArrowheads="1"/>
              </p:cNvSpPr>
              <p:nvPr/>
            </p:nvSpPr>
            <p:spPr bwMode="auto">
              <a:xfrm>
                <a:off x="2743200" y="2590800"/>
                <a:ext cx="914400" cy="369332"/>
              </a:xfrm>
              <a:prstGeom prst="rect">
                <a:avLst/>
              </a:prstGeom>
              <a:noFill/>
              <a:ln w="9525">
                <a:noFill/>
                <a:miter lim="800000"/>
                <a:headEnd/>
                <a:tailEnd/>
              </a:ln>
              <a:effectLst/>
            </p:spPr>
            <p:txBody>
              <a:bodyPr wrap="square">
                <a:prstTxWarp prst="textNoShape">
                  <a:avLst/>
                </a:prstTxWarp>
                <a:spAutoFit/>
              </a:bodyPr>
              <a:lstStyle/>
              <a:p>
                <a:pPr algn="ctr"/>
                <a:r>
                  <a:rPr lang="es-ES_tradnl" sz="1200" b="0" dirty="0" smtClean="0">
                    <a:latin typeface="Arial" pitchFamily="34" charset="0"/>
                    <a:cs typeface="Arial" pitchFamily="34" charset="0"/>
                  </a:rPr>
                  <a:t>12</a:t>
                </a:r>
                <a:r>
                  <a:rPr lang="es-ES_tradnl" sz="1200" b="0" dirty="0" smtClean="0">
                    <a:effectLst>
                      <a:outerShdw blurRad="38100" dist="38100" dir="2700000" algn="tl">
                        <a:srgbClr val="000000">
                          <a:alpha val="43137"/>
                        </a:srgbClr>
                      </a:outerShdw>
                    </a:effectLst>
                    <a:latin typeface="Arial" pitchFamily="34" charset="0"/>
                    <a:cs typeface="Arial" pitchFamily="34" charset="0"/>
                  </a:rPr>
                  <a:t>0 mL***</a:t>
                </a:r>
                <a:endParaRPr lang="es-ES_tradnl" sz="1200" b="0" dirty="0">
                  <a:effectLst>
                    <a:outerShdw blurRad="38100" dist="38100" dir="2700000" algn="tl">
                      <a:srgbClr val="000000">
                        <a:alpha val="43137"/>
                      </a:srgbClr>
                    </a:outerShdw>
                  </a:effectLst>
                  <a:latin typeface="Arial" pitchFamily="34" charset="0"/>
                  <a:cs typeface="Arial" pitchFamily="34" charset="0"/>
                </a:endParaRPr>
              </a:p>
            </p:txBody>
          </p:sp>
        </p:grpSp>
      </p:grpSp>
      <p:grpSp>
        <p:nvGrpSpPr>
          <p:cNvPr id="17" name="Agrupar 156"/>
          <p:cNvGrpSpPr/>
          <p:nvPr/>
        </p:nvGrpSpPr>
        <p:grpSpPr>
          <a:xfrm>
            <a:off x="7162800" y="1371602"/>
            <a:ext cx="1524000" cy="622071"/>
            <a:chOff x="7162800" y="1828800"/>
            <a:chExt cx="1524000" cy="829428"/>
          </a:xfrm>
        </p:grpSpPr>
        <p:sp>
          <p:nvSpPr>
            <p:cNvPr id="152" name="Rectángulo redondeado 151"/>
            <p:cNvSpPr/>
            <p:nvPr/>
          </p:nvSpPr>
          <p:spPr bwMode="auto">
            <a:xfrm>
              <a:off x="7391400" y="1981200"/>
              <a:ext cx="152400" cy="152400"/>
            </a:xfrm>
            <a:prstGeom prst="roundRect">
              <a:avLst/>
            </a:prstGeom>
            <a:solidFill>
              <a:schemeClr val="accent6">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sp>
          <p:nvSpPr>
            <p:cNvPr id="153" name="Rectángulo redondeado 152"/>
            <p:cNvSpPr/>
            <p:nvPr/>
          </p:nvSpPr>
          <p:spPr bwMode="auto">
            <a:xfrm>
              <a:off x="7391400" y="2286000"/>
              <a:ext cx="152400" cy="152400"/>
            </a:xfrm>
            <a:prstGeom prst="roundRect">
              <a:avLst/>
            </a:prstGeom>
            <a:solidFill>
              <a:schemeClr val="accent5">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1400" b="0"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sp>
          <p:nvSpPr>
            <p:cNvPr id="154" name="Text Box 3"/>
            <p:cNvSpPr txBox="1">
              <a:spLocks noChangeArrowheads="1"/>
            </p:cNvSpPr>
            <p:nvPr/>
          </p:nvSpPr>
          <p:spPr bwMode="auto">
            <a:xfrm>
              <a:off x="7543800" y="2206823"/>
              <a:ext cx="685800" cy="451405"/>
            </a:xfrm>
            <a:prstGeom prst="rect">
              <a:avLst/>
            </a:prstGeom>
            <a:noFill/>
            <a:ln w="9525">
              <a:noFill/>
              <a:miter lim="800000"/>
              <a:headEnd/>
              <a:tailEnd/>
            </a:ln>
            <a:effectLst/>
          </p:spPr>
          <p:txBody>
            <a:bodyPr wrap="square">
              <a:prstTxWarp prst="textNoShape">
                <a:avLst/>
              </a:prstTxWarp>
              <a:spAutoFit/>
            </a:bodyPr>
            <a:lstStyle/>
            <a:p>
              <a:pPr algn="l"/>
              <a:r>
                <a:rPr lang="es-ES_tradnl" sz="1600" b="1" dirty="0" smtClean="0">
                  <a:latin typeface="Arial" pitchFamily="34" charset="0"/>
                  <a:cs typeface="Arial" pitchFamily="34" charset="0"/>
                </a:rPr>
                <a:t>SFC</a:t>
              </a:r>
              <a:endParaRPr lang="es-ES_tradnl" sz="1600" b="1" baseline="-25000" dirty="0">
                <a:latin typeface="Arial" pitchFamily="34" charset="0"/>
                <a:cs typeface="Arial" pitchFamily="34" charset="0"/>
              </a:endParaRPr>
            </a:p>
          </p:txBody>
        </p:sp>
        <p:sp>
          <p:nvSpPr>
            <p:cNvPr id="155" name="Text Box 3"/>
            <p:cNvSpPr txBox="1">
              <a:spLocks noChangeArrowheads="1"/>
            </p:cNvSpPr>
            <p:nvPr/>
          </p:nvSpPr>
          <p:spPr bwMode="auto">
            <a:xfrm>
              <a:off x="7543800" y="1905000"/>
              <a:ext cx="1066800" cy="451405"/>
            </a:xfrm>
            <a:prstGeom prst="rect">
              <a:avLst/>
            </a:prstGeom>
            <a:noFill/>
            <a:ln w="9525">
              <a:noFill/>
              <a:miter lim="800000"/>
              <a:headEnd/>
              <a:tailEnd/>
            </a:ln>
            <a:effectLst/>
          </p:spPr>
          <p:txBody>
            <a:bodyPr wrap="square">
              <a:prstTxWarp prst="textNoShape">
                <a:avLst/>
              </a:prstTxWarp>
              <a:spAutoFit/>
            </a:bodyPr>
            <a:lstStyle/>
            <a:p>
              <a:pPr algn="l"/>
              <a:r>
                <a:rPr lang="es-ES_tradnl" sz="1600" b="1" dirty="0" smtClean="0">
                  <a:latin typeface="Arial" pitchFamily="34" charset="0"/>
                  <a:cs typeface="Arial" pitchFamily="34" charset="0"/>
                </a:rPr>
                <a:t>QVA 149</a:t>
              </a:r>
              <a:endParaRPr lang="es-ES_tradnl" sz="1600" b="1" baseline="-25000" dirty="0">
                <a:latin typeface="Arial" pitchFamily="34" charset="0"/>
                <a:cs typeface="Arial" pitchFamily="34" charset="0"/>
              </a:endParaRPr>
            </a:p>
          </p:txBody>
        </p:sp>
        <p:sp>
          <p:nvSpPr>
            <p:cNvPr id="156" name="Rectángulo redondeado 155"/>
            <p:cNvSpPr/>
            <p:nvPr/>
          </p:nvSpPr>
          <p:spPr bwMode="auto">
            <a:xfrm>
              <a:off x="7162800" y="1828800"/>
              <a:ext cx="1524000" cy="762000"/>
            </a:xfrm>
            <a:prstGeom prst="roundRect">
              <a:avLst/>
            </a:prstGeom>
            <a:no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grpSp>
      <p:sp>
        <p:nvSpPr>
          <p:cNvPr id="159" name="Text Box 2"/>
          <p:cNvSpPr txBox="1">
            <a:spLocks noChangeArrowheads="1"/>
          </p:cNvSpPr>
          <p:nvPr/>
        </p:nvSpPr>
        <p:spPr bwMode="auto">
          <a:xfrm>
            <a:off x="4038600" y="4555136"/>
            <a:ext cx="4873383" cy="450252"/>
          </a:xfrm>
          <a:prstGeom prst="rect">
            <a:avLst/>
          </a:prstGeom>
          <a:noFill/>
          <a:ln w="52451">
            <a:noFill/>
            <a:miter lim="800000"/>
            <a:headEnd/>
            <a:tailEnd/>
          </a:ln>
          <a:effectLst/>
        </p:spPr>
        <p:txBody>
          <a:bodyPr wrap="square" lIns="80138" tIns="40069" rIns="80138" bIns="40069" anchor="b">
            <a:prstTxWarp prst="textNoShape">
              <a:avLst/>
            </a:prstTxWarp>
            <a:spAutoFit/>
          </a:bodyPr>
          <a:lstStyle/>
          <a:p>
            <a:pPr algn="r"/>
            <a:r>
              <a:rPr lang="en-GB" sz="1200" b="0" dirty="0" err="1" smtClean="0">
                <a:effectLst>
                  <a:outerShdw blurRad="38100" dist="38100" dir="2700000" algn="tl">
                    <a:srgbClr val="DDDDDD"/>
                  </a:outerShdw>
                </a:effectLst>
                <a:latin typeface="Arial" pitchFamily="34" charset="0"/>
                <a:ea typeface="ＭＳ Ｐゴシック" charset="-128"/>
                <a:cs typeface="Arial" pitchFamily="34" charset="0"/>
              </a:rPr>
              <a:t>Vogelmeier C, et al</a:t>
            </a:r>
            <a:r>
              <a:rPr lang="en-GB" sz="1200" b="0" dirty="0" smtClean="0">
                <a:effectLst>
                  <a:outerShdw blurRad="38100" dist="38100" dir="2700000" algn="tl">
                    <a:srgbClr val="DDDDDD"/>
                  </a:outerShdw>
                </a:effectLst>
                <a:latin typeface="Arial" pitchFamily="34" charset="0"/>
                <a:ea typeface="ＭＳ Ｐゴシック" charset="-128"/>
                <a:cs typeface="Arial" pitchFamily="34" charset="0"/>
              </a:rPr>
              <a:t>. www.thelancet.com/respiratory</a:t>
            </a:r>
            <a:endParaRPr lang="en-GB" sz="1200" b="0" dirty="0" smtClean="0">
              <a:effectLst/>
              <a:latin typeface="Arial" pitchFamily="34" charset="0"/>
              <a:ea typeface="ＭＳ Ｐゴシック" charset="-128"/>
              <a:cs typeface="Arial" pitchFamily="34" charset="0"/>
            </a:endParaRPr>
          </a:p>
          <a:p>
            <a:pPr algn="r"/>
            <a:r>
              <a:rPr lang="es-ES_tradnl" sz="1200" b="0" smtClean="0">
                <a:effectLst/>
                <a:latin typeface="Arial" pitchFamily="34" charset="0"/>
                <a:cs typeface="Arial" pitchFamily="34" charset="0"/>
              </a:rPr>
              <a:t>http://dx.doi.org/10.1016/ S2213-2600(12)70052-8</a:t>
            </a:r>
            <a:endParaRPr lang="en-GB" sz="1200" b="0" dirty="0">
              <a:effectLst/>
              <a:latin typeface="Arial" pitchFamily="34" charset="0"/>
              <a:ea typeface="ＭＳ Ｐゴシック" charset="-128"/>
              <a:cs typeface="Arial" pitchFamily="34" charset="0"/>
            </a:endParaRPr>
          </a:p>
        </p:txBody>
      </p:sp>
      <p:sp>
        <p:nvSpPr>
          <p:cNvPr id="160" name="Text Box 3"/>
          <p:cNvSpPr txBox="1">
            <a:spLocks noChangeArrowheads="1"/>
          </p:cNvSpPr>
          <p:nvPr/>
        </p:nvSpPr>
        <p:spPr bwMode="auto">
          <a:xfrm>
            <a:off x="685800" y="4572007"/>
            <a:ext cx="1295400" cy="276999"/>
          </a:xfrm>
          <a:prstGeom prst="rect">
            <a:avLst/>
          </a:prstGeom>
          <a:noFill/>
          <a:ln w="9525">
            <a:noFill/>
            <a:miter lim="800000"/>
            <a:headEnd/>
            <a:tailEnd/>
          </a:ln>
          <a:effectLst/>
        </p:spPr>
        <p:txBody>
          <a:bodyPr wrap="square">
            <a:prstTxWarp prst="textNoShape">
              <a:avLst/>
            </a:prstTxWarp>
            <a:spAutoFit/>
          </a:bodyPr>
          <a:lstStyle/>
          <a:p>
            <a:pPr algn="l"/>
            <a:r>
              <a:rPr lang="es-ES_tradnl" sz="1200" b="0" dirty="0" smtClean="0">
                <a:effectLst>
                  <a:outerShdw blurRad="38100" dist="38100" dir="2700000" algn="tl">
                    <a:srgbClr val="000000">
                      <a:alpha val="43137"/>
                    </a:srgbClr>
                  </a:outerShdw>
                </a:effectLst>
                <a:latin typeface="Arial" pitchFamily="34" charset="0"/>
                <a:cs typeface="Arial" pitchFamily="34" charset="0"/>
              </a:rPr>
              <a:t>*** p&lt;0.001</a:t>
            </a:r>
            <a:endParaRPr lang="es-ES_tradnl" sz="1200" b="0" dirty="0">
              <a:effectLst>
                <a:outerShdw blurRad="38100" dist="38100" dir="2700000" algn="tl">
                  <a:srgbClr val="000000">
                    <a:alpha val="43137"/>
                  </a:srgbClr>
                </a:outerShdw>
              </a:effectLst>
              <a:latin typeface="Arial" pitchFamily="34" charset="0"/>
              <a:cs typeface="Arial" pitchFamily="34" charset="0"/>
            </a:endParaRPr>
          </a:p>
        </p:txBody>
      </p:sp>
      <p:grpSp>
        <p:nvGrpSpPr>
          <p:cNvPr id="18" name="Agrupar 44"/>
          <p:cNvGrpSpPr/>
          <p:nvPr/>
        </p:nvGrpSpPr>
        <p:grpSpPr>
          <a:xfrm rot="20874362">
            <a:off x="326053" y="1209534"/>
            <a:ext cx="3059204" cy="400050"/>
            <a:chOff x="2527799" y="1524000"/>
            <a:chExt cx="5397001" cy="533400"/>
          </a:xfrm>
        </p:grpSpPr>
        <p:sp>
          <p:nvSpPr>
            <p:cNvPr id="162" name="Rectángulo redondeado 161"/>
            <p:cNvSpPr/>
            <p:nvPr/>
          </p:nvSpPr>
          <p:spPr bwMode="auto">
            <a:xfrm>
              <a:off x="2667000" y="1524000"/>
              <a:ext cx="5257800" cy="533400"/>
            </a:xfrm>
            <a:prstGeom prst="roundRect">
              <a:avLst/>
            </a:prstGeom>
            <a:solidFill>
              <a:schemeClr val="accent6">
                <a:lumMod val="60000"/>
                <a:lumOff val="40000"/>
                <a:alpha val="66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effectLst>
                  <a:outerShdw blurRad="38100" dist="38100" dir="2700000" algn="tl">
                    <a:srgbClr val="000000">
                      <a:alpha val="43137"/>
                    </a:srgbClr>
                  </a:outerShdw>
                </a:effectLst>
                <a:latin typeface="Arial" pitchFamily="34" charset="0"/>
                <a:cs typeface="Arial" pitchFamily="34" charset="0"/>
                <a:sym typeface="Symbol" charset="2"/>
              </a:endParaRPr>
            </a:p>
          </p:txBody>
        </p:sp>
        <p:sp>
          <p:nvSpPr>
            <p:cNvPr id="163" name="Text Box 23"/>
            <p:cNvSpPr txBox="1">
              <a:spLocks noChangeArrowheads="1"/>
            </p:cNvSpPr>
            <p:nvPr/>
          </p:nvSpPr>
          <p:spPr bwMode="auto">
            <a:xfrm>
              <a:off x="2527799" y="1586923"/>
              <a:ext cx="5006482" cy="410369"/>
            </a:xfrm>
            <a:prstGeom prst="rect">
              <a:avLst/>
            </a:prstGeom>
            <a:noFill/>
            <a:ln w="9525">
              <a:noFill/>
              <a:miter lim="800000"/>
              <a:headEnd/>
              <a:tailEnd/>
            </a:ln>
          </p:spPr>
          <p:txBody>
            <a:bodyPr wrap="square">
              <a:prstTxWarp prst="textNoShape">
                <a:avLst/>
              </a:prstTxWarp>
              <a:spAutoFit/>
            </a:bodyPr>
            <a:lstStyle/>
            <a:p>
              <a:pPr algn="ctr" eaLnBrk="0" hangingPunct="0">
                <a:buFont typeface="Symbol" charset="2"/>
                <a:buNone/>
                <a:defRPr/>
              </a:pPr>
              <a:r>
                <a:rPr lang="es-ES_tradnl" sz="1400" b="1" dirty="0" smtClean="0">
                  <a:solidFill>
                    <a:schemeClr val="bg1"/>
                  </a:solidFill>
                  <a:latin typeface="Arial" pitchFamily="34" charset="0"/>
                  <a:cs typeface="Arial" pitchFamily="34" charset="0"/>
                </a:rPr>
                <a:t>No </a:t>
              </a:r>
              <a:r>
                <a:rPr lang="es-ES_tradnl" sz="1400" b="1" dirty="0" err="1" smtClean="0">
                  <a:solidFill>
                    <a:schemeClr val="bg1"/>
                  </a:solidFill>
                  <a:latin typeface="Arial" pitchFamily="34" charset="0"/>
                  <a:cs typeface="Arial" pitchFamily="34" charset="0"/>
                </a:rPr>
                <a:t>history</a:t>
              </a:r>
              <a:r>
                <a:rPr lang="es-ES_tradnl" sz="1400" b="1" dirty="0" smtClean="0">
                  <a:solidFill>
                    <a:schemeClr val="bg1"/>
                  </a:solidFill>
                  <a:latin typeface="Arial" pitchFamily="34" charset="0"/>
                  <a:cs typeface="Arial" pitchFamily="34" charset="0"/>
                </a:rPr>
                <a:t> of </a:t>
              </a:r>
              <a:r>
                <a:rPr lang="es-ES_tradnl" sz="1400" b="1" dirty="0" err="1" smtClean="0">
                  <a:solidFill>
                    <a:schemeClr val="bg1"/>
                  </a:solidFill>
                  <a:latin typeface="Arial" pitchFamily="34" charset="0"/>
                  <a:cs typeface="Arial" pitchFamily="34" charset="0"/>
                </a:rPr>
                <a:t>exacerbations</a:t>
              </a:r>
              <a:endParaRPr lang="es-ES_tradnl" sz="1400" b="1" dirty="0">
                <a:solidFill>
                  <a:schemeClr val="bg1"/>
                </a:solidFill>
                <a:latin typeface="Arial" pitchFamily="34" charset="0"/>
                <a:cs typeface="Arial" pitchFamily="34" charset="0"/>
              </a:endParaRPr>
            </a:p>
          </p:txBody>
        </p:sp>
      </p:grpSp>
      <p:sp>
        <p:nvSpPr>
          <p:cNvPr id="93" name="TextBox 92"/>
          <p:cNvSpPr txBox="1"/>
          <p:nvPr/>
        </p:nvSpPr>
        <p:spPr>
          <a:xfrm>
            <a:off x="1815152" y="327546"/>
            <a:ext cx="6965946" cy="523220"/>
          </a:xfrm>
          <a:prstGeom prst="rect">
            <a:avLst/>
          </a:prstGeom>
          <a:noFill/>
        </p:spPr>
        <p:txBody>
          <a:bodyPr wrap="none" rtlCol="0">
            <a:spAutoFit/>
          </a:bodyPr>
          <a:lstStyle/>
          <a:p>
            <a:r>
              <a:rPr lang="en-US" sz="2800" b="1" dirty="0" smtClean="0">
                <a:solidFill>
                  <a:srgbClr val="FFFF00"/>
                </a:solidFill>
              </a:rPr>
              <a:t>LABA + LAMA  compared to ICS+ LABA</a:t>
            </a:r>
            <a:endParaRPr lang="en-US" sz="2800" b="1"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7"/>
          <p:cNvSpPr>
            <a:spLocks noChangeArrowheads="1"/>
          </p:cNvSpPr>
          <p:nvPr/>
        </p:nvSpPr>
        <p:spPr bwMode="auto">
          <a:xfrm>
            <a:off x="630250" y="914402"/>
            <a:ext cx="2664000" cy="333531"/>
          </a:xfrm>
          <a:prstGeom prst="roundRect">
            <a:avLst>
              <a:gd name="adj" fmla="val 16667"/>
            </a:avLst>
          </a:prstGeom>
          <a:noFill/>
          <a:ln w="38100">
            <a:noFill/>
            <a:round/>
            <a:headEnd/>
            <a:tailEnd/>
          </a:ln>
        </p:spPr>
        <p:txBody>
          <a:bodyPr wrap="none" lIns="91414" tIns="45708" rIns="91414" bIns="45708" anchor="b"/>
          <a:lstStyle/>
          <a:p>
            <a:pPr algn="ctr" defTabSz="457200"/>
            <a:r>
              <a:rPr lang="en-GB" sz="1600" b="1" dirty="0">
                <a:latin typeface="+mn-lt"/>
                <a:cs typeface="Arial"/>
              </a:rPr>
              <a:t>52-week studies</a:t>
            </a:r>
          </a:p>
        </p:txBody>
      </p:sp>
      <p:sp>
        <p:nvSpPr>
          <p:cNvPr id="22" name="AutoShape 8"/>
          <p:cNvSpPr>
            <a:spLocks noChangeArrowheads="1"/>
          </p:cNvSpPr>
          <p:nvPr/>
        </p:nvSpPr>
        <p:spPr bwMode="auto">
          <a:xfrm>
            <a:off x="6113650" y="914402"/>
            <a:ext cx="2664000" cy="333531"/>
          </a:xfrm>
          <a:prstGeom prst="roundRect">
            <a:avLst>
              <a:gd name="adj" fmla="val 16667"/>
            </a:avLst>
          </a:prstGeom>
          <a:noFill/>
          <a:ln w="38100">
            <a:noFill/>
            <a:round/>
            <a:headEnd/>
            <a:tailEnd/>
          </a:ln>
        </p:spPr>
        <p:txBody>
          <a:bodyPr wrap="none" lIns="91414" tIns="45708" rIns="91414" bIns="45708" anchor="b"/>
          <a:lstStyle/>
          <a:p>
            <a:pPr algn="ctr" defTabSz="457200"/>
            <a:r>
              <a:rPr lang="en-GB" sz="1600" b="1" dirty="0">
                <a:latin typeface="+mn-lt"/>
                <a:cs typeface="Arial"/>
              </a:rPr>
              <a:t>Exercise</a:t>
            </a:r>
          </a:p>
        </p:txBody>
      </p:sp>
      <p:sp>
        <p:nvSpPr>
          <p:cNvPr id="25" name="AutoShape 27"/>
          <p:cNvSpPr>
            <a:spLocks noChangeArrowheads="1"/>
          </p:cNvSpPr>
          <p:nvPr/>
        </p:nvSpPr>
        <p:spPr bwMode="auto">
          <a:xfrm>
            <a:off x="3376007" y="1023541"/>
            <a:ext cx="2664000" cy="332612"/>
          </a:xfrm>
          <a:prstGeom prst="roundRect">
            <a:avLst>
              <a:gd name="adj" fmla="val 16667"/>
            </a:avLst>
          </a:prstGeom>
          <a:noFill/>
          <a:ln w="38100">
            <a:noFill/>
            <a:round/>
            <a:headEnd/>
            <a:tailEnd/>
          </a:ln>
        </p:spPr>
        <p:txBody>
          <a:bodyPr lIns="91414" tIns="45708" rIns="91414" bIns="45708" anchor="b"/>
          <a:lstStyle/>
          <a:p>
            <a:pPr algn="ctr" defTabSz="457200"/>
            <a:r>
              <a:rPr lang="en-GB" sz="1600" b="1" dirty="0">
                <a:latin typeface="+mn-lt"/>
                <a:cs typeface="Arial"/>
              </a:rPr>
              <a:t>Comprehensive </a:t>
            </a:r>
            <a:r>
              <a:rPr lang="en-GB" sz="1600" b="1" dirty="0" smtClean="0">
                <a:latin typeface="+mn-lt"/>
                <a:cs typeface="Arial"/>
              </a:rPr>
              <a:t/>
            </a:r>
            <a:br>
              <a:rPr lang="en-GB" sz="1600" b="1" dirty="0" smtClean="0">
                <a:latin typeface="+mn-lt"/>
                <a:cs typeface="Arial"/>
              </a:rPr>
            </a:br>
            <a:r>
              <a:rPr lang="en-GB" sz="1600" b="1" dirty="0" smtClean="0">
                <a:latin typeface="+mn-lt"/>
                <a:cs typeface="Arial"/>
              </a:rPr>
              <a:t>lung </a:t>
            </a:r>
            <a:r>
              <a:rPr lang="en-GB" sz="1600" b="1" dirty="0">
                <a:latin typeface="+mn-lt"/>
                <a:cs typeface="Arial"/>
              </a:rPr>
              <a:t>function</a:t>
            </a:r>
          </a:p>
        </p:txBody>
      </p:sp>
      <p:grpSp>
        <p:nvGrpSpPr>
          <p:cNvPr id="2" name="Agrupar 46"/>
          <p:cNvGrpSpPr/>
          <p:nvPr/>
        </p:nvGrpSpPr>
        <p:grpSpPr>
          <a:xfrm>
            <a:off x="152400" y="1456552"/>
            <a:ext cx="8604600" cy="3572651"/>
            <a:chOff x="152400" y="1942065"/>
            <a:chExt cx="8604600" cy="4763535"/>
          </a:xfrm>
        </p:grpSpPr>
        <p:sp>
          <p:nvSpPr>
            <p:cNvPr id="20" name="AutoShape 23"/>
            <p:cNvSpPr>
              <a:spLocks noChangeArrowheads="1"/>
            </p:cNvSpPr>
            <p:nvPr/>
          </p:nvSpPr>
          <p:spPr bwMode="auto">
            <a:xfrm>
              <a:off x="609600" y="1942068"/>
              <a:ext cx="2664000" cy="2191517"/>
            </a:xfrm>
            <a:prstGeom prst="roundRect">
              <a:avLst>
                <a:gd name="adj" fmla="val 9146"/>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lstStyle/>
            <a:p>
              <a:pPr algn="ctr" defTabSz="457200"/>
              <a:r>
                <a:rPr lang="en-GB" sz="1400" b="1" u="sng" dirty="0" smtClean="0">
                  <a:solidFill>
                    <a:srgbClr val="19515B"/>
                  </a:solidFill>
                  <a:ea typeface="ＭＳ Ｐゴシック" pitchFamily="34" charset="-128"/>
                  <a:cs typeface="Arial"/>
                </a:rPr>
                <a:t>1237.5 and 1237.6</a:t>
              </a:r>
              <a:endParaRPr lang="en-GB" sz="1400" b="1" u="sng" dirty="0">
                <a:solidFill>
                  <a:srgbClr val="19515B"/>
                </a:solidFill>
                <a:ea typeface="ＭＳ Ｐゴシック" pitchFamily="34" charset="-128"/>
                <a:cs typeface="Arial"/>
              </a:endParaRPr>
            </a:p>
            <a:p>
              <a:pPr defTabSz="457200"/>
              <a:r>
                <a:rPr lang="en-GB" sz="1400" dirty="0" smtClean="0">
                  <a:solidFill>
                    <a:srgbClr val="19515B"/>
                  </a:solidFill>
                  <a:ea typeface="ＭＳ Ｐゴシック" pitchFamily="34" charset="-128"/>
                  <a:cs typeface="Arial"/>
                </a:rPr>
                <a:t>52 </a:t>
              </a:r>
              <a:r>
                <a:rPr lang="en-GB" sz="1400" dirty="0">
                  <a:solidFill>
                    <a:srgbClr val="19515B"/>
                  </a:solidFill>
                  <a:ea typeface="ＭＳ Ｐゴシック" pitchFamily="34" charset="-128"/>
                  <a:cs typeface="Arial"/>
                </a:rPr>
                <a:t>weeks</a:t>
              </a:r>
            </a:p>
            <a:p>
              <a:pPr defTabSz="457200"/>
              <a:r>
                <a:rPr lang="en-GB" sz="1400" dirty="0">
                  <a:solidFill>
                    <a:srgbClr val="19515B"/>
                  </a:solidFill>
                  <a:ea typeface="ＭＳ Ｐゴシック" pitchFamily="34" charset="-128"/>
                  <a:cs typeface="Arial"/>
                </a:rPr>
                <a:t>FEV</a:t>
              </a:r>
              <a:r>
                <a:rPr lang="en-GB" sz="1400" baseline="-25000" dirty="0">
                  <a:solidFill>
                    <a:srgbClr val="19515B"/>
                  </a:solidFill>
                  <a:ea typeface="ＭＳ Ｐゴシック" pitchFamily="34" charset="-128"/>
                  <a:cs typeface="Arial"/>
                </a:rPr>
                <a:t>1</a:t>
              </a:r>
              <a:r>
                <a:rPr lang="en-GB" sz="1400" dirty="0">
                  <a:solidFill>
                    <a:srgbClr val="19515B"/>
                  </a:solidFill>
                  <a:ea typeface="ＭＳ Ｐゴシック" pitchFamily="34" charset="-128"/>
                  <a:cs typeface="Arial"/>
                </a:rPr>
                <a:t> / </a:t>
              </a:r>
              <a:r>
                <a:rPr lang="en-GB" sz="1400" dirty="0" smtClean="0">
                  <a:solidFill>
                    <a:srgbClr val="19515B"/>
                  </a:solidFill>
                  <a:ea typeface="ＭＳ Ｐゴシック" pitchFamily="34" charset="-128"/>
                  <a:cs typeface="Arial"/>
                </a:rPr>
                <a:t>SGRQ / TDI </a:t>
              </a:r>
              <a:endParaRPr lang="en-GB" sz="1400" dirty="0">
                <a:solidFill>
                  <a:srgbClr val="19515B"/>
                </a:solidFill>
                <a:ea typeface="ＭＳ Ｐゴシック" pitchFamily="34" charset="-128"/>
                <a:cs typeface="Arial"/>
              </a:endParaRPr>
            </a:p>
            <a:p>
              <a:pPr defTabSz="457200"/>
              <a:r>
                <a:rPr lang="en-GB" sz="1400" dirty="0">
                  <a:solidFill>
                    <a:srgbClr val="19515B"/>
                  </a:solidFill>
                  <a:ea typeface="ＭＳ Ｐゴシック" pitchFamily="34" charset="-128"/>
                  <a:cs typeface="Arial"/>
                </a:rPr>
                <a:t>2 doses (T) FDC</a:t>
              </a:r>
            </a:p>
            <a:p>
              <a:pPr defTabSz="457200"/>
              <a:r>
                <a:rPr lang="en-GB" sz="1400" dirty="0">
                  <a:solidFill>
                    <a:srgbClr val="19515B"/>
                  </a:solidFill>
                  <a:ea typeface="ＭＳ Ｐゴシック" pitchFamily="34" charset="-128"/>
                  <a:cs typeface="Arial"/>
                </a:rPr>
                <a:t>vs O mono (5 µg), </a:t>
              </a:r>
              <a:br>
                <a:rPr lang="en-GB" sz="1400" dirty="0">
                  <a:solidFill>
                    <a:srgbClr val="19515B"/>
                  </a:solidFill>
                  <a:ea typeface="ＭＳ Ｐゴシック" pitchFamily="34" charset="-128"/>
                  <a:cs typeface="Arial"/>
                </a:rPr>
              </a:br>
              <a:r>
                <a:rPr lang="en-GB" sz="1400" dirty="0">
                  <a:solidFill>
                    <a:srgbClr val="19515B"/>
                  </a:solidFill>
                  <a:ea typeface="ＭＳ Ｐゴシック" pitchFamily="34" charset="-128"/>
                  <a:cs typeface="Arial"/>
                </a:rPr>
                <a:t>T mono (5 and 2.5 µg)</a:t>
              </a:r>
            </a:p>
          </p:txBody>
        </p:sp>
        <p:sp>
          <p:nvSpPr>
            <p:cNvPr id="21" name="AutoShape 41"/>
            <p:cNvSpPr>
              <a:spLocks noChangeArrowheads="1"/>
            </p:cNvSpPr>
            <p:nvPr/>
          </p:nvSpPr>
          <p:spPr bwMode="auto">
            <a:xfrm>
              <a:off x="609600" y="4308902"/>
              <a:ext cx="2664000" cy="1908517"/>
            </a:xfrm>
            <a:prstGeom prst="roundRect">
              <a:avLst>
                <a:gd name="adj" fmla="val 9150"/>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spAutoFit/>
            </a:bodyPr>
            <a:lstStyle/>
            <a:p>
              <a:pPr algn="ctr" defTabSz="457200"/>
              <a:r>
                <a:rPr lang="en-GB" sz="1400" b="1" u="sng" dirty="0" smtClean="0">
                  <a:solidFill>
                    <a:srgbClr val="19515B"/>
                  </a:solidFill>
                  <a:ea typeface="ＭＳ Ｐゴシック" pitchFamily="34" charset="-128"/>
                  <a:cs typeface="Arial"/>
                </a:rPr>
                <a:t>1237.22</a:t>
              </a:r>
              <a:endParaRPr lang="en-GB" sz="1400" b="1" u="sng" dirty="0">
                <a:solidFill>
                  <a:srgbClr val="19515B"/>
                </a:solidFill>
                <a:ea typeface="ＭＳ Ｐゴシック" pitchFamily="34" charset="-128"/>
                <a:cs typeface="Arial"/>
              </a:endParaRPr>
            </a:p>
            <a:p>
              <a:pPr defTabSz="457200"/>
              <a:r>
                <a:rPr lang="en-GB" sz="1400" dirty="0">
                  <a:solidFill>
                    <a:srgbClr val="19515B"/>
                  </a:solidFill>
                  <a:ea typeface="ＭＳ Ｐゴシック" pitchFamily="34" charset="-128"/>
                  <a:cs typeface="Arial"/>
                </a:rPr>
                <a:t>52 weeks</a:t>
              </a:r>
            </a:p>
            <a:p>
              <a:pPr defTabSz="457200"/>
              <a:r>
                <a:rPr lang="en-GB" sz="1400" dirty="0">
                  <a:solidFill>
                    <a:srgbClr val="19515B"/>
                  </a:solidFill>
                  <a:ea typeface="ＭＳ Ｐゴシック" pitchFamily="34" charset="-128"/>
                  <a:cs typeface="Arial"/>
                </a:rPr>
                <a:t>FEV</a:t>
              </a:r>
              <a:r>
                <a:rPr lang="en-GB" sz="1400" baseline="-25000" dirty="0">
                  <a:solidFill>
                    <a:srgbClr val="19515B"/>
                  </a:solidFill>
                  <a:ea typeface="ＭＳ Ｐゴシック" pitchFamily="34" charset="-128"/>
                  <a:cs typeface="Arial"/>
                </a:rPr>
                <a:t>1</a:t>
              </a:r>
              <a:r>
                <a:rPr lang="en-GB" sz="1400" dirty="0">
                  <a:solidFill>
                    <a:srgbClr val="19515B"/>
                  </a:solidFill>
                  <a:ea typeface="ＭＳ Ｐゴシック" pitchFamily="34" charset="-128"/>
                  <a:cs typeface="Arial"/>
                </a:rPr>
                <a:t> </a:t>
              </a:r>
            </a:p>
            <a:p>
              <a:pPr defTabSz="457200"/>
              <a:r>
                <a:rPr lang="en-GB" sz="1400" dirty="0">
                  <a:solidFill>
                    <a:srgbClr val="19515B"/>
                  </a:solidFill>
                  <a:ea typeface="ＭＳ Ｐゴシック" pitchFamily="34" charset="-128"/>
                  <a:cs typeface="Arial"/>
                </a:rPr>
                <a:t>Parallel group</a:t>
              </a:r>
            </a:p>
            <a:p>
              <a:pPr defTabSz="457200"/>
              <a:r>
                <a:rPr lang="en-GB" sz="1400" dirty="0">
                  <a:solidFill>
                    <a:srgbClr val="19515B"/>
                  </a:solidFill>
                  <a:ea typeface="ＭＳ Ｐゴシック" pitchFamily="34" charset="-128"/>
                  <a:cs typeface="Arial"/>
                </a:rPr>
                <a:t>2 doses (T) FDC</a:t>
              </a:r>
            </a:p>
            <a:p>
              <a:pPr defTabSz="457200"/>
              <a:r>
                <a:rPr lang="en-GB" sz="1400" dirty="0">
                  <a:solidFill>
                    <a:srgbClr val="19515B"/>
                  </a:solidFill>
                  <a:ea typeface="ＭＳ Ｐゴシック" pitchFamily="34" charset="-128"/>
                  <a:cs typeface="Arial"/>
                </a:rPr>
                <a:t>vs O mono, placebo</a:t>
              </a:r>
            </a:p>
          </p:txBody>
        </p:sp>
        <p:sp>
          <p:nvSpPr>
            <p:cNvPr id="23" name="AutoShape 41"/>
            <p:cNvSpPr>
              <a:spLocks noChangeArrowheads="1"/>
            </p:cNvSpPr>
            <p:nvPr/>
          </p:nvSpPr>
          <p:spPr bwMode="auto">
            <a:xfrm>
              <a:off x="6093000" y="1942065"/>
              <a:ext cx="2664000" cy="2155888"/>
            </a:xfrm>
            <a:prstGeom prst="roundRect">
              <a:avLst>
                <a:gd name="adj" fmla="val 10676"/>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lstStyle/>
            <a:p>
              <a:pPr algn="ctr" defTabSz="457200"/>
              <a:r>
                <a:rPr lang="en-GB" sz="1400" b="1" u="sng" dirty="0" smtClean="0">
                  <a:solidFill>
                    <a:srgbClr val="19515B"/>
                  </a:solidFill>
                  <a:ea typeface="ＭＳ Ｐゴシック" pitchFamily="34" charset="-128"/>
                  <a:cs typeface="Arial"/>
                </a:rPr>
                <a:t>1237.13 and 1237.14</a:t>
              </a:r>
            </a:p>
            <a:p>
              <a:pPr defTabSz="457200"/>
              <a:r>
                <a:rPr lang="en-GB" sz="1400" dirty="0" smtClean="0">
                  <a:solidFill>
                    <a:srgbClr val="19515B"/>
                  </a:solidFill>
                  <a:ea typeface="ＭＳ Ｐゴシック" pitchFamily="34" charset="-128"/>
                  <a:cs typeface="Arial"/>
                </a:rPr>
                <a:t>6 weeks</a:t>
              </a:r>
            </a:p>
            <a:p>
              <a:pPr defTabSz="457200"/>
              <a:r>
                <a:rPr lang="en-GB" sz="1400" dirty="0" smtClean="0">
                  <a:solidFill>
                    <a:srgbClr val="19515B"/>
                  </a:solidFill>
                  <a:ea typeface="ＭＳ Ｐゴシック" pitchFamily="34" charset="-128"/>
                  <a:cs typeface="Arial"/>
                </a:rPr>
                <a:t>Exercise (CWRCE)</a:t>
              </a:r>
            </a:p>
            <a:p>
              <a:pPr defTabSz="457200"/>
              <a:r>
                <a:rPr lang="en-GB" sz="1400" dirty="0" smtClean="0">
                  <a:solidFill>
                    <a:srgbClr val="19515B"/>
                  </a:solidFill>
                  <a:ea typeface="ＭＳ Ｐゴシック" pitchFamily="34" charset="-128"/>
                  <a:cs typeface="Arial"/>
                </a:rPr>
                <a:t>4-way incomplete crossover</a:t>
              </a:r>
            </a:p>
            <a:p>
              <a:pPr defTabSz="457200"/>
              <a:r>
                <a:rPr lang="en-GB" sz="1400" dirty="0" smtClean="0">
                  <a:solidFill>
                    <a:srgbClr val="19515B"/>
                  </a:solidFill>
                  <a:ea typeface="ＭＳ Ｐゴシック" pitchFamily="34" charset="-128"/>
                  <a:cs typeface="Arial"/>
                </a:rPr>
                <a:t>2 doses (T) FDC</a:t>
              </a:r>
            </a:p>
            <a:p>
              <a:pPr defTabSz="457200"/>
              <a:r>
                <a:rPr lang="en-GB" sz="1400" dirty="0" smtClean="0">
                  <a:solidFill>
                    <a:srgbClr val="19515B"/>
                  </a:solidFill>
                  <a:ea typeface="ＭＳ Ｐゴシック" pitchFamily="34" charset="-128"/>
                  <a:cs typeface="Arial"/>
                </a:rPr>
                <a:t>vs T (5 µg), placebo</a:t>
              </a:r>
              <a:endParaRPr lang="en-GB" sz="1400" dirty="0">
                <a:solidFill>
                  <a:srgbClr val="19515B"/>
                </a:solidFill>
                <a:ea typeface="ＭＳ Ｐゴシック" pitchFamily="34" charset="-128"/>
                <a:cs typeface="Arial"/>
              </a:endParaRPr>
            </a:p>
          </p:txBody>
        </p:sp>
        <p:sp>
          <p:nvSpPr>
            <p:cNvPr id="24" name="AutoShape 41"/>
            <p:cNvSpPr>
              <a:spLocks noChangeArrowheads="1"/>
            </p:cNvSpPr>
            <p:nvPr/>
          </p:nvSpPr>
          <p:spPr bwMode="auto">
            <a:xfrm>
              <a:off x="6093000" y="4259833"/>
              <a:ext cx="2664000" cy="2082563"/>
            </a:xfrm>
            <a:prstGeom prst="roundRect">
              <a:avLst>
                <a:gd name="adj" fmla="val 12438"/>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lstStyle/>
            <a:p>
              <a:pPr algn="ctr" defTabSz="457200">
                <a:defRPr/>
              </a:pPr>
              <a:r>
                <a:rPr lang="en-GB" sz="1400" b="1" u="sng" dirty="0" smtClean="0">
                  <a:solidFill>
                    <a:srgbClr val="19515B"/>
                  </a:solidFill>
                  <a:ea typeface="ＭＳ Ｐゴシック" pitchFamily="34" charset="-128"/>
                  <a:cs typeface="Arial"/>
                </a:rPr>
                <a:t>1237.15</a:t>
              </a:r>
            </a:p>
            <a:p>
              <a:pPr defTabSz="457200">
                <a:defRPr/>
              </a:pPr>
              <a:r>
                <a:rPr lang="en-GB" sz="1400" dirty="0" smtClean="0">
                  <a:solidFill>
                    <a:srgbClr val="19515B"/>
                  </a:solidFill>
                  <a:ea typeface="ＭＳ Ｐゴシック" pitchFamily="34" charset="-128"/>
                  <a:cs typeface="Arial"/>
                </a:rPr>
                <a:t>12 weeks</a:t>
              </a:r>
            </a:p>
            <a:p>
              <a:pPr defTabSz="457200">
                <a:defRPr/>
              </a:pPr>
              <a:r>
                <a:rPr lang="en-GB" sz="1400" dirty="0" smtClean="0">
                  <a:solidFill>
                    <a:srgbClr val="19515B"/>
                  </a:solidFill>
                  <a:ea typeface="ＭＳ Ｐゴシック" pitchFamily="34" charset="-128"/>
                  <a:cs typeface="Arial"/>
                </a:rPr>
                <a:t>CWRCE vs ESWT  </a:t>
              </a:r>
            </a:p>
            <a:p>
              <a:pPr defTabSz="457200">
                <a:defRPr/>
              </a:pPr>
              <a:r>
                <a:rPr lang="en-GB" sz="1400" dirty="0" smtClean="0">
                  <a:solidFill>
                    <a:srgbClr val="19515B"/>
                  </a:solidFill>
                  <a:ea typeface="ＭＳ Ｐゴシック" pitchFamily="34" charset="-128"/>
                  <a:cs typeface="Arial"/>
                </a:rPr>
                <a:t>Parallel group</a:t>
              </a:r>
            </a:p>
            <a:p>
              <a:pPr defTabSz="457200">
                <a:defRPr/>
              </a:pPr>
              <a:r>
                <a:rPr lang="en-GB" sz="1400" dirty="0" smtClean="0">
                  <a:solidFill>
                    <a:srgbClr val="19515B"/>
                  </a:solidFill>
                  <a:ea typeface="ＭＳ Ｐゴシック" pitchFamily="34" charset="-128"/>
                  <a:cs typeface="Arial"/>
                </a:rPr>
                <a:t>2 doses (T) FDC</a:t>
              </a:r>
            </a:p>
            <a:p>
              <a:pPr defTabSz="457200">
                <a:defRPr/>
              </a:pPr>
              <a:r>
                <a:rPr lang="en-GB" sz="1400" dirty="0" smtClean="0">
                  <a:solidFill>
                    <a:srgbClr val="19515B"/>
                  </a:solidFill>
                  <a:ea typeface="ＭＳ Ｐゴシック" pitchFamily="34" charset="-128"/>
                  <a:cs typeface="Arial"/>
                </a:rPr>
                <a:t>vs placebo</a:t>
              </a:r>
              <a:endParaRPr lang="en-GB" sz="1400" dirty="0">
                <a:solidFill>
                  <a:srgbClr val="19515B"/>
                </a:solidFill>
                <a:ea typeface="ＭＳ Ｐゴシック" pitchFamily="34" charset="-128"/>
                <a:cs typeface="Arial"/>
              </a:endParaRPr>
            </a:p>
          </p:txBody>
        </p:sp>
        <p:sp>
          <p:nvSpPr>
            <p:cNvPr id="26" name="AutoShape 41"/>
            <p:cNvSpPr>
              <a:spLocks noChangeArrowheads="1"/>
            </p:cNvSpPr>
            <p:nvPr/>
          </p:nvSpPr>
          <p:spPr bwMode="auto">
            <a:xfrm>
              <a:off x="3355357" y="1942067"/>
              <a:ext cx="2664000" cy="2477533"/>
            </a:xfrm>
            <a:prstGeom prst="roundRect">
              <a:avLst>
                <a:gd name="adj" fmla="val 8959"/>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lstStyle/>
            <a:p>
              <a:pPr algn="ctr" defTabSz="457200"/>
              <a:r>
                <a:rPr lang="en-GB" sz="1400" b="1" u="sng" dirty="0" smtClean="0">
                  <a:solidFill>
                    <a:srgbClr val="19515B"/>
                  </a:solidFill>
                  <a:ea typeface="ＭＳ Ｐゴシック" pitchFamily="34" charset="-128"/>
                  <a:cs typeface="Arial"/>
                </a:rPr>
                <a:t>1237.20</a:t>
              </a:r>
              <a:endParaRPr lang="en-GB" sz="1400" b="1" u="sng" dirty="0">
                <a:solidFill>
                  <a:srgbClr val="19515B"/>
                </a:solidFill>
                <a:ea typeface="ＭＳ Ｐゴシック" pitchFamily="34" charset="-128"/>
                <a:cs typeface="Arial"/>
              </a:endParaRPr>
            </a:p>
            <a:p>
              <a:pPr defTabSz="457200"/>
              <a:r>
                <a:rPr lang="en-GB" sz="1400" dirty="0">
                  <a:solidFill>
                    <a:srgbClr val="19515B"/>
                  </a:solidFill>
                  <a:ea typeface="ＭＳ Ｐゴシック" pitchFamily="34" charset="-128"/>
                  <a:cs typeface="Arial"/>
                </a:rPr>
                <a:t>6 weeks</a:t>
              </a:r>
            </a:p>
            <a:p>
              <a:pPr defTabSz="457200"/>
              <a:r>
                <a:rPr lang="en-GB" sz="1400" dirty="0">
                  <a:solidFill>
                    <a:srgbClr val="19515B"/>
                  </a:solidFill>
                  <a:ea typeface="ＭＳ Ｐゴシック" pitchFamily="34" charset="-128"/>
                  <a:cs typeface="Arial"/>
                </a:rPr>
                <a:t>24-h lung function (FEV</a:t>
              </a:r>
              <a:r>
                <a:rPr lang="en-GB" sz="1400" baseline="-25000" dirty="0">
                  <a:solidFill>
                    <a:srgbClr val="19515B"/>
                  </a:solidFill>
                  <a:ea typeface="ＭＳ Ｐゴシック" pitchFamily="34" charset="-128"/>
                  <a:cs typeface="Arial"/>
                </a:rPr>
                <a:t>1</a:t>
              </a:r>
              <a:r>
                <a:rPr lang="en-GB" sz="1400" dirty="0">
                  <a:solidFill>
                    <a:srgbClr val="19515B"/>
                  </a:solidFill>
                  <a:ea typeface="ＭＳ Ｐゴシック" pitchFamily="34" charset="-128"/>
                  <a:cs typeface="Arial"/>
                </a:rPr>
                <a:t> / FVC)</a:t>
              </a:r>
            </a:p>
            <a:p>
              <a:pPr defTabSz="457200"/>
              <a:r>
                <a:rPr lang="en-GB" sz="1400" dirty="0">
                  <a:solidFill>
                    <a:srgbClr val="19515B"/>
                  </a:solidFill>
                  <a:ea typeface="ＭＳ Ｐゴシック" pitchFamily="34" charset="-128"/>
                  <a:cs typeface="Arial"/>
                </a:rPr>
                <a:t>4-way incomplete crossover</a:t>
              </a:r>
            </a:p>
            <a:p>
              <a:pPr defTabSz="457200"/>
              <a:r>
                <a:rPr lang="en-GB" sz="1400" dirty="0">
                  <a:solidFill>
                    <a:srgbClr val="19515B"/>
                  </a:solidFill>
                  <a:ea typeface="ＭＳ Ｐゴシック" pitchFamily="34" charset="-128"/>
                  <a:cs typeface="Arial"/>
                </a:rPr>
                <a:t>2 doses (T) FDC</a:t>
              </a:r>
            </a:p>
            <a:p>
              <a:pPr defTabSz="457200"/>
              <a:r>
                <a:rPr lang="en-GB" sz="1400" dirty="0">
                  <a:solidFill>
                    <a:srgbClr val="19515B"/>
                  </a:solidFill>
                  <a:ea typeface="ＭＳ Ｐゴシック" pitchFamily="34" charset="-128"/>
                  <a:cs typeface="Arial"/>
                </a:rPr>
                <a:t>vs 2 doses T mono,</a:t>
              </a:r>
              <a:br>
                <a:rPr lang="en-GB" sz="1400" dirty="0">
                  <a:solidFill>
                    <a:srgbClr val="19515B"/>
                  </a:solidFill>
                  <a:ea typeface="ＭＳ Ｐゴシック" pitchFamily="34" charset="-128"/>
                  <a:cs typeface="Arial"/>
                </a:rPr>
              </a:br>
              <a:r>
                <a:rPr lang="en-GB" sz="1400" dirty="0">
                  <a:solidFill>
                    <a:srgbClr val="19515B"/>
                  </a:solidFill>
                  <a:ea typeface="ＭＳ Ｐゴシック" pitchFamily="34" charset="-128"/>
                  <a:cs typeface="Arial"/>
                </a:rPr>
                <a:t>1 dose O mono, placebo</a:t>
              </a:r>
            </a:p>
          </p:txBody>
        </p:sp>
        <p:pic>
          <p:nvPicPr>
            <p:cNvPr id="27" name="Picture 3"/>
            <p:cNvPicPr>
              <a:picLocks noChangeAspect="1" noChangeArrowheads="1"/>
            </p:cNvPicPr>
            <p:nvPr/>
          </p:nvPicPr>
          <p:blipFill>
            <a:blip r:embed="rId3" cstate="screen"/>
            <a:srcRect/>
            <a:stretch>
              <a:fillRect/>
            </a:stretch>
          </p:blipFill>
          <p:spPr bwMode="auto">
            <a:xfrm>
              <a:off x="6788766" y="3649859"/>
              <a:ext cx="1353336" cy="317472"/>
            </a:xfrm>
            <a:prstGeom prst="rect">
              <a:avLst/>
            </a:prstGeom>
            <a:ln>
              <a:noFill/>
              <a:headEnd/>
              <a:tailEnd/>
            </a:ln>
          </p:spPr>
          <p:style>
            <a:lnRef idx="2">
              <a:schemeClr val="accent4"/>
            </a:lnRef>
            <a:fillRef idx="1">
              <a:schemeClr val="lt1"/>
            </a:fillRef>
            <a:effectRef idx="0">
              <a:schemeClr val="accent4"/>
            </a:effectRef>
            <a:fontRef idx="minor">
              <a:schemeClr val="dk1"/>
            </a:fontRef>
          </p:style>
        </p:pic>
        <p:pic>
          <p:nvPicPr>
            <p:cNvPr id="28" name="Picture 4"/>
            <p:cNvPicPr>
              <a:picLocks noChangeAspect="1" noChangeArrowheads="1"/>
            </p:cNvPicPr>
            <p:nvPr/>
          </p:nvPicPr>
          <p:blipFill>
            <a:blip r:embed="rId4" cstate="screen"/>
            <a:srcRect/>
            <a:stretch>
              <a:fillRect/>
            </a:stretch>
          </p:blipFill>
          <p:spPr bwMode="auto">
            <a:xfrm>
              <a:off x="6711252" y="5842611"/>
              <a:ext cx="1543220" cy="349730"/>
            </a:xfrm>
            <a:prstGeom prst="rect">
              <a:avLst/>
            </a:prstGeom>
            <a:ln>
              <a:noFill/>
              <a:headEnd/>
              <a:tailEnd/>
            </a:ln>
          </p:spPr>
          <p:style>
            <a:lnRef idx="2">
              <a:schemeClr val="accent4"/>
            </a:lnRef>
            <a:fillRef idx="1">
              <a:schemeClr val="lt1"/>
            </a:fillRef>
            <a:effectRef idx="0">
              <a:schemeClr val="accent4"/>
            </a:effectRef>
            <a:fontRef idx="minor">
              <a:schemeClr val="dk1"/>
            </a:fontRef>
          </p:style>
        </p:pic>
        <p:pic>
          <p:nvPicPr>
            <p:cNvPr id="29" name="Picture 4"/>
            <p:cNvPicPr>
              <a:picLocks noChangeAspect="1" noChangeArrowheads="1"/>
            </p:cNvPicPr>
            <p:nvPr/>
          </p:nvPicPr>
          <p:blipFill>
            <a:blip r:embed="rId5" cstate="screen"/>
            <a:srcRect/>
            <a:stretch>
              <a:fillRect/>
            </a:stretch>
          </p:blipFill>
          <p:spPr bwMode="auto">
            <a:xfrm>
              <a:off x="4019679" y="3886200"/>
              <a:ext cx="1312855" cy="373852"/>
            </a:xfrm>
            <a:prstGeom prst="rect">
              <a:avLst/>
            </a:prstGeom>
            <a:ln>
              <a:noFill/>
              <a:headEnd/>
              <a:tailEnd/>
            </a:ln>
          </p:spPr>
          <p:style>
            <a:lnRef idx="2">
              <a:schemeClr val="accent4"/>
            </a:lnRef>
            <a:fillRef idx="1">
              <a:schemeClr val="lt1"/>
            </a:fillRef>
            <a:effectRef idx="0">
              <a:schemeClr val="accent4"/>
            </a:effectRef>
            <a:fontRef idx="minor">
              <a:schemeClr val="dk1"/>
            </a:fontRef>
          </p:style>
        </p:pic>
        <p:pic>
          <p:nvPicPr>
            <p:cNvPr id="30" name="Picture 2"/>
            <p:cNvPicPr>
              <a:picLocks noChangeAspect="1" noChangeArrowheads="1"/>
            </p:cNvPicPr>
            <p:nvPr/>
          </p:nvPicPr>
          <p:blipFill>
            <a:blip r:embed="rId6" cstate="screen"/>
            <a:srcRect/>
            <a:stretch>
              <a:fillRect/>
            </a:stretch>
          </p:blipFill>
          <p:spPr bwMode="auto">
            <a:xfrm>
              <a:off x="1059602" y="3621356"/>
              <a:ext cx="1759798" cy="417226"/>
            </a:xfrm>
            <a:prstGeom prst="rect">
              <a:avLst/>
            </a:prstGeom>
            <a:ln>
              <a:noFill/>
              <a:headEnd/>
              <a:tailEnd/>
            </a:ln>
          </p:spPr>
          <p:style>
            <a:lnRef idx="2">
              <a:schemeClr val="accent4"/>
            </a:lnRef>
            <a:fillRef idx="1">
              <a:schemeClr val="lt1"/>
            </a:fillRef>
            <a:effectRef idx="0">
              <a:schemeClr val="accent4"/>
            </a:effectRef>
            <a:fontRef idx="minor">
              <a:schemeClr val="dk1"/>
            </a:fontRef>
          </p:style>
        </p:pic>
        <p:sp>
          <p:nvSpPr>
            <p:cNvPr id="31" name="TextBox 17"/>
            <p:cNvSpPr txBox="1"/>
            <p:nvPr/>
          </p:nvSpPr>
          <p:spPr>
            <a:xfrm>
              <a:off x="152400" y="6131084"/>
              <a:ext cx="7435626" cy="574516"/>
            </a:xfrm>
            <a:prstGeom prst="rect">
              <a:avLst/>
            </a:prstGeom>
            <a:noFill/>
          </p:spPr>
          <p:txBody>
            <a:bodyPr anchor="b" anchorCtr="0">
              <a:spAutoFit/>
            </a:bodyPr>
            <a:lstStyle/>
            <a:p>
              <a:pPr marL="0" lvl="8" fontAlgn="base">
                <a:spcBef>
                  <a:spcPct val="0"/>
                </a:spcBef>
                <a:spcAft>
                  <a:spcPct val="0"/>
                </a:spcAft>
                <a:defRPr/>
              </a:pPr>
              <a:r>
                <a:rPr lang="en-US" sz="1100" dirty="0" smtClean="0">
                  <a:latin typeface="+mn-lt"/>
                  <a:ea typeface="Arial Unicode MS" pitchFamily="34" charset="-128"/>
                </a:rPr>
                <a:t>CWRCE= </a:t>
              </a:r>
              <a:r>
                <a:rPr lang="en-US" sz="1100" dirty="0">
                  <a:latin typeface="+mn-lt"/>
                  <a:ea typeface="Arial Unicode MS" pitchFamily="34" charset="-128"/>
                </a:rPr>
                <a:t>constant work rate cycle ergometry; </a:t>
              </a:r>
              <a:r>
                <a:rPr lang="en-US" sz="1100" dirty="0" smtClean="0">
                  <a:latin typeface="+mn-lt"/>
                  <a:ea typeface="Arial Unicode MS" pitchFamily="34" charset="-128"/>
                </a:rPr>
                <a:t>ESWT= </a:t>
              </a:r>
              <a:r>
                <a:rPr lang="en-US" sz="1100" dirty="0">
                  <a:latin typeface="+mn-lt"/>
                  <a:ea typeface="Arial Unicode MS" pitchFamily="34" charset="-128"/>
                </a:rPr>
                <a:t>endurance shuttle walking test; </a:t>
              </a:r>
              <a:r>
                <a:rPr lang="en-US" sz="1100" dirty="0" smtClean="0">
                  <a:latin typeface="+mn-lt"/>
                  <a:ea typeface="Arial Unicode MS" pitchFamily="34" charset="-128"/>
                </a:rPr>
                <a:t>FPI= </a:t>
              </a:r>
              <a:r>
                <a:rPr lang="en-US" sz="1100" dirty="0">
                  <a:latin typeface="+mn-lt"/>
                  <a:ea typeface="Arial Unicode MS" pitchFamily="34" charset="-128"/>
                </a:rPr>
                <a:t>functional performance </a:t>
              </a:r>
              <a:r>
                <a:rPr lang="en-US" sz="1100" dirty="0" smtClean="0">
                  <a:latin typeface="+mn-lt"/>
                  <a:ea typeface="Arial Unicode MS" pitchFamily="34" charset="-128"/>
                </a:rPr>
                <a:t>inventory.</a:t>
              </a:r>
              <a:endParaRPr lang="en-US" sz="1100" dirty="0">
                <a:latin typeface="+mn-lt"/>
                <a:ea typeface="Arial Unicode MS" pitchFamily="34" charset="-128"/>
              </a:endParaRPr>
            </a:p>
          </p:txBody>
        </p:sp>
      </p:grpSp>
      <p:sp>
        <p:nvSpPr>
          <p:cNvPr id="32" name="Title 1"/>
          <p:cNvSpPr>
            <a:spLocks noGrp="1"/>
          </p:cNvSpPr>
          <p:nvPr>
            <p:ph type="title"/>
          </p:nvPr>
        </p:nvSpPr>
        <p:spPr>
          <a:xfrm>
            <a:off x="358778" y="357506"/>
            <a:ext cx="8785225" cy="392415"/>
          </a:xfrm>
        </p:spPr>
        <p:txBody>
          <a:bodyPr/>
          <a:lstStyle/>
          <a:p>
            <a:r>
              <a:rPr lang="en-GB" sz="2800" dirty="0">
                <a:solidFill>
                  <a:srgbClr val="FFFF00"/>
                </a:solidFill>
                <a:effectLst/>
              </a:rPr>
              <a:t>TOviTO</a:t>
            </a:r>
            <a:r>
              <a:rPr lang="en-GB" sz="2800" baseline="30000" dirty="0" smtClean="0">
                <a:solidFill>
                  <a:srgbClr val="FFFF00"/>
                </a:solidFill>
                <a:effectLst/>
              </a:rPr>
              <a:t>™</a:t>
            </a:r>
            <a:r>
              <a:rPr lang="en-GB" sz="2800" dirty="0" smtClean="0">
                <a:solidFill>
                  <a:srgbClr val="FFFF00"/>
                </a:solidFill>
                <a:effectLst/>
              </a:rPr>
              <a:t>: Phase </a:t>
            </a:r>
            <a:r>
              <a:rPr lang="en-GB" sz="2800" noProof="0" dirty="0" smtClean="0">
                <a:solidFill>
                  <a:srgbClr val="FFFF00"/>
                </a:solidFill>
                <a:effectLst/>
              </a:rPr>
              <a:t>IIIa clinical trial programme</a:t>
            </a:r>
            <a:endParaRPr lang="en-GB" sz="2800" noProof="0" dirty="0">
              <a:solidFill>
                <a:srgbClr val="FFFF00"/>
              </a:solidFill>
              <a:effectLst/>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323850" y="86403"/>
            <a:ext cx="8469604" cy="830997"/>
          </a:xfrm>
        </p:spPr>
        <p:txBody>
          <a:bodyPr/>
          <a:lstStyle/>
          <a:p>
            <a:r>
              <a:rPr lang="en-GB" sz="2400" noProof="0" dirty="0" smtClean="0">
                <a:solidFill>
                  <a:srgbClr val="FFFF00"/>
                </a:solidFill>
                <a:effectLst/>
                <a:latin typeface="+mn-lt"/>
                <a:cs typeface="Arial" panose="020B0604020202020204" pitchFamily="34" charset="0"/>
              </a:rPr>
              <a:t>FEV</a:t>
            </a:r>
            <a:r>
              <a:rPr lang="en-GB" sz="2400" baseline="-25000" noProof="0" dirty="0" smtClean="0">
                <a:solidFill>
                  <a:srgbClr val="FFFF00"/>
                </a:solidFill>
                <a:effectLst/>
                <a:latin typeface="+mn-lt"/>
                <a:cs typeface="Arial" panose="020B0604020202020204" pitchFamily="34" charset="0"/>
              </a:rPr>
              <a:t>1</a:t>
            </a:r>
            <a:r>
              <a:rPr lang="en-GB" sz="2400" noProof="0" dirty="0" smtClean="0">
                <a:solidFill>
                  <a:srgbClr val="FFFF00"/>
                </a:solidFill>
                <a:effectLst/>
                <a:latin typeface="+mn-lt"/>
                <a:cs typeface="Arial" panose="020B0604020202020204" pitchFamily="34" charset="0"/>
              </a:rPr>
              <a:t> improved over 24 hours after 24 weeks’ treatment for T+O FDC 5/5 and 2.5/5 µg versus monotherapy</a:t>
            </a:r>
            <a:endParaRPr lang="en-GB" sz="1800" noProof="0" dirty="0" smtClean="0">
              <a:solidFill>
                <a:srgbClr val="FFFF00"/>
              </a:solidFill>
              <a:effectLst/>
              <a:latin typeface="+mn-lt"/>
              <a:cs typeface="Arial" panose="020B0604020202020204" pitchFamily="34" charset="0"/>
            </a:endParaRPr>
          </a:p>
        </p:txBody>
      </p:sp>
      <p:grpSp>
        <p:nvGrpSpPr>
          <p:cNvPr id="2" name="Group 2055"/>
          <p:cNvGrpSpPr/>
          <p:nvPr/>
        </p:nvGrpSpPr>
        <p:grpSpPr>
          <a:xfrm>
            <a:off x="319083" y="1057322"/>
            <a:ext cx="8642917" cy="3012878"/>
            <a:chOff x="141297" y="1369122"/>
            <a:chExt cx="8820696" cy="4017171"/>
          </a:xfrm>
        </p:grpSpPr>
        <p:sp>
          <p:nvSpPr>
            <p:cNvPr id="2051" name="Freeform 2050"/>
            <p:cNvSpPr/>
            <p:nvPr/>
          </p:nvSpPr>
          <p:spPr bwMode="auto">
            <a:xfrm>
              <a:off x="2024063" y="3086100"/>
              <a:ext cx="6677025" cy="762000"/>
            </a:xfrm>
            <a:custGeom>
              <a:avLst/>
              <a:gdLst>
                <a:gd name="connsiteX0" fmla="*/ 0 w 6677025"/>
                <a:gd name="connsiteY0" fmla="*/ 623888 h 762000"/>
                <a:gd name="connsiteX1" fmla="*/ 100012 w 6677025"/>
                <a:gd name="connsiteY1" fmla="*/ 423863 h 762000"/>
                <a:gd name="connsiteX2" fmla="*/ 219075 w 6677025"/>
                <a:gd name="connsiteY2" fmla="*/ 333375 h 762000"/>
                <a:gd name="connsiteX3" fmla="*/ 461962 w 6677025"/>
                <a:gd name="connsiteY3" fmla="*/ 223838 h 762000"/>
                <a:gd name="connsiteX4" fmla="*/ 919162 w 6677025"/>
                <a:gd name="connsiteY4" fmla="*/ 0 h 762000"/>
                <a:gd name="connsiteX5" fmla="*/ 1414462 w 6677025"/>
                <a:gd name="connsiteY5" fmla="*/ 19050 h 762000"/>
                <a:gd name="connsiteX6" fmla="*/ 1885950 w 6677025"/>
                <a:gd name="connsiteY6" fmla="*/ 28575 h 762000"/>
                <a:gd name="connsiteX7" fmla="*/ 2371725 w 6677025"/>
                <a:gd name="connsiteY7" fmla="*/ 85725 h 762000"/>
                <a:gd name="connsiteX8" fmla="*/ 2838450 w 6677025"/>
                <a:gd name="connsiteY8" fmla="*/ 195263 h 762000"/>
                <a:gd name="connsiteX9" fmla="*/ 3805237 w 6677025"/>
                <a:gd name="connsiteY9" fmla="*/ 323850 h 762000"/>
                <a:gd name="connsiteX10" fmla="*/ 4762500 w 6677025"/>
                <a:gd name="connsiteY10" fmla="*/ 538163 h 762000"/>
                <a:gd name="connsiteX11" fmla="*/ 5724525 w 6677025"/>
                <a:gd name="connsiteY11" fmla="*/ 666750 h 762000"/>
                <a:gd name="connsiteX12" fmla="*/ 6205537 w 6677025"/>
                <a:gd name="connsiteY12" fmla="*/ 762000 h 762000"/>
                <a:gd name="connsiteX13" fmla="*/ 6677025 w 6677025"/>
                <a:gd name="connsiteY13" fmla="*/ 44767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77025" h="762000">
                  <a:moveTo>
                    <a:pt x="0" y="623888"/>
                  </a:moveTo>
                  <a:lnTo>
                    <a:pt x="100012" y="423863"/>
                  </a:lnTo>
                  <a:lnTo>
                    <a:pt x="219075" y="333375"/>
                  </a:lnTo>
                  <a:lnTo>
                    <a:pt x="461962" y="223838"/>
                  </a:lnTo>
                  <a:lnTo>
                    <a:pt x="919162" y="0"/>
                  </a:lnTo>
                  <a:lnTo>
                    <a:pt x="1414462" y="19050"/>
                  </a:lnTo>
                  <a:lnTo>
                    <a:pt x="1885950" y="28575"/>
                  </a:lnTo>
                  <a:lnTo>
                    <a:pt x="2371725" y="85725"/>
                  </a:lnTo>
                  <a:lnTo>
                    <a:pt x="2838450" y="195263"/>
                  </a:lnTo>
                  <a:lnTo>
                    <a:pt x="3805237" y="323850"/>
                  </a:lnTo>
                  <a:lnTo>
                    <a:pt x="4762500" y="538163"/>
                  </a:lnTo>
                  <a:lnTo>
                    <a:pt x="5724525" y="666750"/>
                  </a:lnTo>
                  <a:lnTo>
                    <a:pt x="6205537" y="762000"/>
                  </a:lnTo>
                  <a:lnTo>
                    <a:pt x="6677025" y="447675"/>
                  </a:lnTo>
                </a:path>
              </a:pathLst>
            </a:custGeom>
            <a:noFill/>
            <a:ln w="28575" cap="flat" cmpd="sng" algn="ctr">
              <a:solidFill>
                <a:srgbClr val="00CC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2052" name="Freeform 2051"/>
            <p:cNvSpPr/>
            <p:nvPr/>
          </p:nvSpPr>
          <p:spPr bwMode="auto">
            <a:xfrm>
              <a:off x="2019300" y="2738438"/>
              <a:ext cx="6681788" cy="923925"/>
            </a:xfrm>
            <a:custGeom>
              <a:avLst/>
              <a:gdLst>
                <a:gd name="connsiteX0" fmla="*/ 0 w 6681788"/>
                <a:gd name="connsiteY0" fmla="*/ 647700 h 923925"/>
                <a:gd name="connsiteX1" fmla="*/ 104775 w 6681788"/>
                <a:gd name="connsiteY1" fmla="*/ 400050 h 923925"/>
                <a:gd name="connsiteX2" fmla="*/ 214313 w 6681788"/>
                <a:gd name="connsiteY2" fmla="*/ 228600 h 923925"/>
                <a:gd name="connsiteX3" fmla="*/ 461963 w 6681788"/>
                <a:gd name="connsiteY3" fmla="*/ 176212 h 923925"/>
                <a:gd name="connsiteX4" fmla="*/ 919163 w 6681788"/>
                <a:gd name="connsiteY4" fmla="*/ 0 h 923925"/>
                <a:gd name="connsiteX5" fmla="*/ 1414463 w 6681788"/>
                <a:gd name="connsiteY5" fmla="*/ 9525 h 923925"/>
                <a:gd name="connsiteX6" fmla="*/ 1876425 w 6681788"/>
                <a:gd name="connsiteY6" fmla="*/ 171450 h 923925"/>
                <a:gd name="connsiteX7" fmla="*/ 2371725 w 6681788"/>
                <a:gd name="connsiteY7" fmla="*/ 323850 h 923925"/>
                <a:gd name="connsiteX8" fmla="*/ 2857500 w 6681788"/>
                <a:gd name="connsiteY8" fmla="*/ 533400 h 923925"/>
                <a:gd name="connsiteX9" fmla="*/ 3819525 w 6681788"/>
                <a:gd name="connsiteY9" fmla="*/ 681037 h 923925"/>
                <a:gd name="connsiteX10" fmla="*/ 4772025 w 6681788"/>
                <a:gd name="connsiteY10" fmla="*/ 833437 h 923925"/>
                <a:gd name="connsiteX11" fmla="*/ 5724525 w 6681788"/>
                <a:gd name="connsiteY11" fmla="*/ 923925 h 923925"/>
                <a:gd name="connsiteX12" fmla="*/ 6205538 w 6681788"/>
                <a:gd name="connsiteY12" fmla="*/ 923925 h 923925"/>
                <a:gd name="connsiteX13" fmla="*/ 6681788 w 6681788"/>
                <a:gd name="connsiteY13" fmla="*/ 67151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1788" h="923925">
                  <a:moveTo>
                    <a:pt x="0" y="647700"/>
                  </a:moveTo>
                  <a:lnTo>
                    <a:pt x="104775" y="400050"/>
                  </a:lnTo>
                  <a:lnTo>
                    <a:pt x="214313" y="228600"/>
                  </a:lnTo>
                  <a:lnTo>
                    <a:pt x="461963" y="176212"/>
                  </a:lnTo>
                  <a:lnTo>
                    <a:pt x="919163" y="0"/>
                  </a:lnTo>
                  <a:lnTo>
                    <a:pt x="1414463" y="9525"/>
                  </a:lnTo>
                  <a:lnTo>
                    <a:pt x="1876425" y="171450"/>
                  </a:lnTo>
                  <a:lnTo>
                    <a:pt x="2371725" y="323850"/>
                  </a:lnTo>
                  <a:lnTo>
                    <a:pt x="2857500" y="533400"/>
                  </a:lnTo>
                  <a:lnTo>
                    <a:pt x="3819525" y="681037"/>
                  </a:lnTo>
                  <a:lnTo>
                    <a:pt x="4772025" y="833437"/>
                  </a:lnTo>
                  <a:lnTo>
                    <a:pt x="5724525" y="923925"/>
                  </a:lnTo>
                  <a:lnTo>
                    <a:pt x="6205538" y="923925"/>
                  </a:lnTo>
                  <a:lnTo>
                    <a:pt x="6681788" y="671512"/>
                  </a:lnTo>
                </a:path>
              </a:pathLst>
            </a:custGeom>
            <a:noFill/>
            <a:ln w="28575" cap="flat" cmpd="sng" algn="ctr">
              <a:solidFill>
                <a:srgbClr val="005C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2053" name="Freeform 2052"/>
            <p:cNvSpPr/>
            <p:nvPr/>
          </p:nvSpPr>
          <p:spPr bwMode="auto">
            <a:xfrm>
              <a:off x="2019300" y="2809875"/>
              <a:ext cx="6677025" cy="852488"/>
            </a:xfrm>
            <a:custGeom>
              <a:avLst/>
              <a:gdLst>
                <a:gd name="connsiteX0" fmla="*/ 0 w 6677025"/>
                <a:gd name="connsiteY0" fmla="*/ 423863 h 852488"/>
                <a:gd name="connsiteX1" fmla="*/ 109538 w 6677025"/>
                <a:gd name="connsiteY1" fmla="*/ 228600 h 852488"/>
                <a:gd name="connsiteX2" fmla="*/ 214313 w 6677025"/>
                <a:gd name="connsiteY2" fmla="*/ 133350 h 852488"/>
                <a:gd name="connsiteX3" fmla="*/ 466725 w 6677025"/>
                <a:gd name="connsiteY3" fmla="*/ 204788 h 852488"/>
                <a:gd name="connsiteX4" fmla="*/ 928688 w 6677025"/>
                <a:gd name="connsiteY4" fmla="*/ 0 h 852488"/>
                <a:gd name="connsiteX5" fmla="*/ 1414463 w 6677025"/>
                <a:gd name="connsiteY5" fmla="*/ 47625 h 852488"/>
                <a:gd name="connsiteX6" fmla="*/ 1905000 w 6677025"/>
                <a:gd name="connsiteY6" fmla="*/ 119063 h 852488"/>
                <a:gd name="connsiteX7" fmla="*/ 2381250 w 6677025"/>
                <a:gd name="connsiteY7" fmla="*/ 166688 h 852488"/>
                <a:gd name="connsiteX8" fmla="*/ 2847975 w 6677025"/>
                <a:gd name="connsiteY8" fmla="*/ 357188 h 852488"/>
                <a:gd name="connsiteX9" fmla="*/ 3814763 w 6677025"/>
                <a:gd name="connsiteY9" fmla="*/ 566738 h 852488"/>
                <a:gd name="connsiteX10" fmla="*/ 4767263 w 6677025"/>
                <a:gd name="connsiteY10" fmla="*/ 628650 h 852488"/>
                <a:gd name="connsiteX11" fmla="*/ 5734050 w 6677025"/>
                <a:gd name="connsiteY11" fmla="*/ 852488 h 852488"/>
                <a:gd name="connsiteX12" fmla="*/ 6210300 w 6677025"/>
                <a:gd name="connsiteY12" fmla="*/ 685800 h 852488"/>
                <a:gd name="connsiteX13" fmla="*/ 6677025 w 6677025"/>
                <a:gd name="connsiteY13" fmla="*/ 509588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77025" h="852488">
                  <a:moveTo>
                    <a:pt x="0" y="423863"/>
                  </a:moveTo>
                  <a:lnTo>
                    <a:pt x="109538" y="228600"/>
                  </a:lnTo>
                  <a:lnTo>
                    <a:pt x="214313" y="133350"/>
                  </a:lnTo>
                  <a:lnTo>
                    <a:pt x="466725" y="204788"/>
                  </a:lnTo>
                  <a:lnTo>
                    <a:pt x="928688" y="0"/>
                  </a:lnTo>
                  <a:lnTo>
                    <a:pt x="1414463" y="47625"/>
                  </a:lnTo>
                  <a:lnTo>
                    <a:pt x="1905000" y="119063"/>
                  </a:lnTo>
                  <a:lnTo>
                    <a:pt x="2381250" y="166688"/>
                  </a:lnTo>
                  <a:lnTo>
                    <a:pt x="2847975" y="357188"/>
                  </a:lnTo>
                  <a:lnTo>
                    <a:pt x="3814763" y="566738"/>
                  </a:lnTo>
                  <a:lnTo>
                    <a:pt x="4767263" y="628650"/>
                  </a:lnTo>
                  <a:lnTo>
                    <a:pt x="5734050" y="852488"/>
                  </a:lnTo>
                  <a:lnTo>
                    <a:pt x="6210300" y="685800"/>
                  </a:lnTo>
                  <a:lnTo>
                    <a:pt x="6677025" y="509588"/>
                  </a:lnTo>
                </a:path>
              </a:pathLst>
            </a:custGeom>
            <a:noFill/>
            <a:ln w="28575" cap="flat" cmpd="sng" algn="ctr">
              <a:solidFill>
                <a:srgbClr val="FF993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2054" name="Freeform 2053"/>
            <p:cNvSpPr/>
            <p:nvPr/>
          </p:nvSpPr>
          <p:spPr bwMode="auto">
            <a:xfrm>
              <a:off x="2024063" y="2028825"/>
              <a:ext cx="6681787" cy="1400175"/>
            </a:xfrm>
            <a:custGeom>
              <a:avLst/>
              <a:gdLst>
                <a:gd name="connsiteX0" fmla="*/ 0 w 6681787"/>
                <a:gd name="connsiteY0" fmla="*/ 809625 h 1400175"/>
                <a:gd name="connsiteX1" fmla="*/ 95250 w 6681787"/>
                <a:gd name="connsiteY1" fmla="*/ 523875 h 1400175"/>
                <a:gd name="connsiteX2" fmla="*/ 228600 w 6681787"/>
                <a:gd name="connsiteY2" fmla="*/ 404813 h 1400175"/>
                <a:gd name="connsiteX3" fmla="*/ 461962 w 6681787"/>
                <a:gd name="connsiteY3" fmla="*/ 233363 h 1400175"/>
                <a:gd name="connsiteX4" fmla="*/ 928687 w 6681787"/>
                <a:gd name="connsiteY4" fmla="*/ 0 h 1400175"/>
                <a:gd name="connsiteX5" fmla="*/ 1400175 w 6681787"/>
                <a:gd name="connsiteY5" fmla="*/ 128588 h 1400175"/>
                <a:gd name="connsiteX6" fmla="*/ 1895475 w 6681787"/>
                <a:gd name="connsiteY6" fmla="*/ 233363 h 1400175"/>
                <a:gd name="connsiteX7" fmla="*/ 2371725 w 6681787"/>
                <a:gd name="connsiteY7" fmla="*/ 428625 h 1400175"/>
                <a:gd name="connsiteX8" fmla="*/ 2828925 w 6681787"/>
                <a:gd name="connsiteY8" fmla="*/ 519113 h 1400175"/>
                <a:gd name="connsiteX9" fmla="*/ 3810000 w 6681787"/>
                <a:gd name="connsiteY9" fmla="*/ 757238 h 1400175"/>
                <a:gd name="connsiteX10" fmla="*/ 4757737 w 6681787"/>
                <a:gd name="connsiteY10" fmla="*/ 895350 h 1400175"/>
                <a:gd name="connsiteX11" fmla="*/ 5715000 w 6681787"/>
                <a:gd name="connsiteY11" fmla="*/ 1128713 h 1400175"/>
                <a:gd name="connsiteX12" fmla="*/ 6191250 w 6681787"/>
                <a:gd name="connsiteY12" fmla="*/ 1400175 h 1400175"/>
                <a:gd name="connsiteX13" fmla="*/ 6681787 w 6681787"/>
                <a:gd name="connsiteY13" fmla="*/ 114300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1787" h="1400175">
                  <a:moveTo>
                    <a:pt x="0" y="809625"/>
                  </a:moveTo>
                  <a:lnTo>
                    <a:pt x="95250" y="523875"/>
                  </a:lnTo>
                  <a:lnTo>
                    <a:pt x="228600" y="404813"/>
                  </a:lnTo>
                  <a:lnTo>
                    <a:pt x="461962" y="233363"/>
                  </a:lnTo>
                  <a:lnTo>
                    <a:pt x="928687" y="0"/>
                  </a:lnTo>
                  <a:lnTo>
                    <a:pt x="1400175" y="128588"/>
                  </a:lnTo>
                  <a:lnTo>
                    <a:pt x="1895475" y="233363"/>
                  </a:lnTo>
                  <a:lnTo>
                    <a:pt x="2371725" y="428625"/>
                  </a:lnTo>
                  <a:lnTo>
                    <a:pt x="2828925" y="519113"/>
                  </a:lnTo>
                  <a:lnTo>
                    <a:pt x="3810000" y="757238"/>
                  </a:lnTo>
                  <a:lnTo>
                    <a:pt x="4757737" y="895350"/>
                  </a:lnTo>
                  <a:lnTo>
                    <a:pt x="5715000" y="1128713"/>
                  </a:lnTo>
                  <a:lnTo>
                    <a:pt x="6191250" y="1400175"/>
                  </a:lnTo>
                  <a:lnTo>
                    <a:pt x="6681787" y="1143000"/>
                  </a:lnTo>
                </a:path>
              </a:pathLst>
            </a:custGeom>
            <a:noFill/>
            <a:ln w="28575" cap="flat" cmpd="sng" algn="ctr">
              <a:solidFill>
                <a:srgbClr val="6BBBAE"/>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2055" name="Freeform 2054"/>
            <p:cNvSpPr/>
            <p:nvPr/>
          </p:nvSpPr>
          <p:spPr bwMode="auto">
            <a:xfrm>
              <a:off x="2014538" y="1785938"/>
              <a:ext cx="6686550" cy="1338262"/>
            </a:xfrm>
            <a:custGeom>
              <a:avLst/>
              <a:gdLst>
                <a:gd name="connsiteX0" fmla="*/ 0 w 6686550"/>
                <a:gd name="connsiteY0" fmla="*/ 738187 h 1338262"/>
                <a:gd name="connsiteX1" fmla="*/ 100012 w 6686550"/>
                <a:gd name="connsiteY1" fmla="*/ 461962 h 1338262"/>
                <a:gd name="connsiteX2" fmla="*/ 214312 w 6686550"/>
                <a:gd name="connsiteY2" fmla="*/ 314325 h 1338262"/>
                <a:gd name="connsiteX3" fmla="*/ 476250 w 6686550"/>
                <a:gd name="connsiteY3" fmla="*/ 204787 h 1338262"/>
                <a:gd name="connsiteX4" fmla="*/ 938212 w 6686550"/>
                <a:gd name="connsiteY4" fmla="*/ 0 h 1338262"/>
                <a:gd name="connsiteX5" fmla="*/ 1414462 w 6686550"/>
                <a:gd name="connsiteY5" fmla="*/ 42862 h 1338262"/>
                <a:gd name="connsiteX6" fmla="*/ 1895475 w 6686550"/>
                <a:gd name="connsiteY6" fmla="*/ 66675 h 1338262"/>
                <a:gd name="connsiteX7" fmla="*/ 2366962 w 6686550"/>
                <a:gd name="connsiteY7" fmla="*/ 228600 h 1338262"/>
                <a:gd name="connsiteX8" fmla="*/ 2862262 w 6686550"/>
                <a:gd name="connsiteY8" fmla="*/ 347662 h 1338262"/>
                <a:gd name="connsiteX9" fmla="*/ 3810000 w 6686550"/>
                <a:gd name="connsiteY9" fmla="*/ 581025 h 1338262"/>
                <a:gd name="connsiteX10" fmla="*/ 4772025 w 6686550"/>
                <a:gd name="connsiteY10" fmla="*/ 733425 h 1338262"/>
                <a:gd name="connsiteX11" fmla="*/ 5738812 w 6686550"/>
                <a:gd name="connsiteY11" fmla="*/ 914400 h 1338262"/>
                <a:gd name="connsiteX12" fmla="*/ 6200775 w 6686550"/>
                <a:gd name="connsiteY12" fmla="*/ 1338262 h 1338262"/>
                <a:gd name="connsiteX13" fmla="*/ 6686550 w 6686550"/>
                <a:gd name="connsiteY13" fmla="*/ 1019175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6550" h="1338262">
                  <a:moveTo>
                    <a:pt x="0" y="738187"/>
                  </a:moveTo>
                  <a:lnTo>
                    <a:pt x="100012" y="461962"/>
                  </a:lnTo>
                  <a:lnTo>
                    <a:pt x="214312" y="314325"/>
                  </a:lnTo>
                  <a:lnTo>
                    <a:pt x="476250" y="204787"/>
                  </a:lnTo>
                  <a:lnTo>
                    <a:pt x="938212" y="0"/>
                  </a:lnTo>
                  <a:lnTo>
                    <a:pt x="1414462" y="42862"/>
                  </a:lnTo>
                  <a:lnTo>
                    <a:pt x="1895475" y="66675"/>
                  </a:lnTo>
                  <a:lnTo>
                    <a:pt x="2366962" y="228600"/>
                  </a:lnTo>
                  <a:lnTo>
                    <a:pt x="2862262" y="347662"/>
                  </a:lnTo>
                  <a:lnTo>
                    <a:pt x="3810000" y="581025"/>
                  </a:lnTo>
                  <a:lnTo>
                    <a:pt x="4772025" y="733425"/>
                  </a:lnTo>
                  <a:lnTo>
                    <a:pt x="5738812" y="914400"/>
                  </a:lnTo>
                  <a:lnTo>
                    <a:pt x="6200775" y="1338262"/>
                  </a:lnTo>
                  <a:lnTo>
                    <a:pt x="6686550" y="1019175"/>
                  </a:lnTo>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grpSp>
          <p:nvGrpSpPr>
            <p:cNvPr id="3" name="Group 2"/>
            <p:cNvGrpSpPr/>
            <p:nvPr/>
          </p:nvGrpSpPr>
          <p:grpSpPr>
            <a:xfrm>
              <a:off x="933834" y="1439662"/>
              <a:ext cx="7856156" cy="3439069"/>
              <a:chOff x="893597" y="1727540"/>
              <a:chExt cx="8139281" cy="3439069"/>
            </a:xfrm>
          </p:grpSpPr>
          <p:sp>
            <p:nvSpPr>
              <p:cNvPr id="5" name="Line 319"/>
              <p:cNvSpPr>
                <a:spLocks noChangeShapeType="1"/>
              </p:cNvSpPr>
              <p:nvPr/>
            </p:nvSpPr>
            <p:spPr bwMode="auto">
              <a:xfrm flipV="1">
                <a:off x="998896" y="1727540"/>
                <a:ext cx="845" cy="3439068"/>
              </a:xfrm>
              <a:prstGeom prst="line">
                <a:avLst/>
              </a:prstGeom>
              <a:noFill/>
              <a:ln w="9525">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6" name="Line 319"/>
              <p:cNvSpPr>
                <a:spLocks noChangeShapeType="1"/>
              </p:cNvSpPr>
              <p:nvPr/>
            </p:nvSpPr>
            <p:spPr bwMode="auto">
              <a:xfrm flipV="1">
                <a:off x="893597" y="5077881"/>
                <a:ext cx="8139281" cy="1"/>
              </a:xfrm>
              <a:prstGeom prst="line">
                <a:avLst/>
              </a:prstGeom>
              <a:noFill/>
              <a:ln w="9525">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8" name="Line 311"/>
              <p:cNvSpPr>
                <a:spLocks noChangeShapeType="1"/>
              </p:cNvSpPr>
              <p:nvPr/>
            </p:nvSpPr>
            <p:spPr bwMode="auto">
              <a:xfrm>
                <a:off x="2980376"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9" name="Line 311"/>
              <p:cNvSpPr>
                <a:spLocks noChangeShapeType="1"/>
              </p:cNvSpPr>
              <p:nvPr/>
            </p:nvSpPr>
            <p:spPr bwMode="auto">
              <a:xfrm>
                <a:off x="1992158"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11" name="Line 311"/>
              <p:cNvSpPr>
                <a:spLocks noChangeShapeType="1"/>
              </p:cNvSpPr>
              <p:nvPr/>
            </p:nvSpPr>
            <p:spPr bwMode="auto">
              <a:xfrm>
                <a:off x="5961701"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12" name="Line 311"/>
              <p:cNvSpPr>
                <a:spLocks noChangeShapeType="1"/>
              </p:cNvSpPr>
              <p:nvPr/>
            </p:nvSpPr>
            <p:spPr bwMode="auto">
              <a:xfrm>
                <a:off x="4973483"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13" name="Line 311"/>
              <p:cNvSpPr>
                <a:spLocks noChangeShapeType="1"/>
              </p:cNvSpPr>
              <p:nvPr/>
            </p:nvSpPr>
            <p:spPr bwMode="auto">
              <a:xfrm>
                <a:off x="3978119"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14" name="Line 311"/>
              <p:cNvSpPr>
                <a:spLocks noChangeShapeType="1"/>
              </p:cNvSpPr>
              <p:nvPr/>
            </p:nvSpPr>
            <p:spPr bwMode="auto">
              <a:xfrm>
                <a:off x="8938264"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15" name="Line 311"/>
              <p:cNvSpPr>
                <a:spLocks noChangeShapeType="1"/>
              </p:cNvSpPr>
              <p:nvPr/>
            </p:nvSpPr>
            <p:spPr bwMode="auto">
              <a:xfrm>
                <a:off x="7950046"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16" name="Line 311"/>
              <p:cNvSpPr>
                <a:spLocks noChangeShapeType="1"/>
              </p:cNvSpPr>
              <p:nvPr/>
            </p:nvSpPr>
            <p:spPr bwMode="auto">
              <a:xfrm>
                <a:off x="6954683" y="5077881"/>
                <a:ext cx="0" cy="88728"/>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grpSp>
        <p:sp>
          <p:nvSpPr>
            <p:cNvPr id="30" name="Rectangle 312"/>
            <p:cNvSpPr>
              <a:spLocks noChangeArrowheads="1"/>
            </p:cNvSpPr>
            <p:nvPr/>
          </p:nvSpPr>
          <p:spPr bwMode="auto">
            <a:xfrm>
              <a:off x="794278" y="4878731"/>
              <a:ext cx="4794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-2</a:t>
              </a:r>
            </a:p>
          </p:txBody>
        </p:sp>
        <p:sp>
          <p:nvSpPr>
            <p:cNvPr id="31" name="Rectangle 312"/>
            <p:cNvSpPr>
              <a:spLocks noChangeArrowheads="1"/>
            </p:cNvSpPr>
            <p:nvPr/>
          </p:nvSpPr>
          <p:spPr bwMode="auto">
            <a:xfrm>
              <a:off x="1803953" y="4878731"/>
              <a:ext cx="4096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0</a:t>
              </a:r>
              <a:endParaRPr kumimoji="0" lang="en-US" altLang="en-US" sz="1400" i="0" u="none" strike="noStrike" cap="none" normalizeH="0" baseline="0" dirty="0" smtClean="0">
                <a:ln>
                  <a:noFill/>
                </a:ln>
                <a:effectLst/>
              </a:endParaRPr>
            </a:p>
          </p:txBody>
        </p:sp>
        <p:sp>
          <p:nvSpPr>
            <p:cNvPr id="32" name="Rectangle 312"/>
            <p:cNvSpPr>
              <a:spLocks noChangeArrowheads="1"/>
            </p:cNvSpPr>
            <p:nvPr/>
          </p:nvSpPr>
          <p:spPr bwMode="auto">
            <a:xfrm>
              <a:off x="2739777" y="4878731"/>
              <a:ext cx="4096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2</a:t>
              </a:r>
              <a:endParaRPr kumimoji="0" lang="en-US" altLang="en-US" sz="1400" i="0" u="none" strike="noStrike" cap="none" normalizeH="0" baseline="0" dirty="0" smtClean="0">
                <a:ln>
                  <a:noFill/>
                </a:ln>
                <a:effectLst/>
              </a:endParaRPr>
            </a:p>
          </p:txBody>
        </p:sp>
        <p:sp>
          <p:nvSpPr>
            <p:cNvPr id="33" name="Rectangle 312"/>
            <p:cNvSpPr>
              <a:spLocks noChangeArrowheads="1"/>
            </p:cNvSpPr>
            <p:nvPr/>
          </p:nvSpPr>
          <p:spPr bwMode="auto">
            <a:xfrm>
              <a:off x="3706252" y="4878731"/>
              <a:ext cx="4096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4</a:t>
              </a:r>
              <a:endParaRPr kumimoji="0" lang="en-US" altLang="en-US" sz="1400" i="0" u="none" strike="noStrike" cap="none" normalizeH="0" baseline="0" dirty="0" smtClean="0">
                <a:ln>
                  <a:noFill/>
                </a:ln>
                <a:effectLst/>
              </a:endParaRPr>
            </a:p>
          </p:txBody>
        </p:sp>
        <p:sp>
          <p:nvSpPr>
            <p:cNvPr id="34" name="Rectangle 312"/>
            <p:cNvSpPr>
              <a:spLocks noChangeArrowheads="1"/>
            </p:cNvSpPr>
            <p:nvPr/>
          </p:nvSpPr>
          <p:spPr bwMode="auto">
            <a:xfrm>
              <a:off x="4666991" y="4878731"/>
              <a:ext cx="4096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6</a:t>
              </a:r>
              <a:endParaRPr kumimoji="0" lang="en-US" altLang="en-US" sz="1400" i="0" u="none" strike="noStrike" cap="none" normalizeH="0" baseline="0" dirty="0" smtClean="0">
                <a:ln>
                  <a:noFill/>
                </a:ln>
                <a:effectLst/>
              </a:endParaRPr>
            </a:p>
          </p:txBody>
        </p:sp>
        <p:sp>
          <p:nvSpPr>
            <p:cNvPr id="35" name="Rectangle 312"/>
            <p:cNvSpPr>
              <a:spLocks noChangeArrowheads="1"/>
            </p:cNvSpPr>
            <p:nvPr/>
          </p:nvSpPr>
          <p:spPr bwMode="auto">
            <a:xfrm>
              <a:off x="5620834" y="4878731"/>
              <a:ext cx="4096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8</a:t>
              </a:r>
              <a:endParaRPr kumimoji="0" lang="en-US" altLang="en-US" sz="1400" i="0" u="none" strike="noStrike" cap="none" normalizeH="0" baseline="0" dirty="0" smtClean="0">
                <a:ln>
                  <a:noFill/>
                </a:ln>
                <a:effectLst/>
              </a:endParaRPr>
            </a:p>
          </p:txBody>
        </p:sp>
        <p:sp>
          <p:nvSpPr>
            <p:cNvPr id="36" name="Rectangle 312"/>
            <p:cNvSpPr>
              <a:spLocks noChangeArrowheads="1"/>
            </p:cNvSpPr>
            <p:nvPr/>
          </p:nvSpPr>
          <p:spPr bwMode="auto">
            <a:xfrm>
              <a:off x="6520759" y="4878731"/>
              <a:ext cx="5266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10</a:t>
              </a:r>
              <a:endParaRPr kumimoji="0" lang="en-US" altLang="en-US" sz="1400" i="0" u="none" strike="noStrike" cap="none" normalizeH="0" baseline="0" dirty="0" smtClean="0">
                <a:ln>
                  <a:noFill/>
                </a:ln>
                <a:effectLst/>
              </a:endParaRPr>
            </a:p>
          </p:txBody>
        </p:sp>
        <p:sp>
          <p:nvSpPr>
            <p:cNvPr id="37" name="Rectangle 312"/>
            <p:cNvSpPr>
              <a:spLocks noChangeArrowheads="1"/>
            </p:cNvSpPr>
            <p:nvPr/>
          </p:nvSpPr>
          <p:spPr bwMode="auto">
            <a:xfrm>
              <a:off x="7481497" y="4878591"/>
              <a:ext cx="5266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12</a:t>
              </a:r>
              <a:endParaRPr kumimoji="0" lang="en-US" altLang="en-US" sz="1400" i="0" u="none" strike="noStrike" cap="none" normalizeH="0" baseline="0" dirty="0" smtClean="0">
                <a:ln>
                  <a:noFill/>
                </a:ln>
                <a:effectLst/>
              </a:endParaRPr>
            </a:p>
          </p:txBody>
        </p:sp>
        <p:sp>
          <p:nvSpPr>
            <p:cNvPr id="38" name="Rectangle 312"/>
            <p:cNvSpPr>
              <a:spLocks noChangeArrowheads="1"/>
            </p:cNvSpPr>
            <p:nvPr/>
          </p:nvSpPr>
          <p:spPr bwMode="auto">
            <a:xfrm>
              <a:off x="8435340" y="4878451"/>
              <a:ext cx="5266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24</a:t>
              </a:r>
              <a:endParaRPr kumimoji="0" lang="en-US" altLang="en-US" sz="1400" i="0" u="none" strike="noStrike" cap="none" normalizeH="0" baseline="0" dirty="0" smtClean="0">
                <a:ln>
                  <a:noFill/>
                </a:ln>
                <a:effectLst/>
              </a:endParaRPr>
            </a:p>
          </p:txBody>
        </p:sp>
        <p:sp>
          <p:nvSpPr>
            <p:cNvPr id="40" name="Rectangle 312"/>
            <p:cNvSpPr>
              <a:spLocks noChangeArrowheads="1"/>
            </p:cNvSpPr>
            <p:nvPr/>
          </p:nvSpPr>
          <p:spPr bwMode="auto">
            <a:xfrm>
              <a:off x="408098" y="4675130"/>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1.10</a:t>
              </a:r>
            </a:p>
          </p:txBody>
        </p:sp>
        <p:sp>
          <p:nvSpPr>
            <p:cNvPr id="41" name="Rectangle 312"/>
            <p:cNvSpPr>
              <a:spLocks noChangeArrowheads="1"/>
            </p:cNvSpPr>
            <p:nvPr/>
          </p:nvSpPr>
          <p:spPr bwMode="auto">
            <a:xfrm>
              <a:off x="408098" y="4259206"/>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1.15</a:t>
              </a:r>
            </a:p>
          </p:txBody>
        </p:sp>
        <p:sp>
          <p:nvSpPr>
            <p:cNvPr id="42" name="Rectangle 312"/>
            <p:cNvSpPr>
              <a:spLocks noChangeArrowheads="1"/>
            </p:cNvSpPr>
            <p:nvPr/>
          </p:nvSpPr>
          <p:spPr bwMode="auto">
            <a:xfrm>
              <a:off x="408098" y="3854393"/>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1.20</a:t>
              </a:r>
            </a:p>
          </p:txBody>
        </p:sp>
        <p:sp>
          <p:nvSpPr>
            <p:cNvPr id="43" name="Rectangle 312"/>
            <p:cNvSpPr>
              <a:spLocks noChangeArrowheads="1"/>
            </p:cNvSpPr>
            <p:nvPr/>
          </p:nvSpPr>
          <p:spPr bwMode="auto">
            <a:xfrm>
              <a:off x="408098" y="3434459"/>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1.25</a:t>
              </a:r>
            </a:p>
          </p:txBody>
        </p:sp>
        <p:sp>
          <p:nvSpPr>
            <p:cNvPr id="44" name="Rectangle 312"/>
            <p:cNvSpPr>
              <a:spLocks noChangeArrowheads="1"/>
            </p:cNvSpPr>
            <p:nvPr/>
          </p:nvSpPr>
          <p:spPr bwMode="auto">
            <a:xfrm>
              <a:off x="408098" y="3018535"/>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1.30</a:t>
              </a:r>
            </a:p>
          </p:txBody>
        </p:sp>
        <p:sp>
          <p:nvSpPr>
            <p:cNvPr id="46" name="Rectangle 312"/>
            <p:cNvSpPr>
              <a:spLocks noChangeArrowheads="1"/>
            </p:cNvSpPr>
            <p:nvPr/>
          </p:nvSpPr>
          <p:spPr bwMode="auto">
            <a:xfrm>
              <a:off x="408098" y="2589909"/>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1.35</a:t>
              </a:r>
            </a:p>
          </p:txBody>
        </p:sp>
        <p:sp>
          <p:nvSpPr>
            <p:cNvPr id="47" name="Rectangle 312"/>
            <p:cNvSpPr>
              <a:spLocks noChangeArrowheads="1"/>
            </p:cNvSpPr>
            <p:nvPr/>
          </p:nvSpPr>
          <p:spPr bwMode="auto">
            <a:xfrm>
              <a:off x="408098" y="2186685"/>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1.40</a:t>
              </a:r>
            </a:p>
          </p:txBody>
        </p:sp>
        <p:sp>
          <p:nvSpPr>
            <p:cNvPr id="48" name="Rectangle 312"/>
            <p:cNvSpPr>
              <a:spLocks noChangeArrowheads="1"/>
            </p:cNvSpPr>
            <p:nvPr/>
          </p:nvSpPr>
          <p:spPr bwMode="auto">
            <a:xfrm>
              <a:off x="408098" y="1769173"/>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1.45</a:t>
              </a:r>
            </a:p>
          </p:txBody>
        </p:sp>
        <p:sp>
          <p:nvSpPr>
            <p:cNvPr id="49" name="Rectangle 312"/>
            <p:cNvSpPr>
              <a:spLocks noChangeArrowheads="1"/>
            </p:cNvSpPr>
            <p:nvPr/>
          </p:nvSpPr>
          <p:spPr bwMode="auto">
            <a:xfrm>
              <a:off x="408098" y="1369122"/>
              <a:ext cx="500662"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effectLst/>
                  <a:latin typeface="Arial" pitchFamily="34" charset="0"/>
                  <a:cs typeface="Arial" pitchFamily="34" charset="0"/>
                </a:rPr>
                <a:t>1.50</a:t>
              </a:r>
            </a:p>
          </p:txBody>
        </p:sp>
        <p:sp>
          <p:nvSpPr>
            <p:cNvPr id="51" name="Rectangle 407"/>
            <p:cNvSpPr>
              <a:spLocks noChangeArrowheads="1"/>
            </p:cNvSpPr>
            <p:nvPr/>
          </p:nvSpPr>
          <p:spPr bwMode="auto">
            <a:xfrm>
              <a:off x="3193683" y="5099034"/>
              <a:ext cx="2946615" cy="287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b="1" dirty="0" smtClean="0"/>
                <a:t>T</a:t>
              </a:r>
              <a:r>
                <a:rPr kumimoji="0" lang="en-US" altLang="en-US" sz="1400" b="1" i="0" u="none" strike="noStrike" cap="none" normalizeH="0" baseline="0" dirty="0" smtClean="0">
                  <a:ln>
                    <a:noFill/>
                  </a:ln>
                  <a:effectLst/>
                </a:rPr>
                <a:t>ime relative to dosing (hours)</a:t>
              </a:r>
              <a:endParaRPr kumimoji="0" lang="en-US" altLang="en-US" sz="1400" b="0" i="0" u="none" strike="noStrike" cap="none" normalizeH="0" baseline="0" dirty="0" smtClean="0">
                <a:ln>
                  <a:noFill/>
                </a:ln>
                <a:effectLst/>
              </a:endParaRPr>
            </a:p>
          </p:txBody>
        </p:sp>
        <p:sp>
          <p:nvSpPr>
            <p:cNvPr id="52" name="Rectangle 407"/>
            <p:cNvSpPr>
              <a:spLocks noChangeArrowheads="1"/>
            </p:cNvSpPr>
            <p:nvPr/>
          </p:nvSpPr>
          <p:spPr bwMode="auto">
            <a:xfrm rot="16200000">
              <a:off x="-211499" y="3029476"/>
              <a:ext cx="925468" cy="219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b="1" dirty="0" smtClean="0"/>
                <a:t>FEV</a:t>
              </a:r>
              <a:r>
                <a:rPr lang="en-US" altLang="en-US" sz="1400" b="1" baseline="-25000" dirty="0" smtClean="0"/>
                <a:t>1</a:t>
              </a:r>
              <a:r>
                <a:rPr lang="en-US" altLang="en-US" sz="1400" b="1" dirty="0" smtClean="0"/>
                <a:t> (L)</a:t>
              </a:r>
              <a:endParaRPr kumimoji="0" lang="en-US" altLang="en-US" sz="1400" b="0" i="0" u="none" strike="noStrike" cap="none" normalizeH="0" baseline="0" dirty="0" smtClean="0">
                <a:ln>
                  <a:noFill/>
                </a:ln>
                <a:effectLst/>
              </a:endParaRPr>
            </a:p>
          </p:txBody>
        </p:sp>
        <p:sp>
          <p:nvSpPr>
            <p:cNvPr id="84" name="Rectangle 83"/>
            <p:cNvSpPr/>
            <p:nvPr/>
          </p:nvSpPr>
          <p:spPr bwMode="auto">
            <a:xfrm>
              <a:off x="1485541" y="3744362"/>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85" name="Diamond 84"/>
            <p:cNvSpPr/>
            <p:nvPr/>
          </p:nvSpPr>
          <p:spPr bwMode="auto">
            <a:xfrm>
              <a:off x="1485541" y="3575023"/>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86" name="Isosceles Triangle 85"/>
            <p:cNvSpPr/>
            <p:nvPr/>
          </p:nvSpPr>
          <p:spPr bwMode="auto">
            <a:xfrm>
              <a:off x="1997046" y="3181844"/>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87" name="Diamond 86"/>
            <p:cNvSpPr/>
            <p:nvPr/>
          </p:nvSpPr>
          <p:spPr bwMode="auto">
            <a:xfrm>
              <a:off x="1485541" y="3223144"/>
              <a:ext cx="73481" cy="108000"/>
            </a:xfrm>
            <a:prstGeom prst="diamond">
              <a:avLst/>
            </a:prstGeom>
            <a:solidFill>
              <a:srgbClr val="004F59"/>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88" name="Rectangle 87"/>
            <p:cNvSpPr/>
            <p:nvPr/>
          </p:nvSpPr>
          <p:spPr bwMode="auto">
            <a:xfrm>
              <a:off x="1485541" y="4077108"/>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89" name="Rectangle 88"/>
            <p:cNvSpPr/>
            <p:nvPr/>
          </p:nvSpPr>
          <p:spPr bwMode="auto">
            <a:xfrm>
              <a:off x="1880828" y="3892495"/>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0" name="Rectangle 89"/>
            <p:cNvSpPr/>
            <p:nvPr/>
          </p:nvSpPr>
          <p:spPr bwMode="auto">
            <a:xfrm>
              <a:off x="1997046" y="3677481"/>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1" name="Rectangle 90"/>
            <p:cNvSpPr/>
            <p:nvPr/>
          </p:nvSpPr>
          <p:spPr bwMode="auto">
            <a:xfrm>
              <a:off x="2085832" y="3476761"/>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2" name="Rectangle 91"/>
            <p:cNvSpPr/>
            <p:nvPr/>
          </p:nvSpPr>
          <p:spPr bwMode="auto">
            <a:xfrm>
              <a:off x="2443184" y="3272878"/>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3" name="Rectangle 92"/>
            <p:cNvSpPr/>
            <p:nvPr/>
          </p:nvSpPr>
          <p:spPr bwMode="auto">
            <a:xfrm>
              <a:off x="2201141" y="3388408"/>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4" name="Rectangle 93"/>
            <p:cNvSpPr/>
            <p:nvPr/>
          </p:nvSpPr>
          <p:spPr bwMode="auto">
            <a:xfrm>
              <a:off x="2913468" y="3049266"/>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5" name="Rectangle 94"/>
            <p:cNvSpPr/>
            <p:nvPr/>
          </p:nvSpPr>
          <p:spPr bwMode="auto">
            <a:xfrm>
              <a:off x="3401625" y="3062204"/>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6" name="Rectangle 95"/>
            <p:cNvSpPr/>
            <p:nvPr/>
          </p:nvSpPr>
          <p:spPr bwMode="auto">
            <a:xfrm>
              <a:off x="3876505" y="3071109"/>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7" name="Rectangle 96"/>
            <p:cNvSpPr/>
            <p:nvPr/>
          </p:nvSpPr>
          <p:spPr bwMode="auto">
            <a:xfrm>
              <a:off x="4361298" y="3134204"/>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8" name="Rectangle 97"/>
            <p:cNvSpPr/>
            <p:nvPr/>
          </p:nvSpPr>
          <p:spPr bwMode="auto">
            <a:xfrm>
              <a:off x="4837244" y="3251109"/>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99" name="Rectangle 98"/>
            <p:cNvSpPr/>
            <p:nvPr/>
          </p:nvSpPr>
          <p:spPr bwMode="auto">
            <a:xfrm>
              <a:off x="5791087" y="3374217"/>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0" name="Rectangle 99"/>
            <p:cNvSpPr/>
            <p:nvPr/>
          </p:nvSpPr>
          <p:spPr bwMode="auto">
            <a:xfrm>
              <a:off x="6749529" y="3584483"/>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1" name="Rectangle 100"/>
            <p:cNvSpPr/>
            <p:nvPr/>
          </p:nvSpPr>
          <p:spPr bwMode="auto">
            <a:xfrm>
              <a:off x="7710268" y="3702016"/>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2" name="Rectangle 101"/>
            <p:cNvSpPr/>
            <p:nvPr/>
          </p:nvSpPr>
          <p:spPr bwMode="auto">
            <a:xfrm>
              <a:off x="8186517" y="3799245"/>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3" name="Rectangle 102"/>
            <p:cNvSpPr/>
            <p:nvPr/>
          </p:nvSpPr>
          <p:spPr bwMode="auto">
            <a:xfrm>
              <a:off x="8664110" y="3504016"/>
              <a:ext cx="73481" cy="72000"/>
            </a:xfrm>
            <a:prstGeom prst="rect">
              <a:avLst/>
            </a:prstGeom>
            <a:solidFill>
              <a:srgbClr val="00CC00"/>
            </a:solidFill>
            <a:ln w="9525" cap="flat" cmpd="sng" algn="ctr">
              <a:solidFill>
                <a:srgbClr val="00C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4" name="Rectangle 103"/>
            <p:cNvSpPr/>
            <p:nvPr/>
          </p:nvSpPr>
          <p:spPr bwMode="auto">
            <a:xfrm>
              <a:off x="1880828" y="3515818"/>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5" name="Rectangle 104"/>
            <p:cNvSpPr/>
            <p:nvPr/>
          </p:nvSpPr>
          <p:spPr bwMode="auto">
            <a:xfrm>
              <a:off x="1997046" y="3347316"/>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6" name="Rectangle 105"/>
            <p:cNvSpPr/>
            <p:nvPr/>
          </p:nvSpPr>
          <p:spPr bwMode="auto">
            <a:xfrm>
              <a:off x="2085832" y="3086466"/>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7" name="Rectangle 106"/>
            <p:cNvSpPr/>
            <p:nvPr/>
          </p:nvSpPr>
          <p:spPr bwMode="auto">
            <a:xfrm>
              <a:off x="2201475" y="2934000"/>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8" name="Rectangle 107"/>
            <p:cNvSpPr/>
            <p:nvPr/>
          </p:nvSpPr>
          <p:spPr bwMode="auto">
            <a:xfrm>
              <a:off x="2443184" y="2874074"/>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09" name="Isosceles Triangle 108"/>
            <p:cNvSpPr/>
            <p:nvPr/>
          </p:nvSpPr>
          <p:spPr bwMode="auto">
            <a:xfrm>
              <a:off x="2201475" y="2896409"/>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0" name="Isosceles Triangle 109"/>
            <p:cNvSpPr/>
            <p:nvPr/>
          </p:nvSpPr>
          <p:spPr bwMode="auto">
            <a:xfrm>
              <a:off x="1485541" y="3682781"/>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2" name="Isosceles Triangle 111"/>
            <p:cNvSpPr/>
            <p:nvPr/>
          </p:nvSpPr>
          <p:spPr bwMode="auto">
            <a:xfrm>
              <a:off x="2443222" y="2964074"/>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3" name="Isosceles Triangle 112"/>
            <p:cNvSpPr/>
            <p:nvPr/>
          </p:nvSpPr>
          <p:spPr bwMode="auto">
            <a:xfrm>
              <a:off x="2913468" y="2766074"/>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4" name="Isosceles Triangle 113"/>
            <p:cNvSpPr/>
            <p:nvPr/>
          </p:nvSpPr>
          <p:spPr bwMode="auto">
            <a:xfrm>
              <a:off x="1880828" y="3690362"/>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5" name="Isosceles Triangle 114"/>
            <p:cNvSpPr/>
            <p:nvPr/>
          </p:nvSpPr>
          <p:spPr bwMode="auto">
            <a:xfrm>
              <a:off x="2085832" y="3000566"/>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6" name="Diamond 115"/>
            <p:cNvSpPr/>
            <p:nvPr/>
          </p:nvSpPr>
          <p:spPr bwMode="auto">
            <a:xfrm>
              <a:off x="1997046" y="2793953"/>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7" name="Diamond 116"/>
            <p:cNvSpPr/>
            <p:nvPr/>
          </p:nvSpPr>
          <p:spPr bwMode="auto">
            <a:xfrm>
              <a:off x="1880828" y="3023866"/>
              <a:ext cx="73481" cy="108000"/>
            </a:xfrm>
            <a:prstGeom prst="diamond">
              <a:avLst/>
            </a:prstGeom>
            <a:solidFill>
              <a:srgbClr val="004F59"/>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8" name="Diamond 117"/>
            <p:cNvSpPr/>
            <p:nvPr/>
          </p:nvSpPr>
          <p:spPr bwMode="auto">
            <a:xfrm>
              <a:off x="1983276" y="2466061"/>
              <a:ext cx="73481" cy="108000"/>
            </a:xfrm>
            <a:prstGeom prst="diamond">
              <a:avLst/>
            </a:prstGeom>
            <a:solidFill>
              <a:srgbClr val="004F59"/>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19" name="Diamond 118"/>
            <p:cNvSpPr/>
            <p:nvPr/>
          </p:nvSpPr>
          <p:spPr bwMode="auto">
            <a:xfrm>
              <a:off x="2079351" y="2194512"/>
              <a:ext cx="73481" cy="108000"/>
            </a:xfrm>
            <a:prstGeom prst="diamond">
              <a:avLst/>
            </a:prstGeom>
            <a:solidFill>
              <a:srgbClr val="004F59"/>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0" name="Diamond 119"/>
            <p:cNvSpPr/>
            <p:nvPr/>
          </p:nvSpPr>
          <p:spPr bwMode="auto">
            <a:xfrm>
              <a:off x="2085832" y="2509730"/>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1" name="Diamond 120"/>
            <p:cNvSpPr/>
            <p:nvPr/>
          </p:nvSpPr>
          <p:spPr bwMode="auto">
            <a:xfrm>
              <a:off x="2201475" y="2401730"/>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2" name="Diamond 121"/>
            <p:cNvSpPr/>
            <p:nvPr/>
          </p:nvSpPr>
          <p:spPr bwMode="auto">
            <a:xfrm>
              <a:off x="2443184" y="2227899"/>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3" name="Diamond 122"/>
            <p:cNvSpPr/>
            <p:nvPr/>
          </p:nvSpPr>
          <p:spPr bwMode="auto">
            <a:xfrm>
              <a:off x="2194660" y="2054309"/>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4" name="Diamond 123"/>
            <p:cNvSpPr/>
            <p:nvPr/>
          </p:nvSpPr>
          <p:spPr bwMode="auto">
            <a:xfrm>
              <a:off x="2436703" y="1929520"/>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5" name="Rectangle 124"/>
            <p:cNvSpPr/>
            <p:nvPr/>
          </p:nvSpPr>
          <p:spPr bwMode="auto">
            <a:xfrm>
              <a:off x="2913468" y="2688905"/>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6" name="Rectangle 125"/>
            <p:cNvSpPr/>
            <p:nvPr/>
          </p:nvSpPr>
          <p:spPr bwMode="auto">
            <a:xfrm>
              <a:off x="3401625" y="2705979"/>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7" name="Rectangle 126"/>
            <p:cNvSpPr/>
            <p:nvPr/>
          </p:nvSpPr>
          <p:spPr bwMode="auto">
            <a:xfrm>
              <a:off x="3876506" y="2870178"/>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8" name="Isosceles Triangle 127"/>
            <p:cNvSpPr/>
            <p:nvPr/>
          </p:nvSpPr>
          <p:spPr bwMode="auto">
            <a:xfrm>
              <a:off x="3401625" y="2819789"/>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29" name="Isosceles Triangle 128"/>
            <p:cNvSpPr/>
            <p:nvPr/>
          </p:nvSpPr>
          <p:spPr bwMode="auto">
            <a:xfrm>
              <a:off x="3876506" y="2888178"/>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1" name="Rectangle 130"/>
            <p:cNvSpPr/>
            <p:nvPr/>
          </p:nvSpPr>
          <p:spPr bwMode="auto">
            <a:xfrm>
              <a:off x="4361298" y="3027118"/>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2" name="Diamond 131"/>
            <p:cNvSpPr/>
            <p:nvPr/>
          </p:nvSpPr>
          <p:spPr bwMode="auto">
            <a:xfrm>
              <a:off x="2913468" y="1988148"/>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3" name="Diamond 132"/>
            <p:cNvSpPr/>
            <p:nvPr/>
          </p:nvSpPr>
          <p:spPr bwMode="auto">
            <a:xfrm>
              <a:off x="3401625" y="2119899"/>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4" name="Diamond 133"/>
            <p:cNvSpPr/>
            <p:nvPr/>
          </p:nvSpPr>
          <p:spPr bwMode="auto">
            <a:xfrm>
              <a:off x="3876505" y="2214355"/>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5" name="Diamond 134"/>
            <p:cNvSpPr/>
            <p:nvPr/>
          </p:nvSpPr>
          <p:spPr bwMode="auto">
            <a:xfrm>
              <a:off x="4361298" y="2414831"/>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6" name="Diamond 135"/>
            <p:cNvSpPr/>
            <p:nvPr/>
          </p:nvSpPr>
          <p:spPr bwMode="auto">
            <a:xfrm>
              <a:off x="2906988" y="1727114"/>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7" name="Diamond 136"/>
            <p:cNvSpPr/>
            <p:nvPr/>
          </p:nvSpPr>
          <p:spPr bwMode="auto">
            <a:xfrm>
              <a:off x="3395145" y="1767861"/>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8" name="Diamond 137"/>
            <p:cNvSpPr/>
            <p:nvPr/>
          </p:nvSpPr>
          <p:spPr bwMode="auto">
            <a:xfrm>
              <a:off x="3870026" y="1788257"/>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9" name="Diamond 138"/>
            <p:cNvSpPr/>
            <p:nvPr/>
          </p:nvSpPr>
          <p:spPr bwMode="auto">
            <a:xfrm>
              <a:off x="4354817" y="1953452"/>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0" name="Diamond 139"/>
            <p:cNvSpPr/>
            <p:nvPr/>
          </p:nvSpPr>
          <p:spPr bwMode="auto">
            <a:xfrm>
              <a:off x="4830763" y="2061986"/>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1" name="Diamond 140"/>
            <p:cNvSpPr/>
            <p:nvPr/>
          </p:nvSpPr>
          <p:spPr bwMode="auto">
            <a:xfrm>
              <a:off x="4827354" y="2509730"/>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3" name="Rectangle 142"/>
            <p:cNvSpPr/>
            <p:nvPr/>
          </p:nvSpPr>
          <p:spPr bwMode="auto">
            <a:xfrm>
              <a:off x="4837245" y="3219983"/>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4" name="Isosceles Triangle 143"/>
            <p:cNvSpPr/>
            <p:nvPr/>
          </p:nvSpPr>
          <p:spPr bwMode="auto">
            <a:xfrm>
              <a:off x="4837245" y="3117118"/>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30" name="Isosceles Triangle 129"/>
            <p:cNvSpPr/>
            <p:nvPr/>
          </p:nvSpPr>
          <p:spPr bwMode="auto">
            <a:xfrm>
              <a:off x="4361298" y="2927789"/>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6" name="Rectangle 145"/>
            <p:cNvSpPr/>
            <p:nvPr/>
          </p:nvSpPr>
          <p:spPr bwMode="auto">
            <a:xfrm>
              <a:off x="5791087" y="3349075"/>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5" name="Isosceles Triangle 144"/>
            <p:cNvSpPr/>
            <p:nvPr/>
          </p:nvSpPr>
          <p:spPr bwMode="auto">
            <a:xfrm>
              <a:off x="5791088" y="3328409"/>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7" name="Isosceles Triangle 146"/>
            <p:cNvSpPr/>
            <p:nvPr/>
          </p:nvSpPr>
          <p:spPr bwMode="auto">
            <a:xfrm>
              <a:off x="6749528" y="3385075"/>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8" name="Rectangle 147"/>
            <p:cNvSpPr/>
            <p:nvPr/>
          </p:nvSpPr>
          <p:spPr bwMode="auto">
            <a:xfrm>
              <a:off x="6749528" y="3535401"/>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49" name="Diamond 148"/>
            <p:cNvSpPr/>
            <p:nvPr/>
          </p:nvSpPr>
          <p:spPr bwMode="auto">
            <a:xfrm>
              <a:off x="5791088" y="2744715"/>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0" name="Diamond 149"/>
            <p:cNvSpPr/>
            <p:nvPr/>
          </p:nvSpPr>
          <p:spPr bwMode="auto">
            <a:xfrm>
              <a:off x="6749529" y="2873769"/>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1" name="Diamond 150"/>
            <p:cNvSpPr/>
            <p:nvPr/>
          </p:nvSpPr>
          <p:spPr bwMode="auto">
            <a:xfrm>
              <a:off x="5784607" y="2306271"/>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2" name="Diamond 151"/>
            <p:cNvSpPr/>
            <p:nvPr/>
          </p:nvSpPr>
          <p:spPr bwMode="auto">
            <a:xfrm>
              <a:off x="6743049" y="2456131"/>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3" name="Rectangle 152"/>
            <p:cNvSpPr/>
            <p:nvPr/>
          </p:nvSpPr>
          <p:spPr bwMode="auto">
            <a:xfrm>
              <a:off x="7710267" y="3619502"/>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4" name="Rectangle 153"/>
            <p:cNvSpPr/>
            <p:nvPr/>
          </p:nvSpPr>
          <p:spPr bwMode="auto">
            <a:xfrm>
              <a:off x="8186517" y="3607401"/>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5" name="Rectangle 154"/>
            <p:cNvSpPr/>
            <p:nvPr/>
          </p:nvSpPr>
          <p:spPr bwMode="auto">
            <a:xfrm>
              <a:off x="8664110" y="3367075"/>
              <a:ext cx="73481" cy="72000"/>
            </a:xfrm>
            <a:prstGeom prst="rect">
              <a:avLst/>
            </a:prstGeom>
            <a:solidFill>
              <a:srgbClr val="005C00"/>
            </a:solidFill>
            <a:ln w="9525" cap="flat" cmpd="sng" algn="ctr">
              <a:solidFill>
                <a:srgbClr val="005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7" name="Isosceles Triangle 156"/>
            <p:cNvSpPr/>
            <p:nvPr/>
          </p:nvSpPr>
          <p:spPr bwMode="auto">
            <a:xfrm>
              <a:off x="7710267" y="3635534"/>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8" name="Isosceles Triangle 157"/>
            <p:cNvSpPr/>
            <p:nvPr/>
          </p:nvSpPr>
          <p:spPr bwMode="auto">
            <a:xfrm>
              <a:off x="8664111" y="3277075"/>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9" name="Diamond 158"/>
            <p:cNvSpPr/>
            <p:nvPr/>
          </p:nvSpPr>
          <p:spPr bwMode="auto">
            <a:xfrm>
              <a:off x="7710268" y="3117747"/>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60" name="Diamond 159"/>
            <p:cNvSpPr/>
            <p:nvPr/>
          </p:nvSpPr>
          <p:spPr bwMode="auto">
            <a:xfrm>
              <a:off x="8186517" y="3389980"/>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56" name="Isosceles Triangle 155"/>
            <p:cNvSpPr/>
            <p:nvPr/>
          </p:nvSpPr>
          <p:spPr bwMode="auto">
            <a:xfrm>
              <a:off x="8186517" y="3457075"/>
              <a:ext cx="73481"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61" name="Diamond 160"/>
            <p:cNvSpPr/>
            <p:nvPr/>
          </p:nvSpPr>
          <p:spPr bwMode="auto">
            <a:xfrm>
              <a:off x="8664111" y="3135278"/>
              <a:ext cx="73481"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62" name="Diamond 161"/>
            <p:cNvSpPr/>
            <p:nvPr/>
          </p:nvSpPr>
          <p:spPr bwMode="auto">
            <a:xfrm>
              <a:off x="7703787" y="2634553"/>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63" name="Diamond 162"/>
            <p:cNvSpPr/>
            <p:nvPr/>
          </p:nvSpPr>
          <p:spPr bwMode="auto">
            <a:xfrm>
              <a:off x="8180037" y="3044781"/>
              <a:ext cx="73481" cy="108000"/>
            </a:xfrm>
            <a:prstGeom prst="diamond">
              <a:avLst/>
            </a:prstGeom>
            <a:solidFill>
              <a:schemeClr val="tx1"/>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64" name="Diamond 163"/>
            <p:cNvSpPr/>
            <p:nvPr/>
          </p:nvSpPr>
          <p:spPr bwMode="auto">
            <a:xfrm>
              <a:off x="8657631" y="2745252"/>
              <a:ext cx="73481" cy="108000"/>
            </a:xfrm>
            <a:prstGeom prst="diamond">
              <a:avLst/>
            </a:prstGeom>
            <a:solidFill>
              <a:srgbClr val="004F59"/>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grpSp>
      <p:sp>
        <p:nvSpPr>
          <p:cNvPr id="186" name="Line 322"/>
          <p:cNvSpPr>
            <a:spLocks noChangeShapeType="1"/>
          </p:cNvSpPr>
          <p:nvPr/>
        </p:nvSpPr>
        <p:spPr bwMode="auto">
          <a:xfrm flipH="1">
            <a:off x="1110079" y="3280733"/>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198" name="Line 322"/>
          <p:cNvSpPr>
            <a:spLocks noChangeShapeType="1"/>
          </p:cNvSpPr>
          <p:nvPr/>
        </p:nvSpPr>
        <p:spPr bwMode="auto">
          <a:xfrm flipH="1">
            <a:off x="1110079" y="2970152"/>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07" name="Line 322"/>
          <p:cNvSpPr>
            <a:spLocks noChangeShapeType="1"/>
          </p:cNvSpPr>
          <p:nvPr/>
        </p:nvSpPr>
        <p:spPr bwMode="auto">
          <a:xfrm flipH="1">
            <a:off x="1110079" y="2655129"/>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14" name="Line 322"/>
          <p:cNvSpPr>
            <a:spLocks noChangeShapeType="1"/>
          </p:cNvSpPr>
          <p:nvPr/>
        </p:nvSpPr>
        <p:spPr bwMode="auto">
          <a:xfrm flipH="1">
            <a:off x="1110079" y="2346095"/>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21" name="Line 322"/>
          <p:cNvSpPr>
            <a:spLocks noChangeShapeType="1"/>
          </p:cNvSpPr>
          <p:nvPr/>
        </p:nvSpPr>
        <p:spPr bwMode="auto">
          <a:xfrm flipH="1">
            <a:off x="1110079" y="2029967"/>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35" name="Line 322"/>
          <p:cNvSpPr>
            <a:spLocks noChangeShapeType="1"/>
          </p:cNvSpPr>
          <p:nvPr/>
        </p:nvSpPr>
        <p:spPr bwMode="auto">
          <a:xfrm flipH="1">
            <a:off x="1110079" y="1725568"/>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37" name="Line 322"/>
          <p:cNvSpPr>
            <a:spLocks noChangeShapeType="1"/>
          </p:cNvSpPr>
          <p:nvPr/>
        </p:nvSpPr>
        <p:spPr bwMode="auto">
          <a:xfrm flipH="1">
            <a:off x="1110079" y="1420203"/>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sp>
        <p:nvSpPr>
          <p:cNvPr id="244" name="Line 322"/>
          <p:cNvSpPr>
            <a:spLocks noChangeShapeType="1"/>
          </p:cNvSpPr>
          <p:nvPr/>
        </p:nvSpPr>
        <p:spPr bwMode="auto">
          <a:xfrm flipH="1">
            <a:off x="1110079" y="1110227"/>
            <a:ext cx="85961" cy="0"/>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grpSp>
        <p:nvGrpSpPr>
          <p:cNvPr id="7" name="Group 164"/>
          <p:cNvGrpSpPr/>
          <p:nvPr/>
        </p:nvGrpSpPr>
        <p:grpSpPr>
          <a:xfrm>
            <a:off x="1778603" y="4132650"/>
            <a:ext cx="7304047" cy="923330"/>
            <a:chOff x="1778600" y="5510197"/>
            <a:chExt cx="7304047" cy="1231105"/>
          </a:xfrm>
        </p:grpSpPr>
        <p:grpSp>
          <p:nvGrpSpPr>
            <p:cNvPr id="10" name="Group 165"/>
            <p:cNvGrpSpPr/>
            <p:nvPr/>
          </p:nvGrpSpPr>
          <p:grpSpPr>
            <a:xfrm>
              <a:off x="1778600" y="5510197"/>
              <a:ext cx="7304047" cy="1231105"/>
              <a:chOff x="1778600" y="5383197"/>
              <a:chExt cx="7304047" cy="1231105"/>
            </a:xfrm>
          </p:grpSpPr>
          <p:sp>
            <p:nvSpPr>
              <p:cNvPr id="170" name="TextBox 169"/>
              <p:cNvSpPr txBox="1"/>
              <p:nvPr/>
            </p:nvSpPr>
            <p:spPr>
              <a:xfrm>
                <a:off x="1996740" y="5598640"/>
                <a:ext cx="1976247" cy="861773"/>
              </a:xfrm>
              <a:prstGeom prst="rect">
                <a:avLst/>
              </a:prstGeom>
              <a:noFill/>
            </p:spPr>
            <p:txBody>
              <a:bodyPr wrap="none" rtlCol="0">
                <a:spAutoFit/>
              </a:bodyPr>
              <a:lstStyle/>
              <a:p>
                <a:r>
                  <a:rPr lang="en-GB" dirty="0" smtClean="0">
                    <a:latin typeface="Arial"/>
                  </a:rPr>
                  <a:t>Tiotropium 2.5 </a:t>
                </a:r>
                <a:r>
                  <a:rPr lang="el-GR" dirty="0" smtClean="0">
                    <a:latin typeface="Arial"/>
                    <a:cs typeface="Arial"/>
                  </a:rPr>
                  <a:t>μ</a:t>
                </a:r>
                <a:r>
                  <a:rPr lang="en-GB" dirty="0" smtClean="0">
                    <a:latin typeface="Arial"/>
                    <a:cs typeface="Arial"/>
                  </a:rPr>
                  <a:t>g</a:t>
                </a:r>
              </a:p>
              <a:p>
                <a:r>
                  <a:rPr lang="en-GB" dirty="0">
                    <a:latin typeface="Arial"/>
                  </a:rPr>
                  <a:t>Tiotropium 5 </a:t>
                </a:r>
                <a:r>
                  <a:rPr lang="el-GR" dirty="0">
                    <a:latin typeface="Arial"/>
                    <a:cs typeface="Arial"/>
                  </a:rPr>
                  <a:t>μ</a:t>
                </a:r>
                <a:r>
                  <a:rPr lang="en-GB" dirty="0" smtClean="0">
                    <a:latin typeface="Arial"/>
                    <a:cs typeface="Arial"/>
                  </a:rPr>
                  <a:t>g</a:t>
                </a:r>
                <a:endParaRPr lang="en-GB" dirty="0">
                  <a:latin typeface="Arial"/>
                  <a:cs typeface="Arial"/>
                </a:endParaRPr>
              </a:p>
            </p:txBody>
          </p:sp>
          <p:sp>
            <p:nvSpPr>
              <p:cNvPr id="171" name="TextBox 170"/>
              <p:cNvSpPr txBox="1"/>
              <p:nvPr/>
            </p:nvSpPr>
            <p:spPr>
              <a:xfrm>
                <a:off x="5227681" y="5383197"/>
                <a:ext cx="3854966" cy="1231105"/>
              </a:xfrm>
              <a:prstGeom prst="rect">
                <a:avLst/>
              </a:prstGeom>
              <a:noFill/>
            </p:spPr>
            <p:txBody>
              <a:bodyPr wrap="none" rtlCol="0">
                <a:spAutoFit/>
              </a:bodyPr>
              <a:lstStyle/>
              <a:p>
                <a:r>
                  <a:rPr lang="en-GB" dirty="0" smtClean="0">
                    <a:latin typeface="Arial"/>
                  </a:rPr>
                  <a:t>Olodaterol 5</a:t>
                </a:r>
                <a:r>
                  <a:rPr lang="el-GR" dirty="0">
                    <a:latin typeface="Arial"/>
                    <a:cs typeface="Arial"/>
                  </a:rPr>
                  <a:t> μ</a:t>
                </a:r>
                <a:r>
                  <a:rPr lang="en-GB" dirty="0">
                    <a:latin typeface="Arial"/>
                    <a:cs typeface="Arial"/>
                  </a:rPr>
                  <a:t>g</a:t>
                </a:r>
                <a:endParaRPr lang="en-GB" dirty="0">
                  <a:latin typeface="Arial"/>
                </a:endParaRPr>
              </a:p>
              <a:p>
                <a:r>
                  <a:rPr lang="en-GB" dirty="0" err="1" smtClean="0">
                    <a:latin typeface="Arial"/>
                    <a:cs typeface="Arial"/>
                  </a:rPr>
                  <a:t>Tiotropium+olodaterol</a:t>
                </a:r>
                <a:r>
                  <a:rPr lang="en-GB" dirty="0" smtClean="0">
                    <a:latin typeface="Arial"/>
                    <a:cs typeface="Arial"/>
                  </a:rPr>
                  <a:t> FDC 2.5/5 </a:t>
                </a:r>
                <a:r>
                  <a:rPr lang="el-GR" dirty="0">
                    <a:latin typeface="Arial"/>
                    <a:cs typeface="Arial"/>
                  </a:rPr>
                  <a:t>μ</a:t>
                </a:r>
                <a:r>
                  <a:rPr lang="en-GB" dirty="0">
                    <a:latin typeface="Arial"/>
                    <a:cs typeface="Arial"/>
                  </a:rPr>
                  <a:t>g</a:t>
                </a:r>
                <a:endParaRPr lang="en-GB" dirty="0">
                  <a:latin typeface="Arial"/>
                </a:endParaRPr>
              </a:p>
              <a:p>
                <a:r>
                  <a:rPr lang="en-GB" dirty="0" err="1" smtClean="0">
                    <a:latin typeface="Arial"/>
                    <a:cs typeface="Arial"/>
                  </a:rPr>
                  <a:t>Tiotropium+olodaterol</a:t>
                </a:r>
                <a:r>
                  <a:rPr lang="en-GB" dirty="0" smtClean="0">
                    <a:latin typeface="Arial"/>
                    <a:cs typeface="Arial"/>
                  </a:rPr>
                  <a:t> FDC 5/5 </a:t>
                </a:r>
                <a:r>
                  <a:rPr lang="el-GR" dirty="0" smtClean="0">
                    <a:latin typeface="Arial"/>
                    <a:cs typeface="Arial"/>
                  </a:rPr>
                  <a:t>μ</a:t>
                </a:r>
                <a:r>
                  <a:rPr lang="en-GB" dirty="0">
                    <a:latin typeface="Arial"/>
                    <a:cs typeface="Arial"/>
                  </a:rPr>
                  <a:t>g</a:t>
                </a:r>
                <a:endParaRPr lang="en-GB" dirty="0" smtClean="0">
                  <a:latin typeface="Arial"/>
                </a:endParaRPr>
              </a:p>
            </p:txBody>
          </p:sp>
          <p:cxnSp>
            <p:nvCxnSpPr>
              <p:cNvPr id="172" name="Straight Connector 171"/>
              <p:cNvCxnSpPr/>
              <p:nvPr/>
            </p:nvCxnSpPr>
            <p:spPr bwMode="auto">
              <a:xfrm>
                <a:off x="4964146" y="5754064"/>
                <a:ext cx="285771" cy="0"/>
              </a:xfrm>
              <a:prstGeom prst="line">
                <a:avLst/>
              </a:prstGeom>
              <a:solidFill>
                <a:schemeClr val="bg1"/>
              </a:solidFill>
              <a:ln w="28575" cap="flat" cmpd="sng" algn="ctr">
                <a:solidFill>
                  <a:srgbClr val="6BBBAE"/>
                </a:solidFill>
                <a:prstDash val="solid"/>
                <a:round/>
                <a:headEnd type="none" w="med" len="med"/>
                <a:tailEnd type="none" w="med" len="med"/>
              </a:ln>
              <a:effectLst/>
            </p:spPr>
          </p:cxnSp>
          <p:cxnSp>
            <p:nvCxnSpPr>
              <p:cNvPr id="173" name="Straight Connector 172"/>
              <p:cNvCxnSpPr/>
              <p:nvPr/>
            </p:nvCxnSpPr>
            <p:spPr bwMode="auto">
              <a:xfrm>
                <a:off x="1783619" y="5770156"/>
                <a:ext cx="285771" cy="0"/>
              </a:xfrm>
              <a:prstGeom prst="line">
                <a:avLst/>
              </a:prstGeom>
              <a:solidFill>
                <a:schemeClr val="bg1"/>
              </a:solidFill>
              <a:ln w="28575" cap="flat" cmpd="sng" algn="ctr">
                <a:solidFill>
                  <a:srgbClr val="00CC00"/>
                </a:solidFill>
                <a:prstDash val="solid"/>
                <a:round/>
                <a:headEnd type="none" w="med" len="med"/>
                <a:tailEnd type="none" w="med" len="med"/>
              </a:ln>
              <a:effectLst/>
            </p:spPr>
          </p:cxnSp>
          <p:cxnSp>
            <p:nvCxnSpPr>
              <p:cNvPr id="174" name="Straight Connector 173"/>
              <p:cNvCxnSpPr/>
              <p:nvPr/>
            </p:nvCxnSpPr>
            <p:spPr bwMode="auto">
              <a:xfrm>
                <a:off x="4964147" y="5958421"/>
                <a:ext cx="285771" cy="0"/>
              </a:xfrm>
              <a:prstGeom prst="line">
                <a:avLst/>
              </a:prstGeom>
              <a:solidFill>
                <a:schemeClr val="bg1"/>
              </a:solidFill>
              <a:ln w="28575" cap="flat" cmpd="sng" algn="ctr">
                <a:solidFill>
                  <a:schemeClr val="bg1"/>
                </a:solidFill>
                <a:prstDash val="solid"/>
                <a:round/>
                <a:headEnd type="none" w="med" len="med"/>
                <a:tailEnd type="none" w="med" len="med"/>
              </a:ln>
              <a:effectLst/>
            </p:spPr>
          </p:cxnSp>
          <p:cxnSp>
            <p:nvCxnSpPr>
              <p:cNvPr id="175" name="Straight Connector 174"/>
              <p:cNvCxnSpPr/>
              <p:nvPr/>
            </p:nvCxnSpPr>
            <p:spPr bwMode="auto">
              <a:xfrm>
                <a:off x="1778600" y="5975807"/>
                <a:ext cx="285771" cy="0"/>
              </a:xfrm>
              <a:prstGeom prst="line">
                <a:avLst/>
              </a:prstGeom>
              <a:solidFill>
                <a:schemeClr val="bg1"/>
              </a:solidFill>
              <a:ln w="28575" cap="flat" cmpd="sng" algn="ctr">
                <a:solidFill>
                  <a:srgbClr val="005C00"/>
                </a:solidFill>
                <a:prstDash val="solid"/>
                <a:round/>
                <a:headEnd type="none" w="med" len="med"/>
                <a:tailEnd type="none" w="med" len="med"/>
              </a:ln>
              <a:effectLst/>
            </p:spPr>
          </p:cxnSp>
          <p:cxnSp>
            <p:nvCxnSpPr>
              <p:cNvPr id="176" name="Straight Connector 175"/>
              <p:cNvCxnSpPr/>
              <p:nvPr/>
            </p:nvCxnSpPr>
            <p:spPr bwMode="auto">
              <a:xfrm>
                <a:off x="4950615" y="5548854"/>
                <a:ext cx="285771" cy="0"/>
              </a:xfrm>
              <a:prstGeom prst="line">
                <a:avLst/>
              </a:prstGeom>
              <a:solidFill>
                <a:schemeClr val="bg1"/>
              </a:solidFill>
              <a:ln w="28575" cap="flat" cmpd="sng" algn="ctr">
                <a:solidFill>
                  <a:srgbClr val="FF9933"/>
                </a:solidFill>
                <a:prstDash val="solid"/>
                <a:round/>
                <a:headEnd type="none" w="med" len="med"/>
                <a:tailEnd type="none" w="med" len="med"/>
              </a:ln>
              <a:effectLst/>
            </p:spPr>
          </p:cxnSp>
          <p:sp>
            <p:nvSpPr>
              <p:cNvPr id="178" name="Rectangle 177"/>
              <p:cNvSpPr/>
              <p:nvPr/>
            </p:nvSpPr>
            <p:spPr bwMode="auto">
              <a:xfrm>
                <a:off x="1888809" y="5734586"/>
                <a:ext cx="72000" cy="72000"/>
              </a:xfrm>
              <a:prstGeom prst="rect">
                <a:avLst/>
              </a:prstGeom>
              <a:solidFill>
                <a:srgbClr val="00CC00"/>
              </a:solidFill>
              <a:ln w="9525" cap="flat" cmpd="sng" algn="ctr">
                <a:solidFill>
                  <a:srgbClr val="00CC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hangingPunct="0"/>
                <a:endParaRPr lang="en-GB" dirty="0" smtClean="0">
                  <a:latin typeface="Arial"/>
                </a:endParaRPr>
              </a:p>
            </p:txBody>
          </p:sp>
          <p:sp>
            <p:nvSpPr>
              <p:cNvPr id="190" name="Rectangle 189"/>
              <p:cNvSpPr/>
              <p:nvPr/>
            </p:nvSpPr>
            <p:spPr bwMode="auto">
              <a:xfrm>
                <a:off x="1875400" y="5935557"/>
                <a:ext cx="72000" cy="72000"/>
              </a:xfrm>
              <a:prstGeom prst="rect">
                <a:avLst/>
              </a:prstGeom>
              <a:solidFill>
                <a:srgbClr val="005C00"/>
              </a:solidFill>
              <a:ln w="9525" cap="flat" cmpd="sng" algn="ctr">
                <a:solidFill>
                  <a:srgbClr val="005C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hangingPunct="0"/>
                <a:endParaRPr lang="en-GB" dirty="0" smtClean="0">
                  <a:latin typeface="Arial"/>
                </a:endParaRPr>
              </a:p>
            </p:txBody>
          </p:sp>
        </p:grpSp>
        <p:sp>
          <p:nvSpPr>
            <p:cNvPr id="167" name="Diamond 166"/>
            <p:cNvSpPr/>
            <p:nvPr/>
          </p:nvSpPr>
          <p:spPr bwMode="auto">
            <a:xfrm>
              <a:off x="5060197" y="5825640"/>
              <a:ext cx="72000" cy="108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68" name="Diamond 167"/>
            <p:cNvSpPr/>
            <p:nvPr/>
          </p:nvSpPr>
          <p:spPr bwMode="auto">
            <a:xfrm>
              <a:off x="5061900" y="6031421"/>
              <a:ext cx="72000" cy="108000"/>
            </a:xfrm>
            <a:prstGeom prst="diamond">
              <a:avLst/>
            </a:prstGeom>
            <a:solidFill>
              <a:srgbClr val="004F59"/>
            </a:solidFill>
            <a:ln w="9525" cap="flat" cmpd="sng" algn="ctr">
              <a:solidFill>
                <a:srgbClr val="004F5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sp>
          <p:nvSpPr>
            <p:cNvPr id="169" name="Isosceles Triangle 168"/>
            <p:cNvSpPr/>
            <p:nvPr/>
          </p:nvSpPr>
          <p:spPr bwMode="auto">
            <a:xfrm>
              <a:off x="5059369" y="5634603"/>
              <a:ext cx="72000" cy="72000"/>
            </a:xfrm>
            <a:prstGeom prst="triangle">
              <a:avLst/>
            </a:prstGeom>
            <a:solidFill>
              <a:srgbClr val="FF9933"/>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grpSp>
      <p:sp>
        <p:nvSpPr>
          <p:cNvPr id="191" name="Rectangle 312"/>
          <p:cNvSpPr>
            <a:spLocks noChangeArrowheads="1"/>
          </p:cNvSpPr>
          <p:nvPr/>
        </p:nvSpPr>
        <p:spPr bwMode="auto">
          <a:xfrm>
            <a:off x="7997081" y="3689428"/>
            <a:ext cx="5160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smtClean="0"/>
              <a:t>18</a:t>
            </a:r>
            <a:endParaRPr kumimoji="0" lang="en-US" altLang="en-US" sz="1400" i="0" u="none" strike="noStrike" cap="none" normalizeH="0" baseline="0" dirty="0" smtClean="0">
              <a:ln>
                <a:noFill/>
              </a:ln>
              <a:effectLst/>
            </a:endParaRPr>
          </a:p>
        </p:txBody>
      </p:sp>
      <p:sp>
        <p:nvSpPr>
          <p:cNvPr id="192" name="Line 311"/>
          <p:cNvSpPr>
            <a:spLocks noChangeShapeType="1"/>
          </p:cNvSpPr>
          <p:nvPr/>
        </p:nvSpPr>
        <p:spPr bwMode="auto">
          <a:xfrm>
            <a:off x="8265828" y="3622982"/>
            <a:ext cx="0" cy="66546"/>
          </a:xfrm>
          <a:prstGeom prst="line">
            <a:avLst/>
          </a:prstGeom>
          <a:noFill/>
          <a:ln w="9525">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p>
        </p:txBody>
      </p:sp>
      <p:cxnSp>
        <p:nvCxnSpPr>
          <p:cNvPr id="4" name="Straight Connector 3"/>
          <p:cNvCxnSpPr/>
          <p:nvPr/>
        </p:nvCxnSpPr>
        <p:spPr bwMode="auto">
          <a:xfrm flipH="1">
            <a:off x="7939709" y="3567403"/>
            <a:ext cx="99136" cy="80792"/>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6" name="Straight Connector 195"/>
          <p:cNvCxnSpPr/>
          <p:nvPr/>
        </p:nvCxnSpPr>
        <p:spPr bwMode="auto">
          <a:xfrm flipH="1">
            <a:off x="7977809" y="3603121"/>
            <a:ext cx="99136" cy="80792"/>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a:off x="2064322" y="1937865"/>
            <a:ext cx="95015" cy="37480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7" name="Straight Connector 196"/>
          <p:cNvCxnSpPr/>
          <p:nvPr/>
        </p:nvCxnSpPr>
        <p:spPr bwMode="auto">
          <a:xfrm flipH="1">
            <a:off x="2066981" y="2162191"/>
            <a:ext cx="100383" cy="373184"/>
          </a:xfrm>
          <a:prstGeom prst="line">
            <a:avLst/>
          </a:prstGeom>
          <a:solidFill>
            <a:schemeClr val="accent1"/>
          </a:solidFill>
          <a:ln w="28575" cap="flat" cmpd="sng" algn="ctr">
            <a:solidFill>
              <a:srgbClr val="6BBBAE"/>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9" name="Diamond 198"/>
          <p:cNvSpPr/>
          <p:nvPr/>
        </p:nvSpPr>
        <p:spPr bwMode="auto">
          <a:xfrm>
            <a:off x="2023550" y="2494875"/>
            <a:ext cx="72000" cy="81000"/>
          </a:xfrm>
          <a:prstGeom prst="diamond">
            <a:avLst/>
          </a:prstGeom>
          <a:solidFill>
            <a:srgbClr val="6BBBAE"/>
          </a:solidFill>
          <a:ln w="9525" cap="flat" cmpd="sng" algn="ctr">
            <a:solidFill>
              <a:srgbClr val="6BBBA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charset="0"/>
              <a:ea typeface="Geneva" pitchFamily="1" charset="-128"/>
            </a:endParaRPr>
          </a:p>
        </p:txBody>
      </p:sp>
      <p:cxnSp>
        <p:nvCxnSpPr>
          <p:cNvPr id="200" name="Straight Connector 199"/>
          <p:cNvCxnSpPr/>
          <p:nvPr/>
        </p:nvCxnSpPr>
        <p:spPr bwMode="auto">
          <a:xfrm flipH="1">
            <a:off x="2086024" y="2587824"/>
            <a:ext cx="77876" cy="99377"/>
          </a:xfrm>
          <a:prstGeom prst="line">
            <a:avLst/>
          </a:prstGeom>
          <a:solidFill>
            <a:schemeClr val="accent1"/>
          </a:solidFill>
          <a:ln w="28575" cap="flat" cmpd="sng" algn="ctr">
            <a:solidFill>
              <a:srgbClr val="005C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1" name="Straight Connector 200"/>
          <p:cNvCxnSpPr>
            <a:stCxn id="86" idx="3"/>
          </p:cNvCxnSpPr>
          <p:nvPr/>
        </p:nvCxnSpPr>
        <p:spPr bwMode="auto">
          <a:xfrm flipH="1">
            <a:off x="2056612" y="2470863"/>
            <a:ext cx="116814" cy="368856"/>
          </a:xfrm>
          <a:prstGeom prst="line">
            <a:avLst/>
          </a:prstGeom>
          <a:solidFill>
            <a:schemeClr val="accent1"/>
          </a:solidFill>
          <a:ln w="28575" cap="flat" cmpd="sng" algn="ctr">
            <a:solidFill>
              <a:srgbClr val="FF993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2" name="Straight Connector 201"/>
          <p:cNvCxnSpPr/>
          <p:nvPr/>
        </p:nvCxnSpPr>
        <p:spPr bwMode="auto">
          <a:xfrm flipH="1">
            <a:off x="2081261" y="2835450"/>
            <a:ext cx="77876" cy="134261"/>
          </a:xfrm>
          <a:prstGeom prst="line">
            <a:avLst/>
          </a:prstGeom>
          <a:solidFill>
            <a:schemeClr val="accent1"/>
          </a:solidFill>
          <a:ln w="28575" cap="flat" cmpd="sng" algn="ctr">
            <a:solidFill>
              <a:srgbClr val="00CC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36659166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7"/>
          <p:cNvSpPr>
            <a:spLocks noChangeArrowheads="1"/>
          </p:cNvSpPr>
          <p:nvPr/>
        </p:nvSpPr>
        <p:spPr bwMode="auto">
          <a:xfrm>
            <a:off x="477850" y="1031867"/>
            <a:ext cx="2664000" cy="333531"/>
          </a:xfrm>
          <a:prstGeom prst="roundRect">
            <a:avLst>
              <a:gd name="adj" fmla="val 16667"/>
            </a:avLst>
          </a:prstGeom>
          <a:noFill/>
          <a:ln w="38100">
            <a:noFill/>
            <a:round/>
            <a:headEnd/>
            <a:tailEnd/>
          </a:ln>
        </p:spPr>
        <p:txBody>
          <a:bodyPr wrap="none" lIns="91414" tIns="45708" rIns="91414" bIns="45708" anchor="b"/>
          <a:lstStyle/>
          <a:p>
            <a:pPr algn="ctr" defTabSz="457200"/>
            <a:r>
              <a:rPr lang="en-GB" sz="2000" b="1" dirty="0" smtClean="0">
                <a:latin typeface="Calibri" pitchFamily="34" charset="0"/>
              </a:rPr>
              <a:t>Promotable /Label Claim </a:t>
            </a:r>
            <a:endParaRPr lang="en-GB" sz="2000" b="1" dirty="0">
              <a:latin typeface="Calibri" pitchFamily="34" charset="0"/>
            </a:endParaRPr>
          </a:p>
        </p:txBody>
      </p:sp>
      <p:sp>
        <p:nvSpPr>
          <p:cNvPr id="72706" name="AutoShape 23"/>
          <p:cNvSpPr>
            <a:spLocks noChangeArrowheads="1"/>
          </p:cNvSpPr>
          <p:nvPr/>
        </p:nvSpPr>
        <p:spPr bwMode="auto">
          <a:xfrm>
            <a:off x="477850" y="1463916"/>
            <a:ext cx="2664000" cy="1683059"/>
          </a:xfrm>
          <a:prstGeom prst="roundRect">
            <a:avLst>
              <a:gd name="adj" fmla="val 9146"/>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lstStyle/>
          <a:p>
            <a:pPr algn="ctr"/>
            <a:r>
              <a:rPr lang="en-US" sz="1600" b="1" u="sng" dirty="0" smtClean="0">
                <a:solidFill>
                  <a:srgbClr val="19515B"/>
                </a:solidFill>
                <a:ea typeface="ＭＳ Ｐゴシック" pitchFamily="34" charset="-128"/>
              </a:rPr>
              <a:t>1237.19/21</a:t>
            </a:r>
          </a:p>
          <a:p>
            <a:r>
              <a:rPr lang="en-US" sz="1600" dirty="0" smtClean="0">
                <a:solidFill>
                  <a:srgbClr val="19515B"/>
                </a:solidFill>
                <a:ea typeface="ＭＳ Ｐゴシック" pitchFamily="34" charset="-128"/>
              </a:rPr>
              <a:t>Exacerbation Studies</a:t>
            </a:r>
          </a:p>
          <a:p>
            <a:r>
              <a:rPr lang="en-US" sz="1600" dirty="0" smtClean="0">
                <a:solidFill>
                  <a:srgbClr val="19515B"/>
                </a:solidFill>
                <a:ea typeface="ＭＳ Ｐゴシック" pitchFamily="34" charset="-128"/>
                <a:sym typeface="Symbol" pitchFamily="18" charset="2"/>
              </a:rPr>
              <a:t>64 – 72 </a:t>
            </a:r>
            <a:r>
              <a:rPr lang="en-US" sz="1600" dirty="0" smtClean="0">
                <a:solidFill>
                  <a:srgbClr val="19515B"/>
                </a:solidFill>
                <a:ea typeface="ＭＳ Ｐゴシック" pitchFamily="34" charset="-128"/>
              </a:rPr>
              <a:t> wks (event driven)</a:t>
            </a:r>
          </a:p>
          <a:p>
            <a:r>
              <a:rPr lang="en-US" sz="1600" dirty="0" smtClean="0">
                <a:solidFill>
                  <a:srgbClr val="19515B"/>
                </a:solidFill>
                <a:ea typeface="ＭＳ Ｐゴシック" pitchFamily="34" charset="-128"/>
              </a:rPr>
              <a:t>Exacerbations</a:t>
            </a:r>
          </a:p>
          <a:p>
            <a:r>
              <a:rPr lang="en-US" sz="1600" dirty="0" smtClean="0">
                <a:solidFill>
                  <a:srgbClr val="19515B"/>
                </a:solidFill>
                <a:ea typeface="ＭＳ Ｐゴシック" pitchFamily="34" charset="-128"/>
              </a:rPr>
              <a:t>T+O FDC (1 dose)</a:t>
            </a:r>
          </a:p>
          <a:p>
            <a:r>
              <a:rPr lang="en-US" sz="1600" dirty="0" smtClean="0">
                <a:solidFill>
                  <a:srgbClr val="19515B"/>
                </a:solidFill>
                <a:ea typeface="ＭＳ Ｐゴシック" pitchFamily="34" charset="-128"/>
              </a:rPr>
              <a:t>vs. Tio (5 µg)</a:t>
            </a:r>
          </a:p>
          <a:p>
            <a:r>
              <a:rPr lang="en-GB" sz="1600" b="1" dirty="0" smtClean="0">
                <a:solidFill>
                  <a:schemeClr val="accent4">
                    <a:lumMod val="75000"/>
                  </a:schemeClr>
                </a:solidFill>
              </a:rPr>
              <a:t>                     </a:t>
            </a:r>
            <a:r>
              <a:rPr lang="en-GB" sz="1200" b="1" dirty="0" smtClean="0">
                <a:solidFill>
                  <a:schemeClr val="accent4">
                    <a:lumMod val="75000"/>
                  </a:schemeClr>
                </a:solidFill>
              </a:rPr>
              <a:t>   </a:t>
            </a:r>
          </a:p>
          <a:p>
            <a:r>
              <a:rPr lang="en-GB" sz="1600" b="1" dirty="0" smtClean="0">
                <a:solidFill>
                  <a:schemeClr val="accent4">
                    <a:lumMod val="75000"/>
                  </a:schemeClr>
                </a:solidFill>
              </a:rPr>
              <a:t>                                     </a:t>
            </a:r>
            <a:r>
              <a:rPr lang="en-GB" sz="2000" b="1" dirty="0" smtClean="0">
                <a:solidFill>
                  <a:schemeClr val="accent4">
                    <a:lumMod val="75000"/>
                  </a:schemeClr>
                </a:solidFill>
              </a:rPr>
              <a:t>1+2 </a:t>
            </a:r>
            <a:endParaRPr lang="en-US" sz="2000" b="1" dirty="0">
              <a:solidFill>
                <a:schemeClr val="accent4">
                  <a:lumMod val="75000"/>
                </a:schemeClr>
              </a:solidFill>
              <a:latin typeface="BISansCond" pitchFamily="2" charset="0"/>
            </a:endParaRPr>
          </a:p>
        </p:txBody>
      </p:sp>
      <p:sp>
        <p:nvSpPr>
          <p:cNvPr id="72707" name="AutoShape 41"/>
          <p:cNvSpPr>
            <a:spLocks noChangeArrowheads="1"/>
          </p:cNvSpPr>
          <p:nvPr/>
        </p:nvSpPr>
        <p:spPr bwMode="auto">
          <a:xfrm>
            <a:off x="477850" y="3273970"/>
            <a:ext cx="2664000" cy="1883111"/>
          </a:xfrm>
          <a:prstGeom prst="roundRect">
            <a:avLst>
              <a:gd name="adj" fmla="val 9150"/>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spAutoFit/>
          </a:bodyPr>
          <a:lstStyle/>
          <a:p>
            <a:pPr algn="ctr"/>
            <a:r>
              <a:rPr lang="en-US" sz="1600" b="1" u="sng" dirty="0" smtClean="0">
                <a:solidFill>
                  <a:srgbClr val="19515B"/>
                </a:solidFill>
                <a:ea typeface="ＭＳ Ｐゴシック" pitchFamily="34" charset="-128"/>
              </a:rPr>
              <a:t>1237.25/26</a:t>
            </a:r>
          </a:p>
          <a:p>
            <a:r>
              <a:rPr lang="en-US" sz="1600" dirty="0" smtClean="0">
                <a:solidFill>
                  <a:srgbClr val="19515B"/>
                </a:solidFill>
                <a:ea typeface="ＭＳ Ｐゴシック" pitchFamily="34" charset="-128"/>
              </a:rPr>
              <a:t>Maximum Effect size</a:t>
            </a:r>
          </a:p>
          <a:p>
            <a:r>
              <a:rPr lang="en-US" sz="1600" dirty="0" smtClean="0">
                <a:solidFill>
                  <a:srgbClr val="19515B"/>
                </a:solidFill>
                <a:ea typeface="ＭＳ Ｐゴシック" pitchFamily="34" charset="-128"/>
              </a:rPr>
              <a:t>12 wks</a:t>
            </a:r>
          </a:p>
          <a:p>
            <a:r>
              <a:rPr lang="en-US" sz="1600" dirty="0" smtClean="0">
                <a:solidFill>
                  <a:srgbClr val="19515B"/>
                </a:solidFill>
                <a:ea typeface="ＭＳ Ｐゴシック" pitchFamily="34" charset="-128"/>
              </a:rPr>
              <a:t>FEV1 / SGRQ</a:t>
            </a:r>
          </a:p>
          <a:p>
            <a:r>
              <a:rPr lang="en-US" sz="1600" dirty="0" smtClean="0">
                <a:solidFill>
                  <a:srgbClr val="19515B"/>
                </a:solidFill>
                <a:ea typeface="ＭＳ Ｐゴシック" pitchFamily="34" charset="-128"/>
              </a:rPr>
              <a:t>T+O FDC [1 / 2 dose(s)]</a:t>
            </a:r>
          </a:p>
          <a:p>
            <a:r>
              <a:rPr lang="en-US" sz="1600" dirty="0" smtClean="0">
                <a:solidFill>
                  <a:srgbClr val="19515B"/>
                </a:solidFill>
                <a:ea typeface="ＭＳ Ｐゴシック" pitchFamily="34" charset="-128"/>
              </a:rPr>
              <a:t>vs. Tio (5 µg)</a:t>
            </a:r>
          </a:p>
          <a:p>
            <a:r>
              <a:rPr lang="en-US" sz="1600" dirty="0" smtClean="0">
                <a:solidFill>
                  <a:srgbClr val="19515B"/>
                </a:solidFill>
                <a:ea typeface="ＭＳ Ｐゴシック" pitchFamily="34" charset="-128"/>
              </a:rPr>
              <a:t>vs. Pbo</a:t>
            </a:r>
            <a:endParaRPr lang="en-US" sz="1600" dirty="0">
              <a:solidFill>
                <a:srgbClr val="19515B"/>
              </a:solidFill>
              <a:ea typeface="ＭＳ Ｐゴシック" pitchFamily="34" charset="-128"/>
            </a:endParaRPr>
          </a:p>
        </p:txBody>
      </p:sp>
      <p:sp>
        <p:nvSpPr>
          <p:cNvPr id="72708" name="AutoShape 8"/>
          <p:cNvSpPr>
            <a:spLocks noChangeArrowheads="1"/>
          </p:cNvSpPr>
          <p:nvPr/>
        </p:nvSpPr>
        <p:spPr bwMode="auto">
          <a:xfrm>
            <a:off x="5961250" y="1031867"/>
            <a:ext cx="2664000" cy="333531"/>
          </a:xfrm>
          <a:prstGeom prst="roundRect">
            <a:avLst>
              <a:gd name="adj" fmla="val 16667"/>
            </a:avLst>
          </a:prstGeom>
          <a:noFill/>
          <a:ln w="38100">
            <a:noFill/>
            <a:round/>
            <a:headEnd/>
            <a:tailEnd/>
          </a:ln>
        </p:spPr>
        <p:txBody>
          <a:bodyPr wrap="none" lIns="91414" tIns="45708" rIns="91414" bIns="45708" anchor="b"/>
          <a:lstStyle/>
          <a:p>
            <a:pPr algn="ctr" defTabSz="457200"/>
            <a:r>
              <a:rPr lang="en-GB" sz="2000" b="1" dirty="0" smtClean="0">
                <a:latin typeface="Calibri" pitchFamily="34" charset="0"/>
              </a:rPr>
              <a:t>Active</a:t>
            </a:r>
            <a:endParaRPr lang="en-GB" sz="2000" b="1" dirty="0">
              <a:latin typeface="Calibri" pitchFamily="34" charset="0"/>
            </a:endParaRPr>
          </a:p>
        </p:txBody>
      </p:sp>
      <p:sp>
        <p:nvSpPr>
          <p:cNvPr id="14" name="AutoShape 41"/>
          <p:cNvSpPr>
            <a:spLocks noChangeArrowheads="1"/>
          </p:cNvSpPr>
          <p:nvPr/>
        </p:nvSpPr>
        <p:spPr bwMode="auto">
          <a:xfrm>
            <a:off x="3275856" y="1480566"/>
            <a:ext cx="2664000" cy="1548384"/>
          </a:xfrm>
          <a:prstGeom prst="roundRect">
            <a:avLst>
              <a:gd name="adj" fmla="val 10676"/>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lstStyle/>
          <a:p>
            <a:pPr algn="ctr"/>
            <a:r>
              <a:rPr lang="en-US" sz="1600" b="1" u="sng" dirty="0" smtClean="0">
                <a:solidFill>
                  <a:srgbClr val="19515B"/>
                </a:solidFill>
                <a:ea typeface="ＭＳ Ｐゴシック" pitchFamily="34" charset="-128"/>
                <a:sym typeface="Symbol" pitchFamily="18" charset="2"/>
              </a:rPr>
              <a:t>1237.11 </a:t>
            </a:r>
          </a:p>
          <a:p>
            <a:r>
              <a:rPr lang="en-US" sz="1600" dirty="0" smtClean="0">
                <a:solidFill>
                  <a:srgbClr val="19515B"/>
                </a:solidFill>
                <a:ea typeface="ＭＳ Ｐゴシック" pitchFamily="34" charset="-128"/>
                <a:sym typeface="Symbol" pitchFamily="18" charset="2"/>
              </a:rPr>
              <a:t>6 weeks cross over</a:t>
            </a:r>
          </a:p>
          <a:p>
            <a:r>
              <a:rPr lang="en-US" sz="1600" dirty="0" smtClean="0">
                <a:solidFill>
                  <a:srgbClr val="19515B"/>
                </a:solidFill>
                <a:ea typeface="ＭＳ Ｐゴシック" pitchFamily="34" charset="-128"/>
                <a:sym typeface="Symbol" pitchFamily="18" charset="2"/>
              </a:rPr>
              <a:t>24 hr FEV1–time profile</a:t>
            </a:r>
          </a:p>
          <a:p>
            <a:r>
              <a:rPr lang="en-US" sz="1600" dirty="0" smtClean="0">
                <a:solidFill>
                  <a:srgbClr val="19515B"/>
                </a:solidFill>
                <a:ea typeface="ＭＳ Ｐゴシック" pitchFamily="34" charset="-128"/>
                <a:sym typeface="Symbol" pitchFamily="18" charset="2"/>
              </a:rPr>
              <a:t>T+O FDC vs. </a:t>
            </a:r>
            <a:r>
              <a:rPr lang="en-US" sz="1600" dirty="0" err="1" smtClean="0">
                <a:solidFill>
                  <a:srgbClr val="19515B"/>
                </a:solidFill>
                <a:ea typeface="ＭＳ Ｐゴシック" pitchFamily="34" charset="-128"/>
                <a:sym typeface="Symbol" pitchFamily="18" charset="2"/>
              </a:rPr>
              <a:t>Advair</a:t>
            </a:r>
            <a:r>
              <a:rPr lang="en-US" sz="1600" dirty="0" smtClean="0">
                <a:solidFill>
                  <a:srgbClr val="19515B"/>
                </a:solidFill>
                <a:ea typeface="ＭＳ Ｐゴシック" pitchFamily="34" charset="-128"/>
                <a:sym typeface="Symbol" pitchFamily="18" charset="2"/>
              </a:rPr>
              <a:t>/</a:t>
            </a:r>
            <a:r>
              <a:rPr lang="en-US" sz="1600" dirty="0" err="1" smtClean="0">
                <a:solidFill>
                  <a:srgbClr val="19515B"/>
                </a:solidFill>
                <a:ea typeface="ＭＳ Ｐゴシック" pitchFamily="34" charset="-128"/>
                <a:sym typeface="Symbol" pitchFamily="18" charset="2"/>
              </a:rPr>
              <a:t>Seretide</a:t>
            </a:r>
            <a:endParaRPr lang="en-US" sz="1600" dirty="0" smtClean="0">
              <a:solidFill>
                <a:srgbClr val="19515B"/>
              </a:solidFill>
              <a:ea typeface="ＭＳ Ｐゴシック" pitchFamily="34" charset="-128"/>
              <a:sym typeface="Symbol" pitchFamily="18" charset="2"/>
            </a:endParaRPr>
          </a:p>
        </p:txBody>
      </p:sp>
      <p:sp>
        <p:nvSpPr>
          <p:cNvPr id="72713" name="AutoShape 27"/>
          <p:cNvSpPr>
            <a:spLocks noChangeArrowheads="1"/>
          </p:cNvSpPr>
          <p:nvPr/>
        </p:nvSpPr>
        <p:spPr bwMode="auto">
          <a:xfrm>
            <a:off x="3223607" y="1042033"/>
            <a:ext cx="2664000" cy="332612"/>
          </a:xfrm>
          <a:prstGeom prst="roundRect">
            <a:avLst>
              <a:gd name="adj" fmla="val 16667"/>
            </a:avLst>
          </a:prstGeom>
          <a:noFill/>
          <a:ln w="38100">
            <a:noFill/>
            <a:round/>
            <a:headEnd/>
            <a:tailEnd/>
          </a:ln>
        </p:spPr>
        <p:txBody>
          <a:bodyPr lIns="91414" tIns="45708" rIns="91414" bIns="45708" anchor="b"/>
          <a:lstStyle/>
          <a:p>
            <a:pPr algn="ctr" defTabSz="457200"/>
            <a:r>
              <a:rPr lang="en-GB" sz="2000" b="1" dirty="0" smtClean="0">
                <a:latin typeface="Calibri" pitchFamily="34" charset="0"/>
              </a:rPr>
              <a:t>Profiling</a:t>
            </a:r>
            <a:endParaRPr lang="en-GB" sz="2000" b="1" dirty="0">
              <a:latin typeface="Calibri" pitchFamily="34" charset="0"/>
            </a:endParaRPr>
          </a:p>
        </p:txBody>
      </p:sp>
      <p:sp>
        <p:nvSpPr>
          <p:cNvPr id="72714" name="AutoShape 41"/>
          <p:cNvSpPr>
            <a:spLocks noChangeArrowheads="1"/>
          </p:cNvSpPr>
          <p:nvPr/>
        </p:nvSpPr>
        <p:spPr bwMode="auto">
          <a:xfrm>
            <a:off x="6061176" y="1463913"/>
            <a:ext cx="2664000" cy="2110570"/>
          </a:xfrm>
          <a:prstGeom prst="roundRect">
            <a:avLst>
              <a:gd name="adj" fmla="val 8959"/>
            </a:avLst>
          </a:prstGeom>
          <a:ln>
            <a:headEnd/>
            <a:tailEnd/>
          </a:ln>
        </p:spPr>
        <p:style>
          <a:lnRef idx="2">
            <a:schemeClr val="accent4"/>
          </a:lnRef>
          <a:fillRef idx="1">
            <a:schemeClr val="lt1"/>
          </a:fillRef>
          <a:effectRef idx="0">
            <a:schemeClr val="accent4"/>
          </a:effectRef>
          <a:fontRef idx="minor">
            <a:schemeClr val="dk1"/>
          </a:fontRef>
        </p:style>
        <p:txBody>
          <a:bodyPr lIns="72000" tIns="36000" rIns="36000" bIns="36000" anchor="t"/>
          <a:lstStyle/>
          <a:p>
            <a:pPr algn="ctr" fontAlgn="auto">
              <a:spcBef>
                <a:spcPts val="0"/>
              </a:spcBef>
              <a:spcAft>
                <a:spcPts val="0"/>
              </a:spcAft>
              <a:defRPr/>
            </a:pPr>
            <a:r>
              <a:rPr lang="en-US" sz="1600" b="1" u="sng" dirty="0" smtClean="0">
                <a:solidFill>
                  <a:srgbClr val="19515B"/>
                </a:solidFill>
                <a:ea typeface="ＭＳ Ｐゴシック" pitchFamily="34" charset="-128"/>
                <a:sym typeface="Symbol" pitchFamily="18" charset="2"/>
              </a:rPr>
              <a:t>1237.16</a:t>
            </a:r>
          </a:p>
          <a:p>
            <a:pPr fontAlgn="auto">
              <a:spcBef>
                <a:spcPts val="0"/>
              </a:spcBef>
              <a:spcAft>
                <a:spcPts val="0"/>
              </a:spcAft>
              <a:defRPr/>
            </a:pPr>
            <a:r>
              <a:rPr lang="en-US" sz="1600" dirty="0" smtClean="0">
                <a:solidFill>
                  <a:srgbClr val="19515B"/>
                </a:solidFill>
                <a:ea typeface="ＭＳ Ｐゴシック" pitchFamily="34" charset="-128"/>
                <a:sym typeface="Symbol" pitchFamily="18" charset="2"/>
              </a:rPr>
              <a:t>12 / 24 wks</a:t>
            </a:r>
          </a:p>
          <a:p>
            <a:pPr fontAlgn="auto">
              <a:spcBef>
                <a:spcPts val="0"/>
              </a:spcBef>
              <a:spcAft>
                <a:spcPts val="0"/>
              </a:spcAft>
              <a:defRPr/>
            </a:pPr>
            <a:r>
              <a:rPr lang="en-US" sz="1600" dirty="0" smtClean="0">
                <a:solidFill>
                  <a:srgbClr val="19515B"/>
                </a:solidFill>
                <a:ea typeface="ＭＳ Ｐゴシック" pitchFamily="34" charset="-128"/>
                <a:sym typeface="Symbol" pitchFamily="18" charset="2"/>
              </a:rPr>
              <a:t>“Exercise Capacity” </a:t>
            </a:r>
          </a:p>
          <a:p>
            <a:pPr fontAlgn="auto">
              <a:spcBef>
                <a:spcPts val="0"/>
              </a:spcBef>
              <a:spcAft>
                <a:spcPts val="0"/>
              </a:spcAft>
              <a:defRPr/>
            </a:pPr>
            <a:r>
              <a:rPr lang="en-US" sz="1600" dirty="0" smtClean="0">
                <a:solidFill>
                  <a:srgbClr val="19515B"/>
                </a:solidFill>
                <a:ea typeface="ＭＳ Ｐゴシック" pitchFamily="34" charset="-128"/>
                <a:sym typeface="Symbol" pitchFamily="18" charset="2"/>
              </a:rPr>
              <a:t>“Physical activity”</a:t>
            </a:r>
          </a:p>
          <a:p>
            <a:pPr fontAlgn="auto">
              <a:spcBef>
                <a:spcPts val="0"/>
              </a:spcBef>
              <a:spcAft>
                <a:spcPts val="0"/>
              </a:spcAft>
              <a:defRPr/>
            </a:pPr>
            <a:r>
              <a:rPr lang="en-US" sz="1600" dirty="0" smtClean="0">
                <a:solidFill>
                  <a:srgbClr val="19515B"/>
                </a:solidFill>
                <a:ea typeface="ＭＳ Ｐゴシック" pitchFamily="34" charset="-128"/>
                <a:sym typeface="Symbol" pitchFamily="18" charset="2"/>
              </a:rPr>
              <a:t>T+O FDC + exercise training + education</a:t>
            </a:r>
          </a:p>
          <a:p>
            <a:pPr fontAlgn="auto">
              <a:spcBef>
                <a:spcPts val="0"/>
              </a:spcBef>
              <a:spcAft>
                <a:spcPts val="0"/>
              </a:spcAft>
              <a:defRPr/>
            </a:pPr>
            <a:r>
              <a:rPr lang="en-US" sz="1600" dirty="0" smtClean="0">
                <a:solidFill>
                  <a:srgbClr val="19515B"/>
                </a:solidFill>
                <a:ea typeface="ＭＳ Ｐゴシック" pitchFamily="34" charset="-128"/>
                <a:sym typeface="Symbol" pitchFamily="18" charset="2"/>
              </a:rPr>
              <a:t>T+ O FDC + education</a:t>
            </a:r>
          </a:p>
          <a:p>
            <a:pPr fontAlgn="auto">
              <a:spcBef>
                <a:spcPts val="0"/>
              </a:spcBef>
              <a:spcAft>
                <a:spcPts val="0"/>
              </a:spcAft>
              <a:defRPr/>
            </a:pPr>
            <a:r>
              <a:rPr lang="en-US" sz="1600" dirty="0" smtClean="0">
                <a:solidFill>
                  <a:srgbClr val="19515B"/>
                </a:solidFill>
                <a:ea typeface="ＭＳ Ｐゴシック" pitchFamily="34" charset="-128"/>
                <a:sym typeface="Symbol" pitchFamily="18" charset="2"/>
              </a:rPr>
              <a:t>Placebo + Exercise training + education</a:t>
            </a:r>
          </a:p>
          <a:p>
            <a:pPr fontAlgn="auto">
              <a:spcBef>
                <a:spcPts val="0"/>
              </a:spcBef>
              <a:spcAft>
                <a:spcPts val="0"/>
              </a:spcAft>
              <a:defRPr/>
            </a:pPr>
            <a:endParaRPr lang="en-US" sz="1600" dirty="0" smtClean="0">
              <a:solidFill>
                <a:srgbClr val="19515B"/>
              </a:solidFill>
              <a:ea typeface="ＭＳ Ｐゴシック" pitchFamily="34" charset="-128"/>
              <a:sym typeface="Symbol" pitchFamily="18" charset="2"/>
            </a:endParaRPr>
          </a:p>
        </p:txBody>
      </p:sp>
      <p:pic>
        <p:nvPicPr>
          <p:cNvPr id="10" name="Picture 4"/>
          <p:cNvPicPr>
            <a:picLocks noChangeAspect="1" noChangeArrowheads="1"/>
          </p:cNvPicPr>
          <p:nvPr/>
        </p:nvPicPr>
        <p:blipFill>
          <a:blip r:embed="rId3" cstate="print"/>
          <a:srcRect l="27222" t="57838" r="39693" b="29597"/>
          <a:stretch>
            <a:fillRect/>
          </a:stretch>
        </p:blipFill>
        <p:spPr bwMode="auto">
          <a:xfrm>
            <a:off x="767456" y="2788263"/>
            <a:ext cx="1488856" cy="258263"/>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l="27222" t="70403" r="41394" b="17033"/>
          <a:stretch>
            <a:fillRect/>
          </a:stretch>
        </p:blipFill>
        <p:spPr bwMode="auto">
          <a:xfrm>
            <a:off x="3871135" y="2581398"/>
            <a:ext cx="1511785" cy="276102"/>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l="27222" t="32710" r="38129" b="54726"/>
          <a:stretch>
            <a:fillRect/>
          </a:stretch>
        </p:blipFill>
        <p:spPr bwMode="auto">
          <a:xfrm>
            <a:off x="6597075" y="3236037"/>
            <a:ext cx="1696892" cy="281238"/>
          </a:xfrm>
          <a:prstGeom prst="rect">
            <a:avLst/>
          </a:prstGeom>
          <a:noFill/>
          <a:ln w="9525">
            <a:noFill/>
            <a:miter lim="800000"/>
            <a:headEnd/>
            <a:tailEnd/>
          </a:ln>
        </p:spPr>
      </p:pic>
      <p:sp>
        <p:nvSpPr>
          <p:cNvPr id="24" name="Title 6"/>
          <p:cNvSpPr>
            <a:spLocks noGrp="1"/>
          </p:cNvSpPr>
          <p:nvPr>
            <p:ph type="title"/>
          </p:nvPr>
        </p:nvSpPr>
        <p:spPr>
          <a:xfrm>
            <a:off x="166697" y="115497"/>
            <a:ext cx="8785225" cy="584775"/>
          </a:xfrm>
        </p:spPr>
        <p:txBody>
          <a:bodyPr/>
          <a:lstStyle/>
          <a:p>
            <a:r>
              <a:rPr lang="en-GB" sz="3200" dirty="0">
                <a:solidFill>
                  <a:srgbClr val="FFFF00"/>
                </a:solidFill>
                <a:effectLst/>
              </a:rPr>
              <a:t>TOviTO</a:t>
            </a:r>
            <a:r>
              <a:rPr lang="en-GB" sz="3200" baseline="30000" dirty="0">
                <a:solidFill>
                  <a:srgbClr val="FFFF00"/>
                </a:solidFill>
                <a:effectLst/>
              </a:rPr>
              <a:t>™</a:t>
            </a:r>
            <a:r>
              <a:rPr lang="en-GB" sz="3200" dirty="0">
                <a:solidFill>
                  <a:srgbClr val="FFFF00"/>
                </a:solidFill>
                <a:effectLst/>
              </a:rPr>
              <a:t>: Phase </a:t>
            </a:r>
            <a:r>
              <a:rPr lang="en-GB" sz="3200" dirty="0" smtClean="0">
                <a:solidFill>
                  <a:srgbClr val="FFFF00"/>
                </a:solidFill>
                <a:effectLst/>
              </a:rPr>
              <a:t>IIIb </a:t>
            </a:r>
            <a:r>
              <a:rPr lang="en-GB" sz="3200" dirty="0">
                <a:solidFill>
                  <a:srgbClr val="FFFF00"/>
                </a:solidFill>
                <a:effectLst/>
              </a:rPr>
              <a:t>clinical trial programme</a:t>
            </a:r>
            <a:endParaRPr lang="en-GB" sz="3200" noProof="0" dirty="0">
              <a:solidFill>
                <a:srgbClr val="FFFF00"/>
              </a:solidFill>
              <a:effectLst/>
            </a:endParaRPr>
          </a:p>
        </p:txBody>
      </p:sp>
    </p:spTree>
    <p:extLst>
      <p:ext uri="{BB962C8B-B14F-4D97-AF65-F5344CB8AC3E}">
        <p14:creationId xmlns:mc="http://schemas.openxmlformats.org/markup-compatibility/2006" xmlns:mv="urn:schemas-microsoft-com:mac:vml" xmlns:p14="http://schemas.microsoft.com/office/powerpoint/2010/main" xmlns="" val="430897687"/>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n 96"/>
          <p:cNvPicPr>
            <a:picLocks noChangeAspect="1"/>
          </p:cNvPicPr>
          <p:nvPr/>
        </p:nvPicPr>
        <p:blipFill>
          <a:blip r:embed="rId3" cstate="print"/>
          <a:stretch>
            <a:fillRect/>
          </a:stretch>
        </p:blipFill>
        <p:spPr>
          <a:xfrm>
            <a:off x="1981200" y="571501"/>
            <a:ext cx="4953000" cy="4196816"/>
          </a:xfrm>
          <a:prstGeom prst="rect">
            <a:avLst/>
          </a:prstGeom>
          <a:solidFill>
            <a:schemeClr val="accent1">
              <a:alpha val="75000"/>
            </a:schemeClr>
          </a:solidFill>
          <a:ln>
            <a:solidFill>
              <a:schemeClr val="bg1"/>
            </a:solidFill>
          </a:ln>
          <a:effectLst/>
        </p:spPr>
      </p:pic>
      <p:sp>
        <p:nvSpPr>
          <p:cNvPr id="49" name="Rectángulo 48"/>
          <p:cNvSpPr/>
          <p:nvPr/>
        </p:nvSpPr>
        <p:spPr>
          <a:xfrm>
            <a:off x="0" y="0"/>
            <a:ext cx="9144000" cy="5143500"/>
          </a:xfrm>
          <a:prstGeom prst="rect">
            <a:avLst/>
          </a:prstGeom>
          <a:solidFill>
            <a:srgbClr val="FFFFFF">
              <a:alpha val="79000"/>
            </a:srgbClr>
          </a:solidFill>
          <a:ln w="28575" cmpd="sng">
            <a:solidFill>
              <a:schemeClr val="accent1">
                <a:alpha val="32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 name="Rectangle 3"/>
          <p:cNvSpPr>
            <a:spLocks noChangeArrowheads="1"/>
          </p:cNvSpPr>
          <p:nvPr/>
        </p:nvSpPr>
        <p:spPr bwMode="auto">
          <a:xfrm>
            <a:off x="0" y="573888"/>
            <a:ext cx="9144000" cy="702469"/>
          </a:xfrm>
          <a:prstGeom prst="rect">
            <a:avLst/>
          </a:prstGeom>
          <a:solidFill>
            <a:srgbClr val="DDDDDD">
              <a:alpha val="60001"/>
            </a:srgbClr>
          </a:solidFill>
          <a:ln w="9525">
            <a:noFill/>
            <a:miter lim="800000"/>
            <a:headEnd/>
            <a:tailEnd/>
          </a:ln>
          <a:effectLst/>
        </p:spPr>
        <p:txBody>
          <a:bodyPr wrap="none" anchor="ctr">
            <a:prstTxWarp prst="textNoShape">
              <a:avLst/>
            </a:prstTxWarp>
          </a:bodyPr>
          <a:lstStyle/>
          <a:p>
            <a:endParaRPr lang="es-ES_tradnl">
              <a:latin typeface="Arial"/>
              <a:cs typeface="Arial"/>
            </a:endParaRPr>
          </a:p>
        </p:txBody>
      </p:sp>
      <p:sp>
        <p:nvSpPr>
          <p:cNvPr id="52" name="Line 16"/>
          <p:cNvSpPr>
            <a:spLocks noChangeShapeType="1"/>
          </p:cNvSpPr>
          <p:nvPr/>
        </p:nvSpPr>
        <p:spPr bwMode="auto">
          <a:xfrm>
            <a:off x="4476750" y="411958"/>
            <a:ext cx="0" cy="270272"/>
          </a:xfrm>
          <a:prstGeom prst="line">
            <a:avLst/>
          </a:prstGeom>
          <a:noFill/>
          <a:ln w="57150">
            <a:solidFill>
              <a:schemeClr val="bg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algn="ctr"/>
            <a:endParaRPr lang="es-ES_tradnl" sz="1200" b="0">
              <a:solidFill>
                <a:srgbClr val="000000"/>
              </a:solidFill>
              <a:latin typeface="Arial"/>
              <a:cs typeface="Arial"/>
            </a:endParaRPr>
          </a:p>
        </p:txBody>
      </p:sp>
      <p:sp>
        <p:nvSpPr>
          <p:cNvPr id="66" name="Text Box 81"/>
          <p:cNvSpPr txBox="1">
            <a:spLocks noChangeArrowheads="1"/>
          </p:cNvSpPr>
          <p:nvPr/>
        </p:nvSpPr>
        <p:spPr bwMode="auto">
          <a:xfrm>
            <a:off x="3925809" y="1010769"/>
            <a:ext cx="1101907" cy="265587"/>
          </a:xfrm>
          <a:prstGeom prst="rect">
            <a:avLst/>
          </a:prstGeom>
          <a:noFill/>
          <a:ln w="52451">
            <a:noFill/>
            <a:miter lim="800000"/>
            <a:headEnd/>
            <a:tailEnd/>
          </a:ln>
          <a:effectLst/>
        </p:spPr>
        <p:txBody>
          <a:bodyPr wrap="none" lIns="80138" tIns="40069" rIns="80138" bIns="40069" anchor="b">
            <a:prstTxWarp prst="textNoShape">
              <a:avLst/>
            </a:prstTxWarp>
            <a:spAutoFit/>
          </a:bodyPr>
          <a:lstStyle/>
          <a:p>
            <a:pPr algn="ctr" defTabSz="801688">
              <a:buFontTx/>
              <a:buNone/>
            </a:pPr>
            <a:r>
              <a:rPr lang="en-GB" sz="1200" b="0" dirty="0" smtClean="0">
                <a:solidFill>
                  <a:srgbClr val="000000"/>
                </a:solidFill>
                <a:latin typeface="Arial"/>
                <a:cs typeface="Arial"/>
              </a:rPr>
              <a:t>Tissue Repair</a:t>
            </a:r>
            <a:endParaRPr lang="en-GB" sz="1200" b="0" dirty="0">
              <a:solidFill>
                <a:srgbClr val="000000"/>
              </a:solidFill>
              <a:latin typeface="Arial"/>
              <a:cs typeface="Arial"/>
            </a:endParaRPr>
          </a:p>
        </p:txBody>
      </p:sp>
      <p:sp>
        <p:nvSpPr>
          <p:cNvPr id="67" name="Line 82"/>
          <p:cNvSpPr>
            <a:spLocks noChangeShapeType="1"/>
          </p:cNvSpPr>
          <p:nvPr/>
        </p:nvSpPr>
        <p:spPr bwMode="auto">
          <a:xfrm>
            <a:off x="3432175" y="1059656"/>
            <a:ext cx="2089150" cy="0"/>
          </a:xfrm>
          <a:prstGeom prst="line">
            <a:avLst/>
          </a:prstGeom>
          <a:noFill/>
          <a:ln w="28575">
            <a:solidFill>
              <a:schemeClr val="bg1"/>
            </a:solidFill>
            <a:round/>
            <a:headEnd/>
            <a:tailEnd/>
          </a:ln>
          <a:effectLst/>
        </p:spPr>
        <p:txBody>
          <a:bodyPr>
            <a:prstTxWarp prst="textNoShape">
              <a:avLst/>
            </a:prstTxWarp>
          </a:bodyPr>
          <a:lstStyle/>
          <a:p>
            <a:pPr algn="ctr"/>
            <a:endParaRPr lang="es-ES_tradnl" sz="1200" b="0">
              <a:solidFill>
                <a:srgbClr val="000000"/>
              </a:solidFill>
              <a:latin typeface="Arial"/>
              <a:cs typeface="Arial"/>
            </a:endParaRPr>
          </a:p>
        </p:txBody>
      </p:sp>
      <p:grpSp>
        <p:nvGrpSpPr>
          <p:cNvPr id="2" name="Group 6"/>
          <p:cNvGrpSpPr>
            <a:grpSpLocks/>
          </p:cNvGrpSpPr>
          <p:nvPr/>
        </p:nvGrpSpPr>
        <p:grpSpPr bwMode="auto">
          <a:xfrm>
            <a:off x="3954476" y="33342"/>
            <a:ext cx="1133475" cy="294085"/>
            <a:chOff x="3969" y="2412"/>
            <a:chExt cx="1032" cy="247"/>
          </a:xfrm>
        </p:grpSpPr>
        <p:grpSp>
          <p:nvGrpSpPr>
            <p:cNvPr id="3" name="Group 7"/>
            <p:cNvGrpSpPr>
              <a:grpSpLocks/>
            </p:cNvGrpSpPr>
            <p:nvPr/>
          </p:nvGrpSpPr>
          <p:grpSpPr bwMode="auto">
            <a:xfrm>
              <a:off x="3969" y="2568"/>
              <a:ext cx="907" cy="91"/>
              <a:chOff x="3969" y="2568"/>
              <a:chExt cx="907" cy="91"/>
            </a:xfrm>
          </p:grpSpPr>
          <p:grpSp>
            <p:nvGrpSpPr>
              <p:cNvPr id="4" name="Group 8"/>
              <p:cNvGrpSpPr>
                <a:grpSpLocks/>
              </p:cNvGrpSpPr>
              <p:nvPr/>
            </p:nvGrpSpPr>
            <p:grpSpPr bwMode="auto">
              <a:xfrm>
                <a:off x="3969" y="2568"/>
                <a:ext cx="816" cy="91"/>
                <a:chOff x="3969" y="2568"/>
                <a:chExt cx="816" cy="91"/>
              </a:xfrm>
            </p:grpSpPr>
            <p:sp>
              <p:nvSpPr>
                <p:cNvPr id="87" name="Rectangle 9"/>
                <p:cNvSpPr>
                  <a:spLocks noChangeArrowheads="1"/>
                </p:cNvSpPr>
                <p:nvPr/>
              </p:nvSpPr>
              <p:spPr bwMode="auto">
                <a:xfrm>
                  <a:off x="3969" y="2568"/>
                  <a:ext cx="816" cy="91"/>
                </a:xfrm>
                <a:prstGeom prst="rect">
                  <a:avLst/>
                </a:prstGeom>
                <a:noFill/>
                <a:ln w="9525">
                  <a:solidFill>
                    <a:schemeClr val="bg1"/>
                  </a:solidFill>
                  <a:miter lim="800000"/>
                  <a:headEnd/>
                  <a:tailEnd/>
                </a:ln>
                <a:effectLst/>
              </p:spPr>
              <p:txBody>
                <a:bodyPr wrap="none" anchor="ctr">
                  <a:prstTxWarp prst="textNoShape">
                    <a:avLst/>
                  </a:prstTxWarp>
                </a:bodyPr>
                <a:lstStyle/>
                <a:p>
                  <a:endParaRPr lang="es-ES_tradnl">
                    <a:latin typeface="Arial"/>
                    <a:cs typeface="Arial"/>
                  </a:endParaRPr>
                </a:p>
              </p:txBody>
            </p:sp>
            <p:sp>
              <p:nvSpPr>
                <p:cNvPr id="88" name="Rectangle 10"/>
                <p:cNvSpPr>
                  <a:spLocks noChangeArrowheads="1"/>
                </p:cNvSpPr>
                <p:nvPr/>
              </p:nvSpPr>
              <p:spPr bwMode="auto">
                <a:xfrm>
                  <a:off x="3969" y="2568"/>
                  <a:ext cx="181" cy="91"/>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s-ES_tradnl">
                    <a:latin typeface="Arial"/>
                    <a:cs typeface="Arial"/>
                  </a:endParaRPr>
                </a:p>
              </p:txBody>
            </p:sp>
          </p:grpSp>
          <p:sp>
            <p:nvSpPr>
              <p:cNvPr id="86" name="AutoShape 11"/>
              <p:cNvSpPr>
                <a:spLocks noChangeArrowheads="1"/>
              </p:cNvSpPr>
              <p:nvPr/>
            </p:nvSpPr>
            <p:spPr bwMode="auto">
              <a:xfrm rot="5400000">
                <a:off x="4785" y="2568"/>
                <a:ext cx="91" cy="91"/>
              </a:xfrm>
              <a:prstGeom prst="triangle">
                <a:avLst>
                  <a:gd name="adj" fmla="val 50000"/>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s-ES_tradnl">
                  <a:latin typeface="Arial"/>
                  <a:cs typeface="Arial"/>
                </a:endParaRPr>
              </a:p>
            </p:txBody>
          </p:sp>
        </p:grpSp>
        <p:sp>
          <p:nvSpPr>
            <p:cNvPr id="82" name="Freeform 12"/>
            <p:cNvSpPr>
              <a:spLocks/>
            </p:cNvSpPr>
            <p:nvPr/>
          </p:nvSpPr>
          <p:spPr bwMode="auto">
            <a:xfrm>
              <a:off x="4919" y="2412"/>
              <a:ext cx="46" cy="156"/>
            </a:xfrm>
            <a:custGeom>
              <a:avLst/>
              <a:gdLst/>
              <a:ahLst/>
              <a:cxnLst>
                <a:cxn ang="0">
                  <a:pos x="0" y="156"/>
                </a:cxn>
                <a:cxn ang="0">
                  <a:pos x="18" y="55"/>
                </a:cxn>
                <a:cxn ang="0">
                  <a:pos x="46" y="0"/>
                </a:cxn>
              </a:cxnLst>
              <a:rect l="0" t="0" r="r" b="b"/>
              <a:pathLst>
                <a:path w="46" h="156">
                  <a:moveTo>
                    <a:pt x="0" y="156"/>
                  </a:moveTo>
                  <a:cubicBezTo>
                    <a:pt x="7" y="122"/>
                    <a:pt x="11" y="88"/>
                    <a:pt x="18" y="55"/>
                  </a:cubicBezTo>
                  <a:cubicBezTo>
                    <a:pt x="22" y="35"/>
                    <a:pt x="46" y="0"/>
                    <a:pt x="46" y="0"/>
                  </a:cubicBezTo>
                </a:path>
              </a:pathLst>
            </a:custGeom>
            <a:noFill/>
            <a:ln w="9525" cap="flat" cmpd="sng">
              <a:solidFill>
                <a:schemeClr val="tx1"/>
              </a:solidFill>
              <a:prstDash val="solid"/>
              <a:round/>
              <a:headEnd/>
              <a:tailEnd/>
            </a:ln>
            <a:effectLst/>
          </p:spPr>
          <p:txBody>
            <a:bodyPr>
              <a:prstTxWarp prst="textNoShape">
                <a:avLst/>
              </a:prstTxWarp>
            </a:bodyPr>
            <a:lstStyle/>
            <a:p>
              <a:endParaRPr lang="es-ES_tradnl">
                <a:latin typeface="Arial"/>
                <a:cs typeface="Arial"/>
              </a:endParaRPr>
            </a:p>
          </p:txBody>
        </p:sp>
        <p:sp>
          <p:nvSpPr>
            <p:cNvPr id="83" name="Freeform 13"/>
            <p:cNvSpPr>
              <a:spLocks/>
            </p:cNvSpPr>
            <p:nvPr/>
          </p:nvSpPr>
          <p:spPr bwMode="auto">
            <a:xfrm>
              <a:off x="4946" y="2432"/>
              <a:ext cx="55" cy="183"/>
            </a:xfrm>
            <a:custGeom>
              <a:avLst/>
              <a:gdLst/>
              <a:ahLst/>
              <a:cxnLst>
                <a:cxn ang="0">
                  <a:pos x="0" y="183"/>
                </a:cxn>
                <a:cxn ang="0">
                  <a:pos x="55" y="0"/>
                </a:cxn>
              </a:cxnLst>
              <a:rect l="0" t="0" r="r" b="b"/>
              <a:pathLst>
                <a:path w="55" h="183">
                  <a:moveTo>
                    <a:pt x="0" y="183"/>
                  </a:moveTo>
                  <a:cubicBezTo>
                    <a:pt x="17" y="131"/>
                    <a:pt x="15" y="40"/>
                    <a:pt x="55" y="0"/>
                  </a:cubicBezTo>
                </a:path>
              </a:pathLst>
            </a:custGeom>
            <a:noFill/>
            <a:ln w="9525" cap="flat" cmpd="sng">
              <a:solidFill>
                <a:schemeClr val="bg1"/>
              </a:solidFill>
              <a:prstDash val="solid"/>
              <a:round/>
              <a:headEnd/>
              <a:tailEnd/>
            </a:ln>
            <a:effectLst/>
          </p:spPr>
          <p:txBody>
            <a:bodyPr>
              <a:prstTxWarp prst="textNoShape">
                <a:avLst/>
              </a:prstTxWarp>
            </a:bodyPr>
            <a:lstStyle/>
            <a:p>
              <a:endParaRPr lang="es-ES_tradnl" b="1" dirty="0">
                <a:latin typeface="Arial"/>
                <a:cs typeface="Arial"/>
              </a:endParaRPr>
            </a:p>
          </p:txBody>
        </p:sp>
        <p:sp>
          <p:nvSpPr>
            <p:cNvPr id="84" name="Freeform 14"/>
            <p:cNvSpPr>
              <a:spLocks/>
            </p:cNvSpPr>
            <p:nvPr/>
          </p:nvSpPr>
          <p:spPr bwMode="auto">
            <a:xfrm>
              <a:off x="4873" y="2414"/>
              <a:ext cx="38" cy="155"/>
            </a:xfrm>
            <a:custGeom>
              <a:avLst/>
              <a:gdLst/>
              <a:ahLst/>
              <a:cxnLst>
                <a:cxn ang="0">
                  <a:pos x="0" y="155"/>
                </a:cxn>
                <a:cxn ang="0">
                  <a:pos x="28" y="0"/>
                </a:cxn>
              </a:cxnLst>
              <a:rect l="0" t="0" r="r" b="b"/>
              <a:pathLst>
                <a:path w="38" h="155">
                  <a:moveTo>
                    <a:pt x="0" y="155"/>
                  </a:moveTo>
                  <a:cubicBezTo>
                    <a:pt x="38" y="98"/>
                    <a:pt x="28" y="81"/>
                    <a:pt x="28" y="0"/>
                  </a:cubicBezTo>
                </a:path>
              </a:pathLst>
            </a:custGeom>
            <a:noFill/>
            <a:ln w="9525" cap="flat" cmpd="sng">
              <a:solidFill>
                <a:schemeClr val="bg1"/>
              </a:solidFill>
              <a:prstDash val="solid"/>
              <a:round/>
              <a:headEnd/>
              <a:tailEnd/>
            </a:ln>
            <a:effectLst/>
          </p:spPr>
          <p:txBody>
            <a:bodyPr>
              <a:prstTxWarp prst="textNoShape">
                <a:avLst/>
              </a:prstTxWarp>
            </a:bodyPr>
            <a:lstStyle/>
            <a:p>
              <a:endParaRPr lang="es-ES_tradnl">
                <a:latin typeface="Arial"/>
                <a:cs typeface="Arial"/>
              </a:endParaRPr>
            </a:p>
          </p:txBody>
        </p:sp>
      </p:grpSp>
      <p:sp>
        <p:nvSpPr>
          <p:cNvPr id="92" name="Text Box 15"/>
          <p:cNvSpPr txBox="1">
            <a:spLocks noChangeArrowheads="1"/>
          </p:cNvSpPr>
          <p:nvPr/>
        </p:nvSpPr>
        <p:spPr bwMode="auto">
          <a:xfrm>
            <a:off x="3849220" y="603451"/>
            <a:ext cx="1255089" cy="450252"/>
          </a:xfrm>
          <a:prstGeom prst="rect">
            <a:avLst/>
          </a:prstGeom>
          <a:noFill/>
          <a:ln w="52451">
            <a:noFill/>
            <a:miter lim="800000"/>
            <a:headEnd/>
            <a:tailEnd/>
          </a:ln>
          <a:effectLst/>
        </p:spPr>
        <p:txBody>
          <a:bodyPr wrap="none" lIns="80138" tIns="40069" rIns="80138" bIns="40069" anchor="b">
            <a:prstTxWarp prst="textNoShape">
              <a:avLst/>
            </a:prstTxWarp>
            <a:spAutoFit/>
          </a:bodyPr>
          <a:lstStyle/>
          <a:p>
            <a:pPr algn="ctr" defTabSz="801688">
              <a:buFontTx/>
              <a:buNone/>
            </a:pPr>
            <a:r>
              <a:rPr lang="en-GB" sz="1200" b="0" dirty="0" smtClean="0">
                <a:solidFill>
                  <a:srgbClr val="000000"/>
                </a:solidFill>
                <a:latin typeface="Arial"/>
                <a:cs typeface="Arial"/>
              </a:rPr>
              <a:t>Inflammation</a:t>
            </a:r>
          </a:p>
          <a:p>
            <a:pPr algn="ctr" defTabSz="801688">
              <a:buFontTx/>
              <a:buNone/>
            </a:pPr>
            <a:r>
              <a:rPr lang="en-GB" sz="1200" dirty="0" smtClean="0">
                <a:solidFill>
                  <a:srgbClr val="000000"/>
                </a:solidFill>
                <a:latin typeface="Arial"/>
                <a:cs typeface="Arial"/>
              </a:rPr>
              <a:t>Oxidative stress</a:t>
            </a:r>
            <a:endParaRPr lang="en-GB" sz="1200" b="0" dirty="0">
              <a:solidFill>
                <a:srgbClr val="000000"/>
              </a:solidFill>
              <a:latin typeface="Arial"/>
              <a:cs typeface="Arial"/>
            </a:endParaRPr>
          </a:p>
        </p:txBody>
      </p:sp>
      <p:grpSp>
        <p:nvGrpSpPr>
          <p:cNvPr id="5" name="Agrupar 92"/>
          <p:cNvGrpSpPr/>
          <p:nvPr/>
        </p:nvGrpSpPr>
        <p:grpSpPr>
          <a:xfrm>
            <a:off x="2387883" y="1802608"/>
            <a:ext cx="4165318" cy="3014750"/>
            <a:chOff x="2387882" y="2403475"/>
            <a:chExt cx="4165318" cy="4019667"/>
          </a:xfrm>
        </p:grpSpPr>
        <p:sp>
          <p:nvSpPr>
            <p:cNvPr id="50" name="Arco 2"/>
            <p:cNvSpPr>
              <a:spLocks/>
            </p:cNvSpPr>
            <p:nvPr/>
          </p:nvSpPr>
          <p:spPr bwMode="auto">
            <a:xfrm rot="10800000">
              <a:off x="2947987" y="4014788"/>
              <a:ext cx="1544638" cy="5222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bg1"/>
              </a:solid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a:endParaRPr lang="es-ES_tradnl" b="1" dirty="0">
                <a:solidFill>
                  <a:schemeClr val="bg1"/>
                </a:solidFill>
                <a:latin typeface="Arial"/>
                <a:cs typeface="Arial"/>
              </a:endParaRPr>
            </a:p>
          </p:txBody>
        </p:sp>
        <p:grpSp>
          <p:nvGrpSpPr>
            <p:cNvPr id="6" name="Agrupar 52"/>
            <p:cNvGrpSpPr/>
            <p:nvPr/>
          </p:nvGrpSpPr>
          <p:grpSpPr>
            <a:xfrm>
              <a:off x="2906712" y="5187848"/>
              <a:ext cx="3240088" cy="401740"/>
              <a:chOff x="2678112" y="5187848"/>
              <a:chExt cx="3240088" cy="401740"/>
            </a:xfrm>
          </p:grpSpPr>
          <p:sp>
            <p:nvSpPr>
              <p:cNvPr id="54" name="Rectangle 66"/>
              <p:cNvSpPr>
                <a:spLocks noChangeArrowheads="1"/>
              </p:cNvSpPr>
              <p:nvPr/>
            </p:nvSpPr>
            <p:spPr bwMode="auto">
              <a:xfrm>
                <a:off x="2678112" y="5229225"/>
                <a:ext cx="3240088" cy="360363"/>
              </a:xfrm>
              <a:prstGeom prst="rect">
                <a:avLst/>
              </a:prstGeom>
              <a:solidFill>
                <a:srgbClr val="BEFF4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sp>
            <p:nvSpPr>
              <p:cNvPr id="55" name="Text Box 67"/>
              <p:cNvSpPr txBox="1">
                <a:spLocks noChangeArrowheads="1"/>
              </p:cNvSpPr>
              <p:nvPr/>
            </p:nvSpPr>
            <p:spPr bwMode="auto">
              <a:xfrm>
                <a:off x="2704749" y="5187848"/>
                <a:ext cx="3186813" cy="354116"/>
              </a:xfrm>
              <a:prstGeom prst="rect">
                <a:avLst/>
              </a:prstGeom>
              <a:noFill/>
              <a:ln w="52451">
                <a:noFill/>
                <a:miter lim="800000"/>
                <a:headEnd/>
                <a:tailEnd/>
              </a:ln>
              <a:effectLst/>
            </p:spPr>
            <p:txBody>
              <a:bodyPr lIns="80138" tIns="40069" rIns="80138" bIns="40069" anchor="b">
                <a:prstTxWarp prst="textNoShape">
                  <a:avLst/>
                </a:prstTxWarp>
                <a:spAutoFit/>
              </a:bodyPr>
              <a:lstStyle/>
              <a:p>
                <a:pPr algn="ctr" defTabSz="801688">
                  <a:buFontTx/>
                  <a:buNone/>
                </a:pPr>
                <a:r>
                  <a:rPr lang="en-GB" sz="1200" b="1" dirty="0" smtClean="0">
                    <a:solidFill>
                      <a:schemeClr val="bg1"/>
                    </a:solidFill>
                    <a:latin typeface="Arial"/>
                    <a:cs typeface="Arial"/>
                  </a:rPr>
                  <a:t>Impaired Quality of Life</a:t>
                </a:r>
                <a:endParaRPr lang="en-GB" sz="1200" b="1" dirty="0">
                  <a:solidFill>
                    <a:schemeClr val="bg1"/>
                  </a:solidFill>
                  <a:latin typeface="Arial"/>
                  <a:cs typeface="Arial"/>
                </a:endParaRPr>
              </a:p>
            </p:txBody>
          </p:sp>
        </p:grpSp>
        <p:sp>
          <p:nvSpPr>
            <p:cNvPr id="56" name="Arco 68"/>
            <p:cNvSpPr>
              <a:spLocks/>
            </p:cNvSpPr>
            <p:nvPr/>
          </p:nvSpPr>
          <p:spPr bwMode="auto">
            <a:xfrm flipH="1">
              <a:off x="2897187" y="3297238"/>
              <a:ext cx="1544638" cy="5222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bg1"/>
              </a:solid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sp>
          <p:nvSpPr>
            <p:cNvPr id="57" name="Arco 69"/>
            <p:cNvSpPr>
              <a:spLocks/>
            </p:cNvSpPr>
            <p:nvPr/>
          </p:nvSpPr>
          <p:spPr bwMode="auto">
            <a:xfrm flipV="1">
              <a:off x="4545012" y="3948113"/>
              <a:ext cx="1544638" cy="5873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bg1"/>
              </a:solid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grpSp>
          <p:nvGrpSpPr>
            <p:cNvPr id="7" name="Group 73"/>
            <p:cNvGrpSpPr>
              <a:grpSpLocks/>
            </p:cNvGrpSpPr>
            <p:nvPr/>
          </p:nvGrpSpPr>
          <p:grpSpPr bwMode="auto">
            <a:xfrm>
              <a:off x="4648200" y="3295650"/>
              <a:ext cx="1905000" cy="784225"/>
              <a:chOff x="3152" y="1978"/>
              <a:chExt cx="1678" cy="545"/>
            </a:xfrm>
          </p:grpSpPr>
          <p:sp>
            <p:nvSpPr>
              <p:cNvPr id="62" name="Arco 74"/>
              <p:cNvSpPr>
                <a:spLocks/>
              </p:cNvSpPr>
              <p:nvPr/>
            </p:nvSpPr>
            <p:spPr bwMode="auto">
              <a:xfrm>
                <a:off x="3152" y="1978"/>
                <a:ext cx="1225" cy="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bg1"/>
                </a:solid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pPr algn="ctr"/>
                <a:endParaRPr lang="es-ES_tradnl" b="1" dirty="0">
                  <a:solidFill>
                    <a:schemeClr val="tx1"/>
                  </a:solidFill>
                  <a:latin typeface="Arial"/>
                  <a:cs typeface="Arial"/>
                </a:endParaRPr>
              </a:p>
            </p:txBody>
          </p:sp>
          <p:grpSp>
            <p:nvGrpSpPr>
              <p:cNvPr id="8" name="Group 75"/>
              <p:cNvGrpSpPr>
                <a:grpSpLocks/>
              </p:cNvGrpSpPr>
              <p:nvPr/>
            </p:nvGrpSpPr>
            <p:grpSpPr bwMode="auto">
              <a:xfrm>
                <a:off x="3923" y="2265"/>
                <a:ext cx="907" cy="258"/>
                <a:chOff x="4044" y="2220"/>
                <a:chExt cx="907" cy="258"/>
              </a:xfrm>
            </p:grpSpPr>
            <p:sp>
              <p:nvSpPr>
                <p:cNvPr id="64" name="Rectangle 76"/>
                <p:cNvSpPr>
                  <a:spLocks noChangeArrowheads="1"/>
                </p:cNvSpPr>
                <p:nvPr/>
              </p:nvSpPr>
              <p:spPr bwMode="auto">
                <a:xfrm>
                  <a:off x="4044" y="2251"/>
                  <a:ext cx="907" cy="227"/>
                </a:xfrm>
                <a:prstGeom prst="rect">
                  <a:avLst/>
                </a:prstGeom>
                <a:solidFill>
                  <a:srgbClr val="BEFF4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sp>
              <p:nvSpPr>
                <p:cNvPr id="65" name="Text Box 77"/>
                <p:cNvSpPr txBox="1">
                  <a:spLocks noChangeArrowheads="1"/>
                </p:cNvSpPr>
                <p:nvPr/>
              </p:nvSpPr>
              <p:spPr bwMode="auto">
                <a:xfrm>
                  <a:off x="4073" y="2220"/>
                  <a:ext cx="849" cy="246"/>
                </a:xfrm>
                <a:prstGeom prst="rect">
                  <a:avLst/>
                </a:prstGeom>
                <a:noFill/>
                <a:ln w="52451">
                  <a:noFill/>
                  <a:miter lim="800000"/>
                  <a:headEnd/>
                  <a:tailEnd/>
                </a:ln>
                <a:effectLst/>
              </p:spPr>
              <p:txBody>
                <a:bodyPr lIns="80138" tIns="40069" rIns="80138" bIns="40069" anchor="b">
                  <a:prstTxWarp prst="textNoShape">
                    <a:avLst/>
                  </a:prstTxWarp>
                  <a:spAutoFit/>
                </a:bodyPr>
                <a:lstStyle/>
                <a:p>
                  <a:pPr algn="ctr" defTabSz="801688">
                    <a:buFontTx/>
                    <a:buNone/>
                  </a:pPr>
                  <a:r>
                    <a:rPr lang="en-GB" sz="1200" b="1" dirty="0" smtClean="0">
                      <a:solidFill>
                        <a:schemeClr val="bg1"/>
                      </a:solidFill>
                      <a:latin typeface="Arial"/>
                      <a:cs typeface="Arial"/>
                    </a:rPr>
                    <a:t>Inactivity</a:t>
                  </a:r>
                  <a:endParaRPr lang="en-GB" sz="1200" b="1" dirty="0">
                    <a:solidFill>
                      <a:schemeClr val="bg1"/>
                    </a:solidFill>
                    <a:latin typeface="Arial"/>
                    <a:cs typeface="Arial"/>
                  </a:endParaRPr>
                </a:p>
              </p:txBody>
            </p:sp>
          </p:grpSp>
        </p:grpSp>
        <p:grpSp>
          <p:nvGrpSpPr>
            <p:cNvPr id="9" name="Group 83"/>
            <p:cNvGrpSpPr>
              <a:grpSpLocks/>
            </p:cNvGrpSpPr>
            <p:nvPr/>
          </p:nvGrpSpPr>
          <p:grpSpPr bwMode="auto">
            <a:xfrm>
              <a:off x="2387882" y="3708192"/>
              <a:ext cx="1296095" cy="371685"/>
              <a:chOff x="3959" y="2220"/>
              <a:chExt cx="1141" cy="258"/>
            </a:xfrm>
          </p:grpSpPr>
          <p:sp>
            <p:nvSpPr>
              <p:cNvPr id="69" name="Rectangle 84"/>
              <p:cNvSpPr>
                <a:spLocks noChangeArrowheads="1"/>
              </p:cNvSpPr>
              <p:nvPr/>
            </p:nvSpPr>
            <p:spPr bwMode="auto">
              <a:xfrm>
                <a:off x="4044" y="2251"/>
                <a:ext cx="907" cy="227"/>
              </a:xfrm>
              <a:prstGeom prst="rect">
                <a:avLst/>
              </a:prstGeom>
              <a:solidFill>
                <a:srgbClr val="BEFF4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sp>
            <p:nvSpPr>
              <p:cNvPr id="70" name="Text Box 85"/>
              <p:cNvSpPr txBox="1">
                <a:spLocks noChangeArrowheads="1"/>
              </p:cNvSpPr>
              <p:nvPr/>
            </p:nvSpPr>
            <p:spPr bwMode="auto">
              <a:xfrm>
                <a:off x="3959" y="2220"/>
                <a:ext cx="1141" cy="246"/>
              </a:xfrm>
              <a:prstGeom prst="rect">
                <a:avLst/>
              </a:prstGeom>
              <a:noFill/>
              <a:ln w="52451">
                <a:noFill/>
                <a:miter lim="800000"/>
                <a:headEnd/>
                <a:tailEnd/>
              </a:ln>
              <a:effectLst/>
            </p:spPr>
            <p:txBody>
              <a:bodyPr wrap="square" lIns="80138" tIns="40069" rIns="80138" bIns="40069" anchor="b">
                <a:prstTxWarp prst="textNoShape">
                  <a:avLst/>
                </a:prstTxWarp>
                <a:spAutoFit/>
              </a:bodyPr>
              <a:lstStyle/>
              <a:p>
                <a:pPr algn="ctr" defTabSz="801688">
                  <a:buFontTx/>
                  <a:buNone/>
                </a:pPr>
                <a:r>
                  <a:rPr lang="en-GB" sz="1200" b="1" dirty="0" smtClean="0">
                    <a:solidFill>
                      <a:schemeClr val="bg1"/>
                    </a:solidFill>
                    <a:latin typeface="Arial"/>
                    <a:cs typeface="Arial"/>
                  </a:rPr>
                  <a:t>Deconditioning</a:t>
                </a:r>
                <a:endParaRPr lang="en-GB" sz="1200" b="1" dirty="0">
                  <a:solidFill>
                    <a:schemeClr val="bg1"/>
                  </a:solidFill>
                  <a:latin typeface="Arial"/>
                  <a:cs typeface="Arial"/>
                </a:endParaRPr>
              </a:p>
            </p:txBody>
          </p:sp>
        </p:grpSp>
        <p:sp>
          <p:nvSpPr>
            <p:cNvPr id="71" name="Line 86"/>
            <p:cNvSpPr>
              <a:spLocks noChangeShapeType="1"/>
            </p:cNvSpPr>
            <p:nvPr/>
          </p:nvSpPr>
          <p:spPr bwMode="auto">
            <a:xfrm>
              <a:off x="4495800" y="4800600"/>
              <a:ext cx="0" cy="504825"/>
            </a:xfrm>
            <a:prstGeom prst="line">
              <a:avLst/>
            </a:prstGeom>
            <a:noFill/>
            <a:ln w="57150">
              <a:solidFill>
                <a:schemeClr val="bg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algn="ctr"/>
              <a:endParaRPr lang="es-ES_tradnl" b="0">
                <a:solidFill>
                  <a:schemeClr val="tx1"/>
                </a:solidFill>
                <a:latin typeface="Arial"/>
                <a:cs typeface="Arial"/>
              </a:endParaRPr>
            </a:p>
          </p:txBody>
        </p:sp>
        <p:sp>
          <p:nvSpPr>
            <p:cNvPr id="72" name="Line 87"/>
            <p:cNvSpPr>
              <a:spLocks noChangeShapeType="1"/>
            </p:cNvSpPr>
            <p:nvPr/>
          </p:nvSpPr>
          <p:spPr bwMode="auto">
            <a:xfrm>
              <a:off x="4486275" y="2755900"/>
              <a:ext cx="0" cy="457200"/>
            </a:xfrm>
            <a:prstGeom prst="line">
              <a:avLst/>
            </a:prstGeom>
            <a:noFill/>
            <a:ln w="57150">
              <a:solidFill>
                <a:schemeClr val="bg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algn="ctr"/>
              <a:endParaRPr lang="es-ES_tradnl" b="0">
                <a:solidFill>
                  <a:schemeClr val="tx1"/>
                </a:solidFill>
                <a:latin typeface="Arial"/>
                <a:cs typeface="Arial"/>
              </a:endParaRPr>
            </a:p>
          </p:txBody>
        </p:sp>
        <p:grpSp>
          <p:nvGrpSpPr>
            <p:cNvPr id="10" name="Agrupar 58"/>
            <p:cNvGrpSpPr/>
            <p:nvPr/>
          </p:nvGrpSpPr>
          <p:grpSpPr>
            <a:xfrm>
              <a:off x="3565525" y="2523069"/>
              <a:ext cx="1943100" cy="363641"/>
              <a:chOff x="3565525" y="2523069"/>
              <a:chExt cx="1943100" cy="363641"/>
            </a:xfrm>
          </p:grpSpPr>
          <p:sp>
            <p:nvSpPr>
              <p:cNvPr id="74" name="Rectangle 89"/>
              <p:cNvSpPr>
                <a:spLocks noChangeArrowheads="1"/>
              </p:cNvSpPr>
              <p:nvPr/>
            </p:nvSpPr>
            <p:spPr bwMode="auto">
              <a:xfrm>
                <a:off x="3565525" y="2602230"/>
                <a:ext cx="1943100" cy="284480"/>
              </a:xfrm>
              <a:prstGeom prst="rect">
                <a:avLst/>
              </a:prstGeom>
              <a:solidFill>
                <a:srgbClr val="BEFF4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sp>
            <p:nvSpPr>
              <p:cNvPr id="75" name="Text Box 90"/>
              <p:cNvSpPr txBox="1">
                <a:spLocks noChangeArrowheads="1"/>
              </p:cNvSpPr>
              <p:nvPr/>
            </p:nvSpPr>
            <p:spPr bwMode="auto">
              <a:xfrm>
                <a:off x="3947900" y="2523069"/>
                <a:ext cx="1197381" cy="354116"/>
              </a:xfrm>
              <a:prstGeom prst="rect">
                <a:avLst/>
              </a:prstGeom>
              <a:noFill/>
              <a:ln w="52451">
                <a:noFill/>
                <a:miter lim="800000"/>
                <a:headEnd/>
                <a:tailEnd/>
              </a:ln>
              <a:effectLst/>
            </p:spPr>
            <p:txBody>
              <a:bodyPr wrap="none" lIns="80138" tIns="40069" rIns="80138" bIns="40069" anchor="b">
                <a:prstTxWarp prst="textNoShape">
                  <a:avLst/>
                </a:prstTxWarp>
                <a:spAutoFit/>
              </a:bodyPr>
              <a:lstStyle/>
              <a:p>
                <a:pPr algn="ctr" defTabSz="801688">
                  <a:buFontTx/>
                  <a:buNone/>
                </a:pPr>
                <a:r>
                  <a:rPr lang="en-GB" sz="1200" b="1" dirty="0" smtClean="0">
                    <a:solidFill>
                      <a:schemeClr val="bg1"/>
                    </a:solidFill>
                    <a:latin typeface="Arial"/>
                    <a:cs typeface="Arial"/>
                  </a:rPr>
                  <a:t>Hyperinflation</a:t>
                </a:r>
                <a:endParaRPr lang="en-GB" sz="1200" b="1" dirty="0">
                  <a:solidFill>
                    <a:schemeClr val="bg1"/>
                  </a:solidFill>
                  <a:latin typeface="Arial"/>
                  <a:cs typeface="Arial"/>
                </a:endParaRPr>
              </a:p>
            </p:txBody>
          </p:sp>
        </p:grpSp>
        <p:sp>
          <p:nvSpPr>
            <p:cNvPr id="78" name="Line 86"/>
            <p:cNvSpPr>
              <a:spLocks noChangeShapeType="1"/>
            </p:cNvSpPr>
            <p:nvPr/>
          </p:nvSpPr>
          <p:spPr bwMode="auto">
            <a:xfrm>
              <a:off x="4495800" y="5667375"/>
              <a:ext cx="0" cy="504825"/>
            </a:xfrm>
            <a:prstGeom prst="line">
              <a:avLst/>
            </a:prstGeom>
            <a:noFill/>
            <a:ln w="57150">
              <a:solidFill>
                <a:schemeClr val="bg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algn="ctr"/>
              <a:endParaRPr lang="es-ES_tradnl" b="0">
                <a:solidFill>
                  <a:schemeClr val="tx1"/>
                </a:solidFill>
                <a:latin typeface="Arial"/>
                <a:cs typeface="Arial"/>
              </a:endParaRPr>
            </a:p>
          </p:txBody>
        </p:sp>
        <p:sp>
          <p:nvSpPr>
            <p:cNvPr id="79" name="Text Box 5"/>
            <p:cNvSpPr txBox="1">
              <a:spLocks noChangeArrowheads="1"/>
            </p:cNvSpPr>
            <p:nvPr/>
          </p:nvSpPr>
          <p:spPr bwMode="auto">
            <a:xfrm>
              <a:off x="3813175" y="5986953"/>
              <a:ext cx="1368425" cy="436189"/>
            </a:xfrm>
            <a:prstGeom prst="rect">
              <a:avLst/>
            </a:prstGeom>
            <a:noFill/>
            <a:ln w="52451">
              <a:noFill/>
              <a:miter lim="800000"/>
              <a:headEnd/>
              <a:tailEnd/>
            </a:ln>
            <a:effectLst/>
          </p:spPr>
          <p:txBody>
            <a:bodyPr lIns="80138" tIns="40069" rIns="80138" bIns="40069" anchor="b">
              <a:prstTxWarp prst="textNoShape">
                <a:avLst/>
              </a:prstTxWarp>
              <a:spAutoFit/>
            </a:bodyPr>
            <a:lstStyle/>
            <a:p>
              <a:pPr algn="ctr" defTabSz="801688">
                <a:buFontTx/>
                <a:buNone/>
              </a:pPr>
              <a:r>
                <a:rPr lang="en-GB" sz="1600" b="1" dirty="0" smtClean="0">
                  <a:solidFill>
                    <a:schemeClr val="bg1"/>
                  </a:solidFill>
                  <a:latin typeface="Arial"/>
                  <a:cs typeface="Arial"/>
                </a:rPr>
                <a:t>Death</a:t>
              </a:r>
              <a:endParaRPr lang="en-GB" sz="1600" b="1" dirty="0">
                <a:solidFill>
                  <a:schemeClr val="bg1"/>
                </a:solidFill>
                <a:latin typeface="Arial"/>
                <a:cs typeface="Arial"/>
              </a:endParaRPr>
            </a:p>
          </p:txBody>
        </p:sp>
        <p:grpSp>
          <p:nvGrpSpPr>
            <p:cNvPr id="11" name="Group 78"/>
            <p:cNvGrpSpPr>
              <a:grpSpLocks/>
            </p:cNvGrpSpPr>
            <p:nvPr/>
          </p:nvGrpSpPr>
          <p:grpSpPr bwMode="auto">
            <a:xfrm>
              <a:off x="3695700" y="3139549"/>
              <a:ext cx="1646237" cy="354398"/>
              <a:chOff x="2245" y="1643"/>
              <a:chExt cx="1451" cy="246"/>
            </a:xfrm>
          </p:grpSpPr>
          <p:sp>
            <p:nvSpPr>
              <p:cNvPr id="95" name="Rectangle 79"/>
              <p:cNvSpPr>
                <a:spLocks noChangeArrowheads="1"/>
              </p:cNvSpPr>
              <p:nvPr/>
            </p:nvSpPr>
            <p:spPr bwMode="auto">
              <a:xfrm>
                <a:off x="2245" y="1661"/>
                <a:ext cx="1451" cy="227"/>
              </a:xfrm>
              <a:prstGeom prst="rect">
                <a:avLst/>
              </a:prstGeom>
              <a:solidFill>
                <a:srgbClr val="BEFF4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sp>
            <p:nvSpPr>
              <p:cNvPr id="96" name="Text Box 80"/>
              <p:cNvSpPr txBox="1">
                <a:spLocks noChangeArrowheads="1"/>
              </p:cNvSpPr>
              <p:nvPr/>
            </p:nvSpPr>
            <p:spPr bwMode="auto">
              <a:xfrm>
                <a:off x="2404" y="1643"/>
                <a:ext cx="1012" cy="246"/>
              </a:xfrm>
              <a:prstGeom prst="rect">
                <a:avLst/>
              </a:prstGeom>
              <a:noFill/>
              <a:ln w="52451">
                <a:noFill/>
                <a:miter lim="800000"/>
                <a:headEnd/>
                <a:tailEnd/>
              </a:ln>
              <a:effectLst/>
            </p:spPr>
            <p:txBody>
              <a:bodyPr wrap="square" lIns="80138" tIns="40069" rIns="80138" bIns="40069" anchor="b">
                <a:prstTxWarp prst="textNoShape">
                  <a:avLst/>
                </a:prstTxWarp>
                <a:spAutoFit/>
              </a:bodyPr>
              <a:lstStyle/>
              <a:p>
                <a:pPr algn="ctr" defTabSz="801688">
                  <a:buFontTx/>
                  <a:buNone/>
                </a:pPr>
                <a:r>
                  <a:rPr lang="en-GB" sz="1200" b="1" dirty="0" smtClean="0">
                    <a:solidFill>
                      <a:schemeClr val="bg1"/>
                    </a:solidFill>
                    <a:latin typeface="Arial"/>
                    <a:cs typeface="Arial"/>
                  </a:rPr>
                  <a:t>Dyspnea</a:t>
                </a:r>
                <a:endParaRPr lang="en-GB" sz="1200" b="1" dirty="0">
                  <a:solidFill>
                    <a:schemeClr val="bg1"/>
                  </a:solidFill>
                  <a:latin typeface="Arial"/>
                  <a:cs typeface="Arial"/>
                </a:endParaRPr>
              </a:p>
            </p:txBody>
          </p:sp>
        </p:grpSp>
        <p:sp>
          <p:nvSpPr>
            <p:cNvPr id="76" name="Line 91"/>
            <p:cNvSpPr>
              <a:spLocks noChangeShapeType="1"/>
            </p:cNvSpPr>
            <p:nvPr/>
          </p:nvSpPr>
          <p:spPr bwMode="auto">
            <a:xfrm>
              <a:off x="4486275" y="2403475"/>
              <a:ext cx="0" cy="265113"/>
            </a:xfrm>
            <a:prstGeom prst="line">
              <a:avLst/>
            </a:prstGeom>
            <a:noFill/>
            <a:ln w="57150">
              <a:solidFill>
                <a:schemeClr val="bg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algn="ctr"/>
              <a:endParaRPr lang="es-ES_tradnl" b="0">
                <a:solidFill>
                  <a:schemeClr val="tx1"/>
                </a:solidFill>
                <a:latin typeface="Arial"/>
                <a:cs typeface="Arial"/>
              </a:endParaRPr>
            </a:p>
          </p:txBody>
        </p:sp>
        <p:grpSp>
          <p:nvGrpSpPr>
            <p:cNvPr id="12" name="Agrupar 72"/>
            <p:cNvGrpSpPr/>
            <p:nvPr/>
          </p:nvGrpSpPr>
          <p:grpSpPr>
            <a:xfrm>
              <a:off x="3684894" y="4352697"/>
              <a:ext cx="1649106" cy="600336"/>
              <a:chOff x="3684894" y="4352697"/>
              <a:chExt cx="1649106" cy="600336"/>
            </a:xfrm>
          </p:grpSpPr>
          <p:sp>
            <p:nvSpPr>
              <p:cNvPr id="63" name="Rectangle 79"/>
              <p:cNvSpPr>
                <a:spLocks noChangeArrowheads="1"/>
              </p:cNvSpPr>
              <p:nvPr/>
            </p:nvSpPr>
            <p:spPr bwMode="auto">
              <a:xfrm>
                <a:off x="3687763" y="4397040"/>
                <a:ext cx="1646237" cy="479761"/>
              </a:xfrm>
              <a:prstGeom prst="rect">
                <a:avLst/>
              </a:prstGeom>
              <a:solidFill>
                <a:srgbClr val="BEFF4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pPr algn="ctr"/>
                <a:endParaRPr lang="es-ES_tradnl" b="0">
                  <a:solidFill>
                    <a:schemeClr val="tx1"/>
                  </a:solidFill>
                  <a:latin typeface="Arial"/>
                  <a:cs typeface="Arial"/>
                </a:endParaRPr>
              </a:p>
            </p:txBody>
          </p:sp>
          <p:sp>
            <p:nvSpPr>
              <p:cNvPr id="68" name="Text Box 80"/>
              <p:cNvSpPr txBox="1">
                <a:spLocks noChangeArrowheads="1"/>
              </p:cNvSpPr>
              <p:nvPr/>
            </p:nvSpPr>
            <p:spPr bwMode="auto">
              <a:xfrm>
                <a:off x="3684894" y="4352697"/>
                <a:ext cx="1624083" cy="600336"/>
              </a:xfrm>
              <a:prstGeom prst="rect">
                <a:avLst/>
              </a:prstGeom>
              <a:noFill/>
              <a:ln w="52451">
                <a:noFill/>
                <a:miter lim="800000"/>
                <a:headEnd/>
                <a:tailEnd/>
              </a:ln>
              <a:effectLst/>
            </p:spPr>
            <p:txBody>
              <a:bodyPr wrap="square" lIns="80138" tIns="40069" rIns="80138" bIns="40069" anchor="b">
                <a:prstTxWarp prst="textNoShape">
                  <a:avLst/>
                </a:prstTxWarp>
                <a:spAutoFit/>
              </a:bodyPr>
              <a:lstStyle/>
              <a:p>
                <a:pPr algn="ctr" defTabSz="801688">
                  <a:buFontTx/>
                  <a:buNone/>
                </a:pPr>
                <a:r>
                  <a:rPr lang="en-GB" sz="1200" b="1" dirty="0" smtClean="0">
                    <a:solidFill>
                      <a:schemeClr val="bg1"/>
                    </a:solidFill>
                    <a:latin typeface="Arial"/>
                    <a:cs typeface="Arial"/>
                  </a:rPr>
                  <a:t>Decreased</a:t>
                </a:r>
              </a:p>
              <a:p>
                <a:pPr algn="ctr" defTabSz="801688">
                  <a:buFontTx/>
                  <a:buNone/>
                </a:pPr>
                <a:r>
                  <a:rPr lang="en-GB" sz="1200" b="1" dirty="0" smtClean="0">
                    <a:solidFill>
                      <a:schemeClr val="bg1"/>
                    </a:solidFill>
                    <a:latin typeface="Arial"/>
                    <a:cs typeface="Arial"/>
                  </a:rPr>
                  <a:t>Exercise Capacity</a:t>
                </a:r>
                <a:endParaRPr lang="en-GB" sz="1200" b="1" dirty="0">
                  <a:solidFill>
                    <a:schemeClr val="bg1"/>
                  </a:solidFill>
                  <a:latin typeface="Arial"/>
                  <a:cs typeface="Arial"/>
                </a:endParaRPr>
              </a:p>
            </p:txBody>
          </p:sp>
        </p:grpSp>
      </p:grpSp>
      <p:grpSp>
        <p:nvGrpSpPr>
          <p:cNvPr id="13" name="Agrupar 93"/>
          <p:cNvGrpSpPr/>
          <p:nvPr/>
        </p:nvGrpSpPr>
        <p:grpSpPr>
          <a:xfrm>
            <a:off x="996287" y="1608541"/>
            <a:ext cx="2453352" cy="963215"/>
            <a:chOff x="996287" y="2144713"/>
            <a:chExt cx="2453352" cy="1284286"/>
          </a:xfrm>
        </p:grpSpPr>
        <p:sp>
          <p:nvSpPr>
            <p:cNvPr id="60" name="Arco 2"/>
            <p:cNvSpPr>
              <a:spLocks/>
            </p:cNvSpPr>
            <p:nvPr/>
          </p:nvSpPr>
          <p:spPr bwMode="auto">
            <a:xfrm rot="10800000">
              <a:off x="1905001" y="2906712"/>
              <a:ext cx="1544638" cy="5222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cmpd="sng">
              <a:solidFill>
                <a:schemeClr val="bg1"/>
              </a:solidFill>
              <a:prstDash val="sysDot"/>
              <a:round/>
              <a:headEnd/>
              <a:tailEnd/>
            </a:ln>
            <a:effectLst/>
          </p:spPr>
          <p:txBody>
            <a:bodyPr wrap="none" anchor="ctr">
              <a:prstTxWarp prst="textNoShape">
                <a:avLst/>
              </a:prstTxWarp>
            </a:bodyPr>
            <a:lstStyle/>
            <a:p>
              <a:pPr algn="ctr"/>
              <a:endParaRPr lang="es-ES_tradnl" b="0">
                <a:solidFill>
                  <a:srgbClr val="000000"/>
                </a:solidFill>
                <a:latin typeface="Arial"/>
                <a:cs typeface="Arial"/>
              </a:endParaRPr>
            </a:p>
          </p:txBody>
        </p:sp>
        <p:sp>
          <p:nvSpPr>
            <p:cNvPr id="80" name="Arco 68"/>
            <p:cNvSpPr>
              <a:spLocks/>
            </p:cNvSpPr>
            <p:nvPr/>
          </p:nvSpPr>
          <p:spPr bwMode="auto">
            <a:xfrm flipH="1">
              <a:off x="1905000" y="2144713"/>
              <a:ext cx="1544638" cy="5222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cmpd="sng">
              <a:solidFill>
                <a:schemeClr val="tx1"/>
              </a:solidFill>
              <a:prstDash val="sysDot"/>
              <a:round/>
              <a:headEnd/>
              <a:tailEnd/>
            </a:ln>
            <a:effectLst/>
          </p:spPr>
          <p:txBody>
            <a:bodyPr wrap="none" anchor="ctr">
              <a:prstTxWarp prst="textNoShape">
                <a:avLst/>
              </a:prstTxWarp>
            </a:bodyPr>
            <a:lstStyle/>
            <a:p>
              <a:pPr algn="ctr"/>
              <a:endParaRPr lang="es-ES_tradnl" b="0">
                <a:solidFill>
                  <a:srgbClr val="000000"/>
                </a:solidFill>
                <a:latin typeface="Arial"/>
                <a:cs typeface="Arial"/>
              </a:endParaRPr>
            </a:p>
          </p:txBody>
        </p:sp>
        <p:sp>
          <p:nvSpPr>
            <p:cNvPr id="85" name="Text Box 80"/>
            <p:cNvSpPr txBox="1">
              <a:spLocks noChangeArrowheads="1"/>
            </p:cNvSpPr>
            <p:nvPr/>
          </p:nvSpPr>
          <p:spPr bwMode="auto">
            <a:xfrm>
              <a:off x="996287" y="2527115"/>
              <a:ext cx="1572063" cy="436189"/>
            </a:xfrm>
            <a:prstGeom prst="rect">
              <a:avLst/>
            </a:prstGeom>
            <a:solidFill>
              <a:schemeClr val="bg1"/>
            </a:solidFill>
            <a:ln w="52451">
              <a:noFill/>
              <a:miter lim="800000"/>
              <a:headEnd/>
              <a:tailEnd/>
            </a:ln>
            <a:effectLst/>
          </p:spPr>
          <p:txBody>
            <a:bodyPr wrap="square" lIns="80138" tIns="40069" rIns="80138" bIns="40069" anchor="b">
              <a:prstTxWarp prst="textNoShape">
                <a:avLst/>
              </a:prstTxWarp>
              <a:spAutoFit/>
            </a:bodyPr>
            <a:lstStyle/>
            <a:p>
              <a:pPr algn="ctr" defTabSz="801688">
                <a:buFontTx/>
                <a:buNone/>
              </a:pPr>
              <a:r>
                <a:rPr lang="en-GB" sz="1600" b="1" dirty="0" smtClean="0">
                  <a:latin typeface="Arial"/>
                  <a:cs typeface="Arial"/>
                </a:rPr>
                <a:t>Exacerbations</a:t>
              </a:r>
              <a:endParaRPr lang="en-GB" sz="1600" b="1" dirty="0">
                <a:latin typeface="Arial"/>
                <a:cs typeface="Arial"/>
              </a:endParaRPr>
            </a:p>
          </p:txBody>
        </p:sp>
      </p:grpSp>
      <p:grpSp>
        <p:nvGrpSpPr>
          <p:cNvPr id="15" name="Group 37"/>
          <p:cNvGrpSpPr>
            <a:grpSpLocks/>
          </p:cNvGrpSpPr>
          <p:nvPr/>
        </p:nvGrpSpPr>
        <p:grpSpPr bwMode="auto">
          <a:xfrm>
            <a:off x="3275012" y="1454007"/>
            <a:ext cx="2592388" cy="298614"/>
            <a:chOff x="3606" y="1398"/>
            <a:chExt cx="1633" cy="265"/>
          </a:xfrm>
          <a:solidFill>
            <a:srgbClr val="F49153"/>
          </a:solidFill>
          <a:effectLst>
            <a:glow rad="139700">
              <a:srgbClr val="8F97B7">
                <a:alpha val="75000"/>
              </a:srgbClr>
            </a:glow>
            <a:outerShdw blurRad="50800" dist="38100" dir="2700000" algn="tl" rotWithShape="0">
              <a:srgbClr val="000000">
                <a:alpha val="43000"/>
              </a:srgbClr>
            </a:outerShdw>
          </a:effectLst>
        </p:grpSpPr>
        <p:sp>
          <p:nvSpPr>
            <p:cNvPr id="90" name="Rectangle 38"/>
            <p:cNvSpPr>
              <a:spLocks noChangeArrowheads="1"/>
            </p:cNvSpPr>
            <p:nvPr/>
          </p:nvSpPr>
          <p:spPr bwMode="auto">
            <a:xfrm>
              <a:off x="3606" y="1439"/>
              <a:ext cx="1633" cy="224"/>
            </a:xfrm>
            <a:prstGeom prst="rect">
              <a:avLst/>
            </a:prstGeom>
            <a:solidFill>
              <a:schemeClr val="accent5">
                <a:lumMod val="50000"/>
              </a:schemeClr>
            </a:solidFill>
            <a:ln w="9525">
              <a:solidFill>
                <a:schemeClr val="tx1"/>
              </a:solidFill>
              <a:miter lim="800000"/>
              <a:headEnd/>
              <a:tailEnd/>
            </a:ln>
            <a:effectLst>
              <a:outerShdw blurRad="63500" dist="38099" dir="2700000" algn="ctr" rotWithShape="0">
                <a:schemeClr val="tx1">
                  <a:alpha val="74998"/>
                </a:schemeClr>
              </a:outerShdw>
            </a:effectLst>
            <a:scene3d>
              <a:camera prst="orthographicFront"/>
              <a:lightRig rig="threePt" dir="t"/>
            </a:scene3d>
            <a:sp3d>
              <a:bevelT/>
            </a:sp3d>
          </p:spPr>
          <p:txBody>
            <a:bodyPr wrap="none" anchor="ctr">
              <a:prstTxWarp prst="textNoShape">
                <a:avLst/>
              </a:prstTxWarp>
            </a:bodyPr>
            <a:lstStyle/>
            <a:p>
              <a:pPr algn="ctr"/>
              <a:endParaRPr lang="es-ES_tradnl">
                <a:latin typeface="Arial"/>
                <a:cs typeface="Arial"/>
              </a:endParaRPr>
            </a:p>
          </p:txBody>
        </p:sp>
        <p:sp>
          <p:nvSpPr>
            <p:cNvPr id="91" name="Text Box 39"/>
            <p:cNvSpPr txBox="1">
              <a:spLocks noChangeArrowheads="1"/>
            </p:cNvSpPr>
            <p:nvPr/>
          </p:nvSpPr>
          <p:spPr bwMode="auto">
            <a:xfrm>
              <a:off x="3763" y="1398"/>
              <a:ext cx="1322" cy="236"/>
            </a:xfrm>
            <a:prstGeom prst="rect">
              <a:avLst/>
            </a:prstGeom>
            <a:noFill/>
            <a:ln w="52451">
              <a:noFill/>
              <a:miter lim="800000"/>
              <a:headEnd/>
              <a:tailEnd/>
            </a:ln>
            <a:effectLst/>
          </p:spPr>
          <p:txBody>
            <a:bodyPr wrap="none" lIns="80138" tIns="40069" rIns="80138" bIns="40069" anchor="b">
              <a:prstTxWarp prst="textNoShape">
                <a:avLst/>
              </a:prstTxWarp>
              <a:spAutoFit/>
            </a:bodyPr>
            <a:lstStyle/>
            <a:p>
              <a:pPr algn="ctr" defTabSz="801688">
                <a:buFontTx/>
                <a:buNone/>
              </a:pPr>
              <a:r>
                <a:rPr lang="en-GB" sz="1200" b="1" dirty="0" smtClean="0">
                  <a:latin typeface="Arial"/>
                  <a:cs typeface="Arial"/>
                </a:rPr>
                <a:t>Expiratory Flow Limitation</a:t>
              </a:r>
              <a:endParaRPr lang="en-GB" sz="1200" b="1" dirty="0">
                <a:latin typeface="Arial"/>
                <a:cs typeface="Arial"/>
              </a:endParaRPr>
            </a:p>
          </p:txBody>
        </p:sp>
      </p:grpSp>
      <p:sp>
        <p:nvSpPr>
          <p:cNvPr id="77" name="Line 95"/>
          <p:cNvSpPr>
            <a:spLocks noChangeShapeType="1"/>
          </p:cNvSpPr>
          <p:nvPr/>
        </p:nvSpPr>
        <p:spPr bwMode="auto">
          <a:xfrm>
            <a:off x="4486275" y="1314450"/>
            <a:ext cx="0" cy="198834"/>
          </a:xfrm>
          <a:prstGeom prst="line">
            <a:avLst/>
          </a:prstGeom>
          <a:noFill/>
          <a:ln w="57150">
            <a:solidFill>
              <a:schemeClr val="bg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algn="ctr"/>
            <a:endParaRPr lang="es-ES_tradnl" b="0">
              <a:solidFill>
                <a:srgbClr val="000000"/>
              </a:solidFill>
              <a:latin typeface="Arial"/>
              <a:cs typeface="Arial"/>
            </a:endParaRPr>
          </a:p>
        </p:txBody>
      </p:sp>
      <p:grpSp>
        <p:nvGrpSpPr>
          <p:cNvPr id="16" name="Agrupar 105"/>
          <p:cNvGrpSpPr/>
          <p:nvPr/>
        </p:nvGrpSpPr>
        <p:grpSpPr>
          <a:xfrm>
            <a:off x="6310953" y="457200"/>
            <a:ext cx="2057400" cy="857250"/>
            <a:chOff x="6248400" y="457200"/>
            <a:chExt cx="2057400" cy="1447800"/>
          </a:xfrm>
        </p:grpSpPr>
        <p:sp>
          <p:nvSpPr>
            <p:cNvPr id="105" name="Elipse 104"/>
            <p:cNvSpPr/>
            <p:nvPr/>
          </p:nvSpPr>
          <p:spPr bwMode="auto">
            <a:xfrm>
              <a:off x="6248400" y="457200"/>
              <a:ext cx="1981200" cy="1447800"/>
            </a:xfrm>
            <a:prstGeom prst="ellipse">
              <a:avLst/>
            </a:prstGeom>
            <a:solidFill>
              <a:srgbClr val="FF3725">
                <a:alpha val="65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04" name="Text Box 39"/>
            <p:cNvSpPr txBox="1">
              <a:spLocks noChangeArrowheads="1"/>
            </p:cNvSpPr>
            <p:nvPr/>
          </p:nvSpPr>
          <p:spPr bwMode="auto">
            <a:xfrm>
              <a:off x="6248400" y="815879"/>
              <a:ext cx="2057400" cy="864387"/>
            </a:xfrm>
            <a:prstGeom prst="rect">
              <a:avLst/>
            </a:prstGeom>
            <a:noFill/>
            <a:ln w="52451">
              <a:noFill/>
              <a:miter lim="800000"/>
              <a:headEnd/>
              <a:tailEnd/>
            </a:ln>
            <a:effectLst/>
          </p:spPr>
          <p:txBody>
            <a:bodyPr wrap="square" lIns="80138" tIns="40069" rIns="80138" bIns="40069" anchor="b">
              <a:prstTxWarp prst="textNoShape">
                <a:avLst/>
              </a:prstTxWarp>
              <a:spAutoFit/>
            </a:bodyPr>
            <a:lstStyle/>
            <a:p>
              <a:pPr algn="ctr" defTabSz="801688">
                <a:buFontTx/>
                <a:buNone/>
              </a:pPr>
              <a:r>
                <a:rPr lang="en-GB" sz="1400" b="1" dirty="0" smtClean="0">
                  <a:solidFill>
                    <a:schemeClr val="bg1"/>
                  </a:solidFill>
                  <a:latin typeface="Arial"/>
                  <a:cs typeface="Arial"/>
                </a:rPr>
                <a:t>BRONCHODILATOR</a:t>
              </a:r>
            </a:p>
            <a:p>
              <a:pPr algn="ctr" defTabSz="801688">
                <a:buFontTx/>
                <a:buNone/>
              </a:pPr>
              <a:r>
                <a:rPr lang="en-GB" sz="1400" b="1" dirty="0" smtClean="0">
                  <a:solidFill>
                    <a:schemeClr val="bg1"/>
                  </a:solidFill>
                  <a:latin typeface="Arial"/>
                  <a:cs typeface="Arial"/>
                </a:rPr>
                <a:t>(pivotal)</a:t>
              </a:r>
              <a:endParaRPr lang="en-GB" sz="1400" b="1" dirty="0">
                <a:solidFill>
                  <a:schemeClr val="bg1"/>
                </a:solidFill>
                <a:latin typeface="Arial"/>
                <a:cs typeface="Arial"/>
              </a:endParaRPr>
            </a:p>
          </p:txBody>
        </p:sp>
      </p:grpSp>
      <p:sp>
        <p:nvSpPr>
          <p:cNvPr id="99" name="Forma libre 98"/>
          <p:cNvSpPr/>
          <p:nvPr/>
        </p:nvSpPr>
        <p:spPr bwMode="auto">
          <a:xfrm>
            <a:off x="6037877" y="1311739"/>
            <a:ext cx="1249216" cy="473684"/>
          </a:xfrm>
          <a:custGeom>
            <a:avLst/>
            <a:gdLst>
              <a:gd name="connsiteX0" fmla="*/ 1249216 w 1249216"/>
              <a:gd name="connsiteY0" fmla="*/ 0 h 631578"/>
              <a:gd name="connsiteX1" fmla="*/ 1009783 w 1249216"/>
              <a:gd name="connsiteY1" fmla="*/ 551763 h 631578"/>
              <a:gd name="connsiteX2" fmla="*/ 0 w 1249216"/>
              <a:gd name="connsiteY2" fmla="*/ 478889 h 631578"/>
              <a:gd name="connsiteX3" fmla="*/ 0 w 1249216"/>
              <a:gd name="connsiteY3" fmla="*/ 478889 h 631578"/>
            </a:gdLst>
            <a:ahLst/>
            <a:cxnLst>
              <a:cxn ang="0">
                <a:pos x="connsiteX0" y="connsiteY0"/>
              </a:cxn>
              <a:cxn ang="0">
                <a:pos x="connsiteX1" y="connsiteY1"/>
              </a:cxn>
              <a:cxn ang="0">
                <a:pos x="connsiteX2" y="connsiteY2"/>
              </a:cxn>
              <a:cxn ang="0">
                <a:pos x="connsiteX3" y="connsiteY3"/>
              </a:cxn>
            </a:cxnLst>
            <a:rect l="l" t="t" r="r" b="b"/>
            <a:pathLst>
              <a:path w="1249216" h="631578">
                <a:moveTo>
                  <a:pt x="1249216" y="0"/>
                </a:moveTo>
                <a:cubicBezTo>
                  <a:pt x="1233601" y="235974"/>
                  <a:pt x="1217986" y="471948"/>
                  <a:pt x="1009783" y="551763"/>
                </a:cubicBezTo>
                <a:cubicBezTo>
                  <a:pt x="801580" y="631578"/>
                  <a:pt x="0" y="478889"/>
                  <a:pt x="0" y="478889"/>
                </a:cubicBezTo>
                <a:lnTo>
                  <a:pt x="0" y="478889"/>
                </a:lnTo>
              </a:path>
            </a:pathLst>
          </a:custGeom>
          <a:noFill/>
          <a:ln w="28575" cap="flat" cmpd="sng" algn="ctr">
            <a:solidFill>
              <a:srgbClr val="FF0000"/>
            </a:solidFill>
            <a:prstDash val="sysDot"/>
            <a:round/>
            <a:headEnd type="triangle" w="med" len="med"/>
            <a:tailEnd type="none" w="med" len="med"/>
          </a:ln>
          <a:effectLst>
            <a:outerShdw blurRad="63500" dist="35921" dir="27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charset="2"/>
              <a:buNone/>
              <a:tabLst/>
            </a:pPr>
            <a:endParaRPr kumimoji="0" lang="es-ES_tradnl" sz="2400" b="1" i="0" u="none" strike="noStrike" cap="none" normalizeH="0" baseline="0">
              <a:ln>
                <a:noFill/>
              </a:ln>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73" name="Arco 68"/>
          <p:cNvSpPr>
            <a:spLocks/>
          </p:cNvSpPr>
          <p:nvPr/>
        </p:nvSpPr>
        <p:spPr bwMode="auto">
          <a:xfrm flipH="1">
            <a:off x="1591101" y="1366795"/>
            <a:ext cx="1544638" cy="5222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cmpd="sng">
            <a:solidFill>
              <a:schemeClr val="bg1"/>
            </a:solidFill>
            <a:prstDash val="sysDot"/>
            <a:round/>
            <a:headEnd/>
            <a:tailEnd/>
          </a:ln>
          <a:effectLst/>
        </p:spPr>
        <p:txBody>
          <a:bodyPr wrap="none" anchor="ctr">
            <a:prstTxWarp prst="textNoShape">
              <a:avLst/>
            </a:prstTxWarp>
          </a:bodyPr>
          <a:lstStyle/>
          <a:p>
            <a:pPr algn="ctr"/>
            <a:endParaRPr lang="es-ES_tradnl" b="0">
              <a:solidFill>
                <a:srgbClr val="000000"/>
              </a:solidFill>
              <a:latin typeface="Arial"/>
              <a:cs typeface="Aria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to="" calcmode="lin" valueType="num">
                                      <p:cBhvr>
                                        <p:cTn id="17" dur="1" fill="hold"/>
                                        <p:tgtEl>
                                          <p:spTgt spid="7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500"/>
                                        <p:tgtEl>
                                          <p:spTgt spid="99"/>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a:xfrm>
            <a:off x="166697" y="115494"/>
            <a:ext cx="8785225" cy="830997"/>
          </a:xfrm>
        </p:spPr>
        <p:txBody>
          <a:bodyPr/>
          <a:lstStyle/>
          <a:p>
            <a:r>
              <a:rPr lang="en-GB" sz="2400" noProof="0" dirty="0" smtClean="0">
                <a:solidFill>
                  <a:srgbClr val="FFFF00"/>
                </a:solidFill>
                <a:effectLst/>
                <a:latin typeface="+mn-lt"/>
              </a:rPr>
              <a:t>Adjusted mean IC, TLC, FRC and RV response (L) at 22:30 post dose after 6 weeks’ treatment</a:t>
            </a:r>
          </a:p>
        </p:txBody>
      </p:sp>
      <p:sp>
        <p:nvSpPr>
          <p:cNvPr id="49161" name="Textfeld 2"/>
          <p:cNvSpPr txBox="1">
            <a:spLocks noChangeArrowheads="1"/>
          </p:cNvSpPr>
          <p:nvPr/>
        </p:nvSpPr>
        <p:spPr bwMode="auto">
          <a:xfrm>
            <a:off x="363544" y="869067"/>
            <a:ext cx="842645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de-DE" sz="2000" b="1" dirty="0" smtClean="0">
                <a:solidFill>
                  <a:schemeClr val="bg1"/>
                </a:solidFill>
                <a:latin typeface="+mn-lt"/>
              </a:rPr>
              <a:t>22:30 hours after dosing</a:t>
            </a:r>
          </a:p>
        </p:txBody>
      </p:sp>
      <p:sp>
        <p:nvSpPr>
          <p:cNvPr id="2" name="Textfeld 1"/>
          <p:cNvSpPr txBox="1"/>
          <p:nvPr/>
        </p:nvSpPr>
        <p:spPr>
          <a:xfrm>
            <a:off x="428362" y="3866763"/>
            <a:ext cx="6641562" cy="584775"/>
          </a:xfrm>
          <a:prstGeom prst="rect">
            <a:avLst/>
          </a:prstGeom>
          <a:noFill/>
        </p:spPr>
        <p:txBody>
          <a:bodyPr wrap="none">
            <a:spAutoFit/>
          </a:bodyPr>
          <a:lstStyle/>
          <a:p>
            <a:pPr>
              <a:defRPr/>
            </a:pPr>
            <a:r>
              <a:rPr lang="de-DE" sz="1600" dirty="0">
                <a:latin typeface="+mn-lt"/>
              </a:rPr>
              <a:t>FDC always superior over </a:t>
            </a:r>
            <a:r>
              <a:rPr lang="de-DE" sz="1600" dirty="0" smtClean="0">
                <a:latin typeface="+mn-lt"/>
              </a:rPr>
              <a:t>placebo except for TLC.</a:t>
            </a:r>
            <a:endParaRPr lang="de-DE" sz="1600" dirty="0">
              <a:latin typeface="+mn-lt"/>
            </a:endParaRPr>
          </a:p>
          <a:p>
            <a:pPr>
              <a:defRPr/>
            </a:pPr>
            <a:r>
              <a:rPr lang="de-DE" sz="1600" dirty="0" smtClean="0">
                <a:latin typeface="+mn-lt"/>
              </a:rPr>
              <a:t>*Indicates additional </a:t>
            </a:r>
            <a:r>
              <a:rPr lang="de-DE" sz="1600" dirty="0">
                <a:latin typeface="+mn-lt"/>
              </a:rPr>
              <a:t>superiority over at least one of the </a:t>
            </a:r>
            <a:r>
              <a:rPr lang="de-DE" sz="1600" dirty="0" smtClean="0">
                <a:latin typeface="+mn-lt"/>
              </a:rPr>
              <a:t>monotherapies.</a:t>
            </a:r>
            <a:endParaRPr lang="de-DE" sz="1600" dirty="0">
              <a:latin typeface="+mn-lt"/>
            </a:endParaRPr>
          </a:p>
        </p:txBody>
      </p:sp>
      <p:sp>
        <p:nvSpPr>
          <p:cNvPr id="32" name="Rectangle 15"/>
          <p:cNvSpPr>
            <a:spLocks noChangeArrowheads="1"/>
          </p:cNvSpPr>
          <p:nvPr/>
        </p:nvSpPr>
        <p:spPr bwMode="auto">
          <a:xfrm>
            <a:off x="3647769" y="4561291"/>
            <a:ext cx="5172382" cy="413147"/>
          </a:xfrm>
          <a:prstGeom prst="rect">
            <a:avLst/>
          </a:prstGeom>
          <a:noFill/>
        </p:spPr>
        <p:txBody>
          <a:bodyPr wrap="square" lIns="0" tIns="0" rIns="0" bIns="0" rtlCol="0" anchor="b" anchorCtr="0">
            <a:noAutofit/>
          </a:bodyPr>
          <a:lstStyle/>
          <a:p>
            <a:pPr marL="228600" indent="-228600" algn="r">
              <a:buAutoNum type="arabicPeriod"/>
            </a:pPr>
            <a:r>
              <a:rPr lang="en-GB" sz="1200" dirty="0">
                <a:latin typeface="Arial" panose="020B0604020202020204" pitchFamily="34" charset="0"/>
                <a:cs typeface="Arial" panose="020B0604020202020204" pitchFamily="34" charset="0"/>
              </a:rPr>
              <a:t>Data on file. Study 1237.20</a:t>
            </a:r>
          </a:p>
          <a:p>
            <a:pPr marL="228600" indent="-228600" algn="r">
              <a:buAutoNum type="arabicPeriod"/>
            </a:pPr>
            <a:r>
              <a:rPr lang="en-GB" sz="1200" dirty="0" err="1" smtClean="0">
                <a:latin typeface="Arial" panose="020B0604020202020204" pitchFamily="34" charset="0"/>
                <a:cs typeface="Arial" panose="020B0604020202020204" pitchFamily="34" charset="0"/>
              </a:rPr>
              <a:t>Derom</a:t>
            </a:r>
            <a:r>
              <a:rPr lang="en-GB" sz="1200" dirty="0" smtClean="0">
                <a:latin typeface="Arial" panose="020B0604020202020204" pitchFamily="34" charset="0"/>
                <a:cs typeface="Arial" panose="020B0604020202020204" pitchFamily="34" charset="0"/>
              </a:rPr>
              <a:t> E. </a:t>
            </a:r>
            <a:r>
              <a:rPr lang="en-GB" sz="1200" dirty="0">
                <a:latin typeface="Arial" panose="020B0604020202020204" pitchFamily="34" charset="0"/>
                <a:cs typeface="Arial" panose="020B0604020202020204" pitchFamily="34" charset="0"/>
              </a:rPr>
              <a:t>et al. </a:t>
            </a:r>
            <a:r>
              <a:rPr lang="en-GB" sz="1200" i="1" dirty="0">
                <a:latin typeface="Arial" panose="020B0604020202020204" pitchFamily="34" charset="0"/>
                <a:cs typeface="Arial" panose="020B0604020202020204" pitchFamily="34" charset="0"/>
              </a:rPr>
              <a:t>Am J </a:t>
            </a:r>
            <a:r>
              <a:rPr lang="en-GB" sz="1200" i="1" dirty="0" smtClean="0">
                <a:latin typeface="Arial" panose="020B0604020202020204" pitchFamily="34" charset="0"/>
                <a:cs typeface="Arial" panose="020B0604020202020204" pitchFamily="34" charset="0"/>
              </a:rPr>
              <a:t>Respir </a:t>
            </a:r>
            <a:r>
              <a:rPr lang="en-GB" sz="1200" i="1" dirty="0">
                <a:latin typeface="Arial" panose="020B0604020202020204" pitchFamily="34" charset="0"/>
                <a:cs typeface="Arial" panose="020B0604020202020204" pitchFamily="34" charset="0"/>
              </a:rPr>
              <a:t>Crit Care </a:t>
            </a:r>
            <a:r>
              <a:rPr lang="en-GB" sz="1200" i="1" dirty="0" smtClean="0">
                <a:latin typeface="Arial" panose="020B0604020202020204" pitchFamily="34" charset="0"/>
                <a:cs typeface="Arial" panose="020B0604020202020204" pitchFamily="34" charset="0"/>
              </a:rPr>
              <a:t>Med. </a:t>
            </a:r>
            <a:r>
              <a:rPr lang="en-GB" sz="1200" dirty="0" smtClean="0">
                <a:latin typeface="Arial" panose="020B0604020202020204" pitchFamily="34" charset="0"/>
                <a:cs typeface="Arial" panose="020B0604020202020204" pitchFamily="34" charset="0"/>
              </a:rPr>
              <a:t>2014;189.1:A6727 </a:t>
            </a:r>
            <a:r>
              <a:rPr lang="en-GB" sz="1200" dirty="0">
                <a:latin typeface="Arial" panose="020B0604020202020204" pitchFamily="34" charset="0"/>
                <a:cs typeface="Arial" panose="020B0604020202020204" pitchFamily="34" charset="0"/>
              </a:rPr>
              <a:t>(Abstract).</a:t>
            </a:r>
          </a:p>
        </p:txBody>
      </p:sp>
      <p:graphicFrame>
        <p:nvGraphicFramePr>
          <p:cNvPr id="5" name="Chart 4"/>
          <p:cNvGraphicFramePr/>
          <p:nvPr>
            <p:extLst>
              <p:ext uri="{D42A27DB-BD31-4B8C-83A1-F6EECF244321}">
                <p14:modId xmlns:p14="http://schemas.microsoft.com/office/powerpoint/2010/main" xmlns="" val="2271030584"/>
              </p:ext>
            </p:extLst>
          </p:nvPr>
        </p:nvGraphicFramePr>
        <p:xfrm>
          <a:off x="515938" y="919162"/>
          <a:ext cx="7670800" cy="31765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630954" y="3092951"/>
            <a:ext cx="101311" cy="369332"/>
          </a:xfrm>
          <a:prstGeom prst="rect">
            <a:avLst/>
          </a:prstGeom>
          <a:noFill/>
        </p:spPr>
        <p:txBody>
          <a:bodyPr wrap="square" rtlCol="0">
            <a:spAutoFit/>
          </a:bodyPr>
          <a:lstStyle/>
          <a:p>
            <a:pPr algn="ctr"/>
            <a:r>
              <a:rPr lang="en-GB" dirty="0" smtClean="0"/>
              <a:t>*</a:t>
            </a:r>
            <a:endParaRPr lang="en-GB" dirty="0"/>
          </a:p>
        </p:txBody>
      </p:sp>
      <p:sp>
        <p:nvSpPr>
          <p:cNvPr id="11" name="TextBox 10"/>
          <p:cNvSpPr txBox="1"/>
          <p:nvPr/>
        </p:nvSpPr>
        <p:spPr>
          <a:xfrm>
            <a:off x="7736422" y="3098068"/>
            <a:ext cx="101311" cy="369332"/>
          </a:xfrm>
          <a:prstGeom prst="rect">
            <a:avLst/>
          </a:prstGeom>
          <a:noFill/>
        </p:spPr>
        <p:txBody>
          <a:bodyPr wrap="square" rtlCol="0">
            <a:spAutoFit/>
          </a:bodyPr>
          <a:lstStyle/>
          <a:p>
            <a:pPr algn="ctr"/>
            <a:r>
              <a:rPr lang="en-GB" dirty="0" smtClean="0"/>
              <a:t>*</a:t>
            </a:r>
            <a:endParaRPr lang="en-GB" dirty="0"/>
          </a:p>
        </p:txBody>
      </p:sp>
      <p:sp>
        <p:nvSpPr>
          <p:cNvPr id="12" name="TextBox 11"/>
          <p:cNvSpPr txBox="1"/>
          <p:nvPr/>
        </p:nvSpPr>
        <p:spPr>
          <a:xfrm>
            <a:off x="7750070" y="3648473"/>
            <a:ext cx="101311" cy="369332"/>
          </a:xfrm>
          <a:prstGeom prst="rect">
            <a:avLst/>
          </a:prstGeom>
          <a:noFill/>
        </p:spPr>
        <p:txBody>
          <a:bodyPr wrap="square" rtlCol="0">
            <a:spAutoFit/>
          </a:bodyPr>
          <a:lstStyle/>
          <a:p>
            <a:pPr algn="ctr"/>
            <a:r>
              <a:rPr lang="en-GB" dirty="0" smtClean="0"/>
              <a:t>*</a:t>
            </a:r>
            <a:endParaRPr lang="en-GB" dirty="0"/>
          </a:p>
        </p:txBody>
      </p:sp>
      <p:sp>
        <p:nvSpPr>
          <p:cNvPr id="13" name="TextBox 12"/>
          <p:cNvSpPr txBox="1"/>
          <p:nvPr/>
        </p:nvSpPr>
        <p:spPr>
          <a:xfrm>
            <a:off x="6667961" y="3650729"/>
            <a:ext cx="101311" cy="369332"/>
          </a:xfrm>
          <a:prstGeom prst="rect">
            <a:avLst/>
          </a:prstGeom>
          <a:noFill/>
        </p:spPr>
        <p:txBody>
          <a:bodyPr wrap="square" rtlCol="0">
            <a:spAutoFit/>
          </a:bodyPr>
          <a:lstStyle/>
          <a:p>
            <a:pPr algn="ctr"/>
            <a:r>
              <a:rPr lang="en-GB" dirty="0" smtClean="0"/>
              <a:t>*</a:t>
            </a:r>
            <a:endParaRPr lang="en-GB" dirty="0"/>
          </a:p>
        </p:txBody>
      </p:sp>
      <p:sp>
        <p:nvSpPr>
          <p:cNvPr id="14" name="TextBox 13"/>
          <p:cNvSpPr txBox="1"/>
          <p:nvPr/>
        </p:nvSpPr>
        <p:spPr>
          <a:xfrm>
            <a:off x="6667931" y="3456767"/>
            <a:ext cx="101311" cy="369332"/>
          </a:xfrm>
          <a:prstGeom prst="rect">
            <a:avLst/>
          </a:prstGeom>
          <a:noFill/>
        </p:spPr>
        <p:txBody>
          <a:bodyPr wrap="square" rtlCol="0">
            <a:spAutoFit/>
          </a:bodyPr>
          <a:lstStyle/>
          <a:p>
            <a:pPr algn="ctr"/>
            <a:r>
              <a:rPr lang="en-GB" dirty="0" smtClean="0"/>
              <a:t>*</a:t>
            </a:r>
            <a:endParaRPr lang="en-GB" dirty="0"/>
          </a:p>
        </p:txBody>
      </p:sp>
      <p:sp>
        <p:nvSpPr>
          <p:cNvPr id="15" name="TextBox 14"/>
          <p:cNvSpPr txBox="1"/>
          <p:nvPr/>
        </p:nvSpPr>
        <p:spPr>
          <a:xfrm>
            <a:off x="7759751" y="3453167"/>
            <a:ext cx="101311" cy="369332"/>
          </a:xfrm>
          <a:prstGeom prst="rect">
            <a:avLst/>
          </a:prstGeom>
          <a:noFill/>
        </p:spPr>
        <p:txBody>
          <a:bodyPr wrap="square" rtlCol="0">
            <a:spAutoFit/>
          </a:bodyPr>
          <a:lstStyle/>
          <a:p>
            <a:pPr algn="ctr"/>
            <a:r>
              <a:rPr lang="en-GB" dirty="0" smtClean="0"/>
              <a:t>*</a:t>
            </a:r>
            <a:endParaRPr lang="en-GB" dirty="0"/>
          </a:p>
        </p:txBody>
      </p:sp>
    </p:spTree>
    <p:extLst>
      <p:ext uri="{BB962C8B-B14F-4D97-AF65-F5344CB8AC3E}">
        <p14:creationId xmlns:p14="http://schemas.microsoft.com/office/powerpoint/2010/main" xmlns="" val="4082846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6697" y="115498"/>
            <a:ext cx="8785225" cy="438581"/>
          </a:xfrm>
        </p:spPr>
        <p:txBody>
          <a:bodyPr/>
          <a:lstStyle/>
          <a:p>
            <a:r>
              <a:rPr lang="en-GB" sz="3200" dirty="0" smtClean="0">
                <a:solidFill>
                  <a:srgbClr val="FFFF00"/>
                </a:solidFill>
                <a:effectLst/>
              </a:rPr>
              <a:t>TONADO™ 1+2: Efficacy summary</a:t>
            </a:r>
            <a:endParaRPr lang="en-GB" sz="3200" dirty="0">
              <a:solidFill>
                <a:srgbClr val="FFFF00"/>
              </a:solidFill>
              <a:effectLst/>
            </a:endParaRPr>
          </a:p>
        </p:txBody>
      </p:sp>
      <p:sp>
        <p:nvSpPr>
          <p:cNvPr id="4" name="Content Placeholder 3"/>
          <p:cNvSpPr>
            <a:spLocks noGrp="1"/>
          </p:cNvSpPr>
          <p:nvPr>
            <p:ph idx="1"/>
          </p:nvPr>
        </p:nvSpPr>
        <p:spPr>
          <a:xfrm>
            <a:off x="322264" y="925123"/>
            <a:ext cx="8588056" cy="4878259"/>
          </a:xfrm>
        </p:spPr>
        <p:txBody>
          <a:bodyPr/>
          <a:lstStyle/>
          <a:p>
            <a:pPr marL="0" indent="0">
              <a:spcBef>
                <a:spcPts val="600"/>
              </a:spcBef>
              <a:buNone/>
            </a:pPr>
            <a:r>
              <a:rPr lang="en-US" sz="1600" b="1" dirty="0" smtClean="0">
                <a:effectLst/>
              </a:rPr>
              <a:t>Lung function</a:t>
            </a:r>
          </a:p>
          <a:p>
            <a:pPr>
              <a:spcBef>
                <a:spcPts val="600"/>
              </a:spcBef>
            </a:pPr>
            <a:r>
              <a:rPr lang="en-GB" sz="1600" dirty="0" smtClean="0">
                <a:effectLst/>
              </a:rPr>
              <a:t>T+O FDC 5/5 µg and 2.5/5 µg showed significant improvements versus tiotropium 5 µg, olodaterol 5 µg and placebo</a:t>
            </a:r>
          </a:p>
          <a:p>
            <a:pPr>
              <a:spcBef>
                <a:spcPts val="600"/>
              </a:spcBef>
            </a:pPr>
            <a:r>
              <a:rPr lang="en-GB" sz="1600" dirty="0" smtClean="0">
                <a:effectLst/>
              </a:rPr>
              <a:t>T+O FDC 5/5 µg versus 2.5/5 µg: small, consistent increases in FEV</a:t>
            </a:r>
            <a:r>
              <a:rPr lang="en-GB" sz="1600" baseline="-25000" dirty="0" smtClean="0">
                <a:effectLst/>
              </a:rPr>
              <a:t>1</a:t>
            </a:r>
          </a:p>
          <a:p>
            <a:pPr marL="0" indent="0">
              <a:spcBef>
                <a:spcPts val="600"/>
              </a:spcBef>
              <a:buNone/>
            </a:pPr>
            <a:r>
              <a:rPr lang="en-US" sz="1600" b="1" dirty="0" smtClean="0">
                <a:effectLst/>
              </a:rPr>
              <a:t>Quality of life</a:t>
            </a:r>
          </a:p>
          <a:p>
            <a:pPr>
              <a:spcBef>
                <a:spcPts val="600"/>
              </a:spcBef>
            </a:pPr>
            <a:r>
              <a:rPr lang="en-GB" sz="1600" dirty="0" smtClean="0">
                <a:effectLst/>
              </a:rPr>
              <a:t>All compounds have a clinically meaningful change from baseline</a:t>
            </a:r>
          </a:p>
          <a:p>
            <a:pPr>
              <a:spcBef>
                <a:spcPts val="600"/>
              </a:spcBef>
            </a:pPr>
            <a:r>
              <a:rPr lang="en-GB" sz="1600" dirty="0" smtClean="0">
                <a:effectLst/>
              </a:rPr>
              <a:t>T+O FDC 5/5 µg: significantly improved SGRQ versus tiotropium 5 µg, olodaterol 5 µg</a:t>
            </a:r>
          </a:p>
          <a:p>
            <a:pPr>
              <a:spcBef>
                <a:spcPts val="600"/>
              </a:spcBef>
            </a:pPr>
            <a:r>
              <a:rPr lang="en-GB" sz="1600" dirty="0" smtClean="0">
                <a:effectLst/>
              </a:rPr>
              <a:t>T+O FDC 2.5/5 µg: non-significant differences for SGRQ versus tiotropium 5 µg and 2.5 µg </a:t>
            </a:r>
          </a:p>
          <a:p>
            <a:pPr>
              <a:spcBef>
                <a:spcPts val="600"/>
              </a:spcBef>
            </a:pPr>
            <a:r>
              <a:rPr lang="en-GB" sz="1600" dirty="0" smtClean="0">
                <a:effectLst/>
              </a:rPr>
              <a:t>T+O FDC 5/5µg versus 2.5/5 µg: small improvement in SGRQ</a:t>
            </a:r>
          </a:p>
          <a:p>
            <a:pPr marL="0" indent="0">
              <a:spcBef>
                <a:spcPts val="600"/>
              </a:spcBef>
              <a:buNone/>
            </a:pPr>
            <a:r>
              <a:rPr lang="en-GB" sz="1600" b="1" dirty="0">
                <a:effectLst/>
              </a:rPr>
              <a:t>Dyspnoea</a:t>
            </a:r>
          </a:p>
          <a:p>
            <a:pPr>
              <a:spcBef>
                <a:spcPts val="600"/>
              </a:spcBef>
            </a:pPr>
            <a:r>
              <a:rPr lang="en-US" sz="1600" dirty="0">
                <a:effectLst/>
              </a:rPr>
              <a:t>T+O 5/5 µg showed slightly but consistently better efficacy versus T+O 2.5/5 µg for TDI outcomes</a:t>
            </a:r>
          </a:p>
          <a:p>
            <a:pPr marL="0" indent="0">
              <a:spcBef>
                <a:spcPts val="600"/>
              </a:spcBef>
              <a:buNone/>
            </a:pPr>
            <a:r>
              <a:rPr lang="en-US" sz="1600" b="1" dirty="0" smtClean="0">
                <a:effectLst/>
              </a:rPr>
              <a:t>Exacerbations</a:t>
            </a:r>
          </a:p>
          <a:p>
            <a:pPr>
              <a:spcBef>
                <a:spcPts val="600"/>
              </a:spcBef>
            </a:pPr>
            <a:r>
              <a:rPr lang="en-US" sz="1600" dirty="0" smtClean="0">
                <a:effectLst/>
              </a:rPr>
              <a:t>T+O FDC showed slightly but consistently better efficacy versus monocomponents in exacerbations outcomes</a:t>
            </a:r>
            <a:endParaRPr lang="en-US" sz="1600" dirty="0">
              <a:effectLst/>
            </a:endParaRPr>
          </a:p>
        </p:txBody>
      </p:sp>
    </p:spTree>
    <p:extLst>
      <p:ext uri="{BB962C8B-B14F-4D97-AF65-F5344CB8AC3E}">
        <p14:creationId xmlns="" xmlns:p14="http://schemas.microsoft.com/office/powerpoint/2010/main" val="275038622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66703" y="141691"/>
            <a:ext cx="8785225" cy="950135"/>
          </a:xfrm>
        </p:spPr>
        <p:txBody>
          <a:bodyPr/>
          <a:lstStyle/>
          <a:p>
            <a:pPr eaLnBrk="1" hangingPunct="1"/>
            <a:r>
              <a:rPr lang="en-US" sz="3000" dirty="0" smtClean="0">
                <a:solidFill>
                  <a:srgbClr val="FFFF00"/>
                </a:solidFill>
                <a:effectLst/>
              </a:rPr>
              <a:t>Formoterol/</a:t>
            </a:r>
            <a:r>
              <a:rPr lang="en-US" sz="3000" dirty="0" err="1" smtClean="0">
                <a:solidFill>
                  <a:srgbClr val="FFFF00"/>
                </a:solidFill>
                <a:effectLst/>
              </a:rPr>
              <a:t>aclidinium</a:t>
            </a:r>
            <a:r>
              <a:rPr lang="en-US" sz="3000" dirty="0" smtClean="0">
                <a:solidFill>
                  <a:srgbClr val="FFFF00"/>
                </a:solidFill>
                <a:effectLst/>
              </a:rPr>
              <a:t>:</a:t>
            </a:r>
            <a:br>
              <a:rPr lang="en-US" sz="3000" dirty="0" smtClean="0">
                <a:solidFill>
                  <a:srgbClr val="FFFF00"/>
                </a:solidFill>
                <a:effectLst/>
              </a:rPr>
            </a:br>
            <a:r>
              <a:rPr lang="en-US" sz="3000" dirty="0" smtClean="0">
                <a:solidFill>
                  <a:srgbClr val="FFFF00"/>
                </a:solidFill>
                <a:effectLst/>
              </a:rPr>
              <a:t>Phase III </a:t>
            </a:r>
            <a:r>
              <a:rPr lang="en-US" sz="3000" dirty="0" err="1" smtClean="0">
                <a:solidFill>
                  <a:srgbClr val="FFFF00"/>
                </a:solidFill>
                <a:effectLst/>
              </a:rPr>
              <a:t>programme</a:t>
            </a:r>
            <a:r>
              <a:rPr lang="en-US" sz="3000" dirty="0" smtClean="0">
                <a:solidFill>
                  <a:srgbClr val="FFFF00"/>
                </a:solidFill>
                <a:effectLst/>
              </a:rPr>
              <a:t> underway</a:t>
            </a:r>
            <a:endParaRPr lang="es-ES" sz="3000" dirty="0" smtClean="0">
              <a:solidFill>
                <a:srgbClr val="FFFF00"/>
              </a:solidFill>
              <a:effectLst/>
            </a:endParaRPr>
          </a:p>
        </p:txBody>
      </p:sp>
      <p:sp>
        <p:nvSpPr>
          <p:cNvPr id="19459" name="Rectangle 3"/>
          <p:cNvSpPr>
            <a:spLocks noGrp="1"/>
          </p:cNvSpPr>
          <p:nvPr>
            <p:ph type="body" idx="1"/>
          </p:nvPr>
        </p:nvSpPr>
        <p:spPr>
          <a:xfrm>
            <a:off x="1258888" y="1262063"/>
            <a:ext cx="7427912" cy="3016210"/>
          </a:xfrm>
        </p:spPr>
        <p:txBody>
          <a:bodyPr/>
          <a:lstStyle/>
          <a:p>
            <a:pPr eaLnBrk="1" hangingPunct="1"/>
            <a:r>
              <a:rPr lang="en-US" sz="2000" dirty="0" smtClean="0">
                <a:effectLst/>
              </a:rPr>
              <a:t>Two Phase </a:t>
            </a:r>
            <a:r>
              <a:rPr lang="en-US" sz="2000" dirty="0" err="1" smtClean="0">
                <a:effectLst/>
              </a:rPr>
              <a:t>IIb</a:t>
            </a:r>
            <a:r>
              <a:rPr lang="en-US" sz="2000" dirty="0" smtClean="0">
                <a:effectLst/>
              </a:rPr>
              <a:t> dose-ranging studies of formoterol/</a:t>
            </a:r>
            <a:r>
              <a:rPr lang="en-US" sz="2000" dirty="0" err="1" smtClean="0">
                <a:effectLst/>
              </a:rPr>
              <a:t>aclidinium</a:t>
            </a:r>
            <a:r>
              <a:rPr lang="en-US" sz="2000" dirty="0" smtClean="0">
                <a:effectLst/>
              </a:rPr>
              <a:t> administered twice daily demonstrated:</a:t>
            </a:r>
            <a:r>
              <a:rPr lang="en-US" sz="2000" baseline="30000" dirty="0" smtClean="0">
                <a:effectLst/>
              </a:rPr>
              <a:t>1</a:t>
            </a:r>
          </a:p>
          <a:p>
            <a:pPr lvl="1" eaLnBrk="1" hangingPunct="1"/>
            <a:r>
              <a:rPr lang="en-US" sz="2000" dirty="0" smtClean="0">
                <a:effectLst/>
              </a:rPr>
              <a:t>Statistically significant improvements in FEV</a:t>
            </a:r>
            <a:r>
              <a:rPr lang="en-US" sz="2000" baseline="-25000" dirty="0" smtClean="0">
                <a:effectLst/>
              </a:rPr>
              <a:t>1</a:t>
            </a:r>
            <a:r>
              <a:rPr lang="en-US" sz="2000" dirty="0" smtClean="0">
                <a:effectLst/>
              </a:rPr>
              <a:t> AUC</a:t>
            </a:r>
            <a:r>
              <a:rPr lang="en-US" sz="2000" baseline="-25000" dirty="0" smtClean="0">
                <a:effectLst/>
              </a:rPr>
              <a:t>0–12h</a:t>
            </a:r>
            <a:r>
              <a:rPr lang="en-US" sz="2000" dirty="0" smtClean="0">
                <a:effectLst/>
              </a:rPr>
              <a:t> </a:t>
            </a:r>
            <a:r>
              <a:rPr lang="en-US" sz="2000" dirty="0" err="1" smtClean="0">
                <a:effectLst/>
              </a:rPr>
              <a:t>vs</a:t>
            </a:r>
            <a:r>
              <a:rPr lang="en-US" sz="2000" dirty="0" smtClean="0">
                <a:effectLst/>
              </a:rPr>
              <a:t> placebo</a:t>
            </a:r>
          </a:p>
          <a:p>
            <a:pPr lvl="1" eaLnBrk="1" hangingPunct="1"/>
            <a:r>
              <a:rPr lang="en-US" sz="2000" dirty="0" smtClean="0">
                <a:effectLst/>
              </a:rPr>
              <a:t>Improved bronchodilation </a:t>
            </a:r>
            <a:r>
              <a:rPr lang="en-US" sz="2000" dirty="0" err="1" smtClean="0">
                <a:effectLst/>
              </a:rPr>
              <a:t>vs</a:t>
            </a:r>
            <a:r>
              <a:rPr lang="en-US" sz="2000" dirty="0" smtClean="0">
                <a:effectLst/>
              </a:rPr>
              <a:t> its </a:t>
            </a:r>
            <a:r>
              <a:rPr lang="en-US" sz="2000" dirty="0" err="1" smtClean="0">
                <a:effectLst/>
              </a:rPr>
              <a:t>monocomponents</a:t>
            </a:r>
            <a:endParaRPr lang="en-US" sz="2000" dirty="0" smtClean="0">
              <a:effectLst/>
            </a:endParaRPr>
          </a:p>
          <a:p>
            <a:pPr eaLnBrk="1" hangingPunct="1"/>
            <a:r>
              <a:rPr lang="en-US" sz="2000" dirty="0" smtClean="0">
                <a:effectLst/>
              </a:rPr>
              <a:t>Started Phase III trials in September 2011 </a:t>
            </a:r>
          </a:p>
          <a:p>
            <a:pPr lvl="1" eaLnBrk="1" hangingPunct="1"/>
            <a:r>
              <a:rPr lang="en-US" sz="2000" dirty="0" smtClean="0">
                <a:effectLst/>
              </a:rPr>
              <a:t>The first study is due to complete in November 2012</a:t>
            </a:r>
            <a:r>
              <a:rPr lang="en-US" sz="2000" baseline="30000" dirty="0" smtClean="0">
                <a:effectLst/>
              </a:rPr>
              <a:t>2</a:t>
            </a:r>
          </a:p>
          <a:p>
            <a:pPr eaLnBrk="1" hangingPunct="1"/>
            <a:endParaRPr lang="es-ES" sz="2000" dirty="0" smtClean="0">
              <a:effectLst/>
            </a:endParaRPr>
          </a:p>
        </p:txBody>
      </p:sp>
      <p:sp>
        <p:nvSpPr>
          <p:cNvPr id="19460" name="Rectangle 8"/>
          <p:cNvSpPr>
            <a:spLocks noChangeArrowheads="1"/>
          </p:cNvSpPr>
          <p:nvPr/>
        </p:nvSpPr>
        <p:spPr bwMode="auto">
          <a:xfrm>
            <a:off x="4201584" y="4463806"/>
            <a:ext cx="4575175" cy="246221"/>
          </a:xfrm>
          <a:prstGeom prst="rect">
            <a:avLst/>
          </a:prstGeom>
          <a:noFill/>
          <a:ln w="9525">
            <a:noFill/>
            <a:miter lim="800000"/>
            <a:headEnd/>
            <a:tailEnd/>
          </a:ln>
        </p:spPr>
        <p:txBody>
          <a:bodyPr>
            <a:spAutoFit/>
          </a:bodyPr>
          <a:lstStyle/>
          <a:p>
            <a:pPr algn="r"/>
            <a:r>
              <a:rPr lang="en-US" sz="1000" b="1" dirty="0">
                <a:latin typeface="Verdana" pitchFamily="34" charset="0"/>
              </a:rPr>
              <a:t>1. Forest Laboratories Press Release, 2011; 2. </a:t>
            </a:r>
            <a:r>
              <a:rPr lang="en-US" sz="1000" b="1" dirty="0" err="1">
                <a:latin typeface="Verdana" pitchFamily="34" charset="0"/>
              </a:rPr>
              <a:t>UKMi</a:t>
            </a:r>
            <a:r>
              <a:rPr lang="en-US" sz="1000" b="1" dirty="0">
                <a:latin typeface="Verdana" pitchFamily="34" charset="0"/>
              </a:rPr>
              <a:t>, 2012.</a:t>
            </a:r>
            <a:endParaRPr lang="da-DK" sz="1000" b="1" dirty="0">
              <a:latin typeface="Verdana" pitchFamily="34"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5181600" y="1491630"/>
            <a:ext cx="3962400" cy="2514600"/>
            <a:chOff x="4724400" y="1981200"/>
            <a:chExt cx="3962400" cy="3352800"/>
          </a:xfrm>
        </p:grpSpPr>
        <p:sp>
          <p:nvSpPr>
            <p:cNvPr id="25" name="Rectangle 14"/>
            <p:cNvSpPr>
              <a:spLocks noChangeArrowheads="1"/>
            </p:cNvSpPr>
            <p:nvPr/>
          </p:nvSpPr>
          <p:spPr bwMode="auto">
            <a:xfrm>
              <a:off x="4724400" y="44958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6" name="Rectangle 15"/>
            <p:cNvSpPr>
              <a:spLocks noChangeArrowheads="1"/>
            </p:cNvSpPr>
            <p:nvPr/>
          </p:nvSpPr>
          <p:spPr bwMode="auto">
            <a:xfrm>
              <a:off x="4724400" y="36576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7" name="Rectangle 16"/>
            <p:cNvSpPr>
              <a:spLocks noChangeArrowheads="1"/>
            </p:cNvSpPr>
            <p:nvPr/>
          </p:nvSpPr>
          <p:spPr bwMode="auto">
            <a:xfrm>
              <a:off x="4724400" y="28194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8" name="Rectangle 17"/>
            <p:cNvSpPr>
              <a:spLocks noChangeArrowheads="1"/>
            </p:cNvSpPr>
            <p:nvPr/>
          </p:nvSpPr>
          <p:spPr bwMode="auto">
            <a:xfrm>
              <a:off x="4724400" y="19812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9" name="Rectangle 18"/>
            <p:cNvSpPr>
              <a:spLocks noChangeArrowheads="1"/>
            </p:cNvSpPr>
            <p:nvPr/>
          </p:nvSpPr>
          <p:spPr bwMode="auto">
            <a:xfrm>
              <a:off x="5715000" y="36576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0" name="Rectangle 19"/>
            <p:cNvSpPr>
              <a:spLocks noChangeArrowheads="1"/>
            </p:cNvSpPr>
            <p:nvPr/>
          </p:nvSpPr>
          <p:spPr bwMode="auto">
            <a:xfrm>
              <a:off x="5715000" y="28194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1" name="Rectangle 20"/>
            <p:cNvSpPr>
              <a:spLocks noChangeArrowheads="1"/>
            </p:cNvSpPr>
            <p:nvPr/>
          </p:nvSpPr>
          <p:spPr bwMode="auto">
            <a:xfrm>
              <a:off x="5715000" y="19812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2" name="Rectangle 21"/>
            <p:cNvSpPr>
              <a:spLocks noChangeArrowheads="1"/>
            </p:cNvSpPr>
            <p:nvPr/>
          </p:nvSpPr>
          <p:spPr bwMode="auto">
            <a:xfrm>
              <a:off x="6705600" y="28194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3" name="Rectangle 22"/>
            <p:cNvSpPr>
              <a:spLocks noChangeArrowheads="1"/>
            </p:cNvSpPr>
            <p:nvPr/>
          </p:nvSpPr>
          <p:spPr bwMode="auto">
            <a:xfrm>
              <a:off x="6705600" y="19812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4" name="Rectangle 23"/>
            <p:cNvSpPr>
              <a:spLocks noChangeArrowheads="1"/>
            </p:cNvSpPr>
            <p:nvPr/>
          </p:nvSpPr>
          <p:spPr bwMode="auto">
            <a:xfrm>
              <a:off x="7696200" y="1981200"/>
              <a:ext cx="990600" cy="83820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35" name="Rectangle 35"/>
            <p:cNvSpPr>
              <a:spLocks noChangeArrowheads="1"/>
            </p:cNvSpPr>
            <p:nvPr/>
          </p:nvSpPr>
          <p:spPr bwMode="auto">
            <a:xfrm>
              <a:off x="6096000" y="3810000"/>
              <a:ext cx="457200" cy="457200"/>
            </a:xfrm>
            <a:prstGeom prst="rect">
              <a:avLst/>
            </a:prstGeom>
            <a:solidFill>
              <a:schemeClr val="bg1"/>
            </a:solidFill>
            <a:ln w="12700">
              <a:solidFill>
                <a:schemeClr val="hlink"/>
              </a:solidFill>
              <a:miter lim="800000"/>
              <a:headEnd type="none" w="sm" len="sm"/>
              <a:tailEnd type="none" w="sm" len="sm"/>
            </a:ln>
          </p:spPr>
          <p:txBody>
            <a:bodyPr wrap="none" anchor="ctr"/>
            <a:lstStyle/>
            <a:p>
              <a:pPr algn="ctr"/>
              <a:r>
                <a:rPr lang="en-US" sz="3600" dirty="0"/>
                <a:t>-</a:t>
              </a:r>
            </a:p>
          </p:txBody>
        </p:sp>
        <p:sp>
          <p:nvSpPr>
            <p:cNvPr id="36" name="Rectangle 36"/>
            <p:cNvSpPr>
              <a:spLocks noChangeArrowheads="1"/>
            </p:cNvSpPr>
            <p:nvPr/>
          </p:nvSpPr>
          <p:spPr bwMode="auto">
            <a:xfrm>
              <a:off x="7086600" y="2971800"/>
              <a:ext cx="457200" cy="457200"/>
            </a:xfrm>
            <a:prstGeom prst="rect">
              <a:avLst/>
            </a:prstGeom>
            <a:solidFill>
              <a:schemeClr val="bg1"/>
            </a:solidFill>
            <a:ln w="12700">
              <a:solidFill>
                <a:schemeClr val="hlink"/>
              </a:solidFill>
              <a:miter lim="800000"/>
              <a:headEnd type="none" w="sm" len="sm"/>
              <a:tailEnd type="none" w="sm" len="sm"/>
            </a:ln>
          </p:spPr>
          <p:txBody>
            <a:bodyPr wrap="none" anchor="ctr"/>
            <a:lstStyle/>
            <a:p>
              <a:pPr algn="ctr"/>
              <a:r>
                <a:rPr lang="en-US" sz="3600"/>
                <a:t>-</a:t>
              </a:r>
            </a:p>
          </p:txBody>
        </p:sp>
      </p:grpSp>
      <p:sp>
        <p:nvSpPr>
          <p:cNvPr id="16386" name="Rectangle 2"/>
          <p:cNvSpPr>
            <a:spLocks noGrp="1" noChangeArrowheads="1"/>
          </p:cNvSpPr>
          <p:nvPr>
            <p:ph type="title"/>
          </p:nvPr>
        </p:nvSpPr>
        <p:spPr>
          <a:xfrm>
            <a:off x="467544" y="249492"/>
            <a:ext cx="8305800" cy="646331"/>
          </a:xfrm>
        </p:spPr>
        <p:txBody>
          <a:bodyPr/>
          <a:lstStyle/>
          <a:p>
            <a:r>
              <a:rPr lang="en-US" dirty="0" err="1" smtClean="0">
                <a:solidFill>
                  <a:srgbClr val="FFFF00"/>
                </a:solidFill>
                <a:effectLst/>
              </a:rPr>
              <a:t>COPD:Therapeutic</a:t>
            </a:r>
            <a:r>
              <a:rPr lang="en-US" dirty="0" smtClean="0">
                <a:solidFill>
                  <a:srgbClr val="FFFF00"/>
                </a:solidFill>
                <a:effectLst/>
              </a:rPr>
              <a:t> Approach</a:t>
            </a:r>
          </a:p>
        </p:txBody>
      </p:sp>
      <p:sp>
        <p:nvSpPr>
          <p:cNvPr id="271363" name="Rectangle 3"/>
          <p:cNvSpPr>
            <a:spLocks noChangeArrowheads="1"/>
          </p:cNvSpPr>
          <p:nvPr/>
        </p:nvSpPr>
        <p:spPr bwMode="auto">
          <a:xfrm>
            <a:off x="533400" y="1485900"/>
            <a:ext cx="3962400" cy="3143250"/>
          </a:xfrm>
          <a:prstGeom prst="rect">
            <a:avLst/>
          </a:prstGeom>
          <a:gradFill rotWithShape="0">
            <a:gsLst>
              <a:gs pos="0">
                <a:schemeClr val="bg2"/>
              </a:gs>
              <a:gs pos="100000">
                <a:schemeClr val="bg2">
                  <a:gamma/>
                  <a:shade val="16078"/>
                  <a:invGamma/>
                </a:schemeClr>
              </a:gs>
            </a:gsLst>
            <a:path path="rect">
              <a:fillToRect l="100000" b="100000"/>
            </a:path>
          </a:gradFill>
          <a:ln w="12700">
            <a:noFill/>
            <a:miter lim="800000"/>
            <a:headEnd type="none" w="sm" len="sm"/>
            <a:tailEnd type="none" w="sm" len="sm"/>
          </a:ln>
          <a:effectLst/>
        </p:spPr>
        <p:txBody>
          <a:bodyPr wrap="none" anchor="ctr"/>
          <a:lstStyle/>
          <a:p>
            <a:pPr algn="ctr" eaLnBrk="0" hangingPunct="0">
              <a:defRPr/>
            </a:pPr>
            <a:endParaRPr lang="en-US" sz="3200" b="1" u="sng">
              <a:latin typeface="Times New Roman" pitchFamily="18" charset="0"/>
            </a:endParaRPr>
          </a:p>
        </p:txBody>
      </p:sp>
      <p:sp>
        <p:nvSpPr>
          <p:cNvPr id="16388" name="Rectangle 4"/>
          <p:cNvSpPr>
            <a:spLocks noChangeArrowheads="1"/>
          </p:cNvSpPr>
          <p:nvPr/>
        </p:nvSpPr>
        <p:spPr bwMode="auto">
          <a:xfrm>
            <a:off x="3505200" y="337185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89" name="Rectangle 5"/>
          <p:cNvSpPr>
            <a:spLocks noChangeArrowheads="1"/>
          </p:cNvSpPr>
          <p:nvPr/>
        </p:nvSpPr>
        <p:spPr bwMode="auto">
          <a:xfrm>
            <a:off x="1524000" y="211455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90" name="Rectangle 6"/>
          <p:cNvSpPr>
            <a:spLocks noChangeArrowheads="1"/>
          </p:cNvSpPr>
          <p:nvPr/>
        </p:nvSpPr>
        <p:spPr bwMode="auto">
          <a:xfrm>
            <a:off x="533400" y="148590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91" name="Rectangle 7"/>
          <p:cNvSpPr>
            <a:spLocks noChangeArrowheads="1"/>
          </p:cNvSpPr>
          <p:nvPr/>
        </p:nvSpPr>
        <p:spPr bwMode="auto">
          <a:xfrm>
            <a:off x="3505200" y="274320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92" name="Rectangle 8"/>
          <p:cNvSpPr>
            <a:spLocks noChangeArrowheads="1"/>
          </p:cNvSpPr>
          <p:nvPr/>
        </p:nvSpPr>
        <p:spPr bwMode="auto">
          <a:xfrm>
            <a:off x="3505200" y="2114550"/>
            <a:ext cx="990600" cy="628650"/>
          </a:xfrm>
          <a:prstGeom prst="rect">
            <a:avLst/>
          </a:prstGeom>
          <a:solidFill>
            <a:schemeClr val="bg1"/>
          </a:solidFill>
          <a:ln w="12700">
            <a:noFill/>
            <a:miter lim="800000"/>
            <a:headEnd type="none" w="sm" len="sm"/>
            <a:tailEnd type="none" w="sm" len="sm"/>
          </a:ln>
        </p:spPr>
        <p:txBody>
          <a:bodyPr wrap="none" anchor="ctr"/>
          <a:lstStyle/>
          <a:p>
            <a:endParaRPr lang="en-US" dirty="0">
              <a:solidFill>
                <a:srgbClr val="FFFF00"/>
              </a:solidFill>
            </a:endParaRPr>
          </a:p>
        </p:txBody>
      </p:sp>
      <p:sp>
        <p:nvSpPr>
          <p:cNvPr id="16393" name="Rectangle 9"/>
          <p:cNvSpPr>
            <a:spLocks noChangeArrowheads="1"/>
          </p:cNvSpPr>
          <p:nvPr/>
        </p:nvSpPr>
        <p:spPr bwMode="auto">
          <a:xfrm>
            <a:off x="3505200" y="148590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94" name="Rectangle 10"/>
          <p:cNvSpPr>
            <a:spLocks noChangeArrowheads="1"/>
          </p:cNvSpPr>
          <p:nvPr/>
        </p:nvSpPr>
        <p:spPr bwMode="auto">
          <a:xfrm>
            <a:off x="2514600" y="211455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95" name="Rectangle 11"/>
          <p:cNvSpPr>
            <a:spLocks noChangeArrowheads="1"/>
          </p:cNvSpPr>
          <p:nvPr/>
        </p:nvSpPr>
        <p:spPr bwMode="auto">
          <a:xfrm>
            <a:off x="2514600" y="148590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6396" name="Rectangle 12"/>
          <p:cNvSpPr>
            <a:spLocks noChangeArrowheads="1"/>
          </p:cNvSpPr>
          <p:nvPr/>
        </p:nvSpPr>
        <p:spPr bwMode="auto">
          <a:xfrm>
            <a:off x="1524000" y="148590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71384" name="Text Box 24"/>
          <p:cNvSpPr txBox="1">
            <a:spLocks noChangeArrowheads="1"/>
          </p:cNvSpPr>
          <p:nvPr/>
        </p:nvSpPr>
        <p:spPr bwMode="auto">
          <a:xfrm>
            <a:off x="3419873" y="2841780"/>
            <a:ext cx="2617511" cy="523220"/>
          </a:xfrm>
          <a:prstGeom prst="rect">
            <a:avLst/>
          </a:prstGeom>
          <a:noFill/>
          <a:ln w="12700">
            <a:noFill/>
            <a:miter lim="800000"/>
            <a:headEnd type="none" w="sm" len="sm"/>
            <a:tailEnd type="none" w="sm" len="sm"/>
          </a:ln>
        </p:spPr>
        <p:txBody>
          <a:bodyPr wrap="none">
            <a:spAutoFit/>
          </a:bodyPr>
          <a:lstStyle/>
          <a:p>
            <a:pPr eaLnBrk="0" hangingPunct="0"/>
            <a:r>
              <a:rPr lang="en-US" sz="2800" b="1" dirty="0" smtClean="0">
                <a:latin typeface="Arial" pitchFamily="34" charset="0"/>
              </a:rPr>
              <a:t>LABA + LAMA</a:t>
            </a:r>
            <a:endParaRPr lang="en-US" sz="2800" b="1" dirty="0">
              <a:latin typeface="Arial" pitchFamily="34" charset="0"/>
            </a:endParaRPr>
          </a:p>
        </p:txBody>
      </p:sp>
      <p:sp>
        <p:nvSpPr>
          <p:cNvPr id="271385" name="Text Box 25"/>
          <p:cNvSpPr txBox="1">
            <a:spLocks noChangeArrowheads="1"/>
          </p:cNvSpPr>
          <p:nvPr/>
        </p:nvSpPr>
        <p:spPr bwMode="auto">
          <a:xfrm>
            <a:off x="4067945" y="2193709"/>
            <a:ext cx="869149" cy="584775"/>
          </a:xfrm>
          <a:prstGeom prst="rect">
            <a:avLst/>
          </a:prstGeom>
          <a:noFill/>
          <a:ln w="12700">
            <a:noFill/>
            <a:miter lim="800000"/>
            <a:headEnd type="none" w="sm" len="sm"/>
            <a:tailEnd type="none" w="sm" len="sm"/>
          </a:ln>
        </p:spPr>
        <p:txBody>
          <a:bodyPr wrap="none">
            <a:spAutoFit/>
          </a:bodyPr>
          <a:lstStyle/>
          <a:p>
            <a:pPr eaLnBrk="0" hangingPunct="0"/>
            <a:r>
              <a:rPr lang="en-US" sz="3200" b="1" dirty="0" smtClean="0">
                <a:solidFill>
                  <a:srgbClr val="FFFF00"/>
                </a:solidFill>
                <a:latin typeface="Arial" pitchFamily="34" charset="0"/>
              </a:rPr>
              <a:t>ICS</a:t>
            </a:r>
            <a:endParaRPr lang="en-US" sz="3200" b="1" dirty="0">
              <a:solidFill>
                <a:srgbClr val="FFFF00"/>
              </a:solidFill>
              <a:latin typeface="Arial" pitchFamily="34" charset="0"/>
            </a:endParaRPr>
          </a:p>
        </p:txBody>
      </p:sp>
      <p:sp>
        <p:nvSpPr>
          <p:cNvPr id="271386" name="Oval 26"/>
          <p:cNvSpPr>
            <a:spLocks noChangeArrowheads="1"/>
          </p:cNvSpPr>
          <p:nvPr/>
        </p:nvSpPr>
        <p:spPr bwMode="auto">
          <a:xfrm>
            <a:off x="3505200" y="4171950"/>
            <a:ext cx="2209800" cy="685800"/>
          </a:xfrm>
          <a:prstGeom prst="ellipse">
            <a:avLst/>
          </a:prstGeom>
          <a:solidFill>
            <a:schemeClr val="bg1"/>
          </a:solidFill>
          <a:ln w="12700">
            <a:solidFill>
              <a:schemeClr val="tx1"/>
            </a:solidFill>
            <a:round/>
            <a:headEnd type="none" w="sm" len="sm"/>
            <a:tailEnd type="none" w="sm" len="sm"/>
          </a:ln>
        </p:spPr>
        <p:txBody>
          <a:bodyPr wrap="none" anchor="ctr"/>
          <a:lstStyle/>
          <a:p>
            <a:pPr algn="ctr" eaLnBrk="0" hangingPunct="0"/>
            <a:r>
              <a:rPr lang="en-US" sz="3200" b="1" dirty="0" smtClean="0"/>
              <a:t>COPD</a:t>
            </a:r>
            <a:endParaRPr lang="en-US" sz="3200" b="1" dirty="0"/>
          </a:p>
        </p:txBody>
      </p:sp>
      <p:sp>
        <p:nvSpPr>
          <p:cNvPr id="271387" name="Text Box 27"/>
          <p:cNvSpPr txBox="1">
            <a:spLocks noChangeArrowheads="1"/>
          </p:cNvSpPr>
          <p:nvPr/>
        </p:nvSpPr>
        <p:spPr bwMode="auto">
          <a:xfrm>
            <a:off x="683568" y="1113588"/>
            <a:ext cx="3482043" cy="523220"/>
          </a:xfrm>
          <a:prstGeom prst="rect">
            <a:avLst/>
          </a:prstGeom>
          <a:noFill/>
          <a:ln w="12700">
            <a:solidFill>
              <a:srgbClr val="6699FF"/>
            </a:solidFill>
            <a:miter lim="800000"/>
            <a:headEnd type="none" w="sm" len="sm"/>
            <a:tailEnd type="none" w="sm" len="sm"/>
          </a:ln>
        </p:spPr>
        <p:txBody>
          <a:bodyPr wrap="none">
            <a:spAutoFit/>
          </a:bodyPr>
          <a:lstStyle/>
          <a:p>
            <a:pPr eaLnBrk="0" hangingPunct="0"/>
            <a:r>
              <a:rPr lang="en-US" sz="2800" b="1" dirty="0">
                <a:solidFill>
                  <a:schemeClr val="tx2"/>
                </a:solidFill>
              </a:rPr>
              <a:t>Escalating Therapy</a:t>
            </a:r>
          </a:p>
        </p:txBody>
      </p:sp>
      <p:sp>
        <p:nvSpPr>
          <p:cNvPr id="271389" name="Line 29"/>
          <p:cNvSpPr>
            <a:spLocks noChangeShapeType="1"/>
          </p:cNvSpPr>
          <p:nvPr/>
        </p:nvSpPr>
        <p:spPr bwMode="auto">
          <a:xfrm flipH="1" flipV="1">
            <a:off x="609600" y="2400300"/>
            <a:ext cx="2514600" cy="1885950"/>
          </a:xfrm>
          <a:prstGeom prst="line">
            <a:avLst/>
          </a:prstGeom>
          <a:noFill/>
          <a:ln w="76200">
            <a:solidFill>
              <a:srgbClr val="FF0000"/>
            </a:solidFill>
            <a:round/>
            <a:headEnd type="none" w="sm" len="sm"/>
            <a:tailEnd type="triangle" w="sm" len="sm"/>
          </a:ln>
        </p:spPr>
        <p:txBody>
          <a:bodyPr/>
          <a:lstStyle/>
          <a:p>
            <a:endParaRPr lang="en-US"/>
          </a:p>
        </p:txBody>
      </p:sp>
      <p:sp>
        <p:nvSpPr>
          <p:cNvPr id="271391" name="Text Box 31"/>
          <p:cNvSpPr txBox="1">
            <a:spLocks noChangeArrowheads="1"/>
          </p:cNvSpPr>
          <p:nvPr/>
        </p:nvSpPr>
        <p:spPr bwMode="auto">
          <a:xfrm>
            <a:off x="2555776" y="3381840"/>
            <a:ext cx="4393960" cy="830997"/>
          </a:xfrm>
          <a:prstGeom prst="rect">
            <a:avLst/>
          </a:prstGeom>
          <a:noFill/>
          <a:ln w="12700">
            <a:noFill/>
            <a:miter lim="800000"/>
            <a:headEnd type="none" w="sm" len="sm"/>
            <a:tailEnd type="none" w="sm" len="sm"/>
          </a:ln>
        </p:spPr>
        <p:txBody>
          <a:bodyPr wrap="none">
            <a:spAutoFit/>
          </a:bodyPr>
          <a:lstStyle/>
          <a:p>
            <a:pPr algn="ctr" eaLnBrk="0" hangingPunct="0"/>
            <a:r>
              <a:rPr lang="en-US" sz="2400" b="1" dirty="0" smtClean="0">
                <a:solidFill>
                  <a:schemeClr val="tx2"/>
                </a:solidFill>
                <a:latin typeface="Arial" pitchFamily="34" charset="0"/>
              </a:rPr>
              <a:t>Long Active Bronchodilators</a:t>
            </a:r>
          </a:p>
          <a:p>
            <a:pPr algn="ctr" eaLnBrk="0" hangingPunct="0"/>
            <a:r>
              <a:rPr lang="en-US" sz="2400" dirty="0" smtClean="0">
                <a:solidFill>
                  <a:schemeClr val="tx2"/>
                </a:solidFill>
                <a:latin typeface="Arial" pitchFamily="34" charset="0"/>
              </a:rPr>
              <a:t>LAMA or LABA</a:t>
            </a:r>
            <a:endParaRPr lang="en-US" sz="2400" b="1" dirty="0">
              <a:solidFill>
                <a:schemeClr val="tx2"/>
              </a:solidFill>
              <a:latin typeface="Arial" pitchFamily="34" charset="0"/>
            </a:endParaRPr>
          </a:p>
        </p:txBody>
      </p:sp>
      <p:sp>
        <p:nvSpPr>
          <p:cNvPr id="16403" name="Rectangle 32"/>
          <p:cNvSpPr>
            <a:spLocks noChangeArrowheads="1"/>
          </p:cNvSpPr>
          <p:nvPr/>
        </p:nvSpPr>
        <p:spPr bwMode="auto">
          <a:xfrm>
            <a:off x="2514600" y="2743200"/>
            <a:ext cx="990600" cy="6286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71393" name="Rectangle 33"/>
          <p:cNvSpPr>
            <a:spLocks noChangeArrowheads="1"/>
          </p:cNvSpPr>
          <p:nvPr/>
        </p:nvSpPr>
        <p:spPr bwMode="auto">
          <a:xfrm>
            <a:off x="2667000" y="2857500"/>
            <a:ext cx="457200" cy="342900"/>
          </a:xfrm>
          <a:prstGeom prst="rect">
            <a:avLst/>
          </a:prstGeom>
          <a:solidFill>
            <a:schemeClr val="bg1"/>
          </a:solidFill>
          <a:ln w="12700">
            <a:solidFill>
              <a:srgbClr val="99CCFF"/>
            </a:solidFill>
            <a:miter lim="800000"/>
            <a:headEnd type="none" w="sm" len="sm"/>
            <a:tailEnd type="none" w="sm" len="sm"/>
          </a:ln>
        </p:spPr>
        <p:txBody>
          <a:bodyPr wrap="none" anchor="ctr"/>
          <a:lstStyle/>
          <a:p>
            <a:pPr algn="ctr" eaLnBrk="0" hangingPunct="0"/>
            <a:r>
              <a:rPr lang="en-US" sz="3600" b="1">
                <a:latin typeface="Times New Roman" pitchFamily="18" charset="0"/>
              </a:rPr>
              <a:t>+</a:t>
            </a:r>
          </a:p>
        </p:txBody>
      </p:sp>
      <p:sp>
        <p:nvSpPr>
          <p:cNvPr id="271394" name="Rectangle 34"/>
          <p:cNvSpPr>
            <a:spLocks noChangeArrowheads="1"/>
          </p:cNvSpPr>
          <p:nvPr/>
        </p:nvSpPr>
        <p:spPr bwMode="auto">
          <a:xfrm>
            <a:off x="1600200" y="2228850"/>
            <a:ext cx="457200" cy="342900"/>
          </a:xfrm>
          <a:prstGeom prst="rect">
            <a:avLst/>
          </a:prstGeom>
          <a:solidFill>
            <a:schemeClr val="bg1"/>
          </a:solidFill>
          <a:ln w="12700">
            <a:solidFill>
              <a:srgbClr val="99CCFF"/>
            </a:solidFill>
            <a:miter lim="800000"/>
            <a:headEnd type="none" w="sm" len="sm"/>
            <a:tailEnd type="none" w="sm" len="sm"/>
          </a:ln>
        </p:spPr>
        <p:txBody>
          <a:bodyPr wrap="none" anchor="ctr"/>
          <a:lstStyle/>
          <a:p>
            <a:pPr algn="ctr" eaLnBrk="0" hangingPunct="0"/>
            <a:r>
              <a:rPr lang="en-US" sz="3600" b="1" dirty="0">
                <a:latin typeface="Times New Roman" pitchFamily="18" charset="0"/>
              </a:rPr>
              <a:t>+</a:t>
            </a:r>
          </a:p>
        </p:txBody>
      </p:sp>
      <p:sp>
        <p:nvSpPr>
          <p:cNvPr id="22" name="Rectangle 34"/>
          <p:cNvSpPr>
            <a:spLocks noChangeArrowheads="1"/>
          </p:cNvSpPr>
          <p:nvPr/>
        </p:nvSpPr>
        <p:spPr bwMode="auto">
          <a:xfrm>
            <a:off x="1259632" y="1761660"/>
            <a:ext cx="457200" cy="342900"/>
          </a:xfrm>
          <a:prstGeom prst="rect">
            <a:avLst/>
          </a:prstGeom>
          <a:solidFill>
            <a:schemeClr val="bg1"/>
          </a:solidFill>
          <a:ln w="12700">
            <a:solidFill>
              <a:srgbClr val="99CCFF"/>
            </a:solidFill>
            <a:miter lim="800000"/>
            <a:headEnd type="none" w="sm" len="sm"/>
            <a:tailEnd type="none" w="sm" len="sm"/>
          </a:ln>
        </p:spPr>
        <p:txBody>
          <a:bodyPr wrap="none" anchor="ctr"/>
          <a:lstStyle/>
          <a:p>
            <a:pPr algn="ctr" eaLnBrk="0" hangingPunct="0"/>
            <a:r>
              <a:rPr lang="en-US" sz="3600" b="1" dirty="0">
                <a:latin typeface="Times New Roman" pitchFamily="18" charset="0"/>
              </a:rPr>
              <a:t>+</a:t>
            </a:r>
          </a:p>
        </p:txBody>
      </p:sp>
      <p:sp>
        <p:nvSpPr>
          <p:cNvPr id="23" name="Text Box 25"/>
          <p:cNvSpPr txBox="1">
            <a:spLocks noChangeArrowheads="1"/>
          </p:cNvSpPr>
          <p:nvPr/>
        </p:nvSpPr>
        <p:spPr bwMode="auto">
          <a:xfrm>
            <a:off x="3347864" y="1653648"/>
            <a:ext cx="2390398" cy="707886"/>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err="1" smtClean="0">
                <a:solidFill>
                  <a:srgbClr val="FFFF00"/>
                </a:solidFill>
                <a:latin typeface="Arial" pitchFamily="34" charset="0"/>
              </a:rPr>
              <a:t>Reflumilast</a:t>
            </a:r>
            <a:r>
              <a:rPr lang="en-US" sz="2000" b="1" dirty="0" smtClean="0">
                <a:solidFill>
                  <a:srgbClr val="FFFF00"/>
                </a:solidFill>
                <a:latin typeface="Arial" pitchFamily="34" charset="0"/>
              </a:rPr>
              <a:t>, Theo.</a:t>
            </a:r>
          </a:p>
          <a:p>
            <a:pPr algn="ctr" eaLnBrk="0" hangingPunct="0"/>
            <a:r>
              <a:rPr lang="en-US" sz="2000" b="1" dirty="0" smtClean="0">
                <a:solidFill>
                  <a:srgbClr val="FFFF00"/>
                </a:solidFill>
                <a:latin typeface="Arial" pitchFamily="34" charset="0"/>
              </a:rPr>
              <a:t>Antibiotics</a:t>
            </a:r>
            <a:endParaRPr lang="en-US" sz="2000" b="1" dirty="0">
              <a:solidFill>
                <a:srgbClr val="FFFF00"/>
              </a:solidFill>
              <a:latin typeface="Arial" pitchFamily="34" charset="0"/>
            </a:endParaRPr>
          </a:p>
        </p:txBody>
      </p:sp>
      <p:sp>
        <p:nvSpPr>
          <p:cNvPr id="37" name="Line 30"/>
          <p:cNvSpPr>
            <a:spLocks noChangeShapeType="1"/>
          </p:cNvSpPr>
          <p:nvPr/>
        </p:nvSpPr>
        <p:spPr bwMode="auto">
          <a:xfrm flipV="1">
            <a:off x="6084168" y="2409732"/>
            <a:ext cx="2743200" cy="2057400"/>
          </a:xfrm>
          <a:prstGeom prst="line">
            <a:avLst/>
          </a:prstGeom>
          <a:noFill/>
          <a:ln w="76200">
            <a:solidFill>
              <a:schemeClr val="tx1"/>
            </a:solidFill>
            <a:round/>
            <a:headEnd type="triangle" w="med" len="med"/>
            <a:tailEnd type="none" w="sm" len="sm"/>
          </a:ln>
        </p:spPr>
        <p:txBody>
          <a:bodyPr/>
          <a:lstStyle/>
          <a:p>
            <a:endParaRPr lang="en-US"/>
          </a:p>
        </p:txBody>
      </p:sp>
      <p:sp>
        <p:nvSpPr>
          <p:cNvPr id="38" name="Text Box 28"/>
          <p:cNvSpPr txBox="1">
            <a:spLocks noChangeArrowheads="1"/>
          </p:cNvSpPr>
          <p:nvPr/>
        </p:nvSpPr>
        <p:spPr bwMode="auto">
          <a:xfrm>
            <a:off x="4644009" y="1059582"/>
            <a:ext cx="3837845" cy="523220"/>
          </a:xfrm>
          <a:prstGeom prst="rect">
            <a:avLst/>
          </a:prstGeom>
          <a:noFill/>
          <a:ln w="12700">
            <a:solidFill>
              <a:schemeClr val="hlink"/>
            </a:solidFill>
            <a:miter lim="800000"/>
            <a:headEnd type="none" w="sm" len="sm"/>
            <a:tailEnd type="none" w="sm" len="sm"/>
          </a:ln>
        </p:spPr>
        <p:txBody>
          <a:bodyPr wrap="none">
            <a:spAutoFit/>
          </a:bodyPr>
          <a:lstStyle/>
          <a:p>
            <a:r>
              <a:rPr lang="en-US" sz="2800">
                <a:solidFill>
                  <a:schemeClr val="tx2"/>
                </a:solidFill>
              </a:rPr>
              <a:t>De-Escalating Therapy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71386"/>
                                        </p:tgtEl>
                                        <p:attrNameLst>
                                          <p:attrName>style.visibility</p:attrName>
                                        </p:attrNameLst>
                                      </p:cBhvr>
                                      <p:to>
                                        <p:strVal val="visible"/>
                                      </p:to>
                                    </p:set>
                                    <p:animEffect transition="in" filter="barn(inHorizontal)">
                                      <p:cBhvr>
                                        <p:cTn id="7" dur="500"/>
                                        <p:tgtEl>
                                          <p:spTgt spid="27138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1391"/>
                                        </p:tgtEl>
                                        <p:attrNameLst>
                                          <p:attrName>style.visibility</p:attrName>
                                        </p:attrNameLst>
                                      </p:cBhvr>
                                      <p:to>
                                        <p:strVal val="visible"/>
                                      </p:to>
                                    </p:set>
                                    <p:anim calcmode="lin" valueType="num">
                                      <p:cBhvr additive="base">
                                        <p:cTn id="11" dur="500" fill="hold"/>
                                        <p:tgtEl>
                                          <p:spTgt spid="271391"/>
                                        </p:tgtEl>
                                        <p:attrNameLst>
                                          <p:attrName>ppt_x</p:attrName>
                                        </p:attrNameLst>
                                      </p:cBhvr>
                                      <p:tavLst>
                                        <p:tav tm="0">
                                          <p:val>
                                            <p:strVal val="0-#ppt_w/2"/>
                                          </p:val>
                                        </p:tav>
                                        <p:tav tm="100000">
                                          <p:val>
                                            <p:strVal val="#ppt_x"/>
                                          </p:val>
                                        </p:tav>
                                      </p:tavLst>
                                    </p:anim>
                                    <p:anim calcmode="lin" valueType="num">
                                      <p:cBhvr additive="base">
                                        <p:cTn id="12" dur="500" fill="hold"/>
                                        <p:tgtEl>
                                          <p:spTgt spid="27139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71393"/>
                                        </p:tgtEl>
                                        <p:attrNameLst>
                                          <p:attrName>style.visibility</p:attrName>
                                        </p:attrNameLst>
                                      </p:cBhvr>
                                      <p:to>
                                        <p:strVal val="visible"/>
                                      </p:to>
                                    </p:set>
                                    <p:anim calcmode="lin" valueType="num">
                                      <p:cBhvr additive="base">
                                        <p:cTn id="16" dur="500" fill="hold"/>
                                        <p:tgtEl>
                                          <p:spTgt spid="271393"/>
                                        </p:tgtEl>
                                        <p:attrNameLst>
                                          <p:attrName>ppt_x</p:attrName>
                                        </p:attrNameLst>
                                      </p:cBhvr>
                                      <p:tavLst>
                                        <p:tav tm="0">
                                          <p:val>
                                            <p:strVal val="0-#ppt_w/2"/>
                                          </p:val>
                                        </p:tav>
                                        <p:tav tm="100000">
                                          <p:val>
                                            <p:strVal val="#ppt_x"/>
                                          </p:val>
                                        </p:tav>
                                      </p:tavLst>
                                    </p:anim>
                                    <p:anim calcmode="lin" valueType="num">
                                      <p:cBhvr additive="base">
                                        <p:cTn id="17" dur="500" fill="hold"/>
                                        <p:tgtEl>
                                          <p:spTgt spid="2713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71384"/>
                                        </p:tgtEl>
                                        <p:attrNameLst>
                                          <p:attrName>style.visibility</p:attrName>
                                        </p:attrNameLst>
                                      </p:cBhvr>
                                      <p:to>
                                        <p:strVal val="visible"/>
                                      </p:to>
                                    </p:set>
                                    <p:anim calcmode="lin" valueType="num">
                                      <p:cBhvr additive="base">
                                        <p:cTn id="21" dur="500" fill="hold"/>
                                        <p:tgtEl>
                                          <p:spTgt spid="271384"/>
                                        </p:tgtEl>
                                        <p:attrNameLst>
                                          <p:attrName>ppt_x</p:attrName>
                                        </p:attrNameLst>
                                      </p:cBhvr>
                                      <p:tavLst>
                                        <p:tav tm="0">
                                          <p:val>
                                            <p:strVal val="0-#ppt_w/2"/>
                                          </p:val>
                                        </p:tav>
                                        <p:tav tm="100000">
                                          <p:val>
                                            <p:strVal val="#ppt_x"/>
                                          </p:val>
                                        </p:tav>
                                      </p:tavLst>
                                    </p:anim>
                                    <p:anim calcmode="lin" valueType="num">
                                      <p:cBhvr additive="base">
                                        <p:cTn id="22" dur="500" fill="hold"/>
                                        <p:tgtEl>
                                          <p:spTgt spid="27138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71394"/>
                                        </p:tgtEl>
                                        <p:attrNameLst>
                                          <p:attrName>style.visibility</p:attrName>
                                        </p:attrNameLst>
                                      </p:cBhvr>
                                      <p:to>
                                        <p:strVal val="visible"/>
                                      </p:to>
                                    </p:set>
                                    <p:anim calcmode="lin" valueType="num">
                                      <p:cBhvr additive="base">
                                        <p:cTn id="26" dur="500" fill="hold"/>
                                        <p:tgtEl>
                                          <p:spTgt spid="271394"/>
                                        </p:tgtEl>
                                        <p:attrNameLst>
                                          <p:attrName>ppt_x</p:attrName>
                                        </p:attrNameLst>
                                      </p:cBhvr>
                                      <p:tavLst>
                                        <p:tav tm="0">
                                          <p:val>
                                            <p:strVal val="0-#ppt_w/2"/>
                                          </p:val>
                                        </p:tav>
                                        <p:tav tm="100000">
                                          <p:val>
                                            <p:strVal val="#ppt_x"/>
                                          </p:val>
                                        </p:tav>
                                      </p:tavLst>
                                    </p:anim>
                                    <p:anim calcmode="lin" valueType="num">
                                      <p:cBhvr additive="base">
                                        <p:cTn id="27" dur="500" fill="hold"/>
                                        <p:tgtEl>
                                          <p:spTgt spid="27139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71385"/>
                                        </p:tgtEl>
                                        <p:attrNameLst>
                                          <p:attrName>style.visibility</p:attrName>
                                        </p:attrNameLst>
                                      </p:cBhvr>
                                      <p:to>
                                        <p:strVal val="visible"/>
                                      </p:to>
                                    </p:set>
                                    <p:anim calcmode="lin" valueType="num">
                                      <p:cBhvr additive="base">
                                        <p:cTn id="31" dur="500" fill="hold"/>
                                        <p:tgtEl>
                                          <p:spTgt spid="271385"/>
                                        </p:tgtEl>
                                        <p:attrNameLst>
                                          <p:attrName>ppt_x</p:attrName>
                                        </p:attrNameLst>
                                      </p:cBhvr>
                                      <p:tavLst>
                                        <p:tav tm="0">
                                          <p:val>
                                            <p:strVal val="0-#ppt_w/2"/>
                                          </p:val>
                                        </p:tav>
                                        <p:tav tm="100000">
                                          <p:val>
                                            <p:strVal val="#ppt_x"/>
                                          </p:val>
                                        </p:tav>
                                      </p:tavLst>
                                    </p:anim>
                                    <p:anim calcmode="lin" valueType="num">
                                      <p:cBhvr additive="base">
                                        <p:cTn id="32" dur="500" fill="hold"/>
                                        <p:tgtEl>
                                          <p:spTgt spid="27138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71387"/>
                                        </p:tgtEl>
                                        <p:attrNameLst>
                                          <p:attrName>style.visibility</p:attrName>
                                        </p:attrNameLst>
                                      </p:cBhvr>
                                      <p:to>
                                        <p:strVal val="visible"/>
                                      </p:to>
                                    </p:set>
                                    <p:anim calcmode="lin" valueType="num">
                                      <p:cBhvr additive="base">
                                        <p:cTn id="36" dur="500" fill="hold"/>
                                        <p:tgtEl>
                                          <p:spTgt spid="271387"/>
                                        </p:tgtEl>
                                        <p:attrNameLst>
                                          <p:attrName>ppt_x</p:attrName>
                                        </p:attrNameLst>
                                      </p:cBhvr>
                                      <p:tavLst>
                                        <p:tav tm="0">
                                          <p:val>
                                            <p:strVal val="0-#ppt_w/2"/>
                                          </p:val>
                                        </p:tav>
                                        <p:tav tm="100000">
                                          <p:val>
                                            <p:strVal val="#ppt_x"/>
                                          </p:val>
                                        </p:tav>
                                      </p:tavLst>
                                    </p:anim>
                                    <p:anim calcmode="lin" valueType="num">
                                      <p:cBhvr additive="base">
                                        <p:cTn id="37" dur="500" fill="hold"/>
                                        <p:tgtEl>
                                          <p:spTgt spid="27138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8" presetClass="entr" presetSubtype="9" fill="hold" grpId="0" nodeType="afterEffect">
                                  <p:stCondLst>
                                    <p:cond delay="0"/>
                                  </p:stCondLst>
                                  <p:childTnLst>
                                    <p:set>
                                      <p:cBhvr>
                                        <p:cTn id="40" dur="1" fill="hold">
                                          <p:stCondLst>
                                            <p:cond delay="0"/>
                                          </p:stCondLst>
                                        </p:cTn>
                                        <p:tgtEl>
                                          <p:spTgt spid="271389"/>
                                        </p:tgtEl>
                                        <p:attrNameLst>
                                          <p:attrName>style.visibility</p:attrName>
                                        </p:attrNameLst>
                                      </p:cBhvr>
                                      <p:to>
                                        <p:strVal val="visible"/>
                                      </p:to>
                                    </p:set>
                                    <p:animEffect transition="in" filter="strips(upLeft)">
                                      <p:cBhvr>
                                        <p:cTn id="41" dur="500"/>
                                        <p:tgtEl>
                                          <p:spTgt spid="271389"/>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strips(downLeft)">
                                      <p:cBhvr>
                                        <p:cTn id="56" dur="500"/>
                                        <p:tgtEl>
                                          <p:spTgt spid="37"/>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499"/>
                                          </p:stCondLst>
                                        </p:cTn>
                                        <p:tgtEl>
                                          <p:spTgt spid="3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xit" presetSubtype="16" fill="hold" grpId="1" nodeType="clickEffect">
                                  <p:stCondLst>
                                    <p:cond delay="0"/>
                                  </p:stCondLst>
                                  <p:childTnLst>
                                    <p:animEffect transition="out" filter="box(in)">
                                      <p:cBhvr>
                                        <p:cTn id="68" dur="500"/>
                                        <p:tgtEl>
                                          <p:spTgt spid="271385"/>
                                        </p:tgtEl>
                                      </p:cBhvr>
                                    </p:animEffect>
                                    <p:set>
                                      <p:cBhvr>
                                        <p:cTn id="69" dur="1" fill="hold">
                                          <p:stCondLst>
                                            <p:cond delay="499"/>
                                          </p:stCondLst>
                                        </p:cTn>
                                        <p:tgtEl>
                                          <p:spTgt spid="271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84" grpId="0" autoUpdateAnimBg="0"/>
      <p:bldP spid="271385" grpId="0" autoUpdateAnimBg="0"/>
      <p:bldP spid="271385" grpId="1"/>
      <p:bldP spid="271386" grpId="0" animBg="1" autoUpdateAnimBg="0"/>
      <p:bldP spid="271387" grpId="0" animBg="1" autoUpdateAnimBg="0"/>
      <p:bldP spid="271389" grpId="0" animBg="1"/>
      <p:bldP spid="271391" grpId="0" autoUpdateAnimBg="0"/>
      <p:bldP spid="271393" grpId="0" animBg="1" autoUpdateAnimBg="0"/>
      <p:bldP spid="271394" grpId="0" animBg="1" autoUpdateAnimBg="0"/>
      <p:bldP spid="22" grpId="0" animBg="1" autoUpdateAnimBg="0"/>
      <p:bldP spid="23" grpId="0" autoUpdateAnimBg="0"/>
      <p:bldP spid="23" grpId="1"/>
      <p:bldP spid="37" grpId="0" animBg="1"/>
      <p:bldP spid="3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171327" y="1545637"/>
            <a:ext cx="8793163" cy="2631490"/>
          </a:xfrm>
          <a:prstGeom prst="rect">
            <a:avLst/>
          </a:prstGeom>
          <a:noFill/>
          <a:ln w="12700">
            <a:noFill/>
            <a:miter lim="800000"/>
            <a:headEnd/>
            <a:tailEnd/>
          </a:ln>
        </p:spPr>
        <p:txBody>
          <a:bodyPr>
            <a:spAutoFit/>
          </a:bodyPr>
          <a:lstStyle/>
          <a:p>
            <a:pPr algn="ctr">
              <a:spcBef>
                <a:spcPct val="50000"/>
              </a:spcBef>
            </a:pPr>
            <a:r>
              <a:rPr lang="en-US" altLang="zh-CN" sz="6600" dirty="0">
                <a:solidFill>
                  <a:srgbClr val="FFFF00"/>
                </a:solidFill>
                <a:latin typeface="Arial" pitchFamily="34" charset="0"/>
                <a:ea typeface="宋体" pitchFamily="2" charset="-122"/>
              </a:rPr>
              <a:t>Can we </a:t>
            </a:r>
          </a:p>
          <a:p>
            <a:pPr algn="ctr">
              <a:spcBef>
                <a:spcPct val="50000"/>
              </a:spcBef>
            </a:pPr>
            <a:r>
              <a:rPr lang="en-US" altLang="zh-CN" sz="6600" dirty="0">
                <a:solidFill>
                  <a:srgbClr val="FFFF00"/>
                </a:solidFill>
                <a:latin typeface="Arial" pitchFamily="34" charset="0"/>
                <a:ea typeface="宋体" pitchFamily="2" charset="-122"/>
              </a:rPr>
              <a:t>withdraw ICS ?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5029552" y="4679158"/>
            <a:ext cx="3377848" cy="307777"/>
          </a:xfrm>
          <a:prstGeom prst="rect">
            <a:avLst/>
          </a:prstGeom>
          <a:noFill/>
          <a:ln w="9525">
            <a:noFill/>
            <a:miter lim="800000"/>
            <a:headEnd/>
            <a:tailEnd/>
          </a:ln>
        </p:spPr>
        <p:txBody>
          <a:bodyPr wrap="none">
            <a:spAutoFit/>
          </a:bodyPr>
          <a:lstStyle/>
          <a:p>
            <a:pPr algn="r"/>
            <a:r>
              <a:rPr lang="es-ES_tradnl" altLang="zh-CN" sz="1400">
                <a:solidFill>
                  <a:srgbClr val="FFFF99"/>
                </a:solidFill>
                <a:latin typeface="Arial Unicode MS" pitchFamily="34" charset="-122"/>
                <a:ea typeface="ＭＳ Ｐゴシック" pitchFamily="34" charset="-128"/>
              </a:rPr>
              <a:t>Nadeem et al. Respir Res 2011; 12: 107</a:t>
            </a:r>
            <a:endParaRPr lang="es-ES" altLang="zh-CN" sz="1400">
              <a:solidFill>
                <a:srgbClr val="FFFF99"/>
              </a:solidFill>
              <a:latin typeface="Arial Unicode MS" pitchFamily="34" charset="-122"/>
              <a:ea typeface="ＭＳ Ｐゴシック" pitchFamily="34" charset="-128"/>
            </a:endParaRPr>
          </a:p>
        </p:txBody>
      </p:sp>
      <p:pic>
        <p:nvPicPr>
          <p:cNvPr id="54275" name="Imagen 2"/>
          <p:cNvPicPr>
            <a:picLocks noChangeAspect="1"/>
          </p:cNvPicPr>
          <p:nvPr/>
        </p:nvPicPr>
        <p:blipFill>
          <a:blip r:embed="rId3" cstate="print"/>
          <a:srcRect/>
          <a:stretch>
            <a:fillRect/>
          </a:stretch>
        </p:blipFill>
        <p:spPr bwMode="auto">
          <a:xfrm>
            <a:off x="1111250" y="951311"/>
            <a:ext cx="7258050" cy="3526631"/>
          </a:xfrm>
          <a:prstGeom prst="rect">
            <a:avLst/>
          </a:prstGeom>
          <a:noFill/>
          <a:ln w="9525">
            <a:noFill/>
            <a:miter lim="800000"/>
            <a:headEnd/>
            <a:tailEnd/>
          </a:ln>
        </p:spPr>
      </p:pic>
      <p:sp>
        <p:nvSpPr>
          <p:cNvPr id="54276" name="Rectangle 5"/>
          <p:cNvSpPr>
            <a:spLocks noChangeArrowheads="1"/>
          </p:cNvSpPr>
          <p:nvPr/>
        </p:nvSpPr>
        <p:spPr bwMode="auto">
          <a:xfrm>
            <a:off x="468313" y="357188"/>
            <a:ext cx="8229600" cy="571500"/>
          </a:xfrm>
          <a:prstGeom prst="rect">
            <a:avLst/>
          </a:prstGeom>
          <a:noFill/>
          <a:ln w="9525">
            <a:noFill/>
            <a:miter lim="800000"/>
            <a:headEnd/>
            <a:tailEnd/>
          </a:ln>
        </p:spPr>
        <p:txBody>
          <a:bodyPr anchor="ctr"/>
          <a:lstStyle/>
          <a:p>
            <a:pPr algn="ctr"/>
            <a:r>
              <a:rPr lang="es-ES_tradnl" altLang="zh-CN" sz="3200">
                <a:solidFill>
                  <a:srgbClr val="FFFF00"/>
                </a:solidFill>
                <a:latin typeface="Arial" pitchFamily="34" charset="0"/>
                <a:ea typeface="ＭＳ Ｐゴシック" pitchFamily="34" charset="-128"/>
              </a:rPr>
              <a:t>Effect of ICS withdrawal</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cstate="print"/>
          <a:srcRect/>
          <a:stretch>
            <a:fillRect/>
          </a:stretch>
        </p:blipFill>
        <p:spPr bwMode="auto">
          <a:xfrm>
            <a:off x="240381" y="897564"/>
            <a:ext cx="8565671" cy="3132348"/>
          </a:xfrm>
          <a:prstGeom prst="rect">
            <a:avLst/>
          </a:prstGeom>
          <a:noFill/>
          <a:ln w="9525">
            <a:noFill/>
            <a:miter lim="800000"/>
            <a:headEnd/>
            <a:tailEnd/>
          </a:ln>
        </p:spPr>
      </p:pic>
      <p:sp>
        <p:nvSpPr>
          <p:cNvPr id="3" name="TextBox 4"/>
          <p:cNvSpPr txBox="1">
            <a:spLocks noChangeArrowheads="1"/>
          </p:cNvSpPr>
          <p:nvPr/>
        </p:nvSpPr>
        <p:spPr bwMode="auto">
          <a:xfrm>
            <a:off x="2268539" y="4786314"/>
            <a:ext cx="2483372" cy="307777"/>
          </a:xfrm>
          <a:prstGeom prst="rect">
            <a:avLst/>
          </a:prstGeom>
          <a:noFill/>
          <a:ln w="9525">
            <a:noFill/>
            <a:miter lim="800000"/>
            <a:headEnd/>
            <a:tailEnd/>
          </a:ln>
        </p:spPr>
        <p:txBody>
          <a:bodyPr wrap="none">
            <a:spAutoFit/>
          </a:bodyPr>
          <a:lstStyle/>
          <a:p>
            <a:r>
              <a:rPr lang="en-US" sz="1400" dirty="0" err="1">
                <a:latin typeface="Arial" pitchFamily="34" charset="0"/>
              </a:rPr>
              <a:t>Magnussen</a:t>
            </a:r>
            <a:r>
              <a:rPr lang="en-US" sz="1400" dirty="0">
                <a:latin typeface="Arial" pitchFamily="34" charset="0"/>
              </a:rPr>
              <a:t> et al NEJM 2014</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690" y="115493"/>
            <a:ext cx="8785225" cy="584775"/>
          </a:xfrm>
        </p:spPr>
        <p:txBody>
          <a:bodyPr/>
          <a:lstStyle/>
          <a:p>
            <a:r>
              <a:rPr lang="en-GB" sz="3200" dirty="0" smtClean="0">
                <a:solidFill>
                  <a:srgbClr val="FFFF00"/>
                </a:solidFill>
                <a:effectLst/>
              </a:rPr>
              <a:t>WISDOM: Study design</a:t>
            </a:r>
            <a:endParaRPr lang="en-GB" sz="3200" dirty="0">
              <a:solidFill>
                <a:srgbClr val="FFFF00"/>
              </a:solidFill>
              <a:effectLst/>
            </a:endParaRPr>
          </a:p>
        </p:txBody>
      </p:sp>
      <p:grpSp>
        <p:nvGrpSpPr>
          <p:cNvPr id="3" name="Group 90"/>
          <p:cNvGrpSpPr>
            <a:grpSpLocks/>
          </p:cNvGrpSpPr>
          <p:nvPr/>
        </p:nvGrpSpPr>
        <p:grpSpPr bwMode="auto">
          <a:xfrm>
            <a:off x="668738" y="1040056"/>
            <a:ext cx="7538462" cy="3755589"/>
            <a:chOff x="156154" y="923297"/>
            <a:chExt cx="8527036" cy="5664360"/>
          </a:xfrm>
        </p:grpSpPr>
        <p:sp>
          <p:nvSpPr>
            <p:cNvPr id="4" name="Oval 3"/>
            <p:cNvSpPr/>
            <p:nvPr/>
          </p:nvSpPr>
          <p:spPr>
            <a:xfrm>
              <a:off x="4361271" y="4273377"/>
              <a:ext cx="144474" cy="144483"/>
            </a:xfrm>
            <a:prstGeom prst="ellipse">
              <a:avLst/>
            </a:prstGeom>
            <a:solidFill>
              <a:srgbClr val="FFCAAA">
                <a:lumMod val="90000"/>
              </a:srgbClr>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5" name="Line 4"/>
            <p:cNvSpPr>
              <a:spLocks noChangeAspect="1" noChangeShapeType="1"/>
            </p:cNvSpPr>
            <p:nvPr/>
          </p:nvSpPr>
          <p:spPr bwMode="auto">
            <a:xfrm>
              <a:off x="2388763" y="2568170"/>
              <a:ext cx="476294" cy="0"/>
            </a:xfrm>
            <a:prstGeom prst="line">
              <a:avLst/>
            </a:prstGeom>
            <a:noFill/>
            <a:ln w="76200">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6" name="Text Box 29"/>
            <p:cNvSpPr txBox="1">
              <a:spLocks noChangeAspect="1" noChangeArrowheads="1"/>
            </p:cNvSpPr>
            <p:nvPr/>
          </p:nvSpPr>
          <p:spPr bwMode="auto">
            <a:xfrm>
              <a:off x="4281016" y="3957420"/>
              <a:ext cx="304984" cy="38993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6</a:t>
              </a:r>
            </a:p>
          </p:txBody>
        </p:sp>
        <p:cxnSp>
          <p:nvCxnSpPr>
            <p:cNvPr id="7" name="Straight Connector 73"/>
            <p:cNvCxnSpPr>
              <a:cxnSpLocks noChangeShapeType="1"/>
            </p:cNvCxnSpPr>
            <p:nvPr/>
          </p:nvCxnSpPr>
          <p:spPr bwMode="auto">
            <a:xfrm>
              <a:off x="2981101" y="3282799"/>
              <a:ext cx="5508000" cy="0"/>
            </a:xfrm>
            <a:prstGeom prst="line">
              <a:avLst/>
            </a:prstGeom>
            <a:noFill/>
            <a:ln w="76200">
              <a:solidFill>
                <a:srgbClr val="FF9900"/>
              </a:solidFill>
              <a:round/>
              <a:headEnd/>
              <a:tailEnd type="triangle" w="sm" len="sm"/>
            </a:ln>
          </p:spPr>
        </p:cxnSp>
        <p:cxnSp>
          <p:nvCxnSpPr>
            <p:cNvPr id="8" name="Straight Connector 78"/>
            <p:cNvCxnSpPr>
              <a:cxnSpLocks noChangeShapeType="1"/>
            </p:cNvCxnSpPr>
            <p:nvPr/>
          </p:nvCxnSpPr>
          <p:spPr bwMode="auto">
            <a:xfrm flipV="1">
              <a:off x="2980955" y="1869575"/>
              <a:ext cx="5507545" cy="0"/>
            </a:xfrm>
            <a:prstGeom prst="line">
              <a:avLst/>
            </a:prstGeom>
            <a:noFill/>
            <a:ln w="76200">
              <a:solidFill>
                <a:schemeClr val="accent1">
                  <a:lumMod val="90000"/>
                </a:schemeClr>
              </a:solidFill>
              <a:round/>
              <a:headEnd/>
              <a:tailEnd type="triangle" w="sm" len="sm"/>
            </a:ln>
          </p:spPr>
        </p:cxnSp>
        <p:sp>
          <p:nvSpPr>
            <p:cNvPr id="9" name="Line 3"/>
            <p:cNvSpPr>
              <a:spLocks noChangeAspect="1" noChangeShapeType="1"/>
            </p:cNvSpPr>
            <p:nvPr/>
          </p:nvSpPr>
          <p:spPr bwMode="auto">
            <a:xfrm>
              <a:off x="942417" y="3847869"/>
              <a:ext cx="7523857" cy="0"/>
            </a:xfrm>
            <a:prstGeom prst="line">
              <a:avLst/>
            </a:prstGeom>
            <a:noFill/>
            <a:ln w="28575">
              <a:solidFill>
                <a:schemeClr val="tx1"/>
              </a:solidFill>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10" name="Line 4"/>
            <p:cNvSpPr>
              <a:spLocks noChangeAspect="1" noChangeShapeType="1"/>
            </p:cNvSpPr>
            <p:nvPr/>
          </p:nvSpPr>
          <p:spPr bwMode="auto">
            <a:xfrm>
              <a:off x="997984" y="2568170"/>
              <a:ext cx="476294" cy="0"/>
            </a:xfrm>
            <a:prstGeom prst="line">
              <a:avLst/>
            </a:prstGeom>
            <a:noFill/>
            <a:ln w="76200">
              <a:solidFill>
                <a:schemeClr val="tx1"/>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11" name="Text Box 17"/>
            <p:cNvSpPr txBox="1">
              <a:spLocks noChangeAspect="1" noChangeArrowheads="1"/>
            </p:cNvSpPr>
            <p:nvPr/>
          </p:nvSpPr>
          <p:spPr bwMode="auto">
            <a:xfrm>
              <a:off x="749290" y="3957421"/>
              <a:ext cx="363006" cy="389930"/>
            </a:xfrm>
            <a:prstGeom prst="rect">
              <a:avLst/>
            </a:prstGeom>
            <a:noFill/>
            <a:ln w="9525">
              <a:noFill/>
              <a:miter lim="800000"/>
              <a:headEnd/>
              <a:tailEnd/>
            </a:ln>
          </p:spPr>
          <p:txBody>
            <a:bodyPr wrap="none">
              <a:spAutoFit/>
            </a:bodyPr>
            <a:lstStyle/>
            <a:p>
              <a:pPr marL="0" marR="0" lvl="0" indent="0" algn="r"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-7</a:t>
              </a:r>
            </a:p>
          </p:txBody>
        </p:sp>
        <p:sp>
          <p:nvSpPr>
            <p:cNvPr id="12" name="Line 11"/>
            <p:cNvSpPr>
              <a:spLocks noChangeAspect="1" noChangeShapeType="1"/>
            </p:cNvSpPr>
            <p:nvPr/>
          </p:nvSpPr>
          <p:spPr bwMode="auto">
            <a:xfrm flipV="1">
              <a:off x="951943" y="3844693"/>
              <a:ext cx="0" cy="95263"/>
            </a:xfrm>
            <a:prstGeom prst="line">
              <a:avLst/>
            </a:prstGeom>
            <a:noFill/>
            <a:ln w="285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13" name="Line 21"/>
            <p:cNvSpPr>
              <a:spLocks noChangeAspect="1" noChangeShapeType="1"/>
            </p:cNvSpPr>
            <p:nvPr/>
          </p:nvSpPr>
          <p:spPr bwMode="auto">
            <a:xfrm flipV="1">
              <a:off x="4433508" y="3846281"/>
              <a:ext cx="0" cy="95263"/>
            </a:xfrm>
            <a:prstGeom prst="line">
              <a:avLst/>
            </a:prstGeom>
            <a:noFill/>
            <a:ln w="285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14" name="Line 22"/>
            <p:cNvSpPr>
              <a:spLocks noChangeAspect="1" noChangeShapeType="1"/>
            </p:cNvSpPr>
            <p:nvPr/>
          </p:nvSpPr>
          <p:spPr bwMode="auto">
            <a:xfrm flipV="1">
              <a:off x="2989599" y="3846281"/>
              <a:ext cx="0" cy="95263"/>
            </a:xfrm>
            <a:prstGeom prst="line">
              <a:avLst/>
            </a:prstGeom>
            <a:noFill/>
            <a:ln w="285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15" name="Text Box 30"/>
            <p:cNvSpPr txBox="1">
              <a:spLocks noChangeAspect="1" noChangeArrowheads="1"/>
            </p:cNvSpPr>
            <p:nvPr/>
          </p:nvSpPr>
          <p:spPr bwMode="auto">
            <a:xfrm>
              <a:off x="2837107" y="3957420"/>
              <a:ext cx="304984" cy="38993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0</a:t>
              </a:r>
            </a:p>
          </p:txBody>
        </p:sp>
        <p:sp>
          <p:nvSpPr>
            <p:cNvPr id="16" name="Rectangle 8"/>
            <p:cNvSpPr>
              <a:spLocks noChangeAspect="1" noChangeArrowheads="1"/>
            </p:cNvSpPr>
            <p:nvPr/>
          </p:nvSpPr>
          <p:spPr bwMode="auto">
            <a:xfrm>
              <a:off x="811926" y="1378712"/>
              <a:ext cx="294695" cy="2378213"/>
            </a:xfrm>
            <a:prstGeom prst="rect">
              <a:avLst/>
            </a:prstGeom>
            <a:solidFill>
              <a:schemeClr val="accent1">
                <a:lumMod val="50000"/>
              </a:schemeClr>
            </a:solidFill>
            <a:ln>
              <a:noFill/>
              <a:headEnd/>
              <a:tailEnd/>
            </a:ln>
            <a:effectLst/>
            <a:scene3d>
              <a:camera prst="orthographicFront">
                <a:rot lat="0" lon="0" rev="0"/>
              </a:camera>
              <a:lightRig rig="threePt" dir="t">
                <a:rot lat="0" lon="0" rev="1200000"/>
              </a:lightRig>
            </a:scene3d>
            <a:sp3d/>
          </p:spPr>
          <p:txBody>
            <a:bodyPr wrap="none" anchor="ctr" anchorCtr="1"/>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S</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C</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R</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E</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E</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N</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I</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N</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200" b="1" i="0" u="none" strike="noStrike" kern="0" cap="none" spc="0" normalizeH="0" baseline="0" dirty="0">
                  <a:ln>
                    <a:noFill/>
                  </a:ln>
                  <a:effectLst/>
                  <a:uLnTx/>
                  <a:uFillTx/>
                  <a:latin typeface="+mj-lt"/>
                  <a:cs typeface="+mn-cs"/>
                </a:rPr>
                <a:t>G</a:t>
              </a:r>
            </a:p>
          </p:txBody>
        </p:sp>
        <p:sp>
          <p:nvSpPr>
            <p:cNvPr id="17" name="TextBox 16"/>
            <p:cNvSpPr txBox="1"/>
            <p:nvPr/>
          </p:nvSpPr>
          <p:spPr>
            <a:xfrm>
              <a:off x="3153173" y="923297"/>
              <a:ext cx="5201930" cy="557044"/>
            </a:xfrm>
            <a:prstGeom prst="rect">
              <a:avLst/>
            </a:prstGeom>
            <a:noFill/>
            <a:ln>
              <a:noFill/>
            </a:ln>
            <a:effectLst/>
            <a:scene3d>
              <a:camera prst="orthographicFront">
                <a:rot lat="0" lon="0" rev="0"/>
              </a:camera>
              <a:lightRig rig="threePt" dir="t">
                <a:rot lat="0" lon="0" rev="1200000"/>
              </a:lightRig>
            </a:scene3d>
            <a:sp3d>
              <a:bevelT w="63500" h="25400"/>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effectLst/>
                  <a:uLnTx/>
                  <a:uFillTx/>
                  <a:latin typeface="+mj-lt"/>
                  <a:cs typeface="+mn-cs"/>
                </a:rPr>
                <a:t>Treatment</a:t>
              </a:r>
              <a:endParaRPr kumimoji="0" lang="en-GB" sz="1800" b="0" i="0" u="none" strike="noStrike" kern="0" cap="none" spc="0" normalizeH="0" baseline="0" dirty="0">
                <a:ln>
                  <a:noFill/>
                </a:ln>
                <a:effectLst/>
                <a:uLnTx/>
                <a:uFillTx/>
                <a:latin typeface="+mj-lt"/>
                <a:cs typeface="+mn-cs"/>
              </a:endParaRPr>
            </a:p>
          </p:txBody>
        </p:sp>
        <p:sp>
          <p:nvSpPr>
            <p:cNvPr id="18" name="Text Box 19"/>
            <p:cNvSpPr txBox="1">
              <a:spLocks noChangeAspect="1" noChangeArrowheads="1"/>
            </p:cNvSpPr>
            <p:nvPr/>
          </p:nvSpPr>
          <p:spPr bwMode="auto">
            <a:xfrm>
              <a:off x="8282107" y="3957421"/>
              <a:ext cx="401083" cy="38993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52</a:t>
              </a:r>
            </a:p>
          </p:txBody>
        </p:sp>
        <p:sp>
          <p:nvSpPr>
            <p:cNvPr id="19" name="Line 28"/>
            <p:cNvSpPr>
              <a:spLocks noChangeAspect="1" noChangeShapeType="1"/>
            </p:cNvSpPr>
            <p:nvPr/>
          </p:nvSpPr>
          <p:spPr bwMode="auto">
            <a:xfrm flipV="1">
              <a:off x="8448810" y="3846281"/>
              <a:ext cx="0" cy="95263"/>
            </a:xfrm>
            <a:prstGeom prst="line">
              <a:avLst/>
            </a:prstGeom>
            <a:noFill/>
            <a:ln w="285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20" name="Text Box 17"/>
            <p:cNvSpPr txBox="1">
              <a:spLocks noChangeAspect="1" noChangeArrowheads="1"/>
            </p:cNvSpPr>
            <p:nvPr/>
          </p:nvSpPr>
          <p:spPr bwMode="auto">
            <a:xfrm>
              <a:off x="259590" y="3955833"/>
              <a:ext cx="662187" cy="389930"/>
            </a:xfrm>
            <a:prstGeom prst="rect">
              <a:avLst/>
            </a:prstGeom>
            <a:noFill/>
            <a:ln w="9525">
              <a:noFill/>
              <a:miter lim="800000"/>
              <a:headEnd/>
              <a:tailEnd/>
            </a:ln>
          </p:spPr>
          <p:txBody>
            <a:bodyPr wrap="none">
              <a:spAutoFit/>
            </a:bodyPr>
            <a:lstStyle/>
            <a:p>
              <a:pPr marL="0" marR="0" lvl="0" indent="0" algn="r"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Week</a:t>
              </a:r>
            </a:p>
          </p:txBody>
        </p:sp>
        <p:sp>
          <p:nvSpPr>
            <p:cNvPr id="21" name="Line 20"/>
            <p:cNvSpPr>
              <a:spLocks noChangeAspect="1" noChangeShapeType="1"/>
            </p:cNvSpPr>
            <p:nvPr/>
          </p:nvSpPr>
          <p:spPr bwMode="auto">
            <a:xfrm flipV="1">
              <a:off x="1503885" y="3846281"/>
              <a:ext cx="0" cy="95263"/>
            </a:xfrm>
            <a:prstGeom prst="line">
              <a:avLst/>
            </a:prstGeom>
            <a:noFill/>
            <a:ln w="285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22" name="Text Box 24"/>
            <p:cNvSpPr txBox="1">
              <a:spLocks noChangeAspect="1" noChangeArrowheads="1"/>
            </p:cNvSpPr>
            <p:nvPr/>
          </p:nvSpPr>
          <p:spPr bwMode="auto">
            <a:xfrm>
              <a:off x="1322382" y="3957420"/>
              <a:ext cx="363007" cy="38993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-6</a:t>
              </a:r>
            </a:p>
          </p:txBody>
        </p:sp>
        <p:sp>
          <p:nvSpPr>
            <p:cNvPr id="23" name="Rectangle 69"/>
            <p:cNvSpPr>
              <a:spLocks noChangeArrowheads="1"/>
            </p:cNvSpPr>
            <p:nvPr/>
          </p:nvSpPr>
          <p:spPr bwMode="auto">
            <a:xfrm>
              <a:off x="3127020" y="1291388"/>
              <a:ext cx="3950066" cy="724157"/>
            </a:xfrm>
            <a:prstGeom prst="rect">
              <a:avLst/>
            </a:prstGeom>
            <a:noFill/>
            <a:ln w="9525">
              <a:noFill/>
              <a:miter lim="800000"/>
              <a:headEnd/>
              <a:tailEnd/>
            </a:ln>
          </p:spPr>
          <p:txBody>
            <a:bodyPr>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400" b="0" i="0" u="none" strike="noStrike" kern="0" cap="none" spc="0" normalizeH="0" baseline="0" dirty="0" smtClean="0">
                  <a:ln>
                    <a:noFill/>
                  </a:ln>
                  <a:effectLst/>
                  <a:uLnTx/>
                  <a:uFillTx/>
                  <a:latin typeface="+mj-lt"/>
                  <a:cs typeface="+mn-cs"/>
                </a:rPr>
                <a:t>ICS</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400" b="0" i="0" u="none" strike="noStrike" kern="0" cap="none" spc="0" normalizeH="0" baseline="0" dirty="0" smtClean="0">
                  <a:ln>
                    <a:noFill/>
                  </a:ln>
                  <a:effectLst/>
                  <a:uLnTx/>
                  <a:uFillTx/>
                  <a:latin typeface="+mj-lt"/>
                  <a:cs typeface="+mn-cs"/>
                </a:rPr>
                <a:t>(remained on triple therapy from run-in)</a:t>
              </a:r>
              <a:endParaRPr kumimoji="0" lang="en-GB" sz="1400" b="0" i="0" u="none" strike="noStrike" kern="0" cap="none" spc="0" normalizeH="0" baseline="0" dirty="0">
                <a:ln>
                  <a:noFill/>
                </a:ln>
                <a:effectLst/>
                <a:uLnTx/>
                <a:uFillTx/>
                <a:latin typeface="+mj-lt"/>
                <a:cs typeface="+mn-cs"/>
              </a:endParaRPr>
            </a:p>
          </p:txBody>
        </p:sp>
        <p:sp>
          <p:nvSpPr>
            <p:cNvPr id="24" name="Rectangle 70"/>
            <p:cNvSpPr>
              <a:spLocks noChangeArrowheads="1"/>
            </p:cNvSpPr>
            <p:nvPr/>
          </p:nvSpPr>
          <p:spPr bwMode="auto">
            <a:xfrm>
              <a:off x="3127020" y="2691531"/>
              <a:ext cx="4064374" cy="724157"/>
            </a:xfrm>
            <a:prstGeom prst="rect">
              <a:avLst/>
            </a:prstGeom>
            <a:noFill/>
            <a:ln w="9525">
              <a:noFill/>
              <a:miter lim="800000"/>
              <a:headEnd/>
              <a:tailEnd/>
            </a:ln>
          </p:spPr>
          <p:txBody>
            <a:bodyPr>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GB" sz="1400" b="0" i="0" u="none" strike="noStrike" kern="0" cap="none" spc="0" normalizeH="0" baseline="0" dirty="0">
                  <a:ln>
                    <a:noFill/>
                  </a:ln>
                  <a:effectLst/>
                  <a:uLnTx/>
                  <a:uFillTx/>
                  <a:latin typeface="+mj-lt"/>
                  <a:cs typeface="+mn-cs"/>
                </a:rPr>
                <a:t>Stepwise ICS </a:t>
              </a:r>
              <a:r>
                <a:rPr kumimoji="0" lang="en-GB" sz="1400" b="0" i="0" u="none" strike="noStrike" kern="0" cap="none" spc="0" normalizeH="0" baseline="0" dirty="0" smtClean="0">
                  <a:ln>
                    <a:noFill/>
                  </a:ln>
                  <a:effectLst/>
                  <a:uLnTx/>
                  <a:uFillTx/>
                  <a:latin typeface="+mj-lt"/>
                  <a:cs typeface="+mn-cs"/>
                </a:rPr>
                <a:t>withdrawal </a:t>
              </a:r>
            </a:p>
            <a:p>
              <a:pPr marL="0" marR="0" lvl="0" indent="0" defTabSz="914400" eaLnBrk="1" fontAlgn="auto" latinLnBrk="0" hangingPunct="1">
                <a:lnSpc>
                  <a:spcPct val="90000"/>
                </a:lnSpc>
                <a:spcBef>
                  <a:spcPts val="0"/>
                </a:spcBef>
                <a:spcAft>
                  <a:spcPts val="0"/>
                </a:spcAft>
                <a:buClrTx/>
                <a:buSzTx/>
                <a:buFontTx/>
                <a:buNone/>
                <a:tabLst/>
                <a:defRPr/>
              </a:pPr>
              <a:r>
                <a:rPr kumimoji="0" lang="en-GB" sz="1400" b="0" i="0" u="none" strike="noStrike" kern="0" cap="none" spc="0" normalizeH="0" baseline="0" dirty="0" smtClean="0">
                  <a:ln>
                    <a:noFill/>
                  </a:ln>
                  <a:effectLst/>
                  <a:uLnTx/>
                  <a:uFillTx/>
                  <a:latin typeface="+mj-lt"/>
                  <a:cs typeface="+mn-cs"/>
                </a:rPr>
                <a:t>(remained on dual  bronchodilator)</a:t>
              </a:r>
              <a:endParaRPr kumimoji="0" lang="en-GB" sz="1400" b="0" i="0" u="none" strike="noStrike" kern="0" cap="none" spc="0" normalizeH="0" baseline="0" dirty="0">
                <a:ln>
                  <a:noFill/>
                </a:ln>
                <a:effectLst/>
                <a:uLnTx/>
                <a:uFillTx/>
                <a:latin typeface="+mj-lt"/>
                <a:cs typeface="+mn-cs"/>
              </a:endParaRPr>
            </a:p>
          </p:txBody>
        </p:sp>
        <p:sp>
          <p:nvSpPr>
            <p:cNvPr id="25" name="TextBox 24"/>
            <p:cNvSpPr txBox="1"/>
            <p:nvPr/>
          </p:nvSpPr>
          <p:spPr>
            <a:xfrm>
              <a:off x="1499276" y="925324"/>
              <a:ext cx="1311607" cy="557044"/>
            </a:xfrm>
            <a:prstGeom prst="rect">
              <a:avLst/>
            </a:prstGeom>
            <a:noFill/>
            <a:ln>
              <a:noFill/>
            </a:ln>
            <a:effectLst/>
            <a:scene3d>
              <a:camera prst="orthographicFront">
                <a:rot lat="0" lon="0" rev="0"/>
              </a:camera>
              <a:lightRig rig="threePt" dir="t">
                <a:rot lat="0" lon="0" rev="1200000"/>
              </a:lightRig>
            </a:scene3d>
            <a:sp3d>
              <a:bevelT w="63500" h="25400"/>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a:ln>
                    <a:noFill/>
                  </a:ln>
                  <a:effectLst/>
                  <a:uLnTx/>
                  <a:uFillTx/>
                  <a:latin typeface="+mj-lt"/>
                  <a:cs typeface="+mn-cs"/>
                </a:rPr>
                <a:t>Run-in</a:t>
              </a:r>
            </a:p>
          </p:txBody>
        </p:sp>
        <p:sp>
          <p:nvSpPr>
            <p:cNvPr id="26" name="Rectangle 8"/>
            <p:cNvSpPr>
              <a:spLocks noChangeAspect="1" noChangeArrowheads="1"/>
            </p:cNvSpPr>
            <p:nvPr/>
          </p:nvSpPr>
          <p:spPr bwMode="auto">
            <a:xfrm>
              <a:off x="1507468" y="1376327"/>
              <a:ext cx="1325030" cy="2382982"/>
            </a:xfrm>
            <a:prstGeom prst="rect">
              <a:avLst/>
            </a:prstGeom>
            <a:solidFill>
              <a:schemeClr val="accent6">
                <a:lumMod val="40000"/>
                <a:lumOff val="60000"/>
              </a:schemeClr>
            </a:solidFill>
            <a:ln>
              <a:no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dirty="0">
                  <a:ln>
                    <a:noFill/>
                  </a:ln>
                  <a:solidFill>
                    <a:schemeClr val="bg1">
                      <a:lumMod val="50000"/>
                    </a:schemeClr>
                  </a:solidFill>
                  <a:effectLst/>
                  <a:uLnTx/>
                  <a:uFillTx/>
                  <a:latin typeface="+mj-lt"/>
                  <a:cs typeface="+mn-cs"/>
                </a:rPr>
                <a:t>Triple therapy</a:t>
              </a:r>
            </a:p>
          </p:txBody>
        </p:sp>
        <p:sp>
          <p:nvSpPr>
            <p:cNvPr id="27" name="Text Box 19"/>
            <p:cNvSpPr txBox="1">
              <a:spLocks noChangeAspect="1" noChangeArrowheads="1"/>
            </p:cNvSpPr>
            <p:nvPr/>
          </p:nvSpPr>
          <p:spPr bwMode="auto">
            <a:xfrm>
              <a:off x="5698785" y="3957420"/>
              <a:ext cx="401083" cy="38993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12</a:t>
              </a:r>
            </a:p>
          </p:txBody>
        </p:sp>
        <p:sp>
          <p:nvSpPr>
            <p:cNvPr id="28" name="Line 28"/>
            <p:cNvSpPr>
              <a:spLocks noChangeAspect="1" noChangeShapeType="1"/>
            </p:cNvSpPr>
            <p:nvPr/>
          </p:nvSpPr>
          <p:spPr bwMode="auto">
            <a:xfrm flipV="1">
              <a:off x="5899327" y="3846281"/>
              <a:ext cx="0" cy="95263"/>
            </a:xfrm>
            <a:prstGeom prst="line">
              <a:avLst/>
            </a:prstGeom>
            <a:noFill/>
            <a:ln w="285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29" name="Oval 28"/>
            <p:cNvSpPr/>
            <p:nvPr/>
          </p:nvSpPr>
          <p:spPr>
            <a:xfrm>
              <a:off x="2917362" y="4273377"/>
              <a:ext cx="144474" cy="144483"/>
            </a:xfrm>
            <a:prstGeom prst="ellipse">
              <a:avLst/>
            </a:prstGeom>
            <a:solidFill>
              <a:srgbClr val="FFCAAA">
                <a:lumMod val="50000"/>
              </a:srgbClr>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cxnSp>
          <p:nvCxnSpPr>
            <p:cNvPr id="30" name="Straight Connector 117"/>
            <p:cNvCxnSpPr>
              <a:cxnSpLocks noChangeShapeType="1"/>
            </p:cNvCxnSpPr>
            <p:nvPr/>
          </p:nvCxnSpPr>
          <p:spPr bwMode="auto">
            <a:xfrm>
              <a:off x="8038331" y="3845667"/>
              <a:ext cx="72000" cy="0"/>
            </a:xfrm>
            <a:prstGeom prst="line">
              <a:avLst/>
            </a:prstGeom>
            <a:noFill/>
            <a:ln w="28575">
              <a:solidFill>
                <a:srgbClr val="FFFFFF"/>
              </a:solidFill>
              <a:round/>
              <a:headEnd/>
              <a:tailEnd/>
            </a:ln>
          </p:spPr>
        </p:cxnSp>
        <p:cxnSp>
          <p:nvCxnSpPr>
            <p:cNvPr id="31" name="Straight Connector 118"/>
            <p:cNvCxnSpPr>
              <a:cxnSpLocks noChangeShapeType="1"/>
            </p:cNvCxnSpPr>
            <p:nvPr/>
          </p:nvCxnSpPr>
          <p:spPr bwMode="auto">
            <a:xfrm flipH="1">
              <a:off x="8014058" y="3783254"/>
              <a:ext cx="47707" cy="151075"/>
            </a:xfrm>
            <a:prstGeom prst="line">
              <a:avLst/>
            </a:prstGeom>
            <a:noFill/>
            <a:ln w="28575">
              <a:solidFill>
                <a:schemeClr val="bg1"/>
              </a:solidFill>
              <a:round/>
              <a:headEnd/>
              <a:tailEnd/>
            </a:ln>
          </p:spPr>
        </p:cxnSp>
        <p:cxnSp>
          <p:nvCxnSpPr>
            <p:cNvPr id="32" name="Straight Connector 119"/>
            <p:cNvCxnSpPr>
              <a:cxnSpLocks noChangeShapeType="1"/>
            </p:cNvCxnSpPr>
            <p:nvPr/>
          </p:nvCxnSpPr>
          <p:spPr bwMode="auto">
            <a:xfrm flipH="1">
              <a:off x="8071917" y="3783254"/>
              <a:ext cx="47707" cy="151075"/>
            </a:xfrm>
            <a:prstGeom prst="line">
              <a:avLst/>
            </a:prstGeom>
            <a:noFill/>
            <a:ln w="28575">
              <a:solidFill>
                <a:schemeClr val="bg1"/>
              </a:solidFill>
              <a:round/>
              <a:headEnd/>
              <a:tailEnd/>
            </a:ln>
          </p:spPr>
        </p:cxnSp>
        <p:sp>
          <p:nvSpPr>
            <p:cNvPr id="33" name="Rectangle 8"/>
            <p:cNvSpPr>
              <a:spLocks noChangeAspect="1" noChangeArrowheads="1"/>
            </p:cNvSpPr>
            <p:nvPr/>
          </p:nvSpPr>
          <p:spPr bwMode="auto">
            <a:xfrm>
              <a:off x="2838862" y="1376218"/>
              <a:ext cx="297137" cy="2383200"/>
            </a:xfrm>
            <a:prstGeom prst="rect">
              <a:avLst/>
            </a:prstGeom>
            <a:solidFill>
              <a:srgbClr val="000000">
                <a:lumMod val="75000"/>
                <a:lumOff val="25000"/>
              </a:srgbClr>
            </a:solidFill>
            <a:ln>
              <a:noFill/>
              <a:headEnd/>
              <a:tailEnd/>
            </a:ln>
            <a:effectLst/>
            <a:scene3d>
              <a:camera prst="orthographicFront">
                <a:rot lat="0" lon="0" rev="0"/>
              </a:camera>
              <a:lightRig rig="threePt" dir="t">
                <a:rot lat="0" lon="0" rev="1200000"/>
              </a:lightRig>
            </a:scene3d>
            <a:sp3d/>
          </p:spPr>
          <p:txBody>
            <a:bodyPr wrap="none" anchor="ctr" anchorCtr="1"/>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R</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N</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D</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O</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M</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I</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S</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A</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T</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I</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O</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100" b="1" i="0" u="none" strike="noStrike" kern="0" cap="none" spc="0" normalizeH="0" baseline="0" dirty="0">
                  <a:ln>
                    <a:noFill/>
                  </a:ln>
                  <a:effectLst/>
                  <a:uLnTx/>
                  <a:uFillTx/>
                  <a:latin typeface="+mj-lt"/>
                  <a:cs typeface="+mn-cs"/>
                </a:rPr>
                <a:t>N</a:t>
              </a:r>
            </a:p>
          </p:txBody>
        </p:sp>
        <p:sp>
          <p:nvSpPr>
            <p:cNvPr id="34" name="Oval 33"/>
            <p:cNvSpPr/>
            <p:nvPr/>
          </p:nvSpPr>
          <p:spPr>
            <a:xfrm>
              <a:off x="5827089" y="4273377"/>
              <a:ext cx="144476" cy="144483"/>
            </a:xfrm>
            <a:prstGeom prst="ellipse">
              <a:avLst/>
            </a:prstGeom>
            <a:solidFill>
              <a:sysClr val="window" lastClr="FFFFFF"/>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35" name="Text Box 18"/>
            <p:cNvSpPr txBox="1">
              <a:spLocks noChangeAspect="1" noChangeArrowheads="1"/>
            </p:cNvSpPr>
            <p:nvPr/>
          </p:nvSpPr>
          <p:spPr bwMode="auto">
            <a:xfrm>
              <a:off x="3173186" y="4453265"/>
              <a:ext cx="2560624" cy="431709"/>
            </a:xfrm>
            <a:prstGeom prst="rect">
              <a:avLst/>
            </a:prstGeom>
            <a:noFill/>
            <a:ln w="9525">
              <a:noFill/>
              <a:miter lim="800000"/>
              <a:headEnd/>
              <a:tailEnd/>
            </a:ln>
          </p:spPr>
          <p:txBody>
            <a:bodyPr wrap="none">
              <a:spAutoFit/>
            </a:bodyPr>
            <a:lstStyle/>
            <a:p>
              <a:pPr marL="176213" marR="0" lvl="0" indent="-176213" algn="ctr" defTabSz="914400" eaLnBrk="1" fontAlgn="auto" latinLnBrk="0" hangingPunct="1">
                <a:lnSpc>
                  <a:spcPct val="90000"/>
                </a:lnSpc>
                <a:spcBef>
                  <a:spcPts val="0"/>
                </a:spcBef>
                <a:spcAft>
                  <a:spcPts val="300"/>
                </a:spcAft>
                <a:buClrTx/>
                <a:buSzTx/>
                <a:buFontTx/>
                <a:buNone/>
                <a:tabLst>
                  <a:tab pos="3200400" algn="ctr"/>
                </a:tabLst>
                <a:defRPr/>
              </a:pPr>
              <a:r>
                <a:rPr kumimoji="0" lang="en-GB" sz="1400" b="1" i="0" u="none" strike="noStrike" kern="0" cap="none" spc="0" normalizeH="0" baseline="0" dirty="0">
                  <a:ln>
                    <a:noFill/>
                  </a:ln>
                  <a:effectLst/>
                  <a:uLnTx/>
                  <a:uFillTx/>
                  <a:latin typeface="+mj-lt"/>
                  <a:ea typeface="ＭＳ Ｐゴシック" pitchFamily="34" charset="-128"/>
                  <a:cs typeface="Arial" pitchFamily="34" charset="0"/>
                </a:rPr>
                <a:t>ICS stepwise withdrawal</a:t>
              </a:r>
              <a:endParaRPr kumimoji="0" lang="en-GB" sz="1400" b="1" i="0" u="none" strike="noStrike" kern="0" cap="none" spc="0" normalizeH="0" baseline="-25000" dirty="0">
                <a:ln>
                  <a:noFill/>
                </a:ln>
                <a:effectLst/>
                <a:uLnTx/>
                <a:uFillTx/>
                <a:latin typeface="+mj-lt"/>
                <a:ea typeface="ＭＳ Ｐゴシック" pitchFamily="34" charset="-128"/>
                <a:cs typeface="Arial" pitchFamily="34" charset="0"/>
              </a:endParaRPr>
            </a:p>
          </p:txBody>
        </p:sp>
        <p:sp>
          <p:nvSpPr>
            <p:cNvPr id="36" name="Text Box 18"/>
            <p:cNvSpPr txBox="1">
              <a:spLocks noChangeAspect="1" noChangeArrowheads="1"/>
            </p:cNvSpPr>
            <p:nvPr/>
          </p:nvSpPr>
          <p:spPr bwMode="auto">
            <a:xfrm>
              <a:off x="7315231" y="4453265"/>
              <a:ext cx="1187561" cy="72415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90000"/>
                </a:lnSpc>
                <a:spcBef>
                  <a:spcPts val="0"/>
                </a:spcBef>
                <a:spcAft>
                  <a:spcPts val="300"/>
                </a:spcAft>
                <a:buClrTx/>
                <a:buSzTx/>
                <a:buFontTx/>
                <a:buNone/>
                <a:tabLst>
                  <a:tab pos="3200400" algn="ctr"/>
                </a:tabLst>
                <a:defRPr/>
              </a:pPr>
              <a:r>
                <a:rPr kumimoji="0" lang="en-GB" sz="1400" b="1" i="0" u="none" strike="noStrike" kern="0" cap="none" spc="0" normalizeH="0" baseline="0" dirty="0">
                  <a:ln>
                    <a:noFill/>
                  </a:ln>
                  <a:effectLst/>
                  <a:uLnTx/>
                  <a:uFillTx/>
                  <a:latin typeface="+mj-lt"/>
                  <a:ea typeface="ＭＳ Ｐゴシック" pitchFamily="34" charset="-128"/>
                  <a:cs typeface="Arial" pitchFamily="34" charset="0"/>
                </a:rPr>
                <a:t>Stable </a:t>
              </a:r>
              <a:br>
                <a:rPr kumimoji="0" lang="en-GB" sz="1400" b="1" i="0" u="none" strike="noStrike" kern="0" cap="none" spc="0" normalizeH="0" baseline="0" dirty="0">
                  <a:ln>
                    <a:noFill/>
                  </a:ln>
                  <a:effectLst/>
                  <a:uLnTx/>
                  <a:uFillTx/>
                  <a:latin typeface="+mj-lt"/>
                  <a:ea typeface="ＭＳ Ｐゴシック" pitchFamily="34" charset="-128"/>
                  <a:cs typeface="Arial" pitchFamily="34" charset="0"/>
                </a:rPr>
              </a:br>
              <a:r>
                <a:rPr kumimoji="0" lang="en-GB" sz="1400" b="1" i="0" u="none" strike="noStrike" kern="0" cap="none" spc="0" normalizeH="0" baseline="0" dirty="0">
                  <a:ln>
                    <a:noFill/>
                  </a:ln>
                  <a:effectLst/>
                  <a:uLnTx/>
                  <a:uFillTx/>
                  <a:latin typeface="+mj-lt"/>
                  <a:ea typeface="ＭＳ Ｐゴシック" pitchFamily="34" charset="-128"/>
                  <a:cs typeface="Arial" pitchFamily="34" charset="0"/>
                </a:rPr>
                <a:t>treatment</a:t>
              </a:r>
              <a:endParaRPr kumimoji="0" lang="en-GB" sz="1400" b="1" i="0" u="none" strike="noStrike" kern="0" cap="none" spc="0" normalizeH="0" baseline="-25000" dirty="0">
                <a:ln>
                  <a:noFill/>
                </a:ln>
                <a:effectLst/>
                <a:uLnTx/>
                <a:uFillTx/>
                <a:latin typeface="+mj-lt"/>
                <a:ea typeface="ＭＳ Ｐゴシック" pitchFamily="34" charset="-128"/>
                <a:cs typeface="Arial" pitchFamily="34" charset="0"/>
              </a:endParaRPr>
            </a:p>
          </p:txBody>
        </p:sp>
        <p:grpSp>
          <p:nvGrpSpPr>
            <p:cNvPr id="37" name="Group 72"/>
            <p:cNvGrpSpPr>
              <a:grpSpLocks/>
            </p:cNvGrpSpPr>
            <p:nvPr/>
          </p:nvGrpSpPr>
          <p:grpSpPr bwMode="auto">
            <a:xfrm>
              <a:off x="4651159" y="5006185"/>
              <a:ext cx="3739998" cy="1581472"/>
              <a:chOff x="4767704" y="5006185"/>
              <a:chExt cx="3739998" cy="1581472"/>
            </a:xfrm>
          </p:grpSpPr>
          <p:sp>
            <p:nvSpPr>
              <p:cNvPr id="45" name="Text Box 18"/>
              <p:cNvSpPr txBox="1">
                <a:spLocks noChangeAspect="1" noChangeArrowheads="1"/>
              </p:cNvSpPr>
              <p:nvPr/>
            </p:nvSpPr>
            <p:spPr bwMode="auto">
              <a:xfrm>
                <a:off x="4980449" y="5702832"/>
                <a:ext cx="2319466" cy="431709"/>
              </a:xfrm>
              <a:prstGeom prst="rect">
                <a:avLst/>
              </a:prstGeom>
              <a:noFill/>
              <a:ln w="9525">
                <a:noFill/>
                <a:miter lim="800000"/>
                <a:headEnd/>
                <a:tailEnd/>
              </a:ln>
            </p:spPr>
            <p:txBody>
              <a:bodyPr wrap="none">
                <a:spAutoFit/>
              </a:bodyPr>
              <a:lstStyle/>
              <a:p>
                <a:pPr marL="176213" marR="0" lvl="0" indent="-176213" defTabSz="914400" eaLnBrk="1" fontAlgn="auto" latinLnBrk="0" hangingPunct="1">
                  <a:lnSpc>
                    <a:spcPct val="90000"/>
                  </a:lnSpc>
                  <a:spcBef>
                    <a:spcPts val="0"/>
                  </a:spcBef>
                  <a:spcAft>
                    <a:spcPts val="300"/>
                  </a:spcAft>
                  <a:buClrTx/>
                  <a:buSzTx/>
                  <a:buFontTx/>
                  <a:buNone/>
                  <a:tabLst>
                    <a:tab pos="3200400" algn="ctr"/>
                  </a:tabLst>
                  <a:defRPr/>
                </a:pPr>
                <a:r>
                  <a:rPr kumimoji="0" lang="en-GB" sz="1400" b="0" i="0" u="none" strike="noStrike" kern="0" cap="none" spc="0" normalizeH="0" baseline="0" dirty="0">
                    <a:ln>
                      <a:noFill/>
                    </a:ln>
                    <a:effectLst/>
                    <a:uLnTx/>
                    <a:uFillTx/>
                    <a:latin typeface="+mj-lt"/>
                    <a:ea typeface="ＭＳ Ｐゴシック" pitchFamily="34" charset="-128"/>
                    <a:cs typeface="+mn-cs"/>
                  </a:rPr>
                  <a:t>Reduced to 250 µg BID</a:t>
                </a:r>
                <a:endParaRPr kumimoji="0" lang="en-GB" sz="1400" b="0" i="0" u="none" strike="noStrike" kern="0" cap="none" spc="0" normalizeH="0" baseline="-25000" dirty="0">
                  <a:ln>
                    <a:noFill/>
                  </a:ln>
                  <a:effectLst/>
                  <a:uLnTx/>
                  <a:uFillTx/>
                  <a:latin typeface="+mj-lt"/>
                  <a:ea typeface="ＭＳ Ｐゴシック" pitchFamily="34" charset="-128"/>
                  <a:cs typeface="+mn-cs"/>
                </a:endParaRPr>
              </a:p>
            </p:txBody>
          </p:sp>
          <p:sp>
            <p:nvSpPr>
              <p:cNvPr id="46" name="Oval 45"/>
              <p:cNvSpPr/>
              <p:nvPr/>
            </p:nvSpPr>
            <p:spPr>
              <a:xfrm>
                <a:off x="4847086" y="5776482"/>
                <a:ext cx="144475" cy="144483"/>
              </a:xfrm>
              <a:prstGeom prst="ellipse">
                <a:avLst/>
              </a:prstGeom>
              <a:solidFill>
                <a:srgbClr val="FFCAAA">
                  <a:lumMod val="50000"/>
                </a:srgbClr>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47" name="Text Box 18"/>
              <p:cNvSpPr txBox="1">
                <a:spLocks noChangeAspect="1" noChangeArrowheads="1"/>
              </p:cNvSpPr>
              <p:nvPr/>
            </p:nvSpPr>
            <p:spPr bwMode="auto">
              <a:xfrm>
                <a:off x="4980449" y="5927217"/>
                <a:ext cx="2319466" cy="431709"/>
              </a:xfrm>
              <a:prstGeom prst="rect">
                <a:avLst/>
              </a:prstGeom>
              <a:noFill/>
              <a:ln w="9525">
                <a:noFill/>
                <a:miter lim="800000"/>
                <a:headEnd/>
                <a:tailEnd/>
              </a:ln>
            </p:spPr>
            <p:txBody>
              <a:bodyPr wrap="none">
                <a:spAutoFit/>
              </a:bodyPr>
              <a:lstStyle/>
              <a:p>
                <a:pPr marL="176213" marR="0" lvl="0" indent="-176213" defTabSz="914400" eaLnBrk="1" fontAlgn="auto" latinLnBrk="0" hangingPunct="1">
                  <a:lnSpc>
                    <a:spcPct val="90000"/>
                  </a:lnSpc>
                  <a:spcBef>
                    <a:spcPts val="0"/>
                  </a:spcBef>
                  <a:spcAft>
                    <a:spcPts val="300"/>
                  </a:spcAft>
                  <a:buClrTx/>
                  <a:buSzTx/>
                  <a:buFontTx/>
                  <a:buNone/>
                  <a:tabLst>
                    <a:tab pos="3200400" algn="ctr"/>
                  </a:tabLst>
                  <a:defRPr/>
                </a:pPr>
                <a:r>
                  <a:rPr kumimoji="0" lang="en-GB" sz="1400" b="0" i="0" u="none" strike="noStrike" kern="0" cap="none" spc="0" normalizeH="0" baseline="0" dirty="0">
                    <a:ln>
                      <a:noFill/>
                    </a:ln>
                    <a:effectLst/>
                    <a:uLnTx/>
                    <a:uFillTx/>
                    <a:latin typeface="+mj-lt"/>
                    <a:ea typeface="ＭＳ Ｐゴシック" pitchFamily="34" charset="-128"/>
                    <a:cs typeface="+mn-cs"/>
                  </a:rPr>
                  <a:t>Reduced to 100 µg BID</a:t>
                </a:r>
                <a:endParaRPr kumimoji="0" lang="en-GB" sz="1400" b="0" i="0" u="none" strike="noStrike" kern="0" cap="none" spc="0" normalizeH="0" baseline="-25000" dirty="0">
                  <a:ln>
                    <a:noFill/>
                  </a:ln>
                  <a:effectLst/>
                  <a:uLnTx/>
                  <a:uFillTx/>
                  <a:latin typeface="+mj-lt"/>
                  <a:ea typeface="ＭＳ Ｐゴシック" pitchFamily="34" charset="-128"/>
                  <a:cs typeface="+mn-cs"/>
                </a:endParaRPr>
              </a:p>
            </p:txBody>
          </p:sp>
          <p:sp>
            <p:nvSpPr>
              <p:cNvPr id="48" name="Oval 47"/>
              <p:cNvSpPr/>
              <p:nvPr/>
            </p:nvSpPr>
            <p:spPr>
              <a:xfrm>
                <a:off x="4847086" y="5998763"/>
                <a:ext cx="144475" cy="142894"/>
              </a:xfrm>
              <a:prstGeom prst="ellipse">
                <a:avLst/>
              </a:prstGeom>
              <a:solidFill>
                <a:srgbClr val="FFCAAA">
                  <a:lumMod val="90000"/>
                </a:srgbClr>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sp>
            <p:nvSpPr>
              <p:cNvPr id="49" name="Text Box 18"/>
              <p:cNvSpPr txBox="1">
                <a:spLocks noChangeAspect="1" noChangeArrowheads="1"/>
              </p:cNvSpPr>
              <p:nvPr/>
            </p:nvSpPr>
            <p:spPr bwMode="auto">
              <a:xfrm>
                <a:off x="4980449" y="6155948"/>
                <a:ext cx="2598702" cy="431709"/>
              </a:xfrm>
              <a:prstGeom prst="rect">
                <a:avLst/>
              </a:prstGeom>
              <a:noFill/>
              <a:ln w="9525">
                <a:noFill/>
                <a:miter lim="800000"/>
                <a:headEnd/>
                <a:tailEnd/>
              </a:ln>
            </p:spPr>
            <p:txBody>
              <a:bodyPr wrap="none">
                <a:spAutoFit/>
              </a:bodyPr>
              <a:lstStyle/>
              <a:p>
                <a:pPr marL="176213" marR="0" lvl="0" indent="-176213" defTabSz="914400" eaLnBrk="1" fontAlgn="auto" latinLnBrk="0" hangingPunct="1">
                  <a:lnSpc>
                    <a:spcPct val="90000"/>
                  </a:lnSpc>
                  <a:spcBef>
                    <a:spcPts val="0"/>
                  </a:spcBef>
                  <a:spcAft>
                    <a:spcPts val="300"/>
                  </a:spcAft>
                  <a:buClrTx/>
                  <a:buSzTx/>
                  <a:buFontTx/>
                  <a:buNone/>
                  <a:tabLst>
                    <a:tab pos="3200400" algn="ctr"/>
                  </a:tabLst>
                  <a:defRPr/>
                </a:pPr>
                <a:r>
                  <a:rPr kumimoji="0" lang="en-GB" sz="1400" b="0" i="0" u="none" strike="noStrike" kern="0" cap="none" spc="0" normalizeH="0" baseline="0" dirty="0">
                    <a:ln>
                      <a:noFill/>
                    </a:ln>
                    <a:effectLst/>
                    <a:uLnTx/>
                    <a:uFillTx/>
                    <a:latin typeface="+mj-lt"/>
                    <a:ea typeface="ＭＳ Ｐゴシック" pitchFamily="34" charset="-128"/>
                    <a:cs typeface="+mn-cs"/>
                  </a:rPr>
                  <a:t>Reduced to </a:t>
                </a:r>
                <a:r>
                  <a:rPr kumimoji="0" lang="en-GB" sz="1400" b="0" i="0" u="none" strike="noStrike" kern="0" cap="none" spc="0" normalizeH="0" baseline="0" dirty="0">
                    <a:ln>
                      <a:noFill/>
                    </a:ln>
                    <a:effectLst/>
                    <a:uLnTx/>
                    <a:uFillTx/>
                    <a:latin typeface="+mj-lt"/>
                    <a:cs typeface="+mn-cs"/>
                  </a:rPr>
                  <a:t>0 µg (placebo)</a:t>
                </a:r>
                <a:endParaRPr kumimoji="0" lang="en-GB" sz="1400" b="0" i="0" u="none" strike="noStrike" kern="0" cap="none" spc="0" normalizeH="0" baseline="-25000" dirty="0">
                  <a:ln>
                    <a:noFill/>
                  </a:ln>
                  <a:effectLst/>
                  <a:uLnTx/>
                  <a:uFillTx/>
                  <a:latin typeface="+mj-lt"/>
                  <a:ea typeface="ＭＳ Ｐゴシック" pitchFamily="34" charset="-128"/>
                  <a:cs typeface="+mn-cs"/>
                </a:endParaRPr>
              </a:p>
            </p:txBody>
          </p:sp>
          <p:sp>
            <p:nvSpPr>
              <p:cNvPr id="50" name="Oval 49"/>
              <p:cNvSpPr/>
              <p:nvPr/>
            </p:nvSpPr>
            <p:spPr>
              <a:xfrm>
                <a:off x="4847086" y="6227394"/>
                <a:ext cx="144475" cy="144483"/>
              </a:xfrm>
              <a:prstGeom prst="ellipse">
                <a:avLst/>
              </a:prstGeom>
              <a:solidFill>
                <a:sysClr val="window" lastClr="FFFFFF"/>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effectLst/>
                  <a:uLnTx/>
                  <a:uFillTx/>
                  <a:latin typeface="+mj-lt"/>
                  <a:cs typeface="+mn-cs"/>
                </a:endParaRPr>
              </a:p>
            </p:txBody>
          </p:sp>
          <p:sp>
            <p:nvSpPr>
              <p:cNvPr id="51" name="Text Box 18"/>
              <p:cNvSpPr txBox="1">
                <a:spLocks noChangeAspect="1" noChangeArrowheads="1"/>
              </p:cNvSpPr>
              <p:nvPr/>
            </p:nvSpPr>
            <p:spPr bwMode="auto">
              <a:xfrm>
                <a:off x="4771002" y="5017945"/>
                <a:ext cx="3736700" cy="724157"/>
              </a:xfrm>
              <a:prstGeom prst="rect">
                <a:avLst/>
              </a:prstGeom>
              <a:noFill/>
              <a:ln w="9525">
                <a:noFill/>
                <a:miter lim="800000"/>
                <a:headEnd/>
                <a:tailEnd/>
              </a:ln>
            </p:spPr>
            <p:txBody>
              <a:bodyPr wrap="square">
                <a:spAutoFit/>
              </a:bodyPr>
              <a:lstStyle/>
              <a:p>
                <a:pPr marL="176213" marR="0" lvl="0" indent="-176213" algn="ctr" defTabSz="914400" eaLnBrk="1" fontAlgn="auto" latinLnBrk="0" hangingPunct="1">
                  <a:lnSpc>
                    <a:spcPct val="90000"/>
                  </a:lnSpc>
                  <a:spcBef>
                    <a:spcPts val="0"/>
                  </a:spcBef>
                  <a:spcAft>
                    <a:spcPts val="300"/>
                  </a:spcAft>
                  <a:buClrTx/>
                  <a:buSzTx/>
                  <a:buFontTx/>
                  <a:buNone/>
                  <a:tabLst>
                    <a:tab pos="3200400" algn="ctr"/>
                  </a:tabLst>
                  <a:defRPr/>
                </a:pPr>
                <a:r>
                  <a:rPr kumimoji="0" lang="en-GB" sz="1400" b="1" i="0" u="none" strike="noStrike" kern="0" cap="none" spc="0" normalizeH="0" baseline="0" dirty="0">
                    <a:ln>
                      <a:noFill/>
                    </a:ln>
                    <a:effectLst/>
                    <a:uLnTx/>
                    <a:uFillTx/>
                    <a:latin typeface="+mj-lt"/>
                    <a:ea typeface="ＭＳ Ｐゴシック" pitchFamily="34" charset="-128"/>
                    <a:cs typeface="+mn-cs"/>
                  </a:rPr>
                  <a:t>Fluticasone </a:t>
                </a:r>
                <a:r>
                  <a:rPr kumimoji="0" lang="en-GB" sz="1400" b="1" i="0" u="none" strike="noStrike" kern="0" cap="none" spc="0" normalizeH="0" baseline="0" dirty="0" smtClean="0">
                    <a:ln>
                      <a:noFill/>
                    </a:ln>
                    <a:effectLst/>
                    <a:uLnTx/>
                    <a:uFillTx/>
                    <a:latin typeface="+mj-lt"/>
                    <a:ea typeface="ＭＳ Ｐゴシック" pitchFamily="34" charset="-128"/>
                    <a:cs typeface="+mn-cs"/>
                  </a:rPr>
                  <a:t>propionate 12-week </a:t>
                </a:r>
                <a:r>
                  <a:rPr kumimoji="0" lang="en-GB" sz="1400" b="1" i="0" u="none" strike="noStrike" kern="0" cap="none" spc="0" normalizeH="0" baseline="0" dirty="0">
                    <a:ln>
                      <a:noFill/>
                    </a:ln>
                    <a:effectLst/>
                    <a:uLnTx/>
                    <a:uFillTx/>
                    <a:latin typeface="+mj-lt"/>
                    <a:ea typeface="ＭＳ Ｐゴシック" pitchFamily="34" charset="-128"/>
                    <a:cs typeface="+mn-cs"/>
                  </a:rPr>
                  <a:t>withdrawal schedule</a:t>
                </a:r>
                <a:endParaRPr kumimoji="0" lang="en-GB" sz="1400" b="1" i="0" u="none" strike="noStrike" kern="0" cap="none" spc="0" normalizeH="0" baseline="-25000" dirty="0">
                  <a:ln>
                    <a:noFill/>
                  </a:ln>
                  <a:effectLst/>
                  <a:uLnTx/>
                  <a:uFillTx/>
                  <a:latin typeface="+mj-lt"/>
                  <a:ea typeface="ＭＳ Ｐゴシック" pitchFamily="34" charset="-128"/>
                  <a:cs typeface="+mn-cs"/>
                </a:endParaRPr>
              </a:p>
            </p:txBody>
          </p:sp>
          <p:sp>
            <p:nvSpPr>
              <p:cNvPr id="52" name="Rounded Rectangle 51"/>
              <p:cNvSpPr/>
              <p:nvPr/>
            </p:nvSpPr>
            <p:spPr>
              <a:xfrm>
                <a:off x="4767704" y="5006185"/>
                <a:ext cx="3658547" cy="1477627"/>
              </a:xfrm>
              <a:prstGeom prst="roundRect">
                <a:avLst/>
              </a:prstGeom>
              <a:noFill/>
              <a:ln w="19050" cap="flat" cmpd="sng" algn="ctr">
                <a:solidFill>
                  <a:schemeClr val="accent1"/>
                </a:solidFill>
                <a:prstDash val="solid"/>
              </a:ln>
              <a:effectLst/>
            </p:spPr>
            <p:txBody>
              <a:bodyPr lIns="45720" rIns="4572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Arial" pitchFamily="34" charset="0"/>
                </a:endParaRPr>
              </a:p>
            </p:txBody>
          </p:sp>
          <p:sp>
            <p:nvSpPr>
              <p:cNvPr id="53" name="Text Box 18"/>
              <p:cNvSpPr txBox="1">
                <a:spLocks noChangeAspect="1" noChangeArrowheads="1"/>
              </p:cNvSpPr>
              <p:nvPr/>
            </p:nvSpPr>
            <p:spPr bwMode="auto">
              <a:xfrm>
                <a:off x="4980449" y="5482757"/>
                <a:ext cx="1227911" cy="431709"/>
              </a:xfrm>
              <a:prstGeom prst="rect">
                <a:avLst/>
              </a:prstGeom>
              <a:noFill/>
              <a:ln w="9525">
                <a:noFill/>
                <a:miter lim="800000"/>
                <a:headEnd/>
                <a:tailEnd/>
              </a:ln>
            </p:spPr>
            <p:txBody>
              <a:bodyPr wrap="none">
                <a:spAutoFit/>
              </a:bodyPr>
              <a:lstStyle/>
              <a:p>
                <a:pPr marL="176213" marR="0" lvl="0" indent="-176213" defTabSz="914400" eaLnBrk="1" fontAlgn="auto" latinLnBrk="0" hangingPunct="1">
                  <a:lnSpc>
                    <a:spcPct val="90000"/>
                  </a:lnSpc>
                  <a:spcBef>
                    <a:spcPts val="0"/>
                  </a:spcBef>
                  <a:spcAft>
                    <a:spcPts val="300"/>
                  </a:spcAft>
                  <a:buClrTx/>
                  <a:buSzTx/>
                  <a:buFontTx/>
                  <a:buNone/>
                  <a:tabLst>
                    <a:tab pos="3200400" algn="ctr"/>
                  </a:tabLst>
                  <a:defRPr/>
                </a:pPr>
                <a:r>
                  <a:rPr kumimoji="0" lang="en-GB" sz="1400" b="0" i="0" u="none" strike="noStrike" kern="0" cap="none" spc="0" normalizeH="0" baseline="0" dirty="0">
                    <a:ln>
                      <a:noFill/>
                    </a:ln>
                    <a:effectLst/>
                    <a:uLnTx/>
                    <a:uFillTx/>
                    <a:latin typeface="+mj-lt"/>
                    <a:ea typeface="ＭＳ Ｐゴシック" pitchFamily="34" charset="-128"/>
                    <a:cs typeface="+mn-cs"/>
                  </a:rPr>
                  <a:t>500 µg BID</a:t>
                </a:r>
                <a:endParaRPr kumimoji="0" lang="en-GB" sz="1400" b="0" i="0" u="none" strike="noStrike" kern="0" cap="none" spc="0" normalizeH="0" baseline="-25000" dirty="0">
                  <a:ln>
                    <a:noFill/>
                  </a:ln>
                  <a:effectLst/>
                  <a:uLnTx/>
                  <a:uFillTx/>
                  <a:latin typeface="+mj-lt"/>
                  <a:ea typeface="ＭＳ Ｐゴシック" pitchFamily="34" charset="-128"/>
                  <a:cs typeface="+mn-cs"/>
                </a:endParaRPr>
              </a:p>
            </p:txBody>
          </p:sp>
          <p:sp>
            <p:nvSpPr>
              <p:cNvPr id="54" name="Oval 53"/>
              <p:cNvSpPr/>
              <p:nvPr/>
            </p:nvSpPr>
            <p:spPr>
              <a:xfrm>
                <a:off x="4847086" y="5546265"/>
                <a:ext cx="144475" cy="142894"/>
              </a:xfrm>
              <a:prstGeom prst="ellipse">
                <a:avLst/>
              </a:prstGeom>
              <a:solidFill>
                <a:srgbClr val="800000"/>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grpSp>
        <p:sp>
          <p:nvSpPr>
            <p:cNvPr id="38" name="Text Box 19"/>
            <p:cNvSpPr txBox="1">
              <a:spLocks noChangeAspect="1" noChangeArrowheads="1"/>
            </p:cNvSpPr>
            <p:nvPr/>
          </p:nvSpPr>
          <p:spPr bwMode="auto">
            <a:xfrm>
              <a:off x="7165992" y="3957422"/>
              <a:ext cx="401083" cy="38993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90000"/>
                </a:lnSpc>
                <a:spcBef>
                  <a:spcPts val="0"/>
                </a:spcBef>
                <a:spcAft>
                  <a:spcPts val="300"/>
                </a:spcAft>
                <a:buClrTx/>
                <a:buSzTx/>
                <a:buFontTx/>
                <a:buNone/>
                <a:tabLst/>
                <a:defRPr/>
              </a:pPr>
              <a:r>
                <a:rPr kumimoji="0" lang="en-GB" sz="1200" b="1" i="0" u="none" strike="noStrike" kern="0" cap="none" spc="0" normalizeH="0" baseline="0" dirty="0">
                  <a:ln>
                    <a:noFill/>
                  </a:ln>
                  <a:effectLst/>
                  <a:uLnTx/>
                  <a:uFillTx/>
                  <a:latin typeface="+mj-lt"/>
                  <a:ea typeface="ＭＳ Ｐゴシック" pitchFamily="34" charset="-128"/>
                  <a:cs typeface="+mn-cs"/>
                </a:rPr>
                <a:t>18</a:t>
              </a:r>
            </a:p>
          </p:txBody>
        </p:sp>
        <p:sp>
          <p:nvSpPr>
            <p:cNvPr id="39" name="Line 28"/>
            <p:cNvSpPr>
              <a:spLocks noChangeAspect="1" noChangeShapeType="1"/>
            </p:cNvSpPr>
            <p:nvPr/>
          </p:nvSpPr>
          <p:spPr bwMode="auto">
            <a:xfrm flipV="1">
              <a:off x="7342220" y="3846281"/>
              <a:ext cx="0" cy="95263"/>
            </a:xfrm>
            <a:prstGeom prst="line">
              <a:avLst/>
            </a:prstGeom>
            <a:noFill/>
            <a:ln w="285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grpSp>
          <p:nvGrpSpPr>
            <p:cNvPr id="40" name="Group 73"/>
            <p:cNvGrpSpPr>
              <a:grpSpLocks/>
            </p:cNvGrpSpPr>
            <p:nvPr/>
          </p:nvGrpSpPr>
          <p:grpSpPr bwMode="auto">
            <a:xfrm>
              <a:off x="156154" y="5006186"/>
              <a:ext cx="3603900" cy="1477625"/>
              <a:chOff x="272699" y="5006186"/>
              <a:chExt cx="3603900" cy="1477625"/>
            </a:xfrm>
          </p:grpSpPr>
          <p:sp>
            <p:nvSpPr>
              <p:cNvPr id="42" name="Text Box 18"/>
              <p:cNvSpPr txBox="1">
                <a:spLocks noChangeAspect="1" noChangeArrowheads="1"/>
              </p:cNvSpPr>
              <p:nvPr/>
            </p:nvSpPr>
            <p:spPr bwMode="auto">
              <a:xfrm>
                <a:off x="272699" y="5436617"/>
                <a:ext cx="2956198" cy="1045037"/>
              </a:xfrm>
              <a:prstGeom prst="rect">
                <a:avLst/>
              </a:prstGeom>
              <a:noFill/>
              <a:ln w="9525">
                <a:noFill/>
                <a:miter lim="800000"/>
                <a:headEnd/>
                <a:tailEnd/>
              </a:ln>
            </p:spPr>
            <p:txBody>
              <a:bodyPr wrap="none" anchor="ctr"/>
              <a:lstStyle/>
              <a:p>
                <a:pPr marL="176213" marR="0" lvl="0" indent="-176213" defTabSz="914400" eaLnBrk="1" fontAlgn="auto" latinLnBrk="0" hangingPunct="1">
                  <a:lnSpc>
                    <a:spcPct val="90000"/>
                  </a:lnSpc>
                  <a:spcBef>
                    <a:spcPts val="0"/>
                  </a:spcBef>
                  <a:spcAft>
                    <a:spcPts val="0"/>
                  </a:spcAft>
                  <a:buClr>
                    <a:srgbClr val="669999"/>
                  </a:buClr>
                  <a:buSzTx/>
                  <a:buFont typeface="Arial" pitchFamily="34" charset="0"/>
                  <a:buChar char="•"/>
                  <a:tabLst/>
                  <a:defRPr/>
                </a:pPr>
                <a:r>
                  <a:rPr kumimoji="0" lang="en-GB" sz="1400" b="0" i="0" u="none" strike="noStrike" kern="0" cap="none" spc="0" normalizeH="0" baseline="0" dirty="0">
                    <a:ln>
                      <a:noFill/>
                    </a:ln>
                    <a:effectLst/>
                    <a:uLnTx/>
                    <a:uFillTx/>
                    <a:latin typeface="+mj-lt"/>
                    <a:cs typeface="+mn-cs"/>
                  </a:rPr>
                  <a:t>Tiotropium 18 µg QD</a:t>
                </a:r>
              </a:p>
              <a:p>
                <a:pPr marL="176213" marR="0" lvl="0" indent="-176213" defTabSz="914400" eaLnBrk="1" fontAlgn="auto" latinLnBrk="0" hangingPunct="1">
                  <a:lnSpc>
                    <a:spcPct val="90000"/>
                  </a:lnSpc>
                  <a:spcBef>
                    <a:spcPts val="0"/>
                  </a:spcBef>
                  <a:spcAft>
                    <a:spcPts val="0"/>
                  </a:spcAft>
                  <a:buClr>
                    <a:srgbClr val="669999"/>
                  </a:buClr>
                  <a:buSzTx/>
                  <a:buFont typeface="Arial" pitchFamily="34" charset="0"/>
                  <a:buChar char="•"/>
                  <a:tabLst/>
                  <a:defRPr/>
                </a:pPr>
                <a:r>
                  <a:rPr kumimoji="0" lang="en-GB" sz="1400" b="0" i="0" u="none" strike="noStrike" kern="0" cap="none" spc="0" normalizeH="0" baseline="0" dirty="0">
                    <a:ln>
                      <a:noFill/>
                    </a:ln>
                    <a:effectLst/>
                    <a:uLnTx/>
                    <a:uFillTx/>
                    <a:latin typeface="+mj-lt"/>
                    <a:cs typeface="+mn-cs"/>
                  </a:rPr>
                  <a:t>Salmeterol 50 µg BID</a:t>
                </a:r>
              </a:p>
              <a:p>
                <a:pPr marL="176213" marR="0" lvl="0" indent="-176213" defTabSz="914400" eaLnBrk="1" fontAlgn="auto" latinLnBrk="0" hangingPunct="1">
                  <a:lnSpc>
                    <a:spcPct val="90000"/>
                  </a:lnSpc>
                  <a:spcBef>
                    <a:spcPts val="0"/>
                  </a:spcBef>
                  <a:spcAft>
                    <a:spcPts val="0"/>
                  </a:spcAft>
                  <a:buClr>
                    <a:srgbClr val="669999"/>
                  </a:buClr>
                  <a:buSzTx/>
                  <a:buFont typeface="Arial" pitchFamily="34" charset="0"/>
                  <a:buChar char="•"/>
                  <a:tabLst/>
                  <a:defRPr/>
                </a:pPr>
                <a:r>
                  <a:rPr kumimoji="0" lang="en-GB" sz="1400" b="0" i="0" u="none" strike="noStrike" kern="0" cap="none" spc="0" normalizeH="0" baseline="0" dirty="0">
                    <a:ln>
                      <a:noFill/>
                    </a:ln>
                    <a:effectLst/>
                    <a:uLnTx/>
                    <a:uFillTx/>
                    <a:latin typeface="+mj-lt"/>
                    <a:cs typeface="+mn-cs"/>
                  </a:rPr>
                  <a:t>Fluticasone </a:t>
                </a:r>
                <a:r>
                  <a:rPr kumimoji="0" lang="en-GB" sz="1400" b="0" i="0" u="none" strike="noStrike" kern="0" cap="none" spc="0" normalizeH="0" baseline="0" dirty="0" smtClean="0">
                    <a:ln>
                      <a:noFill/>
                    </a:ln>
                    <a:effectLst/>
                    <a:uLnTx/>
                    <a:uFillTx/>
                    <a:latin typeface="+mj-lt"/>
                    <a:cs typeface="+mn-cs"/>
                  </a:rPr>
                  <a:t>propionate 500 </a:t>
                </a:r>
                <a:r>
                  <a:rPr kumimoji="0" lang="en-GB" sz="1400" b="0" i="0" u="none" strike="noStrike" kern="0" cap="none" spc="0" normalizeH="0" baseline="0" dirty="0">
                    <a:ln>
                      <a:noFill/>
                    </a:ln>
                    <a:effectLst/>
                    <a:uLnTx/>
                    <a:uFillTx/>
                    <a:latin typeface="+mj-lt"/>
                    <a:cs typeface="+mn-cs"/>
                  </a:rPr>
                  <a:t>µg BID </a:t>
                </a:r>
              </a:p>
            </p:txBody>
          </p:sp>
          <p:sp>
            <p:nvSpPr>
              <p:cNvPr id="43" name="Text Box 18"/>
              <p:cNvSpPr txBox="1">
                <a:spLocks noChangeAspect="1" noChangeArrowheads="1"/>
              </p:cNvSpPr>
              <p:nvPr/>
            </p:nvSpPr>
            <p:spPr bwMode="auto">
              <a:xfrm>
                <a:off x="317350" y="5015475"/>
                <a:ext cx="3518689" cy="72415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mj-lt"/>
                    <a:cs typeface="+mn-cs"/>
                  </a:rPr>
                  <a:t>Triple therapy </a:t>
                </a:r>
                <a:r>
                  <a:rPr kumimoji="0" lang="en-GB" sz="1400" b="1" i="0" u="none" strike="noStrike" kern="0" cap="none" spc="0" normalizeH="0" baseline="0" dirty="0" smtClean="0">
                    <a:ln>
                      <a:noFill/>
                    </a:ln>
                    <a:effectLst/>
                    <a:uLnTx/>
                    <a:uFillTx/>
                    <a:latin typeface="+mj-lt"/>
                    <a:cs typeface="+mn-cs"/>
                  </a:rPr>
                  <a:t/>
                </a:r>
                <a:br>
                  <a:rPr kumimoji="0" lang="en-GB" sz="1400" b="1" i="0" u="none" strike="noStrike" kern="0" cap="none" spc="0" normalizeH="0" baseline="0" dirty="0" smtClean="0">
                    <a:ln>
                      <a:noFill/>
                    </a:ln>
                    <a:effectLst/>
                    <a:uLnTx/>
                    <a:uFillTx/>
                    <a:latin typeface="+mj-lt"/>
                    <a:cs typeface="+mn-cs"/>
                  </a:rPr>
                </a:br>
                <a:r>
                  <a:rPr kumimoji="0" lang="en-GB" sz="1400" b="1" i="0" u="none" strike="noStrike" kern="0" cap="none" spc="0" normalizeH="0" baseline="0" dirty="0" smtClean="0">
                    <a:ln>
                      <a:noFill/>
                    </a:ln>
                    <a:effectLst/>
                    <a:uLnTx/>
                    <a:uFillTx/>
                    <a:latin typeface="+mj-lt"/>
                    <a:cs typeface="+mn-cs"/>
                  </a:rPr>
                  <a:t>regimen</a:t>
                </a:r>
                <a:endParaRPr kumimoji="0" lang="en-GB" sz="1400" b="1" i="0" u="none" strike="noStrike" kern="0" cap="none" spc="0" normalizeH="0" baseline="-25000" dirty="0">
                  <a:ln>
                    <a:noFill/>
                  </a:ln>
                  <a:effectLst/>
                  <a:uLnTx/>
                  <a:uFillTx/>
                  <a:latin typeface="+mj-lt"/>
                  <a:ea typeface="ＭＳ Ｐゴシック" pitchFamily="34" charset="-128"/>
                  <a:cs typeface="+mn-cs"/>
                </a:endParaRPr>
              </a:p>
            </p:txBody>
          </p:sp>
          <p:sp>
            <p:nvSpPr>
              <p:cNvPr id="44" name="Rounded Rectangle 43"/>
              <p:cNvSpPr/>
              <p:nvPr/>
            </p:nvSpPr>
            <p:spPr>
              <a:xfrm>
                <a:off x="307208" y="5006186"/>
                <a:ext cx="3569391" cy="1477625"/>
              </a:xfrm>
              <a:prstGeom prst="roundRect">
                <a:avLst/>
              </a:prstGeom>
              <a:noFill/>
              <a:ln w="19050" cap="flat" cmpd="sng" algn="ctr">
                <a:solidFill>
                  <a:schemeClr val="accent1"/>
                </a:solidFill>
                <a:prstDash val="solid"/>
              </a:ln>
              <a:effectLst/>
            </p:spPr>
            <p:txBody>
              <a:bodyPr lIns="45720" rIns="4572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Arial" pitchFamily="34" charset="0"/>
                </a:endParaRPr>
              </a:p>
            </p:txBody>
          </p:sp>
        </p:grpSp>
        <p:sp>
          <p:nvSpPr>
            <p:cNvPr id="41" name="Oval 40"/>
            <p:cNvSpPr/>
            <p:nvPr/>
          </p:nvSpPr>
          <p:spPr>
            <a:xfrm>
              <a:off x="1432441" y="4273377"/>
              <a:ext cx="142888" cy="144483"/>
            </a:xfrm>
            <a:prstGeom prst="ellipse">
              <a:avLst/>
            </a:prstGeom>
            <a:solidFill>
              <a:srgbClr val="800000"/>
            </a:solidFill>
            <a:ln w="12700" cap="flat" cmpd="sng" algn="ctr">
              <a:solidFill>
                <a:srgbClr val="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dirty="0">
                <a:ln>
                  <a:noFill/>
                </a:ln>
                <a:effectLst/>
                <a:uLnTx/>
                <a:uFillTx/>
                <a:latin typeface="+mj-lt"/>
                <a:cs typeface="+mn-cs"/>
              </a:endParaRPr>
            </a:p>
          </p:txBody>
        </p:sp>
      </p:grpSp>
      <p:sp>
        <p:nvSpPr>
          <p:cNvPr id="58" name="Footer Placeholder 3"/>
          <p:cNvSpPr txBox="1">
            <a:spLocks/>
          </p:cNvSpPr>
          <p:nvPr/>
        </p:nvSpPr>
        <p:spPr bwMode="auto">
          <a:xfrm>
            <a:off x="464503" y="4859512"/>
            <a:ext cx="7948930" cy="231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xmlns="" val="7904489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zh-CN" smtClean="0">
                <a:solidFill>
                  <a:srgbClr val="FFFF00"/>
                </a:solidFill>
                <a:effectLst/>
                <a:ea typeface="宋体" pitchFamily="2" charset="-122"/>
              </a:rPr>
              <a:t>WISDOM Trial</a:t>
            </a:r>
          </a:p>
        </p:txBody>
      </p:sp>
      <p:pic>
        <p:nvPicPr>
          <p:cNvPr id="73731" name="Picture 4"/>
          <p:cNvPicPr>
            <a:picLocks noChangeAspect="1" noChangeArrowheads="1"/>
          </p:cNvPicPr>
          <p:nvPr/>
        </p:nvPicPr>
        <p:blipFill>
          <a:blip r:embed="rId2" cstate="print"/>
          <a:srcRect/>
          <a:stretch>
            <a:fillRect/>
          </a:stretch>
        </p:blipFill>
        <p:spPr bwMode="auto">
          <a:xfrm>
            <a:off x="198438" y="735808"/>
            <a:ext cx="8659812" cy="3726656"/>
          </a:xfrm>
          <a:prstGeom prst="rect">
            <a:avLst/>
          </a:prstGeom>
          <a:noFill/>
          <a:ln w="9525">
            <a:noFill/>
            <a:miter lim="800000"/>
            <a:headEnd/>
            <a:tailEnd/>
          </a:ln>
        </p:spPr>
      </p:pic>
      <p:sp>
        <p:nvSpPr>
          <p:cNvPr id="73732" name="Rectangle 4"/>
          <p:cNvSpPr>
            <a:spLocks noChangeArrowheads="1"/>
          </p:cNvSpPr>
          <p:nvPr/>
        </p:nvSpPr>
        <p:spPr bwMode="auto">
          <a:xfrm>
            <a:off x="2268541" y="4569620"/>
            <a:ext cx="5146675" cy="307777"/>
          </a:xfrm>
          <a:prstGeom prst="rect">
            <a:avLst/>
          </a:prstGeom>
          <a:noFill/>
          <a:ln w="9525">
            <a:noFill/>
            <a:miter lim="800000"/>
            <a:headEnd/>
            <a:tailEnd/>
          </a:ln>
        </p:spPr>
        <p:txBody>
          <a:bodyPr>
            <a:spAutoFit/>
          </a:bodyPr>
          <a:lstStyle/>
          <a:p>
            <a:r>
              <a:rPr lang="it-IT" altLang="zh-CN" sz="1400">
                <a:latin typeface="Arial" pitchFamily="34" charset="0"/>
                <a:ea typeface="宋体" pitchFamily="2" charset="-122"/>
              </a:rPr>
              <a:t>Magnussen et al Respiratory Medicine 2014;108:93-99</a:t>
            </a:r>
            <a:endParaRPr lang="en-US" altLang="zh-CN" sz="1400">
              <a:latin typeface="Arial" pitchFamily="34" charset="0"/>
              <a:ea typeface="宋体" pitchFamily="2" charset="-122"/>
            </a:endParaRPr>
          </a:p>
        </p:txBody>
      </p:sp>
      <p:sp>
        <p:nvSpPr>
          <p:cNvPr id="73733" name="TextBox 4"/>
          <p:cNvSpPr txBox="1">
            <a:spLocks noChangeArrowheads="1"/>
          </p:cNvSpPr>
          <p:nvPr/>
        </p:nvSpPr>
        <p:spPr bwMode="auto">
          <a:xfrm>
            <a:off x="2268539" y="4786314"/>
            <a:ext cx="2483372" cy="307777"/>
          </a:xfrm>
          <a:prstGeom prst="rect">
            <a:avLst/>
          </a:prstGeom>
          <a:noFill/>
          <a:ln w="9525">
            <a:noFill/>
            <a:miter lim="800000"/>
            <a:headEnd/>
            <a:tailEnd/>
          </a:ln>
        </p:spPr>
        <p:txBody>
          <a:bodyPr wrap="none">
            <a:spAutoFit/>
          </a:bodyPr>
          <a:lstStyle/>
          <a:p>
            <a:r>
              <a:rPr lang="en-US" sz="1400">
                <a:latin typeface="Arial" pitchFamily="34" charset="0"/>
              </a:rPr>
              <a:t>Magnussen et al NEJM 2014</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1331643" y="257492"/>
            <a:ext cx="6239535" cy="4886009"/>
          </a:xfrm>
          <a:prstGeom prst="rect">
            <a:avLst/>
          </a:prstGeom>
          <a:noFill/>
          <a:ln w="9525">
            <a:noFill/>
            <a:miter lim="800000"/>
            <a:headEnd/>
            <a:tailEnd/>
          </a:ln>
        </p:spPr>
      </p:pic>
      <p:sp>
        <p:nvSpPr>
          <p:cNvPr id="4" name="Rectangle 3"/>
          <p:cNvSpPr/>
          <p:nvPr/>
        </p:nvSpPr>
        <p:spPr bwMode="auto">
          <a:xfrm>
            <a:off x="1331640" y="1707654"/>
            <a:ext cx="6192688" cy="432048"/>
          </a:xfrm>
          <a:prstGeom prst="rect">
            <a:avLst/>
          </a:prstGeom>
          <a:solidFill>
            <a:srgbClr val="FF6600">
              <a:alpha val="25098"/>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1403648" y="2679762"/>
            <a:ext cx="6192688" cy="432048"/>
          </a:xfrm>
          <a:prstGeom prst="rect">
            <a:avLst/>
          </a:prstGeom>
          <a:solidFill>
            <a:srgbClr val="FF6600">
              <a:alpha val="25098"/>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1331640" y="4191930"/>
            <a:ext cx="6192688" cy="951570"/>
          </a:xfrm>
          <a:prstGeom prst="rect">
            <a:avLst/>
          </a:prstGeom>
          <a:solidFill>
            <a:srgbClr val="FF6600">
              <a:alpha val="25098"/>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204297" y="1832034"/>
            <a:ext cx="7427912" cy="2123658"/>
          </a:xfrm>
        </p:spPr>
        <p:txBody>
          <a:bodyPr/>
          <a:lstStyle/>
          <a:p>
            <a:pPr algn="ctr" eaLnBrk="1" hangingPunct="1"/>
            <a:r>
              <a:rPr lang="es-ES" sz="4400" dirty="0" err="1" smtClean="0">
                <a:solidFill>
                  <a:srgbClr val="FFFF00"/>
                </a:solidFill>
                <a:effectLst/>
              </a:rPr>
              <a:t>What</a:t>
            </a:r>
            <a:r>
              <a:rPr lang="es-ES" sz="4400" dirty="0" smtClean="0">
                <a:solidFill>
                  <a:srgbClr val="FFFF00"/>
                </a:solidFill>
                <a:effectLst/>
              </a:rPr>
              <a:t> </a:t>
            </a:r>
            <a:r>
              <a:rPr lang="es-ES" sz="4400" dirty="0" err="1" smtClean="0">
                <a:solidFill>
                  <a:srgbClr val="FFFF00"/>
                </a:solidFill>
                <a:effectLst/>
              </a:rPr>
              <a:t>is</a:t>
            </a:r>
            <a:r>
              <a:rPr lang="es-ES" sz="4400" dirty="0" smtClean="0">
                <a:solidFill>
                  <a:srgbClr val="FFFF00"/>
                </a:solidFill>
                <a:effectLst/>
              </a:rPr>
              <a:t> </a:t>
            </a:r>
            <a:r>
              <a:rPr lang="es-ES" sz="4400" dirty="0" err="1" smtClean="0">
                <a:solidFill>
                  <a:srgbClr val="FFFF00"/>
                </a:solidFill>
                <a:effectLst/>
              </a:rPr>
              <a:t>the</a:t>
            </a:r>
            <a:r>
              <a:rPr lang="es-ES" sz="4400" dirty="0" smtClean="0">
                <a:solidFill>
                  <a:srgbClr val="FFFF00"/>
                </a:solidFill>
                <a:effectLst/>
              </a:rPr>
              <a:t> </a:t>
            </a:r>
            <a:r>
              <a:rPr lang="es-ES" sz="4400" dirty="0" err="1" smtClean="0">
                <a:solidFill>
                  <a:srgbClr val="FFFF00"/>
                </a:solidFill>
                <a:effectLst/>
              </a:rPr>
              <a:t>effect</a:t>
            </a:r>
            <a:r>
              <a:rPr lang="es-ES" sz="4400" dirty="0" smtClean="0">
                <a:solidFill>
                  <a:srgbClr val="FFFF00"/>
                </a:solidFill>
                <a:effectLst/>
              </a:rPr>
              <a:t> of </a:t>
            </a:r>
            <a:r>
              <a:rPr lang="es-ES" sz="4400" dirty="0" err="1" smtClean="0">
                <a:solidFill>
                  <a:srgbClr val="FFFF00"/>
                </a:solidFill>
                <a:effectLst/>
              </a:rPr>
              <a:t>long</a:t>
            </a:r>
            <a:r>
              <a:rPr lang="es-ES" sz="4400" dirty="0" smtClean="0">
                <a:solidFill>
                  <a:srgbClr val="FFFF00"/>
                </a:solidFill>
                <a:effectLst/>
              </a:rPr>
              <a:t>- active </a:t>
            </a:r>
            <a:r>
              <a:rPr lang="es-ES" sz="4400" dirty="0" err="1" smtClean="0">
                <a:solidFill>
                  <a:srgbClr val="FFFF00"/>
                </a:solidFill>
                <a:effectLst/>
              </a:rPr>
              <a:t>bronchodilators</a:t>
            </a:r>
            <a:r>
              <a:rPr lang="es-ES" sz="4400" dirty="0" smtClean="0">
                <a:solidFill>
                  <a:srgbClr val="FFFF00"/>
                </a:solidFill>
                <a:effectLst/>
              </a:rPr>
              <a:t> in COPD? </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
            <a:ext cx="8229600" cy="646331"/>
          </a:xfrm>
        </p:spPr>
        <p:txBody>
          <a:bodyPr/>
          <a:lstStyle/>
          <a:p>
            <a:r>
              <a:rPr lang="en-US" altLang="zh-CN" b="1" dirty="0" smtClean="0">
                <a:solidFill>
                  <a:srgbClr val="FFFF00"/>
                </a:solidFill>
                <a:effectLst/>
                <a:latin typeface="Arial" pitchFamily="34" charset="0"/>
                <a:ea typeface="宋体" pitchFamily="2" charset="-122"/>
                <a:cs typeface="Arial" pitchFamily="34" charset="0"/>
              </a:rPr>
              <a:t>WISDOM Trial </a:t>
            </a:r>
          </a:p>
        </p:txBody>
      </p:sp>
      <p:pic>
        <p:nvPicPr>
          <p:cNvPr id="74755" name="Picture 3"/>
          <p:cNvPicPr>
            <a:picLocks noChangeAspect="1" noChangeArrowheads="1"/>
          </p:cNvPicPr>
          <p:nvPr/>
        </p:nvPicPr>
        <p:blipFill>
          <a:blip r:embed="rId2" cstate="print"/>
          <a:srcRect/>
          <a:stretch>
            <a:fillRect/>
          </a:stretch>
        </p:blipFill>
        <p:spPr bwMode="auto">
          <a:xfrm>
            <a:off x="1258890" y="627461"/>
            <a:ext cx="6662737" cy="4081463"/>
          </a:xfrm>
          <a:prstGeom prst="rect">
            <a:avLst/>
          </a:prstGeom>
          <a:noFill/>
          <a:ln w="9525">
            <a:noFill/>
            <a:miter lim="800000"/>
            <a:headEnd/>
            <a:tailEnd/>
          </a:ln>
        </p:spPr>
      </p:pic>
      <p:sp>
        <p:nvSpPr>
          <p:cNvPr id="4" name="Rectangle 3"/>
          <p:cNvSpPr>
            <a:spLocks noChangeArrowheads="1"/>
          </p:cNvSpPr>
          <p:nvPr/>
        </p:nvSpPr>
        <p:spPr bwMode="auto">
          <a:xfrm>
            <a:off x="2411415" y="627460"/>
            <a:ext cx="5329237" cy="3348038"/>
          </a:xfrm>
          <a:prstGeom prst="rect">
            <a:avLst/>
          </a:prstGeom>
          <a:solidFill>
            <a:schemeClr val="tx1"/>
          </a:solidFill>
          <a:ln w="9525" algn="ctr">
            <a:noFill/>
            <a:round/>
            <a:headEnd/>
            <a:tailEnd/>
          </a:ln>
        </p:spPr>
        <p:txBody>
          <a:bodyPr/>
          <a:lstStyle/>
          <a:p>
            <a:pPr eaLnBrk="1" hangingPunct="1"/>
            <a:endParaRPr lang="en-US" sz="1800" b="0">
              <a:latin typeface="Arial" pitchFamily="34" charset="0"/>
            </a:endParaRPr>
          </a:p>
        </p:txBody>
      </p:sp>
      <p:sp>
        <p:nvSpPr>
          <p:cNvPr id="74757" name="TextBox 5"/>
          <p:cNvSpPr txBox="1">
            <a:spLocks noChangeArrowheads="1"/>
          </p:cNvSpPr>
          <p:nvPr/>
        </p:nvSpPr>
        <p:spPr bwMode="auto">
          <a:xfrm>
            <a:off x="5003801" y="4786314"/>
            <a:ext cx="2483372" cy="307777"/>
          </a:xfrm>
          <a:prstGeom prst="rect">
            <a:avLst/>
          </a:prstGeom>
          <a:noFill/>
          <a:ln w="9525">
            <a:noFill/>
            <a:miter lim="800000"/>
            <a:headEnd/>
            <a:tailEnd/>
          </a:ln>
        </p:spPr>
        <p:txBody>
          <a:bodyPr wrap="none">
            <a:spAutoFit/>
          </a:bodyPr>
          <a:lstStyle/>
          <a:p>
            <a:r>
              <a:rPr lang="en-US" sz="1400" dirty="0" err="1">
                <a:latin typeface="Arial" pitchFamily="34" charset="0"/>
              </a:rPr>
              <a:t>Magnussen</a:t>
            </a:r>
            <a:r>
              <a:rPr lang="en-US" sz="1400" dirty="0">
                <a:latin typeface="Arial" pitchFamily="34" charset="0"/>
              </a:rPr>
              <a:t> et al NEJM 2014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hart 8"/>
          <p:cNvGraphicFramePr>
            <a:graphicFrameLocks/>
          </p:cNvGraphicFramePr>
          <p:nvPr>
            <p:extLst>
              <p:ext uri="{D42A27DB-BD31-4B8C-83A1-F6EECF244321}">
                <p14:modId xmlns:p14="http://schemas.microsoft.com/office/powerpoint/2010/main" xmlns="" val="397422495"/>
              </p:ext>
            </p:extLst>
          </p:nvPr>
        </p:nvGraphicFramePr>
        <p:xfrm>
          <a:off x="762000" y="1028700"/>
          <a:ext cx="7562850" cy="3153966"/>
        </p:xfrm>
        <a:graphic>
          <a:graphicData uri="http://schemas.openxmlformats.org/presentationml/2006/ole">
            <p:oleObj spid="_x0000_s236546" name="Worksheet" r:id="rId4" imgW="7572375" imgH="4210050" progId="Excel.Sheet.8">
              <p:embed/>
            </p:oleObj>
          </a:graphicData>
        </a:graphic>
      </p:graphicFrame>
      <p:sp>
        <p:nvSpPr>
          <p:cNvPr id="6" name="Title 1"/>
          <p:cNvSpPr>
            <a:spLocks noGrp="1"/>
          </p:cNvSpPr>
          <p:nvPr>
            <p:ph type="title"/>
          </p:nvPr>
        </p:nvSpPr>
        <p:spPr>
          <a:xfrm>
            <a:off x="533400" y="228601"/>
            <a:ext cx="8299450" cy="807914"/>
          </a:xfrm>
        </p:spPr>
        <p:txBody>
          <a:bodyPr/>
          <a:lstStyle/>
          <a:p>
            <a:pPr>
              <a:defRPr/>
            </a:pPr>
            <a:r>
              <a:rPr lang="en-GB" sz="3200" dirty="0" smtClean="0">
                <a:solidFill>
                  <a:srgbClr val="FFFF00"/>
                </a:solidFill>
                <a:effectLst/>
              </a:rPr>
              <a:t>Time </a:t>
            </a:r>
            <a:r>
              <a:rPr lang="en-GB" sz="3200" dirty="0">
                <a:solidFill>
                  <a:srgbClr val="FFFF00"/>
                </a:solidFill>
                <a:effectLst/>
              </a:rPr>
              <a:t>to first severe and any severity on-treatment COPD exacerbation </a:t>
            </a:r>
          </a:p>
        </p:txBody>
      </p:sp>
      <p:sp>
        <p:nvSpPr>
          <p:cNvPr id="8" name="TextBox 7"/>
          <p:cNvSpPr txBox="1"/>
          <p:nvPr/>
        </p:nvSpPr>
        <p:spPr>
          <a:xfrm>
            <a:off x="4067192" y="4125601"/>
            <a:ext cx="1209675" cy="276849"/>
          </a:xfrm>
          <a:prstGeom prst="rect">
            <a:avLst/>
          </a:prstGeom>
          <a:noFill/>
        </p:spPr>
        <p:txBody>
          <a:bodyPr lIns="91291" tIns="45646" rIns="91291" bIns="45646">
            <a:spAutoFit/>
          </a:bodyPr>
          <a:lstStyle/>
          <a:p>
            <a:pPr algn="ctr">
              <a:defRPr/>
            </a:pPr>
            <a:r>
              <a:rPr lang="en-GB" sz="1200" dirty="0">
                <a:latin typeface="Arial" pitchFamily="34" charset="0"/>
                <a:cs typeface="Arial" pitchFamily="34" charset="0"/>
              </a:rPr>
              <a:t>Hazard ratio</a:t>
            </a:r>
          </a:p>
        </p:txBody>
      </p:sp>
      <p:cxnSp>
        <p:nvCxnSpPr>
          <p:cNvPr id="9" name="Straight Connector 8"/>
          <p:cNvCxnSpPr/>
          <p:nvPr/>
        </p:nvCxnSpPr>
        <p:spPr>
          <a:xfrm flipV="1">
            <a:off x="3184044" y="1618797"/>
            <a:ext cx="0" cy="2271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09850" y="2118207"/>
            <a:ext cx="666750" cy="276849"/>
          </a:xfrm>
          <a:prstGeom prst="rect">
            <a:avLst/>
          </a:prstGeom>
          <a:noFill/>
        </p:spPr>
        <p:txBody>
          <a:bodyPr lIns="91291" tIns="45646" rIns="91291" bIns="45646">
            <a:spAutoFit/>
          </a:bodyPr>
          <a:lstStyle/>
          <a:p>
            <a:pPr>
              <a:defRPr/>
            </a:pPr>
            <a:r>
              <a:rPr lang="en-GB" sz="1200" dirty="0">
                <a:latin typeface="Arial" pitchFamily="34" charset="0"/>
                <a:cs typeface="Arial" pitchFamily="34" charset="0"/>
              </a:rPr>
              <a:t>0.975</a:t>
            </a:r>
          </a:p>
        </p:txBody>
      </p:sp>
      <p:sp>
        <p:nvSpPr>
          <p:cNvPr id="12" name="TextBox 11"/>
          <p:cNvSpPr txBox="1"/>
          <p:nvPr/>
        </p:nvSpPr>
        <p:spPr>
          <a:xfrm>
            <a:off x="4591050" y="2118207"/>
            <a:ext cx="666750" cy="276849"/>
          </a:xfrm>
          <a:prstGeom prst="rect">
            <a:avLst/>
          </a:prstGeom>
          <a:noFill/>
        </p:spPr>
        <p:txBody>
          <a:bodyPr lIns="91291" tIns="45646" rIns="91291" bIns="45646">
            <a:spAutoFit/>
          </a:bodyPr>
          <a:lstStyle/>
          <a:p>
            <a:pPr>
              <a:defRPr/>
            </a:pPr>
            <a:r>
              <a:rPr lang="en-GB" sz="1200" dirty="0">
                <a:latin typeface="Arial" pitchFamily="34" charset="0"/>
                <a:cs typeface="Arial" pitchFamily="34" charset="0"/>
              </a:rPr>
              <a:t>1.202</a:t>
            </a:r>
          </a:p>
        </p:txBody>
      </p:sp>
      <p:sp>
        <p:nvSpPr>
          <p:cNvPr id="13" name="TextBox 12"/>
          <p:cNvSpPr txBox="1"/>
          <p:nvPr/>
        </p:nvSpPr>
        <p:spPr>
          <a:xfrm>
            <a:off x="7553330" y="2118207"/>
            <a:ext cx="666750" cy="276849"/>
          </a:xfrm>
          <a:prstGeom prst="rect">
            <a:avLst/>
          </a:prstGeom>
          <a:noFill/>
        </p:spPr>
        <p:txBody>
          <a:bodyPr lIns="91291" tIns="45646" rIns="91291" bIns="45646">
            <a:spAutoFit/>
          </a:bodyPr>
          <a:lstStyle/>
          <a:p>
            <a:pPr>
              <a:defRPr/>
            </a:pPr>
            <a:r>
              <a:rPr lang="en-GB" sz="1200" dirty="0">
                <a:latin typeface="Arial" pitchFamily="34" charset="0"/>
                <a:cs typeface="Arial" pitchFamily="34" charset="0"/>
              </a:rPr>
              <a:t>1.482</a:t>
            </a:r>
          </a:p>
        </p:txBody>
      </p:sp>
      <p:sp>
        <p:nvSpPr>
          <p:cNvPr id="15" name="TextBox 14"/>
          <p:cNvSpPr txBox="1"/>
          <p:nvPr/>
        </p:nvSpPr>
        <p:spPr>
          <a:xfrm>
            <a:off x="349251" y="1865788"/>
            <a:ext cx="2109788" cy="1200179"/>
          </a:xfrm>
          <a:prstGeom prst="rect">
            <a:avLst/>
          </a:prstGeom>
          <a:solidFill>
            <a:schemeClr val="bg1">
              <a:lumMod val="40000"/>
              <a:lumOff val="60000"/>
            </a:schemeClr>
          </a:solidFill>
        </p:spPr>
        <p:txBody>
          <a:bodyPr lIns="91291" tIns="45646" rIns="91291" bIns="45646">
            <a:spAutoFit/>
          </a:bodyPr>
          <a:lstStyle/>
          <a:p>
            <a:pPr marL="177509" indent="-177509">
              <a:defRPr/>
            </a:pPr>
            <a:r>
              <a:rPr lang="en-GB" sz="1800" dirty="0">
                <a:latin typeface="Arial" pitchFamily="34" charset="0"/>
                <a:cs typeface="Arial" pitchFamily="34" charset="0"/>
              </a:rPr>
              <a:t>Time to first severe</a:t>
            </a:r>
          </a:p>
          <a:p>
            <a:pPr marL="177509" indent="-177509">
              <a:defRPr/>
            </a:pPr>
            <a:r>
              <a:rPr lang="en-GB" sz="1800" dirty="0">
                <a:latin typeface="Arial" pitchFamily="34" charset="0"/>
                <a:cs typeface="Arial" pitchFamily="34" charset="0"/>
              </a:rPr>
              <a:t>COPD exacerbation</a:t>
            </a:r>
          </a:p>
        </p:txBody>
      </p:sp>
      <p:sp>
        <p:nvSpPr>
          <p:cNvPr id="16" name="TextBox 15"/>
          <p:cNvSpPr txBox="1"/>
          <p:nvPr/>
        </p:nvSpPr>
        <p:spPr>
          <a:xfrm>
            <a:off x="360369" y="2531351"/>
            <a:ext cx="2109787" cy="1200179"/>
          </a:xfrm>
          <a:prstGeom prst="rect">
            <a:avLst/>
          </a:prstGeom>
          <a:solidFill>
            <a:schemeClr val="bg1">
              <a:lumMod val="40000"/>
              <a:lumOff val="60000"/>
            </a:schemeClr>
          </a:solidFill>
        </p:spPr>
        <p:txBody>
          <a:bodyPr lIns="91291" tIns="45646" rIns="91291" bIns="45646">
            <a:spAutoFit/>
          </a:bodyPr>
          <a:lstStyle/>
          <a:p>
            <a:pPr marL="177509" indent="-177509">
              <a:defRPr/>
            </a:pPr>
            <a:r>
              <a:rPr lang="en-GB" sz="1800" dirty="0">
                <a:latin typeface="Arial" pitchFamily="34" charset="0"/>
                <a:cs typeface="Arial" pitchFamily="34" charset="0"/>
              </a:rPr>
              <a:t>Time to first</a:t>
            </a:r>
          </a:p>
          <a:p>
            <a:pPr marL="177509" indent="-177509">
              <a:defRPr/>
            </a:pPr>
            <a:r>
              <a:rPr lang="en-GB" sz="1800" dirty="0">
                <a:latin typeface="Arial" pitchFamily="34" charset="0"/>
                <a:cs typeface="Arial" pitchFamily="34" charset="0"/>
              </a:rPr>
              <a:t>COPD exacerbation</a:t>
            </a:r>
          </a:p>
          <a:p>
            <a:pPr marL="177509" indent="-177509">
              <a:defRPr/>
            </a:pPr>
            <a:r>
              <a:rPr lang="en-GB" sz="1800" dirty="0">
                <a:latin typeface="Arial" pitchFamily="34" charset="0"/>
                <a:cs typeface="Arial" pitchFamily="34" charset="0"/>
              </a:rPr>
              <a:t>(any severity)</a:t>
            </a:r>
          </a:p>
        </p:txBody>
      </p:sp>
      <p:sp>
        <p:nvSpPr>
          <p:cNvPr id="17" name="Diamond 16"/>
          <p:cNvSpPr/>
          <p:nvPr/>
        </p:nvSpPr>
        <p:spPr>
          <a:xfrm>
            <a:off x="5042040" y="2238958"/>
            <a:ext cx="307910" cy="220436"/>
          </a:xfrm>
          <a:prstGeom prst="diamond">
            <a:avLst/>
          </a:prstGeom>
          <a:solidFill>
            <a:schemeClr val="bg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291" tIns="45646" rIns="91291" bIns="45646" anchor="ctr"/>
          <a:lstStyle/>
          <a:p>
            <a:pPr algn="ctr">
              <a:defRPr/>
            </a:pPr>
            <a:endParaRPr lang="en-GB" sz="1800" dirty="0">
              <a:solidFill>
                <a:schemeClr val="tx1"/>
              </a:solidFill>
              <a:latin typeface="Arial" pitchFamily="34" charset="0"/>
              <a:cs typeface="Arial" pitchFamily="34" charset="0"/>
            </a:endParaRPr>
          </a:p>
        </p:txBody>
      </p:sp>
      <p:sp>
        <p:nvSpPr>
          <p:cNvPr id="22" name="Rectangle 212"/>
          <p:cNvSpPr>
            <a:spLocks noChangeArrowheads="1"/>
          </p:cNvSpPr>
          <p:nvPr/>
        </p:nvSpPr>
        <p:spPr bwMode="auto">
          <a:xfrm>
            <a:off x="3826583" y="4427496"/>
            <a:ext cx="167819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Arial" pitchFamily="34" charset="0"/>
                <a:cs typeface="Arial" pitchFamily="34" charset="0"/>
              </a:rPr>
              <a:t>Favours ICS</a:t>
            </a:r>
          </a:p>
        </p:txBody>
      </p:sp>
      <p:sp>
        <p:nvSpPr>
          <p:cNvPr id="23" name="Rectangle 213"/>
          <p:cNvSpPr>
            <a:spLocks noChangeArrowheads="1"/>
          </p:cNvSpPr>
          <p:nvPr/>
        </p:nvSpPr>
        <p:spPr bwMode="auto">
          <a:xfrm>
            <a:off x="1245310" y="4436302"/>
            <a:ext cx="2009775"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latin typeface="Arial" pitchFamily="34" charset="0"/>
                <a:cs typeface="Arial" pitchFamily="34" charset="0"/>
              </a:rPr>
              <a:t>Favours</a:t>
            </a:r>
            <a:r>
              <a:rPr kumimoji="0" lang="en-GB" b="0" i="0" u="none" strike="noStrike" cap="none" normalizeH="0" dirty="0" smtClean="0">
                <a:ln>
                  <a:noFill/>
                </a:ln>
                <a:effectLst/>
                <a:latin typeface="Arial" pitchFamily="34" charset="0"/>
                <a:cs typeface="Arial" pitchFamily="34" charset="0"/>
              </a:rPr>
              <a:t> </a:t>
            </a:r>
            <a:r>
              <a:rPr kumimoji="0" lang="en-GB" b="0" i="0" u="none" strike="noStrike" cap="none" normalizeH="0" baseline="0" dirty="0" smtClean="0">
                <a:ln>
                  <a:noFill/>
                </a:ln>
                <a:effectLst/>
                <a:latin typeface="Arial" pitchFamily="34" charset="0"/>
                <a:cs typeface="Arial" pitchFamily="34" charset="0"/>
              </a:rPr>
              <a:t>withdrawal</a:t>
            </a:r>
          </a:p>
        </p:txBody>
      </p:sp>
      <p:cxnSp>
        <p:nvCxnSpPr>
          <p:cNvPr id="24" name="Straight Arrow Connector 64"/>
          <p:cNvCxnSpPr/>
          <p:nvPr/>
        </p:nvCxnSpPr>
        <p:spPr>
          <a:xfrm flipH="1">
            <a:off x="1584437" y="4384605"/>
            <a:ext cx="1332000" cy="0"/>
          </a:xfrm>
          <a:prstGeom prst="straightConnector1">
            <a:avLst/>
          </a:prstGeom>
          <a:ln w="57150">
            <a:solidFill>
              <a:srgbClr val="FF99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65"/>
          <p:cNvCxnSpPr/>
          <p:nvPr/>
        </p:nvCxnSpPr>
        <p:spPr>
          <a:xfrm flipH="1">
            <a:off x="3384637" y="4384605"/>
            <a:ext cx="2376264" cy="0"/>
          </a:xfrm>
          <a:prstGeom prst="straightConnector1">
            <a:avLst/>
          </a:prstGeom>
          <a:solidFill>
            <a:schemeClr val="accent1">
              <a:lumMod val="90000"/>
            </a:schemeClr>
          </a:solidFill>
          <a:ln w="57150">
            <a:solidFill>
              <a:schemeClr val="accent1">
                <a:lumMod val="90000"/>
              </a:schemeClr>
            </a:solidFill>
            <a:round/>
            <a:headEnd type="triangle" w="med" len="med"/>
            <a:tailEnd type="none" w="med" len="med"/>
          </a:ln>
        </p:spPr>
      </p:cxnSp>
      <p:sp>
        <p:nvSpPr>
          <p:cNvPr id="26" name="Diamond 16"/>
          <p:cNvSpPr/>
          <p:nvPr/>
        </p:nvSpPr>
        <p:spPr>
          <a:xfrm>
            <a:off x="3374004" y="3421831"/>
            <a:ext cx="307910" cy="220436"/>
          </a:xfrm>
          <a:prstGeom prst="diamond">
            <a:avLst/>
          </a:prstGeom>
          <a:solidFill>
            <a:schemeClr val="bg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lIns="91291" tIns="45646" rIns="91291" bIns="45646" anchor="ctr"/>
          <a:lstStyle/>
          <a:p>
            <a:pPr algn="ctr">
              <a:defRPr/>
            </a:pPr>
            <a:endParaRPr lang="en-GB" sz="1800" dirty="0">
              <a:solidFill>
                <a:schemeClr val="tx1"/>
              </a:solidFill>
              <a:latin typeface="Arial" pitchFamily="34" charset="0"/>
              <a:cs typeface="Arial" pitchFamily="34" charset="0"/>
            </a:endParaRPr>
          </a:p>
        </p:txBody>
      </p:sp>
      <p:sp>
        <p:nvSpPr>
          <p:cNvPr id="19" name="Footer Placeholder 3"/>
          <p:cNvSpPr txBox="1">
            <a:spLocks/>
          </p:cNvSpPr>
          <p:nvPr/>
        </p:nvSpPr>
        <p:spPr>
          <a:xfrm>
            <a:off x="4774022" y="4730901"/>
            <a:ext cx="4232869" cy="238624"/>
          </a:xfrm>
          <a:prstGeom prst="rect">
            <a:avLst/>
          </a:prstGeom>
        </p:spPr>
        <p:txBody>
          <a:bodyPr/>
          <a:lstStyle>
            <a:defPPr>
              <a:defRPr lang="en-US"/>
            </a:defPPr>
            <a:lvl1pPr algn="l" rtl="0" fontAlgn="base">
              <a:spcBef>
                <a:spcPct val="0"/>
              </a:spcBef>
              <a:spcAft>
                <a:spcPct val="0"/>
              </a:spcAft>
              <a:defRPr sz="1400" kern="1200">
                <a:solidFill>
                  <a:schemeClr val="tx1"/>
                </a:solidFill>
                <a:latin typeface="BISansCond" pitchFamily="2" charset="0"/>
                <a:ea typeface="+mn-ea"/>
                <a:cs typeface="+mn-cs"/>
              </a:defRPr>
            </a:lvl1pPr>
            <a:lvl2pPr marL="457200" algn="l" rtl="0" fontAlgn="base">
              <a:spcBef>
                <a:spcPct val="0"/>
              </a:spcBef>
              <a:spcAft>
                <a:spcPct val="0"/>
              </a:spcAft>
              <a:defRPr sz="1400" kern="1200">
                <a:solidFill>
                  <a:schemeClr val="tx1"/>
                </a:solidFill>
                <a:latin typeface="BISansCond" pitchFamily="2" charset="0"/>
                <a:ea typeface="+mn-ea"/>
                <a:cs typeface="+mn-cs"/>
              </a:defRPr>
            </a:lvl2pPr>
            <a:lvl3pPr marL="914400" algn="l" rtl="0" fontAlgn="base">
              <a:spcBef>
                <a:spcPct val="0"/>
              </a:spcBef>
              <a:spcAft>
                <a:spcPct val="0"/>
              </a:spcAft>
              <a:defRPr sz="1400" kern="1200">
                <a:solidFill>
                  <a:schemeClr val="tx1"/>
                </a:solidFill>
                <a:latin typeface="BISansCond" pitchFamily="2" charset="0"/>
                <a:ea typeface="+mn-ea"/>
                <a:cs typeface="+mn-cs"/>
              </a:defRPr>
            </a:lvl3pPr>
            <a:lvl4pPr marL="1371600" algn="l" rtl="0" fontAlgn="base">
              <a:spcBef>
                <a:spcPct val="0"/>
              </a:spcBef>
              <a:spcAft>
                <a:spcPct val="0"/>
              </a:spcAft>
              <a:defRPr sz="1400" kern="1200">
                <a:solidFill>
                  <a:schemeClr val="tx1"/>
                </a:solidFill>
                <a:latin typeface="BISansCond" pitchFamily="2" charset="0"/>
                <a:ea typeface="+mn-ea"/>
                <a:cs typeface="+mn-cs"/>
              </a:defRPr>
            </a:lvl4pPr>
            <a:lvl5pPr marL="1828800" algn="l" rtl="0" fontAlgn="base">
              <a:spcBef>
                <a:spcPct val="0"/>
              </a:spcBef>
              <a:spcAft>
                <a:spcPct val="0"/>
              </a:spcAft>
              <a:defRPr sz="1400" kern="1200">
                <a:solidFill>
                  <a:schemeClr val="tx1"/>
                </a:solidFill>
                <a:latin typeface="BISansCond" pitchFamily="2" charset="0"/>
                <a:ea typeface="+mn-ea"/>
                <a:cs typeface="+mn-cs"/>
              </a:defRPr>
            </a:lvl5pPr>
            <a:lvl6pPr marL="2286000" algn="l" defTabSz="914400" rtl="0" eaLnBrk="1" latinLnBrk="0" hangingPunct="1">
              <a:defRPr sz="1400" kern="1200">
                <a:solidFill>
                  <a:schemeClr val="tx1"/>
                </a:solidFill>
                <a:latin typeface="BISansCond" pitchFamily="2" charset="0"/>
                <a:ea typeface="+mn-ea"/>
                <a:cs typeface="+mn-cs"/>
              </a:defRPr>
            </a:lvl6pPr>
            <a:lvl7pPr marL="2743200" algn="l" defTabSz="914400" rtl="0" eaLnBrk="1" latinLnBrk="0" hangingPunct="1">
              <a:defRPr sz="1400" kern="1200">
                <a:solidFill>
                  <a:schemeClr val="tx1"/>
                </a:solidFill>
                <a:latin typeface="BISansCond" pitchFamily="2" charset="0"/>
                <a:ea typeface="+mn-ea"/>
                <a:cs typeface="+mn-cs"/>
              </a:defRPr>
            </a:lvl7pPr>
            <a:lvl8pPr marL="3200400" algn="l" defTabSz="914400" rtl="0" eaLnBrk="1" latinLnBrk="0" hangingPunct="1">
              <a:defRPr sz="1400" kern="1200">
                <a:solidFill>
                  <a:schemeClr val="tx1"/>
                </a:solidFill>
                <a:latin typeface="BISansCond" pitchFamily="2" charset="0"/>
                <a:ea typeface="+mn-ea"/>
                <a:cs typeface="+mn-cs"/>
              </a:defRPr>
            </a:lvl8pPr>
            <a:lvl9pPr marL="3657600" algn="l" defTabSz="914400" rtl="0" eaLnBrk="1" latinLnBrk="0" hangingPunct="1">
              <a:defRPr sz="1400" kern="1200">
                <a:solidFill>
                  <a:schemeClr val="tx1"/>
                </a:solidFill>
                <a:latin typeface="BISansCond" pitchFamily="2" charset="0"/>
                <a:ea typeface="+mn-ea"/>
                <a:cs typeface="+mn-cs"/>
              </a:defRPr>
            </a:lvl9pPr>
          </a:lstStyle>
          <a:p>
            <a:pPr algn="r">
              <a:defRPr/>
            </a:pPr>
            <a:r>
              <a:rPr lang="en-GB" sz="1100" smtClean="0">
                <a:latin typeface="Arial" pitchFamily="34" charset="0"/>
                <a:cs typeface="Arial" pitchFamily="34" charset="0"/>
              </a:rPr>
              <a:t>Magnussen H et al. N Engl J Med DOI 10.1056/NEJMoal407154</a:t>
            </a:r>
            <a:endParaRPr lang="en-GB" sz="1100" dirty="0">
              <a:latin typeface="Arial" pitchFamily="34" charset="0"/>
              <a:cs typeface="Arial" pitchFamily="34" charset="0"/>
            </a:endParaRPr>
          </a:p>
        </p:txBody>
      </p:sp>
    </p:spTree>
    <p:extLst>
      <p:ext uri="{BB962C8B-B14F-4D97-AF65-F5344CB8AC3E}">
        <p14:creationId xmlns:p14="http://schemas.microsoft.com/office/powerpoint/2010/main" xmlns="" val="360877069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2" y="228601"/>
            <a:ext cx="8089583" cy="715580"/>
          </a:xfrm>
        </p:spPr>
        <p:txBody>
          <a:bodyPr/>
          <a:lstStyle/>
          <a:p>
            <a:r>
              <a:rPr lang="en-GB" sz="2800" dirty="0" smtClean="0">
                <a:solidFill>
                  <a:srgbClr val="FFFF00"/>
                </a:solidFill>
                <a:effectLst/>
              </a:rPr>
              <a:t>Time to first moderate or severe COPD</a:t>
            </a:r>
            <a:br>
              <a:rPr lang="en-GB" sz="2800" dirty="0" smtClean="0">
                <a:solidFill>
                  <a:srgbClr val="FFFF00"/>
                </a:solidFill>
                <a:effectLst/>
              </a:rPr>
            </a:br>
            <a:r>
              <a:rPr lang="en-GB" sz="2800" dirty="0" smtClean="0">
                <a:solidFill>
                  <a:srgbClr val="FFFF00"/>
                </a:solidFill>
                <a:effectLst/>
              </a:rPr>
              <a:t> exacerbation by subgroup</a:t>
            </a:r>
            <a:endParaRPr lang="en-GB" sz="2800" dirty="0">
              <a:solidFill>
                <a:srgbClr val="FFFF00"/>
              </a:solidFill>
              <a:effectLst/>
            </a:endParaRPr>
          </a:p>
        </p:txBody>
      </p:sp>
      <p:sp>
        <p:nvSpPr>
          <p:cNvPr id="2055" name="Line 7"/>
          <p:cNvSpPr>
            <a:spLocks noChangeShapeType="1"/>
          </p:cNvSpPr>
          <p:nvPr/>
        </p:nvSpPr>
        <p:spPr bwMode="auto">
          <a:xfrm>
            <a:off x="3798889" y="4588720"/>
            <a:ext cx="1588" cy="51197"/>
          </a:xfrm>
          <a:prstGeom prst="line">
            <a:avLst/>
          </a:prstGeom>
          <a:no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grpSp>
        <p:nvGrpSpPr>
          <p:cNvPr id="3" name="Group 241"/>
          <p:cNvGrpSpPr/>
          <p:nvPr/>
        </p:nvGrpSpPr>
        <p:grpSpPr>
          <a:xfrm>
            <a:off x="684213" y="1021606"/>
            <a:ext cx="2173672" cy="3575835"/>
            <a:chOff x="684213" y="1574801"/>
            <a:chExt cx="2173672" cy="4767778"/>
          </a:xfrm>
        </p:grpSpPr>
        <p:sp>
          <p:nvSpPr>
            <p:cNvPr id="2063" name="Rectangle 15"/>
            <p:cNvSpPr>
              <a:spLocks noChangeArrowheads="1"/>
            </p:cNvSpPr>
            <p:nvPr/>
          </p:nvSpPr>
          <p:spPr bwMode="auto">
            <a:xfrm>
              <a:off x="684213" y="1574801"/>
              <a:ext cx="461665" cy="205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mj-lt"/>
                  <a:cs typeface="Arial" pitchFamily="34" charset="0"/>
                </a:rPr>
                <a:t>Factors</a:t>
              </a:r>
              <a:endParaRPr kumimoji="0" lang="en-GB" sz="2000" b="1" i="0" u="none" strike="noStrike" cap="none" normalizeH="0" baseline="0" dirty="0" smtClean="0">
                <a:ln>
                  <a:noFill/>
                </a:ln>
                <a:effectLst/>
                <a:latin typeface="+mj-lt"/>
                <a:cs typeface="Arial" pitchFamily="34" charset="0"/>
              </a:endParaRPr>
            </a:p>
          </p:txBody>
        </p:sp>
        <p:sp>
          <p:nvSpPr>
            <p:cNvPr id="2065" name="Rectangle 17"/>
            <p:cNvSpPr>
              <a:spLocks noChangeArrowheads="1"/>
            </p:cNvSpPr>
            <p:nvPr/>
          </p:nvSpPr>
          <p:spPr bwMode="auto">
            <a:xfrm>
              <a:off x="684213" y="1898652"/>
              <a:ext cx="275717"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effectLst/>
                  <a:latin typeface="+mj-lt"/>
                  <a:cs typeface="Arial" pitchFamily="34" charset="0"/>
                </a:rPr>
                <a:t>Total</a:t>
              </a:r>
              <a:endParaRPr kumimoji="0" lang="en-GB" sz="1800" b="0" i="0" u="none" strike="noStrike" cap="none" normalizeH="0" baseline="0" dirty="0" smtClean="0">
                <a:ln>
                  <a:noFill/>
                </a:ln>
                <a:effectLst/>
                <a:latin typeface="+mj-lt"/>
                <a:cs typeface="Arial" pitchFamily="34" charset="0"/>
              </a:endParaRPr>
            </a:p>
          </p:txBody>
        </p:sp>
        <p:sp>
          <p:nvSpPr>
            <p:cNvPr id="2068" name="Rectangle 20"/>
            <p:cNvSpPr>
              <a:spLocks noChangeArrowheads="1"/>
            </p:cNvSpPr>
            <p:nvPr/>
          </p:nvSpPr>
          <p:spPr bwMode="auto">
            <a:xfrm>
              <a:off x="684213" y="4070351"/>
              <a:ext cx="89768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ICS at screening*</a:t>
              </a:r>
              <a:endParaRPr kumimoji="0" lang="en-GB" sz="1800" b="0" i="0" u="none" strike="noStrike" cap="none" normalizeH="0" baseline="0" dirty="0" smtClean="0">
                <a:ln>
                  <a:noFill/>
                </a:ln>
                <a:effectLst/>
                <a:latin typeface="+mj-lt"/>
                <a:cs typeface="Arial" pitchFamily="34" charset="0"/>
              </a:endParaRPr>
            </a:p>
          </p:txBody>
        </p:sp>
        <p:sp>
          <p:nvSpPr>
            <p:cNvPr id="2071" name="Rectangle 23"/>
            <p:cNvSpPr>
              <a:spLocks noChangeArrowheads="1"/>
            </p:cNvSpPr>
            <p:nvPr/>
          </p:nvSpPr>
          <p:spPr bwMode="auto">
            <a:xfrm>
              <a:off x="852488" y="4189414"/>
              <a:ext cx="19877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Yes</a:t>
              </a:r>
              <a:endParaRPr kumimoji="0" lang="en-GB" sz="1800" b="0" i="0" u="none" strike="noStrike" cap="none" normalizeH="0" baseline="0" dirty="0" smtClean="0">
                <a:ln>
                  <a:noFill/>
                </a:ln>
                <a:effectLst/>
                <a:latin typeface="+mj-lt"/>
                <a:cs typeface="Arial" pitchFamily="34" charset="0"/>
              </a:endParaRPr>
            </a:p>
          </p:txBody>
        </p:sp>
        <p:sp>
          <p:nvSpPr>
            <p:cNvPr id="2073" name="Rectangle 25"/>
            <p:cNvSpPr>
              <a:spLocks noChangeArrowheads="1"/>
            </p:cNvSpPr>
            <p:nvPr/>
          </p:nvSpPr>
          <p:spPr bwMode="auto">
            <a:xfrm>
              <a:off x="852488" y="4308478"/>
              <a:ext cx="14747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No</a:t>
              </a:r>
              <a:endParaRPr kumimoji="0" lang="en-GB" sz="1800" b="0" i="0" u="none" strike="noStrike" cap="none" normalizeH="0" baseline="0" dirty="0" smtClean="0">
                <a:ln>
                  <a:noFill/>
                </a:ln>
                <a:effectLst/>
                <a:latin typeface="+mj-lt"/>
                <a:cs typeface="Arial" pitchFamily="34" charset="0"/>
              </a:endParaRPr>
            </a:p>
          </p:txBody>
        </p:sp>
        <p:sp>
          <p:nvSpPr>
            <p:cNvPr id="2074" name="Rectangle 26"/>
            <p:cNvSpPr>
              <a:spLocks noChangeArrowheads="1"/>
            </p:cNvSpPr>
            <p:nvPr/>
          </p:nvSpPr>
          <p:spPr bwMode="auto">
            <a:xfrm>
              <a:off x="684213" y="2087564"/>
              <a:ext cx="87844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Age group, years</a:t>
              </a:r>
              <a:endParaRPr kumimoji="0" lang="en-GB" sz="1800" b="0" i="0" u="none" strike="noStrike" cap="none" normalizeH="0" baseline="0" dirty="0" smtClean="0">
                <a:ln>
                  <a:noFill/>
                </a:ln>
                <a:effectLst/>
                <a:latin typeface="+mj-lt"/>
                <a:cs typeface="Arial" pitchFamily="34" charset="0"/>
              </a:endParaRPr>
            </a:p>
          </p:txBody>
        </p:sp>
        <p:sp>
          <p:nvSpPr>
            <p:cNvPr id="2077" name="Rectangle 29"/>
            <p:cNvSpPr>
              <a:spLocks noChangeArrowheads="1"/>
            </p:cNvSpPr>
            <p:nvPr/>
          </p:nvSpPr>
          <p:spPr bwMode="auto">
            <a:xfrm>
              <a:off x="852488" y="2206626"/>
              <a:ext cx="19556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&lt;55</a:t>
              </a:r>
              <a:endParaRPr kumimoji="0" lang="en-GB" sz="1800" b="0" i="0" u="none" strike="noStrike" cap="none" normalizeH="0" baseline="0" dirty="0" smtClean="0">
                <a:ln>
                  <a:noFill/>
                </a:ln>
                <a:effectLst/>
                <a:latin typeface="+mj-lt"/>
                <a:cs typeface="Arial" pitchFamily="34" charset="0"/>
              </a:endParaRPr>
            </a:p>
          </p:txBody>
        </p:sp>
        <p:sp>
          <p:nvSpPr>
            <p:cNvPr id="2079" name="Rectangle 31"/>
            <p:cNvSpPr>
              <a:spLocks noChangeArrowheads="1"/>
            </p:cNvSpPr>
            <p:nvPr/>
          </p:nvSpPr>
          <p:spPr bwMode="auto">
            <a:xfrm>
              <a:off x="852488" y="2325689"/>
              <a:ext cx="647613"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effectLst/>
                  <a:latin typeface="+mj-lt"/>
                  <a:cs typeface="Arial" pitchFamily="34" charset="0"/>
                </a:rPr>
                <a:t>&gt;</a:t>
              </a:r>
              <a:r>
                <a:rPr kumimoji="0" lang="en-GB" sz="900" b="0" i="0" u="none" strike="noStrike" cap="none" normalizeH="0" baseline="0" dirty="0" smtClean="0">
                  <a:ln>
                    <a:noFill/>
                  </a:ln>
                  <a:effectLst/>
                  <a:latin typeface="+mj-lt"/>
                  <a:cs typeface="Arial" pitchFamily="34" charset="0"/>
                </a:rPr>
                <a:t>55 and &lt;65</a:t>
              </a:r>
              <a:endParaRPr kumimoji="0" lang="en-GB" sz="1800" b="0" i="0" u="none" strike="noStrike" cap="none" normalizeH="0" baseline="0" dirty="0" smtClean="0">
                <a:ln>
                  <a:noFill/>
                </a:ln>
                <a:effectLst/>
                <a:latin typeface="+mj-lt"/>
                <a:cs typeface="Arial" pitchFamily="34" charset="0"/>
              </a:endParaRPr>
            </a:p>
          </p:txBody>
        </p:sp>
        <p:sp>
          <p:nvSpPr>
            <p:cNvPr id="2081" name="Rectangle 33"/>
            <p:cNvSpPr>
              <a:spLocks noChangeArrowheads="1"/>
            </p:cNvSpPr>
            <p:nvPr/>
          </p:nvSpPr>
          <p:spPr bwMode="auto">
            <a:xfrm>
              <a:off x="852488" y="2441575"/>
              <a:ext cx="647613"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effectLst/>
                  <a:latin typeface="+mj-lt"/>
                  <a:cs typeface="Arial" pitchFamily="34" charset="0"/>
                </a:rPr>
                <a:t>&gt;</a:t>
              </a:r>
              <a:r>
                <a:rPr kumimoji="0" lang="en-GB" sz="900" b="0" i="0" u="none" strike="noStrike" cap="none" normalizeH="0" baseline="0" dirty="0" smtClean="0">
                  <a:ln>
                    <a:noFill/>
                  </a:ln>
                  <a:effectLst/>
                  <a:latin typeface="+mj-lt"/>
                  <a:cs typeface="Arial" pitchFamily="34" charset="0"/>
                </a:rPr>
                <a:t>65 and &lt;75</a:t>
              </a:r>
              <a:endParaRPr kumimoji="0" lang="en-GB" sz="1800" b="0" i="0" u="none" strike="noStrike" cap="none" normalizeH="0" baseline="0" dirty="0" smtClean="0">
                <a:ln>
                  <a:noFill/>
                </a:ln>
                <a:effectLst/>
                <a:latin typeface="+mj-lt"/>
                <a:cs typeface="Arial" pitchFamily="34" charset="0"/>
              </a:endParaRPr>
            </a:p>
          </p:txBody>
        </p:sp>
        <p:sp>
          <p:nvSpPr>
            <p:cNvPr id="2083" name="Rectangle 35"/>
            <p:cNvSpPr>
              <a:spLocks noChangeArrowheads="1"/>
            </p:cNvSpPr>
            <p:nvPr/>
          </p:nvSpPr>
          <p:spPr bwMode="auto">
            <a:xfrm>
              <a:off x="852488" y="2560639"/>
              <a:ext cx="19556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effectLst/>
                  <a:latin typeface="+mj-lt"/>
                  <a:cs typeface="Arial" pitchFamily="34" charset="0"/>
                </a:rPr>
                <a:t>&gt;</a:t>
              </a:r>
              <a:r>
                <a:rPr kumimoji="0" lang="en-GB" sz="900" b="0" i="0" u="none" strike="noStrike" cap="none" normalizeH="0" baseline="0" dirty="0" smtClean="0">
                  <a:ln>
                    <a:noFill/>
                  </a:ln>
                  <a:effectLst/>
                  <a:latin typeface="+mj-lt"/>
                  <a:cs typeface="Arial" pitchFamily="34" charset="0"/>
                </a:rPr>
                <a:t>75</a:t>
              </a:r>
              <a:endParaRPr kumimoji="0" lang="en-GB" sz="1800" b="0" i="0" u="none" strike="noStrike" cap="none" normalizeH="0" baseline="0" dirty="0" smtClean="0">
                <a:ln>
                  <a:noFill/>
                </a:ln>
                <a:effectLst/>
                <a:latin typeface="+mj-lt"/>
                <a:cs typeface="Arial" pitchFamily="34" charset="0"/>
              </a:endParaRPr>
            </a:p>
          </p:txBody>
        </p:sp>
        <p:sp>
          <p:nvSpPr>
            <p:cNvPr id="2090" name="Rectangle 42"/>
            <p:cNvSpPr>
              <a:spLocks noChangeArrowheads="1"/>
            </p:cNvSpPr>
            <p:nvPr/>
          </p:nvSpPr>
          <p:spPr bwMode="auto">
            <a:xfrm>
              <a:off x="684213" y="4437066"/>
              <a:ext cx="121828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Xanthines at screening*</a:t>
              </a:r>
              <a:endParaRPr kumimoji="0" lang="en-GB" sz="1800" b="0" i="0" u="none" strike="noStrike" cap="none" normalizeH="0" baseline="0" dirty="0" smtClean="0">
                <a:ln>
                  <a:noFill/>
                </a:ln>
                <a:effectLst/>
                <a:latin typeface="+mj-lt"/>
                <a:cs typeface="Arial" pitchFamily="34" charset="0"/>
              </a:endParaRPr>
            </a:p>
          </p:txBody>
        </p:sp>
        <p:sp>
          <p:nvSpPr>
            <p:cNvPr id="2094" name="Rectangle 46"/>
            <p:cNvSpPr>
              <a:spLocks noChangeArrowheads="1"/>
            </p:cNvSpPr>
            <p:nvPr/>
          </p:nvSpPr>
          <p:spPr bwMode="auto">
            <a:xfrm>
              <a:off x="852488" y="4556125"/>
              <a:ext cx="19877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Yes</a:t>
              </a:r>
              <a:endParaRPr kumimoji="0" lang="en-GB" sz="1800" b="0" i="0" u="none" strike="noStrike" cap="none" normalizeH="0" baseline="0" dirty="0" smtClean="0">
                <a:ln>
                  <a:noFill/>
                </a:ln>
                <a:effectLst/>
                <a:latin typeface="+mj-lt"/>
                <a:cs typeface="Arial" pitchFamily="34" charset="0"/>
              </a:endParaRPr>
            </a:p>
          </p:txBody>
        </p:sp>
        <p:sp>
          <p:nvSpPr>
            <p:cNvPr id="2095" name="Rectangle 47"/>
            <p:cNvSpPr>
              <a:spLocks noChangeArrowheads="1"/>
            </p:cNvSpPr>
            <p:nvPr/>
          </p:nvSpPr>
          <p:spPr bwMode="auto">
            <a:xfrm>
              <a:off x="852488" y="4675189"/>
              <a:ext cx="14747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No</a:t>
              </a:r>
              <a:endParaRPr kumimoji="0" lang="en-GB" sz="1800" b="0" i="0" u="none" strike="noStrike" cap="none" normalizeH="0" baseline="0" dirty="0" smtClean="0">
                <a:ln>
                  <a:noFill/>
                </a:ln>
                <a:effectLst/>
                <a:latin typeface="+mj-lt"/>
                <a:cs typeface="Arial" pitchFamily="34" charset="0"/>
              </a:endParaRPr>
            </a:p>
          </p:txBody>
        </p:sp>
        <p:sp>
          <p:nvSpPr>
            <p:cNvPr id="2099" name="Rectangle 51"/>
            <p:cNvSpPr>
              <a:spLocks noChangeArrowheads="1"/>
            </p:cNvSpPr>
            <p:nvPr/>
          </p:nvSpPr>
          <p:spPr bwMode="auto">
            <a:xfrm>
              <a:off x="830263" y="4806951"/>
              <a:ext cx="6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effectLst/>
                <a:latin typeface="+mj-lt"/>
                <a:cs typeface="Arial" pitchFamily="34" charset="0"/>
              </a:endParaRPr>
            </a:p>
          </p:txBody>
        </p:sp>
        <p:sp>
          <p:nvSpPr>
            <p:cNvPr id="2100" name="Rectangle 52"/>
            <p:cNvSpPr>
              <a:spLocks noChangeArrowheads="1"/>
            </p:cNvSpPr>
            <p:nvPr/>
          </p:nvSpPr>
          <p:spPr bwMode="auto">
            <a:xfrm>
              <a:off x="700088" y="4806951"/>
              <a:ext cx="1377950" cy="553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kumimoji="0" lang="en-GB" sz="900" b="0" i="0" u="none" strike="noStrike" cap="none" normalizeH="0" baseline="0" dirty="0" smtClean="0">
                  <a:ln>
                    <a:noFill/>
                  </a:ln>
                  <a:effectLst/>
                  <a:latin typeface="+mj-lt"/>
                  <a:cs typeface="Arial" pitchFamily="34" charset="0"/>
                </a:rPr>
                <a:t>Chronic br</a:t>
              </a:r>
              <a:r>
                <a:rPr lang="en-GB" sz="900" dirty="0" smtClean="0">
                  <a:cs typeface="Arial" pitchFamily="34" charset="0"/>
                </a:rPr>
                <a:t>onchitis (eCRF)*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effectLst/>
                <a:latin typeface="+mj-lt"/>
                <a:cs typeface="Arial" pitchFamily="34" charset="0"/>
              </a:endParaRPr>
            </a:p>
          </p:txBody>
        </p:sp>
        <p:sp>
          <p:nvSpPr>
            <p:cNvPr id="2103" name="Rectangle 55"/>
            <p:cNvSpPr>
              <a:spLocks noChangeArrowheads="1"/>
            </p:cNvSpPr>
            <p:nvPr/>
          </p:nvSpPr>
          <p:spPr bwMode="auto">
            <a:xfrm>
              <a:off x="852488" y="4926013"/>
              <a:ext cx="19877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Yes</a:t>
              </a:r>
              <a:endParaRPr kumimoji="0" lang="en-GB" sz="1800" b="0" i="0" u="none" strike="noStrike" cap="none" normalizeH="0" baseline="0" dirty="0" smtClean="0">
                <a:ln>
                  <a:noFill/>
                </a:ln>
                <a:effectLst/>
                <a:latin typeface="+mj-lt"/>
                <a:cs typeface="Arial" pitchFamily="34" charset="0"/>
              </a:endParaRPr>
            </a:p>
          </p:txBody>
        </p:sp>
        <p:sp>
          <p:nvSpPr>
            <p:cNvPr id="2105" name="Rectangle 57"/>
            <p:cNvSpPr>
              <a:spLocks noChangeArrowheads="1"/>
            </p:cNvSpPr>
            <p:nvPr/>
          </p:nvSpPr>
          <p:spPr bwMode="auto">
            <a:xfrm>
              <a:off x="852488" y="5045077"/>
              <a:ext cx="14747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No</a:t>
              </a:r>
              <a:endParaRPr kumimoji="0" lang="en-GB" sz="1800" b="0" i="0" u="none" strike="noStrike" cap="none" normalizeH="0" baseline="0" dirty="0" smtClean="0">
                <a:ln>
                  <a:noFill/>
                </a:ln>
                <a:effectLst/>
                <a:latin typeface="+mj-lt"/>
                <a:cs typeface="Arial" pitchFamily="34" charset="0"/>
              </a:endParaRPr>
            </a:p>
          </p:txBody>
        </p:sp>
        <p:sp>
          <p:nvSpPr>
            <p:cNvPr id="2108" name="Rectangle 60"/>
            <p:cNvSpPr>
              <a:spLocks noChangeArrowheads="1"/>
            </p:cNvSpPr>
            <p:nvPr/>
          </p:nvSpPr>
          <p:spPr bwMode="auto">
            <a:xfrm>
              <a:off x="684213" y="5187951"/>
              <a:ext cx="134652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GOLD stage at screening*</a:t>
              </a:r>
              <a:endParaRPr kumimoji="0" lang="en-GB" sz="1800" b="0" i="0" u="none" strike="noStrike" cap="none" normalizeH="0" baseline="0" dirty="0" smtClean="0">
                <a:ln>
                  <a:noFill/>
                </a:ln>
                <a:effectLst/>
                <a:latin typeface="+mj-lt"/>
                <a:cs typeface="Arial" pitchFamily="34" charset="0"/>
              </a:endParaRPr>
            </a:p>
          </p:txBody>
        </p:sp>
        <p:sp>
          <p:nvSpPr>
            <p:cNvPr id="2111" name="Rectangle 63"/>
            <p:cNvSpPr>
              <a:spLocks noChangeArrowheads="1"/>
            </p:cNvSpPr>
            <p:nvPr/>
          </p:nvSpPr>
          <p:spPr bwMode="auto">
            <a:xfrm>
              <a:off x="852488" y="5303839"/>
              <a:ext cx="6412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3</a:t>
              </a:r>
              <a:endParaRPr kumimoji="0" lang="en-GB" sz="1800" b="0" i="0" u="none" strike="noStrike" cap="none" normalizeH="0" baseline="0" dirty="0" smtClean="0">
                <a:ln>
                  <a:noFill/>
                </a:ln>
                <a:effectLst/>
                <a:latin typeface="+mj-lt"/>
                <a:cs typeface="Arial" pitchFamily="34" charset="0"/>
              </a:endParaRPr>
            </a:p>
          </p:txBody>
        </p:sp>
        <p:sp>
          <p:nvSpPr>
            <p:cNvPr id="2112" name="Rectangle 64"/>
            <p:cNvSpPr>
              <a:spLocks noChangeArrowheads="1"/>
            </p:cNvSpPr>
            <p:nvPr/>
          </p:nvSpPr>
          <p:spPr bwMode="auto">
            <a:xfrm>
              <a:off x="852488" y="5422900"/>
              <a:ext cx="6412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4</a:t>
              </a:r>
              <a:endParaRPr kumimoji="0" lang="en-GB" sz="1800" b="0" i="0" u="none" strike="noStrike" cap="none" normalizeH="0" baseline="0" dirty="0" smtClean="0">
                <a:ln>
                  <a:noFill/>
                </a:ln>
                <a:effectLst/>
                <a:latin typeface="+mj-lt"/>
                <a:cs typeface="Arial" pitchFamily="34" charset="0"/>
              </a:endParaRPr>
            </a:p>
          </p:txBody>
        </p:sp>
        <p:sp>
          <p:nvSpPr>
            <p:cNvPr id="2115" name="Rectangle 67"/>
            <p:cNvSpPr>
              <a:spLocks noChangeArrowheads="1"/>
            </p:cNvSpPr>
            <p:nvPr/>
          </p:nvSpPr>
          <p:spPr bwMode="auto">
            <a:xfrm>
              <a:off x="684213" y="5554664"/>
              <a:ext cx="152605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GOLD categories at baseline*</a:t>
              </a:r>
              <a:endParaRPr kumimoji="0" lang="en-GB" sz="1800" b="0" i="0" u="none" strike="noStrike" cap="none" normalizeH="0" baseline="0" dirty="0" smtClean="0">
                <a:ln>
                  <a:noFill/>
                </a:ln>
                <a:effectLst/>
                <a:latin typeface="+mj-lt"/>
                <a:cs typeface="Arial" pitchFamily="34" charset="0"/>
              </a:endParaRPr>
            </a:p>
          </p:txBody>
        </p:sp>
        <p:sp>
          <p:nvSpPr>
            <p:cNvPr id="2116" name="Rectangle 68"/>
            <p:cNvSpPr>
              <a:spLocks noChangeArrowheads="1"/>
            </p:cNvSpPr>
            <p:nvPr/>
          </p:nvSpPr>
          <p:spPr bwMode="auto">
            <a:xfrm>
              <a:off x="852488" y="5673727"/>
              <a:ext cx="8335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C</a:t>
              </a:r>
              <a:endParaRPr kumimoji="0" lang="en-GB" sz="1800" b="0" i="0" u="none" strike="noStrike" cap="none" normalizeH="0" baseline="0" dirty="0" smtClean="0">
                <a:ln>
                  <a:noFill/>
                </a:ln>
                <a:effectLst/>
                <a:latin typeface="+mj-lt"/>
                <a:cs typeface="Arial" pitchFamily="34" charset="0"/>
              </a:endParaRPr>
            </a:p>
          </p:txBody>
        </p:sp>
        <p:sp>
          <p:nvSpPr>
            <p:cNvPr id="2117" name="Rectangle 69"/>
            <p:cNvSpPr>
              <a:spLocks noChangeArrowheads="1"/>
            </p:cNvSpPr>
            <p:nvPr/>
          </p:nvSpPr>
          <p:spPr bwMode="auto">
            <a:xfrm>
              <a:off x="852488" y="5792788"/>
              <a:ext cx="8335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D</a:t>
              </a:r>
              <a:endParaRPr kumimoji="0" lang="en-GB" sz="1800" b="0" i="0" u="none" strike="noStrike" cap="none" normalizeH="0" baseline="0" dirty="0" smtClean="0">
                <a:ln>
                  <a:noFill/>
                </a:ln>
                <a:effectLst/>
                <a:latin typeface="+mj-lt"/>
                <a:cs typeface="Arial" pitchFamily="34" charset="0"/>
              </a:endParaRPr>
            </a:p>
          </p:txBody>
        </p:sp>
        <p:sp>
          <p:nvSpPr>
            <p:cNvPr id="2120" name="Rectangle 72"/>
            <p:cNvSpPr>
              <a:spLocks noChangeArrowheads="1"/>
            </p:cNvSpPr>
            <p:nvPr/>
          </p:nvSpPr>
          <p:spPr bwMode="auto">
            <a:xfrm>
              <a:off x="684213" y="5919788"/>
              <a:ext cx="6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effectLst/>
                <a:latin typeface="+mj-lt"/>
                <a:cs typeface="Arial" pitchFamily="34" charset="0"/>
              </a:endParaRPr>
            </a:p>
          </p:txBody>
        </p:sp>
        <p:sp>
          <p:nvSpPr>
            <p:cNvPr id="2122" name="Rectangle 74"/>
            <p:cNvSpPr>
              <a:spLocks noChangeArrowheads="1"/>
            </p:cNvSpPr>
            <p:nvPr/>
          </p:nvSpPr>
          <p:spPr bwMode="auto">
            <a:xfrm>
              <a:off x="684213" y="5919788"/>
              <a:ext cx="217367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Previous courses of antibiotics or steroids*</a:t>
              </a:r>
              <a:endParaRPr kumimoji="0" lang="en-GB" sz="1800" b="0" i="0" u="none" strike="noStrike" cap="none" normalizeH="0" baseline="0" dirty="0" smtClean="0">
                <a:ln>
                  <a:noFill/>
                </a:ln>
                <a:effectLst/>
                <a:latin typeface="+mj-lt"/>
                <a:cs typeface="Arial" pitchFamily="34" charset="0"/>
              </a:endParaRPr>
            </a:p>
          </p:txBody>
        </p:sp>
        <p:sp>
          <p:nvSpPr>
            <p:cNvPr id="2125" name="Rectangle 77"/>
            <p:cNvSpPr>
              <a:spLocks noChangeArrowheads="1"/>
            </p:cNvSpPr>
            <p:nvPr/>
          </p:nvSpPr>
          <p:spPr bwMode="auto">
            <a:xfrm>
              <a:off x="852488" y="6038850"/>
              <a:ext cx="13144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&lt;2</a:t>
              </a:r>
              <a:endParaRPr kumimoji="0" lang="en-GB" sz="1800" b="0" i="0" u="none" strike="noStrike" cap="none" normalizeH="0" baseline="0" dirty="0" smtClean="0">
                <a:ln>
                  <a:noFill/>
                </a:ln>
                <a:effectLst/>
                <a:latin typeface="+mj-lt"/>
                <a:cs typeface="Arial" pitchFamily="34" charset="0"/>
              </a:endParaRPr>
            </a:p>
          </p:txBody>
        </p:sp>
        <p:sp>
          <p:nvSpPr>
            <p:cNvPr id="2127" name="Rectangle 79"/>
            <p:cNvSpPr>
              <a:spLocks noChangeArrowheads="1"/>
            </p:cNvSpPr>
            <p:nvPr/>
          </p:nvSpPr>
          <p:spPr bwMode="auto">
            <a:xfrm>
              <a:off x="852488" y="6157914"/>
              <a:ext cx="13144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effectLst/>
                  <a:latin typeface="+mj-lt"/>
                  <a:cs typeface="Arial" pitchFamily="34" charset="0"/>
                </a:rPr>
                <a:t>&gt;</a:t>
              </a:r>
              <a:r>
                <a:rPr kumimoji="0" lang="en-GB" sz="900" b="0" i="0" u="none" strike="noStrike" cap="none" normalizeH="0" baseline="0" dirty="0" smtClean="0">
                  <a:ln>
                    <a:noFill/>
                  </a:ln>
                  <a:effectLst/>
                  <a:latin typeface="+mj-lt"/>
                  <a:cs typeface="Arial" pitchFamily="34" charset="0"/>
                </a:rPr>
                <a:t>2</a:t>
              </a:r>
              <a:endParaRPr kumimoji="0" lang="en-GB" sz="1800" b="0" i="0" u="none" strike="noStrike" cap="none" normalizeH="0" baseline="0" dirty="0" smtClean="0">
                <a:ln>
                  <a:noFill/>
                </a:ln>
                <a:effectLst/>
                <a:latin typeface="+mj-lt"/>
                <a:cs typeface="Arial" pitchFamily="34" charset="0"/>
              </a:endParaRPr>
            </a:p>
          </p:txBody>
        </p:sp>
        <p:sp>
          <p:nvSpPr>
            <p:cNvPr id="2140" name="Rectangle 92"/>
            <p:cNvSpPr>
              <a:spLocks noChangeArrowheads="1"/>
            </p:cNvSpPr>
            <p:nvPr/>
          </p:nvSpPr>
          <p:spPr bwMode="auto">
            <a:xfrm>
              <a:off x="684213" y="3455988"/>
              <a:ext cx="169758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Baseline body mass index, kg/m</a:t>
              </a:r>
              <a:r>
                <a:rPr kumimoji="0" lang="en-GB" sz="900" b="0" i="0" u="none" strike="noStrike" cap="none" normalizeH="0" baseline="30000" dirty="0" smtClean="0">
                  <a:ln>
                    <a:noFill/>
                  </a:ln>
                  <a:effectLst/>
                  <a:latin typeface="+mj-lt"/>
                  <a:cs typeface="Arial" pitchFamily="34" charset="0"/>
                </a:rPr>
                <a:t>2</a:t>
              </a:r>
              <a:endParaRPr kumimoji="0" lang="en-GB" sz="1800" b="0" i="0" u="none" strike="noStrike" cap="none" normalizeH="0" baseline="30000" dirty="0" smtClean="0">
                <a:ln>
                  <a:noFill/>
                </a:ln>
                <a:effectLst/>
                <a:latin typeface="+mj-lt"/>
                <a:cs typeface="Arial" pitchFamily="34" charset="0"/>
              </a:endParaRPr>
            </a:p>
          </p:txBody>
        </p:sp>
        <p:sp>
          <p:nvSpPr>
            <p:cNvPr id="2142" name="Rectangle 94"/>
            <p:cNvSpPr>
              <a:spLocks noChangeArrowheads="1"/>
            </p:cNvSpPr>
            <p:nvPr/>
          </p:nvSpPr>
          <p:spPr bwMode="auto">
            <a:xfrm>
              <a:off x="852488" y="3575051"/>
              <a:ext cx="19556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&lt;20</a:t>
              </a:r>
              <a:endParaRPr kumimoji="0" lang="en-GB" sz="1800" b="0" i="0" u="none" strike="noStrike" cap="none" normalizeH="0" baseline="0" dirty="0" smtClean="0">
                <a:ln>
                  <a:noFill/>
                </a:ln>
                <a:effectLst/>
                <a:latin typeface="+mj-lt"/>
                <a:cs typeface="Arial" pitchFamily="34" charset="0"/>
              </a:endParaRPr>
            </a:p>
          </p:txBody>
        </p:sp>
        <p:sp>
          <p:nvSpPr>
            <p:cNvPr id="2144" name="Rectangle 96"/>
            <p:cNvSpPr>
              <a:spLocks noChangeArrowheads="1"/>
            </p:cNvSpPr>
            <p:nvPr/>
          </p:nvSpPr>
          <p:spPr bwMode="auto">
            <a:xfrm>
              <a:off x="852488" y="3694113"/>
              <a:ext cx="647613"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effectLst/>
                  <a:latin typeface="+mj-lt"/>
                  <a:cs typeface="Arial" pitchFamily="34" charset="0"/>
                </a:rPr>
                <a:t>&gt;</a:t>
              </a:r>
              <a:r>
                <a:rPr kumimoji="0" lang="en-GB" sz="900" b="0" i="0" u="none" strike="noStrike" cap="none" normalizeH="0" baseline="0" dirty="0" smtClean="0">
                  <a:ln>
                    <a:noFill/>
                  </a:ln>
                  <a:effectLst/>
                  <a:latin typeface="+mj-lt"/>
                  <a:cs typeface="Arial" pitchFamily="34" charset="0"/>
                </a:rPr>
                <a:t>20 and &lt;25</a:t>
              </a:r>
              <a:endParaRPr kumimoji="0" lang="en-GB" sz="1800" b="0" i="0" u="none" strike="noStrike" cap="none" normalizeH="0" baseline="0" dirty="0" smtClean="0">
                <a:ln>
                  <a:noFill/>
                </a:ln>
                <a:effectLst/>
                <a:latin typeface="+mj-lt"/>
                <a:cs typeface="Arial" pitchFamily="34" charset="0"/>
              </a:endParaRPr>
            </a:p>
          </p:txBody>
        </p:sp>
        <p:sp>
          <p:nvSpPr>
            <p:cNvPr id="2146" name="Rectangle 98"/>
            <p:cNvSpPr>
              <a:spLocks noChangeArrowheads="1"/>
            </p:cNvSpPr>
            <p:nvPr/>
          </p:nvSpPr>
          <p:spPr bwMode="auto">
            <a:xfrm>
              <a:off x="852488" y="3813175"/>
              <a:ext cx="647613"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effectLst/>
                  <a:latin typeface="+mj-lt"/>
                  <a:cs typeface="Arial" pitchFamily="34" charset="0"/>
                </a:rPr>
                <a:t>&gt;</a:t>
              </a:r>
              <a:r>
                <a:rPr kumimoji="0" lang="en-GB" sz="900" b="0" i="0" u="none" strike="noStrike" cap="none" normalizeH="0" baseline="0" dirty="0" smtClean="0">
                  <a:ln>
                    <a:noFill/>
                  </a:ln>
                  <a:effectLst/>
                  <a:latin typeface="+mj-lt"/>
                  <a:cs typeface="Arial" pitchFamily="34" charset="0"/>
                </a:rPr>
                <a:t>25 and &lt;30</a:t>
              </a:r>
              <a:endParaRPr kumimoji="0" lang="en-GB" sz="1800" b="0" i="0" u="none" strike="noStrike" cap="none" normalizeH="0" baseline="0" dirty="0" smtClean="0">
                <a:ln>
                  <a:noFill/>
                </a:ln>
                <a:effectLst/>
                <a:latin typeface="+mj-lt"/>
                <a:cs typeface="Arial" pitchFamily="34" charset="0"/>
              </a:endParaRPr>
            </a:p>
          </p:txBody>
        </p:sp>
        <p:sp>
          <p:nvSpPr>
            <p:cNvPr id="2148" name="Rectangle 100"/>
            <p:cNvSpPr>
              <a:spLocks noChangeArrowheads="1"/>
            </p:cNvSpPr>
            <p:nvPr/>
          </p:nvSpPr>
          <p:spPr bwMode="auto">
            <a:xfrm>
              <a:off x="852488" y="3932239"/>
              <a:ext cx="19556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sng" strike="noStrike" cap="none" normalizeH="0" baseline="0" dirty="0" smtClean="0">
                  <a:ln>
                    <a:noFill/>
                  </a:ln>
                  <a:effectLst/>
                  <a:latin typeface="+mj-lt"/>
                  <a:cs typeface="Arial" pitchFamily="34" charset="0"/>
                </a:rPr>
                <a:t>&gt;</a:t>
              </a:r>
              <a:r>
                <a:rPr kumimoji="0" lang="en-GB" sz="900" b="0" i="0" u="none" strike="noStrike" cap="none" normalizeH="0" baseline="0" dirty="0" smtClean="0">
                  <a:ln>
                    <a:noFill/>
                  </a:ln>
                  <a:effectLst/>
                  <a:latin typeface="+mj-lt"/>
                  <a:cs typeface="Arial" pitchFamily="34" charset="0"/>
                </a:rPr>
                <a:t>30</a:t>
              </a:r>
              <a:endParaRPr kumimoji="0" lang="en-GB" sz="1800" b="0" i="0" u="none" strike="noStrike" cap="none" normalizeH="0" baseline="0" dirty="0" smtClean="0">
                <a:ln>
                  <a:noFill/>
                </a:ln>
                <a:effectLst/>
                <a:latin typeface="+mj-lt"/>
                <a:cs typeface="Arial" pitchFamily="34" charset="0"/>
              </a:endParaRPr>
            </a:p>
          </p:txBody>
        </p:sp>
        <p:sp>
          <p:nvSpPr>
            <p:cNvPr id="2157" name="Rectangle 109"/>
            <p:cNvSpPr>
              <a:spLocks noChangeArrowheads="1"/>
            </p:cNvSpPr>
            <p:nvPr/>
          </p:nvSpPr>
          <p:spPr bwMode="auto">
            <a:xfrm>
              <a:off x="684213" y="2686051"/>
              <a:ext cx="19877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Sex</a:t>
              </a:r>
              <a:endParaRPr kumimoji="0" lang="en-GB" sz="1800" b="0" i="0" u="none" strike="noStrike" cap="none" normalizeH="0" baseline="0" dirty="0" smtClean="0">
                <a:ln>
                  <a:noFill/>
                </a:ln>
                <a:effectLst/>
                <a:latin typeface="+mj-lt"/>
                <a:cs typeface="Arial" pitchFamily="34" charset="0"/>
              </a:endParaRPr>
            </a:p>
          </p:txBody>
        </p:sp>
        <p:sp>
          <p:nvSpPr>
            <p:cNvPr id="2158" name="Rectangle 110"/>
            <p:cNvSpPr>
              <a:spLocks noChangeArrowheads="1"/>
            </p:cNvSpPr>
            <p:nvPr/>
          </p:nvSpPr>
          <p:spPr bwMode="auto">
            <a:xfrm>
              <a:off x="852488" y="2805114"/>
              <a:ext cx="250068"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Male</a:t>
              </a:r>
              <a:endParaRPr kumimoji="0" lang="en-GB" sz="1800" b="0" i="0" u="none" strike="noStrike" cap="none" normalizeH="0" baseline="0" dirty="0" smtClean="0">
                <a:ln>
                  <a:noFill/>
                </a:ln>
                <a:effectLst/>
                <a:latin typeface="+mj-lt"/>
                <a:cs typeface="Arial" pitchFamily="34" charset="0"/>
              </a:endParaRPr>
            </a:p>
          </p:txBody>
        </p:sp>
        <p:sp>
          <p:nvSpPr>
            <p:cNvPr id="2159" name="Rectangle 111"/>
            <p:cNvSpPr>
              <a:spLocks noChangeArrowheads="1"/>
            </p:cNvSpPr>
            <p:nvPr/>
          </p:nvSpPr>
          <p:spPr bwMode="auto">
            <a:xfrm>
              <a:off x="852488" y="2924175"/>
              <a:ext cx="38472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Female</a:t>
              </a:r>
              <a:endParaRPr kumimoji="0" lang="en-GB" sz="1800" b="0" i="0" u="none" strike="noStrike" cap="none" normalizeH="0" baseline="0" dirty="0" smtClean="0">
                <a:ln>
                  <a:noFill/>
                </a:ln>
                <a:effectLst/>
                <a:latin typeface="+mj-lt"/>
                <a:cs typeface="Arial" pitchFamily="34" charset="0"/>
              </a:endParaRPr>
            </a:p>
          </p:txBody>
        </p:sp>
        <p:sp>
          <p:nvSpPr>
            <p:cNvPr id="2164" name="Rectangle 116"/>
            <p:cNvSpPr>
              <a:spLocks noChangeArrowheads="1"/>
            </p:cNvSpPr>
            <p:nvPr/>
          </p:nvSpPr>
          <p:spPr bwMode="auto">
            <a:xfrm>
              <a:off x="684213" y="3084514"/>
              <a:ext cx="788677"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Smoking status</a:t>
              </a:r>
              <a:endParaRPr kumimoji="0" lang="en-GB" sz="1800" b="0" i="0" u="none" strike="noStrike" cap="none" normalizeH="0" baseline="0" dirty="0" smtClean="0">
                <a:ln>
                  <a:noFill/>
                </a:ln>
                <a:effectLst/>
                <a:latin typeface="+mj-lt"/>
                <a:cs typeface="Arial" pitchFamily="34" charset="0"/>
              </a:endParaRPr>
            </a:p>
          </p:txBody>
        </p:sp>
        <p:sp>
          <p:nvSpPr>
            <p:cNvPr id="2165" name="Rectangle 117"/>
            <p:cNvSpPr>
              <a:spLocks noChangeArrowheads="1"/>
            </p:cNvSpPr>
            <p:nvPr/>
          </p:nvSpPr>
          <p:spPr bwMode="auto">
            <a:xfrm>
              <a:off x="852488" y="3203575"/>
              <a:ext cx="551433"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Ex-smoker</a:t>
              </a:r>
              <a:endParaRPr kumimoji="0" lang="en-GB" sz="1800" b="0" i="0" u="none" strike="noStrike" cap="none" normalizeH="0" baseline="0" dirty="0" smtClean="0">
                <a:ln>
                  <a:noFill/>
                </a:ln>
                <a:effectLst/>
                <a:latin typeface="+mj-lt"/>
                <a:cs typeface="Arial" pitchFamily="34" charset="0"/>
              </a:endParaRPr>
            </a:p>
          </p:txBody>
        </p:sp>
        <p:sp>
          <p:nvSpPr>
            <p:cNvPr id="2168" name="Rectangle 120"/>
            <p:cNvSpPr>
              <a:spLocks noChangeArrowheads="1"/>
            </p:cNvSpPr>
            <p:nvPr/>
          </p:nvSpPr>
          <p:spPr bwMode="auto">
            <a:xfrm>
              <a:off x="852488" y="3322639"/>
              <a:ext cx="79508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Current smoker</a:t>
              </a:r>
              <a:endParaRPr kumimoji="0" lang="en-GB" sz="1800" b="0" i="0" u="none" strike="noStrike" cap="none" normalizeH="0" baseline="0" dirty="0" smtClean="0">
                <a:ln>
                  <a:noFill/>
                </a:ln>
                <a:effectLst/>
                <a:latin typeface="+mj-lt"/>
                <a:cs typeface="Arial" pitchFamily="34" charset="0"/>
              </a:endParaRPr>
            </a:p>
          </p:txBody>
        </p:sp>
      </p:grpSp>
      <p:grpSp>
        <p:nvGrpSpPr>
          <p:cNvPr id="4" name="Group 242"/>
          <p:cNvGrpSpPr/>
          <p:nvPr/>
        </p:nvGrpSpPr>
        <p:grpSpPr>
          <a:xfrm>
            <a:off x="2903541" y="1021606"/>
            <a:ext cx="646011" cy="3575835"/>
            <a:chOff x="2903538" y="1574801"/>
            <a:chExt cx="646011" cy="4767778"/>
          </a:xfrm>
        </p:grpSpPr>
        <p:sp>
          <p:nvSpPr>
            <p:cNvPr id="2064" name="Rectangle 16"/>
            <p:cNvSpPr>
              <a:spLocks noChangeArrowheads="1"/>
            </p:cNvSpPr>
            <p:nvPr/>
          </p:nvSpPr>
          <p:spPr bwMode="auto">
            <a:xfrm>
              <a:off x="2903538" y="1574801"/>
              <a:ext cx="646011" cy="205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effectLst/>
                  <a:latin typeface="+mj-lt"/>
                  <a:cs typeface="Arial" pitchFamily="34" charset="0"/>
                </a:rPr>
                <a:t>Patients, n</a:t>
              </a:r>
              <a:endParaRPr kumimoji="0" lang="en-GB" sz="2000" b="1" i="0" u="none" strike="noStrike" cap="none" normalizeH="0" baseline="0" dirty="0" smtClean="0">
                <a:ln>
                  <a:noFill/>
                </a:ln>
                <a:effectLst/>
                <a:latin typeface="+mj-lt"/>
                <a:cs typeface="Arial" pitchFamily="34" charset="0"/>
              </a:endParaRPr>
            </a:p>
          </p:txBody>
        </p:sp>
        <p:sp>
          <p:nvSpPr>
            <p:cNvPr id="2067" name="Rectangle 19"/>
            <p:cNvSpPr>
              <a:spLocks noChangeArrowheads="1"/>
            </p:cNvSpPr>
            <p:nvPr/>
          </p:nvSpPr>
          <p:spPr bwMode="auto">
            <a:xfrm>
              <a:off x="3146426" y="1901826"/>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2441</a:t>
              </a:r>
              <a:endParaRPr kumimoji="0" lang="en-GB" sz="1800" b="0" i="0" u="none" strike="noStrike" cap="none" normalizeH="0" baseline="0" dirty="0" smtClean="0">
                <a:ln>
                  <a:noFill/>
                </a:ln>
                <a:effectLst/>
                <a:latin typeface="+mj-lt"/>
                <a:cs typeface="Arial" pitchFamily="34" charset="0"/>
              </a:endParaRPr>
            </a:p>
          </p:txBody>
        </p:sp>
        <p:sp>
          <p:nvSpPr>
            <p:cNvPr id="2084" name="Rectangle 36"/>
            <p:cNvSpPr>
              <a:spLocks noChangeArrowheads="1"/>
            </p:cNvSpPr>
            <p:nvPr/>
          </p:nvSpPr>
          <p:spPr bwMode="auto">
            <a:xfrm>
              <a:off x="3146426" y="4189414"/>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1724</a:t>
              </a:r>
              <a:endParaRPr kumimoji="0" lang="en-GB" sz="1800" b="0" i="0" u="none" strike="noStrike" cap="none" normalizeH="0" baseline="0" dirty="0" smtClean="0">
                <a:ln>
                  <a:noFill/>
                </a:ln>
                <a:effectLst/>
                <a:latin typeface="+mj-lt"/>
                <a:cs typeface="Arial" pitchFamily="34" charset="0"/>
              </a:endParaRPr>
            </a:p>
          </p:txBody>
        </p:sp>
        <p:sp>
          <p:nvSpPr>
            <p:cNvPr id="2085" name="Rectangle 37"/>
            <p:cNvSpPr>
              <a:spLocks noChangeArrowheads="1"/>
            </p:cNvSpPr>
            <p:nvPr/>
          </p:nvSpPr>
          <p:spPr bwMode="auto">
            <a:xfrm>
              <a:off x="3178176" y="4308478"/>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717</a:t>
              </a:r>
              <a:endParaRPr kumimoji="0" lang="en-GB" sz="1800" b="0" i="0" u="none" strike="noStrike" cap="none" normalizeH="0" baseline="0" dirty="0" smtClean="0">
                <a:ln>
                  <a:noFill/>
                </a:ln>
                <a:effectLst/>
                <a:latin typeface="+mj-lt"/>
                <a:cs typeface="Arial" pitchFamily="34" charset="0"/>
              </a:endParaRPr>
            </a:p>
          </p:txBody>
        </p:sp>
        <p:sp>
          <p:nvSpPr>
            <p:cNvPr id="2086" name="Rectangle 38"/>
            <p:cNvSpPr>
              <a:spLocks noChangeArrowheads="1"/>
            </p:cNvSpPr>
            <p:nvPr/>
          </p:nvSpPr>
          <p:spPr bwMode="auto">
            <a:xfrm>
              <a:off x="3178176" y="2206626"/>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345</a:t>
              </a:r>
              <a:endParaRPr kumimoji="0" lang="en-GB" sz="1800" b="0" i="0" u="none" strike="noStrike" cap="none" normalizeH="0" baseline="0" dirty="0" smtClean="0">
                <a:ln>
                  <a:noFill/>
                </a:ln>
                <a:effectLst/>
                <a:latin typeface="+mj-lt"/>
                <a:cs typeface="Arial" pitchFamily="34" charset="0"/>
              </a:endParaRPr>
            </a:p>
          </p:txBody>
        </p:sp>
        <p:sp>
          <p:nvSpPr>
            <p:cNvPr id="2087" name="Rectangle 39"/>
            <p:cNvSpPr>
              <a:spLocks noChangeArrowheads="1"/>
            </p:cNvSpPr>
            <p:nvPr/>
          </p:nvSpPr>
          <p:spPr bwMode="auto">
            <a:xfrm>
              <a:off x="3178176" y="2325689"/>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945</a:t>
              </a:r>
              <a:endParaRPr kumimoji="0" lang="en-GB" sz="1800" b="0" i="0" u="none" strike="noStrike" cap="none" normalizeH="0" baseline="0" dirty="0" smtClean="0">
                <a:ln>
                  <a:noFill/>
                </a:ln>
                <a:effectLst/>
                <a:latin typeface="+mj-lt"/>
                <a:cs typeface="Arial" pitchFamily="34" charset="0"/>
              </a:endParaRPr>
            </a:p>
          </p:txBody>
        </p:sp>
        <p:sp>
          <p:nvSpPr>
            <p:cNvPr id="2088" name="Rectangle 40"/>
            <p:cNvSpPr>
              <a:spLocks noChangeArrowheads="1"/>
            </p:cNvSpPr>
            <p:nvPr/>
          </p:nvSpPr>
          <p:spPr bwMode="auto">
            <a:xfrm>
              <a:off x="3178176" y="2441575"/>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883</a:t>
              </a:r>
              <a:endParaRPr kumimoji="0" lang="en-GB" sz="1800" b="0" i="0" u="none" strike="noStrike" cap="none" normalizeH="0" baseline="0" dirty="0" smtClean="0">
                <a:ln>
                  <a:noFill/>
                </a:ln>
                <a:effectLst/>
                <a:latin typeface="+mj-lt"/>
                <a:cs typeface="Arial" pitchFamily="34" charset="0"/>
              </a:endParaRPr>
            </a:p>
          </p:txBody>
        </p:sp>
        <p:sp>
          <p:nvSpPr>
            <p:cNvPr id="2089" name="Rectangle 41"/>
            <p:cNvSpPr>
              <a:spLocks noChangeArrowheads="1"/>
            </p:cNvSpPr>
            <p:nvPr/>
          </p:nvSpPr>
          <p:spPr bwMode="auto">
            <a:xfrm>
              <a:off x="3178176" y="2560639"/>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268</a:t>
              </a:r>
              <a:endParaRPr kumimoji="0" lang="en-GB" sz="1800" b="0" i="0" u="none" strike="noStrike" cap="none" normalizeH="0" baseline="0" dirty="0" smtClean="0">
                <a:ln>
                  <a:noFill/>
                </a:ln>
                <a:effectLst/>
                <a:latin typeface="+mj-lt"/>
                <a:cs typeface="Arial" pitchFamily="34" charset="0"/>
              </a:endParaRPr>
            </a:p>
          </p:txBody>
        </p:sp>
        <p:sp>
          <p:nvSpPr>
            <p:cNvPr id="2096" name="Rectangle 48"/>
            <p:cNvSpPr>
              <a:spLocks noChangeArrowheads="1"/>
            </p:cNvSpPr>
            <p:nvPr/>
          </p:nvSpPr>
          <p:spPr bwMode="auto">
            <a:xfrm>
              <a:off x="3178176" y="4556125"/>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567</a:t>
              </a:r>
              <a:endParaRPr kumimoji="0" lang="en-GB" sz="1800" b="0" i="0" u="none" strike="noStrike" cap="none" normalizeH="0" baseline="0" dirty="0" smtClean="0">
                <a:ln>
                  <a:noFill/>
                </a:ln>
                <a:effectLst/>
                <a:latin typeface="+mj-lt"/>
                <a:cs typeface="Arial" pitchFamily="34" charset="0"/>
              </a:endParaRPr>
            </a:p>
          </p:txBody>
        </p:sp>
        <p:sp>
          <p:nvSpPr>
            <p:cNvPr id="2097" name="Rectangle 49"/>
            <p:cNvSpPr>
              <a:spLocks noChangeArrowheads="1"/>
            </p:cNvSpPr>
            <p:nvPr/>
          </p:nvSpPr>
          <p:spPr bwMode="auto">
            <a:xfrm>
              <a:off x="3146426" y="4675189"/>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1874</a:t>
              </a:r>
              <a:endParaRPr kumimoji="0" lang="en-GB" sz="1800" b="0" i="0" u="none" strike="noStrike" cap="none" normalizeH="0" baseline="0" dirty="0" smtClean="0">
                <a:ln>
                  <a:noFill/>
                </a:ln>
                <a:effectLst/>
                <a:latin typeface="+mj-lt"/>
                <a:cs typeface="Arial" pitchFamily="34" charset="0"/>
              </a:endParaRPr>
            </a:p>
          </p:txBody>
        </p:sp>
        <p:sp>
          <p:nvSpPr>
            <p:cNvPr id="2106" name="Rectangle 58"/>
            <p:cNvSpPr>
              <a:spLocks noChangeArrowheads="1"/>
            </p:cNvSpPr>
            <p:nvPr/>
          </p:nvSpPr>
          <p:spPr bwMode="auto">
            <a:xfrm>
              <a:off x="3146426" y="4926013"/>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1548</a:t>
              </a:r>
              <a:endParaRPr kumimoji="0" lang="en-GB" sz="1800" b="0" i="0" u="none" strike="noStrike" cap="none" normalizeH="0" baseline="0" dirty="0" smtClean="0">
                <a:ln>
                  <a:noFill/>
                </a:ln>
                <a:effectLst/>
                <a:latin typeface="+mj-lt"/>
                <a:cs typeface="Arial" pitchFamily="34" charset="0"/>
              </a:endParaRPr>
            </a:p>
          </p:txBody>
        </p:sp>
        <p:sp>
          <p:nvSpPr>
            <p:cNvPr id="2107" name="Rectangle 59"/>
            <p:cNvSpPr>
              <a:spLocks noChangeArrowheads="1"/>
            </p:cNvSpPr>
            <p:nvPr/>
          </p:nvSpPr>
          <p:spPr bwMode="auto">
            <a:xfrm>
              <a:off x="3178176" y="5045077"/>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891</a:t>
              </a:r>
              <a:endParaRPr kumimoji="0" lang="en-GB" sz="1800" b="0" i="0" u="none" strike="noStrike" cap="none" normalizeH="0" baseline="0" dirty="0" smtClean="0">
                <a:ln>
                  <a:noFill/>
                </a:ln>
                <a:effectLst/>
                <a:latin typeface="+mj-lt"/>
                <a:cs typeface="Arial" pitchFamily="34" charset="0"/>
              </a:endParaRPr>
            </a:p>
          </p:txBody>
        </p:sp>
        <p:sp>
          <p:nvSpPr>
            <p:cNvPr id="2113" name="Rectangle 65"/>
            <p:cNvSpPr>
              <a:spLocks noChangeArrowheads="1"/>
            </p:cNvSpPr>
            <p:nvPr/>
          </p:nvSpPr>
          <p:spPr bwMode="auto">
            <a:xfrm>
              <a:off x="3146426" y="5303839"/>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1491</a:t>
              </a:r>
              <a:endParaRPr kumimoji="0" lang="en-GB" sz="1800" b="0" i="0" u="none" strike="noStrike" cap="none" normalizeH="0" baseline="0" dirty="0" smtClean="0">
                <a:ln>
                  <a:noFill/>
                </a:ln>
                <a:effectLst/>
                <a:latin typeface="+mj-lt"/>
                <a:cs typeface="Arial" pitchFamily="34" charset="0"/>
              </a:endParaRPr>
            </a:p>
          </p:txBody>
        </p:sp>
        <p:sp>
          <p:nvSpPr>
            <p:cNvPr id="2114" name="Rectangle 66"/>
            <p:cNvSpPr>
              <a:spLocks noChangeArrowheads="1"/>
            </p:cNvSpPr>
            <p:nvPr/>
          </p:nvSpPr>
          <p:spPr bwMode="auto">
            <a:xfrm>
              <a:off x="3178176" y="5422900"/>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934</a:t>
              </a:r>
              <a:endParaRPr kumimoji="0" lang="en-GB" sz="1800" b="0" i="0" u="none" strike="noStrike" cap="none" normalizeH="0" baseline="0" dirty="0" smtClean="0">
                <a:ln>
                  <a:noFill/>
                </a:ln>
                <a:effectLst/>
                <a:latin typeface="+mj-lt"/>
                <a:cs typeface="Arial" pitchFamily="34" charset="0"/>
              </a:endParaRPr>
            </a:p>
          </p:txBody>
        </p:sp>
        <p:sp>
          <p:nvSpPr>
            <p:cNvPr id="2118" name="Rectangle 70"/>
            <p:cNvSpPr>
              <a:spLocks noChangeArrowheads="1"/>
            </p:cNvSpPr>
            <p:nvPr/>
          </p:nvSpPr>
          <p:spPr bwMode="auto">
            <a:xfrm>
              <a:off x="3178176" y="5673727"/>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819</a:t>
              </a:r>
              <a:endParaRPr kumimoji="0" lang="en-GB" sz="1800" b="0" i="0" u="none" strike="noStrike" cap="none" normalizeH="0" baseline="0" dirty="0" smtClean="0">
                <a:ln>
                  <a:noFill/>
                </a:ln>
                <a:effectLst/>
                <a:latin typeface="+mj-lt"/>
                <a:cs typeface="Arial" pitchFamily="34" charset="0"/>
              </a:endParaRPr>
            </a:p>
          </p:txBody>
        </p:sp>
        <p:sp>
          <p:nvSpPr>
            <p:cNvPr id="2119" name="Rectangle 71"/>
            <p:cNvSpPr>
              <a:spLocks noChangeArrowheads="1"/>
            </p:cNvSpPr>
            <p:nvPr/>
          </p:nvSpPr>
          <p:spPr bwMode="auto">
            <a:xfrm>
              <a:off x="3146426" y="5792788"/>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1612</a:t>
              </a:r>
              <a:endParaRPr kumimoji="0" lang="en-GB" sz="1800" b="0" i="0" u="none" strike="noStrike" cap="none" normalizeH="0" baseline="0" dirty="0" smtClean="0">
                <a:ln>
                  <a:noFill/>
                </a:ln>
                <a:effectLst/>
                <a:latin typeface="+mj-lt"/>
                <a:cs typeface="Arial" pitchFamily="34" charset="0"/>
              </a:endParaRPr>
            </a:p>
          </p:txBody>
        </p:sp>
        <p:sp>
          <p:nvSpPr>
            <p:cNvPr id="2128" name="Rectangle 80"/>
            <p:cNvSpPr>
              <a:spLocks noChangeArrowheads="1"/>
            </p:cNvSpPr>
            <p:nvPr/>
          </p:nvSpPr>
          <p:spPr bwMode="auto">
            <a:xfrm>
              <a:off x="3146426" y="6038850"/>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1537</a:t>
              </a:r>
              <a:endParaRPr kumimoji="0" lang="en-GB" sz="1800" b="0" i="0" u="none" strike="noStrike" cap="none" normalizeH="0" baseline="0" dirty="0" smtClean="0">
                <a:ln>
                  <a:noFill/>
                </a:ln>
                <a:effectLst/>
                <a:latin typeface="+mj-lt"/>
                <a:cs typeface="Arial" pitchFamily="34" charset="0"/>
              </a:endParaRPr>
            </a:p>
          </p:txBody>
        </p:sp>
        <p:sp>
          <p:nvSpPr>
            <p:cNvPr id="2129" name="Rectangle 81"/>
            <p:cNvSpPr>
              <a:spLocks noChangeArrowheads="1"/>
            </p:cNvSpPr>
            <p:nvPr/>
          </p:nvSpPr>
          <p:spPr bwMode="auto">
            <a:xfrm>
              <a:off x="3178176" y="6157914"/>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903</a:t>
              </a:r>
              <a:endParaRPr kumimoji="0" lang="en-GB" sz="1800" b="0" i="0" u="none" strike="noStrike" cap="none" normalizeH="0" baseline="0" dirty="0" smtClean="0">
                <a:ln>
                  <a:noFill/>
                </a:ln>
                <a:effectLst/>
                <a:latin typeface="+mj-lt"/>
                <a:cs typeface="Arial" pitchFamily="34" charset="0"/>
              </a:endParaRPr>
            </a:p>
          </p:txBody>
        </p:sp>
        <p:sp>
          <p:nvSpPr>
            <p:cNvPr id="2149" name="Rectangle 101"/>
            <p:cNvSpPr>
              <a:spLocks noChangeArrowheads="1"/>
            </p:cNvSpPr>
            <p:nvPr/>
          </p:nvSpPr>
          <p:spPr bwMode="auto">
            <a:xfrm>
              <a:off x="3178176" y="3575051"/>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368</a:t>
              </a:r>
              <a:endParaRPr kumimoji="0" lang="en-GB" sz="1800" b="0" i="0" u="none" strike="noStrike" cap="none" normalizeH="0" baseline="0" dirty="0" smtClean="0">
                <a:ln>
                  <a:noFill/>
                </a:ln>
                <a:effectLst/>
                <a:latin typeface="+mj-lt"/>
                <a:cs typeface="Arial" pitchFamily="34" charset="0"/>
              </a:endParaRPr>
            </a:p>
          </p:txBody>
        </p:sp>
        <p:sp>
          <p:nvSpPr>
            <p:cNvPr id="2150" name="Rectangle 102"/>
            <p:cNvSpPr>
              <a:spLocks noChangeArrowheads="1"/>
            </p:cNvSpPr>
            <p:nvPr/>
          </p:nvSpPr>
          <p:spPr bwMode="auto">
            <a:xfrm>
              <a:off x="3178176" y="3694113"/>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912</a:t>
              </a:r>
              <a:endParaRPr kumimoji="0" lang="en-GB" sz="1800" b="0" i="0" u="none" strike="noStrike" cap="none" normalizeH="0" baseline="0" dirty="0" smtClean="0">
                <a:ln>
                  <a:noFill/>
                </a:ln>
                <a:effectLst/>
                <a:latin typeface="+mj-lt"/>
                <a:cs typeface="Arial" pitchFamily="34" charset="0"/>
              </a:endParaRPr>
            </a:p>
          </p:txBody>
        </p:sp>
        <p:sp>
          <p:nvSpPr>
            <p:cNvPr id="2151" name="Rectangle 103"/>
            <p:cNvSpPr>
              <a:spLocks noChangeArrowheads="1"/>
            </p:cNvSpPr>
            <p:nvPr/>
          </p:nvSpPr>
          <p:spPr bwMode="auto">
            <a:xfrm>
              <a:off x="3178176" y="3813175"/>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771</a:t>
              </a:r>
              <a:endParaRPr kumimoji="0" lang="en-GB" sz="1800" b="0" i="0" u="none" strike="noStrike" cap="none" normalizeH="0" baseline="0" dirty="0" smtClean="0">
                <a:ln>
                  <a:noFill/>
                </a:ln>
                <a:effectLst/>
                <a:latin typeface="+mj-lt"/>
                <a:cs typeface="Arial" pitchFamily="34" charset="0"/>
              </a:endParaRPr>
            </a:p>
          </p:txBody>
        </p:sp>
        <p:sp>
          <p:nvSpPr>
            <p:cNvPr id="2152" name="Rectangle 104"/>
            <p:cNvSpPr>
              <a:spLocks noChangeArrowheads="1"/>
            </p:cNvSpPr>
            <p:nvPr/>
          </p:nvSpPr>
          <p:spPr bwMode="auto">
            <a:xfrm>
              <a:off x="3178176" y="3932239"/>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390</a:t>
              </a:r>
              <a:endParaRPr kumimoji="0" lang="en-GB" sz="1800" b="0" i="0" u="none" strike="noStrike" cap="none" normalizeH="0" baseline="0" dirty="0" smtClean="0">
                <a:ln>
                  <a:noFill/>
                </a:ln>
                <a:effectLst/>
                <a:latin typeface="+mj-lt"/>
                <a:cs typeface="Arial" pitchFamily="34" charset="0"/>
              </a:endParaRPr>
            </a:p>
          </p:txBody>
        </p:sp>
        <p:sp>
          <p:nvSpPr>
            <p:cNvPr id="2160" name="Rectangle 112"/>
            <p:cNvSpPr>
              <a:spLocks noChangeArrowheads="1"/>
            </p:cNvSpPr>
            <p:nvPr/>
          </p:nvSpPr>
          <p:spPr bwMode="auto">
            <a:xfrm>
              <a:off x="3146426" y="2805114"/>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2010</a:t>
              </a:r>
              <a:endParaRPr kumimoji="0" lang="en-GB" sz="1800" b="0" i="0" u="none" strike="noStrike" cap="none" normalizeH="0" baseline="0" dirty="0" smtClean="0">
                <a:ln>
                  <a:noFill/>
                </a:ln>
                <a:effectLst/>
                <a:latin typeface="+mj-lt"/>
                <a:cs typeface="Arial" pitchFamily="34" charset="0"/>
              </a:endParaRPr>
            </a:p>
          </p:txBody>
        </p:sp>
        <p:sp>
          <p:nvSpPr>
            <p:cNvPr id="2161" name="Rectangle 113"/>
            <p:cNvSpPr>
              <a:spLocks noChangeArrowheads="1"/>
            </p:cNvSpPr>
            <p:nvPr/>
          </p:nvSpPr>
          <p:spPr bwMode="auto">
            <a:xfrm>
              <a:off x="3178176" y="2924175"/>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431</a:t>
              </a:r>
              <a:endParaRPr kumimoji="0" lang="en-GB" sz="1800" b="0" i="0" u="none" strike="noStrike" cap="none" normalizeH="0" baseline="0" dirty="0" smtClean="0">
                <a:ln>
                  <a:noFill/>
                </a:ln>
                <a:effectLst/>
                <a:latin typeface="+mj-lt"/>
                <a:cs typeface="Arial" pitchFamily="34" charset="0"/>
              </a:endParaRPr>
            </a:p>
          </p:txBody>
        </p:sp>
        <p:sp>
          <p:nvSpPr>
            <p:cNvPr id="2169" name="Rectangle 121"/>
            <p:cNvSpPr>
              <a:spLocks noChangeArrowheads="1"/>
            </p:cNvSpPr>
            <p:nvPr/>
          </p:nvSpPr>
          <p:spPr bwMode="auto">
            <a:xfrm>
              <a:off x="3146426" y="3203575"/>
              <a:ext cx="25648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1630</a:t>
              </a:r>
              <a:endParaRPr kumimoji="0" lang="en-GB" sz="1800" b="0" i="0" u="none" strike="noStrike" cap="none" normalizeH="0" baseline="0" dirty="0" smtClean="0">
                <a:ln>
                  <a:noFill/>
                </a:ln>
                <a:effectLst/>
                <a:latin typeface="+mj-lt"/>
                <a:cs typeface="Arial" pitchFamily="34" charset="0"/>
              </a:endParaRPr>
            </a:p>
          </p:txBody>
        </p:sp>
        <p:sp>
          <p:nvSpPr>
            <p:cNvPr id="2170" name="Rectangle 122"/>
            <p:cNvSpPr>
              <a:spLocks noChangeArrowheads="1"/>
            </p:cNvSpPr>
            <p:nvPr/>
          </p:nvSpPr>
          <p:spPr bwMode="auto">
            <a:xfrm>
              <a:off x="3178176" y="3322639"/>
              <a:ext cx="19236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811</a:t>
              </a:r>
              <a:endParaRPr kumimoji="0" lang="en-GB" sz="1800" b="0" i="0" u="none" strike="noStrike" cap="none" normalizeH="0" baseline="0" dirty="0" smtClean="0">
                <a:ln>
                  <a:noFill/>
                </a:ln>
                <a:effectLst/>
                <a:latin typeface="+mj-lt"/>
                <a:cs typeface="Arial" pitchFamily="34" charset="0"/>
              </a:endParaRPr>
            </a:p>
          </p:txBody>
        </p:sp>
      </p:grpSp>
      <p:grpSp>
        <p:nvGrpSpPr>
          <p:cNvPr id="5" name="Group 244"/>
          <p:cNvGrpSpPr/>
          <p:nvPr/>
        </p:nvGrpSpPr>
        <p:grpSpPr>
          <a:xfrm>
            <a:off x="8080380" y="1021606"/>
            <a:ext cx="738985" cy="3575835"/>
            <a:chOff x="8080377" y="1574801"/>
            <a:chExt cx="738985" cy="4767778"/>
          </a:xfrm>
        </p:grpSpPr>
        <p:sp>
          <p:nvSpPr>
            <p:cNvPr id="2131" name="Rectangle 83"/>
            <p:cNvSpPr>
              <a:spLocks noChangeArrowheads="1"/>
            </p:cNvSpPr>
            <p:nvPr/>
          </p:nvSpPr>
          <p:spPr bwMode="auto">
            <a:xfrm>
              <a:off x="8080377" y="1574801"/>
              <a:ext cx="738985" cy="205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000" b="1" dirty="0" smtClean="0">
                  <a:latin typeface="+mj-lt"/>
                  <a:cs typeface="Arial" pitchFamily="34" charset="0"/>
                </a:rPr>
                <a:t>Hazard ratio</a:t>
              </a:r>
              <a:endParaRPr kumimoji="0" lang="en-GB" sz="1000" b="0" i="0" u="none" strike="noStrike" cap="none" normalizeH="0" baseline="0" dirty="0" smtClean="0">
                <a:ln>
                  <a:noFill/>
                </a:ln>
                <a:effectLst/>
                <a:latin typeface="+mj-lt"/>
                <a:cs typeface="Arial" pitchFamily="34" charset="0"/>
              </a:endParaRPr>
            </a:p>
          </p:txBody>
        </p:sp>
        <p:sp>
          <p:nvSpPr>
            <p:cNvPr id="2133" name="Rectangle 85"/>
            <p:cNvSpPr>
              <a:spLocks noChangeArrowheads="1"/>
            </p:cNvSpPr>
            <p:nvPr/>
          </p:nvSpPr>
          <p:spPr bwMode="auto">
            <a:xfrm>
              <a:off x="8266114" y="1901826"/>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1.058</a:t>
              </a:r>
              <a:endParaRPr kumimoji="0" lang="en-GB" sz="1800" b="0" i="0" u="none" strike="noStrike" cap="none" normalizeH="0" baseline="0" dirty="0" smtClean="0">
                <a:ln>
                  <a:noFill/>
                </a:ln>
                <a:effectLst/>
                <a:latin typeface="+mj-lt"/>
                <a:cs typeface="Arial" pitchFamily="34" charset="0"/>
              </a:endParaRPr>
            </a:p>
          </p:txBody>
        </p:sp>
        <p:sp>
          <p:nvSpPr>
            <p:cNvPr id="2134" name="Rectangle 86"/>
            <p:cNvSpPr>
              <a:spLocks noChangeArrowheads="1"/>
            </p:cNvSpPr>
            <p:nvPr/>
          </p:nvSpPr>
          <p:spPr bwMode="auto">
            <a:xfrm>
              <a:off x="8266114" y="4189414"/>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1.080</a:t>
              </a:r>
              <a:endParaRPr kumimoji="0" lang="en-GB" sz="1800" b="0" i="0" u="none" strike="noStrike" cap="none" normalizeH="0" baseline="0" dirty="0" smtClean="0">
                <a:ln>
                  <a:noFill/>
                </a:ln>
                <a:effectLst/>
                <a:latin typeface="+mj-lt"/>
                <a:cs typeface="Arial" pitchFamily="34" charset="0"/>
              </a:endParaRPr>
            </a:p>
          </p:txBody>
        </p:sp>
        <p:sp>
          <p:nvSpPr>
            <p:cNvPr id="2135" name="Rectangle 87"/>
            <p:cNvSpPr>
              <a:spLocks noChangeArrowheads="1"/>
            </p:cNvSpPr>
            <p:nvPr/>
          </p:nvSpPr>
          <p:spPr bwMode="auto">
            <a:xfrm>
              <a:off x="8266114" y="4308478"/>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1.004</a:t>
              </a:r>
              <a:endParaRPr kumimoji="0" lang="en-GB" sz="1800" b="0" i="0" u="none" strike="noStrike" cap="none" normalizeH="0" baseline="0" dirty="0" smtClean="0">
                <a:ln>
                  <a:noFill/>
                </a:ln>
                <a:effectLst/>
                <a:latin typeface="+mj-lt"/>
                <a:cs typeface="Arial" pitchFamily="34" charset="0"/>
              </a:endParaRPr>
            </a:p>
          </p:txBody>
        </p:sp>
        <p:sp>
          <p:nvSpPr>
            <p:cNvPr id="2136" name="Rectangle 88"/>
            <p:cNvSpPr>
              <a:spLocks noChangeArrowheads="1"/>
            </p:cNvSpPr>
            <p:nvPr/>
          </p:nvSpPr>
          <p:spPr bwMode="auto">
            <a:xfrm>
              <a:off x="8266114" y="2206626"/>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1.041</a:t>
              </a:r>
              <a:endParaRPr kumimoji="0" lang="en-GB" sz="1800" b="0" i="0" u="none" strike="noStrike" cap="none" normalizeH="0" baseline="0" dirty="0" smtClean="0">
                <a:ln>
                  <a:noFill/>
                </a:ln>
                <a:effectLst/>
                <a:latin typeface="+mj-lt"/>
                <a:cs typeface="Arial" pitchFamily="34" charset="0"/>
              </a:endParaRPr>
            </a:p>
          </p:txBody>
        </p:sp>
        <p:sp>
          <p:nvSpPr>
            <p:cNvPr id="2137" name="Rectangle 89"/>
            <p:cNvSpPr>
              <a:spLocks noChangeArrowheads="1"/>
            </p:cNvSpPr>
            <p:nvPr/>
          </p:nvSpPr>
          <p:spPr bwMode="auto">
            <a:xfrm>
              <a:off x="8266114" y="2325689"/>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0.951</a:t>
              </a:r>
              <a:endParaRPr kumimoji="0" lang="en-GB" sz="1800" b="0" i="0" u="none" strike="noStrike" cap="none" normalizeH="0" baseline="0" dirty="0" smtClean="0">
                <a:ln>
                  <a:noFill/>
                </a:ln>
                <a:effectLst/>
                <a:latin typeface="+mj-lt"/>
                <a:cs typeface="Arial" pitchFamily="34" charset="0"/>
              </a:endParaRPr>
            </a:p>
          </p:txBody>
        </p:sp>
        <p:sp>
          <p:nvSpPr>
            <p:cNvPr id="2138" name="Rectangle 90"/>
            <p:cNvSpPr>
              <a:spLocks noChangeArrowheads="1"/>
            </p:cNvSpPr>
            <p:nvPr/>
          </p:nvSpPr>
          <p:spPr bwMode="auto">
            <a:xfrm>
              <a:off x="8266114" y="2441575"/>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1.192</a:t>
              </a:r>
              <a:endParaRPr kumimoji="0" lang="en-GB" sz="1800" b="0" i="0" u="none" strike="noStrike" cap="none" normalizeH="0" baseline="0" dirty="0" smtClean="0">
                <a:ln>
                  <a:noFill/>
                </a:ln>
                <a:effectLst/>
                <a:latin typeface="+mj-lt"/>
                <a:cs typeface="Arial" pitchFamily="34" charset="0"/>
              </a:endParaRPr>
            </a:p>
          </p:txBody>
        </p:sp>
        <p:sp>
          <p:nvSpPr>
            <p:cNvPr id="2139" name="Rectangle 91"/>
            <p:cNvSpPr>
              <a:spLocks noChangeArrowheads="1"/>
            </p:cNvSpPr>
            <p:nvPr/>
          </p:nvSpPr>
          <p:spPr bwMode="auto">
            <a:xfrm>
              <a:off x="8266114" y="2560639"/>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1.061</a:t>
              </a:r>
              <a:endParaRPr kumimoji="0" lang="en-GB" sz="1800" b="0" i="0" u="none" strike="noStrike" cap="none" normalizeH="0" baseline="0" dirty="0" smtClean="0">
                <a:ln>
                  <a:noFill/>
                </a:ln>
                <a:effectLst/>
                <a:latin typeface="+mj-lt"/>
                <a:cs typeface="Arial" pitchFamily="34" charset="0"/>
              </a:endParaRPr>
            </a:p>
          </p:txBody>
        </p:sp>
        <p:sp>
          <p:nvSpPr>
            <p:cNvPr id="2153" name="Rectangle 105"/>
            <p:cNvSpPr>
              <a:spLocks noChangeArrowheads="1"/>
            </p:cNvSpPr>
            <p:nvPr/>
          </p:nvSpPr>
          <p:spPr bwMode="auto">
            <a:xfrm>
              <a:off x="8266114" y="3575051"/>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0.942</a:t>
              </a:r>
              <a:endParaRPr kumimoji="0" lang="en-GB" sz="1800" b="0" i="0" u="none" strike="noStrike" cap="none" normalizeH="0" baseline="0" dirty="0" smtClean="0">
                <a:ln>
                  <a:noFill/>
                </a:ln>
                <a:effectLst/>
                <a:latin typeface="+mj-lt"/>
                <a:cs typeface="Arial" pitchFamily="34" charset="0"/>
              </a:endParaRPr>
            </a:p>
          </p:txBody>
        </p:sp>
        <p:sp>
          <p:nvSpPr>
            <p:cNvPr id="2154" name="Rectangle 106"/>
            <p:cNvSpPr>
              <a:spLocks noChangeArrowheads="1"/>
            </p:cNvSpPr>
            <p:nvPr/>
          </p:nvSpPr>
          <p:spPr bwMode="auto">
            <a:xfrm>
              <a:off x="8266114" y="3694114"/>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1.174</a:t>
              </a:r>
              <a:endParaRPr kumimoji="0" lang="en-GB" sz="1800" b="0" i="0" u="none" strike="noStrike" cap="none" normalizeH="0" baseline="0" dirty="0" smtClean="0">
                <a:ln>
                  <a:noFill/>
                </a:ln>
                <a:effectLst/>
                <a:latin typeface="+mj-lt"/>
                <a:cs typeface="Arial" pitchFamily="34" charset="0"/>
              </a:endParaRPr>
            </a:p>
          </p:txBody>
        </p:sp>
        <p:sp>
          <p:nvSpPr>
            <p:cNvPr id="2155" name="Rectangle 107"/>
            <p:cNvSpPr>
              <a:spLocks noChangeArrowheads="1"/>
            </p:cNvSpPr>
            <p:nvPr/>
          </p:nvSpPr>
          <p:spPr bwMode="auto">
            <a:xfrm>
              <a:off x="8266114" y="3813175"/>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1.054</a:t>
              </a:r>
              <a:endParaRPr kumimoji="0" lang="en-GB" sz="1800" b="0" i="0" u="none" strike="noStrike" cap="none" normalizeH="0" baseline="0" dirty="0" smtClean="0">
                <a:ln>
                  <a:noFill/>
                </a:ln>
                <a:effectLst/>
                <a:latin typeface="+mj-lt"/>
                <a:cs typeface="Arial" pitchFamily="34" charset="0"/>
              </a:endParaRPr>
            </a:p>
          </p:txBody>
        </p:sp>
        <p:sp>
          <p:nvSpPr>
            <p:cNvPr id="2156" name="Rectangle 108"/>
            <p:cNvSpPr>
              <a:spLocks noChangeArrowheads="1"/>
            </p:cNvSpPr>
            <p:nvPr/>
          </p:nvSpPr>
          <p:spPr bwMode="auto">
            <a:xfrm>
              <a:off x="8266114" y="3932239"/>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0.964</a:t>
              </a:r>
              <a:endParaRPr kumimoji="0" lang="en-GB" sz="1800" b="0" i="0" u="none" strike="noStrike" cap="none" normalizeH="0" baseline="0" dirty="0" smtClean="0">
                <a:ln>
                  <a:noFill/>
                </a:ln>
                <a:effectLst/>
                <a:latin typeface="+mj-lt"/>
                <a:cs typeface="Arial" pitchFamily="34" charset="0"/>
              </a:endParaRPr>
            </a:p>
          </p:txBody>
        </p:sp>
        <p:sp>
          <p:nvSpPr>
            <p:cNvPr id="2162" name="Rectangle 114"/>
            <p:cNvSpPr>
              <a:spLocks noChangeArrowheads="1"/>
            </p:cNvSpPr>
            <p:nvPr/>
          </p:nvSpPr>
          <p:spPr bwMode="auto">
            <a:xfrm>
              <a:off x="8266114" y="2805114"/>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1.075</a:t>
              </a:r>
              <a:endParaRPr kumimoji="0" lang="en-GB" sz="1800" b="0" i="0" u="none" strike="noStrike" cap="none" normalizeH="0" baseline="0" dirty="0" smtClean="0">
                <a:ln>
                  <a:noFill/>
                </a:ln>
                <a:effectLst/>
                <a:latin typeface="+mj-lt"/>
                <a:cs typeface="Arial" pitchFamily="34" charset="0"/>
              </a:endParaRPr>
            </a:p>
          </p:txBody>
        </p:sp>
        <p:sp>
          <p:nvSpPr>
            <p:cNvPr id="2163" name="Rectangle 115"/>
            <p:cNvSpPr>
              <a:spLocks noChangeArrowheads="1"/>
            </p:cNvSpPr>
            <p:nvPr/>
          </p:nvSpPr>
          <p:spPr bwMode="auto">
            <a:xfrm>
              <a:off x="8266114" y="2924175"/>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1.015</a:t>
              </a:r>
              <a:endParaRPr kumimoji="0" lang="en-GB" sz="1800" b="0" i="0" u="none" strike="noStrike" cap="none" normalizeH="0" baseline="0" dirty="0" smtClean="0">
                <a:ln>
                  <a:noFill/>
                </a:ln>
                <a:effectLst/>
                <a:latin typeface="+mj-lt"/>
                <a:cs typeface="Arial" pitchFamily="34" charset="0"/>
              </a:endParaRPr>
            </a:p>
          </p:txBody>
        </p:sp>
        <p:sp>
          <p:nvSpPr>
            <p:cNvPr id="2171" name="Rectangle 123"/>
            <p:cNvSpPr>
              <a:spLocks noChangeArrowheads="1"/>
            </p:cNvSpPr>
            <p:nvPr/>
          </p:nvSpPr>
          <p:spPr bwMode="auto">
            <a:xfrm>
              <a:off x="8266114" y="3203575"/>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1.095</a:t>
              </a:r>
              <a:endParaRPr kumimoji="0" lang="en-GB" sz="1800" b="0" i="0" u="none" strike="noStrike" cap="none" normalizeH="0" baseline="0" dirty="0" smtClean="0">
                <a:ln>
                  <a:noFill/>
                </a:ln>
                <a:effectLst/>
                <a:latin typeface="+mj-lt"/>
                <a:cs typeface="Arial" pitchFamily="34" charset="0"/>
              </a:endParaRPr>
            </a:p>
          </p:txBody>
        </p:sp>
        <p:sp>
          <p:nvSpPr>
            <p:cNvPr id="2172" name="Rectangle 124"/>
            <p:cNvSpPr>
              <a:spLocks noChangeArrowheads="1"/>
            </p:cNvSpPr>
            <p:nvPr/>
          </p:nvSpPr>
          <p:spPr bwMode="auto">
            <a:xfrm>
              <a:off x="8266114" y="3322639"/>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0.993</a:t>
              </a:r>
              <a:endParaRPr kumimoji="0" lang="en-GB" sz="1800" b="0" i="0" u="none" strike="noStrike" cap="none" normalizeH="0" baseline="0" dirty="0" smtClean="0">
                <a:ln>
                  <a:noFill/>
                </a:ln>
                <a:effectLst/>
                <a:latin typeface="+mj-lt"/>
                <a:cs typeface="Arial" pitchFamily="34" charset="0"/>
              </a:endParaRPr>
            </a:p>
          </p:txBody>
        </p:sp>
        <p:sp>
          <p:nvSpPr>
            <p:cNvPr id="2173" name="Rectangle 125"/>
            <p:cNvSpPr>
              <a:spLocks noChangeArrowheads="1"/>
            </p:cNvSpPr>
            <p:nvPr/>
          </p:nvSpPr>
          <p:spPr bwMode="auto">
            <a:xfrm>
              <a:off x="8266114" y="4556125"/>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1.145</a:t>
              </a:r>
              <a:endParaRPr kumimoji="0" lang="en-GB" sz="1800" b="0" i="0" u="none" strike="noStrike" cap="none" normalizeH="0" baseline="0" dirty="0" smtClean="0">
                <a:ln>
                  <a:noFill/>
                </a:ln>
                <a:effectLst/>
                <a:latin typeface="+mj-lt"/>
                <a:cs typeface="Arial" pitchFamily="34" charset="0"/>
              </a:endParaRPr>
            </a:p>
          </p:txBody>
        </p:sp>
        <p:sp>
          <p:nvSpPr>
            <p:cNvPr id="2174" name="Rectangle 126"/>
            <p:cNvSpPr>
              <a:spLocks noChangeArrowheads="1"/>
            </p:cNvSpPr>
            <p:nvPr/>
          </p:nvSpPr>
          <p:spPr bwMode="auto">
            <a:xfrm>
              <a:off x="8266114" y="4675189"/>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1.034</a:t>
              </a:r>
              <a:endParaRPr kumimoji="0" lang="en-GB" sz="1800" b="0" i="0" u="none" strike="noStrike" cap="none" normalizeH="0" baseline="0" dirty="0" smtClean="0">
                <a:ln>
                  <a:noFill/>
                </a:ln>
                <a:effectLst/>
                <a:latin typeface="+mj-lt"/>
                <a:cs typeface="Arial" pitchFamily="34" charset="0"/>
              </a:endParaRPr>
            </a:p>
          </p:txBody>
        </p:sp>
        <p:sp>
          <p:nvSpPr>
            <p:cNvPr id="2175" name="Rectangle 127"/>
            <p:cNvSpPr>
              <a:spLocks noChangeArrowheads="1"/>
            </p:cNvSpPr>
            <p:nvPr/>
          </p:nvSpPr>
          <p:spPr bwMode="auto">
            <a:xfrm>
              <a:off x="8266114" y="4926013"/>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1.114</a:t>
              </a:r>
              <a:endParaRPr kumimoji="0" lang="en-GB" sz="1800" b="0" i="0" u="none" strike="noStrike" cap="none" normalizeH="0" baseline="0" dirty="0" smtClean="0">
                <a:ln>
                  <a:noFill/>
                </a:ln>
                <a:effectLst/>
                <a:latin typeface="+mj-lt"/>
                <a:cs typeface="Arial" pitchFamily="34" charset="0"/>
              </a:endParaRPr>
            </a:p>
          </p:txBody>
        </p:sp>
        <p:sp>
          <p:nvSpPr>
            <p:cNvPr id="2176" name="Rectangle 128"/>
            <p:cNvSpPr>
              <a:spLocks noChangeArrowheads="1"/>
            </p:cNvSpPr>
            <p:nvPr/>
          </p:nvSpPr>
          <p:spPr bwMode="auto">
            <a:xfrm>
              <a:off x="8266114" y="5045077"/>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0.950</a:t>
              </a:r>
              <a:endParaRPr kumimoji="0" lang="en-GB" sz="1800" b="0" i="0" u="none" strike="noStrike" cap="none" normalizeH="0" baseline="0" dirty="0" smtClean="0">
                <a:ln>
                  <a:noFill/>
                </a:ln>
                <a:effectLst/>
                <a:latin typeface="+mj-lt"/>
                <a:cs typeface="Arial" pitchFamily="34" charset="0"/>
              </a:endParaRPr>
            </a:p>
          </p:txBody>
        </p:sp>
        <p:sp>
          <p:nvSpPr>
            <p:cNvPr id="2177" name="Rectangle 129"/>
            <p:cNvSpPr>
              <a:spLocks noChangeArrowheads="1"/>
            </p:cNvSpPr>
            <p:nvPr/>
          </p:nvSpPr>
          <p:spPr bwMode="auto">
            <a:xfrm>
              <a:off x="8266114" y="5303839"/>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1.120</a:t>
              </a:r>
              <a:endParaRPr kumimoji="0" lang="en-GB" sz="1800" b="0" i="0" u="none" strike="noStrike" cap="none" normalizeH="0" baseline="0" dirty="0" smtClean="0">
                <a:ln>
                  <a:noFill/>
                </a:ln>
                <a:effectLst/>
                <a:latin typeface="+mj-lt"/>
                <a:cs typeface="Arial" pitchFamily="34" charset="0"/>
              </a:endParaRPr>
            </a:p>
          </p:txBody>
        </p:sp>
        <p:sp>
          <p:nvSpPr>
            <p:cNvPr id="2178" name="Rectangle 130"/>
            <p:cNvSpPr>
              <a:spLocks noChangeArrowheads="1"/>
            </p:cNvSpPr>
            <p:nvPr/>
          </p:nvSpPr>
          <p:spPr bwMode="auto">
            <a:xfrm>
              <a:off x="8266114" y="5422900"/>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0.996</a:t>
              </a:r>
              <a:endParaRPr kumimoji="0" lang="en-GB" sz="1800" b="0" i="0" u="none" strike="noStrike" cap="none" normalizeH="0" baseline="0" dirty="0" smtClean="0">
                <a:ln>
                  <a:noFill/>
                </a:ln>
                <a:effectLst/>
                <a:latin typeface="+mj-lt"/>
                <a:cs typeface="Arial" pitchFamily="34" charset="0"/>
              </a:endParaRPr>
            </a:p>
          </p:txBody>
        </p:sp>
        <p:sp>
          <p:nvSpPr>
            <p:cNvPr id="2179" name="Rectangle 131"/>
            <p:cNvSpPr>
              <a:spLocks noChangeArrowheads="1"/>
            </p:cNvSpPr>
            <p:nvPr/>
          </p:nvSpPr>
          <p:spPr bwMode="auto">
            <a:xfrm>
              <a:off x="8266114" y="5673727"/>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1.146</a:t>
              </a:r>
              <a:endParaRPr kumimoji="0" lang="en-GB" sz="1800" b="0" i="0" u="none" strike="noStrike" cap="none" normalizeH="0" baseline="0" dirty="0" smtClean="0">
                <a:ln>
                  <a:noFill/>
                </a:ln>
                <a:effectLst/>
                <a:latin typeface="+mj-lt"/>
                <a:cs typeface="Arial" pitchFamily="34" charset="0"/>
              </a:endParaRPr>
            </a:p>
          </p:txBody>
        </p:sp>
        <p:sp>
          <p:nvSpPr>
            <p:cNvPr id="2180" name="Rectangle 132"/>
            <p:cNvSpPr>
              <a:spLocks noChangeArrowheads="1"/>
            </p:cNvSpPr>
            <p:nvPr/>
          </p:nvSpPr>
          <p:spPr bwMode="auto">
            <a:xfrm>
              <a:off x="8266114" y="5792788"/>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1.010</a:t>
              </a:r>
              <a:endParaRPr kumimoji="0" lang="en-GB" sz="1800" b="0" i="0" u="none" strike="noStrike" cap="none" normalizeH="0" baseline="0" dirty="0" smtClean="0">
                <a:ln>
                  <a:noFill/>
                </a:ln>
                <a:effectLst/>
                <a:latin typeface="+mj-lt"/>
                <a:cs typeface="Arial" pitchFamily="34" charset="0"/>
              </a:endParaRPr>
            </a:p>
          </p:txBody>
        </p:sp>
        <p:sp>
          <p:nvSpPr>
            <p:cNvPr id="2181" name="Rectangle 133"/>
            <p:cNvSpPr>
              <a:spLocks noChangeArrowheads="1"/>
            </p:cNvSpPr>
            <p:nvPr/>
          </p:nvSpPr>
          <p:spPr bwMode="auto">
            <a:xfrm>
              <a:off x="8266114" y="6038850"/>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1.031</a:t>
              </a:r>
              <a:endParaRPr kumimoji="0" lang="en-GB" sz="1800" b="0" i="0" u="none" strike="noStrike" cap="none" normalizeH="0" baseline="0" dirty="0" smtClean="0">
                <a:ln>
                  <a:noFill/>
                </a:ln>
                <a:effectLst/>
                <a:latin typeface="+mj-lt"/>
                <a:cs typeface="Arial" pitchFamily="34" charset="0"/>
              </a:endParaRPr>
            </a:p>
          </p:txBody>
        </p:sp>
        <p:sp>
          <p:nvSpPr>
            <p:cNvPr id="2182" name="Rectangle 134"/>
            <p:cNvSpPr>
              <a:spLocks noChangeArrowheads="1"/>
            </p:cNvSpPr>
            <p:nvPr/>
          </p:nvSpPr>
          <p:spPr bwMode="auto">
            <a:xfrm>
              <a:off x="8266114" y="6157914"/>
              <a:ext cx="28854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1.110</a:t>
              </a:r>
              <a:endParaRPr kumimoji="0" lang="en-GB" sz="1800" b="0" i="0" u="none" strike="noStrike" cap="none" normalizeH="0" baseline="0" dirty="0" smtClean="0">
                <a:ln>
                  <a:noFill/>
                </a:ln>
                <a:effectLst/>
                <a:latin typeface="+mj-lt"/>
                <a:cs typeface="Arial" pitchFamily="34" charset="0"/>
              </a:endParaRPr>
            </a:p>
          </p:txBody>
        </p:sp>
      </p:grpSp>
      <p:grpSp>
        <p:nvGrpSpPr>
          <p:cNvPr id="6" name="Group 243"/>
          <p:cNvGrpSpPr/>
          <p:nvPr/>
        </p:nvGrpSpPr>
        <p:grpSpPr>
          <a:xfrm>
            <a:off x="3721101" y="1140668"/>
            <a:ext cx="4166198" cy="3760144"/>
            <a:chOff x="3721101" y="1733551"/>
            <a:chExt cx="4166198" cy="5013523"/>
          </a:xfrm>
        </p:grpSpPr>
        <p:sp>
          <p:nvSpPr>
            <p:cNvPr id="2054" name="Line 6"/>
            <p:cNvSpPr>
              <a:spLocks noChangeShapeType="1"/>
            </p:cNvSpPr>
            <p:nvPr/>
          </p:nvSpPr>
          <p:spPr bwMode="auto">
            <a:xfrm>
              <a:off x="3795714" y="6334126"/>
              <a:ext cx="4008438" cy="1588"/>
            </a:xfrm>
            <a:prstGeom prst="line">
              <a:avLst/>
            </a:pr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056" name="Line 8"/>
            <p:cNvSpPr>
              <a:spLocks noChangeShapeType="1"/>
            </p:cNvSpPr>
            <p:nvPr/>
          </p:nvSpPr>
          <p:spPr bwMode="auto">
            <a:xfrm flipH="1">
              <a:off x="5800726" y="1733551"/>
              <a:ext cx="0" cy="4665663"/>
            </a:xfrm>
            <a:prstGeom prst="line">
              <a:avLst/>
            </a:pr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057" name="Line 9"/>
            <p:cNvSpPr>
              <a:spLocks noChangeShapeType="1"/>
            </p:cNvSpPr>
            <p:nvPr/>
          </p:nvSpPr>
          <p:spPr bwMode="auto">
            <a:xfrm>
              <a:off x="7800977" y="6330951"/>
              <a:ext cx="0" cy="68263"/>
            </a:xfrm>
            <a:prstGeom prst="line">
              <a:avLst/>
            </a:prstGeom>
            <a:no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058" name="Rectangle 10"/>
            <p:cNvSpPr>
              <a:spLocks noChangeArrowheads="1"/>
            </p:cNvSpPr>
            <p:nvPr/>
          </p:nvSpPr>
          <p:spPr bwMode="auto">
            <a:xfrm>
              <a:off x="5730876" y="6405564"/>
              <a:ext cx="160300" cy="184665"/>
            </a:xfrm>
            <a:prstGeom prst="rect">
              <a:avLst/>
            </a:prstGeom>
            <a:noFill/>
            <a:ln w="9525">
              <a:solidFill>
                <a:schemeClr val="tx1"/>
              </a:solid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1.0</a:t>
              </a:r>
              <a:endParaRPr kumimoji="0" lang="en-GB" sz="1800" b="0" i="0" u="none" strike="noStrike" cap="none" normalizeH="0" baseline="0" dirty="0" smtClean="0">
                <a:ln>
                  <a:noFill/>
                </a:ln>
                <a:effectLst/>
                <a:latin typeface="+mj-lt"/>
                <a:cs typeface="Arial" pitchFamily="34" charset="0"/>
              </a:endParaRPr>
            </a:p>
          </p:txBody>
        </p:sp>
        <p:sp>
          <p:nvSpPr>
            <p:cNvPr id="2059" name="Rectangle 11"/>
            <p:cNvSpPr>
              <a:spLocks noChangeArrowheads="1"/>
            </p:cNvSpPr>
            <p:nvPr/>
          </p:nvSpPr>
          <p:spPr bwMode="auto">
            <a:xfrm>
              <a:off x="3721101" y="6405564"/>
              <a:ext cx="16030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0.5</a:t>
              </a:r>
              <a:endParaRPr kumimoji="0" lang="en-GB" sz="1800" b="0" i="0" u="none" strike="noStrike" cap="none" normalizeH="0" baseline="0" dirty="0" smtClean="0">
                <a:ln>
                  <a:noFill/>
                </a:ln>
                <a:effectLst/>
                <a:latin typeface="+mj-lt"/>
                <a:cs typeface="Arial" pitchFamily="34" charset="0"/>
              </a:endParaRPr>
            </a:p>
          </p:txBody>
        </p:sp>
        <p:sp>
          <p:nvSpPr>
            <p:cNvPr id="2060" name="Rectangle 12"/>
            <p:cNvSpPr>
              <a:spLocks noChangeArrowheads="1"/>
            </p:cNvSpPr>
            <p:nvPr/>
          </p:nvSpPr>
          <p:spPr bwMode="auto">
            <a:xfrm>
              <a:off x="4528495" y="6562409"/>
              <a:ext cx="1301638"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FFFF00"/>
                  </a:solidFill>
                  <a:effectLst/>
                  <a:latin typeface="+mj-lt"/>
                  <a:cs typeface="Arial" pitchFamily="34" charset="0"/>
                </a:rPr>
                <a:t>Favours ICS withdrawal</a:t>
              </a:r>
            </a:p>
          </p:txBody>
        </p:sp>
        <p:sp>
          <p:nvSpPr>
            <p:cNvPr id="2061" name="Rectangle 13"/>
            <p:cNvSpPr>
              <a:spLocks noChangeArrowheads="1"/>
            </p:cNvSpPr>
            <p:nvPr/>
          </p:nvSpPr>
          <p:spPr bwMode="auto">
            <a:xfrm>
              <a:off x="5895462" y="6562409"/>
              <a:ext cx="67326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FFFF00"/>
                  </a:solidFill>
                  <a:effectLst/>
                  <a:latin typeface="+mj-lt"/>
                  <a:cs typeface="Arial" pitchFamily="34" charset="0"/>
                </a:rPr>
                <a:t>Favours ICS</a:t>
              </a:r>
              <a:endParaRPr kumimoji="0" lang="en-GB" sz="1800" b="1" i="0" u="none" strike="noStrike" cap="none" normalizeH="0" baseline="0" dirty="0" smtClean="0">
                <a:ln>
                  <a:noFill/>
                </a:ln>
                <a:solidFill>
                  <a:srgbClr val="FFFF00"/>
                </a:solidFill>
                <a:effectLst/>
                <a:latin typeface="+mj-lt"/>
                <a:cs typeface="Arial" pitchFamily="34" charset="0"/>
              </a:endParaRPr>
            </a:p>
          </p:txBody>
        </p:sp>
        <p:sp>
          <p:nvSpPr>
            <p:cNvPr id="2062" name="Rectangle 14"/>
            <p:cNvSpPr>
              <a:spLocks noChangeArrowheads="1"/>
            </p:cNvSpPr>
            <p:nvPr/>
          </p:nvSpPr>
          <p:spPr bwMode="auto">
            <a:xfrm>
              <a:off x="7726999" y="6405562"/>
              <a:ext cx="160300"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effectLst/>
                  <a:latin typeface="+mj-lt"/>
                  <a:cs typeface="Arial" pitchFamily="34" charset="0"/>
                </a:rPr>
                <a:t>2.0</a:t>
              </a:r>
              <a:endParaRPr kumimoji="0" lang="en-GB" sz="1800" b="0" i="0" u="none" strike="noStrike" cap="none" normalizeH="0" baseline="0" dirty="0" smtClean="0">
                <a:ln>
                  <a:noFill/>
                </a:ln>
                <a:effectLst/>
                <a:latin typeface="+mj-lt"/>
                <a:cs typeface="Arial" pitchFamily="34" charset="0"/>
              </a:endParaRPr>
            </a:p>
          </p:txBody>
        </p:sp>
        <p:sp>
          <p:nvSpPr>
            <p:cNvPr id="2187" name="Line 139"/>
            <p:cNvSpPr>
              <a:spLocks noChangeShapeType="1"/>
            </p:cNvSpPr>
            <p:nvPr/>
          </p:nvSpPr>
          <p:spPr bwMode="auto">
            <a:xfrm>
              <a:off x="5630864" y="1935164"/>
              <a:ext cx="1588"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88" name="Line 140"/>
            <p:cNvSpPr>
              <a:spLocks noChangeShapeType="1"/>
            </p:cNvSpPr>
            <p:nvPr/>
          </p:nvSpPr>
          <p:spPr bwMode="auto">
            <a:xfrm>
              <a:off x="6303964" y="1935164"/>
              <a:ext cx="1588"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89" name="Line 141"/>
            <p:cNvSpPr>
              <a:spLocks noChangeShapeType="1"/>
            </p:cNvSpPr>
            <p:nvPr/>
          </p:nvSpPr>
          <p:spPr bwMode="auto">
            <a:xfrm flipH="1">
              <a:off x="5630864" y="1968501"/>
              <a:ext cx="673100" cy="158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0" name="Freeform 142"/>
            <p:cNvSpPr>
              <a:spLocks/>
            </p:cNvSpPr>
            <p:nvPr/>
          </p:nvSpPr>
          <p:spPr bwMode="auto">
            <a:xfrm>
              <a:off x="5902326" y="1903414"/>
              <a:ext cx="107950" cy="128588"/>
            </a:xfrm>
            <a:custGeom>
              <a:avLst/>
              <a:gdLst/>
              <a:ahLst/>
              <a:cxnLst>
                <a:cxn ang="0">
                  <a:pos x="34" y="81"/>
                </a:cxn>
                <a:cxn ang="0">
                  <a:pos x="0" y="40"/>
                </a:cxn>
                <a:cxn ang="0">
                  <a:pos x="34" y="0"/>
                </a:cxn>
                <a:cxn ang="0">
                  <a:pos x="68" y="40"/>
                </a:cxn>
                <a:cxn ang="0">
                  <a:pos x="34" y="81"/>
                </a:cxn>
              </a:cxnLst>
              <a:rect l="0" t="0" r="r" b="b"/>
              <a:pathLst>
                <a:path w="68" h="81">
                  <a:moveTo>
                    <a:pt x="34" y="81"/>
                  </a:moveTo>
                  <a:lnTo>
                    <a:pt x="0" y="40"/>
                  </a:lnTo>
                  <a:lnTo>
                    <a:pt x="34" y="0"/>
                  </a:lnTo>
                  <a:lnTo>
                    <a:pt x="68" y="40"/>
                  </a:lnTo>
                  <a:lnTo>
                    <a:pt x="34" y="81"/>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1" name="Line 143"/>
            <p:cNvSpPr>
              <a:spLocks noChangeShapeType="1"/>
            </p:cNvSpPr>
            <p:nvPr/>
          </p:nvSpPr>
          <p:spPr bwMode="auto">
            <a:xfrm>
              <a:off x="5630864" y="2841626"/>
              <a:ext cx="0"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2" name="Line 144"/>
            <p:cNvSpPr>
              <a:spLocks noChangeShapeType="1"/>
            </p:cNvSpPr>
            <p:nvPr/>
          </p:nvSpPr>
          <p:spPr bwMode="auto">
            <a:xfrm>
              <a:off x="6389689" y="2841626"/>
              <a:ext cx="0"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3" name="Line 145"/>
            <p:cNvSpPr>
              <a:spLocks noChangeShapeType="1"/>
            </p:cNvSpPr>
            <p:nvPr/>
          </p:nvSpPr>
          <p:spPr bwMode="auto">
            <a:xfrm flipH="1">
              <a:off x="5630864" y="2874964"/>
              <a:ext cx="75882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4" name="Freeform 146"/>
            <p:cNvSpPr>
              <a:spLocks/>
            </p:cNvSpPr>
            <p:nvPr/>
          </p:nvSpPr>
          <p:spPr bwMode="auto">
            <a:xfrm>
              <a:off x="5964239" y="2816226"/>
              <a:ext cx="96838" cy="112713"/>
            </a:xfrm>
            <a:custGeom>
              <a:avLst/>
              <a:gdLst/>
              <a:ahLst/>
              <a:cxnLst>
                <a:cxn ang="0">
                  <a:pos x="30" y="71"/>
                </a:cxn>
                <a:cxn ang="0">
                  <a:pos x="0" y="36"/>
                </a:cxn>
                <a:cxn ang="0">
                  <a:pos x="30" y="0"/>
                </a:cxn>
                <a:cxn ang="0">
                  <a:pos x="61" y="36"/>
                </a:cxn>
                <a:cxn ang="0">
                  <a:pos x="30" y="71"/>
                </a:cxn>
              </a:cxnLst>
              <a:rect l="0" t="0" r="r" b="b"/>
              <a:pathLst>
                <a:path w="61" h="71">
                  <a:moveTo>
                    <a:pt x="30" y="71"/>
                  </a:moveTo>
                  <a:lnTo>
                    <a:pt x="0" y="36"/>
                  </a:lnTo>
                  <a:lnTo>
                    <a:pt x="30" y="0"/>
                  </a:lnTo>
                  <a:lnTo>
                    <a:pt x="61" y="36"/>
                  </a:lnTo>
                  <a:lnTo>
                    <a:pt x="30" y="71"/>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5" name="Line 147"/>
            <p:cNvSpPr>
              <a:spLocks noChangeShapeType="1"/>
            </p:cNvSpPr>
            <p:nvPr/>
          </p:nvSpPr>
          <p:spPr bwMode="auto">
            <a:xfrm>
              <a:off x="5646739" y="3238501"/>
              <a:ext cx="1588"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6" name="Line 148"/>
            <p:cNvSpPr>
              <a:spLocks noChangeShapeType="1"/>
            </p:cNvSpPr>
            <p:nvPr/>
          </p:nvSpPr>
          <p:spPr bwMode="auto">
            <a:xfrm>
              <a:off x="6481764" y="3238501"/>
              <a:ext cx="1588"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7" name="Line 149"/>
            <p:cNvSpPr>
              <a:spLocks noChangeShapeType="1"/>
            </p:cNvSpPr>
            <p:nvPr/>
          </p:nvSpPr>
          <p:spPr bwMode="auto">
            <a:xfrm flipH="1">
              <a:off x="5646739" y="3271839"/>
              <a:ext cx="83502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8" name="Freeform 150"/>
            <p:cNvSpPr>
              <a:spLocks/>
            </p:cNvSpPr>
            <p:nvPr/>
          </p:nvSpPr>
          <p:spPr bwMode="auto">
            <a:xfrm>
              <a:off x="6011864" y="3217864"/>
              <a:ext cx="90488" cy="101600"/>
            </a:xfrm>
            <a:custGeom>
              <a:avLst/>
              <a:gdLst/>
              <a:ahLst/>
              <a:cxnLst>
                <a:cxn ang="0">
                  <a:pos x="29" y="64"/>
                </a:cxn>
                <a:cxn ang="0">
                  <a:pos x="0" y="32"/>
                </a:cxn>
                <a:cxn ang="0">
                  <a:pos x="29" y="0"/>
                </a:cxn>
                <a:cxn ang="0">
                  <a:pos x="57" y="32"/>
                </a:cxn>
                <a:cxn ang="0">
                  <a:pos x="29" y="64"/>
                </a:cxn>
              </a:cxnLst>
              <a:rect l="0" t="0" r="r" b="b"/>
              <a:pathLst>
                <a:path w="57" h="64">
                  <a:moveTo>
                    <a:pt x="29" y="64"/>
                  </a:moveTo>
                  <a:lnTo>
                    <a:pt x="0" y="32"/>
                  </a:lnTo>
                  <a:lnTo>
                    <a:pt x="29" y="0"/>
                  </a:lnTo>
                  <a:lnTo>
                    <a:pt x="57" y="32"/>
                  </a:lnTo>
                  <a:lnTo>
                    <a:pt x="29" y="64"/>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199" name="Line 151"/>
            <p:cNvSpPr>
              <a:spLocks noChangeShapeType="1"/>
            </p:cNvSpPr>
            <p:nvPr/>
          </p:nvSpPr>
          <p:spPr bwMode="auto">
            <a:xfrm>
              <a:off x="5635626" y="4229101"/>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0" name="Line 152"/>
            <p:cNvSpPr>
              <a:spLocks noChangeShapeType="1"/>
            </p:cNvSpPr>
            <p:nvPr/>
          </p:nvSpPr>
          <p:spPr bwMode="auto">
            <a:xfrm>
              <a:off x="6402389" y="4229101"/>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1" name="Line 153"/>
            <p:cNvSpPr>
              <a:spLocks noChangeShapeType="1"/>
            </p:cNvSpPr>
            <p:nvPr/>
          </p:nvSpPr>
          <p:spPr bwMode="auto">
            <a:xfrm flipH="1">
              <a:off x="5635626" y="4264026"/>
              <a:ext cx="766763"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2" name="Line 154"/>
            <p:cNvSpPr>
              <a:spLocks noChangeShapeType="1"/>
            </p:cNvSpPr>
            <p:nvPr/>
          </p:nvSpPr>
          <p:spPr bwMode="auto">
            <a:xfrm>
              <a:off x="5075239" y="434498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3" name="Line 155"/>
            <p:cNvSpPr>
              <a:spLocks noChangeShapeType="1"/>
            </p:cNvSpPr>
            <p:nvPr/>
          </p:nvSpPr>
          <p:spPr bwMode="auto">
            <a:xfrm>
              <a:off x="6546852" y="4344989"/>
              <a:ext cx="1588"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4" name="Line 156"/>
            <p:cNvSpPr>
              <a:spLocks noChangeShapeType="1"/>
            </p:cNvSpPr>
            <p:nvPr/>
          </p:nvSpPr>
          <p:spPr bwMode="auto">
            <a:xfrm flipH="1">
              <a:off x="5075239" y="4379914"/>
              <a:ext cx="1471613"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5" name="Freeform 157"/>
            <p:cNvSpPr>
              <a:spLocks/>
            </p:cNvSpPr>
            <p:nvPr/>
          </p:nvSpPr>
          <p:spPr bwMode="auto">
            <a:xfrm>
              <a:off x="5975351" y="4224339"/>
              <a:ext cx="79375" cy="87313"/>
            </a:xfrm>
            <a:custGeom>
              <a:avLst/>
              <a:gdLst/>
              <a:ahLst/>
              <a:cxnLst>
                <a:cxn ang="0">
                  <a:pos x="25" y="55"/>
                </a:cxn>
                <a:cxn ang="0">
                  <a:pos x="0" y="26"/>
                </a:cxn>
                <a:cxn ang="0">
                  <a:pos x="25" y="0"/>
                </a:cxn>
                <a:cxn ang="0">
                  <a:pos x="50" y="26"/>
                </a:cxn>
                <a:cxn ang="0">
                  <a:pos x="25" y="55"/>
                </a:cxn>
              </a:cxnLst>
              <a:rect l="0" t="0" r="r" b="b"/>
              <a:pathLst>
                <a:path w="50" h="55">
                  <a:moveTo>
                    <a:pt x="25" y="55"/>
                  </a:moveTo>
                  <a:lnTo>
                    <a:pt x="0" y="26"/>
                  </a:lnTo>
                  <a:lnTo>
                    <a:pt x="25" y="0"/>
                  </a:lnTo>
                  <a:lnTo>
                    <a:pt x="50" y="26"/>
                  </a:lnTo>
                  <a:lnTo>
                    <a:pt x="25" y="55"/>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6" name="Freeform 158"/>
            <p:cNvSpPr>
              <a:spLocks/>
            </p:cNvSpPr>
            <p:nvPr/>
          </p:nvSpPr>
          <p:spPr bwMode="auto">
            <a:xfrm>
              <a:off x="5791201" y="4365626"/>
              <a:ext cx="25400" cy="28575"/>
            </a:xfrm>
            <a:custGeom>
              <a:avLst/>
              <a:gdLst/>
              <a:ahLst/>
              <a:cxnLst>
                <a:cxn ang="0">
                  <a:pos x="7" y="18"/>
                </a:cxn>
                <a:cxn ang="0">
                  <a:pos x="0" y="9"/>
                </a:cxn>
                <a:cxn ang="0">
                  <a:pos x="7" y="0"/>
                </a:cxn>
                <a:cxn ang="0">
                  <a:pos x="16" y="9"/>
                </a:cxn>
                <a:cxn ang="0">
                  <a:pos x="7" y="18"/>
                </a:cxn>
              </a:cxnLst>
              <a:rect l="0" t="0" r="r" b="b"/>
              <a:pathLst>
                <a:path w="16" h="18">
                  <a:moveTo>
                    <a:pt x="7" y="18"/>
                  </a:moveTo>
                  <a:lnTo>
                    <a:pt x="0" y="9"/>
                  </a:lnTo>
                  <a:lnTo>
                    <a:pt x="7" y="0"/>
                  </a:lnTo>
                  <a:lnTo>
                    <a:pt x="16" y="9"/>
                  </a:lnTo>
                  <a:lnTo>
                    <a:pt x="7" y="18"/>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7" name="Line 159"/>
            <p:cNvSpPr>
              <a:spLocks noChangeShapeType="1"/>
            </p:cNvSpPr>
            <p:nvPr/>
          </p:nvSpPr>
          <p:spPr bwMode="auto">
            <a:xfrm>
              <a:off x="4976814" y="2238376"/>
              <a:ext cx="0" cy="68263"/>
            </a:xfrm>
            <a:prstGeom prst="line">
              <a:avLst/>
            </a:prstGeom>
            <a:solidFill>
              <a:schemeClr val="bg1"/>
            </a:solid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8" name="Line 160"/>
            <p:cNvSpPr>
              <a:spLocks noChangeShapeType="1"/>
            </p:cNvSpPr>
            <p:nvPr/>
          </p:nvSpPr>
          <p:spPr bwMode="auto">
            <a:xfrm>
              <a:off x="6859589" y="2238376"/>
              <a:ext cx="0" cy="68263"/>
            </a:xfrm>
            <a:prstGeom prst="line">
              <a:avLst/>
            </a:prstGeom>
            <a:solidFill>
              <a:schemeClr val="bg1"/>
            </a:solid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09" name="Line 161"/>
            <p:cNvSpPr>
              <a:spLocks noChangeShapeType="1"/>
            </p:cNvSpPr>
            <p:nvPr/>
          </p:nvSpPr>
          <p:spPr bwMode="auto">
            <a:xfrm flipH="1">
              <a:off x="4976814" y="2271714"/>
              <a:ext cx="1882775" cy="1588"/>
            </a:xfrm>
            <a:prstGeom prst="line">
              <a:avLst/>
            </a:prstGeom>
            <a:solidFill>
              <a:schemeClr val="bg1"/>
            </a:solid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0" name="Freeform 162"/>
            <p:cNvSpPr>
              <a:spLocks/>
            </p:cNvSpPr>
            <p:nvPr/>
          </p:nvSpPr>
          <p:spPr bwMode="auto">
            <a:xfrm>
              <a:off x="5905501" y="2257426"/>
              <a:ext cx="25400" cy="28575"/>
            </a:xfrm>
            <a:custGeom>
              <a:avLst/>
              <a:gdLst/>
              <a:ahLst/>
              <a:cxnLst>
                <a:cxn ang="0">
                  <a:pos x="7" y="18"/>
                </a:cxn>
                <a:cxn ang="0">
                  <a:pos x="0" y="9"/>
                </a:cxn>
                <a:cxn ang="0">
                  <a:pos x="7" y="0"/>
                </a:cxn>
                <a:cxn ang="0">
                  <a:pos x="16" y="9"/>
                </a:cxn>
                <a:cxn ang="0">
                  <a:pos x="7" y="18"/>
                </a:cxn>
              </a:cxnLst>
              <a:rect l="0" t="0" r="r" b="b"/>
              <a:pathLst>
                <a:path w="16" h="18">
                  <a:moveTo>
                    <a:pt x="7" y="18"/>
                  </a:moveTo>
                  <a:lnTo>
                    <a:pt x="0" y="9"/>
                  </a:lnTo>
                  <a:lnTo>
                    <a:pt x="7" y="0"/>
                  </a:lnTo>
                  <a:lnTo>
                    <a:pt x="16" y="9"/>
                  </a:lnTo>
                  <a:lnTo>
                    <a:pt x="7" y="18"/>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1" name="Line 163"/>
            <p:cNvSpPr>
              <a:spLocks noChangeShapeType="1"/>
            </p:cNvSpPr>
            <p:nvPr/>
          </p:nvSpPr>
          <p:spPr bwMode="auto">
            <a:xfrm>
              <a:off x="4959351" y="2589214"/>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2" name="Line 164"/>
            <p:cNvSpPr>
              <a:spLocks noChangeShapeType="1"/>
            </p:cNvSpPr>
            <p:nvPr/>
          </p:nvSpPr>
          <p:spPr bwMode="auto">
            <a:xfrm>
              <a:off x="6986589" y="2589214"/>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3" name="Line 165"/>
            <p:cNvSpPr>
              <a:spLocks noChangeShapeType="1"/>
            </p:cNvSpPr>
            <p:nvPr/>
          </p:nvSpPr>
          <p:spPr bwMode="auto">
            <a:xfrm flipH="1">
              <a:off x="4959351" y="2622551"/>
              <a:ext cx="2027238"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4" name="Freeform 166"/>
            <p:cNvSpPr>
              <a:spLocks/>
            </p:cNvSpPr>
            <p:nvPr/>
          </p:nvSpPr>
          <p:spPr bwMode="auto">
            <a:xfrm>
              <a:off x="5961064" y="2609851"/>
              <a:ext cx="25400" cy="26988"/>
            </a:xfrm>
            <a:custGeom>
              <a:avLst/>
              <a:gdLst/>
              <a:ahLst/>
              <a:cxnLst>
                <a:cxn ang="0">
                  <a:pos x="7" y="17"/>
                </a:cxn>
                <a:cxn ang="0">
                  <a:pos x="0" y="8"/>
                </a:cxn>
                <a:cxn ang="0">
                  <a:pos x="7" y="0"/>
                </a:cxn>
                <a:cxn ang="0">
                  <a:pos x="16" y="8"/>
                </a:cxn>
                <a:cxn ang="0">
                  <a:pos x="7" y="17"/>
                </a:cxn>
              </a:cxnLst>
              <a:rect l="0" t="0" r="r" b="b"/>
              <a:pathLst>
                <a:path w="16" h="17">
                  <a:moveTo>
                    <a:pt x="7" y="17"/>
                  </a:moveTo>
                  <a:lnTo>
                    <a:pt x="0" y="8"/>
                  </a:lnTo>
                  <a:lnTo>
                    <a:pt x="7" y="0"/>
                  </a:lnTo>
                  <a:lnTo>
                    <a:pt x="16" y="8"/>
                  </a:lnTo>
                  <a:lnTo>
                    <a:pt x="7" y="17"/>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5" name="Line 167"/>
            <p:cNvSpPr>
              <a:spLocks noChangeShapeType="1"/>
            </p:cNvSpPr>
            <p:nvPr/>
          </p:nvSpPr>
          <p:spPr bwMode="auto">
            <a:xfrm>
              <a:off x="4767264" y="360838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6" name="Line 168"/>
            <p:cNvSpPr>
              <a:spLocks noChangeShapeType="1"/>
            </p:cNvSpPr>
            <p:nvPr/>
          </p:nvSpPr>
          <p:spPr bwMode="auto">
            <a:xfrm>
              <a:off x="6494464" y="360838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7" name="Line 169"/>
            <p:cNvSpPr>
              <a:spLocks noChangeShapeType="1"/>
            </p:cNvSpPr>
            <p:nvPr/>
          </p:nvSpPr>
          <p:spPr bwMode="auto">
            <a:xfrm flipH="1">
              <a:off x="4767264" y="3643314"/>
              <a:ext cx="1727200" cy="158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8" name="Freeform 170"/>
            <p:cNvSpPr>
              <a:spLocks/>
            </p:cNvSpPr>
            <p:nvPr/>
          </p:nvSpPr>
          <p:spPr bwMode="auto">
            <a:xfrm>
              <a:off x="5610226" y="3629026"/>
              <a:ext cx="25400" cy="28575"/>
            </a:xfrm>
            <a:custGeom>
              <a:avLst/>
              <a:gdLst/>
              <a:ahLst/>
              <a:cxnLst>
                <a:cxn ang="0">
                  <a:pos x="7" y="18"/>
                </a:cxn>
                <a:cxn ang="0">
                  <a:pos x="0" y="9"/>
                </a:cxn>
                <a:cxn ang="0">
                  <a:pos x="7" y="0"/>
                </a:cxn>
                <a:cxn ang="0">
                  <a:pos x="16" y="9"/>
                </a:cxn>
                <a:cxn ang="0">
                  <a:pos x="7" y="18"/>
                </a:cxn>
              </a:cxnLst>
              <a:rect l="0" t="0" r="r" b="b"/>
              <a:pathLst>
                <a:path w="16" h="18">
                  <a:moveTo>
                    <a:pt x="7" y="18"/>
                  </a:moveTo>
                  <a:lnTo>
                    <a:pt x="0" y="9"/>
                  </a:lnTo>
                  <a:lnTo>
                    <a:pt x="7" y="0"/>
                  </a:lnTo>
                  <a:lnTo>
                    <a:pt x="16" y="9"/>
                  </a:lnTo>
                  <a:lnTo>
                    <a:pt x="7" y="18"/>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19" name="Line 171"/>
            <p:cNvSpPr>
              <a:spLocks noChangeShapeType="1"/>
            </p:cNvSpPr>
            <p:nvPr/>
          </p:nvSpPr>
          <p:spPr bwMode="auto">
            <a:xfrm>
              <a:off x="4833939" y="3960814"/>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0" name="Line 172"/>
            <p:cNvSpPr>
              <a:spLocks noChangeShapeType="1"/>
            </p:cNvSpPr>
            <p:nvPr/>
          </p:nvSpPr>
          <p:spPr bwMode="auto">
            <a:xfrm>
              <a:off x="6561139" y="3960814"/>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1" name="Line 173"/>
            <p:cNvSpPr>
              <a:spLocks noChangeShapeType="1"/>
            </p:cNvSpPr>
            <p:nvPr/>
          </p:nvSpPr>
          <p:spPr bwMode="auto">
            <a:xfrm flipH="1">
              <a:off x="4833939" y="3994151"/>
              <a:ext cx="1727200"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2" name="Freeform 174"/>
            <p:cNvSpPr>
              <a:spLocks/>
            </p:cNvSpPr>
            <p:nvPr/>
          </p:nvSpPr>
          <p:spPr bwMode="auto">
            <a:xfrm>
              <a:off x="5678489" y="3979864"/>
              <a:ext cx="25400" cy="28575"/>
            </a:xfrm>
            <a:custGeom>
              <a:avLst/>
              <a:gdLst/>
              <a:ahLst/>
              <a:cxnLst>
                <a:cxn ang="0">
                  <a:pos x="7" y="18"/>
                </a:cxn>
                <a:cxn ang="0">
                  <a:pos x="0" y="9"/>
                </a:cxn>
                <a:cxn ang="0">
                  <a:pos x="7" y="0"/>
                </a:cxn>
                <a:cxn ang="0">
                  <a:pos x="16" y="9"/>
                </a:cxn>
                <a:cxn ang="0">
                  <a:pos x="7" y="18"/>
                </a:cxn>
              </a:cxnLst>
              <a:rect l="0" t="0" r="r" b="b"/>
              <a:pathLst>
                <a:path w="16" h="18">
                  <a:moveTo>
                    <a:pt x="7" y="18"/>
                  </a:moveTo>
                  <a:lnTo>
                    <a:pt x="0" y="9"/>
                  </a:lnTo>
                  <a:lnTo>
                    <a:pt x="7" y="0"/>
                  </a:lnTo>
                  <a:lnTo>
                    <a:pt x="16" y="9"/>
                  </a:lnTo>
                  <a:lnTo>
                    <a:pt x="7" y="18"/>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3" name="Line 175"/>
            <p:cNvSpPr>
              <a:spLocks noChangeShapeType="1"/>
            </p:cNvSpPr>
            <p:nvPr/>
          </p:nvSpPr>
          <p:spPr bwMode="auto">
            <a:xfrm>
              <a:off x="5075239" y="2951164"/>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4" name="Line 176"/>
            <p:cNvSpPr>
              <a:spLocks noChangeShapeType="1"/>
            </p:cNvSpPr>
            <p:nvPr/>
          </p:nvSpPr>
          <p:spPr bwMode="auto">
            <a:xfrm>
              <a:off x="6618289" y="2951164"/>
              <a:ext cx="1588"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5" name="Line 177"/>
            <p:cNvSpPr>
              <a:spLocks noChangeShapeType="1"/>
            </p:cNvSpPr>
            <p:nvPr/>
          </p:nvSpPr>
          <p:spPr bwMode="auto">
            <a:xfrm flipH="1">
              <a:off x="5075239" y="2986089"/>
              <a:ext cx="1543050"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6" name="Freeform 178"/>
            <p:cNvSpPr>
              <a:spLocks/>
            </p:cNvSpPr>
            <p:nvPr/>
          </p:nvSpPr>
          <p:spPr bwMode="auto">
            <a:xfrm>
              <a:off x="5837239" y="2971801"/>
              <a:ext cx="25400" cy="28575"/>
            </a:xfrm>
            <a:custGeom>
              <a:avLst/>
              <a:gdLst/>
              <a:ahLst/>
              <a:cxnLst>
                <a:cxn ang="0">
                  <a:pos x="7" y="18"/>
                </a:cxn>
                <a:cxn ang="0">
                  <a:pos x="0" y="9"/>
                </a:cxn>
                <a:cxn ang="0">
                  <a:pos x="7" y="0"/>
                </a:cxn>
                <a:cxn ang="0">
                  <a:pos x="16" y="9"/>
                </a:cxn>
                <a:cxn ang="0">
                  <a:pos x="7" y="18"/>
                </a:cxn>
              </a:cxnLst>
              <a:rect l="0" t="0" r="r" b="b"/>
              <a:pathLst>
                <a:path w="16" h="18">
                  <a:moveTo>
                    <a:pt x="7" y="18"/>
                  </a:moveTo>
                  <a:lnTo>
                    <a:pt x="0" y="9"/>
                  </a:lnTo>
                  <a:lnTo>
                    <a:pt x="7" y="0"/>
                  </a:lnTo>
                  <a:lnTo>
                    <a:pt x="16" y="9"/>
                  </a:lnTo>
                  <a:lnTo>
                    <a:pt x="7" y="18"/>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7" name="Line 179"/>
            <p:cNvSpPr>
              <a:spLocks noChangeShapeType="1"/>
            </p:cNvSpPr>
            <p:nvPr/>
          </p:nvSpPr>
          <p:spPr bwMode="auto">
            <a:xfrm>
              <a:off x="5476876" y="4583114"/>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8" name="Line 180"/>
            <p:cNvSpPr>
              <a:spLocks noChangeShapeType="1"/>
            </p:cNvSpPr>
            <p:nvPr/>
          </p:nvSpPr>
          <p:spPr bwMode="auto">
            <a:xfrm>
              <a:off x="6899277" y="4583114"/>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29" name="Line 181"/>
            <p:cNvSpPr>
              <a:spLocks noChangeShapeType="1"/>
            </p:cNvSpPr>
            <p:nvPr/>
          </p:nvSpPr>
          <p:spPr bwMode="auto">
            <a:xfrm flipH="1">
              <a:off x="5476876" y="4618039"/>
              <a:ext cx="1422400"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0" name="Freeform 182"/>
            <p:cNvSpPr>
              <a:spLocks/>
            </p:cNvSpPr>
            <p:nvPr/>
          </p:nvSpPr>
          <p:spPr bwMode="auto">
            <a:xfrm>
              <a:off x="6173789" y="4603751"/>
              <a:ext cx="25400" cy="28575"/>
            </a:xfrm>
            <a:custGeom>
              <a:avLst/>
              <a:gdLst/>
              <a:ahLst/>
              <a:cxnLst>
                <a:cxn ang="0">
                  <a:pos x="7" y="18"/>
                </a:cxn>
                <a:cxn ang="0">
                  <a:pos x="0" y="9"/>
                </a:cxn>
                <a:cxn ang="0">
                  <a:pos x="7" y="0"/>
                </a:cxn>
                <a:cxn ang="0">
                  <a:pos x="16" y="9"/>
                </a:cxn>
                <a:cxn ang="0">
                  <a:pos x="7" y="18"/>
                </a:cxn>
              </a:cxnLst>
              <a:rect l="0" t="0" r="r" b="b"/>
              <a:pathLst>
                <a:path w="16" h="18">
                  <a:moveTo>
                    <a:pt x="7" y="18"/>
                  </a:moveTo>
                  <a:lnTo>
                    <a:pt x="0" y="9"/>
                  </a:lnTo>
                  <a:lnTo>
                    <a:pt x="7" y="0"/>
                  </a:lnTo>
                  <a:lnTo>
                    <a:pt x="16" y="9"/>
                  </a:lnTo>
                  <a:lnTo>
                    <a:pt x="7" y="18"/>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1" name="Line 183"/>
            <p:cNvSpPr>
              <a:spLocks noChangeShapeType="1"/>
            </p:cNvSpPr>
            <p:nvPr/>
          </p:nvSpPr>
          <p:spPr bwMode="auto">
            <a:xfrm>
              <a:off x="5508626" y="471328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2" name="Line 184"/>
            <p:cNvSpPr>
              <a:spLocks noChangeShapeType="1"/>
            </p:cNvSpPr>
            <p:nvPr/>
          </p:nvSpPr>
          <p:spPr bwMode="auto">
            <a:xfrm>
              <a:off x="6275389" y="471328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3" name="Line 185"/>
            <p:cNvSpPr>
              <a:spLocks noChangeShapeType="1"/>
            </p:cNvSpPr>
            <p:nvPr/>
          </p:nvSpPr>
          <p:spPr bwMode="auto">
            <a:xfrm flipH="1">
              <a:off x="5508626" y="4748214"/>
              <a:ext cx="766763"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4" name="Freeform 186"/>
            <p:cNvSpPr>
              <a:spLocks/>
            </p:cNvSpPr>
            <p:nvPr/>
          </p:nvSpPr>
          <p:spPr bwMode="auto">
            <a:xfrm>
              <a:off x="5845176" y="4699001"/>
              <a:ext cx="87313" cy="103188"/>
            </a:xfrm>
            <a:custGeom>
              <a:avLst/>
              <a:gdLst/>
              <a:ahLst/>
              <a:cxnLst>
                <a:cxn ang="0">
                  <a:pos x="29" y="65"/>
                </a:cxn>
                <a:cxn ang="0">
                  <a:pos x="0" y="33"/>
                </a:cxn>
                <a:cxn ang="0">
                  <a:pos x="29" y="0"/>
                </a:cxn>
                <a:cxn ang="0">
                  <a:pos x="55" y="33"/>
                </a:cxn>
                <a:cxn ang="0">
                  <a:pos x="29" y="65"/>
                </a:cxn>
              </a:cxnLst>
              <a:rect l="0" t="0" r="r" b="b"/>
              <a:pathLst>
                <a:path w="55" h="65">
                  <a:moveTo>
                    <a:pt x="29" y="65"/>
                  </a:moveTo>
                  <a:lnTo>
                    <a:pt x="0" y="33"/>
                  </a:lnTo>
                  <a:lnTo>
                    <a:pt x="29" y="0"/>
                  </a:lnTo>
                  <a:lnTo>
                    <a:pt x="55" y="33"/>
                  </a:lnTo>
                  <a:lnTo>
                    <a:pt x="29" y="65"/>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5" name="Line 187"/>
            <p:cNvSpPr>
              <a:spLocks noChangeShapeType="1"/>
            </p:cNvSpPr>
            <p:nvPr/>
          </p:nvSpPr>
          <p:spPr bwMode="auto">
            <a:xfrm>
              <a:off x="5692776" y="4951414"/>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6" name="Line 188"/>
            <p:cNvSpPr>
              <a:spLocks noChangeShapeType="1"/>
            </p:cNvSpPr>
            <p:nvPr/>
          </p:nvSpPr>
          <p:spPr bwMode="auto">
            <a:xfrm>
              <a:off x="6527802" y="4951414"/>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7" name="Line 189"/>
            <p:cNvSpPr>
              <a:spLocks noChangeShapeType="1"/>
            </p:cNvSpPr>
            <p:nvPr/>
          </p:nvSpPr>
          <p:spPr bwMode="auto">
            <a:xfrm flipH="1">
              <a:off x="5692776" y="4986339"/>
              <a:ext cx="83502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8" name="Freeform 190"/>
            <p:cNvSpPr>
              <a:spLocks/>
            </p:cNvSpPr>
            <p:nvPr/>
          </p:nvSpPr>
          <p:spPr bwMode="auto">
            <a:xfrm>
              <a:off x="6075364" y="4948239"/>
              <a:ext cx="61913" cy="74613"/>
            </a:xfrm>
            <a:custGeom>
              <a:avLst/>
              <a:gdLst/>
              <a:ahLst/>
              <a:cxnLst>
                <a:cxn ang="0">
                  <a:pos x="19" y="47"/>
                </a:cxn>
                <a:cxn ang="0">
                  <a:pos x="0" y="24"/>
                </a:cxn>
                <a:cxn ang="0">
                  <a:pos x="19" y="0"/>
                </a:cxn>
                <a:cxn ang="0">
                  <a:pos x="39" y="24"/>
                </a:cxn>
                <a:cxn ang="0">
                  <a:pos x="19" y="47"/>
                </a:cxn>
              </a:cxnLst>
              <a:rect l="0" t="0" r="r" b="b"/>
              <a:pathLst>
                <a:path w="39" h="47">
                  <a:moveTo>
                    <a:pt x="19" y="47"/>
                  </a:moveTo>
                  <a:lnTo>
                    <a:pt x="0" y="24"/>
                  </a:lnTo>
                  <a:lnTo>
                    <a:pt x="19" y="0"/>
                  </a:lnTo>
                  <a:lnTo>
                    <a:pt x="39" y="24"/>
                  </a:lnTo>
                  <a:lnTo>
                    <a:pt x="19" y="47"/>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39" name="Line 191"/>
            <p:cNvSpPr>
              <a:spLocks noChangeShapeType="1"/>
            </p:cNvSpPr>
            <p:nvPr/>
          </p:nvSpPr>
          <p:spPr bwMode="auto">
            <a:xfrm>
              <a:off x="5678489" y="5334001"/>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0" name="Line 192"/>
            <p:cNvSpPr>
              <a:spLocks noChangeShapeType="1"/>
            </p:cNvSpPr>
            <p:nvPr/>
          </p:nvSpPr>
          <p:spPr bwMode="auto">
            <a:xfrm>
              <a:off x="6567489" y="5334001"/>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1" name="Line 193"/>
            <p:cNvSpPr>
              <a:spLocks noChangeShapeType="1"/>
            </p:cNvSpPr>
            <p:nvPr/>
          </p:nvSpPr>
          <p:spPr bwMode="auto">
            <a:xfrm flipH="1">
              <a:off x="5678489" y="5368926"/>
              <a:ext cx="889000" cy="158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2" name="Freeform 194"/>
            <p:cNvSpPr>
              <a:spLocks/>
            </p:cNvSpPr>
            <p:nvPr/>
          </p:nvSpPr>
          <p:spPr bwMode="auto">
            <a:xfrm>
              <a:off x="6091239" y="5330826"/>
              <a:ext cx="65088" cy="74613"/>
            </a:xfrm>
            <a:custGeom>
              <a:avLst/>
              <a:gdLst/>
              <a:ahLst/>
              <a:cxnLst>
                <a:cxn ang="0">
                  <a:pos x="22" y="47"/>
                </a:cxn>
                <a:cxn ang="0">
                  <a:pos x="0" y="24"/>
                </a:cxn>
                <a:cxn ang="0">
                  <a:pos x="22" y="0"/>
                </a:cxn>
                <a:cxn ang="0">
                  <a:pos x="41" y="24"/>
                </a:cxn>
                <a:cxn ang="0">
                  <a:pos x="22" y="47"/>
                </a:cxn>
              </a:cxnLst>
              <a:rect l="0" t="0" r="r" b="b"/>
              <a:pathLst>
                <a:path w="41" h="47">
                  <a:moveTo>
                    <a:pt x="22" y="47"/>
                  </a:moveTo>
                  <a:lnTo>
                    <a:pt x="0" y="24"/>
                  </a:lnTo>
                  <a:lnTo>
                    <a:pt x="22" y="0"/>
                  </a:lnTo>
                  <a:lnTo>
                    <a:pt x="41" y="24"/>
                  </a:lnTo>
                  <a:lnTo>
                    <a:pt x="22" y="47"/>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3" name="Line 195"/>
            <p:cNvSpPr>
              <a:spLocks noChangeShapeType="1"/>
            </p:cNvSpPr>
            <p:nvPr/>
          </p:nvSpPr>
          <p:spPr bwMode="auto">
            <a:xfrm>
              <a:off x="5414964" y="5832476"/>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4" name="Line 196"/>
            <p:cNvSpPr>
              <a:spLocks noChangeShapeType="1"/>
            </p:cNvSpPr>
            <p:nvPr/>
          </p:nvSpPr>
          <p:spPr bwMode="auto">
            <a:xfrm>
              <a:off x="6230939" y="5832476"/>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5" name="Line 197"/>
            <p:cNvSpPr>
              <a:spLocks noChangeShapeType="1"/>
            </p:cNvSpPr>
            <p:nvPr/>
          </p:nvSpPr>
          <p:spPr bwMode="auto">
            <a:xfrm flipH="1">
              <a:off x="5414964" y="5867401"/>
              <a:ext cx="81597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6" name="Freeform 198"/>
            <p:cNvSpPr>
              <a:spLocks/>
            </p:cNvSpPr>
            <p:nvPr/>
          </p:nvSpPr>
          <p:spPr bwMode="auto">
            <a:xfrm>
              <a:off x="5791201" y="5829301"/>
              <a:ext cx="61913" cy="74613"/>
            </a:xfrm>
            <a:custGeom>
              <a:avLst/>
              <a:gdLst/>
              <a:ahLst/>
              <a:cxnLst>
                <a:cxn ang="0">
                  <a:pos x="20" y="47"/>
                </a:cxn>
                <a:cxn ang="0">
                  <a:pos x="0" y="24"/>
                </a:cxn>
                <a:cxn ang="0">
                  <a:pos x="20" y="0"/>
                </a:cxn>
                <a:cxn ang="0">
                  <a:pos x="39" y="24"/>
                </a:cxn>
                <a:cxn ang="0">
                  <a:pos x="20" y="47"/>
                </a:cxn>
              </a:cxnLst>
              <a:rect l="0" t="0" r="r" b="b"/>
              <a:pathLst>
                <a:path w="39" h="47">
                  <a:moveTo>
                    <a:pt x="20" y="47"/>
                  </a:moveTo>
                  <a:lnTo>
                    <a:pt x="0" y="24"/>
                  </a:lnTo>
                  <a:lnTo>
                    <a:pt x="20" y="0"/>
                  </a:lnTo>
                  <a:lnTo>
                    <a:pt x="39" y="24"/>
                  </a:lnTo>
                  <a:lnTo>
                    <a:pt x="20" y="47"/>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7" name="Line 199"/>
            <p:cNvSpPr>
              <a:spLocks noChangeShapeType="1"/>
            </p:cNvSpPr>
            <p:nvPr/>
          </p:nvSpPr>
          <p:spPr bwMode="auto">
            <a:xfrm>
              <a:off x="5429251" y="6070601"/>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8" name="Line 200"/>
            <p:cNvSpPr>
              <a:spLocks noChangeShapeType="1"/>
            </p:cNvSpPr>
            <p:nvPr/>
          </p:nvSpPr>
          <p:spPr bwMode="auto">
            <a:xfrm>
              <a:off x="6332539" y="6070601"/>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49" name="Line 201"/>
            <p:cNvSpPr>
              <a:spLocks noChangeShapeType="1"/>
            </p:cNvSpPr>
            <p:nvPr/>
          </p:nvSpPr>
          <p:spPr bwMode="auto">
            <a:xfrm flipH="1">
              <a:off x="5429251" y="6103939"/>
              <a:ext cx="903288"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0" name="Freeform 202"/>
            <p:cNvSpPr>
              <a:spLocks/>
            </p:cNvSpPr>
            <p:nvPr/>
          </p:nvSpPr>
          <p:spPr bwMode="auto">
            <a:xfrm>
              <a:off x="5851526" y="6067426"/>
              <a:ext cx="65088" cy="74613"/>
            </a:xfrm>
            <a:custGeom>
              <a:avLst/>
              <a:gdLst/>
              <a:ahLst/>
              <a:cxnLst>
                <a:cxn ang="0">
                  <a:pos x="19" y="47"/>
                </a:cxn>
                <a:cxn ang="0">
                  <a:pos x="0" y="23"/>
                </a:cxn>
                <a:cxn ang="0">
                  <a:pos x="19" y="0"/>
                </a:cxn>
                <a:cxn ang="0">
                  <a:pos x="41" y="23"/>
                </a:cxn>
                <a:cxn ang="0">
                  <a:pos x="19" y="47"/>
                </a:cxn>
              </a:cxnLst>
              <a:rect l="0" t="0" r="r" b="b"/>
              <a:pathLst>
                <a:path w="41" h="47">
                  <a:moveTo>
                    <a:pt x="19" y="47"/>
                  </a:moveTo>
                  <a:lnTo>
                    <a:pt x="0" y="23"/>
                  </a:lnTo>
                  <a:lnTo>
                    <a:pt x="19" y="0"/>
                  </a:lnTo>
                  <a:lnTo>
                    <a:pt x="41" y="23"/>
                  </a:lnTo>
                  <a:lnTo>
                    <a:pt x="19" y="47"/>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1" name="Line 203"/>
            <p:cNvSpPr>
              <a:spLocks noChangeShapeType="1"/>
            </p:cNvSpPr>
            <p:nvPr/>
          </p:nvSpPr>
          <p:spPr bwMode="auto">
            <a:xfrm>
              <a:off x="5081589" y="5073651"/>
              <a:ext cx="1588"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2" name="Line 204"/>
            <p:cNvSpPr>
              <a:spLocks noChangeShapeType="1"/>
            </p:cNvSpPr>
            <p:nvPr/>
          </p:nvSpPr>
          <p:spPr bwMode="auto">
            <a:xfrm>
              <a:off x="6227764" y="5073651"/>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3" name="Line 205"/>
            <p:cNvSpPr>
              <a:spLocks noChangeShapeType="1"/>
            </p:cNvSpPr>
            <p:nvPr/>
          </p:nvSpPr>
          <p:spPr bwMode="auto">
            <a:xfrm flipH="1">
              <a:off x="5081589" y="5106989"/>
              <a:ext cx="114617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5" name="Freeform 207"/>
            <p:cNvSpPr>
              <a:spLocks/>
            </p:cNvSpPr>
            <p:nvPr/>
          </p:nvSpPr>
          <p:spPr bwMode="auto">
            <a:xfrm>
              <a:off x="5627689" y="5084764"/>
              <a:ext cx="42863" cy="47625"/>
            </a:xfrm>
            <a:custGeom>
              <a:avLst/>
              <a:gdLst/>
              <a:ahLst/>
              <a:cxnLst>
                <a:cxn ang="0">
                  <a:pos x="12" y="30"/>
                </a:cxn>
                <a:cxn ang="0">
                  <a:pos x="0" y="14"/>
                </a:cxn>
                <a:cxn ang="0">
                  <a:pos x="12" y="0"/>
                </a:cxn>
                <a:cxn ang="0">
                  <a:pos x="27" y="14"/>
                </a:cxn>
                <a:cxn ang="0">
                  <a:pos x="12" y="30"/>
                </a:cxn>
              </a:cxnLst>
              <a:rect l="0" t="0" r="r" b="b"/>
              <a:pathLst>
                <a:path w="27" h="30">
                  <a:moveTo>
                    <a:pt x="12" y="30"/>
                  </a:moveTo>
                  <a:lnTo>
                    <a:pt x="0" y="14"/>
                  </a:lnTo>
                  <a:lnTo>
                    <a:pt x="12" y="0"/>
                  </a:lnTo>
                  <a:lnTo>
                    <a:pt x="27" y="14"/>
                  </a:lnTo>
                  <a:lnTo>
                    <a:pt x="12" y="30"/>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6" name="Line 208"/>
            <p:cNvSpPr>
              <a:spLocks noChangeShapeType="1"/>
            </p:cNvSpPr>
            <p:nvPr/>
          </p:nvSpPr>
          <p:spPr bwMode="auto">
            <a:xfrm>
              <a:off x="5111751" y="2354264"/>
              <a:ext cx="1588"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7" name="Line 209"/>
            <p:cNvSpPr>
              <a:spLocks noChangeShapeType="1"/>
            </p:cNvSpPr>
            <p:nvPr/>
          </p:nvSpPr>
          <p:spPr bwMode="auto">
            <a:xfrm>
              <a:off x="6202364" y="2354264"/>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8" name="Line 210"/>
            <p:cNvSpPr>
              <a:spLocks noChangeShapeType="1"/>
            </p:cNvSpPr>
            <p:nvPr/>
          </p:nvSpPr>
          <p:spPr bwMode="auto">
            <a:xfrm flipH="1">
              <a:off x="5111751" y="2387601"/>
              <a:ext cx="1090613" cy="158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59" name="Freeform 211"/>
            <p:cNvSpPr>
              <a:spLocks/>
            </p:cNvSpPr>
            <p:nvPr/>
          </p:nvSpPr>
          <p:spPr bwMode="auto">
            <a:xfrm>
              <a:off x="5627689" y="2365376"/>
              <a:ext cx="42863" cy="47625"/>
            </a:xfrm>
            <a:custGeom>
              <a:avLst/>
              <a:gdLst/>
              <a:ahLst/>
              <a:cxnLst>
                <a:cxn ang="0">
                  <a:pos x="12" y="30"/>
                </a:cxn>
                <a:cxn ang="0">
                  <a:pos x="0" y="14"/>
                </a:cxn>
                <a:cxn ang="0">
                  <a:pos x="12" y="0"/>
                </a:cxn>
                <a:cxn ang="0">
                  <a:pos x="27" y="14"/>
                </a:cxn>
                <a:cxn ang="0">
                  <a:pos x="12" y="30"/>
                </a:cxn>
              </a:cxnLst>
              <a:rect l="0" t="0" r="r" b="b"/>
              <a:pathLst>
                <a:path w="27" h="30">
                  <a:moveTo>
                    <a:pt x="12" y="30"/>
                  </a:moveTo>
                  <a:lnTo>
                    <a:pt x="0" y="14"/>
                  </a:lnTo>
                  <a:lnTo>
                    <a:pt x="12" y="0"/>
                  </a:lnTo>
                  <a:lnTo>
                    <a:pt x="27" y="14"/>
                  </a:lnTo>
                  <a:lnTo>
                    <a:pt x="12" y="30"/>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0" name="Line 212"/>
            <p:cNvSpPr>
              <a:spLocks noChangeShapeType="1"/>
            </p:cNvSpPr>
            <p:nvPr/>
          </p:nvSpPr>
          <p:spPr bwMode="auto">
            <a:xfrm>
              <a:off x="5191126" y="3351214"/>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1" name="Line 213"/>
            <p:cNvSpPr>
              <a:spLocks noChangeShapeType="1"/>
            </p:cNvSpPr>
            <p:nvPr/>
          </p:nvSpPr>
          <p:spPr bwMode="auto">
            <a:xfrm>
              <a:off x="6365877" y="3351214"/>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2" name="Line 214"/>
            <p:cNvSpPr>
              <a:spLocks noChangeShapeType="1"/>
            </p:cNvSpPr>
            <p:nvPr/>
          </p:nvSpPr>
          <p:spPr bwMode="auto">
            <a:xfrm flipH="1">
              <a:off x="5191126" y="3384551"/>
              <a:ext cx="1174750"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3" name="Freeform 215"/>
            <p:cNvSpPr>
              <a:spLocks/>
            </p:cNvSpPr>
            <p:nvPr/>
          </p:nvSpPr>
          <p:spPr bwMode="auto">
            <a:xfrm>
              <a:off x="5761039" y="3359151"/>
              <a:ext cx="44450" cy="53975"/>
            </a:xfrm>
            <a:custGeom>
              <a:avLst/>
              <a:gdLst/>
              <a:ahLst/>
              <a:cxnLst>
                <a:cxn ang="0">
                  <a:pos x="14" y="34"/>
                </a:cxn>
                <a:cxn ang="0">
                  <a:pos x="0" y="16"/>
                </a:cxn>
                <a:cxn ang="0">
                  <a:pos x="14" y="0"/>
                </a:cxn>
                <a:cxn ang="0">
                  <a:pos x="28" y="16"/>
                </a:cxn>
                <a:cxn ang="0">
                  <a:pos x="14" y="34"/>
                </a:cxn>
              </a:cxnLst>
              <a:rect l="0" t="0" r="r" b="b"/>
              <a:pathLst>
                <a:path w="28" h="34">
                  <a:moveTo>
                    <a:pt x="14" y="34"/>
                  </a:moveTo>
                  <a:lnTo>
                    <a:pt x="0" y="16"/>
                  </a:lnTo>
                  <a:lnTo>
                    <a:pt x="14" y="0"/>
                  </a:lnTo>
                  <a:lnTo>
                    <a:pt x="28" y="16"/>
                  </a:lnTo>
                  <a:lnTo>
                    <a:pt x="14" y="34"/>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4" name="Line 216"/>
            <p:cNvSpPr>
              <a:spLocks noChangeShapeType="1"/>
            </p:cNvSpPr>
            <p:nvPr/>
          </p:nvSpPr>
          <p:spPr bwMode="auto">
            <a:xfrm>
              <a:off x="5697539" y="3725864"/>
              <a:ext cx="0"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5" name="Line 217"/>
            <p:cNvSpPr>
              <a:spLocks noChangeShapeType="1"/>
            </p:cNvSpPr>
            <p:nvPr/>
          </p:nvSpPr>
          <p:spPr bwMode="auto">
            <a:xfrm>
              <a:off x="6824664" y="3725864"/>
              <a:ext cx="0" cy="6985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6" name="Line 218"/>
            <p:cNvSpPr>
              <a:spLocks noChangeShapeType="1"/>
            </p:cNvSpPr>
            <p:nvPr/>
          </p:nvSpPr>
          <p:spPr bwMode="auto">
            <a:xfrm flipH="1">
              <a:off x="5697539" y="3759201"/>
              <a:ext cx="112712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7" name="Freeform 219"/>
            <p:cNvSpPr>
              <a:spLocks/>
            </p:cNvSpPr>
            <p:nvPr/>
          </p:nvSpPr>
          <p:spPr bwMode="auto">
            <a:xfrm>
              <a:off x="6246814" y="3733801"/>
              <a:ext cx="46038" cy="53975"/>
            </a:xfrm>
            <a:custGeom>
              <a:avLst/>
              <a:gdLst/>
              <a:ahLst/>
              <a:cxnLst>
                <a:cxn ang="0">
                  <a:pos x="15" y="34"/>
                </a:cxn>
                <a:cxn ang="0">
                  <a:pos x="0" y="16"/>
                </a:cxn>
                <a:cxn ang="0">
                  <a:pos x="15" y="0"/>
                </a:cxn>
                <a:cxn ang="0">
                  <a:pos x="29" y="16"/>
                </a:cxn>
                <a:cxn ang="0">
                  <a:pos x="15" y="34"/>
                </a:cxn>
              </a:cxnLst>
              <a:rect l="0" t="0" r="r" b="b"/>
              <a:pathLst>
                <a:path w="29" h="34">
                  <a:moveTo>
                    <a:pt x="15" y="34"/>
                  </a:moveTo>
                  <a:lnTo>
                    <a:pt x="0" y="16"/>
                  </a:lnTo>
                  <a:lnTo>
                    <a:pt x="15" y="0"/>
                  </a:lnTo>
                  <a:lnTo>
                    <a:pt x="29" y="16"/>
                  </a:lnTo>
                  <a:lnTo>
                    <a:pt x="15" y="34"/>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8" name="Line 220"/>
            <p:cNvSpPr>
              <a:spLocks noChangeShapeType="1"/>
            </p:cNvSpPr>
            <p:nvPr/>
          </p:nvSpPr>
          <p:spPr bwMode="auto">
            <a:xfrm>
              <a:off x="5356226" y="3838576"/>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69" name="Line 221"/>
            <p:cNvSpPr>
              <a:spLocks noChangeShapeType="1"/>
            </p:cNvSpPr>
            <p:nvPr/>
          </p:nvSpPr>
          <p:spPr bwMode="auto">
            <a:xfrm>
              <a:off x="6546852" y="3838576"/>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0" name="Line 222"/>
            <p:cNvSpPr>
              <a:spLocks noChangeShapeType="1"/>
            </p:cNvSpPr>
            <p:nvPr/>
          </p:nvSpPr>
          <p:spPr bwMode="auto">
            <a:xfrm flipH="1">
              <a:off x="5356226" y="3871914"/>
              <a:ext cx="119062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1" name="Freeform 223"/>
            <p:cNvSpPr>
              <a:spLocks/>
            </p:cNvSpPr>
            <p:nvPr/>
          </p:nvSpPr>
          <p:spPr bwMode="auto">
            <a:xfrm>
              <a:off x="5932489" y="3849689"/>
              <a:ext cx="42863" cy="47625"/>
            </a:xfrm>
            <a:custGeom>
              <a:avLst/>
              <a:gdLst/>
              <a:ahLst/>
              <a:cxnLst>
                <a:cxn ang="0">
                  <a:pos x="13" y="30"/>
                </a:cxn>
                <a:cxn ang="0">
                  <a:pos x="0" y="14"/>
                </a:cxn>
                <a:cxn ang="0">
                  <a:pos x="13" y="0"/>
                </a:cxn>
                <a:cxn ang="0">
                  <a:pos x="27" y="14"/>
                </a:cxn>
                <a:cxn ang="0">
                  <a:pos x="13" y="30"/>
                </a:cxn>
              </a:cxnLst>
              <a:rect l="0" t="0" r="r" b="b"/>
              <a:pathLst>
                <a:path w="27" h="30">
                  <a:moveTo>
                    <a:pt x="13" y="30"/>
                  </a:moveTo>
                  <a:lnTo>
                    <a:pt x="0" y="14"/>
                  </a:lnTo>
                  <a:lnTo>
                    <a:pt x="13" y="0"/>
                  </a:lnTo>
                  <a:lnTo>
                    <a:pt x="27" y="14"/>
                  </a:lnTo>
                  <a:lnTo>
                    <a:pt x="13" y="30"/>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2" name="Line 224"/>
            <p:cNvSpPr>
              <a:spLocks noChangeShapeType="1"/>
            </p:cNvSpPr>
            <p:nvPr/>
          </p:nvSpPr>
          <p:spPr bwMode="auto">
            <a:xfrm>
              <a:off x="5746751" y="2466976"/>
              <a:ext cx="1588"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3" name="Line 225"/>
            <p:cNvSpPr>
              <a:spLocks noChangeShapeType="1"/>
            </p:cNvSpPr>
            <p:nvPr/>
          </p:nvSpPr>
          <p:spPr bwMode="auto">
            <a:xfrm>
              <a:off x="6878639" y="2466976"/>
              <a:ext cx="0" cy="71438"/>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4" name="Line 226"/>
            <p:cNvSpPr>
              <a:spLocks noChangeShapeType="1"/>
            </p:cNvSpPr>
            <p:nvPr/>
          </p:nvSpPr>
          <p:spPr bwMode="auto">
            <a:xfrm flipH="1">
              <a:off x="5746751" y="2501901"/>
              <a:ext cx="1131888"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5" name="Freeform 227"/>
            <p:cNvSpPr>
              <a:spLocks/>
            </p:cNvSpPr>
            <p:nvPr/>
          </p:nvSpPr>
          <p:spPr bwMode="auto">
            <a:xfrm>
              <a:off x="6284914" y="2478089"/>
              <a:ext cx="41275" cy="49213"/>
            </a:xfrm>
            <a:custGeom>
              <a:avLst/>
              <a:gdLst/>
              <a:ahLst/>
              <a:cxnLst>
                <a:cxn ang="0">
                  <a:pos x="12" y="31"/>
                </a:cxn>
                <a:cxn ang="0">
                  <a:pos x="0" y="15"/>
                </a:cxn>
                <a:cxn ang="0">
                  <a:pos x="12" y="0"/>
                </a:cxn>
                <a:cxn ang="0">
                  <a:pos x="26" y="15"/>
                </a:cxn>
                <a:cxn ang="0">
                  <a:pos x="12" y="31"/>
                </a:cxn>
              </a:cxnLst>
              <a:rect l="0" t="0" r="r" b="b"/>
              <a:pathLst>
                <a:path w="26" h="31">
                  <a:moveTo>
                    <a:pt x="12" y="31"/>
                  </a:moveTo>
                  <a:lnTo>
                    <a:pt x="0" y="15"/>
                  </a:lnTo>
                  <a:lnTo>
                    <a:pt x="12" y="0"/>
                  </a:lnTo>
                  <a:lnTo>
                    <a:pt x="26" y="15"/>
                  </a:lnTo>
                  <a:lnTo>
                    <a:pt x="12" y="31"/>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6" name="Line 228"/>
            <p:cNvSpPr>
              <a:spLocks noChangeShapeType="1"/>
            </p:cNvSpPr>
            <p:nvPr/>
          </p:nvSpPr>
          <p:spPr bwMode="auto">
            <a:xfrm>
              <a:off x="5578476" y="5708651"/>
              <a:ext cx="1588" cy="66675"/>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7" name="Line 229"/>
            <p:cNvSpPr>
              <a:spLocks noChangeShapeType="1"/>
            </p:cNvSpPr>
            <p:nvPr/>
          </p:nvSpPr>
          <p:spPr bwMode="auto">
            <a:xfrm>
              <a:off x="6807202" y="5708651"/>
              <a:ext cx="0" cy="66675"/>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8" name="Line 230"/>
            <p:cNvSpPr>
              <a:spLocks noChangeShapeType="1"/>
            </p:cNvSpPr>
            <p:nvPr/>
          </p:nvSpPr>
          <p:spPr bwMode="auto">
            <a:xfrm flipH="1">
              <a:off x="5578476" y="5741989"/>
              <a:ext cx="1228725"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79" name="Freeform 231"/>
            <p:cNvSpPr>
              <a:spLocks/>
            </p:cNvSpPr>
            <p:nvPr/>
          </p:nvSpPr>
          <p:spPr bwMode="auto">
            <a:xfrm>
              <a:off x="6167439" y="5719764"/>
              <a:ext cx="38100" cy="42863"/>
            </a:xfrm>
            <a:custGeom>
              <a:avLst/>
              <a:gdLst/>
              <a:ahLst/>
              <a:cxnLst>
                <a:cxn ang="0">
                  <a:pos x="11" y="27"/>
                </a:cxn>
                <a:cxn ang="0">
                  <a:pos x="0" y="12"/>
                </a:cxn>
                <a:cxn ang="0">
                  <a:pos x="11" y="0"/>
                </a:cxn>
                <a:cxn ang="0">
                  <a:pos x="24" y="12"/>
                </a:cxn>
                <a:cxn ang="0">
                  <a:pos x="11" y="27"/>
                </a:cxn>
              </a:cxnLst>
              <a:rect l="0" t="0" r="r" b="b"/>
              <a:pathLst>
                <a:path w="24" h="27">
                  <a:moveTo>
                    <a:pt x="11" y="27"/>
                  </a:moveTo>
                  <a:lnTo>
                    <a:pt x="0" y="12"/>
                  </a:lnTo>
                  <a:lnTo>
                    <a:pt x="11" y="0"/>
                  </a:lnTo>
                  <a:lnTo>
                    <a:pt x="24" y="12"/>
                  </a:lnTo>
                  <a:lnTo>
                    <a:pt x="11" y="27"/>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0" name="Line 232"/>
            <p:cNvSpPr>
              <a:spLocks noChangeShapeType="1"/>
            </p:cNvSpPr>
            <p:nvPr/>
          </p:nvSpPr>
          <p:spPr bwMode="auto">
            <a:xfrm>
              <a:off x="5592764" y="6186489"/>
              <a:ext cx="1588"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1" name="Line 233"/>
            <p:cNvSpPr>
              <a:spLocks noChangeShapeType="1"/>
            </p:cNvSpPr>
            <p:nvPr/>
          </p:nvSpPr>
          <p:spPr bwMode="auto">
            <a:xfrm>
              <a:off x="6600827" y="618648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2" name="Line 234"/>
            <p:cNvSpPr>
              <a:spLocks noChangeShapeType="1"/>
            </p:cNvSpPr>
            <p:nvPr/>
          </p:nvSpPr>
          <p:spPr bwMode="auto">
            <a:xfrm flipH="1">
              <a:off x="5592764" y="6221414"/>
              <a:ext cx="1008063"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3" name="Freeform 235"/>
            <p:cNvSpPr>
              <a:spLocks/>
            </p:cNvSpPr>
            <p:nvPr/>
          </p:nvSpPr>
          <p:spPr bwMode="auto">
            <a:xfrm>
              <a:off x="6076951" y="6200776"/>
              <a:ext cx="34925" cy="39688"/>
            </a:xfrm>
            <a:custGeom>
              <a:avLst/>
              <a:gdLst/>
              <a:ahLst/>
              <a:cxnLst>
                <a:cxn ang="0">
                  <a:pos x="11" y="25"/>
                </a:cxn>
                <a:cxn ang="0">
                  <a:pos x="0" y="13"/>
                </a:cxn>
                <a:cxn ang="0">
                  <a:pos x="11" y="0"/>
                </a:cxn>
                <a:cxn ang="0">
                  <a:pos x="22" y="13"/>
                </a:cxn>
                <a:cxn ang="0">
                  <a:pos x="11" y="25"/>
                </a:cxn>
              </a:cxnLst>
              <a:rect l="0" t="0" r="r" b="b"/>
              <a:pathLst>
                <a:path w="22" h="25">
                  <a:moveTo>
                    <a:pt x="11" y="25"/>
                  </a:moveTo>
                  <a:lnTo>
                    <a:pt x="0" y="13"/>
                  </a:lnTo>
                  <a:lnTo>
                    <a:pt x="11" y="0"/>
                  </a:lnTo>
                  <a:lnTo>
                    <a:pt x="22" y="13"/>
                  </a:lnTo>
                  <a:lnTo>
                    <a:pt x="11" y="25"/>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4" name="Line 236"/>
            <p:cNvSpPr>
              <a:spLocks noChangeShapeType="1"/>
            </p:cNvSpPr>
            <p:nvPr/>
          </p:nvSpPr>
          <p:spPr bwMode="auto">
            <a:xfrm>
              <a:off x="5259389" y="545623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5" name="Line 237"/>
            <p:cNvSpPr>
              <a:spLocks noChangeShapeType="1"/>
            </p:cNvSpPr>
            <p:nvPr/>
          </p:nvSpPr>
          <p:spPr bwMode="auto">
            <a:xfrm>
              <a:off x="6315077" y="5456239"/>
              <a:ext cx="0" cy="68263"/>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6" name="Line 238"/>
            <p:cNvSpPr>
              <a:spLocks noChangeShapeType="1"/>
            </p:cNvSpPr>
            <p:nvPr/>
          </p:nvSpPr>
          <p:spPr bwMode="auto">
            <a:xfrm flipH="1">
              <a:off x="5259389" y="5489576"/>
              <a:ext cx="1055688" cy="0"/>
            </a:xfrm>
            <a:prstGeom prst="line">
              <a:avLst/>
            </a:prstGeom>
            <a:noFill/>
            <a:ln w="47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2287" name="Freeform 239"/>
            <p:cNvSpPr>
              <a:spLocks/>
            </p:cNvSpPr>
            <p:nvPr/>
          </p:nvSpPr>
          <p:spPr bwMode="auto">
            <a:xfrm>
              <a:off x="5757864" y="5467351"/>
              <a:ext cx="42863" cy="46038"/>
            </a:xfrm>
            <a:custGeom>
              <a:avLst/>
              <a:gdLst/>
              <a:ahLst/>
              <a:cxnLst>
                <a:cxn ang="0">
                  <a:pos x="14" y="29"/>
                </a:cxn>
                <a:cxn ang="0">
                  <a:pos x="0" y="14"/>
                </a:cxn>
                <a:cxn ang="0">
                  <a:pos x="14" y="0"/>
                </a:cxn>
                <a:cxn ang="0">
                  <a:pos x="27" y="14"/>
                </a:cxn>
                <a:cxn ang="0">
                  <a:pos x="14" y="29"/>
                </a:cxn>
              </a:cxnLst>
              <a:rect l="0" t="0" r="r" b="b"/>
              <a:pathLst>
                <a:path w="27" h="29">
                  <a:moveTo>
                    <a:pt x="14" y="29"/>
                  </a:moveTo>
                  <a:lnTo>
                    <a:pt x="0" y="14"/>
                  </a:lnTo>
                  <a:lnTo>
                    <a:pt x="14" y="0"/>
                  </a:lnTo>
                  <a:lnTo>
                    <a:pt x="27" y="14"/>
                  </a:lnTo>
                  <a:lnTo>
                    <a:pt x="14" y="29"/>
                  </a:lnTo>
                  <a:close/>
                </a:path>
              </a:pathLst>
            </a:custGeom>
            <a:solidFill>
              <a:schemeClr val="bg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latin typeface="+mj-lt"/>
              </a:endParaRPr>
            </a:p>
          </p:txBody>
        </p:sp>
        <p:cxnSp>
          <p:nvCxnSpPr>
            <p:cNvPr id="238" name="Straight Arrow Connector 237"/>
            <p:cNvCxnSpPr/>
            <p:nvPr/>
          </p:nvCxnSpPr>
          <p:spPr>
            <a:xfrm flipH="1" flipV="1">
              <a:off x="3808071" y="6643736"/>
              <a:ext cx="650869"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6582541" y="6643736"/>
              <a:ext cx="1184072" cy="0"/>
            </a:xfrm>
            <a:prstGeom prst="straightConnector1">
              <a:avLst/>
            </a:prstGeom>
            <a:solidFill>
              <a:schemeClr val="accent1">
                <a:lumMod val="90000"/>
              </a:schemeClr>
            </a:solidFill>
            <a:ln w="57150">
              <a:solidFill>
                <a:schemeClr val="tx1"/>
              </a:solidFill>
              <a:round/>
              <a:headEnd type="triangle" w="med" len="med"/>
              <a:tailEnd type="none" w="med" len="med"/>
            </a:ln>
          </p:spPr>
        </p:cxnSp>
      </p:grpSp>
      <p:sp>
        <p:nvSpPr>
          <p:cNvPr id="220" name="Footer Placeholder 3"/>
          <p:cNvSpPr txBox="1">
            <a:spLocks/>
          </p:cNvSpPr>
          <p:nvPr/>
        </p:nvSpPr>
        <p:spPr bwMode="auto">
          <a:xfrm>
            <a:off x="466408" y="4625871"/>
            <a:ext cx="4713287" cy="231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900" dirty="0" smtClean="0">
                <a:latin typeface="Arial" charset="0"/>
              </a:rPr>
              <a:t>*</a:t>
            </a:r>
            <a:r>
              <a:rPr lang="en-GB" sz="900" i="1" dirty="0" smtClean="0">
                <a:latin typeface="Arial" charset="0"/>
              </a:rPr>
              <a:t>Post hoc </a:t>
            </a:r>
            <a:r>
              <a:rPr lang="en-GB" sz="900" dirty="0" smtClean="0">
                <a:latin typeface="Arial" charset="0"/>
              </a:rPr>
              <a:t>analyses</a:t>
            </a:r>
            <a:br>
              <a:rPr lang="en-GB" sz="900" dirty="0" smtClean="0">
                <a:latin typeface="Arial" charset="0"/>
              </a:rPr>
            </a:br>
            <a:r>
              <a:rPr lang="en-GB" sz="900" dirty="0" smtClean="0">
                <a:latin typeface="Arial" charset="0"/>
              </a:rPr>
              <a:t>eCRF, electronic case report form</a:t>
            </a:r>
            <a:endParaRPr kumimoji="0" lang="en-GB" sz="900" b="0" i="0" u="none" strike="noStrike" kern="1200" cap="none" spc="0" normalizeH="0" dirty="0">
              <a:ln>
                <a:noFill/>
              </a:ln>
              <a:effectLst/>
              <a:uLnTx/>
              <a:uFillTx/>
              <a:latin typeface="Arial" charset="0"/>
              <a:ea typeface="+mn-ea"/>
              <a:cs typeface="+mn-cs"/>
            </a:endParaRPr>
          </a:p>
        </p:txBody>
      </p:sp>
    </p:spTree>
    <p:extLst>
      <p:ext uri="{BB962C8B-B14F-4D97-AF65-F5344CB8AC3E}">
        <p14:creationId xmlns="" xmlns:p14="http://schemas.microsoft.com/office/powerpoint/2010/main" val="4121844814"/>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52024" y="1115777"/>
            <a:ext cx="130418" cy="96739"/>
          </a:xfrm>
          <a:prstGeom prst="ellipse">
            <a:avLst/>
          </a:prstGeom>
          <a:solidFill>
            <a:srgbClr val="D55000"/>
          </a:solidFill>
          <a:ln w="12700" cap="flat" cmpd="sng" algn="ctr">
            <a:solidFill>
              <a:srgbClr val="000000"/>
            </a:solidFill>
            <a:prstDash val="solid"/>
          </a:ln>
          <a:effectLst/>
        </p:spPr>
        <p:txBody>
          <a:bodyPr anchor="ctr"/>
          <a:lstStyle/>
          <a:p>
            <a:pPr fontAlgn="auto">
              <a:spcBef>
                <a:spcPts val="0"/>
              </a:spcBef>
              <a:spcAft>
                <a:spcPts val="0"/>
              </a:spcAft>
              <a:defRPr/>
            </a:pPr>
            <a:endParaRPr lang="en-GB" sz="1200" kern="0" dirty="0">
              <a:latin typeface="Arial" pitchFamily="34" charset="0"/>
              <a:cs typeface="Arial" pitchFamily="34" charset="0"/>
            </a:endParaRPr>
          </a:p>
        </p:txBody>
      </p:sp>
      <p:graphicFrame>
        <p:nvGraphicFramePr>
          <p:cNvPr id="6" name="Chart 5"/>
          <p:cNvGraphicFramePr/>
          <p:nvPr>
            <p:extLst>
              <p:ext uri="{D42A27DB-BD31-4B8C-83A1-F6EECF244321}">
                <p14:modId xmlns="" xmlns:p14="http://schemas.microsoft.com/office/powerpoint/2010/main" val="103260622"/>
              </p:ext>
            </p:extLst>
          </p:nvPr>
        </p:nvGraphicFramePr>
        <p:xfrm>
          <a:off x="1459421" y="1338865"/>
          <a:ext cx="5477867" cy="27516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129385" y="2386702"/>
            <a:ext cx="2311859" cy="830997"/>
          </a:xfrm>
          <a:prstGeom prst="rect">
            <a:avLst/>
          </a:prstGeom>
          <a:noFill/>
        </p:spPr>
        <p:txBody>
          <a:bodyPr wrap="square">
            <a:spAutoFit/>
          </a:bodyPr>
          <a:lstStyle/>
          <a:p>
            <a:pPr algn="ctr" fontAlgn="auto">
              <a:spcBef>
                <a:spcPts val="0"/>
              </a:spcBef>
              <a:spcAft>
                <a:spcPts val="0"/>
              </a:spcAft>
              <a:defRPr/>
            </a:pPr>
            <a:r>
              <a:rPr lang="en-GB" sz="1600" dirty="0" smtClean="0">
                <a:latin typeface="Arial" pitchFamily="34" charset="0"/>
                <a:cs typeface="Arial" pitchFamily="34" charset="0"/>
              </a:rPr>
              <a:t>Adjusted mean (SE) change from baseline in  FEV</a:t>
            </a:r>
            <a:r>
              <a:rPr lang="en-GB" sz="1600" baseline="-25000" dirty="0" smtClean="0">
                <a:latin typeface="Arial" pitchFamily="34" charset="0"/>
                <a:cs typeface="Arial" pitchFamily="34" charset="0"/>
              </a:rPr>
              <a:t>1</a:t>
            </a:r>
            <a:r>
              <a:rPr lang="en-GB" sz="1600" dirty="0" smtClean="0">
                <a:latin typeface="Arial" pitchFamily="34" charset="0"/>
                <a:cs typeface="Arial" pitchFamily="34" charset="0"/>
              </a:rPr>
              <a:t> (mL)</a:t>
            </a:r>
            <a:endParaRPr lang="en-GB" sz="1600" dirty="0">
              <a:latin typeface="Arial" pitchFamily="34" charset="0"/>
              <a:cs typeface="Arial" pitchFamily="34" charset="0"/>
            </a:endParaRPr>
          </a:p>
        </p:txBody>
      </p:sp>
      <p:sp>
        <p:nvSpPr>
          <p:cNvPr id="9" name="TextBox 78"/>
          <p:cNvSpPr txBox="1">
            <a:spLocks noChangeArrowheads="1"/>
          </p:cNvSpPr>
          <p:nvPr/>
        </p:nvSpPr>
        <p:spPr bwMode="auto">
          <a:xfrm>
            <a:off x="465342" y="4428585"/>
            <a:ext cx="8568184" cy="400110"/>
          </a:xfrm>
          <a:prstGeom prst="rect">
            <a:avLst/>
          </a:prstGeom>
          <a:noFill/>
          <a:ln w="9525">
            <a:noFill/>
            <a:miter lim="800000"/>
            <a:headEnd/>
            <a:tailEnd/>
          </a:ln>
        </p:spPr>
        <p:txBody>
          <a:bodyPr wrap="square" anchor="b">
            <a:spAutoFit/>
          </a:bodyPr>
          <a:lstStyle/>
          <a:p>
            <a:r>
              <a:rPr lang="en-GB" sz="1000" dirty="0" smtClean="0">
                <a:latin typeface="Arial" pitchFamily="34" charset="0"/>
                <a:cs typeface="Arial" pitchFamily="34" charset="0"/>
              </a:rPr>
              <a:t>**p&lt;0.01; ***p&lt;0.0001 vs ICS; restricted maximum likelihood repeated measures model; baseline values 970 mL for ICS, 981 mL for ICS withdrawal</a:t>
            </a:r>
            <a:br>
              <a:rPr lang="en-GB" sz="1000" dirty="0" smtClean="0">
                <a:latin typeface="Arial" pitchFamily="34" charset="0"/>
                <a:cs typeface="Arial" pitchFamily="34" charset="0"/>
              </a:rPr>
            </a:br>
            <a:endParaRPr lang="en-GB" sz="1000" dirty="0">
              <a:latin typeface="Arial" pitchFamily="34" charset="0"/>
              <a:cs typeface="Arial" pitchFamily="34" charset="0"/>
            </a:endParaRPr>
          </a:p>
        </p:txBody>
      </p:sp>
      <p:sp>
        <p:nvSpPr>
          <p:cNvPr id="10" name="TextBox 9"/>
          <p:cNvSpPr txBox="1"/>
          <p:nvPr/>
        </p:nvSpPr>
        <p:spPr>
          <a:xfrm>
            <a:off x="2106750" y="1172584"/>
            <a:ext cx="4606189" cy="338554"/>
          </a:xfrm>
          <a:prstGeom prst="rect">
            <a:avLst/>
          </a:prstGeom>
          <a:noFill/>
        </p:spPr>
        <p:txBody>
          <a:bodyPr wrap="square">
            <a:spAutoFit/>
          </a:bodyPr>
          <a:lstStyle/>
          <a:p>
            <a:pPr algn="ctr" fontAlgn="auto">
              <a:spcBef>
                <a:spcPts val="0"/>
              </a:spcBef>
              <a:spcAft>
                <a:spcPts val="0"/>
              </a:spcAft>
              <a:defRPr/>
            </a:pPr>
            <a:r>
              <a:rPr lang="en-GB" sz="1600" dirty="0">
                <a:latin typeface="Arial" pitchFamily="34" charset="0"/>
                <a:cs typeface="Arial" pitchFamily="34" charset="0"/>
              </a:rPr>
              <a:t>Week</a:t>
            </a:r>
          </a:p>
        </p:txBody>
      </p:sp>
      <p:cxnSp>
        <p:nvCxnSpPr>
          <p:cNvPr id="11" name="Straight Connector 10"/>
          <p:cNvCxnSpPr/>
          <p:nvPr/>
        </p:nvCxnSpPr>
        <p:spPr>
          <a:xfrm flipH="1">
            <a:off x="7206508" y="2760416"/>
            <a:ext cx="306697"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206508" y="2566439"/>
            <a:ext cx="306697" cy="0"/>
          </a:xfrm>
          <a:prstGeom prst="line">
            <a:avLst/>
          </a:prstGeom>
          <a:ln w="28575">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08909" y="2462178"/>
            <a:ext cx="994616" cy="307777"/>
          </a:xfrm>
          <a:prstGeom prst="rect">
            <a:avLst/>
          </a:prstGeom>
          <a:noFill/>
        </p:spPr>
        <p:txBody>
          <a:bodyPr>
            <a:spAutoFit/>
          </a:bodyPr>
          <a:lstStyle/>
          <a:p>
            <a:pPr fontAlgn="auto">
              <a:spcBef>
                <a:spcPts val="0"/>
              </a:spcBef>
              <a:spcAft>
                <a:spcPts val="0"/>
              </a:spcAft>
              <a:defRPr/>
            </a:pPr>
            <a:r>
              <a:rPr lang="en-GB" sz="1400" dirty="0">
                <a:latin typeface="Arial" pitchFamily="34" charset="0"/>
                <a:cs typeface="Arial" pitchFamily="34" charset="0"/>
              </a:rPr>
              <a:t>ICS</a:t>
            </a:r>
          </a:p>
        </p:txBody>
      </p:sp>
      <p:sp>
        <p:nvSpPr>
          <p:cNvPr id="14" name="Oval 13"/>
          <p:cNvSpPr/>
          <p:nvPr/>
        </p:nvSpPr>
        <p:spPr>
          <a:xfrm>
            <a:off x="7302530" y="2717423"/>
            <a:ext cx="114653" cy="85990"/>
          </a:xfrm>
          <a:prstGeom prst="ellipse">
            <a:avLst/>
          </a:prstGeom>
          <a:solidFill>
            <a:srgbClr val="FF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15" name="Oval 14"/>
          <p:cNvSpPr/>
          <p:nvPr/>
        </p:nvSpPr>
        <p:spPr>
          <a:xfrm>
            <a:off x="7302530" y="2523982"/>
            <a:ext cx="114653" cy="84915"/>
          </a:xfrm>
          <a:prstGeom prst="ellipse">
            <a:avLst/>
          </a:prstGeom>
          <a:solidFill>
            <a:schemeClr val="accent1">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16" name="TextBox 15"/>
          <p:cNvSpPr txBox="1"/>
          <p:nvPr/>
        </p:nvSpPr>
        <p:spPr>
          <a:xfrm>
            <a:off x="7508909" y="2656156"/>
            <a:ext cx="1380506" cy="307777"/>
          </a:xfrm>
          <a:prstGeom prst="rect">
            <a:avLst/>
          </a:prstGeom>
          <a:noFill/>
        </p:spPr>
        <p:txBody>
          <a:bodyPr wrap="none">
            <a:spAutoFit/>
          </a:bodyPr>
          <a:lstStyle/>
          <a:p>
            <a:pPr fontAlgn="auto">
              <a:spcBef>
                <a:spcPts val="0"/>
              </a:spcBef>
              <a:spcAft>
                <a:spcPts val="0"/>
              </a:spcAft>
              <a:defRPr/>
            </a:pPr>
            <a:r>
              <a:rPr lang="en-GB" sz="1400" dirty="0">
                <a:latin typeface="Arial" pitchFamily="34" charset="0"/>
                <a:cs typeface="Arial" pitchFamily="34" charset="0"/>
              </a:rPr>
              <a:t>ICS withdrawal</a:t>
            </a:r>
          </a:p>
        </p:txBody>
      </p:sp>
      <p:sp>
        <p:nvSpPr>
          <p:cNvPr id="17" name="TextBox 16"/>
          <p:cNvSpPr txBox="1"/>
          <p:nvPr/>
        </p:nvSpPr>
        <p:spPr>
          <a:xfrm>
            <a:off x="5345832" y="3315735"/>
            <a:ext cx="437729" cy="307777"/>
          </a:xfrm>
          <a:prstGeom prst="rect">
            <a:avLst/>
          </a:prstGeom>
          <a:noFill/>
        </p:spPr>
        <p:txBody>
          <a:bodyPr wrap="square" rtlCol="0">
            <a:spAutoFit/>
          </a:bodyPr>
          <a:lstStyle/>
          <a:p>
            <a:pPr algn="ctr"/>
            <a:r>
              <a:rPr lang="en-GB" sz="1400" dirty="0" smtClean="0">
                <a:latin typeface="Arial" pitchFamily="34" charset="0"/>
                <a:cs typeface="Arial" pitchFamily="34" charset="0"/>
              </a:rPr>
              <a:t>***</a:t>
            </a:r>
            <a:endParaRPr lang="en-GB" sz="1400" dirty="0">
              <a:latin typeface="Arial" pitchFamily="34" charset="0"/>
              <a:cs typeface="Arial" pitchFamily="34" charset="0"/>
            </a:endParaRPr>
          </a:p>
        </p:txBody>
      </p:sp>
      <p:sp>
        <p:nvSpPr>
          <p:cNvPr id="18" name="TextBox 17"/>
          <p:cNvSpPr txBox="1"/>
          <p:nvPr/>
        </p:nvSpPr>
        <p:spPr>
          <a:xfrm>
            <a:off x="6534759" y="3634246"/>
            <a:ext cx="361158" cy="307777"/>
          </a:xfrm>
          <a:prstGeom prst="rect">
            <a:avLst/>
          </a:prstGeom>
          <a:noFill/>
        </p:spPr>
        <p:txBody>
          <a:bodyPr wrap="square" rtlCol="0">
            <a:spAutoFit/>
          </a:bodyPr>
          <a:lstStyle/>
          <a:p>
            <a:pPr algn="ctr"/>
            <a:r>
              <a:rPr lang="en-GB" sz="1400" dirty="0" smtClean="0">
                <a:latin typeface="Arial" pitchFamily="34" charset="0"/>
                <a:cs typeface="Arial" pitchFamily="34" charset="0"/>
              </a:rPr>
              <a:t>**</a:t>
            </a:r>
            <a:endParaRPr lang="en-GB" sz="1400" dirty="0">
              <a:latin typeface="Arial" pitchFamily="34" charset="0"/>
              <a:cs typeface="Arial" pitchFamily="34" charset="0"/>
            </a:endParaRPr>
          </a:p>
        </p:txBody>
      </p:sp>
      <p:cxnSp>
        <p:nvCxnSpPr>
          <p:cNvPr id="28" name="Straight Connector 27"/>
          <p:cNvCxnSpPr/>
          <p:nvPr/>
        </p:nvCxnSpPr>
        <p:spPr bwMode="auto">
          <a:xfrm flipH="1">
            <a:off x="6013165" y="1641240"/>
            <a:ext cx="48750" cy="59"/>
          </a:xfrm>
          <a:prstGeom prst="line">
            <a:avLst/>
          </a:prstGeom>
          <a:solidFill>
            <a:schemeClr val="bg1"/>
          </a:solidFill>
          <a:ln w="28575" cap="flat" cmpd="sng" algn="ctr">
            <a:solidFill>
              <a:schemeClr val="bg1">
                <a:lumMod val="95000"/>
              </a:schemeClr>
            </a:solidFill>
            <a:prstDash val="solid"/>
            <a:round/>
            <a:headEnd type="none" w="med" len="med"/>
            <a:tailEnd type="none" w="med" len="med"/>
          </a:ln>
          <a:effectLst/>
        </p:spPr>
      </p:cxnSp>
      <p:cxnSp>
        <p:nvCxnSpPr>
          <p:cNvPr id="29" name="Straight Connector 28"/>
          <p:cNvCxnSpPr/>
          <p:nvPr/>
        </p:nvCxnSpPr>
        <p:spPr bwMode="auto">
          <a:xfrm flipH="1">
            <a:off x="5982935" y="1591736"/>
            <a:ext cx="56876" cy="100080"/>
          </a:xfrm>
          <a:prstGeom prst="line">
            <a:avLst/>
          </a:prstGeom>
          <a:solidFill>
            <a:schemeClr val="bg1"/>
          </a:solidFill>
          <a:ln w="1905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H="1">
            <a:off x="6027362" y="1591736"/>
            <a:ext cx="56876" cy="100080"/>
          </a:xfrm>
          <a:prstGeom prst="line">
            <a:avLst/>
          </a:prstGeom>
          <a:solidFill>
            <a:schemeClr val="bg1"/>
          </a:solidFill>
          <a:ln w="19050" cap="flat" cmpd="sng" algn="ctr">
            <a:solidFill>
              <a:schemeClr val="tx1"/>
            </a:solidFill>
            <a:prstDash val="solid"/>
            <a:round/>
            <a:headEnd type="none" w="med" len="med"/>
            <a:tailEnd type="none" w="med" len="med"/>
          </a:ln>
          <a:effectLst/>
        </p:spPr>
      </p:cxnSp>
      <p:sp>
        <p:nvSpPr>
          <p:cNvPr id="31" name="Oval 30"/>
          <p:cNvSpPr/>
          <p:nvPr/>
        </p:nvSpPr>
        <p:spPr>
          <a:xfrm>
            <a:off x="3199996" y="1115777"/>
            <a:ext cx="130418" cy="96739"/>
          </a:xfrm>
          <a:prstGeom prst="ellipse">
            <a:avLst/>
          </a:prstGeom>
          <a:solidFill>
            <a:srgbClr val="FFB07F"/>
          </a:solidFill>
          <a:ln w="12700" cap="flat" cmpd="sng" algn="ctr">
            <a:solidFill>
              <a:srgbClr val="000000"/>
            </a:solidFill>
            <a:prstDash val="solid"/>
          </a:ln>
          <a:effectLst/>
        </p:spPr>
        <p:txBody>
          <a:bodyPr anchor="ctr"/>
          <a:lstStyle/>
          <a:p>
            <a:pPr fontAlgn="auto">
              <a:spcBef>
                <a:spcPts val="0"/>
              </a:spcBef>
              <a:spcAft>
                <a:spcPts val="0"/>
              </a:spcAft>
              <a:defRPr/>
            </a:pPr>
            <a:endParaRPr lang="en-GB" sz="1200" kern="0" dirty="0">
              <a:latin typeface="Arial" pitchFamily="34" charset="0"/>
              <a:cs typeface="Arial" pitchFamily="34" charset="0"/>
            </a:endParaRPr>
          </a:p>
        </p:txBody>
      </p:sp>
      <p:sp>
        <p:nvSpPr>
          <p:cNvPr id="32" name="Oval 31"/>
          <p:cNvSpPr/>
          <p:nvPr/>
        </p:nvSpPr>
        <p:spPr>
          <a:xfrm>
            <a:off x="4344381" y="1115777"/>
            <a:ext cx="130417" cy="96739"/>
          </a:xfrm>
          <a:prstGeom prst="ellipse">
            <a:avLst/>
          </a:prstGeom>
          <a:solidFill>
            <a:sysClr val="window" lastClr="FFFFFF"/>
          </a:solidFill>
          <a:ln w="12700" cap="flat" cmpd="sng" algn="ctr">
            <a:solidFill>
              <a:srgbClr val="000000"/>
            </a:solidFill>
            <a:prstDash val="solid"/>
          </a:ln>
          <a:effectLst/>
        </p:spPr>
        <p:txBody>
          <a:bodyPr anchor="ctr"/>
          <a:lstStyle/>
          <a:p>
            <a:pPr fontAlgn="auto">
              <a:spcBef>
                <a:spcPts val="0"/>
              </a:spcBef>
              <a:spcAft>
                <a:spcPts val="0"/>
              </a:spcAft>
              <a:defRPr/>
            </a:pPr>
            <a:endParaRPr lang="en-GB" sz="1200" kern="0" dirty="0">
              <a:latin typeface="Arial" pitchFamily="34" charset="0"/>
              <a:cs typeface="Arial" pitchFamily="34" charset="0"/>
            </a:endParaRPr>
          </a:p>
        </p:txBody>
      </p:sp>
      <p:sp>
        <p:nvSpPr>
          <p:cNvPr id="33" name="TextBox 32"/>
          <p:cNvSpPr txBox="1"/>
          <p:nvPr/>
        </p:nvSpPr>
        <p:spPr>
          <a:xfrm>
            <a:off x="1858739" y="4152957"/>
            <a:ext cx="498855" cy="430887"/>
          </a:xfrm>
          <a:prstGeom prst="rect">
            <a:avLst/>
          </a:prstGeom>
          <a:noFill/>
        </p:spPr>
        <p:txBody>
          <a:bodyPr wrap="none">
            <a:spAutoFit/>
          </a:bodyPr>
          <a:lstStyle/>
          <a:p>
            <a:pPr algn="ctr" fontAlgn="auto">
              <a:spcBef>
                <a:spcPts val="0"/>
              </a:spcBef>
              <a:spcAft>
                <a:spcPts val="0"/>
              </a:spcAft>
              <a:defRPr/>
            </a:pPr>
            <a:r>
              <a:rPr lang="en-GB" sz="1100" dirty="0" smtClean="0">
                <a:latin typeface="Arial" pitchFamily="34" charset="0"/>
                <a:cs typeface="Arial" pitchFamily="34" charset="0"/>
              </a:rPr>
              <a:t>1223</a:t>
            </a:r>
            <a:br>
              <a:rPr lang="en-GB" sz="1100" dirty="0" smtClean="0">
                <a:latin typeface="Arial" pitchFamily="34" charset="0"/>
                <a:cs typeface="Arial" pitchFamily="34" charset="0"/>
              </a:rPr>
            </a:br>
            <a:r>
              <a:rPr lang="en-GB" sz="1100" dirty="0" smtClean="0">
                <a:latin typeface="Arial" pitchFamily="34" charset="0"/>
                <a:cs typeface="Arial" pitchFamily="34" charset="0"/>
              </a:rPr>
              <a:t>1218</a:t>
            </a:r>
            <a:endParaRPr lang="en-GB" sz="1100" dirty="0">
              <a:latin typeface="Arial" pitchFamily="34" charset="0"/>
              <a:cs typeface="Arial" pitchFamily="34" charset="0"/>
            </a:endParaRPr>
          </a:p>
        </p:txBody>
      </p:sp>
      <p:sp>
        <p:nvSpPr>
          <p:cNvPr id="34" name="TextBox 33"/>
          <p:cNvSpPr txBox="1"/>
          <p:nvPr/>
        </p:nvSpPr>
        <p:spPr>
          <a:xfrm>
            <a:off x="3005188" y="4152957"/>
            <a:ext cx="498855" cy="430887"/>
          </a:xfrm>
          <a:prstGeom prst="rect">
            <a:avLst/>
          </a:prstGeom>
          <a:noFill/>
        </p:spPr>
        <p:txBody>
          <a:bodyPr wrap="none">
            <a:spAutoFit/>
          </a:bodyPr>
          <a:lstStyle/>
          <a:p>
            <a:pPr algn="ctr" fontAlgn="auto">
              <a:spcBef>
                <a:spcPts val="0"/>
              </a:spcBef>
              <a:spcAft>
                <a:spcPts val="0"/>
              </a:spcAft>
              <a:defRPr/>
            </a:pPr>
            <a:r>
              <a:rPr lang="en-GB" sz="1100" dirty="0" smtClean="0">
                <a:latin typeface="Arial" pitchFamily="34" charset="0"/>
                <a:cs typeface="Arial" pitchFamily="34" charset="0"/>
              </a:rPr>
              <a:t>1135</a:t>
            </a:r>
            <a:br>
              <a:rPr lang="en-GB" sz="1100" dirty="0" smtClean="0">
                <a:latin typeface="Arial" pitchFamily="34" charset="0"/>
                <a:cs typeface="Arial" pitchFamily="34" charset="0"/>
              </a:rPr>
            </a:br>
            <a:r>
              <a:rPr lang="en-GB" sz="1100" dirty="0" smtClean="0">
                <a:latin typeface="Arial" pitchFamily="34" charset="0"/>
                <a:cs typeface="Arial" pitchFamily="34" charset="0"/>
              </a:rPr>
              <a:t>1135</a:t>
            </a:r>
            <a:endParaRPr lang="en-GB" sz="1100" dirty="0">
              <a:latin typeface="Arial" pitchFamily="34" charset="0"/>
              <a:cs typeface="Arial" pitchFamily="34" charset="0"/>
            </a:endParaRPr>
          </a:p>
        </p:txBody>
      </p:sp>
      <p:sp>
        <p:nvSpPr>
          <p:cNvPr id="35" name="TextBox 34"/>
          <p:cNvSpPr txBox="1"/>
          <p:nvPr/>
        </p:nvSpPr>
        <p:spPr>
          <a:xfrm>
            <a:off x="4148371" y="4152957"/>
            <a:ext cx="537327" cy="430887"/>
          </a:xfrm>
          <a:prstGeom prst="rect">
            <a:avLst/>
          </a:prstGeom>
          <a:noFill/>
        </p:spPr>
        <p:txBody>
          <a:bodyPr wrap="none">
            <a:spAutoFit/>
          </a:bodyPr>
          <a:lstStyle/>
          <a:p>
            <a:pPr algn="ctr" fontAlgn="auto">
              <a:spcBef>
                <a:spcPts val="0"/>
              </a:spcBef>
              <a:spcAft>
                <a:spcPts val="0"/>
              </a:spcAft>
              <a:defRPr/>
            </a:pPr>
            <a:r>
              <a:rPr lang="en-GB" sz="1100" dirty="0" smtClean="0">
                <a:latin typeface="Arial" pitchFamily="34" charset="0"/>
                <a:cs typeface="Arial" pitchFamily="34" charset="0"/>
              </a:rPr>
              <a:t>1114</a:t>
            </a:r>
            <a:br>
              <a:rPr lang="en-GB" sz="1100" dirty="0" smtClean="0">
                <a:latin typeface="Arial" pitchFamily="34" charset="0"/>
                <a:cs typeface="Arial" pitchFamily="34" charset="0"/>
              </a:rPr>
            </a:br>
            <a:r>
              <a:rPr lang="en-GB" sz="1100" dirty="0" smtClean="0">
                <a:latin typeface="Arial" pitchFamily="34" charset="0"/>
                <a:cs typeface="Arial" pitchFamily="34" charset="0"/>
              </a:rPr>
              <a:t> 1092</a:t>
            </a:r>
            <a:endParaRPr lang="en-GB" sz="1100" dirty="0">
              <a:latin typeface="Arial" pitchFamily="34" charset="0"/>
              <a:cs typeface="Arial" pitchFamily="34" charset="0"/>
            </a:endParaRPr>
          </a:p>
        </p:txBody>
      </p:sp>
      <p:sp>
        <p:nvSpPr>
          <p:cNvPr id="36" name="TextBox 35"/>
          <p:cNvSpPr txBox="1"/>
          <p:nvPr/>
        </p:nvSpPr>
        <p:spPr>
          <a:xfrm>
            <a:off x="5318668" y="4152957"/>
            <a:ext cx="498855" cy="430887"/>
          </a:xfrm>
          <a:prstGeom prst="rect">
            <a:avLst/>
          </a:prstGeom>
          <a:noFill/>
        </p:spPr>
        <p:txBody>
          <a:bodyPr wrap="none">
            <a:spAutoFit/>
          </a:bodyPr>
          <a:lstStyle/>
          <a:p>
            <a:pPr algn="ctr" fontAlgn="auto">
              <a:spcBef>
                <a:spcPts val="0"/>
              </a:spcBef>
              <a:spcAft>
                <a:spcPts val="0"/>
              </a:spcAft>
              <a:defRPr/>
            </a:pPr>
            <a:r>
              <a:rPr lang="en-GB" sz="1100" dirty="0" smtClean="0">
                <a:latin typeface="Arial" pitchFamily="34" charset="0"/>
                <a:cs typeface="Arial" pitchFamily="34" charset="0"/>
              </a:rPr>
              <a:t>1077</a:t>
            </a:r>
            <a:br>
              <a:rPr lang="en-GB" sz="1100" dirty="0" smtClean="0">
                <a:latin typeface="Arial" pitchFamily="34" charset="0"/>
                <a:cs typeface="Arial" pitchFamily="34" charset="0"/>
              </a:rPr>
            </a:br>
            <a:r>
              <a:rPr lang="en-GB" sz="1100" dirty="0" smtClean="0">
                <a:latin typeface="Arial" pitchFamily="34" charset="0"/>
                <a:cs typeface="Arial" pitchFamily="34" charset="0"/>
              </a:rPr>
              <a:t>1058</a:t>
            </a:r>
            <a:endParaRPr lang="en-GB" sz="1100" dirty="0">
              <a:latin typeface="Arial" pitchFamily="34" charset="0"/>
              <a:cs typeface="Arial" pitchFamily="34" charset="0"/>
            </a:endParaRPr>
          </a:p>
        </p:txBody>
      </p:sp>
      <p:sp>
        <p:nvSpPr>
          <p:cNvPr id="37" name="TextBox 36"/>
          <p:cNvSpPr txBox="1"/>
          <p:nvPr/>
        </p:nvSpPr>
        <p:spPr>
          <a:xfrm>
            <a:off x="6497428" y="4152957"/>
            <a:ext cx="420307" cy="430887"/>
          </a:xfrm>
          <a:prstGeom prst="rect">
            <a:avLst/>
          </a:prstGeom>
          <a:noFill/>
        </p:spPr>
        <p:txBody>
          <a:bodyPr wrap="none">
            <a:spAutoFit/>
          </a:bodyPr>
          <a:lstStyle/>
          <a:p>
            <a:pPr algn="ctr" fontAlgn="auto">
              <a:spcBef>
                <a:spcPts val="0"/>
              </a:spcBef>
              <a:spcAft>
                <a:spcPts val="0"/>
              </a:spcAft>
              <a:defRPr/>
            </a:pPr>
            <a:r>
              <a:rPr lang="en-GB" sz="1100" dirty="0" smtClean="0">
                <a:latin typeface="Arial" pitchFamily="34" charset="0"/>
                <a:cs typeface="Arial" pitchFamily="34" charset="0"/>
              </a:rPr>
              <a:t>970</a:t>
            </a:r>
            <a:br>
              <a:rPr lang="en-GB" sz="1100" dirty="0" smtClean="0">
                <a:latin typeface="Arial" pitchFamily="34" charset="0"/>
                <a:cs typeface="Arial" pitchFamily="34" charset="0"/>
              </a:rPr>
            </a:br>
            <a:r>
              <a:rPr lang="en-GB" sz="1100" dirty="0" smtClean="0">
                <a:latin typeface="Arial" pitchFamily="34" charset="0"/>
                <a:cs typeface="Arial" pitchFamily="34" charset="0"/>
              </a:rPr>
              <a:t>935</a:t>
            </a:r>
            <a:endParaRPr lang="en-GB" sz="1100" dirty="0">
              <a:latin typeface="Arial" pitchFamily="34" charset="0"/>
              <a:cs typeface="Arial" pitchFamily="34" charset="0"/>
            </a:endParaRPr>
          </a:p>
        </p:txBody>
      </p:sp>
      <p:sp>
        <p:nvSpPr>
          <p:cNvPr id="38" name="TextBox 37"/>
          <p:cNvSpPr txBox="1"/>
          <p:nvPr/>
        </p:nvSpPr>
        <p:spPr>
          <a:xfrm>
            <a:off x="502590" y="4027922"/>
            <a:ext cx="1127232" cy="600164"/>
          </a:xfrm>
          <a:prstGeom prst="rect">
            <a:avLst/>
          </a:prstGeom>
          <a:noFill/>
        </p:spPr>
        <p:txBody>
          <a:bodyPr wrap="none">
            <a:spAutoFit/>
          </a:bodyPr>
          <a:lstStyle/>
          <a:p>
            <a:pPr fontAlgn="auto">
              <a:spcBef>
                <a:spcPts val="0"/>
              </a:spcBef>
              <a:spcAft>
                <a:spcPts val="0"/>
              </a:spcAft>
              <a:defRPr/>
            </a:pPr>
            <a:r>
              <a:rPr lang="en-GB" sz="1100" dirty="0" smtClean="0">
                <a:latin typeface="Arial" pitchFamily="34" charset="0"/>
                <a:cs typeface="Arial" pitchFamily="34" charset="0"/>
              </a:rPr>
              <a:t>n</a:t>
            </a:r>
            <a:br>
              <a:rPr lang="en-GB" sz="1100" dirty="0" smtClean="0">
                <a:latin typeface="Arial" pitchFamily="34" charset="0"/>
                <a:cs typeface="Arial" pitchFamily="34" charset="0"/>
              </a:rPr>
            </a:br>
            <a:r>
              <a:rPr lang="en-GB" sz="1100" dirty="0" smtClean="0">
                <a:latin typeface="Arial" pitchFamily="34" charset="0"/>
                <a:cs typeface="Arial" pitchFamily="34" charset="0"/>
              </a:rPr>
              <a:t>ICS withdrawal</a:t>
            </a:r>
            <a:br>
              <a:rPr lang="en-GB" sz="1100" dirty="0" smtClean="0">
                <a:latin typeface="Arial" pitchFamily="34" charset="0"/>
                <a:cs typeface="Arial" pitchFamily="34" charset="0"/>
              </a:rPr>
            </a:br>
            <a:r>
              <a:rPr lang="en-GB" sz="1100" dirty="0" smtClean="0">
                <a:latin typeface="Arial" pitchFamily="34" charset="0"/>
                <a:cs typeface="Arial" pitchFamily="34" charset="0"/>
              </a:rPr>
              <a:t>ICS</a:t>
            </a:r>
            <a:endParaRPr lang="en-GB" sz="1100" dirty="0">
              <a:latin typeface="Arial" pitchFamily="34" charset="0"/>
              <a:cs typeface="Arial" pitchFamily="34" charset="0"/>
            </a:endParaRPr>
          </a:p>
        </p:txBody>
      </p:sp>
      <p:cxnSp>
        <p:nvCxnSpPr>
          <p:cNvPr id="39" name="Straight Arrow Connector 38"/>
          <p:cNvCxnSpPr/>
          <p:nvPr/>
        </p:nvCxnSpPr>
        <p:spPr bwMode="auto">
          <a:xfrm>
            <a:off x="2273859" y="1162816"/>
            <a:ext cx="640252"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bwMode="auto">
          <a:xfrm>
            <a:off x="3552695" y="1162816"/>
            <a:ext cx="640252"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bwMode="auto">
          <a:xfrm>
            <a:off x="4615619" y="1162816"/>
            <a:ext cx="2097780"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43" name="Gerade Verbindung mit Pfeil 60"/>
          <p:cNvCxnSpPr/>
          <p:nvPr/>
        </p:nvCxnSpPr>
        <p:spPr>
          <a:xfrm>
            <a:off x="5568092" y="2204516"/>
            <a:ext cx="0" cy="65277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feld 62"/>
          <p:cNvSpPr txBox="1"/>
          <p:nvPr/>
        </p:nvSpPr>
        <p:spPr>
          <a:xfrm>
            <a:off x="5255576" y="2450114"/>
            <a:ext cx="723885" cy="215444"/>
          </a:xfrm>
          <a:prstGeom prst="rect">
            <a:avLst/>
          </a:prstGeom>
          <a:solidFill>
            <a:srgbClr val="92D050"/>
          </a:solidFill>
        </p:spPr>
        <p:txBody>
          <a:bodyPr wrap="square" tIns="0" bIns="0" rtlCol="0">
            <a:spAutoFit/>
          </a:bodyPr>
          <a:lstStyle/>
          <a:p>
            <a:r>
              <a:rPr lang="en-GB" sz="1400" dirty="0" smtClean="0">
                <a:latin typeface="Arial" pitchFamily="34" charset="0"/>
                <a:cs typeface="Arial" pitchFamily="34" charset="0"/>
              </a:rPr>
              <a:t>38 mL</a:t>
            </a:r>
          </a:p>
        </p:txBody>
      </p:sp>
      <p:cxnSp>
        <p:nvCxnSpPr>
          <p:cNvPr id="46" name="Gerade Verbindung mit Pfeil 64"/>
          <p:cNvCxnSpPr/>
          <p:nvPr/>
        </p:nvCxnSpPr>
        <p:spPr>
          <a:xfrm flipH="1">
            <a:off x="6706271" y="2437277"/>
            <a:ext cx="5789" cy="59030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feld 65"/>
          <p:cNvSpPr txBox="1"/>
          <p:nvPr/>
        </p:nvSpPr>
        <p:spPr>
          <a:xfrm>
            <a:off x="6397612" y="2651639"/>
            <a:ext cx="684509" cy="215444"/>
          </a:xfrm>
          <a:prstGeom prst="rect">
            <a:avLst/>
          </a:prstGeom>
          <a:solidFill>
            <a:srgbClr val="92D050"/>
          </a:solidFill>
        </p:spPr>
        <p:txBody>
          <a:bodyPr wrap="square" tIns="0" bIns="0" rtlCol="0">
            <a:spAutoFit/>
          </a:bodyPr>
          <a:lstStyle/>
          <a:p>
            <a:r>
              <a:rPr lang="en-GB" sz="1400" dirty="0" smtClean="0">
                <a:latin typeface="Arial" pitchFamily="34" charset="0"/>
                <a:cs typeface="Arial" pitchFamily="34" charset="0"/>
              </a:rPr>
              <a:t>43 mL</a:t>
            </a:r>
          </a:p>
        </p:txBody>
      </p:sp>
      <p:sp>
        <p:nvSpPr>
          <p:cNvPr id="48" name="Text Box 18"/>
          <p:cNvSpPr txBox="1">
            <a:spLocks noChangeAspect="1" noChangeArrowheads="1"/>
          </p:cNvSpPr>
          <p:nvPr/>
        </p:nvSpPr>
        <p:spPr bwMode="auto">
          <a:xfrm>
            <a:off x="3312086" y="915351"/>
            <a:ext cx="1085554" cy="286232"/>
          </a:xfrm>
          <a:prstGeom prst="rect">
            <a:avLst/>
          </a:prstGeom>
          <a:noFill/>
          <a:ln w="9525">
            <a:noFill/>
            <a:miter lim="800000"/>
            <a:headEnd/>
            <a:tailEnd/>
          </a:ln>
        </p:spPr>
        <p:txBody>
          <a:bodyPr wrap="none">
            <a:spAutoFit/>
          </a:bodyPr>
          <a:lstStyle/>
          <a:p>
            <a:pPr marL="176213" indent="-176213" fontAlgn="auto">
              <a:lnSpc>
                <a:spcPct val="90000"/>
              </a:lnSpc>
              <a:spcBef>
                <a:spcPts val="0"/>
              </a:spcBef>
              <a:spcAft>
                <a:spcPts val="300"/>
              </a:spcAft>
              <a:tabLst>
                <a:tab pos="3200400" algn="ctr"/>
              </a:tabLst>
              <a:defRPr/>
            </a:pPr>
            <a:r>
              <a:rPr lang="en-GB" sz="1400" kern="0" dirty="0">
                <a:latin typeface="Arial" pitchFamily="34" charset="0"/>
                <a:ea typeface="ＭＳ Ｐゴシック" pitchFamily="34" charset="-128"/>
                <a:cs typeface="Arial" pitchFamily="34" charset="0"/>
              </a:rPr>
              <a:t>100 µg BID</a:t>
            </a:r>
            <a:endParaRPr lang="en-GB" sz="1400" kern="0" baseline="-25000" dirty="0">
              <a:latin typeface="Arial" pitchFamily="34" charset="0"/>
              <a:ea typeface="ＭＳ Ｐゴシック" pitchFamily="34" charset="-128"/>
              <a:cs typeface="Arial" pitchFamily="34" charset="0"/>
            </a:endParaRPr>
          </a:p>
        </p:txBody>
      </p:sp>
      <p:sp>
        <p:nvSpPr>
          <p:cNvPr id="49" name="Text Box 18"/>
          <p:cNvSpPr txBox="1">
            <a:spLocks noChangeAspect="1" noChangeArrowheads="1"/>
          </p:cNvSpPr>
          <p:nvPr/>
        </p:nvSpPr>
        <p:spPr bwMode="auto">
          <a:xfrm>
            <a:off x="4907481" y="915351"/>
            <a:ext cx="1332416" cy="286232"/>
          </a:xfrm>
          <a:prstGeom prst="rect">
            <a:avLst/>
          </a:prstGeom>
          <a:noFill/>
          <a:ln w="9525">
            <a:noFill/>
            <a:miter lim="800000"/>
            <a:headEnd/>
            <a:tailEnd/>
          </a:ln>
        </p:spPr>
        <p:txBody>
          <a:bodyPr wrap="none">
            <a:spAutoFit/>
          </a:bodyPr>
          <a:lstStyle/>
          <a:p>
            <a:pPr marL="176213" indent="-176213" fontAlgn="auto">
              <a:lnSpc>
                <a:spcPct val="90000"/>
              </a:lnSpc>
              <a:spcBef>
                <a:spcPts val="0"/>
              </a:spcBef>
              <a:spcAft>
                <a:spcPts val="300"/>
              </a:spcAft>
              <a:tabLst>
                <a:tab pos="3200400" algn="ctr"/>
              </a:tabLst>
              <a:defRPr/>
            </a:pPr>
            <a:r>
              <a:rPr lang="en-GB" sz="1400" kern="0" dirty="0">
                <a:latin typeface="Arial" pitchFamily="34" charset="0"/>
                <a:cs typeface="Arial" pitchFamily="34" charset="0"/>
              </a:rPr>
              <a:t>0 µg (placebo)</a:t>
            </a:r>
            <a:endParaRPr lang="en-GB" sz="1400" kern="0" baseline="-25000" dirty="0">
              <a:latin typeface="Arial" pitchFamily="34" charset="0"/>
              <a:ea typeface="ＭＳ Ｐゴシック" pitchFamily="34" charset="-128"/>
              <a:cs typeface="Arial" pitchFamily="34" charset="0"/>
            </a:endParaRPr>
          </a:p>
        </p:txBody>
      </p:sp>
      <p:sp>
        <p:nvSpPr>
          <p:cNvPr id="50" name="Text Box 18"/>
          <p:cNvSpPr txBox="1">
            <a:spLocks noChangeAspect="1" noChangeArrowheads="1"/>
          </p:cNvSpPr>
          <p:nvPr/>
        </p:nvSpPr>
        <p:spPr bwMode="auto">
          <a:xfrm>
            <a:off x="2048939" y="915351"/>
            <a:ext cx="1085554" cy="286232"/>
          </a:xfrm>
          <a:prstGeom prst="rect">
            <a:avLst/>
          </a:prstGeom>
          <a:noFill/>
          <a:ln w="9525">
            <a:noFill/>
            <a:miter lim="800000"/>
            <a:headEnd/>
            <a:tailEnd/>
          </a:ln>
        </p:spPr>
        <p:txBody>
          <a:bodyPr wrap="none">
            <a:spAutoFit/>
          </a:bodyPr>
          <a:lstStyle/>
          <a:p>
            <a:pPr marL="176213" indent="-176213" fontAlgn="auto">
              <a:lnSpc>
                <a:spcPct val="90000"/>
              </a:lnSpc>
              <a:spcBef>
                <a:spcPts val="0"/>
              </a:spcBef>
              <a:spcAft>
                <a:spcPts val="300"/>
              </a:spcAft>
              <a:tabLst>
                <a:tab pos="3200400" algn="ctr"/>
              </a:tabLst>
              <a:defRPr/>
            </a:pPr>
            <a:r>
              <a:rPr lang="en-GB" sz="1400" kern="0" dirty="0" smtClean="0">
                <a:latin typeface="Arial" pitchFamily="34" charset="0"/>
                <a:ea typeface="ＭＳ Ｐゴシック" pitchFamily="34" charset="-128"/>
                <a:cs typeface="Arial" pitchFamily="34" charset="0"/>
              </a:rPr>
              <a:t>250 </a:t>
            </a:r>
            <a:r>
              <a:rPr lang="en-GB" sz="1400" kern="0" dirty="0">
                <a:latin typeface="Arial" pitchFamily="34" charset="0"/>
                <a:ea typeface="ＭＳ Ｐゴシック" pitchFamily="34" charset="-128"/>
                <a:cs typeface="Arial" pitchFamily="34" charset="0"/>
              </a:rPr>
              <a:t>µg BID</a:t>
            </a:r>
            <a:endParaRPr lang="en-GB" sz="1400" kern="0" baseline="-25000" dirty="0">
              <a:latin typeface="Arial" pitchFamily="34" charset="0"/>
              <a:ea typeface="ＭＳ Ｐゴシック" pitchFamily="34" charset="-128"/>
              <a:cs typeface="Arial" pitchFamily="34" charset="0"/>
            </a:endParaRPr>
          </a:p>
        </p:txBody>
      </p:sp>
      <p:sp>
        <p:nvSpPr>
          <p:cNvPr id="51" name="Titel 1"/>
          <p:cNvSpPr>
            <a:spLocks noGrp="1"/>
          </p:cNvSpPr>
          <p:nvPr>
            <p:ph type="title"/>
          </p:nvPr>
        </p:nvSpPr>
        <p:spPr>
          <a:xfrm>
            <a:off x="404054" y="46059"/>
            <a:ext cx="9144000" cy="954107"/>
          </a:xfrm>
        </p:spPr>
        <p:txBody>
          <a:bodyPr/>
          <a:lstStyle/>
          <a:p>
            <a:r>
              <a:rPr lang="en-GB" sz="2800" dirty="0" smtClean="0">
                <a:solidFill>
                  <a:srgbClr val="FFFF00"/>
                </a:solidFill>
                <a:effectLst/>
              </a:rPr>
              <a:t>Mean change from baseline in lung function: </a:t>
            </a:r>
            <a:br>
              <a:rPr lang="en-GB" sz="2800" dirty="0" smtClean="0">
                <a:solidFill>
                  <a:srgbClr val="FFFF00"/>
                </a:solidFill>
                <a:effectLst/>
              </a:rPr>
            </a:br>
            <a:r>
              <a:rPr lang="en-GB" sz="2800" dirty="0" smtClean="0">
                <a:solidFill>
                  <a:srgbClr val="FFFF00"/>
                </a:solidFill>
                <a:effectLst/>
              </a:rPr>
              <a:t>FEV</a:t>
            </a:r>
            <a:r>
              <a:rPr lang="en-GB" sz="2800" baseline="-25000" dirty="0" smtClean="0">
                <a:solidFill>
                  <a:srgbClr val="FFFF00"/>
                </a:solidFill>
                <a:effectLst/>
              </a:rPr>
              <a:t>1</a:t>
            </a:r>
            <a:endParaRPr lang="en-GB" sz="2800" baseline="-25000" dirty="0">
              <a:solidFill>
                <a:srgbClr val="FFFF00"/>
              </a:solidFill>
              <a:effectLst/>
            </a:endParaRPr>
          </a:p>
        </p:txBody>
      </p:sp>
      <p:sp>
        <p:nvSpPr>
          <p:cNvPr id="42" name="Textfeld 41"/>
          <p:cNvSpPr txBox="1"/>
          <p:nvPr/>
        </p:nvSpPr>
        <p:spPr>
          <a:xfrm>
            <a:off x="180111" y="932514"/>
            <a:ext cx="1723549" cy="369332"/>
          </a:xfrm>
          <a:prstGeom prst="rect">
            <a:avLst/>
          </a:prstGeom>
          <a:noFill/>
        </p:spPr>
        <p:txBody>
          <a:bodyPr wrap="none" rtlCol="0">
            <a:spAutoFit/>
          </a:bodyPr>
          <a:lstStyle/>
          <a:p>
            <a:r>
              <a:rPr lang="de-DE" dirty="0" smtClean="0">
                <a:latin typeface="Arial" pitchFamily="34" charset="0"/>
                <a:cs typeface="Arial" pitchFamily="34" charset="0"/>
              </a:rPr>
              <a:t>ICS withdrawal</a:t>
            </a:r>
            <a:endParaRPr lang="de-DE" dirty="0">
              <a:latin typeface="Arial" pitchFamily="34" charset="0"/>
              <a:cs typeface="Arial" pitchFamily="34" charset="0"/>
            </a:endParaRPr>
          </a:p>
        </p:txBody>
      </p:sp>
      <p:sp>
        <p:nvSpPr>
          <p:cNvPr id="44" name="Footer Placeholder 3"/>
          <p:cNvSpPr>
            <a:spLocks noGrp="1"/>
          </p:cNvSpPr>
          <p:nvPr>
            <p:ph type="ftr" sz="quarter" idx="4294967295"/>
          </p:nvPr>
        </p:nvSpPr>
        <p:spPr>
          <a:xfrm>
            <a:off x="4774022" y="4730901"/>
            <a:ext cx="4232869" cy="238624"/>
          </a:xfrm>
          <a:prstGeom prst="rect">
            <a:avLst/>
          </a:prstGeom>
        </p:spPr>
        <p:txBody>
          <a:bodyPr/>
          <a:lstStyle/>
          <a:p>
            <a:pPr algn="r">
              <a:defRPr/>
            </a:pPr>
            <a:r>
              <a:rPr lang="en-GB" sz="1100" dirty="0" smtClean="0">
                <a:latin typeface="Arial" pitchFamily="34" charset="0"/>
                <a:cs typeface="Arial" pitchFamily="34" charset="0"/>
              </a:rPr>
              <a:t>Magnussen H et al. N Engl J Med </a:t>
            </a:r>
            <a:r>
              <a:rPr lang="en-GB" sz="1100" dirty="0" err="1" smtClean="0">
                <a:latin typeface="Arial" pitchFamily="34" charset="0"/>
                <a:cs typeface="Arial" pitchFamily="34" charset="0"/>
              </a:rPr>
              <a:t>DOI</a:t>
            </a:r>
            <a:r>
              <a:rPr lang="en-GB" sz="1100" dirty="0" smtClean="0">
                <a:latin typeface="Arial" pitchFamily="34" charset="0"/>
                <a:cs typeface="Arial" pitchFamily="34" charset="0"/>
              </a:rPr>
              <a:t> 10.1056/NEJMoal407154</a:t>
            </a:r>
            <a:endParaRPr lang="en-GB" sz="1100" dirty="0">
              <a:latin typeface="Arial" pitchFamily="34" charset="0"/>
              <a:cs typeface="Arial" pitchFamily="34" charset="0"/>
            </a:endParaRPr>
          </a:p>
        </p:txBody>
      </p:sp>
    </p:spTree>
    <p:extLst>
      <p:ext uri="{BB962C8B-B14F-4D97-AF65-F5344CB8AC3E}">
        <p14:creationId xmlns="" xmlns:p14="http://schemas.microsoft.com/office/powerpoint/2010/main" val="1515411332"/>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rPr>
              <a:t>WISDOM: Adverse Events</a:t>
            </a:r>
            <a:endParaRPr lang="en-US" dirty="0">
              <a:solidFill>
                <a:srgbClr val="FFFF00"/>
              </a:solidFill>
              <a:effectLst/>
            </a:endParaRPr>
          </a:p>
        </p:txBody>
      </p:sp>
      <p:pic>
        <p:nvPicPr>
          <p:cNvPr id="162818" name="Picture 2"/>
          <p:cNvPicPr>
            <a:picLocks noChangeAspect="1" noChangeArrowheads="1"/>
          </p:cNvPicPr>
          <p:nvPr/>
        </p:nvPicPr>
        <p:blipFill>
          <a:blip r:embed="rId2" cstate="print"/>
          <a:srcRect/>
          <a:stretch>
            <a:fillRect/>
          </a:stretch>
        </p:blipFill>
        <p:spPr bwMode="auto">
          <a:xfrm>
            <a:off x="1979713" y="631769"/>
            <a:ext cx="5544616" cy="4149402"/>
          </a:xfrm>
          <a:prstGeom prst="rect">
            <a:avLst/>
          </a:prstGeom>
          <a:noFill/>
          <a:ln w="9525">
            <a:noFill/>
            <a:miter lim="800000"/>
            <a:headEnd/>
            <a:tailEnd/>
          </a:ln>
        </p:spPr>
      </p:pic>
      <p:sp>
        <p:nvSpPr>
          <p:cNvPr id="4" name="TextBox 5"/>
          <p:cNvSpPr txBox="1">
            <a:spLocks noChangeArrowheads="1"/>
          </p:cNvSpPr>
          <p:nvPr/>
        </p:nvSpPr>
        <p:spPr bwMode="auto">
          <a:xfrm>
            <a:off x="5003801" y="4786314"/>
            <a:ext cx="2483372" cy="307777"/>
          </a:xfrm>
          <a:prstGeom prst="rect">
            <a:avLst/>
          </a:prstGeom>
          <a:noFill/>
          <a:ln w="9525">
            <a:noFill/>
            <a:miter lim="800000"/>
            <a:headEnd/>
            <a:tailEnd/>
          </a:ln>
        </p:spPr>
        <p:txBody>
          <a:bodyPr wrap="none">
            <a:spAutoFit/>
          </a:bodyPr>
          <a:lstStyle/>
          <a:p>
            <a:r>
              <a:rPr lang="en-US" sz="1400" dirty="0" err="1">
                <a:latin typeface="Arial" pitchFamily="34" charset="0"/>
              </a:rPr>
              <a:t>Magnussen</a:t>
            </a:r>
            <a:r>
              <a:rPr lang="en-US" sz="1400" dirty="0">
                <a:latin typeface="Arial" pitchFamily="34" charset="0"/>
              </a:rPr>
              <a:t> et al NEJM 2014</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66690" y="115493"/>
            <a:ext cx="8785225" cy="438581"/>
          </a:xfrm>
        </p:spPr>
        <p:txBody>
          <a:bodyPr/>
          <a:lstStyle/>
          <a:p>
            <a:r>
              <a:rPr lang="en-GB" sz="3200" dirty="0" smtClean="0">
                <a:solidFill>
                  <a:srgbClr val="FFFF00"/>
                </a:solidFill>
                <a:effectLst/>
              </a:rPr>
              <a:t>Summary</a:t>
            </a:r>
            <a:endParaRPr lang="en-GB" sz="3200" dirty="0">
              <a:solidFill>
                <a:srgbClr val="FFFF00"/>
              </a:solidFill>
              <a:effectLst/>
            </a:endParaRPr>
          </a:p>
        </p:txBody>
      </p:sp>
      <p:sp>
        <p:nvSpPr>
          <p:cNvPr id="6" name="Rounded Rectangle 5"/>
          <p:cNvSpPr/>
          <p:nvPr/>
        </p:nvSpPr>
        <p:spPr>
          <a:xfrm>
            <a:off x="604837" y="1549710"/>
            <a:ext cx="7920000" cy="15930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GB" sz="2400" dirty="0">
                <a:solidFill>
                  <a:schemeClr val="bg1"/>
                </a:solidFill>
              </a:rPr>
              <a:t>I</a:t>
            </a:r>
            <a:r>
              <a:rPr lang="en-GB" sz="2400" dirty="0" smtClean="0">
                <a:solidFill>
                  <a:schemeClr val="bg1"/>
                </a:solidFill>
              </a:rPr>
              <a:t>n patients with severe but stable COPD receiving  combination therapy with tiotropium, salmeterol and ICS a stepwise withdrawal of ICS was non-inferior to the continuation of ICS in respect to the risk of moderate or severe exacerbation.</a:t>
            </a:r>
            <a:endParaRPr lang="en-GB" sz="2400" dirty="0">
              <a:solidFill>
                <a:schemeClr val="bg1"/>
              </a:solidFill>
            </a:endParaRPr>
          </a:p>
        </p:txBody>
      </p:sp>
      <p:sp>
        <p:nvSpPr>
          <p:cNvPr id="4" name="Footer Placeholder 3"/>
          <p:cNvSpPr txBox="1">
            <a:spLocks/>
          </p:cNvSpPr>
          <p:nvPr/>
        </p:nvSpPr>
        <p:spPr>
          <a:xfrm>
            <a:off x="4774022" y="4595331"/>
            <a:ext cx="4232869" cy="238624"/>
          </a:xfrm>
          <a:prstGeom prst="rect">
            <a:avLst/>
          </a:prstGeom>
        </p:spPr>
        <p:txBody>
          <a:bodyPr/>
          <a:lstStyle>
            <a:defPPr>
              <a:defRPr lang="en-US"/>
            </a:defPPr>
            <a:lvl1pPr algn="l" rtl="0" fontAlgn="base">
              <a:spcBef>
                <a:spcPct val="0"/>
              </a:spcBef>
              <a:spcAft>
                <a:spcPct val="0"/>
              </a:spcAft>
              <a:defRPr sz="1400" kern="1200">
                <a:solidFill>
                  <a:schemeClr val="tx1"/>
                </a:solidFill>
                <a:latin typeface="BISansCond" pitchFamily="2" charset="0"/>
                <a:ea typeface="+mn-ea"/>
                <a:cs typeface="+mn-cs"/>
              </a:defRPr>
            </a:lvl1pPr>
            <a:lvl2pPr marL="457200" algn="l" rtl="0" fontAlgn="base">
              <a:spcBef>
                <a:spcPct val="0"/>
              </a:spcBef>
              <a:spcAft>
                <a:spcPct val="0"/>
              </a:spcAft>
              <a:defRPr sz="1400" kern="1200">
                <a:solidFill>
                  <a:schemeClr val="tx1"/>
                </a:solidFill>
                <a:latin typeface="BISansCond" pitchFamily="2" charset="0"/>
                <a:ea typeface="+mn-ea"/>
                <a:cs typeface="+mn-cs"/>
              </a:defRPr>
            </a:lvl2pPr>
            <a:lvl3pPr marL="914400" algn="l" rtl="0" fontAlgn="base">
              <a:spcBef>
                <a:spcPct val="0"/>
              </a:spcBef>
              <a:spcAft>
                <a:spcPct val="0"/>
              </a:spcAft>
              <a:defRPr sz="1400" kern="1200">
                <a:solidFill>
                  <a:schemeClr val="tx1"/>
                </a:solidFill>
                <a:latin typeface="BISansCond" pitchFamily="2" charset="0"/>
                <a:ea typeface="+mn-ea"/>
                <a:cs typeface="+mn-cs"/>
              </a:defRPr>
            </a:lvl3pPr>
            <a:lvl4pPr marL="1371600" algn="l" rtl="0" fontAlgn="base">
              <a:spcBef>
                <a:spcPct val="0"/>
              </a:spcBef>
              <a:spcAft>
                <a:spcPct val="0"/>
              </a:spcAft>
              <a:defRPr sz="1400" kern="1200">
                <a:solidFill>
                  <a:schemeClr val="tx1"/>
                </a:solidFill>
                <a:latin typeface="BISansCond" pitchFamily="2" charset="0"/>
                <a:ea typeface="+mn-ea"/>
                <a:cs typeface="+mn-cs"/>
              </a:defRPr>
            </a:lvl4pPr>
            <a:lvl5pPr marL="1828800" algn="l" rtl="0" fontAlgn="base">
              <a:spcBef>
                <a:spcPct val="0"/>
              </a:spcBef>
              <a:spcAft>
                <a:spcPct val="0"/>
              </a:spcAft>
              <a:defRPr sz="1400" kern="1200">
                <a:solidFill>
                  <a:schemeClr val="tx1"/>
                </a:solidFill>
                <a:latin typeface="BISansCond" pitchFamily="2" charset="0"/>
                <a:ea typeface="+mn-ea"/>
                <a:cs typeface="+mn-cs"/>
              </a:defRPr>
            </a:lvl5pPr>
            <a:lvl6pPr marL="2286000" algn="l" defTabSz="914400" rtl="0" eaLnBrk="1" latinLnBrk="0" hangingPunct="1">
              <a:defRPr sz="1400" kern="1200">
                <a:solidFill>
                  <a:schemeClr val="tx1"/>
                </a:solidFill>
                <a:latin typeface="BISansCond" pitchFamily="2" charset="0"/>
                <a:ea typeface="+mn-ea"/>
                <a:cs typeface="+mn-cs"/>
              </a:defRPr>
            </a:lvl6pPr>
            <a:lvl7pPr marL="2743200" algn="l" defTabSz="914400" rtl="0" eaLnBrk="1" latinLnBrk="0" hangingPunct="1">
              <a:defRPr sz="1400" kern="1200">
                <a:solidFill>
                  <a:schemeClr val="tx1"/>
                </a:solidFill>
                <a:latin typeface="BISansCond" pitchFamily="2" charset="0"/>
                <a:ea typeface="+mn-ea"/>
                <a:cs typeface="+mn-cs"/>
              </a:defRPr>
            </a:lvl7pPr>
            <a:lvl8pPr marL="3200400" algn="l" defTabSz="914400" rtl="0" eaLnBrk="1" latinLnBrk="0" hangingPunct="1">
              <a:defRPr sz="1400" kern="1200">
                <a:solidFill>
                  <a:schemeClr val="tx1"/>
                </a:solidFill>
                <a:latin typeface="BISansCond" pitchFamily="2" charset="0"/>
                <a:ea typeface="+mn-ea"/>
                <a:cs typeface="+mn-cs"/>
              </a:defRPr>
            </a:lvl8pPr>
            <a:lvl9pPr marL="3657600" algn="l" defTabSz="914400" rtl="0" eaLnBrk="1" latinLnBrk="0" hangingPunct="1">
              <a:defRPr sz="1400" kern="1200">
                <a:solidFill>
                  <a:schemeClr val="tx1"/>
                </a:solidFill>
                <a:latin typeface="BISansCond" pitchFamily="2" charset="0"/>
                <a:ea typeface="+mn-ea"/>
                <a:cs typeface="+mn-cs"/>
              </a:defRPr>
            </a:lvl9pPr>
          </a:lstStyle>
          <a:p>
            <a:pPr algn="r">
              <a:defRPr/>
            </a:pPr>
            <a:r>
              <a:rPr lang="en-GB" sz="1100" b="1" dirty="0" smtClean="0">
                <a:latin typeface="+mn-lt"/>
              </a:rPr>
              <a:t>Magnussen H et al. N Engl J Med </a:t>
            </a:r>
            <a:r>
              <a:rPr lang="en-GB" sz="1100" b="1" dirty="0" err="1" smtClean="0">
                <a:latin typeface="+mn-lt"/>
              </a:rPr>
              <a:t>DOI</a:t>
            </a:r>
            <a:r>
              <a:rPr lang="en-GB" sz="1100" b="1" dirty="0" smtClean="0">
                <a:latin typeface="+mn-lt"/>
              </a:rPr>
              <a:t> 10.1056/NEJMoal407154</a:t>
            </a:r>
            <a:endParaRPr lang="en-GB" sz="1100" b="1" dirty="0">
              <a:latin typeface="+mn-lt"/>
            </a:endParaRPr>
          </a:p>
        </p:txBody>
      </p:sp>
    </p:spTree>
    <p:extLst>
      <p:ext uri="{BB962C8B-B14F-4D97-AF65-F5344CB8AC3E}">
        <p14:creationId xmlns:p14="http://schemas.microsoft.com/office/powerpoint/2010/main" xmlns="" val="4261541743"/>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66703" y="141687"/>
            <a:ext cx="8785225" cy="881896"/>
          </a:xfrm>
        </p:spPr>
        <p:txBody>
          <a:bodyPr/>
          <a:lstStyle/>
          <a:p>
            <a:pPr eaLnBrk="1" hangingPunct="1"/>
            <a:r>
              <a:rPr lang="es-ES" dirty="0" err="1" smtClean="0">
                <a:solidFill>
                  <a:srgbClr val="FFFF00"/>
                </a:solidFill>
                <a:effectLst/>
              </a:rPr>
              <a:t>Conclusions</a:t>
            </a:r>
            <a:endParaRPr lang="es-ES" dirty="0" smtClean="0">
              <a:solidFill>
                <a:srgbClr val="FFFF00"/>
              </a:solidFill>
              <a:effectLst/>
            </a:endParaRPr>
          </a:p>
        </p:txBody>
      </p:sp>
      <p:sp>
        <p:nvSpPr>
          <p:cNvPr id="45059" name="Rectangle 3"/>
          <p:cNvSpPr>
            <a:spLocks noGrp="1"/>
          </p:cNvSpPr>
          <p:nvPr>
            <p:ph type="body" idx="1"/>
          </p:nvPr>
        </p:nvSpPr>
        <p:spPr>
          <a:xfrm>
            <a:off x="644541" y="1370421"/>
            <a:ext cx="7827963" cy="2246769"/>
          </a:xfrm>
        </p:spPr>
        <p:txBody>
          <a:bodyPr/>
          <a:lstStyle/>
          <a:p>
            <a:pPr eaLnBrk="1" hangingPunct="1"/>
            <a:r>
              <a:rPr lang="en-US" dirty="0" smtClean="0">
                <a:effectLst/>
              </a:rPr>
              <a:t>These data provide clear support for the concept that LABA/LAMA combinations in patients with few or no exacerbations (GOLD B), consistent with current GOLD recommendations</a:t>
            </a:r>
            <a:endParaRPr lang="es-ES" baseline="30000" dirty="0" smtClean="0">
              <a:effectLst/>
            </a:endParaRPr>
          </a:p>
        </p:txBody>
      </p:sp>
      <p:sp>
        <p:nvSpPr>
          <p:cNvPr id="45060" name="Rectangle 8"/>
          <p:cNvSpPr>
            <a:spLocks noChangeArrowheads="1"/>
          </p:cNvSpPr>
          <p:nvPr/>
        </p:nvSpPr>
        <p:spPr bwMode="auto">
          <a:xfrm>
            <a:off x="6905648" y="4873240"/>
            <a:ext cx="2130425" cy="246221"/>
          </a:xfrm>
          <a:prstGeom prst="rect">
            <a:avLst/>
          </a:prstGeom>
          <a:noFill/>
          <a:ln w="9525">
            <a:noFill/>
            <a:miter lim="800000"/>
            <a:headEnd/>
            <a:tailEnd/>
          </a:ln>
        </p:spPr>
        <p:txBody>
          <a:bodyPr>
            <a:spAutoFit/>
          </a:bodyPr>
          <a:lstStyle/>
          <a:p>
            <a:pPr algn="r"/>
            <a:r>
              <a:rPr lang="en-US" sz="1000" b="1" dirty="0" smtClean="0">
                <a:latin typeface="Verdana" pitchFamily="34" charset="0"/>
              </a:rPr>
              <a:t>GOLD 2014</a:t>
            </a:r>
            <a:endParaRPr lang="en-US" sz="1000" b="1" dirty="0">
              <a:latin typeface="Verdana" pitchFamily="34" charset="0"/>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z="3200" dirty="0" smtClean="0">
                <a:solidFill>
                  <a:srgbClr val="FFFF00"/>
                </a:solidFill>
                <a:effectLst/>
                <a:latin typeface="+mn-lt"/>
                <a:ea typeface="ＭＳ Ｐゴシック" pitchFamily="34" charset="-128"/>
              </a:rPr>
              <a:t>When I will be using fixed</a:t>
            </a:r>
            <a:br>
              <a:rPr lang="en-US" sz="3200" dirty="0" smtClean="0">
                <a:solidFill>
                  <a:srgbClr val="FFFF00"/>
                </a:solidFill>
                <a:effectLst/>
                <a:latin typeface="+mn-lt"/>
                <a:ea typeface="ＭＳ Ｐゴシック" pitchFamily="34" charset="-128"/>
              </a:rPr>
            </a:br>
            <a:r>
              <a:rPr lang="en-US" sz="3200" dirty="0" smtClean="0">
                <a:solidFill>
                  <a:srgbClr val="FFFF00"/>
                </a:solidFill>
                <a:effectLst/>
                <a:latin typeface="+mn-lt"/>
                <a:ea typeface="ＭＳ Ｐゴシック" pitchFamily="34" charset="-128"/>
              </a:rPr>
              <a:t> LAMA + LABA combination ?</a:t>
            </a:r>
          </a:p>
        </p:txBody>
      </p:sp>
      <p:sp>
        <p:nvSpPr>
          <p:cNvPr id="82947" name="Content Placeholder 2"/>
          <p:cNvSpPr>
            <a:spLocks noGrp="1"/>
          </p:cNvSpPr>
          <p:nvPr>
            <p:ph idx="1"/>
          </p:nvPr>
        </p:nvSpPr>
        <p:spPr>
          <a:xfrm>
            <a:off x="228614" y="1370412"/>
            <a:ext cx="8472489" cy="2157514"/>
          </a:xfrm>
        </p:spPr>
        <p:txBody>
          <a:bodyPr>
            <a:noAutofit/>
          </a:bodyPr>
          <a:lstStyle/>
          <a:p>
            <a:pPr marL="344488" indent="-344488">
              <a:spcAft>
                <a:spcPts val="600"/>
              </a:spcAft>
              <a:defRPr/>
            </a:pPr>
            <a:r>
              <a:rPr lang="en-US" sz="2400" b="1" dirty="0" smtClean="0">
                <a:solidFill>
                  <a:srgbClr val="FFFF00"/>
                </a:solidFill>
                <a:effectLst/>
              </a:rPr>
              <a:t>First-line therapy </a:t>
            </a:r>
            <a:r>
              <a:rPr lang="en-US" sz="2400" dirty="0" smtClean="0">
                <a:effectLst/>
              </a:rPr>
              <a:t>for patients that are </a:t>
            </a:r>
            <a:r>
              <a:rPr lang="en-US" sz="2400" b="1" dirty="0" smtClean="0">
                <a:solidFill>
                  <a:srgbClr val="FFFF00"/>
                </a:solidFill>
                <a:effectLst/>
              </a:rPr>
              <a:t>symptomatic</a:t>
            </a:r>
            <a:r>
              <a:rPr lang="en-US" sz="2400" dirty="0" smtClean="0">
                <a:effectLst/>
              </a:rPr>
              <a:t> with preserve lung function (GOLD B – Stage II)</a:t>
            </a:r>
          </a:p>
          <a:p>
            <a:pPr marL="344488" indent="-344488">
              <a:spcAft>
                <a:spcPts val="600"/>
              </a:spcAft>
              <a:defRPr/>
            </a:pPr>
            <a:r>
              <a:rPr lang="en-US" sz="2400" dirty="0" smtClean="0">
                <a:effectLst/>
              </a:rPr>
              <a:t>Patients with worsening lung function  relative  few symptoms (GOLD C – Stage III)</a:t>
            </a:r>
          </a:p>
          <a:p>
            <a:pPr marL="344488" indent="-344488">
              <a:spcAft>
                <a:spcPts val="600"/>
              </a:spcAft>
              <a:defRPr/>
            </a:pPr>
            <a:r>
              <a:rPr lang="en-US" sz="2400" dirty="0" smtClean="0">
                <a:effectLst/>
              </a:rPr>
              <a:t>Adjunctive therapy in Patients with more severe disease (GOLD D)</a:t>
            </a:r>
          </a:p>
          <a:p>
            <a:pPr marL="344488" indent="-344488">
              <a:spcAft>
                <a:spcPts val="600"/>
              </a:spcAft>
              <a:defRPr/>
            </a:pPr>
            <a:endParaRPr lang="en-US" sz="2400" dirty="0" smtClean="0">
              <a:effectLst/>
              <a:ea typeface="ＭＳ Ｐゴシック" pitchFamily="34" charset="-128"/>
            </a:endParaRPr>
          </a:p>
        </p:txBody>
      </p:sp>
      <p:sp>
        <p:nvSpPr>
          <p:cNvPr id="4" name="TextBox 2"/>
          <p:cNvSpPr txBox="1">
            <a:spLocks noChangeArrowheads="1"/>
          </p:cNvSpPr>
          <p:nvPr/>
        </p:nvSpPr>
        <p:spPr bwMode="auto">
          <a:xfrm>
            <a:off x="2041236" y="4635027"/>
            <a:ext cx="68120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28600" indent="-228600" algn="r" eaLnBrk="1" fontAlgn="base" hangingPunct="1">
              <a:spcBef>
                <a:spcPct val="0"/>
              </a:spcBef>
              <a:spcAft>
                <a:spcPct val="0"/>
              </a:spcAft>
              <a:buAutoNum type="arabicPeriod"/>
            </a:pPr>
            <a:r>
              <a:rPr lang="en-US" sz="1100" dirty="0" smtClean="0">
                <a:solidFill>
                  <a:srgbClr val="FFFFFF"/>
                </a:solidFill>
                <a:latin typeface="+mn-lt"/>
              </a:rPr>
              <a:t>Global Initiative for Chronic Obstructive Lung Disease (GOLD) 2011.</a:t>
            </a:r>
          </a:p>
          <a:p>
            <a:pPr algn="r" eaLnBrk="1" fontAlgn="base" hangingPunct="1">
              <a:spcBef>
                <a:spcPct val="0"/>
              </a:spcBef>
              <a:spcAft>
                <a:spcPct val="0"/>
              </a:spcAft>
            </a:pPr>
            <a:r>
              <a:rPr lang="en-US" sz="1100" dirty="0" smtClean="0">
                <a:solidFill>
                  <a:srgbClr val="FFFFFF"/>
                </a:solidFill>
                <a:latin typeface="+mn-lt"/>
              </a:rPr>
              <a:t>Accessed at </a:t>
            </a:r>
            <a:r>
              <a:rPr lang="en-GB" sz="1100" dirty="0">
                <a:latin typeface="+mn-lt"/>
                <a:hlinkClick r:id="rId2"/>
              </a:rPr>
              <a:t>http://www.goldcopd.org/uploads/users/files/GOLD_Report_2011_Feb21.pdf</a:t>
            </a:r>
            <a:endParaRPr lang="en-US" sz="1100" dirty="0">
              <a:solidFill>
                <a:srgbClr val="FFFFFF"/>
              </a:solidFill>
              <a:latin typeface="+mn-lt"/>
            </a:endParaRPr>
          </a:p>
        </p:txBody>
      </p:sp>
    </p:spTree>
    <p:extLst>
      <p:ext uri="{BB962C8B-B14F-4D97-AF65-F5344CB8AC3E}">
        <p14:creationId xmlns:p14="http://schemas.microsoft.com/office/powerpoint/2010/main" xmlns="" val="3117658126"/>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325056" y="1598353"/>
            <a:ext cx="4506061" cy="2556274"/>
            <a:chOff x="2324900" y="2497060"/>
            <a:chExt cx="4505685" cy="3408824"/>
          </a:xfrm>
        </p:grpSpPr>
        <p:sp>
          <p:nvSpPr>
            <p:cNvPr id="31757" name="Tekstfelt 24"/>
            <p:cNvSpPr txBox="1">
              <a:spLocks noChangeArrowheads="1"/>
            </p:cNvSpPr>
            <p:nvPr/>
          </p:nvSpPr>
          <p:spPr bwMode="auto">
            <a:xfrm>
              <a:off x="2355850" y="5413375"/>
              <a:ext cx="312880" cy="492509"/>
            </a:xfrm>
            <a:prstGeom prst="rect">
              <a:avLst/>
            </a:prstGeom>
            <a:noFill/>
            <a:ln w="9525">
              <a:noFill/>
              <a:miter lim="800000"/>
              <a:headEnd/>
              <a:tailEnd/>
            </a:ln>
          </p:spPr>
          <p:txBody>
            <a:bodyPr wrap="none">
              <a:spAutoFit/>
            </a:bodyPr>
            <a:lstStyle/>
            <a:p>
              <a:pPr defTabSz="457200"/>
              <a:r>
                <a:rPr lang="en-GB" b="1" dirty="0">
                  <a:solidFill>
                    <a:srgbClr val="000000"/>
                  </a:solidFill>
                </a:rPr>
                <a:t>  </a:t>
              </a:r>
            </a:p>
          </p:txBody>
        </p:sp>
        <p:sp>
          <p:nvSpPr>
            <p:cNvPr id="31762" name="16 CuadroTexto"/>
            <p:cNvSpPr txBox="1">
              <a:spLocks noChangeArrowheads="1"/>
            </p:cNvSpPr>
            <p:nvPr/>
          </p:nvSpPr>
          <p:spPr bwMode="auto">
            <a:xfrm>
              <a:off x="2457136" y="4377232"/>
              <a:ext cx="1486180" cy="1108145"/>
            </a:xfrm>
            <a:prstGeom prst="rect">
              <a:avLst/>
            </a:prstGeom>
            <a:noFill/>
            <a:ln w="9525">
              <a:noFill/>
              <a:miter lim="800000"/>
              <a:headEnd/>
              <a:tailEnd/>
            </a:ln>
          </p:spPr>
          <p:txBody>
            <a:bodyPr wrap="none">
              <a:spAutoFit/>
            </a:bodyPr>
            <a:lstStyle/>
            <a:p>
              <a:pPr algn="ctr" defTabSz="457200"/>
              <a:r>
                <a:rPr lang="en-GB" sz="1600" b="1" dirty="0"/>
                <a:t>LAMA </a:t>
              </a:r>
              <a:r>
                <a:rPr lang="en-GB" sz="1600" b="1" i="1" dirty="0"/>
                <a:t>or</a:t>
              </a:r>
              <a:r>
                <a:rPr lang="en-GB" sz="1600" b="1" dirty="0"/>
                <a:t> </a:t>
              </a:r>
            </a:p>
            <a:p>
              <a:pPr algn="ctr" defTabSz="457200"/>
              <a:r>
                <a:rPr lang="en-GB" sz="1600" b="1" dirty="0"/>
                <a:t>LABA </a:t>
              </a:r>
              <a:r>
                <a:rPr lang="en-GB" sz="1600" b="1" i="1" dirty="0"/>
                <a:t>or</a:t>
              </a:r>
              <a:endParaRPr lang="en-GB" sz="1600" b="1" dirty="0"/>
            </a:p>
            <a:p>
              <a:pPr algn="ctr" defTabSz="457200"/>
              <a:r>
                <a:rPr lang="en-GB" sz="1600" b="1" dirty="0"/>
                <a:t>SABA+SAMA</a:t>
              </a:r>
            </a:p>
          </p:txBody>
        </p:sp>
        <p:sp>
          <p:nvSpPr>
            <p:cNvPr id="31763" name="16 CuadroTexto"/>
            <p:cNvSpPr txBox="1">
              <a:spLocks noChangeArrowheads="1"/>
            </p:cNvSpPr>
            <p:nvPr/>
          </p:nvSpPr>
          <p:spPr bwMode="auto">
            <a:xfrm>
              <a:off x="4642348" y="2497060"/>
              <a:ext cx="2188237" cy="1436484"/>
            </a:xfrm>
            <a:prstGeom prst="rect">
              <a:avLst/>
            </a:prstGeom>
            <a:noFill/>
            <a:ln w="9525">
              <a:noFill/>
              <a:miter lim="800000"/>
              <a:headEnd/>
              <a:tailEnd/>
            </a:ln>
          </p:spPr>
          <p:txBody>
            <a:bodyPr wrap="none">
              <a:spAutoFit/>
            </a:bodyPr>
            <a:lstStyle/>
            <a:p>
              <a:pPr algn="ctr" defTabSz="457200"/>
              <a:r>
                <a:rPr lang="en-GB" sz="1600" b="1" dirty="0"/>
                <a:t>ICS+</a:t>
              </a:r>
              <a:r>
                <a:rPr lang="en-GB" sz="1600" b="1" dirty="0">
                  <a:solidFill>
                    <a:srgbClr val="FFFF00"/>
                  </a:solidFill>
                </a:rPr>
                <a:t>LABA+LAMA</a:t>
              </a:r>
              <a:r>
                <a:rPr lang="en-GB" sz="1600" b="1" dirty="0">
                  <a:solidFill>
                    <a:schemeClr val="tx2"/>
                  </a:solidFill>
                </a:rPr>
                <a:t> </a:t>
              </a:r>
              <a:r>
                <a:rPr lang="en-GB" sz="1600" b="1" i="1" dirty="0"/>
                <a:t>or</a:t>
              </a:r>
              <a:endParaRPr lang="en-GB" sz="1600" b="1" dirty="0"/>
            </a:p>
            <a:p>
              <a:pPr algn="ctr" defTabSz="457200"/>
              <a:r>
                <a:rPr lang="en-GB" sz="1600" b="1" dirty="0"/>
                <a:t>ICS+LABA+PDE4l </a:t>
              </a:r>
              <a:r>
                <a:rPr lang="en-GB" sz="1600" b="1" i="1" dirty="0"/>
                <a:t>or</a:t>
              </a:r>
              <a:r>
                <a:rPr lang="en-GB" sz="1600" b="1" dirty="0"/>
                <a:t/>
              </a:r>
              <a:br>
                <a:rPr lang="en-GB" sz="1600" b="1" dirty="0"/>
              </a:br>
              <a:r>
                <a:rPr lang="en-GB" sz="1600" b="1" dirty="0">
                  <a:solidFill>
                    <a:srgbClr val="FFFF00"/>
                  </a:solidFill>
                </a:rPr>
                <a:t>LAMA+LABA</a:t>
              </a:r>
              <a:r>
                <a:rPr lang="en-GB" sz="1600" b="1" dirty="0"/>
                <a:t> </a:t>
              </a:r>
              <a:r>
                <a:rPr lang="en-GB" sz="1600" b="1" i="1" dirty="0"/>
                <a:t>or</a:t>
              </a:r>
              <a:endParaRPr lang="en-GB" sz="1600" b="1" dirty="0"/>
            </a:p>
            <a:p>
              <a:pPr algn="ctr" defTabSz="457200"/>
              <a:r>
                <a:rPr lang="en-GB" sz="1600" b="1" dirty="0"/>
                <a:t>LAMA+PDE4l</a:t>
              </a:r>
            </a:p>
          </p:txBody>
        </p:sp>
        <p:sp>
          <p:nvSpPr>
            <p:cNvPr id="31766" name="16 CuadroTexto"/>
            <p:cNvSpPr txBox="1">
              <a:spLocks noChangeArrowheads="1"/>
            </p:cNvSpPr>
            <p:nvPr/>
          </p:nvSpPr>
          <p:spPr bwMode="auto">
            <a:xfrm>
              <a:off x="4790002" y="4534223"/>
              <a:ext cx="1658422" cy="451466"/>
            </a:xfrm>
            <a:prstGeom prst="rect">
              <a:avLst/>
            </a:prstGeom>
            <a:noFill/>
            <a:ln w="9525">
              <a:noFill/>
              <a:miter lim="800000"/>
              <a:headEnd/>
              <a:tailEnd/>
            </a:ln>
          </p:spPr>
          <p:txBody>
            <a:bodyPr wrap="square">
              <a:spAutoFit/>
            </a:bodyPr>
            <a:lstStyle/>
            <a:p>
              <a:pPr algn="ctr" defTabSz="457200"/>
              <a:r>
                <a:rPr lang="en-GB" sz="1600" b="1" dirty="0">
                  <a:solidFill>
                    <a:srgbClr val="FFFF00"/>
                  </a:solidFill>
                </a:rPr>
                <a:t>LAMA+LABA</a:t>
              </a:r>
            </a:p>
          </p:txBody>
        </p:sp>
        <p:sp>
          <p:nvSpPr>
            <p:cNvPr id="31770" name="16 CuadroTexto"/>
            <p:cNvSpPr txBox="1">
              <a:spLocks noChangeArrowheads="1"/>
            </p:cNvSpPr>
            <p:nvPr/>
          </p:nvSpPr>
          <p:spPr bwMode="auto">
            <a:xfrm>
              <a:off x="2324900" y="2633809"/>
              <a:ext cx="1750653" cy="1108145"/>
            </a:xfrm>
            <a:prstGeom prst="rect">
              <a:avLst/>
            </a:prstGeom>
            <a:noFill/>
            <a:ln w="9525">
              <a:noFill/>
              <a:miter lim="800000"/>
              <a:headEnd/>
              <a:tailEnd/>
            </a:ln>
          </p:spPr>
          <p:txBody>
            <a:bodyPr wrap="none">
              <a:spAutoFit/>
            </a:bodyPr>
            <a:lstStyle/>
            <a:p>
              <a:pPr algn="ctr" defTabSz="457200"/>
              <a:r>
                <a:rPr lang="en-GB" sz="1600" b="1" dirty="0">
                  <a:solidFill>
                    <a:srgbClr val="FFFF00"/>
                  </a:solidFill>
                </a:rPr>
                <a:t>LAMA+LABA</a:t>
              </a:r>
              <a:r>
                <a:rPr lang="en-GB" sz="1600" b="1" dirty="0">
                  <a:solidFill>
                    <a:schemeClr val="tx2"/>
                  </a:solidFill>
                </a:rPr>
                <a:t> </a:t>
              </a:r>
              <a:r>
                <a:rPr lang="en-GB" sz="1600" b="1" i="1" dirty="0"/>
                <a:t>or</a:t>
              </a:r>
            </a:p>
            <a:p>
              <a:pPr algn="ctr" defTabSz="457200"/>
              <a:r>
                <a:rPr lang="en-GB" sz="1600" b="1" dirty="0"/>
                <a:t>LAMA+PDE4I </a:t>
              </a:r>
              <a:r>
                <a:rPr lang="en-GB" sz="1600" b="1" i="1" dirty="0"/>
                <a:t>or</a:t>
              </a:r>
            </a:p>
            <a:p>
              <a:pPr algn="ctr" defTabSz="457200"/>
              <a:r>
                <a:rPr lang="en-GB" sz="1600" b="1" dirty="0"/>
                <a:t>LABA+PDE4l</a:t>
              </a:r>
            </a:p>
          </p:txBody>
        </p:sp>
      </p:grpSp>
      <p:sp>
        <p:nvSpPr>
          <p:cNvPr id="31748" name="TextBox 34"/>
          <p:cNvSpPr txBox="1">
            <a:spLocks noChangeArrowheads="1"/>
          </p:cNvSpPr>
          <p:nvPr/>
        </p:nvSpPr>
        <p:spPr bwMode="auto">
          <a:xfrm>
            <a:off x="444500" y="4475547"/>
            <a:ext cx="4289426" cy="521494"/>
          </a:xfrm>
          <a:prstGeom prst="rect">
            <a:avLst/>
          </a:prstGeom>
          <a:noFill/>
          <a:ln w="9525">
            <a:noFill/>
            <a:miter lim="800000"/>
            <a:headEnd/>
            <a:tailEnd/>
          </a:ln>
        </p:spPr>
        <p:txBody>
          <a:bodyPr lIns="0" tIns="0" rIns="0" bIns="0" anchor="ctr"/>
          <a:lstStyle/>
          <a:p>
            <a:r>
              <a:rPr lang="en-GB" sz="900" dirty="0"/>
              <a:t>CAT, COPD Assessment Test; GOLD, Global initiative for chronic Obstructive Lung Disease; ICS, inhaled corticosteroid; LABA, long-acting </a:t>
            </a:r>
            <a:r>
              <a:rPr lang="en-GB" sz="900" dirty="0">
                <a:sym typeface="Symbol" pitchFamily="18" charset="2"/>
              </a:rPr>
              <a:t></a:t>
            </a:r>
            <a:r>
              <a:rPr lang="en-GB" sz="900" baseline="-25000" dirty="0"/>
              <a:t>2</a:t>
            </a:r>
            <a:r>
              <a:rPr lang="en-GB" sz="900" dirty="0"/>
              <a:t>-agonist; LAMA, long-acting muscarinic antagonist; mMRC, modified Medical Research Council; PDE4, phosphodiesterase-4 inhibitor; SABA, short-acting </a:t>
            </a:r>
            <a:r>
              <a:rPr lang="en-GB" sz="900" dirty="0">
                <a:sym typeface="Symbol" pitchFamily="18" charset="2"/>
              </a:rPr>
              <a:t></a:t>
            </a:r>
            <a:r>
              <a:rPr lang="en-GB" sz="900" baseline="-25000" dirty="0"/>
              <a:t>2</a:t>
            </a:r>
            <a:r>
              <a:rPr lang="en-GB" sz="900" dirty="0"/>
              <a:t>-agonist; SAMA, short-acting muscarinic antagonist</a:t>
            </a:r>
          </a:p>
        </p:txBody>
      </p:sp>
      <p:sp>
        <p:nvSpPr>
          <p:cNvPr id="28" name="TextBox 28"/>
          <p:cNvSpPr txBox="1">
            <a:spLocks noChangeArrowheads="1"/>
          </p:cNvSpPr>
          <p:nvPr/>
        </p:nvSpPr>
        <p:spPr bwMode="auto">
          <a:xfrm>
            <a:off x="4733926" y="4513250"/>
            <a:ext cx="4065588" cy="430581"/>
          </a:xfrm>
          <a:prstGeom prst="rect">
            <a:avLst/>
          </a:prstGeom>
          <a:noFill/>
          <a:ln w="9525">
            <a:noFill/>
            <a:miter lim="800000"/>
            <a:headEnd/>
            <a:tailEnd/>
          </a:ln>
        </p:spPr>
        <p:txBody>
          <a:bodyPr lIns="0" tIns="0" rIns="0" bIns="0" anchor="ctr"/>
          <a:lstStyle/>
          <a:p>
            <a:pPr algn="r"/>
            <a:r>
              <a:rPr lang="en-GB" sz="1100" dirty="0"/>
              <a:t>Global Strategy for the Diagnosis, Management and Prevention of COPD, Global Initiative for Chronic Obstructive Lung Disease (GOLD) 2013. </a:t>
            </a:r>
            <a:r>
              <a:rPr lang="en-GB" sz="1100" dirty="0" smtClean="0"/>
              <a:t>Available </a:t>
            </a:r>
            <a:r>
              <a:rPr lang="en-GB" sz="1100" dirty="0"/>
              <a:t>from: http://www.goldcopd.org/.</a:t>
            </a:r>
          </a:p>
        </p:txBody>
      </p:sp>
      <p:sp>
        <p:nvSpPr>
          <p:cNvPr id="31" name="1 Rectángulo"/>
          <p:cNvSpPr/>
          <p:nvPr/>
        </p:nvSpPr>
        <p:spPr>
          <a:xfrm>
            <a:off x="2093913" y="1265127"/>
            <a:ext cx="4913312" cy="2767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400" b="1" dirty="0">
              <a:solidFill>
                <a:prstClr val="black"/>
              </a:solidFill>
              <a:cs typeface="Arial" pitchFamily="34" charset="0"/>
            </a:endParaRPr>
          </a:p>
        </p:txBody>
      </p:sp>
      <p:cxnSp>
        <p:nvCxnSpPr>
          <p:cNvPr id="32" name="15 Conector recto"/>
          <p:cNvCxnSpPr>
            <a:stCxn id="31" idx="1"/>
            <a:endCxn id="31" idx="3"/>
          </p:cNvCxnSpPr>
          <p:nvPr/>
        </p:nvCxnSpPr>
        <p:spPr>
          <a:xfrm>
            <a:off x="2093913" y="2648633"/>
            <a:ext cx="49133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
          <p:cNvSpPr txBox="1">
            <a:spLocks noChangeArrowheads="1"/>
          </p:cNvSpPr>
          <p:nvPr/>
        </p:nvSpPr>
        <p:spPr bwMode="auto">
          <a:xfrm>
            <a:off x="2093913" y="2668883"/>
            <a:ext cx="641350" cy="461665"/>
          </a:xfrm>
          <a:prstGeom prst="rect">
            <a:avLst/>
          </a:prstGeom>
          <a:noFill/>
          <a:ln w="9525">
            <a:noFill/>
            <a:miter lim="800000"/>
            <a:headEnd/>
            <a:tailEnd/>
          </a:ln>
        </p:spPr>
        <p:txBody>
          <a:bodyPr>
            <a:spAutoFit/>
          </a:bodyPr>
          <a:lstStyle/>
          <a:p>
            <a:pPr algn="ctr" defTabSz="457200"/>
            <a:r>
              <a:rPr lang="en-GB" sz="2400" b="1" dirty="0"/>
              <a:t>A</a:t>
            </a:r>
          </a:p>
        </p:txBody>
      </p:sp>
      <p:sp>
        <p:nvSpPr>
          <p:cNvPr id="34" name="TextBox 26"/>
          <p:cNvSpPr txBox="1">
            <a:spLocks noChangeArrowheads="1"/>
          </p:cNvSpPr>
          <p:nvPr/>
        </p:nvSpPr>
        <p:spPr bwMode="auto">
          <a:xfrm>
            <a:off x="6362700" y="2668883"/>
            <a:ext cx="641350" cy="461665"/>
          </a:xfrm>
          <a:prstGeom prst="rect">
            <a:avLst/>
          </a:prstGeom>
          <a:noFill/>
          <a:ln w="9525">
            <a:noFill/>
            <a:miter lim="800000"/>
            <a:headEnd/>
            <a:tailEnd/>
          </a:ln>
        </p:spPr>
        <p:txBody>
          <a:bodyPr>
            <a:spAutoFit/>
          </a:bodyPr>
          <a:lstStyle/>
          <a:p>
            <a:pPr algn="ctr" defTabSz="457200"/>
            <a:r>
              <a:rPr lang="en-GB" sz="2400" b="1" dirty="0"/>
              <a:t>B</a:t>
            </a:r>
          </a:p>
        </p:txBody>
      </p:sp>
      <p:sp>
        <p:nvSpPr>
          <p:cNvPr id="35" name="TextBox 27"/>
          <p:cNvSpPr txBox="1">
            <a:spLocks noChangeArrowheads="1"/>
          </p:cNvSpPr>
          <p:nvPr/>
        </p:nvSpPr>
        <p:spPr bwMode="auto">
          <a:xfrm>
            <a:off x="6362700" y="1281809"/>
            <a:ext cx="641350" cy="461665"/>
          </a:xfrm>
          <a:prstGeom prst="rect">
            <a:avLst/>
          </a:prstGeom>
          <a:noFill/>
          <a:ln w="9525">
            <a:noFill/>
            <a:miter lim="800000"/>
            <a:headEnd/>
            <a:tailEnd/>
          </a:ln>
        </p:spPr>
        <p:txBody>
          <a:bodyPr>
            <a:spAutoFit/>
          </a:bodyPr>
          <a:lstStyle/>
          <a:p>
            <a:pPr algn="ctr" defTabSz="457200"/>
            <a:r>
              <a:rPr lang="en-GB" sz="2400" b="1" dirty="0"/>
              <a:t>D</a:t>
            </a:r>
          </a:p>
        </p:txBody>
      </p:sp>
      <p:sp>
        <p:nvSpPr>
          <p:cNvPr id="36" name="TextBox 28"/>
          <p:cNvSpPr txBox="1">
            <a:spLocks noChangeArrowheads="1"/>
          </p:cNvSpPr>
          <p:nvPr/>
        </p:nvSpPr>
        <p:spPr bwMode="auto">
          <a:xfrm>
            <a:off x="2093913" y="1281809"/>
            <a:ext cx="711200" cy="461665"/>
          </a:xfrm>
          <a:prstGeom prst="rect">
            <a:avLst/>
          </a:prstGeom>
          <a:noFill/>
          <a:ln w="9525">
            <a:noFill/>
            <a:miter lim="800000"/>
            <a:headEnd/>
            <a:tailEnd/>
          </a:ln>
        </p:spPr>
        <p:txBody>
          <a:bodyPr>
            <a:spAutoFit/>
          </a:bodyPr>
          <a:lstStyle/>
          <a:p>
            <a:pPr algn="ctr" defTabSz="457200"/>
            <a:r>
              <a:rPr lang="en-GB" sz="2400" b="1" dirty="0"/>
              <a:t>C</a:t>
            </a:r>
          </a:p>
        </p:txBody>
      </p:sp>
      <p:cxnSp>
        <p:nvCxnSpPr>
          <p:cNvPr id="37" name="14 Conector recto"/>
          <p:cNvCxnSpPr/>
          <p:nvPr/>
        </p:nvCxnSpPr>
        <p:spPr>
          <a:xfrm>
            <a:off x="4473575" y="1265127"/>
            <a:ext cx="0" cy="276701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7 CuadroTexto"/>
          <p:cNvSpPr txBox="1">
            <a:spLocks noChangeArrowheads="1"/>
          </p:cNvSpPr>
          <p:nvPr/>
        </p:nvSpPr>
        <p:spPr bwMode="auto">
          <a:xfrm rot="-5400000">
            <a:off x="7063199" y="2042605"/>
            <a:ext cx="2507456" cy="1200150"/>
          </a:xfrm>
          <a:prstGeom prst="rect">
            <a:avLst/>
          </a:prstGeom>
          <a:noFill/>
          <a:ln w="9525">
            <a:noFill/>
            <a:miter lim="800000"/>
            <a:headEnd/>
            <a:tailEnd/>
          </a:ln>
        </p:spPr>
        <p:txBody>
          <a:bodyPr>
            <a:spAutoFit/>
          </a:bodyPr>
          <a:lstStyle/>
          <a:p>
            <a:pPr algn="ctr" defTabSz="457200"/>
            <a:r>
              <a:rPr lang="en-GB" sz="2400" b="1" dirty="0"/>
              <a:t>Exacerbations per year</a:t>
            </a:r>
          </a:p>
          <a:p>
            <a:pPr defTabSz="457200"/>
            <a:endParaRPr lang="en-GB" sz="2400" b="1" dirty="0"/>
          </a:p>
        </p:txBody>
      </p:sp>
      <p:sp>
        <p:nvSpPr>
          <p:cNvPr id="39" name="Tekstfelt 8"/>
          <p:cNvSpPr txBox="1">
            <a:spLocks noChangeArrowheads="1"/>
          </p:cNvSpPr>
          <p:nvPr/>
        </p:nvSpPr>
        <p:spPr bwMode="auto">
          <a:xfrm>
            <a:off x="7004073" y="1708039"/>
            <a:ext cx="546945" cy="400110"/>
          </a:xfrm>
          <a:prstGeom prst="rect">
            <a:avLst/>
          </a:prstGeom>
          <a:noFill/>
          <a:ln w="9525">
            <a:noFill/>
            <a:miter lim="800000"/>
            <a:headEnd/>
            <a:tailEnd/>
          </a:ln>
        </p:spPr>
        <p:txBody>
          <a:bodyPr wrap="none">
            <a:spAutoFit/>
          </a:bodyPr>
          <a:lstStyle/>
          <a:p>
            <a:pPr defTabSz="457200"/>
            <a:r>
              <a:rPr lang="en-GB" sz="2000" b="1" u="sng" dirty="0"/>
              <a:t>&gt;</a:t>
            </a:r>
            <a:r>
              <a:rPr lang="en-GB" sz="2000" b="1" dirty="0"/>
              <a:t>2 </a:t>
            </a:r>
          </a:p>
        </p:txBody>
      </p:sp>
      <p:sp>
        <p:nvSpPr>
          <p:cNvPr id="40" name="Tekstfelt 9"/>
          <p:cNvSpPr txBox="1">
            <a:spLocks noChangeArrowheads="1"/>
          </p:cNvSpPr>
          <p:nvPr/>
        </p:nvSpPr>
        <p:spPr bwMode="auto">
          <a:xfrm>
            <a:off x="6958014" y="3027251"/>
            <a:ext cx="327334" cy="400110"/>
          </a:xfrm>
          <a:prstGeom prst="rect">
            <a:avLst/>
          </a:prstGeom>
          <a:noFill/>
          <a:ln w="9525">
            <a:noFill/>
            <a:miter lim="800000"/>
            <a:headEnd/>
            <a:tailEnd/>
          </a:ln>
        </p:spPr>
        <p:txBody>
          <a:bodyPr wrap="none">
            <a:spAutoFit/>
          </a:bodyPr>
          <a:lstStyle/>
          <a:p>
            <a:pPr defTabSz="457200"/>
            <a:r>
              <a:rPr lang="en-GB" sz="2000" b="1" dirty="0"/>
              <a:t>1</a:t>
            </a:r>
          </a:p>
        </p:txBody>
      </p:sp>
      <p:sp>
        <p:nvSpPr>
          <p:cNvPr id="41" name="Tekstfelt 10"/>
          <p:cNvSpPr txBox="1">
            <a:spLocks noChangeArrowheads="1"/>
          </p:cNvSpPr>
          <p:nvPr/>
        </p:nvSpPr>
        <p:spPr bwMode="auto">
          <a:xfrm>
            <a:off x="6853238" y="3607086"/>
            <a:ext cx="455574" cy="400110"/>
          </a:xfrm>
          <a:prstGeom prst="rect">
            <a:avLst/>
          </a:prstGeom>
          <a:noFill/>
          <a:ln w="9525">
            <a:noFill/>
            <a:miter lim="800000"/>
            <a:headEnd/>
            <a:tailEnd/>
          </a:ln>
        </p:spPr>
        <p:txBody>
          <a:bodyPr wrap="none">
            <a:spAutoFit/>
          </a:bodyPr>
          <a:lstStyle/>
          <a:p>
            <a:pPr defTabSz="457200"/>
            <a:r>
              <a:rPr lang="en-GB" b="1" dirty="0"/>
              <a:t>  </a:t>
            </a:r>
            <a:r>
              <a:rPr lang="en-GB" sz="2000" b="1" dirty="0"/>
              <a:t>0</a:t>
            </a:r>
          </a:p>
        </p:txBody>
      </p:sp>
      <p:sp>
        <p:nvSpPr>
          <p:cNvPr id="42" name="TextBox 2"/>
          <p:cNvSpPr txBox="1">
            <a:spLocks noChangeArrowheads="1"/>
          </p:cNvSpPr>
          <p:nvPr/>
        </p:nvSpPr>
        <p:spPr bwMode="auto">
          <a:xfrm>
            <a:off x="2093916" y="4033330"/>
            <a:ext cx="2379661" cy="338554"/>
          </a:xfrm>
          <a:prstGeom prst="rect">
            <a:avLst/>
          </a:prstGeom>
          <a:noFill/>
          <a:ln w="9525">
            <a:noFill/>
            <a:miter lim="800000"/>
            <a:headEnd/>
            <a:tailEnd/>
          </a:ln>
        </p:spPr>
        <p:txBody>
          <a:bodyPr wrap="square">
            <a:spAutoFit/>
          </a:bodyPr>
          <a:lstStyle/>
          <a:p>
            <a:pPr algn="ctr" defTabSz="457200"/>
            <a:r>
              <a:rPr lang="en-GB" sz="1600" b="1" dirty="0" err="1"/>
              <a:t>mMRC</a:t>
            </a:r>
            <a:r>
              <a:rPr lang="en-GB" sz="1600" b="1" dirty="0"/>
              <a:t> </a:t>
            </a:r>
            <a:r>
              <a:rPr lang="en-GB" sz="1600" b="1" dirty="0" smtClean="0"/>
              <a:t>0-1 CAT </a:t>
            </a:r>
            <a:r>
              <a:rPr lang="en-GB" sz="1600" b="1" dirty="0"/>
              <a:t>&lt;10 </a:t>
            </a:r>
          </a:p>
        </p:txBody>
      </p:sp>
      <p:sp>
        <p:nvSpPr>
          <p:cNvPr id="43" name="Tekstfelt 20"/>
          <p:cNvSpPr txBox="1">
            <a:spLocks noChangeArrowheads="1"/>
          </p:cNvSpPr>
          <p:nvPr/>
        </p:nvSpPr>
        <p:spPr bwMode="auto">
          <a:xfrm>
            <a:off x="366713" y="1487787"/>
            <a:ext cx="1499128" cy="461665"/>
          </a:xfrm>
          <a:prstGeom prst="rect">
            <a:avLst/>
          </a:prstGeom>
          <a:noFill/>
          <a:ln w="9525">
            <a:noFill/>
            <a:miter lim="800000"/>
            <a:headEnd/>
            <a:tailEnd/>
          </a:ln>
        </p:spPr>
        <p:txBody>
          <a:bodyPr wrap="none">
            <a:spAutoFit/>
          </a:bodyPr>
          <a:lstStyle/>
          <a:p>
            <a:pPr defTabSz="457200"/>
            <a:r>
              <a:rPr lang="en-GB" sz="2400" b="1" dirty="0"/>
              <a:t>GOLD 4  </a:t>
            </a:r>
          </a:p>
        </p:txBody>
      </p:sp>
      <p:sp>
        <p:nvSpPr>
          <p:cNvPr id="44" name="TextBox 2"/>
          <p:cNvSpPr txBox="1">
            <a:spLocks noChangeArrowheads="1"/>
          </p:cNvSpPr>
          <p:nvPr/>
        </p:nvSpPr>
        <p:spPr bwMode="auto">
          <a:xfrm>
            <a:off x="4759265" y="4034520"/>
            <a:ext cx="2035301" cy="338554"/>
          </a:xfrm>
          <a:prstGeom prst="rect">
            <a:avLst/>
          </a:prstGeom>
          <a:noFill/>
          <a:ln w="9525">
            <a:noFill/>
            <a:miter lim="800000"/>
            <a:headEnd/>
            <a:tailEnd/>
          </a:ln>
        </p:spPr>
        <p:txBody>
          <a:bodyPr wrap="none">
            <a:spAutoFit/>
          </a:bodyPr>
          <a:lstStyle/>
          <a:p>
            <a:pPr algn="ctr" defTabSz="457200"/>
            <a:r>
              <a:rPr lang="en-GB" sz="1600" b="1" dirty="0"/>
              <a:t>mMRC ≥</a:t>
            </a:r>
            <a:r>
              <a:rPr lang="en-GB" sz="1600" b="1" dirty="0" smtClean="0"/>
              <a:t>2 CAT </a:t>
            </a:r>
            <a:r>
              <a:rPr lang="en-GB" sz="1600" b="1" dirty="0"/>
              <a:t>≥10 </a:t>
            </a:r>
          </a:p>
        </p:txBody>
      </p:sp>
      <p:sp>
        <p:nvSpPr>
          <p:cNvPr id="45" name="Tekstfelt 29"/>
          <p:cNvSpPr txBox="1">
            <a:spLocks noChangeArrowheads="1"/>
          </p:cNvSpPr>
          <p:nvPr/>
        </p:nvSpPr>
        <p:spPr bwMode="auto">
          <a:xfrm>
            <a:off x="374650" y="2122391"/>
            <a:ext cx="1499128" cy="461665"/>
          </a:xfrm>
          <a:prstGeom prst="rect">
            <a:avLst/>
          </a:prstGeom>
          <a:noFill/>
          <a:ln w="9525">
            <a:noFill/>
            <a:miter lim="800000"/>
            <a:headEnd/>
            <a:tailEnd/>
          </a:ln>
        </p:spPr>
        <p:txBody>
          <a:bodyPr wrap="none">
            <a:spAutoFit/>
          </a:bodyPr>
          <a:lstStyle/>
          <a:p>
            <a:pPr defTabSz="457200"/>
            <a:r>
              <a:rPr lang="en-GB" sz="2400" b="1" dirty="0"/>
              <a:t>GOLD 3  </a:t>
            </a:r>
          </a:p>
        </p:txBody>
      </p:sp>
      <p:sp>
        <p:nvSpPr>
          <p:cNvPr id="46" name="Tekstfelt 30"/>
          <p:cNvSpPr txBox="1">
            <a:spLocks noChangeArrowheads="1"/>
          </p:cNvSpPr>
          <p:nvPr/>
        </p:nvSpPr>
        <p:spPr bwMode="auto">
          <a:xfrm>
            <a:off x="379413" y="2858197"/>
            <a:ext cx="1499128" cy="461665"/>
          </a:xfrm>
          <a:prstGeom prst="rect">
            <a:avLst/>
          </a:prstGeom>
          <a:noFill/>
          <a:ln w="9525">
            <a:noFill/>
            <a:miter lim="800000"/>
            <a:headEnd/>
            <a:tailEnd/>
          </a:ln>
        </p:spPr>
        <p:txBody>
          <a:bodyPr wrap="none">
            <a:spAutoFit/>
          </a:bodyPr>
          <a:lstStyle/>
          <a:p>
            <a:pPr defTabSz="457200"/>
            <a:r>
              <a:rPr lang="en-GB" sz="2400" b="1" dirty="0"/>
              <a:t>GOLD 2  </a:t>
            </a:r>
          </a:p>
        </p:txBody>
      </p:sp>
      <p:sp>
        <p:nvSpPr>
          <p:cNvPr id="47" name="Tekstfelt 31"/>
          <p:cNvSpPr txBox="1">
            <a:spLocks noChangeArrowheads="1"/>
          </p:cNvSpPr>
          <p:nvPr/>
        </p:nvSpPr>
        <p:spPr bwMode="auto">
          <a:xfrm>
            <a:off x="385763" y="3447556"/>
            <a:ext cx="1499128" cy="461665"/>
          </a:xfrm>
          <a:prstGeom prst="rect">
            <a:avLst/>
          </a:prstGeom>
          <a:noFill/>
          <a:ln w="9525">
            <a:noFill/>
            <a:miter lim="800000"/>
            <a:headEnd/>
            <a:tailEnd/>
          </a:ln>
        </p:spPr>
        <p:txBody>
          <a:bodyPr wrap="none">
            <a:spAutoFit/>
          </a:bodyPr>
          <a:lstStyle/>
          <a:p>
            <a:pPr defTabSz="457200"/>
            <a:r>
              <a:rPr lang="en-GB" sz="2400" b="1" dirty="0"/>
              <a:t>GOLD 1  </a:t>
            </a:r>
          </a:p>
        </p:txBody>
      </p:sp>
      <p:sp>
        <p:nvSpPr>
          <p:cNvPr id="3" name="Title 2"/>
          <p:cNvSpPr>
            <a:spLocks noGrp="1"/>
          </p:cNvSpPr>
          <p:nvPr>
            <p:ph type="title"/>
          </p:nvPr>
        </p:nvSpPr>
        <p:spPr>
          <a:xfrm>
            <a:off x="166703" y="115491"/>
            <a:ext cx="8785225" cy="1569660"/>
          </a:xfrm>
        </p:spPr>
        <p:txBody>
          <a:bodyPr/>
          <a:lstStyle/>
          <a:p>
            <a:pPr lvl="0"/>
            <a:r>
              <a:rPr lang="en-GB" sz="3200" dirty="0" smtClean="0">
                <a:solidFill>
                  <a:srgbClr val="FFFF00"/>
                </a:solidFill>
                <a:effectLst/>
              </a:rPr>
              <a:t>Pharmacological management of stable COPD: FUTURE</a:t>
            </a:r>
            <a:br>
              <a:rPr lang="en-GB" sz="3200" dirty="0" smtClean="0">
                <a:solidFill>
                  <a:srgbClr val="FFFF00"/>
                </a:solidFill>
                <a:effectLst/>
              </a:rPr>
            </a:br>
            <a:endParaRPr lang="en-US" sz="3200" dirty="0">
              <a:solidFill>
                <a:srgbClr val="FFFF00"/>
              </a:solidFill>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8" name="Picture 2" descr="COPD man"/>
          <p:cNvPicPr>
            <a:picLocks noChangeAspect="1" noChangeArrowheads="1"/>
          </p:cNvPicPr>
          <p:nvPr/>
        </p:nvPicPr>
        <p:blipFill>
          <a:blip r:embed="rId2" cstate="print"/>
          <a:srcRect/>
          <a:stretch>
            <a:fillRect/>
          </a:stretch>
        </p:blipFill>
        <p:spPr bwMode="auto">
          <a:xfrm>
            <a:off x="236538" y="1169194"/>
            <a:ext cx="4227512" cy="3680222"/>
          </a:xfrm>
          <a:prstGeom prst="rect">
            <a:avLst/>
          </a:prstGeom>
          <a:noFill/>
          <a:ln w="9525">
            <a:noFill/>
            <a:miter lim="800000"/>
            <a:headEnd/>
            <a:tailEnd/>
          </a:ln>
        </p:spPr>
      </p:pic>
      <p:sp>
        <p:nvSpPr>
          <p:cNvPr id="80899" name="Rectangle 3"/>
          <p:cNvSpPr>
            <a:spLocks noChangeArrowheads="1"/>
          </p:cNvSpPr>
          <p:nvPr/>
        </p:nvSpPr>
        <p:spPr bwMode="auto">
          <a:xfrm>
            <a:off x="481968" y="6"/>
            <a:ext cx="8205787" cy="1080751"/>
          </a:xfrm>
          <a:prstGeom prst="rect">
            <a:avLst/>
          </a:prstGeom>
          <a:noFill/>
          <a:ln w="12700">
            <a:noFill/>
            <a:miter lim="800000"/>
            <a:headEnd/>
            <a:tailEnd/>
          </a:ln>
        </p:spPr>
        <p:txBody>
          <a:bodyPr lIns="36000" tIns="36000" rIns="36000" bIns="36000" anchor="b"/>
          <a:lstStyle/>
          <a:p>
            <a:pPr algn="ctr"/>
            <a:r>
              <a:rPr lang="en-US" sz="3200" b="1" dirty="0">
                <a:solidFill>
                  <a:srgbClr val="FFFF00"/>
                </a:solidFill>
                <a:latin typeface="Arial" pitchFamily="34" charset="0"/>
              </a:rPr>
              <a:t>What </a:t>
            </a:r>
            <a:r>
              <a:rPr lang="en-US" sz="3200" b="1" dirty="0" smtClean="0">
                <a:solidFill>
                  <a:srgbClr val="FFFF00"/>
                </a:solidFill>
                <a:latin typeface="Arial" pitchFamily="34" charset="0"/>
              </a:rPr>
              <a:t>is the impact of LAMA+ LABA  combination ? </a:t>
            </a:r>
            <a:endParaRPr lang="en-US" sz="3200" b="1" dirty="0">
              <a:solidFill>
                <a:srgbClr val="FFFF00"/>
              </a:solidFill>
              <a:latin typeface="Arial" pitchFamily="34" charset="0"/>
            </a:endParaRPr>
          </a:p>
        </p:txBody>
      </p:sp>
      <p:pic>
        <p:nvPicPr>
          <p:cNvPr id="69638" name="Picture 6" descr="http://images.cdn3.inmagine.com/168nwm/ojoimages/oj217/pe0081331.jpg">
            <a:hlinkClick r:id="rId3"/>
          </p:cNvPr>
          <p:cNvPicPr>
            <a:picLocks noChangeAspect="1" noChangeArrowheads="1"/>
          </p:cNvPicPr>
          <p:nvPr/>
        </p:nvPicPr>
        <p:blipFill>
          <a:blip r:embed="rId4" cstate="print"/>
          <a:srcRect/>
          <a:stretch>
            <a:fillRect/>
          </a:stretch>
        </p:blipFill>
        <p:spPr bwMode="auto">
          <a:xfrm>
            <a:off x="4372354" y="1045927"/>
            <a:ext cx="3816350" cy="3888581"/>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 to="" calcmode="lin" valueType="num">
                                      <p:cBhvr>
                                        <p:cTn id="7" dur="1" fill="hold"/>
                                        <p:tgtEl>
                                          <p:spTgt spid="696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a:xfrm>
            <a:off x="166703" y="115497"/>
            <a:ext cx="8785225" cy="1200329"/>
          </a:xfrm>
        </p:spPr>
        <p:txBody>
          <a:bodyPr/>
          <a:lstStyle/>
          <a:p>
            <a:r>
              <a:rPr lang="en-GB" dirty="0" smtClean="0">
                <a:solidFill>
                  <a:srgbClr val="FFFF00"/>
                </a:solidFill>
                <a:effectLst/>
              </a:rPr>
              <a:t>Effect of long active bronchodilators on FEV</a:t>
            </a:r>
            <a:r>
              <a:rPr lang="en-GB" baseline="-25000" dirty="0" smtClean="0">
                <a:solidFill>
                  <a:srgbClr val="FFFF00"/>
                </a:solidFill>
                <a:effectLst/>
              </a:rPr>
              <a:t>1</a:t>
            </a:r>
            <a:endParaRPr lang="en-GB" dirty="0" smtClean="0">
              <a:solidFill>
                <a:srgbClr val="FFFF00"/>
              </a:solidFill>
              <a:effectLst/>
            </a:endParaRPr>
          </a:p>
        </p:txBody>
      </p:sp>
      <p:sp>
        <p:nvSpPr>
          <p:cNvPr id="1028" name="Rectangle 3"/>
          <p:cNvSpPr>
            <a:spLocks noChangeArrowheads="1"/>
          </p:cNvSpPr>
          <p:nvPr/>
        </p:nvSpPr>
        <p:spPr bwMode="auto">
          <a:xfrm>
            <a:off x="107951" y="4804184"/>
            <a:ext cx="3950056" cy="307777"/>
          </a:xfrm>
          <a:prstGeom prst="rect">
            <a:avLst/>
          </a:prstGeom>
          <a:noFill/>
          <a:ln w="9525">
            <a:noFill/>
            <a:miter lim="800000"/>
            <a:headEnd/>
            <a:tailEnd/>
          </a:ln>
        </p:spPr>
        <p:txBody>
          <a:bodyPr wrap="none">
            <a:spAutoFit/>
          </a:bodyPr>
          <a:lstStyle/>
          <a:p>
            <a:r>
              <a:rPr lang="en-US" sz="1400" b="1" dirty="0" err="1">
                <a:cs typeface="Times New Roman" pitchFamily="18" charset="0"/>
              </a:rPr>
              <a:t>Vincken</a:t>
            </a:r>
            <a:r>
              <a:rPr lang="en-US" sz="1400" b="1" dirty="0">
                <a:cs typeface="Times New Roman" pitchFamily="18" charset="0"/>
              </a:rPr>
              <a:t> et al. </a:t>
            </a:r>
            <a:r>
              <a:rPr lang="en-US" sz="1400" b="1" i="1" dirty="0" err="1">
                <a:cs typeface="Times New Roman" pitchFamily="18" charset="0"/>
              </a:rPr>
              <a:t>Eur</a:t>
            </a:r>
            <a:r>
              <a:rPr lang="en-US" sz="1400" b="1" i="1" dirty="0">
                <a:cs typeface="Times New Roman" pitchFamily="18" charset="0"/>
              </a:rPr>
              <a:t> </a:t>
            </a:r>
            <a:r>
              <a:rPr lang="en-US" sz="1400" b="1" i="1" dirty="0" err="1">
                <a:cs typeface="Times New Roman" pitchFamily="18" charset="0"/>
              </a:rPr>
              <a:t>Respir</a:t>
            </a:r>
            <a:r>
              <a:rPr lang="en-US" sz="1400" b="1" i="1" dirty="0">
                <a:cs typeface="Times New Roman" pitchFamily="18" charset="0"/>
              </a:rPr>
              <a:t> J.</a:t>
            </a:r>
            <a:r>
              <a:rPr lang="en-US" sz="1400" b="1" dirty="0">
                <a:cs typeface="Times New Roman" pitchFamily="18" charset="0"/>
              </a:rPr>
              <a:t> 2002;19:209-216.</a:t>
            </a:r>
          </a:p>
        </p:txBody>
      </p:sp>
      <p:graphicFrame>
        <p:nvGraphicFramePr>
          <p:cNvPr id="1026" name="Object 2"/>
          <p:cNvGraphicFramePr>
            <a:graphicFrameLocks noChangeAspect="1"/>
          </p:cNvGraphicFramePr>
          <p:nvPr/>
        </p:nvGraphicFramePr>
        <p:xfrm>
          <a:off x="754063" y="1053704"/>
          <a:ext cx="7999412" cy="3543300"/>
        </p:xfrm>
        <a:graphic>
          <a:graphicData uri="http://schemas.openxmlformats.org/presentationml/2006/ole">
            <p:oleObj spid="_x0000_s185346" name="Chart" r:id="rId4" imgW="8001000" imgH="4953000" progId="MSGraph.Chart.8">
              <p:embed followColorScheme="full"/>
            </p:oleObj>
          </a:graphicData>
        </a:graphic>
      </p:graphicFrame>
      <p:sp>
        <p:nvSpPr>
          <p:cNvPr id="1029" name="Line 5"/>
          <p:cNvSpPr>
            <a:spLocks noChangeShapeType="1"/>
          </p:cNvSpPr>
          <p:nvPr/>
        </p:nvSpPr>
        <p:spPr bwMode="auto">
          <a:xfrm>
            <a:off x="2152650" y="1294210"/>
            <a:ext cx="438150" cy="1190"/>
          </a:xfrm>
          <a:prstGeom prst="line">
            <a:avLst/>
          </a:prstGeom>
          <a:noFill/>
          <a:ln w="38100">
            <a:solidFill>
              <a:schemeClr val="tx1"/>
            </a:solidFill>
            <a:round/>
            <a:headEnd/>
            <a:tailEnd/>
          </a:ln>
        </p:spPr>
        <p:txBody>
          <a:bodyPr/>
          <a:lstStyle/>
          <a:p>
            <a:endParaRPr lang="en-US"/>
          </a:p>
        </p:txBody>
      </p:sp>
      <p:sp>
        <p:nvSpPr>
          <p:cNvPr id="1030" name="Rectangle 6"/>
          <p:cNvSpPr>
            <a:spLocks noChangeArrowheads="1"/>
          </p:cNvSpPr>
          <p:nvPr/>
        </p:nvSpPr>
        <p:spPr bwMode="auto">
          <a:xfrm>
            <a:off x="2714625" y="1190636"/>
            <a:ext cx="602729" cy="276999"/>
          </a:xfrm>
          <a:prstGeom prst="rect">
            <a:avLst/>
          </a:prstGeom>
          <a:noFill/>
          <a:ln w="9525">
            <a:noFill/>
            <a:miter lim="800000"/>
            <a:headEnd/>
            <a:tailEnd/>
          </a:ln>
        </p:spPr>
        <p:txBody>
          <a:bodyPr wrap="none" lIns="0" tIns="0" rIns="0" bIns="0">
            <a:spAutoFit/>
          </a:bodyPr>
          <a:lstStyle/>
          <a:p>
            <a:r>
              <a:rPr lang="en-GB" sz="1800">
                <a:solidFill>
                  <a:srgbClr val="FFFFFF"/>
                </a:solidFill>
              </a:rPr>
              <a:t>Day 1</a:t>
            </a:r>
            <a:endParaRPr lang="en-GB" sz="1800"/>
          </a:p>
        </p:txBody>
      </p:sp>
      <p:sp>
        <p:nvSpPr>
          <p:cNvPr id="1031" name="Line 7"/>
          <p:cNvSpPr>
            <a:spLocks noChangeShapeType="1"/>
          </p:cNvSpPr>
          <p:nvPr/>
        </p:nvSpPr>
        <p:spPr bwMode="auto">
          <a:xfrm>
            <a:off x="3449638" y="1294210"/>
            <a:ext cx="438150" cy="1190"/>
          </a:xfrm>
          <a:prstGeom prst="line">
            <a:avLst/>
          </a:prstGeom>
          <a:noFill/>
          <a:ln w="38100">
            <a:solidFill>
              <a:schemeClr val="tx1"/>
            </a:solidFill>
            <a:prstDash val="dash"/>
            <a:round/>
            <a:headEnd/>
            <a:tailEnd/>
          </a:ln>
        </p:spPr>
        <p:txBody>
          <a:bodyPr/>
          <a:lstStyle/>
          <a:p>
            <a:endParaRPr lang="en-US"/>
          </a:p>
        </p:txBody>
      </p:sp>
      <p:sp>
        <p:nvSpPr>
          <p:cNvPr id="1032" name="Rectangle 8"/>
          <p:cNvSpPr>
            <a:spLocks noChangeArrowheads="1"/>
          </p:cNvSpPr>
          <p:nvPr/>
        </p:nvSpPr>
        <p:spPr bwMode="auto">
          <a:xfrm>
            <a:off x="4005264" y="1190636"/>
            <a:ext cx="859210" cy="276999"/>
          </a:xfrm>
          <a:prstGeom prst="rect">
            <a:avLst/>
          </a:prstGeom>
          <a:noFill/>
          <a:ln w="9525">
            <a:noFill/>
            <a:miter lim="800000"/>
            <a:headEnd/>
            <a:tailEnd/>
          </a:ln>
        </p:spPr>
        <p:txBody>
          <a:bodyPr wrap="none" lIns="0" tIns="0" rIns="0" bIns="0">
            <a:spAutoFit/>
          </a:bodyPr>
          <a:lstStyle/>
          <a:p>
            <a:r>
              <a:rPr lang="en-GB" sz="1800">
                <a:solidFill>
                  <a:srgbClr val="FFFFFF"/>
                </a:solidFill>
              </a:rPr>
              <a:t>Day 364</a:t>
            </a:r>
            <a:endParaRPr lang="en-GB" sz="1800"/>
          </a:p>
        </p:txBody>
      </p:sp>
      <p:sp>
        <p:nvSpPr>
          <p:cNvPr id="1033" name="Rectangle 10"/>
          <p:cNvSpPr>
            <a:spLocks noChangeArrowheads="1"/>
          </p:cNvSpPr>
          <p:nvPr/>
        </p:nvSpPr>
        <p:spPr bwMode="auto">
          <a:xfrm rot="-5400000">
            <a:off x="573123" y="2641115"/>
            <a:ext cx="977832" cy="307777"/>
          </a:xfrm>
          <a:prstGeom prst="rect">
            <a:avLst/>
          </a:prstGeom>
          <a:noFill/>
          <a:ln w="9525">
            <a:noFill/>
            <a:miter lim="800000"/>
            <a:headEnd/>
            <a:tailEnd/>
          </a:ln>
        </p:spPr>
        <p:txBody>
          <a:bodyPr wrap="none" lIns="0" tIns="0" rIns="0" bIns="0">
            <a:spAutoFit/>
          </a:bodyPr>
          <a:lstStyle/>
          <a:p>
            <a:r>
              <a:rPr lang="en-GB" sz="2000">
                <a:solidFill>
                  <a:srgbClr val="FFFFFF"/>
                </a:solidFill>
              </a:rPr>
              <a:t>FEV</a:t>
            </a:r>
            <a:r>
              <a:rPr lang="en-GB" sz="2000" baseline="-25000">
                <a:solidFill>
                  <a:srgbClr val="FFFFFF"/>
                </a:solidFill>
              </a:rPr>
              <a:t>1</a:t>
            </a:r>
            <a:r>
              <a:rPr lang="en-GB" sz="2000">
                <a:solidFill>
                  <a:srgbClr val="FFFFFF"/>
                </a:solidFill>
              </a:rPr>
              <a:t> (L)</a:t>
            </a:r>
            <a:endParaRPr lang="en-GB" sz="2000"/>
          </a:p>
        </p:txBody>
      </p:sp>
      <p:sp>
        <p:nvSpPr>
          <p:cNvPr id="1034" name="Text Box 11"/>
          <p:cNvSpPr txBox="1">
            <a:spLocks noChangeArrowheads="1"/>
          </p:cNvSpPr>
          <p:nvPr/>
        </p:nvSpPr>
        <p:spPr bwMode="auto">
          <a:xfrm>
            <a:off x="1630364" y="3987403"/>
            <a:ext cx="612668" cy="400110"/>
          </a:xfrm>
          <a:prstGeom prst="rect">
            <a:avLst/>
          </a:prstGeom>
          <a:noFill/>
          <a:ln w="9525">
            <a:noFill/>
            <a:miter lim="800000"/>
            <a:headEnd/>
            <a:tailEnd/>
          </a:ln>
        </p:spPr>
        <p:txBody>
          <a:bodyPr wrap="none">
            <a:spAutoFit/>
          </a:bodyPr>
          <a:lstStyle/>
          <a:p>
            <a:r>
              <a:rPr lang="en-GB" sz="2000"/>
              <a:t>–60</a:t>
            </a:r>
          </a:p>
        </p:txBody>
      </p:sp>
      <p:sp>
        <p:nvSpPr>
          <p:cNvPr id="1035" name="Text Box 12"/>
          <p:cNvSpPr txBox="1">
            <a:spLocks noChangeArrowheads="1"/>
          </p:cNvSpPr>
          <p:nvPr/>
        </p:nvSpPr>
        <p:spPr bwMode="auto">
          <a:xfrm>
            <a:off x="3846514" y="3987403"/>
            <a:ext cx="470000" cy="400110"/>
          </a:xfrm>
          <a:prstGeom prst="rect">
            <a:avLst/>
          </a:prstGeom>
          <a:noFill/>
          <a:ln w="9525">
            <a:noFill/>
            <a:miter lim="800000"/>
            <a:headEnd/>
            <a:tailEnd/>
          </a:ln>
        </p:spPr>
        <p:txBody>
          <a:bodyPr wrap="none">
            <a:spAutoFit/>
          </a:bodyPr>
          <a:lstStyle/>
          <a:p>
            <a:r>
              <a:rPr lang="en-GB" sz="2000"/>
              <a:t>30</a:t>
            </a:r>
          </a:p>
        </p:txBody>
      </p:sp>
      <p:sp>
        <p:nvSpPr>
          <p:cNvPr id="1036" name="Text Box 13"/>
          <p:cNvSpPr txBox="1">
            <a:spLocks noChangeArrowheads="1"/>
          </p:cNvSpPr>
          <p:nvPr/>
        </p:nvSpPr>
        <p:spPr bwMode="auto">
          <a:xfrm>
            <a:off x="4538664" y="3987403"/>
            <a:ext cx="470000" cy="400110"/>
          </a:xfrm>
          <a:prstGeom prst="rect">
            <a:avLst/>
          </a:prstGeom>
          <a:noFill/>
          <a:ln w="9525">
            <a:noFill/>
            <a:miter lim="800000"/>
            <a:headEnd/>
            <a:tailEnd/>
          </a:ln>
        </p:spPr>
        <p:txBody>
          <a:bodyPr wrap="none">
            <a:spAutoFit/>
          </a:bodyPr>
          <a:lstStyle/>
          <a:p>
            <a:r>
              <a:rPr lang="en-GB" sz="2000"/>
              <a:t>60</a:t>
            </a:r>
          </a:p>
        </p:txBody>
      </p:sp>
      <p:sp>
        <p:nvSpPr>
          <p:cNvPr id="1037" name="Text Box 14"/>
          <p:cNvSpPr txBox="1">
            <a:spLocks noChangeArrowheads="1"/>
          </p:cNvSpPr>
          <p:nvPr/>
        </p:nvSpPr>
        <p:spPr bwMode="auto">
          <a:xfrm>
            <a:off x="5891213" y="3987403"/>
            <a:ext cx="612668" cy="400110"/>
          </a:xfrm>
          <a:prstGeom prst="rect">
            <a:avLst/>
          </a:prstGeom>
          <a:noFill/>
          <a:ln w="9525">
            <a:noFill/>
            <a:miter lim="800000"/>
            <a:headEnd/>
            <a:tailEnd/>
          </a:ln>
        </p:spPr>
        <p:txBody>
          <a:bodyPr wrap="none">
            <a:spAutoFit/>
          </a:bodyPr>
          <a:lstStyle/>
          <a:p>
            <a:r>
              <a:rPr lang="en-GB" sz="2000"/>
              <a:t>120</a:t>
            </a:r>
          </a:p>
        </p:txBody>
      </p:sp>
      <p:sp>
        <p:nvSpPr>
          <p:cNvPr id="1038" name="Text Box 15"/>
          <p:cNvSpPr txBox="1">
            <a:spLocks noChangeArrowheads="1"/>
          </p:cNvSpPr>
          <p:nvPr/>
        </p:nvSpPr>
        <p:spPr bwMode="auto">
          <a:xfrm>
            <a:off x="7292976" y="3987403"/>
            <a:ext cx="612668" cy="400110"/>
          </a:xfrm>
          <a:prstGeom prst="rect">
            <a:avLst/>
          </a:prstGeom>
          <a:noFill/>
          <a:ln w="9525">
            <a:noFill/>
            <a:miter lim="800000"/>
            <a:headEnd/>
            <a:tailEnd/>
          </a:ln>
        </p:spPr>
        <p:txBody>
          <a:bodyPr wrap="none">
            <a:spAutoFit/>
          </a:bodyPr>
          <a:lstStyle/>
          <a:p>
            <a:r>
              <a:rPr lang="en-GB" sz="2000"/>
              <a:t>180</a:t>
            </a:r>
          </a:p>
        </p:txBody>
      </p:sp>
      <p:sp>
        <p:nvSpPr>
          <p:cNvPr id="1039" name="Text Box 18"/>
          <p:cNvSpPr txBox="1">
            <a:spLocks noChangeArrowheads="1"/>
          </p:cNvSpPr>
          <p:nvPr/>
        </p:nvSpPr>
        <p:spPr bwMode="auto">
          <a:xfrm>
            <a:off x="5138738" y="3311101"/>
            <a:ext cx="2347246" cy="400110"/>
          </a:xfrm>
          <a:prstGeom prst="rect">
            <a:avLst/>
          </a:prstGeom>
          <a:noFill/>
          <a:ln w="9525">
            <a:noFill/>
            <a:miter lim="800000"/>
            <a:headEnd/>
            <a:tailEnd/>
          </a:ln>
        </p:spPr>
        <p:txBody>
          <a:bodyPr wrap="none" anchor="ctr">
            <a:spAutoFit/>
          </a:bodyPr>
          <a:lstStyle/>
          <a:p>
            <a:r>
              <a:rPr lang="en-GB" sz="2000" dirty="0">
                <a:solidFill>
                  <a:srgbClr val="00FFFF"/>
                </a:solidFill>
              </a:rPr>
              <a:t>Tiotropium (n=153)</a:t>
            </a:r>
          </a:p>
        </p:txBody>
      </p:sp>
      <p:sp>
        <p:nvSpPr>
          <p:cNvPr id="1040" name="AutoShape 19"/>
          <p:cNvSpPr>
            <a:spLocks noChangeArrowheads="1"/>
          </p:cNvSpPr>
          <p:nvPr/>
        </p:nvSpPr>
        <p:spPr bwMode="auto">
          <a:xfrm>
            <a:off x="4965700" y="3462338"/>
            <a:ext cx="133350" cy="104775"/>
          </a:xfrm>
          <a:prstGeom prst="triangle">
            <a:avLst>
              <a:gd name="adj" fmla="val 50000"/>
            </a:avLst>
          </a:prstGeom>
          <a:solidFill>
            <a:srgbClr val="00FFFF"/>
          </a:solidFill>
          <a:ln w="9525">
            <a:solidFill>
              <a:schemeClr val="accent1"/>
            </a:solidFill>
            <a:miter lim="800000"/>
            <a:headEnd/>
            <a:tailEnd/>
          </a:ln>
        </p:spPr>
        <p:txBody>
          <a:bodyPr wrap="none" anchor="ctr"/>
          <a:lstStyle/>
          <a:p>
            <a:endParaRPr lang="en-US"/>
          </a:p>
        </p:txBody>
      </p:sp>
      <p:sp>
        <p:nvSpPr>
          <p:cNvPr id="1041" name="Text Box 20"/>
          <p:cNvSpPr txBox="1">
            <a:spLocks noChangeArrowheads="1"/>
          </p:cNvSpPr>
          <p:nvPr/>
        </p:nvSpPr>
        <p:spPr bwMode="auto">
          <a:xfrm>
            <a:off x="5159375" y="3526603"/>
            <a:ext cx="2297424" cy="400110"/>
          </a:xfrm>
          <a:prstGeom prst="rect">
            <a:avLst/>
          </a:prstGeom>
          <a:noFill/>
          <a:ln w="9525">
            <a:noFill/>
            <a:miter lim="800000"/>
            <a:headEnd/>
            <a:tailEnd/>
          </a:ln>
        </p:spPr>
        <p:txBody>
          <a:bodyPr wrap="none" anchor="ctr">
            <a:spAutoFit/>
          </a:bodyPr>
          <a:lstStyle/>
          <a:p>
            <a:r>
              <a:rPr lang="en-GB" sz="2000">
                <a:solidFill>
                  <a:schemeClr val="accent2"/>
                </a:solidFill>
              </a:rPr>
              <a:t>Ipratropium (n=72)</a:t>
            </a:r>
          </a:p>
        </p:txBody>
      </p:sp>
      <p:sp>
        <p:nvSpPr>
          <p:cNvPr id="1042" name="Rectangle 21"/>
          <p:cNvSpPr>
            <a:spLocks noChangeArrowheads="1"/>
          </p:cNvSpPr>
          <p:nvPr/>
        </p:nvSpPr>
        <p:spPr bwMode="auto">
          <a:xfrm>
            <a:off x="4984767" y="3684996"/>
            <a:ext cx="117475" cy="80963"/>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3" name="Text Box 24"/>
          <p:cNvSpPr txBox="1">
            <a:spLocks noChangeArrowheads="1"/>
          </p:cNvSpPr>
          <p:nvPr/>
        </p:nvSpPr>
        <p:spPr bwMode="auto">
          <a:xfrm>
            <a:off x="2238375" y="4245769"/>
            <a:ext cx="5105400" cy="400110"/>
          </a:xfrm>
          <a:prstGeom prst="rect">
            <a:avLst/>
          </a:prstGeom>
          <a:noFill/>
          <a:ln w="12700">
            <a:noFill/>
            <a:miter lim="800000"/>
            <a:headEnd/>
            <a:tailEnd/>
          </a:ln>
        </p:spPr>
        <p:txBody>
          <a:bodyPr>
            <a:spAutoFit/>
          </a:bodyPr>
          <a:lstStyle/>
          <a:p>
            <a:pPr>
              <a:spcBef>
                <a:spcPct val="50000"/>
              </a:spcBef>
            </a:pPr>
            <a:r>
              <a:rPr lang="en-GB" sz="2000"/>
              <a:t>Time after administration (minutes)</a:t>
            </a:r>
          </a:p>
        </p:txBody>
      </p:sp>
      <p:sp>
        <p:nvSpPr>
          <p:cNvPr id="1044" name="Text Box 25"/>
          <p:cNvSpPr txBox="1">
            <a:spLocks noChangeArrowheads="1"/>
          </p:cNvSpPr>
          <p:nvPr/>
        </p:nvSpPr>
        <p:spPr bwMode="auto">
          <a:xfrm>
            <a:off x="2981325" y="3993356"/>
            <a:ext cx="476412" cy="400110"/>
          </a:xfrm>
          <a:prstGeom prst="rect">
            <a:avLst/>
          </a:prstGeom>
          <a:noFill/>
          <a:ln w="9525">
            <a:noFill/>
            <a:miter lim="800000"/>
            <a:headEnd/>
            <a:tailEnd/>
          </a:ln>
        </p:spPr>
        <p:txBody>
          <a:bodyPr wrap="none">
            <a:spAutoFit/>
          </a:bodyPr>
          <a:lstStyle/>
          <a:p>
            <a:r>
              <a:rPr lang="en-GB" sz="2000"/>
              <a:t>−5</a:t>
            </a:r>
          </a:p>
        </p:txBody>
      </p:sp>
      <p:sp>
        <p:nvSpPr>
          <p:cNvPr id="1045" name="Line 26"/>
          <p:cNvSpPr>
            <a:spLocks noChangeShapeType="1"/>
          </p:cNvSpPr>
          <p:nvPr/>
        </p:nvSpPr>
        <p:spPr bwMode="auto">
          <a:xfrm flipV="1">
            <a:off x="3287713" y="3919549"/>
            <a:ext cx="0" cy="54769"/>
          </a:xfrm>
          <a:prstGeom prst="line">
            <a:avLst/>
          </a:prstGeom>
          <a:noFill/>
          <a:ln w="31750">
            <a:solidFill>
              <a:schemeClr val="tx1"/>
            </a:solidFill>
            <a:round/>
            <a:headEnd/>
            <a:tailEnd/>
          </a:ln>
        </p:spPr>
        <p:txBody>
          <a:bodyPr/>
          <a:lstStyle/>
          <a:p>
            <a:endParaRPr lang="en-US"/>
          </a:p>
        </p:txBody>
      </p:sp>
      <p:sp>
        <p:nvSpPr>
          <p:cNvPr id="383003" name="Oval 27"/>
          <p:cNvSpPr>
            <a:spLocks noChangeArrowheads="1"/>
          </p:cNvSpPr>
          <p:nvPr/>
        </p:nvSpPr>
        <p:spPr bwMode="auto">
          <a:xfrm>
            <a:off x="1303338" y="2337197"/>
            <a:ext cx="1430337" cy="1609725"/>
          </a:xfrm>
          <a:prstGeom prst="ellipse">
            <a:avLst/>
          </a:prstGeom>
          <a:noFill/>
          <a:ln w="57150">
            <a:solidFill>
              <a:srgbClr val="FFFF00"/>
            </a:solidFill>
            <a:round/>
            <a:headEnd/>
            <a:tailEnd/>
          </a:ln>
          <a:effectLst>
            <a:outerShdw dist="35921" dir="2700000" algn="ctr" rotWithShape="0">
              <a:schemeClr val="bg1">
                <a:alpha val="50000"/>
              </a:schemeClr>
            </a:outerShdw>
          </a:effectLst>
        </p:spPr>
        <p:txBody>
          <a:bodyPr wrap="none" anchor="ctr"/>
          <a:lstStyle/>
          <a:p>
            <a:pPr>
              <a:defRPr/>
            </a:pPr>
            <a:endParaRPr lang="en-US"/>
          </a:p>
        </p:txBody>
      </p:sp>
      <p:sp>
        <p:nvSpPr>
          <p:cNvPr id="1047" name="Text Box 28"/>
          <p:cNvSpPr txBox="1">
            <a:spLocks noChangeArrowheads="1"/>
          </p:cNvSpPr>
          <p:nvPr/>
        </p:nvSpPr>
        <p:spPr bwMode="auto">
          <a:xfrm>
            <a:off x="160338" y="4469190"/>
            <a:ext cx="5004896" cy="338554"/>
          </a:xfrm>
          <a:prstGeom prst="rect">
            <a:avLst/>
          </a:prstGeom>
          <a:noFill/>
          <a:ln w="9525">
            <a:noFill/>
            <a:miter lim="800000"/>
            <a:headEnd/>
            <a:tailEnd/>
          </a:ln>
        </p:spPr>
        <p:txBody>
          <a:bodyPr wrap="none" anchor="b">
            <a:spAutoFit/>
          </a:bodyPr>
          <a:lstStyle/>
          <a:p>
            <a:r>
              <a:rPr lang="en-GB" sz="1600" i="1"/>
              <a:t>P</a:t>
            </a:r>
            <a:r>
              <a:rPr lang="en-GB" sz="1600"/>
              <a:t>&lt;0.001 vs ipratropium at all time points on Day 364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3003"/>
                                        </p:tgtEl>
                                        <p:attrNameLst>
                                          <p:attrName>style.visibility</p:attrName>
                                        </p:attrNameLst>
                                      </p:cBhvr>
                                      <p:to>
                                        <p:strVal val="visible"/>
                                      </p:to>
                                    </p:set>
                                    <p:animEffect transition="in" filter="dissolve">
                                      <p:cBhvr>
                                        <p:cTn id="7" dur="500"/>
                                        <p:tgtEl>
                                          <p:spTgt spid="383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0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descr="data:image/jpeg;base64,/9j/4AAQSkZJRgABAQAAAQABAAD/2wCEAAkGBwgHBgkIBwgKCgkLDRYPDQwMDRsUFRAWIB0iIiAdHx8kKDQsJCYxJx8fLT0tMTU3Ojo6Iys/RD84QzQ5OjcBCgoKDQwNGg8PGjclHyU3Nzc3Nzc3Nzc3Nzc3Nzc3Nzc3Nzc3Nzc3Nzc3Nzc3Nzc3Nzc3Nzc3Nzc3Nzc3Nzc3N//AABEIAF4AfQMBIgACEQEDEQH/xAAbAAACAwEBAQAAAAAAAAAAAAAFBgIDBAcAAf/EAD8QAAIBAgQEBAMGAwUJAQAAAAECAwQRAAUSIQYTMUEiUWFxMoGRFEKhsdHwIzOSFUNSweEWJCVTY3KywvEH/8QAGQEAAwEBAQAAAAAAAAAAAAAAAQIDAAQF/8QAJhEAAgICAgIBAwUAAAAAAAAAAAECEQMSBCExQXETImEUMkKR0f/aAAwDAQACEQMRAD8ALLe/xn2sv6YsUH/mP9F/TGdWxarY99wR5KkzUhxcpGMivi1XwGgo0YsUjGdXxLVhaCX6sfNWKgcWLhaMWLY4CcbVs+X8NVVRSTLDKukB2W/VgNvXBkDCJ/8Aq9VGMupKPWxlMvNKdtIBG/129jieR1FsaCtj7C5aGNmIZmUEsuwJt2xI2OAvCdStTw7QsjOSkQibmfFddj+/IjBa5wV2gPySJGPEi2I2OBsdXJO2aRxMFekl0Kfi/u0bp88HpGIZfW/aa7Nori1PUKg3/wCmh/O+NDLvhd4ckpxxLm2mIJJUOoXl6mRgoOptXT4j57XGG4RDGxzuNmkqYDCnE1U4sFsTUAY6rJ0QVWxYoOJhlxNSGIAG56YSxqPiqcWBDj4NjiYOFsJJVxMC2K9WKZ6pIZ4I2YDmFup8lvhX15MXJUq1bJSgjUkSSEdwGLD/ANcealppagzuQkgQLrEMbEg30+Jgdr9vU4DVmbw5ZmSvXctI5AyK4YliVtqBHkPDa3dmvgZS8QzVTJFHSytcRAu5ESjQd/Mnv5dSbY4OTPbHSOnDGpWOEEcMSlIVVTrIayKuphsTYbdvwGIVdfR0alqqojiA/wATWwocaZlWQ0FKUlNNUSCWayyCzx6iSb2Hi3/D2wlTRz1FLDMTM8kkpjJfpuBpsfW5+mDgyr6aFnG5M6BX8eZZT7UqSVD+gsPqcKdPndZLU101I0rConM8i6V8NkII+hI9hijL8sq5s9kiiTRKI2nMa+Kym4PsL3+owaFJQ1NS6ZNRNDyKi0rGZm1geErue5Jt7W91y5k6oaMKRLhuOpo5jmM8gWFFugeQEfA4JsDceKw3te+Gjh3MVrYa1kkWQJWShdLX8N7qfphVloIUo6p5MunDFDG6wk6Lkqylblr7sDt3VttsYop8woyWy4rCrgBtek3t07euBizV5DLFt4HMMcSR9YBB2OBmZ5ilBEDbVK9+Wp6X9cUcOZwtfByZCBUxjdbW1L0vb6Y9V5IqWvs5NXVjAo88fKmpSjgaZ99IuF38R8tgd8Vq+A/E07GnEMcsYbSWKs3XsFIv3v8AUe+I8qemJyRTBHaaQw01SKmBJlsA4uB5YtBwt8PZhNLIaae+oAlRoC7XsPU9Dv098MAvgcfIsmNMbNDSbRaDgdmSyfaoJWhY06KwkmQbpe1rf5+mNSVERnaEOpkUAlb7/v8AXGCuq4pKiSmgSeSqVCiqkPMAJsb7b3t6d8JyZVjtAxq5ChVQ1eZ5mlY1lWolmZVZiwMcYB6eWzfljXlNIIaOKpnlK1CTcgJq0EKrqD4dtu+G6ejqzTikio1hhTmgahYAMJVA0tbbxDp1vftbCdl+R1U+YJUSiV0ZxqnZjdiWIvq3J3H7tjyZSbX3OjthH8DY9HFVw5UlUQBHTHlvtspZAW367HYb3GBqZRT/AOzGXUyxGSejmjl1MCDZJCWZx0+G3h9Rgqy0dIzQtJPNKiKHJIA3KoNwLnfb0xvK08sbSx07yDQ7DmDWBdtHVri99/8A5usF1dma7AWYTBK81MECmpQNTuQbyNqIkudHVV6AdNyPPA1uMqSirqpmpcsjf7QHAFO0BlsuosXFwDqH3t7tgnxXmOYUlNNHHItOitKo0330WUHboLX2tjnHFcKvV6wANTMWsBY2UYfVULQ1ZvmNElRAMtjjpkiTTIKWfmQuLq4C9h17Ab+dsBKZ+UkisVbVM0l3YLYtvb8vrgTkUSR0qqwBJrogQb9CoJxuSZBA33SaiQiwtdbLY/njK0OkqCE3EImrxMzJygqhBoPhBO5+f6Y0Q8RJDVxyBUlUyMjlVIZUIuOvqBgSs0hQqX+4hIdV6k79Ri2Xkh0CRQ3MjDeMdgx6/LFf1MnPb2J9Fa0PNJXwVLMIWDWZgCDcNa24/qGBuZ1UFRXUqxx6mjf+YBfc/dPlYgE39PO4FcJCFa2WV4YUVaZL2coLMAet9rY1ZHTVQriz1DVI0mKZpLHt4jsTffT0O2BzOdthcQ8fjVkTLsldnzbwTogPxQi12G9htvfbcdLYNRZ3l0sc0iVaNHCQJJN9Kk9LnCZW0y02ZyS0tS6LExSV2IFmPWxJsfcefTBfJMr0UdSeQgFVL3YCyqth3uDqvheLzNMdJD5uPtOzRnWYVdGftmXsHG+sadQWO172v5C9/wBcbsrzmoFCZ8ymSnd38CRKw1jQbEgk262wvxH7TIz1N9EsZ1hSBsU1W/LDXTcJB4leoqCfAp8A8wv6nEp8zVNS+Ro8e+0QruJ6fRA0Mkrk6gQosBcMLn6++Bc3En/CYIqaFNeqMhi21g5YbeoP4YOV3CkIoylOGaUqtjci28e//l9fTGHh3KqapyWmlnp0E5q1jYFbMOo09en6455cmE14KrFKPsEx5zVCR3SFFZ1sWXtZtQ2877XxZS5hm8MTqlyjq97REhRe7enUj29MdAjyumi/lwqu4Ugm+xnJ/wAsenhiSGRtMYXRKb285QTiP6xJUl0MsPd2c3zGjr6mUPmCOzyzCKTUoS7yeLe1vu+e2AlfDTxTyxzmMg30kte5tvvjpfGF/syKHAvmQU29UU4QONqdDXs4O/IPU7nwLi2HO5+SeTGogunplCI1KyBHnWIi1/iA6H2AxJYpDBqk1FllaPY22AW3b1xDKwV5kJZxpqldAgHicKoAvfF8rUyxq0zVDI7sQwIBLbBrj5LirlG+xUnRqhE0q6WqNQIhFjp6t17YjGJSLK0OlTINkBFkUsOn79r4Ycr4pydpSmYytAzEWnSxU26Xupt+PyxmzHiDhrLopIMrqKirlcm+lIwLkW+Mr09QDhVCTjt1/Y8k1LWmX8IUUhzEzeBViWFpAsV9aMqkr19bX7YLJRl88qkjjZAJHtKptYA+EAb27D64S6DjGqhk/jQQPDpVdMQ5T2At8a7nbzv8sMsXFvDbQtWvNPFPe7Qsr6yb3vtsd+9/fE5YXmXUlf5KK8T7QP4upF1LcKWRblVe4BPcD97fXBHI8tafJ0aF1HLRD4VsFsSVHb7pH+vUqme8UU1fM7UeWQxsf76fxON77DoN/fG7hbjePKqR6Sspnk1G7TxyeJje/iBvfbbbsOmEWOUFSdjNbO2i1IEeFm5BjAiJGmQkj+GpA8ujWwzU/EOYMOVDHEQI9B8JJGnv19PxGANdxNkopJDDAWaYWiRJCW+FV6W8k6nH2kzuieLW9ClIzai2t7j31W7Yd4pXUkr+V/oil1auvgPS55mqaHJQFxpXwrvYix3/AO0fXAmOszOKli0a1h5ivso8L7t79cQrM4yiCjutXQzTDxcpZxdrX2Nr+d+nbthdquJ2WoaSjpYo0b4llJYdO1rWwFGv4pDKLn+1jitbnE00N6plaYA/zQBa5PUbbMT7nbbGaRcwmWVPtkjIi7qZjc6jvtfcE4oyrirIp4VbMqOWhMYI5qqZIiSb22Fwb9rfPGXM+L6CFiuS0Osi1pqkm21rWUb9u5Htg6NK+jKDbrs0ReEw1VbUrbUxBL8wm1tyP8X+mPV81GfHIY+XKNah1G4t4j62/HAOm4kWWlemroh40Kc2IDa9uo+Xbz6YPplK19PQSUk9BLEtKE/iTaLn5i+GhGUvRLNHRk8oyiOuihkp6aM2rEvpQWvtff2t9cZa/JaimpIgY3j1zylRqC7WQefmDhkiyj+z4YRQ5lT76S4ja2gi2463OBWdVrQyotTU07ddKSyqgXpe1x37430sid10IpxaOaSTwUMkUdTSc2RixYqQA/lbw7b4IUmeUozwSNQwxKJYIwkqIwUBgHJ1C1yB17XOAckNSY0WRYGVYjKt7mwJa/4g4jHPFSyf73AtQhiZVT4QpIIB+R3xZrZUwxesrR2yrnyGPNMvmTJ8s5c7qZY1iQgKbhjfobAXGOZ1dfl78bGeddFFHN8FOiqAmrbYAbafnhaikYrzC7gqBuG3xXPMObrIN8c+PC4WrOqeRSS9HfM6nyylp1zPK6GCuoJoFKJFTKSPbUOpv5duuI1FHllHVuGpXeeWAyCk5VgLt28ievp6Y4p/aM/2aKEzTmJbBU5hsPYYYc44uqKp4Y6deWIVfdgCTcg277e/niDwTToZZIpFGYZgIquOIq7lZCAGHTfvhuqM5yqt4Rq6aWmoIK5HUIYYrSOAR4ibbC23rY4SI1NQ6SOq6nJF79MazSSJl7yiRDruCSu4xeaTokpS7Z6iqoaXMaczzSNS8xTLFc6dN99vmcM/Euc5DPUU8XD6I0ryWYrEioo62G30N/fCC1PK5sJgbbG69fxxTHUTwlljcAhxIDboQMMo/cnfgXd6s6zS5r9jymStznMqapklCqlLqvpG4JKCwUja23ljNNVZPmNdPPPW0MVHyfAjgRsXt3F9je4v88cyqq6pqYvtMrgF7EhRb0H5YrFY9YyRMxRQLEjfCyw2210ZZGkOX2jJ4aapM1VTM66iuifZuuk9ydiNtunrgTS8SZakRM0Co5ZLtEpBIuSd/wCn+nCxLTSl2s6kHffHoKQFQ0pJGoCwNsWjjXtkpZO+hvrOOKjNKVcuYiMPoZZozZ1YE7X9tI38vU4DVYkjq5N5plaxDC7H5+uKZKSkbKqZYYmWoeMPJIzbfEw2H0+mPUskKxaZIXfSbA80jDP7V0Imn2f/2Q=="/>
          <p:cNvSpPr>
            <a:spLocks noChangeAspect="1" noChangeArrowheads="1"/>
          </p:cNvSpPr>
          <p:nvPr/>
        </p:nvSpPr>
        <p:spPr bwMode="auto">
          <a:xfrm>
            <a:off x="0" y="-582613"/>
            <a:ext cx="1068388" cy="803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482" name="Picture 2" descr="https://encrypted-tbn0.gstatic.com/images?q=tbn:ANd9GcTIaVXAyrXY6ffZjoOpkWlg7zxG5Iibi-S6n9PzLYhvBIonrLEsS0RZB2s">
            <a:hlinkClick r:id="rId2"/>
          </p:cNvPr>
          <p:cNvPicPr>
            <a:picLocks noChangeAspect="1" noChangeArrowheads="1"/>
          </p:cNvPicPr>
          <p:nvPr/>
        </p:nvPicPr>
        <p:blipFill>
          <a:blip r:embed="rId3" cstate="print"/>
          <a:srcRect/>
          <a:stretch>
            <a:fillRect/>
          </a:stretch>
        </p:blipFill>
        <p:spPr bwMode="auto">
          <a:xfrm>
            <a:off x="5554651" y="803488"/>
            <a:ext cx="2992063" cy="2244050"/>
          </a:xfrm>
          <a:prstGeom prst="rect">
            <a:avLst/>
          </a:prstGeom>
          <a:noFill/>
        </p:spPr>
      </p:pic>
      <p:pic>
        <p:nvPicPr>
          <p:cNvPr id="276484" name="Picture 4" descr="http://upload.wikimedia.org/wikipedia/commons/4/4f/MDQ_skyline.jpg"/>
          <p:cNvPicPr>
            <a:picLocks noChangeAspect="1" noChangeArrowheads="1"/>
          </p:cNvPicPr>
          <p:nvPr/>
        </p:nvPicPr>
        <p:blipFill>
          <a:blip r:embed="rId4" cstate="print"/>
          <a:srcRect/>
          <a:stretch>
            <a:fillRect/>
          </a:stretch>
        </p:blipFill>
        <p:spPr bwMode="auto">
          <a:xfrm>
            <a:off x="1046148" y="204675"/>
            <a:ext cx="3867055" cy="2547241"/>
          </a:xfrm>
          <a:prstGeom prst="rect">
            <a:avLst/>
          </a:prstGeom>
          <a:noFill/>
        </p:spPr>
      </p:pic>
      <p:pic>
        <p:nvPicPr>
          <p:cNvPr id="276486" name="Picture 6" descr="https://encrypted-tbn0.gstatic.com/images?q=tbn:ANd9GcTFLpAgIZrw-jPZgTHNMY_DDQm1JfOW5GaKrCn2hzjoJJdwEPYwO_BzEIA">
            <a:hlinkClick r:id="rId5"/>
          </p:cNvPr>
          <p:cNvPicPr>
            <a:picLocks noChangeAspect="1" noChangeArrowheads="1"/>
          </p:cNvPicPr>
          <p:nvPr/>
        </p:nvPicPr>
        <p:blipFill>
          <a:blip r:embed="rId6" cstate="print"/>
          <a:srcRect/>
          <a:stretch>
            <a:fillRect/>
          </a:stretch>
        </p:blipFill>
        <p:spPr bwMode="auto">
          <a:xfrm>
            <a:off x="1091829" y="2712586"/>
            <a:ext cx="2920621" cy="2195798"/>
          </a:xfrm>
          <a:prstGeom prst="rect">
            <a:avLst/>
          </a:prstGeom>
          <a:noFill/>
        </p:spPr>
      </p:pic>
      <p:sp>
        <p:nvSpPr>
          <p:cNvPr id="6" name="Rectangle 5"/>
          <p:cNvSpPr>
            <a:spLocks noChangeArrowheads="1"/>
          </p:cNvSpPr>
          <p:nvPr/>
        </p:nvSpPr>
        <p:spPr bwMode="auto">
          <a:xfrm rot="981261">
            <a:off x="887038" y="2584393"/>
            <a:ext cx="7113829" cy="879325"/>
          </a:xfrm>
          <a:prstGeom prst="rect">
            <a:avLst/>
          </a:prstGeom>
          <a:solidFill>
            <a:schemeClr val="bg1">
              <a:lumMod val="60000"/>
              <a:lumOff val="4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p>
            <a:pPr algn="ctr" defTabSz="979488" fontAlgn="base">
              <a:lnSpc>
                <a:spcPct val="90000"/>
              </a:lnSpc>
              <a:spcBef>
                <a:spcPct val="0"/>
              </a:spcBef>
              <a:spcAft>
                <a:spcPct val="0"/>
              </a:spcAft>
            </a:pPr>
            <a:r>
              <a:rPr lang="en-US" sz="6000" b="1" dirty="0" err="1" smtClean="0">
                <a:solidFill>
                  <a:srgbClr val="FFFF00"/>
                </a:solidFill>
              </a:rPr>
              <a:t>Muchas</a:t>
            </a:r>
            <a:r>
              <a:rPr lang="en-US" sz="6000" b="1" dirty="0" smtClean="0">
                <a:solidFill>
                  <a:srgbClr val="FFFF00"/>
                </a:solidFill>
              </a:rPr>
              <a:t> Gracias!!!!!</a:t>
            </a:r>
            <a:endParaRPr lang="en-US" sz="6000" b="1"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4876800" y="4794647"/>
            <a:ext cx="3276600" cy="369332"/>
          </a:xfrm>
          <a:prstGeom prst="rect">
            <a:avLst/>
          </a:prstGeom>
          <a:noFill/>
          <a:ln w="9525">
            <a:noFill/>
            <a:miter lim="800000"/>
            <a:headEnd/>
            <a:tailEnd/>
          </a:ln>
        </p:spPr>
        <p:txBody>
          <a:bodyPr>
            <a:spAutoFit/>
          </a:bodyPr>
          <a:lstStyle/>
          <a:p>
            <a:pPr eaLnBrk="1" hangingPunct="1">
              <a:spcBef>
                <a:spcPct val="50000"/>
              </a:spcBef>
            </a:pPr>
            <a:endParaRPr lang="en-GB" b="0"/>
          </a:p>
        </p:txBody>
      </p:sp>
      <p:sp>
        <p:nvSpPr>
          <p:cNvPr id="494595" name="Text Box 3"/>
          <p:cNvSpPr txBox="1">
            <a:spLocks noChangeArrowheads="1"/>
          </p:cNvSpPr>
          <p:nvPr/>
        </p:nvSpPr>
        <p:spPr bwMode="auto">
          <a:xfrm>
            <a:off x="1898650" y="1163242"/>
            <a:ext cx="6705600" cy="400110"/>
          </a:xfrm>
          <a:prstGeom prst="rect">
            <a:avLst/>
          </a:prstGeom>
          <a:noFill/>
          <a:ln w="9525">
            <a:noFill/>
            <a:miter lim="800000"/>
            <a:headEnd/>
            <a:tailEnd/>
          </a:ln>
          <a:effectLst/>
        </p:spPr>
        <p:txBody>
          <a:bodyPr>
            <a:spAutoFit/>
          </a:bodyPr>
          <a:lstStyle/>
          <a:p>
            <a:pPr eaLnBrk="1" hangingPunct="1">
              <a:spcBef>
                <a:spcPct val="50000"/>
              </a:spcBef>
              <a:defRPr/>
            </a:pPr>
            <a:r>
              <a:rPr lang="en-US" sz="2000">
                <a:solidFill>
                  <a:srgbClr val="FFCC00"/>
                </a:solidFill>
                <a:effectLst>
                  <a:outerShdw blurRad="38100" dist="38100" dir="2700000" algn="tl">
                    <a:srgbClr val="000000"/>
                  </a:outerShdw>
                </a:effectLst>
                <a:latin typeface="Arial" pitchFamily="34" charset="0"/>
              </a:rPr>
              <a:t>FVC           FEV</a:t>
            </a:r>
            <a:r>
              <a:rPr lang="en-US" sz="2000" baseline="-25000">
                <a:solidFill>
                  <a:srgbClr val="FFCC00"/>
                </a:solidFill>
                <a:effectLst>
                  <a:outerShdw blurRad="38100" dist="38100" dir="2700000" algn="tl">
                    <a:srgbClr val="000000"/>
                  </a:outerShdw>
                </a:effectLst>
                <a:latin typeface="Arial" pitchFamily="34" charset="0"/>
              </a:rPr>
              <a:t>1 </a:t>
            </a:r>
            <a:r>
              <a:rPr lang="en-US" sz="2000">
                <a:solidFill>
                  <a:srgbClr val="FFCC00"/>
                </a:solidFill>
                <a:effectLst>
                  <a:outerShdw blurRad="38100" dist="38100" dir="2700000" algn="tl">
                    <a:srgbClr val="000000"/>
                  </a:outerShdw>
                </a:effectLst>
                <a:latin typeface="Arial" pitchFamily="34" charset="0"/>
              </a:rPr>
              <a:t>        IC            EELV         SVC		</a:t>
            </a:r>
          </a:p>
        </p:txBody>
      </p:sp>
      <p:sp>
        <p:nvSpPr>
          <p:cNvPr id="2053" name="Rectangle 4"/>
          <p:cNvSpPr>
            <a:spLocks noGrp="1" noChangeArrowheads="1"/>
          </p:cNvSpPr>
          <p:nvPr>
            <p:ph type="title"/>
          </p:nvPr>
        </p:nvSpPr>
        <p:spPr/>
        <p:txBody>
          <a:bodyPr/>
          <a:lstStyle/>
          <a:p>
            <a:pPr eaLnBrk="1" hangingPunct="1"/>
            <a:r>
              <a:rPr lang="en-US" smtClean="0">
                <a:solidFill>
                  <a:srgbClr val="FFFF00"/>
                </a:solidFill>
                <a:effectLst/>
              </a:rPr>
              <a:t>Change in lung volumes</a:t>
            </a:r>
            <a:endParaRPr lang="en-GB" smtClean="0">
              <a:solidFill>
                <a:srgbClr val="FFFF00"/>
              </a:solidFill>
              <a:effectLst/>
            </a:endParaRPr>
          </a:p>
        </p:txBody>
      </p:sp>
      <p:sp>
        <p:nvSpPr>
          <p:cNvPr id="494597" name="Rectangle 5"/>
          <p:cNvSpPr>
            <a:spLocks noChangeArrowheads="1"/>
          </p:cNvSpPr>
          <p:nvPr/>
        </p:nvSpPr>
        <p:spPr bwMode="auto">
          <a:xfrm>
            <a:off x="487377" y="2534841"/>
            <a:ext cx="505267" cy="369332"/>
          </a:xfrm>
          <a:prstGeom prst="rect">
            <a:avLst/>
          </a:prstGeom>
          <a:noFill/>
          <a:ln w="9525">
            <a:noFill/>
            <a:miter lim="800000"/>
            <a:headEnd/>
            <a:tailEnd/>
          </a:ln>
        </p:spPr>
        <p:txBody>
          <a:bodyPr wrap="none">
            <a:spAutoFit/>
          </a:bodyPr>
          <a:lstStyle/>
          <a:p>
            <a:pPr eaLnBrk="1" hangingPunct="1"/>
            <a:r>
              <a:rPr lang="en-GB">
                <a:latin typeface="Arial" pitchFamily="34" charset="0"/>
              </a:rPr>
              <a:t>mL</a:t>
            </a:r>
          </a:p>
        </p:txBody>
      </p:sp>
      <p:sp>
        <p:nvSpPr>
          <p:cNvPr id="2055" name="Text Box 6"/>
          <p:cNvSpPr txBox="1">
            <a:spLocks noChangeArrowheads="1"/>
          </p:cNvSpPr>
          <p:nvPr/>
        </p:nvSpPr>
        <p:spPr bwMode="auto">
          <a:xfrm>
            <a:off x="107950" y="4794659"/>
            <a:ext cx="4343400" cy="276999"/>
          </a:xfrm>
          <a:prstGeom prst="rect">
            <a:avLst/>
          </a:prstGeom>
          <a:noFill/>
          <a:ln w="9525" algn="ctr">
            <a:noFill/>
            <a:miter lim="800000"/>
            <a:headEnd/>
            <a:tailEnd/>
          </a:ln>
        </p:spPr>
        <p:txBody>
          <a:bodyPr>
            <a:spAutoFit/>
          </a:bodyPr>
          <a:lstStyle/>
          <a:p>
            <a:pPr marL="342900" indent="-342900" eaLnBrk="1" hangingPunct="1">
              <a:spcBef>
                <a:spcPct val="50000"/>
              </a:spcBef>
            </a:pPr>
            <a:r>
              <a:rPr lang="en-US" sz="1200">
                <a:latin typeface="Arial" pitchFamily="34" charset="0"/>
              </a:rPr>
              <a:t>Celli. </a:t>
            </a:r>
            <a:r>
              <a:rPr lang="en-US" sz="1200" i="1">
                <a:latin typeface="Arial" pitchFamily="34" charset="0"/>
              </a:rPr>
              <a:t>Chest</a:t>
            </a:r>
            <a:r>
              <a:rPr lang="en-US" sz="1200">
                <a:latin typeface="Arial" pitchFamily="34" charset="0"/>
              </a:rPr>
              <a:t> 2003; 124:1743-1748</a:t>
            </a:r>
          </a:p>
        </p:txBody>
      </p:sp>
      <p:graphicFrame>
        <p:nvGraphicFramePr>
          <p:cNvPr id="494599" name="Object 7"/>
          <p:cNvGraphicFramePr>
            <a:graphicFrameLocks noChangeAspect="1"/>
          </p:cNvGraphicFramePr>
          <p:nvPr/>
        </p:nvGraphicFramePr>
        <p:xfrm>
          <a:off x="727087" y="1329929"/>
          <a:ext cx="7002463" cy="3351609"/>
        </p:xfrm>
        <a:graphic>
          <a:graphicData uri="http://schemas.openxmlformats.org/presentationml/2006/ole">
            <p:oleObj spid="_x0000_s186370" name="Chart" r:id="rId3" imgW="7581900" imgH="4838700" progId="MSGraph.Chart.8">
              <p:embed followColorScheme="full"/>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4595"/>
                                        </p:tgtEl>
                                        <p:attrNameLst>
                                          <p:attrName>style.visibility</p:attrName>
                                        </p:attrNameLst>
                                      </p:cBhvr>
                                      <p:to>
                                        <p:strVal val="visible"/>
                                      </p:to>
                                    </p:set>
                                    <p:animEffect transition="in" filter="dissolve">
                                      <p:cBhvr>
                                        <p:cTn id="7" dur="500"/>
                                        <p:tgtEl>
                                          <p:spTgt spid="49459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94597"/>
                                        </p:tgtEl>
                                        <p:attrNameLst>
                                          <p:attrName>style.visibility</p:attrName>
                                        </p:attrNameLst>
                                      </p:cBhvr>
                                      <p:to>
                                        <p:strVal val="visible"/>
                                      </p:to>
                                    </p:set>
                                  </p:childTnLst>
                                </p:cTn>
                              </p:par>
                              <p:par>
                                <p:cTn id="10" presetID="5" presetClass="entr" presetSubtype="10" fill="hold" grpId="0" nodeType="withEffect">
                                  <p:stCondLst>
                                    <p:cond delay="0"/>
                                  </p:stCondLst>
                                  <p:childTnLst>
                                    <p:set>
                                      <p:cBhvr>
                                        <p:cTn id="11" dur="1" fill="hold">
                                          <p:stCondLst>
                                            <p:cond delay="0"/>
                                          </p:stCondLst>
                                        </p:cTn>
                                        <p:tgtEl>
                                          <p:spTgt spid="494599">
                                            <p:oleChartEl type="gridLegend"/>
                                          </p:spTgt>
                                        </p:tgtEl>
                                        <p:attrNameLst>
                                          <p:attrName>style.visibility</p:attrName>
                                        </p:attrNameLst>
                                      </p:cBhvr>
                                      <p:to>
                                        <p:strVal val="visible"/>
                                      </p:to>
                                    </p:set>
                                    <p:animEffect transition="in" filter="checkerboard(across)">
                                      <p:cBhvr>
                                        <p:cTn id="12" dur="500"/>
                                        <p:tgtEl>
                                          <p:spTgt spid="494599">
                                            <p:oleChartEl type="gridLegend"/>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4599">
                                            <p:oleChartEl type="category" lvl="1"/>
                                          </p:spTgt>
                                        </p:tgtEl>
                                        <p:attrNameLst>
                                          <p:attrName>style.visibility</p:attrName>
                                        </p:attrNameLst>
                                      </p:cBhvr>
                                      <p:to>
                                        <p:strVal val="visible"/>
                                      </p:to>
                                    </p:set>
                                    <p:animEffect transition="in" filter="wipe(down)">
                                      <p:cBhvr>
                                        <p:cTn id="17" dur="500"/>
                                        <p:tgtEl>
                                          <p:spTgt spid="494599">
                                            <p:oleChartEl type="category" lvl="1"/>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94599">
                                            <p:oleChartEl type="category" lvl="2"/>
                                          </p:spTgt>
                                        </p:tgtEl>
                                        <p:attrNameLst>
                                          <p:attrName>style.visibility</p:attrName>
                                        </p:attrNameLst>
                                      </p:cBhvr>
                                      <p:to>
                                        <p:strVal val="visible"/>
                                      </p:to>
                                    </p:set>
                                    <p:animEffect transition="in" filter="wipe(down)">
                                      <p:cBhvr>
                                        <p:cTn id="20" dur="500"/>
                                        <p:tgtEl>
                                          <p:spTgt spid="494599">
                                            <p:oleChartEl type="category" lvl="2"/>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94599">
                                            <p:oleChartEl type="category" lvl="3"/>
                                          </p:spTgt>
                                        </p:tgtEl>
                                        <p:attrNameLst>
                                          <p:attrName>style.visibility</p:attrName>
                                        </p:attrNameLst>
                                      </p:cBhvr>
                                      <p:to>
                                        <p:strVal val="visible"/>
                                      </p:to>
                                    </p:set>
                                    <p:animEffect transition="in" filter="wipe(down)">
                                      <p:cBhvr>
                                        <p:cTn id="23" dur="500"/>
                                        <p:tgtEl>
                                          <p:spTgt spid="494599">
                                            <p:oleChartEl type="category" lvl="3"/>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94599">
                                            <p:oleChartEl type="category" lvl="4"/>
                                          </p:spTgt>
                                        </p:tgtEl>
                                        <p:attrNameLst>
                                          <p:attrName>style.visibility</p:attrName>
                                        </p:attrNameLst>
                                      </p:cBhvr>
                                      <p:to>
                                        <p:strVal val="visible"/>
                                      </p:to>
                                    </p:set>
                                    <p:animEffect transition="in" filter="wipe(down)">
                                      <p:cBhvr>
                                        <p:cTn id="26" dur="500"/>
                                        <p:tgtEl>
                                          <p:spTgt spid="494599">
                                            <p:oleChartEl type="category" lvl="4"/>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94599">
                                            <p:oleChartEl type="category" lvl="5"/>
                                          </p:spTgt>
                                        </p:tgtEl>
                                        <p:attrNameLst>
                                          <p:attrName>style.visibility</p:attrName>
                                        </p:attrNameLst>
                                      </p:cBhvr>
                                      <p:to>
                                        <p:strVal val="visible"/>
                                      </p:to>
                                    </p:set>
                                    <p:animEffect transition="in" filter="wipe(down)">
                                      <p:cBhvr>
                                        <p:cTn id="29" dur="500"/>
                                        <p:tgtEl>
                                          <p:spTgt spid="494599">
                                            <p:oleChartEl type="category"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p:bldP spid="494597" grpId="0"/>
      <p:bldOleChart spid="494599" grpId="0" bld="category"/>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solidFill>
                  <a:srgbClr val="FFFF00"/>
                </a:solidFill>
                <a:effectLst/>
              </a:rPr>
              <a:t>Exercise: Endurance Time</a:t>
            </a:r>
          </a:p>
        </p:txBody>
      </p:sp>
      <p:pic>
        <p:nvPicPr>
          <p:cNvPr id="39939" name="Picture 2"/>
          <p:cNvPicPr>
            <a:picLocks noChangeAspect="1" noChangeArrowheads="1"/>
          </p:cNvPicPr>
          <p:nvPr/>
        </p:nvPicPr>
        <p:blipFill>
          <a:blip r:embed="rId2" cstate="print"/>
          <a:srcRect/>
          <a:stretch>
            <a:fillRect/>
          </a:stretch>
        </p:blipFill>
        <p:spPr bwMode="auto">
          <a:xfrm>
            <a:off x="611188" y="735809"/>
            <a:ext cx="8064500" cy="3979069"/>
          </a:xfrm>
          <a:prstGeom prst="rect">
            <a:avLst/>
          </a:prstGeom>
          <a:noFill/>
          <a:ln w="9525">
            <a:noFill/>
            <a:miter lim="800000"/>
            <a:headEnd/>
            <a:tailEnd/>
          </a:ln>
        </p:spPr>
      </p:pic>
      <p:sp>
        <p:nvSpPr>
          <p:cNvPr id="39940" name="Rectangle 5"/>
          <p:cNvSpPr>
            <a:spLocks noChangeArrowheads="1"/>
          </p:cNvSpPr>
          <p:nvPr/>
        </p:nvSpPr>
        <p:spPr bwMode="auto">
          <a:xfrm>
            <a:off x="4067175" y="4731555"/>
            <a:ext cx="3384550" cy="276999"/>
          </a:xfrm>
          <a:prstGeom prst="rect">
            <a:avLst/>
          </a:prstGeom>
          <a:noFill/>
          <a:ln w="9525">
            <a:noFill/>
            <a:miter lim="800000"/>
            <a:headEnd/>
            <a:tailEnd/>
          </a:ln>
        </p:spPr>
        <p:txBody>
          <a:bodyPr>
            <a:spAutoFit/>
          </a:bodyPr>
          <a:lstStyle/>
          <a:p>
            <a:r>
              <a:rPr lang="fr-FR" sz="1200"/>
              <a:t>O’Donnell et al Eur Respir J 2004; 23: 832–840 </a:t>
            </a:r>
            <a:endParaRPr lang="en-US" sz="1200">
              <a:latin typeface="Arial" pitchFamily="34" charset="0"/>
            </a:endParaRPr>
          </a:p>
        </p:txBody>
      </p:sp>
      <p:sp>
        <p:nvSpPr>
          <p:cNvPr id="5" name="TextBox 4"/>
          <p:cNvSpPr txBox="1"/>
          <p:nvPr/>
        </p:nvSpPr>
        <p:spPr>
          <a:xfrm>
            <a:off x="5795963" y="1006079"/>
            <a:ext cx="1266116" cy="369332"/>
          </a:xfrm>
          <a:prstGeom prst="rect">
            <a:avLst/>
          </a:prstGeom>
          <a:solidFill>
            <a:schemeClr val="bg1">
              <a:lumMod val="60000"/>
              <a:lumOff val="40000"/>
            </a:schemeClr>
          </a:solidFill>
        </p:spPr>
        <p:txBody>
          <a:bodyPr wrap="none">
            <a:spAutoFit/>
          </a:bodyPr>
          <a:lstStyle/>
          <a:p>
            <a:pPr>
              <a:defRPr/>
            </a:pPr>
            <a:r>
              <a:rPr lang="en-US" dirty="0">
                <a:latin typeface="Arial" pitchFamily="34" charset="0"/>
              </a:rPr>
              <a:t>Tiotropium</a:t>
            </a:r>
          </a:p>
        </p:txBody>
      </p:sp>
      <p:sp>
        <p:nvSpPr>
          <p:cNvPr id="6" name="TextBox 5"/>
          <p:cNvSpPr txBox="1"/>
          <p:nvPr/>
        </p:nvSpPr>
        <p:spPr>
          <a:xfrm>
            <a:off x="4787907" y="3436144"/>
            <a:ext cx="1018227" cy="369332"/>
          </a:xfrm>
          <a:prstGeom prst="rect">
            <a:avLst/>
          </a:prstGeom>
          <a:solidFill>
            <a:schemeClr val="bg1">
              <a:lumMod val="60000"/>
              <a:lumOff val="40000"/>
            </a:schemeClr>
          </a:solidFill>
        </p:spPr>
        <p:txBody>
          <a:bodyPr wrap="none">
            <a:spAutoFit/>
          </a:bodyPr>
          <a:lstStyle/>
          <a:p>
            <a:pPr>
              <a:defRPr/>
            </a:pPr>
            <a:r>
              <a:rPr lang="en-US" dirty="0">
                <a:latin typeface="Arial" pitchFamily="34" charset="0"/>
              </a:rPr>
              <a:t>Placebo</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053" name="Rectangle 125"/>
          <p:cNvSpPr>
            <a:spLocks noGrp="1" noChangeArrowheads="1"/>
          </p:cNvSpPr>
          <p:nvPr>
            <p:ph type="title"/>
          </p:nvPr>
        </p:nvSpPr>
        <p:spPr>
          <a:xfrm>
            <a:off x="166697" y="115491"/>
            <a:ext cx="8785225" cy="861774"/>
          </a:xfrm>
        </p:spPr>
        <p:txBody>
          <a:bodyPr/>
          <a:lstStyle/>
          <a:p>
            <a:pPr eaLnBrk="1" hangingPunct="1">
              <a:defRPr/>
            </a:pPr>
            <a:r>
              <a:rPr lang="en-US" sz="2500" dirty="0" smtClean="0">
                <a:solidFill>
                  <a:schemeClr val="accent2">
                    <a:lumMod val="75000"/>
                  </a:schemeClr>
                </a:solidFill>
                <a:effectLst/>
              </a:rPr>
              <a:t>Tiotropium Significantly Reduces Exacerbation Rate and Delays Onset of First Exacerbation</a:t>
            </a:r>
          </a:p>
        </p:txBody>
      </p:sp>
      <p:graphicFrame>
        <p:nvGraphicFramePr>
          <p:cNvPr id="253050" name="Group 122"/>
          <p:cNvGraphicFramePr>
            <a:graphicFrameLocks noGrp="1"/>
          </p:cNvGraphicFramePr>
          <p:nvPr>
            <p:ph idx="4294967295"/>
          </p:nvPr>
        </p:nvGraphicFramePr>
        <p:xfrm>
          <a:off x="385763" y="1021559"/>
          <a:ext cx="8758238" cy="3338553"/>
        </p:xfrm>
        <a:graphic>
          <a:graphicData uri="http://schemas.openxmlformats.org/drawingml/2006/table">
            <a:tbl>
              <a:tblPr/>
              <a:tblGrid>
                <a:gridCol w="1604963"/>
                <a:gridCol w="1066800"/>
                <a:gridCol w="914400"/>
                <a:gridCol w="914400"/>
                <a:gridCol w="1447800"/>
                <a:gridCol w="1524000"/>
                <a:gridCol w="1285875"/>
              </a:tblGrid>
              <a:tr h="375047">
                <a:tc>
                  <a:txBody>
                    <a:bodyPr/>
                    <a:lstStyle/>
                    <a:p>
                      <a:pPr marL="0" marR="0" lvl="0" indent="0" algn="l" defTabSz="1027113" rtl="0" eaLnBrk="0" fontAlgn="base" latinLnBrk="0" hangingPunct="0">
                        <a:lnSpc>
                          <a:spcPct val="100000"/>
                        </a:lnSpc>
                        <a:spcBef>
                          <a:spcPct val="6000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a:txBody>
                  <a:tcPr marL="54000" marR="54000" marT="13500" marB="13500" horzOverflow="overflow">
                    <a:lnL cap="flat">
                      <a:noFill/>
                    </a:lnL>
                    <a:lnR>
                      <a:noFill/>
                    </a:lnR>
                    <a:lnT cap="fla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Versus</a:t>
                      </a:r>
                    </a:p>
                  </a:txBody>
                  <a:tcPr marL="18000" marR="18000" marT="13500" marB="13500" horzOverflow="overflow">
                    <a:lnL>
                      <a:noFill/>
                    </a:lnL>
                    <a:lnR>
                      <a:noFill/>
                    </a:lnR>
                    <a:lnT cap="fla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Patient Number</a:t>
                      </a:r>
                      <a:endParaRPr kumimoji="0" lang="en-US" sz="1100" b="1" i="0" u="none" strike="noStrike" cap="none" normalizeH="0" baseline="30000" smtClean="0">
                        <a:ln>
                          <a:noFill/>
                        </a:ln>
                        <a:solidFill>
                          <a:schemeClr val="tx1"/>
                        </a:solidFill>
                        <a:effectLst/>
                        <a:latin typeface="Arial" pitchFamily="34" charset="0"/>
                        <a:cs typeface="Arial" pitchFamily="34" charset="0"/>
                      </a:endParaRPr>
                    </a:p>
                  </a:txBody>
                  <a:tcPr marL="18000" marR="18000" marT="13500" marB="13500" horzOverflow="overflow">
                    <a:lnL>
                      <a:noFill/>
                    </a:lnL>
                    <a:lnR>
                      <a:noFill/>
                    </a:lnR>
                    <a:lnT cap="fla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Duration</a:t>
                      </a:r>
                    </a:p>
                  </a:txBody>
                  <a:tcPr marL="18000" marR="18000" marT="13500" marB="13500" horzOverflow="overflow">
                    <a:lnL>
                      <a:noFill/>
                    </a:lnL>
                    <a:lnR>
                      <a:noFill/>
                    </a:lnR>
                    <a:lnT cap="fla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Exacerbation Number</a:t>
                      </a:r>
                    </a:p>
                  </a:txBody>
                  <a:tcPr marL="18000" marR="18000" marT="13500" marB="13500" horzOverflow="overflow">
                    <a:lnL>
                      <a:noFill/>
                    </a:lnL>
                    <a:lnR>
                      <a:noFill/>
                    </a:lnR>
                    <a:lnT cap="fla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Patients with &gt;1 Exacerbation</a:t>
                      </a:r>
                    </a:p>
                  </a:txBody>
                  <a:tcPr marL="18000" marR="18000" marT="13500" marB="13500" horzOverflow="overflow">
                    <a:lnL>
                      <a:noFill/>
                    </a:lnL>
                    <a:lnR>
                      <a:noFill/>
                    </a:lnR>
                    <a:lnT cap="fla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6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Time to First Exacerbation</a:t>
                      </a:r>
                    </a:p>
                  </a:txBody>
                  <a:tcPr marL="18000" marR="18000" marT="13500" marB="13500" horzOverflow="overflow">
                    <a:lnL>
                      <a:noFill/>
                    </a:lnL>
                    <a:lnR cap="flat">
                      <a:noFill/>
                    </a:lnR>
                    <a:lnT cap="flat">
                      <a:noFill/>
                    </a:lnT>
                    <a:lnB w="28575" cap="flat" cmpd="sng" algn="ctr">
                      <a:solidFill>
                        <a:srgbClr val="6FD4E4"/>
                      </a:solidFill>
                      <a:prstDash val="solid"/>
                      <a:round/>
                      <a:headEnd type="none" w="med" len="med"/>
                      <a:tailEnd type="none" w="med" len="med"/>
                    </a:lnB>
                    <a:lnTlToBr>
                      <a:noFill/>
                    </a:lnTlToBr>
                    <a:lnBlToTr>
                      <a:noFill/>
                    </a:lnBlToTr>
                    <a:noFill/>
                  </a:tcPr>
                </a:tc>
              </a:tr>
              <a:tr h="358379">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Brusasco 2003</a:t>
                      </a:r>
                    </a:p>
                  </a:txBody>
                  <a:tcPr marL="0" marR="0" marT="13500" marB="13500" horzOverflow="overflow">
                    <a:lnL cap="flat">
                      <a:noFill/>
                    </a:lnL>
                    <a:lnR>
                      <a:noFill/>
                    </a:lnR>
                    <a:lnT w="28575" cap="flat" cmpd="sng" algn="ctr">
                      <a:solidFill>
                        <a:srgbClr val="6FD4E4"/>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Placebo</a:t>
                      </a:r>
                    </a:p>
                  </a:txBody>
                  <a:tcPr marL="0" marR="0" marT="13500" marB="13500" horzOverflow="overflow">
                    <a:lnL>
                      <a:noFill/>
                    </a:lnL>
                    <a:lnR>
                      <a:noFill/>
                    </a:lnR>
                    <a:lnT w="28575" cap="flat" cmpd="sng" algn="ctr">
                      <a:solidFill>
                        <a:srgbClr val="6FD4E4"/>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1207</a:t>
                      </a:r>
                    </a:p>
                  </a:txBody>
                  <a:tcPr marL="0" marR="0" marT="13500" marB="13500" horzOverflow="overflow">
                    <a:lnL>
                      <a:noFill/>
                    </a:lnL>
                    <a:lnR>
                      <a:noFill/>
                    </a:lnR>
                    <a:lnT w="28575" cap="flat" cmpd="sng" algn="ctr">
                      <a:solidFill>
                        <a:srgbClr val="6FD4E4"/>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6 months</a:t>
                      </a:r>
                    </a:p>
                  </a:txBody>
                  <a:tcPr marL="0" marR="0" marT="13500" marB="13500" horzOverflow="overflow">
                    <a:lnL>
                      <a:noFill/>
                    </a:lnL>
                    <a:lnR>
                      <a:noFill/>
                    </a:lnR>
                    <a:lnT w="28575" cap="flat" cmpd="sng" algn="ctr">
                      <a:solidFill>
                        <a:srgbClr val="6FD4E4"/>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cs typeface="Arial" pitchFamily="34" charset="0"/>
                        </a:rPr>
                        <a:t>28%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&lt;0.025</a:t>
                      </a:r>
                    </a:p>
                  </a:txBody>
                  <a:tcPr marL="0" marR="0" marT="13500" marB="13500" horzOverflow="overflow">
                    <a:lnL>
                      <a:noFill/>
                    </a:lnL>
                    <a:lnR>
                      <a:noFill/>
                    </a:lnR>
                    <a:lnT w="28575" cap="flat" cmpd="sng" algn="ctr">
                      <a:solidFill>
                        <a:srgbClr val="6FD4E4"/>
                      </a:solidFill>
                      <a:prstDash val="solid"/>
                      <a:round/>
                      <a:headEnd type="none" w="med" len="med"/>
                      <a:tailEnd type="none" w="med" len="med"/>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-18%</a:t>
                      </a:r>
                      <a:endParaRPr kumimoji="0" lang="en-US" sz="1100" b="0" i="0" u="none" strike="noStrike" cap="none" normalizeH="0" baseline="3000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=0.06</a:t>
                      </a:r>
                    </a:p>
                  </a:txBody>
                  <a:tcPr marL="0" marR="0" marT="13500" marB="13500" horzOverflow="overflow">
                    <a:lnL>
                      <a:noFill/>
                    </a:lnL>
                    <a:lnR>
                      <a:noFill/>
                    </a:lnR>
                    <a:lnT w="28575" cap="flat" cmpd="sng" algn="ctr">
                      <a:solidFill>
                        <a:srgbClr val="6FD4E4"/>
                      </a:solidFill>
                      <a:prstDash val="solid"/>
                      <a:round/>
                      <a:headEnd type="none" w="med" len="med"/>
                      <a:tailEnd type="none" w="med" len="med"/>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cs typeface="Arial" pitchFamily="34" charset="0"/>
                        </a:rPr>
                        <a:t>P</a:t>
                      </a:r>
                      <a:r>
                        <a:rPr kumimoji="0" lang="en-US" sz="1100" b="0" i="0" u="none" strike="noStrike" cap="none" normalizeH="0" baseline="0" smtClean="0">
                          <a:ln>
                            <a:noFill/>
                          </a:ln>
                          <a:solidFill>
                            <a:schemeClr val="tx1"/>
                          </a:solidFill>
                          <a:effectLst/>
                          <a:latin typeface="Arial" pitchFamily="34" charset="0"/>
                          <a:cs typeface="Arial" pitchFamily="34" charset="0"/>
                        </a:rPr>
                        <a:t>&lt;0.01</a:t>
                      </a:r>
                    </a:p>
                  </a:txBody>
                  <a:tcPr marL="0" marR="0" marT="13500" marB="13500" horzOverflow="overflow">
                    <a:lnL>
                      <a:noFill/>
                    </a:lnL>
                    <a:lnR cap="flat">
                      <a:noFill/>
                    </a:lnR>
                    <a:lnT w="28575" cap="flat" cmpd="sng" algn="ctr">
                      <a:solidFill>
                        <a:srgbClr val="6FD4E4"/>
                      </a:solidFill>
                      <a:prstDash val="solid"/>
                      <a:round/>
                      <a:headEnd type="none" w="med" len="med"/>
                      <a:tailEnd type="none" w="med" len="med"/>
                    </a:lnT>
                    <a:lnB>
                      <a:noFill/>
                    </a:lnB>
                    <a:lnTlToBr>
                      <a:noFill/>
                    </a:lnTlToBr>
                    <a:lnBlToTr>
                      <a:noFill/>
                    </a:lnBlToTr>
                    <a:solidFill>
                      <a:srgbClr val="6FD4E4">
                        <a:alpha val="50000"/>
                      </a:srgbClr>
                    </a:solidFill>
                  </a:tcPr>
                </a:tc>
              </a:tr>
              <a:tr h="36990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Niewoehner 2005</a:t>
                      </a:r>
                      <a:r>
                        <a:rPr kumimoji="0" lang="en-US" sz="1100" b="0" i="0" u="none" strike="noStrike" cap="none" normalizeH="0" baseline="30000" smtClean="0">
                          <a:ln>
                            <a:noFill/>
                          </a:ln>
                          <a:solidFill>
                            <a:schemeClr val="tx1"/>
                          </a:solidFill>
                          <a:effectLst/>
                          <a:latin typeface="Arial" pitchFamily="34" charset="0"/>
                          <a:cs typeface="Arial" pitchFamily="34" charset="0"/>
                        </a:rPr>
                        <a:t>*</a:t>
                      </a: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L="0" marR="0" marT="13500" marB="135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Placebo</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1829</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6 months</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-19%</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=0.031</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-13%</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=0.04</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cs typeface="Arial" pitchFamily="34" charset="0"/>
                        </a:rPr>
                        <a:t>P</a:t>
                      </a:r>
                      <a:r>
                        <a:rPr kumimoji="0" lang="en-US" sz="1100" b="0" i="0" u="none" strike="noStrike" cap="none" normalizeH="0" baseline="0" smtClean="0">
                          <a:ln>
                            <a:noFill/>
                          </a:ln>
                          <a:solidFill>
                            <a:schemeClr val="tx1"/>
                          </a:solidFill>
                          <a:effectLst/>
                          <a:latin typeface="Arial" pitchFamily="34" charset="0"/>
                          <a:cs typeface="Arial" pitchFamily="34" charset="0"/>
                        </a:rPr>
                        <a:t>=0.03</a:t>
                      </a:r>
                    </a:p>
                    <a:p>
                      <a:pPr marL="0" marR="0" lvl="0" indent="0" algn="ctr" defTabSz="1027113"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L="0" marR="0" marT="13500" marB="13500" horzOverflow="overflow">
                    <a:lnL>
                      <a:noFill/>
                    </a:lnL>
                    <a:lnR cap="flat">
                      <a:noFill/>
                    </a:lnR>
                    <a:lnT>
                      <a:noFill/>
                    </a:lnT>
                    <a:lnB>
                      <a:noFill/>
                    </a:lnB>
                    <a:lnTlToBr>
                      <a:noFill/>
                    </a:lnTlToBr>
                    <a:lnBlToTr>
                      <a:noFill/>
                    </a:lnBlToTr>
                    <a:solidFill>
                      <a:srgbClr val="6FD4E4">
                        <a:alpha val="50000"/>
                      </a:srgbClr>
                    </a:solidFill>
                  </a:tcPr>
                </a:tc>
              </a:tr>
              <a:tr h="36990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Casaburi 2002</a:t>
                      </a:r>
                    </a:p>
                  </a:txBody>
                  <a:tcPr marL="0" marR="0" marT="13500" marB="135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Placebo</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921</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 year</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-20%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=0.045</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-14%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&lt;0.05</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cs typeface="Arial" pitchFamily="34" charset="0"/>
                        </a:rPr>
                        <a:t>P</a:t>
                      </a:r>
                      <a:r>
                        <a:rPr kumimoji="0" lang="en-US" sz="1100" b="0" i="0" u="none" strike="noStrike" cap="none" normalizeH="0" baseline="0" smtClean="0">
                          <a:ln>
                            <a:noFill/>
                          </a:ln>
                          <a:solidFill>
                            <a:schemeClr val="tx1"/>
                          </a:solidFill>
                          <a:effectLst/>
                          <a:latin typeface="Arial" pitchFamily="34" charset="0"/>
                          <a:cs typeface="Arial" pitchFamily="34" charset="0"/>
                        </a:rPr>
                        <a:t>=0.01</a:t>
                      </a:r>
                    </a:p>
                    <a:p>
                      <a:pPr marL="0" marR="0" lvl="0" indent="0" algn="ctr" defTabSz="1027113"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L="0" marR="0" marT="13500" marB="13500" horzOverflow="overflow">
                    <a:lnL>
                      <a:noFill/>
                    </a:lnL>
                    <a:lnR cap="flat">
                      <a:noFill/>
                    </a:lnR>
                    <a:lnT>
                      <a:noFill/>
                    </a:lnT>
                    <a:lnB>
                      <a:noFill/>
                    </a:lnB>
                    <a:lnTlToBr>
                      <a:noFill/>
                    </a:lnTlToBr>
                    <a:lnBlToTr>
                      <a:noFill/>
                    </a:lnBlToTr>
                    <a:solidFill>
                      <a:srgbClr val="6FD4E4">
                        <a:alpha val="50000"/>
                      </a:srgbClr>
                    </a:solidFill>
                  </a:tcPr>
                </a:tc>
              </a:tr>
              <a:tr h="359569">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Vincken 2002</a:t>
                      </a:r>
                    </a:p>
                  </a:txBody>
                  <a:tcPr marL="0" marR="0" marT="13500" marB="135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Ipratropium</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535</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 year</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-24%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=0.006</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-11% </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=0.01</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cs typeface="Arial" pitchFamily="34" charset="0"/>
                        </a:rPr>
                        <a:t>P</a:t>
                      </a:r>
                      <a:r>
                        <a:rPr kumimoji="0" lang="en-US" sz="1100" b="0" i="0" u="none" strike="noStrike" cap="none" normalizeH="0" baseline="0" smtClean="0">
                          <a:ln>
                            <a:noFill/>
                          </a:ln>
                          <a:solidFill>
                            <a:schemeClr val="tx1"/>
                          </a:solidFill>
                          <a:effectLst/>
                          <a:latin typeface="Arial" pitchFamily="34" charset="0"/>
                          <a:cs typeface="Arial" pitchFamily="34" charset="0"/>
                        </a:rPr>
                        <a:t>=0.008</a:t>
                      </a:r>
                    </a:p>
                  </a:txBody>
                  <a:tcPr marL="0" marR="0" marT="13500" marB="13500" horzOverflow="overflow">
                    <a:lnL>
                      <a:noFill/>
                    </a:lnL>
                    <a:lnR cap="flat">
                      <a:noFill/>
                    </a:lnR>
                    <a:lnT>
                      <a:noFill/>
                    </a:lnT>
                    <a:lnB>
                      <a:noFill/>
                    </a:lnB>
                    <a:lnTlToBr>
                      <a:noFill/>
                    </a:lnTlToBr>
                    <a:lnBlToTr>
                      <a:noFill/>
                    </a:lnBlToTr>
                    <a:solidFill>
                      <a:srgbClr val="6FD4E4">
                        <a:alpha val="50000"/>
                      </a:srgbClr>
                    </a:solidFill>
                  </a:tcPr>
                </a:tc>
              </a:tr>
              <a:tr h="41910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Dusser 2006</a:t>
                      </a:r>
                    </a:p>
                  </a:txBody>
                  <a:tcPr marL="0" marR="0" marT="13500" marB="135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Placebo</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1010</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 year</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-35% </a:t>
                      </a:r>
                      <a:endParaRPr kumimoji="0" lang="en-US" sz="1100" b="0" i="0" u="none" strike="noStrike" cap="none" normalizeH="0" baseline="3000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&lt;0.001</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-17%</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&lt;0.01</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cs typeface="Arial" pitchFamily="34" charset="0"/>
                        </a:rPr>
                        <a:t>P</a:t>
                      </a:r>
                      <a:r>
                        <a:rPr kumimoji="0" lang="en-US" sz="1100" b="0" i="0" u="none" strike="noStrike" cap="none" normalizeH="0" baseline="0" smtClean="0">
                          <a:ln>
                            <a:noFill/>
                          </a:ln>
                          <a:solidFill>
                            <a:schemeClr val="tx1"/>
                          </a:solidFill>
                          <a:effectLst/>
                          <a:latin typeface="Arial" pitchFamily="34" charset="0"/>
                          <a:cs typeface="Arial" pitchFamily="34" charset="0"/>
                        </a:rPr>
                        <a:t>&lt;0.001</a:t>
                      </a:r>
                    </a:p>
                  </a:txBody>
                  <a:tcPr marL="0" marR="0" marT="13500" marB="13500" horzOverflow="overflow">
                    <a:lnL>
                      <a:noFill/>
                    </a:lnL>
                    <a:lnR cap="flat">
                      <a:noFill/>
                    </a:lnR>
                    <a:lnT>
                      <a:noFill/>
                    </a:lnT>
                    <a:lnB>
                      <a:noFill/>
                    </a:lnB>
                    <a:lnTlToBr>
                      <a:noFill/>
                    </a:lnTlToBr>
                    <a:lnBlToTr>
                      <a:noFill/>
                    </a:lnBlToTr>
                    <a:solidFill>
                      <a:srgbClr val="6FD4E4">
                        <a:alpha val="50000"/>
                      </a:srgbClr>
                    </a:solidFill>
                  </a:tcPr>
                </a:tc>
              </a:tr>
              <a:tr h="358379">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Powrie 2007</a:t>
                      </a:r>
                    </a:p>
                  </a:txBody>
                  <a:tcPr marL="0" marR="0" marT="13500" marB="135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Placebo</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142</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 year</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-52%</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=0.001</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-33%</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=0.01</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pitchFamily="34" charset="0"/>
                          <a:cs typeface="Arial" pitchFamily="34" charset="0"/>
                        </a:rPr>
                        <a:t>P</a:t>
                      </a:r>
                      <a:r>
                        <a:rPr kumimoji="0" lang="en-US" sz="1100" b="0" i="0" u="none" strike="noStrike" cap="none" normalizeH="0" baseline="0" smtClean="0">
                          <a:ln>
                            <a:noFill/>
                          </a:ln>
                          <a:solidFill>
                            <a:schemeClr val="tx1"/>
                          </a:solidFill>
                          <a:effectLst/>
                          <a:latin typeface="Arial" pitchFamily="34" charset="0"/>
                          <a:cs typeface="Arial" pitchFamily="34" charset="0"/>
                        </a:rPr>
                        <a:t>=0.01</a:t>
                      </a:r>
                    </a:p>
                  </a:txBody>
                  <a:tcPr marL="0" marR="0" marT="13500" marB="13500" horzOverflow="overflow">
                    <a:lnL>
                      <a:noFill/>
                    </a:lnL>
                    <a:lnR cap="flat">
                      <a:noFill/>
                    </a:lnR>
                    <a:lnT>
                      <a:noFill/>
                    </a:lnT>
                    <a:lnB>
                      <a:noFill/>
                    </a:lnB>
                    <a:lnTlToBr>
                      <a:noFill/>
                    </a:lnTlToBr>
                    <a:lnBlToTr>
                      <a:noFill/>
                    </a:lnBlToTr>
                    <a:solidFill>
                      <a:srgbClr val="6FD4E4">
                        <a:alpha val="50000"/>
                      </a:srgbClr>
                    </a:solidFill>
                  </a:tcPr>
                </a:tc>
              </a:tr>
              <a:tr h="358379">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Freeman 2007</a:t>
                      </a:r>
                    </a:p>
                  </a:txBody>
                  <a:tcPr marL="0" marR="0" marT="13500" marB="13500" horzOverflow="overflow">
                    <a:lnL cap="flat">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Placebo</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395</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12 weeks</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n/a</a:t>
                      </a:r>
                    </a:p>
                  </a:txBody>
                  <a:tcPr marL="0" marR="0" marT="13500" marB="13500" horzOverflow="overflow">
                    <a:lnL>
                      <a:noFill/>
                    </a:lnL>
                    <a:lnR>
                      <a:noFill/>
                    </a:lnR>
                    <a:lnT>
                      <a:noFill/>
                    </a:lnT>
                    <a:lnB>
                      <a:noFill/>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-47%</a:t>
                      </a: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=0.01</a:t>
                      </a:r>
                    </a:p>
                  </a:txBody>
                  <a:tcPr marL="0" marR="0" marT="13500" marB="13500" horzOverflow="overflow">
                    <a:lnL>
                      <a:noFill/>
                    </a:lnL>
                    <a:lnR>
                      <a:noFill/>
                    </a:lnR>
                    <a:lnT>
                      <a:noFill/>
                    </a:lnT>
                    <a:lnB>
                      <a:noFill/>
                    </a:lnB>
                    <a:lnTlToBr>
                      <a:noFill/>
                    </a:lnTlToBr>
                    <a:lnBlToTr>
                      <a:noFill/>
                    </a:lnBlToTr>
                    <a:solidFill>
                      <a:srgbClr val="6FD4E4">
                        <a:alpha val="50000"/>
                      </a:srgbClr>
                    </a:solid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n/a</a:t>
                      </a:r>
                    </a:p>
                  </a:txBody>
                  <a:tcPr marL="0" marR="0" marT="13500" marB="13500" horzOverflow="overflow">
                    <a:lnL>
                      <a:noFill/>
                    </a:lnL>
                    <a:lnR cap="flat">
                      <a:noFill/>
                    </a:lnR>
                    <a:lnT>
                      <a:noFill/>
                    </a:lnT>
                    <a:lnB>
                      <a:noFill/>
                    </a:lnB>
                    <a:lnTlToBr>
                      <a:noFill/>
                    </a:lnTlToBr>
                    <a:lnBlToTr>
                      <a:noFill/>
                    </a:lnBlToTr>
                    <a:noFill/>
                  </a:tcPr>
                </a:tc>
              </a:tr>
              <a:tr h="369900">
                <a:tc>
                  <a:txBody>
                    <a:bodyPr/>
                    <a:lstStyle/>
                    <a:p>
                      <a:pPr marL="0" marR="0" lvl="0" indent="0" algn="l"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Chan 2007</a:t>
                      </a:r>
                    </a:p>
                  </a:txBody>
                  <a:tcPr marL="0" marR="0" marT="13500" marB="13500" horzOverflow="overflow">
                    <a:lnL cap="flat">
                      <a:noFill/>
                    </a:lnL>
                    <a:lnR>
                      <a:noFill/>
                    </a:lnR>
                    <a:ln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Placebo</a:t>
                      </a:r>
                    </a:p>
                  </a:txBody>
                  <a:tcPr marL="0" marR="0" marT="13500" marB="13500" horzOverflow="overflow">
                    <a:lnL>
                      <a:noFill/>
                    </a:lnL>
                    <a:lnR>
                      <a:noFill/>
                    </a:lnR>
                    <a:ln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913</a:t>
                      </a:r>
                    </a:p>
                  </a:txBody>
                  <a:tcPr marL="0" marR="0" marT="13500" marB="13500" horzOverflow="overflow">
                    <a:lnL>
                      <a:noFill/>
                    </a:lnL>
                    <a:lnR>
                      <a:noFill/>
                    </a:lnR>
                    <a:ln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1 year</a:t>
                      </a:r>
                    </a:p>
                  </a:txBody>
                  <a:tcPr marL="0" marR="0" marT="13500" marB="13500" horzOverflow="overflow">
                    <a:lnL>
                      <a:noFill/>
                    </a:lnL>
                    <a:lnR>
                      <a:noFill/>
                    </a:lnR>
                    <a:ln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cs typeface="Arial" pitchFamily="34" charset="0"/>
                        </a:rPr>
                        <a:t>4%</a:t>
                      </a:r>
                      <a:endParaRPr kumimoji="0" lang="en-US" sz="1100" b="0" i="0" u="none" strike="noStrike" cap="none" normalizeH="0" baseline="3000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=0.599</a:t>
                      </a:r>
                    </a:p>
                  </a:txBody>
                  <a:tcPr marL="0" marR="0" marT="13500" marB="13500" horzOverflow="overflow">
                    <a:lnL>
                      <a:noFill/>
                    </a:lnL>
                    <a:lnR>
                      <a:noFill/>
                    </a:lnR>
                    <a:ln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+ 8%</a:t>
                      </a:r>
                      <a:endParaRPr kumimoji="0" lang="en-US" sz="1100" b="0" i="0" u="none" strike="noStrike" cap="none" normalizeH="0" baseline="30000" smtClean="0">
                        <a:ln>
                          <a:noFill/>
                        </a:ln>
                        <a:solidFill>
                          <a:schemeClr val="tx1"/>
                        </a:solidFill>
                        <a:effectLst/>
                        <a:latin typeface="Arial" pitchFamily="34" charset="0"/>
                        <a:cs typeface="Arial" pitchFamily="34" charset="0"/>
                      </a:endParaRPr>
                    </a:p>
                    <a:p>
                      <a:pPr marL="0" marR="0" lvl="0" indent="0" algn="ctr" defTabSz="1027113"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cs typeface="Arial" pitchFamily="34" charset="0"/>
                        </a:rPr>
                        <a:t>P</a:t>
                      </a:r>
                      <a:r>
                        <a:rPr kumimoji="0" lang="en-US" sz="900" b="0" i="0" u="none" strike="noStrike" cap="none" normalizeH="0" baseline="0" smtClean="0">
                          <a:ln>
                            <a:noFill/>
                          </a:ln>
                          <a:solidFill>
                            <a:schemeClr val="tx1"/>
                          </a:solidFill>
                          <a:effectLst/>
                          <a:latin typeface="Arial" pitchFamily="34" charset="0"/>
                          <a:cs typeface="Arial" pitchFamily="34" charset="0"/>
                        </a:rPr>
                        <a:t>=0.4</a:t>
                      </a:r>
                      <a:r>
                        <a:rPr kumimoji="0" lang="en-US" sz="1100" b="0" i="0" u="none" strike="noStrike" cap="none" normalizeH="0" baseline="0" smtClean="0">
                          <a:ln>
                            <a:noFill/>
                          </a:ln>
                          <a:solidFill>
                            <a:schemeClr val="tx1"/>
                          </a:solidFill>
                          <a:effectLst/>
                          <a:latin typeface="Arial" pitchFamily="34" charset="0"/>
                          <a:cs typeface="Arial" pitchFamily="34" charset="0"/>
                        </a:rPr>
                        <a:t> </a:t>
                      </a:r>
                    </a:p>
                  </a:txBody>
                  <a:tcPr marL="0" marR="0" marT="13500" marB="13500" horzOverflow="overflow">
                    <a:lnL>
                      <a:noFill/>
                    </a:lnL>
                    <a:lnR>
                      <a:noFill/>
                    </a:lnR>
                    <a:lnT>
                      <a:noFill/>
                    </a:lnT>
                    <a:lnB w="28575" cap="flat" cmpd="sng" algn="ctr">
                      <a:solidFill>
                        <a:srgbClr val="6FD4E4"/>
                      </a:solidFill>
                      <a:prstDash val="solid"/>
                      <a:round/>
                      <a:headEnd type="none" w="med" len="med"/>
                      <a:tailEnd type="none" w="med" len="med"/>
                    </a:lnB>
                    <a:lnTlToBr>
                      <a:noFill/>
                    </a:lnTlToBr>
                    <a:lnBlToTr>
                      <a:noFill/>
                    </a:lnBlToTr>
                    <a:noFill/>
                  </a:tcPr>
                </a:tc>
                <a:tc>
                  <a:txBody>
                    <a:bodyPr/>
                    <a:lstStyle/>
                    <a:p>
                      <a:pPr marL="0" marR="0" lvl="0" indent="0" algn="ctr" defTabSz="1027113"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n/a</a:t>
                      </a:r>
                    </a:p>
                  </a:txBody>
                  <a:tcPr marL="0" marR="0" marT="13500" marB="13500" horzOverflow="overflow">
                    <a:lnL>
                      <a:noFill/>
                    </a:lnL>
                    <a:lnR cap="flat">
                      <a:noFill/>
                    </a:lnR>
                    <a:lnT>
                      <a:noFill/>
                    </a:lnT>
                    <a:lnB w="28575" cap="flat" cmpd="sng" algn="ctr">
                      <a:solidFill>
                        <a:srgbClr val="6FD4E4"/>
                      </a:solidFill>
                      <a:prstDash val="solid"/>
                      <a:round/>
                      <a:headEnd type="none" w="med" len="med"/>
                      <a:tailEnd type="none" w="med" len="med"/>
                    </a:lnB>
                    <a:lnTlToBr>
                      <a:noFill/>
                    </a:lnTlToBr>
                    <a:lnBlToTr>
                      <a:noFill/>
                    </a:lnBlToTr>
                    <a:noFill/>
                  </a:tcPr>
                </a:tc>
              </a:tr>
            </a:tbl>
          </a:graphicData>
        </a:graphic>
      </p:graphicFrame>
      <p:sp>
        <p:nvSpPr>
          <p:cNvPr id="253022" name="Text Box 94"/>
          <p:cNvSpPr txBox="1">
            <a:spLocks noChangeArrowheads="1"/>
          </p:cNvSpPr>
          <p:nvPr/>
        </p:nvSpPr>
        <p:spPr bwMode="auto">
          <a:xfrm>
            <a:off x="133351" y="4457707"/>
            <a:ext cx="2731838" cy="307777"/>
          </a:xfrm>
          <a:prstGeom prst="rect">
            <a:avLst/>
          </a:prstGeom>
          <a:noFill/>
          <a:ln w="38100">
            <a:noFill/>
            <a:miter lim="800000"/>
            <a:headEnd/>
            <a:tailEnd/>
          </a:ln>
          <a:effectLst>
            <a:outerShdw sy="50000" kx="2453608" rotWithShape="0">
              <a:srgbClr val="808080"/>
            </a:outerShdw>
          </a:effectLst>
        </p:spPr>
        <p:txBody>
          <a:bodyPr wrap="none">
            <a:spAutoFit/>
          </a:bodyPr>
          <a:lstStyle/>
          <a:p>
            <a:pPr>
              <a:defRPr/>
            </a:pPr>
            <a:r>
              <a:rPr lang="en-US" sz="1400">
                <a:cs typeface="+mn-cs"/>
              </a:rPr>
              <a:t>*Primary endpoint: exacerbation</a:t>
            </a:r>
          </a:p>
        </p:txBody>
      </p:sp>
      <p:sp>
        <p:nvSpPr>
          <p:cNvPr id="5" name="TextBox 4"/>
          <p:cNvSpPr txBox="1">
            <a:spLocks noChangeArrowheads="1"/>
          </p:cNvSpPr>
          <p:nvPr/>
        </p:nvSpPr>
        <p:spPr bwMode="auto">
          <a:xfrm rot="-966764">
            <a:off x="1411882" y="1581644"/>
            <a:ext cx="6752040" cy="1852815"/>
          </a:xfrm>
          <a:prstGeom prst="rect">
            <a:avLst/>
          </a:prstGeom>
          <a:solidFill>
            <a:srgbClr val="FFFF00"/>
          </a:solidFill>
          <a:ln w="9525">
            <a:noFill/>
            <a:miter lim="800000"/>
            <a:headEnd/>
            <a:tailEnd/>
          </a:ln>
        </p:spPr>
        <p:txBody>
          <a:bodyPr wrap="none">
            <a:spAutoFit/>
          </a:bodyPr>
          <a:lstStyle/>
          <a:p>
            <a:pPr algn="ctr" defTabSz="1027113">
              <a:spcBef>
                <a:spcPct val="60000"/>
              </a:spcBef>
            </a:pPr>
            <a:r>
              <a:rPr lang="en-US" sz="4400">
                <a:solidFill>
                  <a:srgbClr val="FF0000"/>
                </a:solidFill>
              </a:rPr>
              <a:t>Time to First Exacerbation</a:t>
            </a:r>
          </a:p>
          <a:p>
            <a:pPr algn="ctr" defTabSz="1027113">
              <a:spcBef>
                <a:spcPct val="60000"/>
              </a:spcBef>
            </a:pPr>
            <a:r>
              <a:rPr lang="en-US" sz="4400">
                <a:solidFill>
                  <a:srgbClr val="FF0000"/>
                </a:solidFill>
              </a:rPr>
              <a:t>Means - Prevention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66703" y="115505"/>
            <a:ext cx="8785225" cy="954107"/>
          </a:xfrm>
        </p:spPr>
        <p:txBody>
          <a:bodyPr/>
          <a:lstStyle/>
          <a:p>
            <a:r>
              <a:rPr lang="en-US" sz="2800" dirty="0" smtClean="0">
                <a:solidFill>
                  <a:srgbClr val="FFFF00"/>
                </a:solidFill>
                <a:effectLst/>
              </a:rPr>
              <a:t>Outcomes are correlated with mean change from baseline in trough FEV</a:t>
            </a:r>
            <a:r>
              <a:rPr lang="en-US" sz="2800" baseline="-25000" dirty="0" smtClean="0">
                <a:solidFill>
                  <a:srgbClr val="FFFF00"/>
                </a:solidFill>
                <a:effectLst/>
              </a:rPr>
              <a:t>1</a:t>
            </a:r>
            <a:r>
              <a:rPr lang="en-US" sz="2800" dirty="0" smtClean="0">
                <a:solidFill>
                  <a:srgbClr val="FFFF00"/>
                </a:solidFill>
                <a:effectLst/>
              </a:rPr>
              <a:t> </a:t>
            </a:r>
            <a:endParaRPr lang="en-GB" sz="2800" dirty="0" smtClean="0">
              <a:solidFill>
                <a:srgbClr val="FFFF00"/>
              </a:solidFill>
              <a:effectLst/>
            </a:endParaRPr>
          </a:p>
        </p:txBody>
      </p:sp>
      <p:sp>
        <p:nvSpPr>
          <p:cNvPr id="547843" name="Rectangle 3"/>
          <p:cNvSpPr>
            <a:spLocks noGrp="1" noChangeArrowheads="1"/>
          </p:cNvSpPr>
          <p:nvPr>
            <p:ph type="body" sz="half" idx="4294967295"/>
          </p:nvPr>
        </p:nvSpPr>
        <p:spPr>
          <a:xfrm>
            <a:off x="120500" y="3543858"/>
            <a:ext cx="8856662" cy="1600438"/>
          </a:xfrm>
        </p:spPr>
        <p:txBody>
          <a:bodyPr/>
          <a:lstStyle/>
          <a:p>
            <a:r>
              <a:rPr lang="en-US" sz="2000" dirty="0" smtClean="0">
                <a:effectLst/>
              </a:rPr>
              <a:t>TDI and </a:t>
            </a:r>
            <a:r>
              <a:rPr lang="en-US" sz="2000" dirty="0" smtClean="0">
                <a:effectLst/>
                <a:sym typeface="Symbol" pitchFamily="18" charset="2"/>
              </a:rPr>
              <a:t></a:t>
            </a:r>
            <a:r>
              <a:rPr lang="en-US" sz="2000" dirty="0" smtClean="0">
                <a:effectLst/>
              </a:rPr>
              <a:t>SGRQ at 12 weeks improved with increasing positive </a:t>
            </a:r>
            <a:r>
              <a:rPr lang="en-US" sz="2000" dirty="0" smtClean="0">
                <a:effectLst/>
                <a:sym typeface="Symbol" pitchFamily="18" charset="2"/>
              </a:rPr>
              <a:t></a:t>
            </a:r>
            <a:r>
              <a:rPr lang="en-US" sz="2000" dirty="0" smtClean="0">
                <a:effectLst/>
              </a:rPr>
              <a:t>FEV</a:t>
            </a:r>
            <a:r>
              <a:rPr lang="en-US" sz="2000" baseline="-25000" dirty="0" smtClean="0">
                <a:effectLst/>
              </a:rPr>
              <a:t>1</a:t>
            </a:r>
            <a:r>
              <a:rPr lang="en-US" sz="2000" dirty="0" smtClean="0">
                <a:effectLst/>
              </a:rPr>
              <a:t>  (all </a:t>
            </a:r>
            <a:r>
              <a:rPr lang="en-US" sz="2000" i="1" dirty="0" smtClean="0">
                <a:effectLst/>
              </a:rPr>
              <a:t>P</a:t>
            </a:r>
            <a:r>
              <a:rPr lang="en-US" sz="2000" dirty="0" smtClean="0">
                <a:effectLst/>
              </a:rPr>
              <a:t>&lt;0.001) </a:t>
            </a:r>
          </a:p>
          <a:p>
            <a:r>
              <a:rPr lang="en-US" sz="2000" dirty="0" smtClean="0">
                <a:effectLst/>
              </a:rPr>
              <a:t>Individual-level correlations: r=0.06–0.18 </a:t>
            </a:r>
          </a:p>
          <a:p>
            <a:r>
              <a:rPr lang="en-US" sz="2000" dirty="0" smtClean="0">
                <a:effectLst/>
              </a:rPr>
              <a:t>Cohort-level correlations: r=0.79–0.95</a:t>
            </a:r>
            <a:endParaRPr lang="en-GB" sz="2000" dirty="0" smtClean="0">
              <a:effectLst/>
            </a:endParaRPr>
          </a:p>
        </p:txBody>
      </p:sp>
      <p:graphicFrame>
        <p:nvGraphicFramePr>
          <p:cNvPr id="547911" name="Group 71"/>
          <p:cNvGraphicFramePr>
            <a:graphicFrameLocks noGrp="1"/>
          </p:cNvGraphicFramePr>
          <p:nvPr>
            <p:ph sz="half" idx="4294967295"/>
            <p:extLst>
              <p:ext uri="{D42A27DB-BD31-4B8C-83A1-F6EECF244321}">
                <p14:modId xmlns:p14="http://schemas.microsoft.com/office/powerpoint/2010/main" xmlns="" val="1573222524"/>
              </p:ext>
            </p:extLst>
          </p:nvPr>
        </p:nvGraphicFramePr>
        <p:xfrm>
          <a:off x="468313" y="1113598"/>
          <a:ext cx="8352160" cy="2341961"/>
        </p:xfrm>
        <a:graphic>
          <a:graphicData uri="http://schemas.openxmlformats.org/drawingml/2006/table">
            <a:tbl>
              <a:tblPr firstRow="1" bandRow="1">
                <a:tableStyleId>{21E4AEA4-8DFA-4A89-87EB-49C32662AFE0}</a:tableStyleId>
              </a:tblPr>
              <a:tblGrid>
                <a:gridCol w="1668628"/>
                <a:gridCol w="1785883"/>
                <a:gridCol w="1554380"/>
                <a:gridCol w="1471061"/>
                <a:gridCol w="1872208"/>
              </a:tblGrid>
              <a:tr h="754856">
                <a:tc>
                  <a:txBody>
                    <a:bodyPr/>
                    <a:lstStyle/>
                    <a:p>
                      <a:pPr marL="0" marR="0" lvl="0" indent="0" algn="l"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dirty="0" smtClean="0">
                          <a:ln>
                            <a:noFill/>
                          </a:ln>
                          <a:solidFill>
                            <a:schemeClr val="bg1"/>
                          </a:solidFill>
                          <a:effectLst/>
                        </a:rPr>
                        <a:t>Average </a:t>
                      </a:r>
                      <a:r>
                        <a:rPr kumimoji="0" lang="en-US" sz="1400" u="none" strike="noStrike" cap="none" normalizeH="0" baseline="0" dirty="0" smtClean="0">
                          <a:ln>
                            <a:noFill/>
                          </a:ln>
                          <a:solidFill>
                            <a:schemeClr val="bg1"/>
                          </a:solidFill>
                          <a:effectLst/>
                        </a:rPr>
                        <a:t>∆FEV</a:t>
                      </a:r>
                      <a:r>
                        <a:rPr kumimoji="0" lang="en-US" sz="1400" u="none" strike="noStrike" cap="none" normalizeH="0" baseline="-25000" dirty="0" smtClean="0">
                          <a:ln>
                            <a:noFill/>
                          </a:ln>
                          <a:solidFill>
                            <a:schemeClr val="bg1"/>
                          </a:solidFill>
                          <a:effectLst/>
                        </a:rPr>
                        <a:t>1</a:t>
                      </a:r>
                      <a:r>
                        <a:rPr kumimoji="0" lang="en-US" sz="1400" u="none" strike="noStrike" cap="none" normalizeH="0" baseline="0" dirty="0" smtClean="0">
                          <a:ln>
                            <a:noFill/>
                          </a:ln>
                          <a:solidFill>
                            <a:schemeClr val="bg1"/>
                          </a:solidFill>
                          <a:effectLst/>
                        </a:rPr>
                        <a:t> (</a:t>
                      </a:r>
                      <a:r>
                        <a:rPr kumimoji="0" lang="en-US" sz="1400" u="none" strike="noStrike" cap="none" normalizeH="0" baseline="0" dirty="0" err="1" smtClean="0">
                          <a:ln>
                            <a:noFill/>
                          </a:ln>
                          <a:solidFill>
                            <a:schemeClr val="bg1"/>
                          </a:solidFill>
                          <a:effectLst/>
                        </a:rPr>
                        <a:t>mL</a:t>
                      </a:r>
                      <a:r>
                        <a:rPr kumimoji="0" lang="en-US" sz="1400" u="none" strike="noStrike" cap="none" normalizeH="0" baseline="0" dirty="0" smtClean="0">
                          <a:ln>
                            <a:noFill/>
                          </a:ln>
                          <a:solidFill>
                            <a:schemeClr val="bg1"/>
                          </a:solidFill>
                          <a:effectLst/>
                        </a:rPr>
                        <a:t>)</a:t>
                      </a:r>
                      <a:endParaRPr kumimoji="0" lang="en-GB" sz="1400" b="1" i="0" u="none" strike="noStrike" cap="none" normalizeH="0" baseline="0" dirty="0" smtClean="0">
                        <a:ln>
                          <a:noFill/>
                        </a:ln>
                        <a:solidFill>
                          <a:schemeClr val="bg1"/>
                        </a:solidFill>
                        <a:effectLst/>
                        <a:latin typeface="Arial" pitchFamily="34" charset="0"/>
                      </a:endParaRPr>
                    </a:p>
                  </a:txBody>
                  <a:tcPr marL="54000" marR="0" marT="0" marB="0" anchor="b"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rPr>
                        <a:t>Category </a:t>
                      </a:r>
                      <a:r>
                        <a:rPr kumimoji="0" lang="en-US" sz="1400" u="none" strike="noStrike" cap="none" normalizeH="0" baseline="0" dirty="0" err="1" smtClean="0">
                          <a:ln>
                            <a:noFill/>
                          </a:ln>
                          <a:solidFill>
                            <a:schemeClr val="bg1"/>
                          </a:solidFill>
                          <a:effectLst/>
                        </a:rPr>
                        <a:t>centred</a:t>
                      </a:r>
                      <a:r>
                        <a:rPr kumimoji="0" lang="en-US" sz="1400" u="none" strike="noStrike" cap="none" normalizeH="0" baseline="0" dirty="0" smtClean="0">
                          <a:ln>
                            <a:noFill/>
                          </a:ln>
                          <a:solidFill>
                            <a:schemeClr val="bg1"/>
                          </a:solidFill>
                          <a:effectLst/>
                        </a:rPr>
                        <a:t> value of ∆FEV</a:t>
                      </a:r>
                      <a:r>
                        <a:rPr kumimoji="0" lang="en-US" sz="1400" u="none" strike="noStrike" cap="none" normalizeH="0" baseline="-25000" dirty="0" smtClean="0">
                          <a:ln>
                            <a:noFill/>
                          </a:ln>
                          <a:solidFill>
                            <a:schemeClr val="bg1"/>
                          </a:solidFill>
                          <a:effectLst/>
                        </a:rPr>
                        <a:t>1</a:t>
                      </a:r>
                      <a:r>
                        <a:rPr kumimoji="0" lang="en-US" sz="1400" u="none" strike="noStrike" cap="none" normalizeH="0" baseline="0" dirty="0" smtClean="0">
                          <a:ln>
                            <a:noFill/>
                          </a:ln>
                          <a:solidFill>
                            <a:schemeClr val="bg1"/>
                          </a:solidFill>
                          <a:effectLst/>
                        </a:rPr>
                        <a:t> (</a:t>
                      </a:r>
                      <a:r>
                        <a:rPr kumimoji="0" lang="en-US" sz="1400" u="none" strike="noStrike" cap="none" normalizeH="0" baseline="0" dirty="0" err="1" smtClean="0">
                          <a:ln>
                            <a:noFill/>
                          </a:ln>
                          <a:solidFill>
                            <a:schemeClr val="bg1"/>
                          </a:solidFill>
                          <a:effectLst/>
                        </a:rPr>
                        <a:t>mL</a:t>
                      </a:r>
                      <a:r>
                        <a:rPr kumimoji="0" lang="en-US" sz="1400" u="none" strike="noStrike" cap="none" normalizeH="0" baseline="0" dirty="0" smtClean="0">
                          <a:ln>
                            <a:noFill/>
                          </a:ln>
                          <a:solidFill>
                            <a:schemeClr val="bg1"/>
                          </a:solidFill>
                          <a:effectLst/>
                        </a:rPr>
                        <a:t>)</a:t>
                      </a:r>
                      <a:endParaRPr kumimoji="0" lang="en-GB" sz="1400" b="1" i="0" u="none" strike="noStrike" cap="none" normalizeH="0" baseline="0" dirty="0" smtClean="0">
                        <a:ln>
                          <a:noFill/>
                        </a:ln>
                        <a:solidFill>
                          <a:schemeClr val="bg1"/>
                        </a:solidFill>
                        <a:effectLst/>
                        <a:latin typeface="Arial"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rPr>
                        <a:t>TDI </a:t>
                      </a:r>
                    </a:p>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rPr>
                        <a:t>(n=2,781)</a:t>
                      </a:r>
                      <a:endParaRPr kumimoji="0" lang="en-GB" sz="1400" b="1" i="0" u="none" strike="noStrike" cap="none" normalizeH="0" baseline="0" dirty="0" smtClean="0">
                        <a:ln>
                          <a:noFill/>
                        </a:ln>
                        <a:solidFill>
                          <a:schemeClr val="bg1"/>
                        </a:solidFill>
                        <a:effectLst/>
                        <a:latin typeface="Arial" pitchFamily="34" charset="0"/>
                      </a:endParaRPr>
                    </a:p>
                  </a:txBody>
                  <a:tcPr marL="0" marR="0" marT="0" marB="0" anchor="b"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sym typeface="Symbol" pitchFamily="18" charset="2"/>
                        </a:rPr>
                        <a:t></a:t>
                      </a:r>
                      <a:r>
                        <a:rPr kumimoji="0" lang="en-US" sz="1400" u="none" strike="noStrike" cap="none" normalizeH="0" baseline="0" dirty="0" smtClean="0">
                          <a:ln>
                            <a:noFill/>
                          </a:ln>
                          <a:solidFill>
                            <a:schemeClr val="bg1"/>
                          </a:solidFill>
                          <a:effectLst/>
                        </a:rPr>
                        <a:t>SGRQ </a:t>
                      </a:r>
                    </a:p>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rPr>
                        <a:t>(n=3,141)</a:t>
                      </a:r>
                      <a:endParaRPr kumimoji="0" lang="en-GB" sz="1400" b="1" i="0" u="none" strike="noStrike" cap="none" normalizeH="0" baseline="0" dirty="0" smtClean="0">
                        <a:ln>
                          <a:noFill/>
                        </a:ln>
                        <a:solidFill>
                          <a:schemeClr val="bg1"/>
                        </a:solidFill>
                        <a:effectLst/>
                        <a:latin typeface="Arial" pitchFamily="34" charset="0"/>
                      </a:endParaRPr>
                    </a:p>
                  </a:txBody>
                  <a:tcPr marL="0" marR="0" marT="0" marB="0" anchor="b"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rPr>
                        <a:t>Exacerbation</a:t>
                      </a:r>
                    </a:p>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rPr>
                        <a:t>rate/year </a:t>
                      </a:r>
                    </a:p>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dirty="0" smtClean="0">
                          <a:ln>
                            <a:noFill/>
                          </a:ln>
                          <a:solidFill>
                            <a:schemeClr val="bg1"/>
                          </a:solidFill>
                          <a:effectLst/>
                        </a:rPr>
                        <a:t>(n=3,158)</a:t>
                      </a:r>
                      <a:r>
                        <a:rPr kumimoji="0" lang="en-US" sz="1500" u="none" strike="noStrike" cap="none" normalizeH="0" baseline="0" dirty="0" smtClean="0">
                          <a:ln>
                            <a:noFill/>
                          </a:ln>
                          <a:solidFill>
                            <a:schemeClr val="bg1"/>
                          </a:solidFill>
                          <a:effectLst/>
                        </a:rPr>
                        <a:t> </a:t>
                      </a:r>
                      <a:endParaRPr kumimoji="0" lang="en-GB" sz="1500" b="1" i="0" u="none" strike="noStrike" cap="none" normalizeH="0" baseline="0" dirty="0" smtClean="0">
                        <a:ln>
                          <a:noFill/>
                        </a:ln>
                        <a:solidFill>
                          <a:schemeClr val="bg1"/>
                        </a:solidFill>
                        <a:effectLst/>
                        <a:latin typeface="Arial" pitchFamily="34" charset="0"/>
                      </a:endParaRPr>
                    </a:p>
                  </a:txBody>
                  <a:tcPr marL="0" marR="0" marT="0" marB="0" anchor="b" horzOverflow="overflow"/>
                </a:tc>
              </a:tr>
              <a:tr h="284560">
                <a:tc>
                  <a:txBody>
                    <a:bodyPr/>
                    <a:lstStyle/>
                    <a:p>
                      <a:pPr marL="0" marR="0" lvl="0" indent="0" algn="l"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–500, –50</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a:t>
                      </a:r>
                      <a:r>
                        <a:rPr kumimoji="0" lang="en-GB" sz="1400" u="none" strike="noStrike" cap="none" normalizeH="0" baseline="0" smtClean="0">
                          <a:ln>
                            <a:noFill/>
                          </a:ln>
                          <a:effectLst/>
                        </a:rPr>
                        <a:t>275</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1.44</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–3.15</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0.63</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r>
              <a:tr h="325041">
                <a:tc>
                  <a:txBody>
                    <a:bodyPr/>
                    <a:lstStyle/>
                    <a:p>
                      <a:pPr marL="0" marR="0" lvl="0" indent="0" algn="l"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–50, 50</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dirty="0" smtClean="0">
                          <a:ln>
                            <a:noFill/>
                          </a:ln>
                          <a:effectLst/>
                        </a:rPr>
                        <a:t>0</a:t>
                      </a:r>
                      <a:endParaRPr kumimoji="0" lang="en-GB" sz="1400" b="1" i="0" u="none" strike="noStrike" cap="none" normalizeH="0" baseline="0" dirty="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1.31</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–3.17</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0.58</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r>
              <a:tr h="327422">
                <a:tc>
                  <a:txBody>
                    <a:bodyPr/>
                    <a:lstStyle/>
                    <a:p>
                      <a:pPr marL="0" marR="0" lvl="0" indent="0" algn="l"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50, 150</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100</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1.79</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–3.84</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0.61</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r>
              <a:tr h="328613">
                <a:tc>
                  <a:txBody>
                    <a:bodyPr/>
                    <a:lstStyle/>
                    <a:p>
                      <a:pPr marL="0" marR="0" lvl="0" indent="0" algn="l"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150, 250</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200</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2.12</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u="none" strike="noStrike" cap="none" normalizeH="0" baseline="0" smtClean="0">
                          <a:ln>
                            <a:noFill/>
                          </a:ln>
                          <a:effectLst/>
                        </a:rPr>
                        <a:t>–5.84</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u="none" strike="noStrike" cap="none" normalizeH="0" baseline="0" smtClean="0">
                          <a:ln>
                            <a:noFill/>
                          </a:ln>
                          <a:effectLst/>
                        </a:rPr>
                        <a:t>0.51</a:t>
                      </a:r>
                      <a:endParaRPr kumimoji="0" lang="en-GB" sz="1400" b="1" i="0" u="none" strike="noStrike" cap="none" normalizeH="0" baseline="0" smtClean="0">
                        <a:ln>
                          <a:noFill/>
                        </a:ln>
                        <a:solidFill>
                          <a:schemeClr val="tx1"/>
                        </a:solidFill>
                        <a:effectLst/>
                        <a:latin typeface="Arial" pitchFamily="34" charset="0"/>
                      </a:endParaRPr>
                    </a:p>
                  </a:txBody>
                  <a:tcPr marL="0" marR="0" marT="0" marB="0" anchor="ctr" horzOverflow="overflow"/>
                </a:tc>
              </a:tr>
              <a:tr h="321469">
                <a:tc>
                  <a:txBody>
                    <a:bodyPr/>
                    <a:lstStyle/>
                    <a:p>
                      <a:pPr marL="0" marR="0" lvl="0" indent="0" algn="l"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b="1" u="none" strike="noStrike" cap="none" normalizeH="0" baseline="0" dirty="0" smtClean="0">
                          <a:ln>
                            <a:noFill/>
                          </a:ln>
                          <a:effectLst/>
                        </a:rPr>
                        <a:t>250, 500</a:t>
                      </a:r>
                      <a:endParaRPr kumimoji="0" lang="en-GB" sz="1400" b="1" i="0" u="none" strike="noStrike" cap="none" normalizeH="0" baseline="0" dirty="0" smtClean="0">
                        <a:ln>
                          <a:noFill/>
                        </a:ln>
                        <a:solidFill>
                          <a:schemeClr val="bg1">
                            <a:lumMod val="60000"/>
                            <a:lumOff val="40000"/>
                          </a:schemeClr>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b="1" u="none" strike="noStrike" cap="none" normalizeH="0" baseline="0" dirty="0" smtClean="0">
                          <a:ln>
                            <a:noFill/>
                          </a:ln>
                          <a:effectLst/>
                        </a:rPr>
                        <a:t>375</a:t>
                      </a:r>
                      <a:endParaRPr kumimoji="0" lang="en-GB" sz="1400" b="1" i="0" u="none" strike="noStrike" cap="none" normalizeH="0" baseline="0" dirty="0" smtClean="0">
                        <a:ln>
                          <a:noFill/>
                        </a:ln>
                        <a:solidFill>
                          <a:schemeClr val="bg1">
                            <a:lumMod val="60000"/>
                            <a:lumOff val="40000"/>
                          </a:schemeClr>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b="1" u="none" strike="noStrike" cap="none" normalizeH="0" baseline="0" dirty="0" smtClean="0">
                          <a:ln>
                            <a:noFill/>
                          </a:ln>
                          <a:effectLst/>
                        </a:rPr>
                        <a:t>2.68</a:t>
                      </a:r>
                      <a:endParaRPr kumimoji="0" lang="en-GB" sz="1400" b="1" i="0" u="none" strike="noStrike" cap="none" normalizeH="0" baseline="0" dirty="0" smtClean="0">
                        <a:ln>
                          <a:noFill/>
                        </a:ln>
                        <a:solidFill>
                          <a:schemeClr val="bg1">
                            <a:lumMod val="60000"/>
                            <a:lumOff val="40000"/>
                          </a:schemeClr>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US" sz="1400" b="1" u="none" strike="noStrike" cap="none" normalizeH="0" baseline="0" dirty="0" smtClean="0">
                          <a:ln>
                            <a:noFill/>
                          </a:ln>
                          <a:effectLst/>
                        </a:rPr>
                        <a:t>–7.38</a:t>
                      </a:r>
                      <a:endParaRPr kumimoji="0" lang="en-GB" sz="1400" b="1" i="0" u="none" strike="noStrike" cap="none" normalizeH="0" baseline="0" dirty="0" smtClean="0">
                        <a:ln>
                          <a:noFill/>
                        </a:ln>
                        <a:solidFill>
                          <a:schemeClr val="bg1">
                            <a:lumMod val="60000"/>
                            <a:lumOff val="40000"/>
                          </a:schemeClr>
                        </a:solidFill>
                        <a:effectLst/>
                        <a:latin typeface="Arial"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0"/>
                        </a:spcBef>
                        <a:spcAft>
                          <a:spcPct val="15000"/>
                        </a:spcAft>
                        <a:buClr>
                          <a:srgbClr val="FFFF00"/>
                        </a:buClr>
                        <a:buSzPct val="90000"/>
                        <a:buFont typeface="Wingdings" pitchFamily="2" charset="2"/>
                        <a:buNone/>
                        <a:tabLst/>
                      </a:pPr>
                      <a:r>
                        <a:rPr kumimoji="0" lang="en-GB" sz="1400" b="1" u="none" strike="noStrike" cap="none" normalizeH="0" baseline="0" dirty="0" smtClean="0">
                          <a:ln>
                            <a:noFill/>
                          </a:ln>
                          <a:effectLst/>
                        </a:rPr>
                        <a:t>0.38</a:t>
                      </a:r>
                      <a:endParaRPr kumimoji="0" lang="en-GB" sz="1400" b="1" i="0" u="none" strike="noStrike" cap="none" normalizeH="0" baseline="0" dirty="0" smtClean="0">
                        <a:ln>
                          <a:noFill/>
                        </a:ln>
                        <a:solidFill>
                          <a:schemeClr val="bg1">
                            <a:lumMod val="60000"/>
                            <a:lumOff val="40000"/>
                          </a:schemeClr>
                        </a:solidFill>
                        <a:effectLst/>
                        <a:latin typeface="Arial" pitchFamily="34" charset="0"/>
                      </a:endParaRPr>
                    </a:p>
                  </a:txBody>
                  <a:tcPr marL="0" marR="0" marT="0" marB="0" anchor="ctr" horzOverflow="overflow"/>
                </a:tc>
              </a:tr>
            </a:tbl>
          </a:graphicData>
        </a:graphic>
      </p:graphicFrame>
      <p:sp>
        <p:nvSpPr>
          <p:cNvPr id="6" name="Rektangel 5"/>
          <p:cNvSpPr/>
          <p:nvPr/>
        </p:nvSpPr>
        <p:spPr>
          <a:xfrm>
            <a:off x="5968081" y="4600333"/>
            <a:ext cx="2570191" cy="276999"/>
          </a:xfrm>
          <a:prstGeom prst="rect">
            <a:avLst/>
          </a:prstGeom>
        </p:spPr>
        <p:txBody>
          <a:bodyPr wrap="none">
            <a:spAutoFit/>
          </a:bodyPr>
          <a:lstStyle/>
          <a:p>
            <a:r>
              <a:rPr lang="en-GB" sz="1200" b="1" dirty="0" smtClean="0">
                <a:solidFill>
                  <a:srgbClr val="FFFFFF"/>
                </a:solidFill>
              </a:rPr>
              <a:t>Jones PW. </a:t>
            </a:r>
            <a:r>
              <a:rPr lang="en-GB" sz="1200" b="1" i="1" dirty="0" smtClean="0">
                <a:solidFill>
                  <a:srgbClr val="FFFFFF"/>
                </a:solidFill>
              </a:rPr>
              <a:t>Thorax</a:t>
            </a:r>
            <a:r>
              <a:rPr lang="en-GB" sz="1200" b="1" dirty="0" smtClean="0">
                <a:solidFill>
                  <a:srgbClr val="FFFFFF"/>
                </a:solidFill>
              </a:rPr>
              <a:t> 2010;65: A141</a:t>
            </a:r>
            <a:endParaRPr lang="da-DK" sz="1200" b="1" dirty="0">
              <a:solidFill>
                <a:srgbClr val="FFFFFF"/>
              </a:solidFill>
            </a:endParaRPr>
          </a:p>
        </p:txBody>
      </p:sp>
      <p:sp>
        <p:nvSpPr>
          <p:cNvPr id="3" name="Rectangle 2"/>
          <p:cNvSpPr/>
          <p:nvPr/>
        </p:nvSpPr>
        <p:spPr bwMode="auto">
          <a:xfrm>
            <a:off x="468330" y="3165830"/>
            <a:ext cx="8351837" cy="2978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Theme1">
  <a:themeElements>
    <a:clrScheme name="1_Default Design 8">
      <a:dk1>
        <a:srgbClr val="000000"/>
      </a:dk1>
      <a:lt1>
        <a:srgbClr val="FFFFFF"/>
      </a:lt1>
      <a:dk2>
        <a:srgbClr val="000066"/>
      </a:dk2>
      <a:lt2>
        <a:srgbClr val="FFCC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FF3300"/>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66"/>
        </a:dk2>
        <a:lt2>
          <a:srgbClr val="FFCC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eme1">
  <a:themeElements>
    <a:clrScheme name="1_Default Design 8">
      <a:dk1>
        <a:srgbClr val="000000"/>
      </a:dk1>
      <a:lt1>
        <a:srgbClr val="FFFFFF"/>
      </a:lt1>
      <a:dk2>
        <a:srgbClr val="000066"/>
      </a:dk2>
      <a:lt2>
        <a:srgbClr val="FFCC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solidFill>
          <a:srgbClr val="FF3300"/>
        </a:solidFill>
        <a:ln w="19050" cap="flat" cmpd="sng" algn="ctr">
          <a:solidFill>
            <a:srgbClr val="FF0000"/>
          </a:solidFill>
          <a:prstDash val="solid"/>
          <a:round/>
          <a:headEnd type="none" w="med" len="med"/>
          <a:tailEnd type="none" w="med" len="med"/>
        </a:ln>
        <a:effectLst/>
      </a:spPr>
      <a:body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66"/>
        </a:dk2>
        <a:lt2>
          <a:srgbClr val="FFCC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3457</Words>
  <Application>Microsoft Office PowerPoint</Application>
  <PresentationFormat>On-screen Show (16:9)</PresentationFormat>
  <Paragraphs>933</Paragraphs>
  <Slides>50</Slides>
  <Notes>30</Notes>
  <HiddenSlides>11</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54" baseType="lpstr">
      <vt:lpstr>1_Theme1</vt:lpstr>
      <vt:lpstr>2_Theme1</vt:lpstr>
      <vt:lpstr>Chart</vt:lpstr>
      <vt:lpstr>Worksheet</vt:lpstr>
      <vt:lpstr>When to use the new  LAB + LAMA combinations ?</vt:lpstr>
      <vt:lpstr>Faculty Disclosures</vt:lpstr>
      <vt:lpstr>Slide 3</vt:lpstr>
      <vt:lpstr>What is the effect of long- active bronchodilators in COPD? </vt:lpstr>
      <vt:lpstr>Effect of long active bronchodilators on FEV1</vt:lpstr>
      <vt:lpstr>Change in lung volumes</vt:lpstr>
      <vt:lpstr>Exercise: Endurance Time</vt:lpstr>
      <vt:lpstr>Tiotropium Significantly Reduces Exacerbation Rate and Delays Onset of First Exacerbation</vt:lpstr>
      <vt:lpstr>Outcomes are correlated with mean change from baseline in trough FEV1 </vt:lpstr>
      <vt:lpstr>Benefits of maximal bronchodilation  on clinical outcomes</vt:lpstr>
      <vt:lpstr>What can we expect from a combination of bronchodilators in COPD? </vt:lpstr>
      <vt:lpstr>Rationale for combination</vt:lpstr>
      <vt:lpstr>Mechanisms of action of bronchodilators on airway smooth muscle</vt:lpstr>
      <vt:lpstr>Slide 14</vt:lpstr>
      <vt:lpstr>Blocking cholinergic stimulation of M3 receptors with tiotropium prevents β2-receptor downregulation</vt:lpstr>
      <vt:lpstr>Slide 16</vt:lpstr>
      <vt:lpstr>Combination of short-actingBD’s</vt:lpstr>
      <vt:lpstr>Combining tiotropium and formoterol (dosed once or twice daily): FEV1</vt:lpstr>
      <vt:lpstr>Effects of tiotropium and formoterol on dynamic hyperinflation and exercise endurance in COPD</vt:lpstr>
      <vt:lpstr>The present and future</vt:lpstr>
      <vt:lpstr>Umeclidinium/vilanterol: Phase III Studies</vt:lpstr>
      <vt:lpstr>Umeclidinium/vilanterol: Phase III Studies</vt:lpstr>
      <vt:lpstr>Slide 23</vt:lpstr>
      <vt:lpstr>Improved lung function with FDC glycopyrronium / indacaterol qd versus monotherapy and placebo</vt:lpstr>
      <vt:lpstr>LAMA / LABA Effect on lung function  (SHINE study)</vt:lpstr>
      <vt:lpstr>Slide 26</vt:lpstr>
      <vt:lpstr>TOviTO™: Phase IIIa clinical trial programme</vt:lpstr>
      <vt:lpstr>FEV1 improved over 24 hours after 24 weeks’ treatment for T+O FDC 5/5 and 2.5/5 µg versus monotherapy</vt:lpstr>
      <vt:lpstr>TOviTO™: Phase IIIb clinical trial programme</vt:lpstr>
      <vt:lpstr>Adjusted mean IC, TLC, FRC and RV response (L) at 22:30 post dose after 6 weeks’ treatment</vt:lpstr>
      <vt:lpstr>TONADO™ 1+2: Efficacy summary</vt:lpstr>
      <vt:lpstr>Formoterol/aclidinium: Phase III programme underway</vt:lpstr>
      <vt:lpstr>COPD:Therapeutic Approach</vt:lpstr>
      <vt:lpstr>Slide 34</vt:lpstr>
      <vt:lpstr>Slide 35</vt:lpstr>
      <vt:lpstr>Slide 36</vt:lpstr>
      <vt:lpstr>WISDOM: Study design</vt:lpstr>
      <vt:lpstr>WISDOM Trial</vt:lpstr>
      <vt:lpstr>Slide 39</vt:lpstr>
      <vt:lpstr>WISDOM Trial </vt:lpstr>
      <vt:lpstr>Time to first severe and any severity on-treatment COPD exacerbation </vt:lpstr>
      <vt:lpstr>Time to first moderate or severe COPD  exacerbation by subgroup</vt:lpstr>
      <vt:lpstr>Mean change from baseline in lung function:  FEV1</vt:lpstr>
      <vt:lpstr>WISDOM: Adverse Events</vt:lpstr>
      <vt:lpstr>Summary</vt:lpstr>
      <vt:lpstr>Conclusions</vt:lpstr>
      <vt:lpstr>When I will be using fixed  LAMA + LABA combination ?</vt:lpstr>
      <vt:lpstr>Pharmacological management of stable COPD: FUTURE </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using early long-acting dual bronchodilation? Published evidence</dc:title>
  <dc:creator>Ronald</dc:creator>
  <cp:lastModifiedBy>Dell</cp:lastModifiedBy>
  <cp:revision>211</cp:revision>
  <dcterms:created xsi:type="dcterms:W3CDTF">2012-10-13T13:57:47Z</dcterms:created>
  <dcterms:modified xsi:type="dcterms:W3CDTF">2014-10-12T10:32:29Z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897091986</vt:i4>
  </property>
  <property fmtid="{D5CDD505-2E9C-101B-9397-08002B2CF9AE}" pid="3" name="_NewReviewCycle">
    <vt:lpwstr/>
  </property>
  <property fmtid="{D5CDD505-2E9C-101B-9397-08002B2CF9AE}" pid="4" name="_EmailSubject">
    <vt:lpwstr>The latest draft of your REF slides for your review</vt:lpwstr>
  </property>
  <property fmtid="{D5CDD505-2E9C-101B-9397-08002B2CF9AE}" pid="5" name="_AuthorEmail">
    <vt:lpwstr>Godfrey.Lisk@parexel.com</vt:lpwstr>
  </property>
  <property fmtid="{D5CDD505-2E9C-101B-9397-08002B2CF9AE}" pid="6" name="_AuthorEmailDisplayName">
    <vt:lpwstr>Lisk, Godfrey</vt:lpwstr>
  </property>
  <property fmtid="{D5CDD505-2E9C-101B-9397-08002B2CF9AE}" pid="7" name="_PreviousAdHocReviewCycleID">
    <vt:i4>897091986</vt:i4>
  </property>
</Properties>
</file>