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63" r:id="rId2"/>
    <p:sldId id="260" r:id="rId3"/>
    <p:sldId id="269" r:id="rId4"/>
    <p:sldId id="265" r:id="rId5"/>
    <p:sldId id="264" r:id="rId6"/>
    <p:sldId id="258" r:id="rId7"/>
    <p:sldId id="267" r:id="rId8"/>
    <p:sldId id="268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D4963-F557-4E23-B6F7-C00C48272BA1}" type="datetimeFigureOut">
              <a:rPr lang="es-AR" smtClean="0"/>
              <a:pPr/>
              <a:t>11/10/2014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BC78F-39F4-4CA7-A508-BFE5F5B02B7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839532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err="1" smtClean="0"/>
              <a:t>Tto</a:t>
            </a:r>
            <a:r>
              <a:rPr lang="es-AR" dirty="0" smtClean="0"/>
              <a:t> </a:t>
            </a:r>
            <a:r>
              <a:rPr lang="es-AR" dirty="0" err="1" smtClean="0"/>
              <a:t>via</a:t>
            </a:r>
            <a:r>
              <a:rPr lang="es-AR" dirty="0" smtClean="0"/>
              <a:t> oral 2403 mg </a:t>
            </a:r>
            <a:r>
              <a:rPr lang="es-AR" dirty="0" err="1" smtClean="0"/>
              <a:t>dia.inhibe</a:t>
            </a:r>
            <a:r>
              <a:rPr lang="es-AR" dirty="0" smtClean="0"/>
              <a:t> la </a:t>
            </a:r>
            <a:r>
              <a:rPr lang="es-AR" dirty="0" err="1" smtClean="0"/>
              <a:t>expresion</a:t>
            </a:r>
            <a:r>
              <a:rPr lang="es-AR" dirty="0" smtClean="0"/>
              <a:t> del</a:t>
            </a:r>
            <a:r>
              <a:rPr lang="es-AR" baseline="0" dirty="0" smtClean="0"/>
              <a:t> factor de crecimiento transformador B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BC78F-39F4-4CA7-A508-BFE5F5B02B74}" type="slidenum">
              <a:rPr lang="es-AR" smtClean="0"/>
              <a:pPr/>
              <a:t>2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246795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55A3-D4AD-42B8-AAE4-563110CC31FD}" type="datetimeFigureOut">
              <a:rPr lang="es-ES" smtClean="0"/>
              <a:pPr/>
              <a:t>11/10/2014</a:t>
            </a:fld>
            <a:endParaRPr lang="es-E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A168E-3E0B-48D4-A593-EF805EF7763D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55A3-D4AD-42B8-AAE4-563110CC31FD}" type="datetimeFigureOut">
              <a:rPr lang="es-ES" smtClean="0"/>
              <a:pPr/>
              <a:t>11/10/2014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A168E-3E0B-48D4-A593-EF805EF7763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55A3-D4AD-42B8-AAE4-563110CC31FD}" type="datetimeFigureOut">
              <a:rPr lang="es-ES" smtClean="0"/>
              <a:pPr/>
              <a:t>11/10/2014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A168E-3E0B-48D4-A593-EF805EF7763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55A3-D4AD-42B8-AAE4-563110CC31FD}" type="datetimeFigureOut">
              <a:rPr lang="es-ES" smtClean="0"/>
              <a:pPr/>
              <a:t>11/10/2014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A168E-3E0B-48D4-A593-EF805EF7763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55A3-D4AD-42B8-AAE4-563110CC31FD}" type="datetimeFigureOut">
              <a:rPr lang="es-ES" smtClean="0"/>
              <a:pPr/>
              <a:t>11/10/2014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2BA168E-3E0B-48D4-A593-EF805EF7763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55A3-D4AD-42B8-AAE4-563110CC31FD}" type="datetimeFigureOut">
              <a:rPr lang="es-ES" smtClean="0"/>
              <a:pPr/>
              <a:t>11/10/2014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A168E-3E0B-48D4-A593-EF805EF7763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55A3-D4AD-42B8-AAE4-563110CC31FD}" type="datetimeFigureOut">
              <a:rPr lang="es-ES" smtClean="0"/>
              <a:pPr/>
              <a:t>11/10/2014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A168E-3E0B-48D4-A593-EF805EF7763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55A3-D4AD-42B8-AAE4-563110CC31FD}" type="datetimeFigureOut">
              <a:rPr lang="es-ES" smtClean="0"/>
              <a:pPr/>
              <a:t>11/10/2014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A168E-3E0B-48D4-A593-EF805EF7763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55A3-D4AD-42B8-AAE4-563110CC31FD}" type="datetimeFigureOut">
              <a:rPr lang="es-ES" smtClean="0"/>
              <a:pPr/>
              <a:t>11/10/2014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A168E-3E0B-48D4-A593-EF805EF7763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55A3-D4AD-42B8-AAE4-563110CC31FD}" type="datetimeFigureOut">
              <a:rPr lang="es-ES" smtClean="0"/>
              <a:pPr/>
              <a:t>11/10/2014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A168E-3E0B-48D4-A593-EF805EF7763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55A3-D4AD-42B8-AAE4-563110CC31FD}" type="datetimeFigureOut">
              <a:rPr lang="es-ES" smtClean="0"/>
              <a:pPr/>
              <a:t>11/10/2014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A168E-3E0B-48D4-A593-EF805EF7763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E2F55A3-D4AD-42B8-AAE4-563110CC31FD}" type="datetimeFigureOut">
              <a:rPr lang="es-ES" smtClean="0"/>
              <a:pPr/>
              <a:t>11/10/2014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2BA168E-3E0B-48D4-A593-EF805EF7763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2304256"/>
          </a:xfrm>
        </p:spPr>
        <p:txBody>
          <a:bodyPr>
            <a:noAutofit/>
          </a:bodyPr>
          <a:lstStyle/>
          <a:p>
            <a:r>
              <a:rPr lang="es-ES" sz="6000" dirty="0" smtClean="0"/>
              <a:t>Controversias  </a:t>
            </a:r>
            <a:br>
              <a:rPr lang="es-ES" sz="6000" dirty="0" smtClean="0"/>
            </a:br>
            <a:r>
              <a:rPr lang="es-ES" sz="6000" dirty="0" err="1" smtClean="0"/>
              <a:t>Pirfenidona</a:t>
            </a:r>
            <a:r>
              <a:rPr lang="es-ES" sz="6000" dirty="0" smtClean="0"/>
              <a:t> en FPI</a:t>
            </a:r>
            <a:endParaRPr lang="es-ES" sz="6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996952"/>
            <a:ext cx="3024336" cy="3163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9598" y="2996951"/>
            <a:ext cx="5272413" cy="201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88640"/>
            <a:ext cx="8855968" cy="6480720"/>
          </a:xfrm>
        </p:spPr>
        <p:txBody>
          <a:bodyPr>
            <a:normAutofit/>
          </a:bodyPr>
          <a:lstStyle/>
          <a:p>
            <a:pPr algn="just"/>
            <a:r>
              <a:rPr lang="es-AR" dirty="0" smtClean="0"/>
              <a:t> FPI: Enfermedad </a:t>
            </a:r>
            <a:r>
              <a:rPr lang="es-AR" dirty="0"/>
              <a:t>crónica progresiva </a:t>
            </a:r>
            <a:r>
              <a:rPr lang="es-AR" dirty="0" err="1"/>
              <a:t>fibrosante</a:t>
            </a:r>
            <a:r>
              <a:rPr lang="es-AR" dirty="0"/>
              <a:t>  limitada a los </a:t>
            </a:r>
            <a:r>
              <a:rPr lang="es-AR" dirty="0" err="1" smtClean="0"/>
              <a:t>pulmones.Caracterizada</a:t>
            </a:r>
            <a:r>
              <a:rPr lang="es-AR" dirty="0" smtClean="0"/>
              <a:t> </a:t>
            </a:r>
            <a:r>
              <a:rPr lang="es-AR" dirty="0"/>
              <a:t>por disnea progresiva y descenso de la FVC </a:t>
            </a:r>
            <a:endParaRPr lang="es-AR" dirty="0" smtClean="0"/>
          </a:p>
          <a:p>
            <a:pPr marL="137160" indent="0" algn="just">
              <a:buNone/>
            </a:pPr>
            <a:endParaRPr lang="es-AR" dirty="0" smtClean="0"/>
          </a:p>
          <a:p>
            <a:pPr algn="just"/>
            <a:r>
              <a:rPr lang="es-AR" dirty="0"/>
              <a:t>El descenso de la FVC se asocia a progresión de la enfermedad y menor </a:t>
            </a:r>
            <a:r>
              <a:rPr lang="es-AR" dirty="0" smtClean="0"/>
              <a:t>supervivencia</a:t>
            </a:r>
          </a:p>
          <a:p>
            <a:pPr marL="137160" indent="0" algn="just">
              <a:buNone/>
            </a:pPr>
            <a:endParaRPr lang="es-AR" dirty="0" smtClean="0"/>
          </a:p>
          <a:p>
            <a:pPr marL="137160" indent="0" algn="just"/>
            <a:r>
              <a:rPr lang="es-AR" dirty="0" smtClean="0"/>
              <a:t>   </a:t>
            </a:r>
            <a:r>
              <a:rPr lang="es-ES" dirty="0" smtClean="0"/>
              <a:t>La </a:t>
            </a:r>
            <a:r>
              <a:rPr lang="es-ES" b="1" dirty="0" err="1" smtClean="0"/>
              <a:t>Pirfenidona</a:t>
            </a:r>
            <a:r>
              <a:rPr lang="es-ES" dirty="0" smtClean="0"/>
              <a:t> inhibe la sintesis de mediadores   </a:t>
            </a:r>
            <a:r>
              <a:rPr lang="es-ES" dirty="0" err="1" smtClean="0"/>
              <a:t>profibroticos</a:t>
            </a:r>
            <a:r>
              <a:rPr lang="es-ES" dirty="0" smtClean="0"/>
              <a:t> e   inflamatorios.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Indicada para el tratamiento de la fibrosis pulmonar idiopatica leve a moderada en adultos </a:t>
            </a:r>
          </a:p>
          <a:p>
            <a:pPr marL="137160" indent="0" algn="just">
              <a:buNone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68552"/>
          </a:xfrm>
        </p:spPr>
        <p:txBody>
          <a:bodyPr/>
          <a:lstStyle/>
          <a:p>
            <a:pPr algn="just"/>
            <a:r>
              <a:rPr lang="es-ES" dirty="0" smtClean="0"/>
              <a:t>SP2-SP3</a:t>
            </a:r>
          </a:p>
          <a:p>
            <a:pPr algn="just">
              <a:buNone/>
            </a:pPr>
            <a:endParaRPr lang="es-ES" dirty="0" smtClean="0"/>
          </a:p>
          <a:p>
            <a:pPr algn="just"/>
            <a:r>
              <a:rPr lang="es-ES" dirty="0" smtClean="0"/>
              <a:t>CAPACITY 004 y 006 (</a:t>
            </a:r>
            <a:r>
              <a:rPr lang="es-ES" dirty="0" err="1" smtClean="0"/>
              <a:t>clinical</a:t>
            </a:r>
            <a:r>
              <a:rPr lang="es-ES" dirty="0" smtClean="0"/>
              <a:t> </a:t>
            </a:r>
            <a:r>
              <a:rPr lang="es-ES" dirty="0" err="1" smtClean="0"/>
              <a:t>studies</a:t>
            </a:r>
            <a:r>
              <a:rPr lang="es-ES" dirty="0" smtClean="0"/>
              <a:t> </a:t>
            </a:r>
            <a:r>
              <a:rPr lang="es-ES" dirty="0" err="1" smtClean="0"/>
              <a:t>Assesing</a:t>
            </a:r>
            <a:r>
              <a:rPr lang="es-ES" dirty="0" smtClean="0"/>
              <a:t> </a:t>
            </a:r>
            <a:r>
              <a:rPr lang="es-ES" dirty="0" err="1" smtClean="0"/>
              <a:t>Pirfenidone</a:t>
            </a:r>
            <a:r>
              <a:rPr lang="es-ES" dirty="0" smtClean="0"/>
              <a:t> in IPF)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Estudio ASCEND (</a:t>
            </a:r>
            <a:r>
              <a:rPr lang="es-ES" dirty="0" err="1" smtClean="0"/>
              <a:t>Assesment</a:t>
            </a:r>
            <a:r>
              <a:rPr lang="es-ES" dirty="0" smtClean="0"/>
              <a:t> of </a:t>
            </a:r>
            <a:r>
              <a:rPr lang="es-ES" dirty="0" err="1" smtClean="0"/>
              <a:t>Pirfenidone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Confirm</a:t>
            </a:r>
            <a:r>
              <a:rPr lang="es-ES" dirty="0" smtClean="0"/>
              <a:t> </a:t>
            </a:r>
            <a:r>
              <a:rPr lang="es-ES" dirty="0" err="1" smtClean="0"/>
              <a:t>Eficacy</a:t>
            </a:r>
            <a:r>
              <a:rPr lang="es-ES" dirty="0" smtClean="0"/>
              <a:t> and Safety in IPF)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es-ES" dirty="0"/>
              <a:t>¿</a:t>
            </a:r>
            <a:r>
              <a:rPr lang="es-ES" dirty="0" smtClean="0"/>
              <a:t>Por qué si </a:t>
            </a:r>
            <a:r>
              <a:rPr lang="es-ES" dirty="0" err="1" smtClean="0"/>
              <a:t>pirfenidona</a:t>
            </a:r>
            <a:r>
              <a:rPr lang="es-ES" dirty="0" smtClean="0"/>
              <a:t> 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608"/>
          </a:xfrm>
        </p:spPr>
        <p:txBody>
          <a:bodyPr>
            <a:normAutofit fontScale="92500" lnSpcReduction="20000"/>
          </a:bodyPr>
          <a:lstStyle/>
          <a:p>
            <a:r>
              <a:rPr lang="es-ES" dirty="0" err="1" smtClean="0"/>
              <a:t>Disminuciòn</a:t>
            </a:r>
            <a:r>
              <a:rPr lang="es-ES" dirty="0" smtClean="0"/>
              <a:t> de la declinación de la FVC 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Disminución de la proporción de pacientes con una declinación &gt;= 10 %FVC  o muerte 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Disminución de la declinación en el D6MWT(</a:t>
            </a:r>
            <a:r>
              <a:rPr lang="es-ES" dirty="0" err="1" smtClean="0"/>
              <a:t>mejoria</a:t>
            </a:r>
            <a:r>
              <a:rPr lang="es-ES" dirty="0" smtClean="0"/>
              <a:t> en la capacidad de esfuerzo)</a:t>
            </a:r>
          </a:p>
          <a:p>
            <a:pPr>
              <a:buNone/>
            </a:pPr>
            <a:endParaRPr lang="es-ES" dirty="0" smtClean="0"/>
          </a:p>
          <a:p>
            <a:r>
              <a:rPr lang="es-AR" dirty="0"/>
              <a:t>Reducción del riesgo relativo de muerte o progresión de enfermedad en un 43</a:t>
            </a:r>
            <a:r>
              <a:rPr lang="es-AR" dirty="0" smtClean="0"/>
              <a:t>%.</a:t>
            </a:r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Efecto positivo en supervivencia </a:t>
            </a:r>
            <a:r>
              <a:rPr lang="es-AR" dirty="0"/>
              <a:t>libre de </a:t>
            </a:r>
            <a:r>
              <a:rPr lang="es-AR" dirty="0" smtClean="0"/>
              <a:t>progresión </a:t>
            </a:r>
            <a:r>
              <a:rPr lang="es-AR" dirty="0"/>
              <a:t>de </a:t>
            </a:r>
            <a:r>
              <a:rPr lang="es-AR" dirty="0" smtClean="0"/>
              <a:t>enfermedad</a:t>
            </a:r>
            <a:endParaRPr lang="es-AR" dirty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es-E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7848872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484784"/>
            <a:ext cx="4172893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1"/>
          </p:nvPr>
        </p:nvSpPr>
        <p:spPr>
          <a:xfrm>
            <a:off x="179512" y="1340768"/>
            <a:ext cx="4392488" cy="4785395"/>
          </a:xfrm>
        </p:spPr>
        <p:txBody>
          <a:bodyPr>
            <a:normAutofit/>
          </a:bodyPr>
          <a:lstStyle/>
          <a:p>
            <a:r>
              <a:rPr lang="es-AR" dirty="0"/>
              <a:t>Disminución del riesgo de muerte al año en un 48%(por cualquier causa</a:t>
            </a:r>
            <a:r>
              <a:rPr lang="es-AR" dirty="0" smtClean="0"/>
              <a:t>)</a:t>
            </a:r>
          </a:p>
          <a:p>
            <a:pPr>
              <a:buNone/>
            </a:pPr>
            <a:endParaRPr lang="es-AR" dirty="0"/>
          </a:p>
          <a:p>
            <a:r>
              <a:rPr lang="es-AR" dirty="0"/>
              <a:t>Disminución del riesgo de muerte por FPI en un 68%</a:t>
            </a:r>
          </a:p>
          <a:p>
            <a:endParaRPr lang="es-ES" dirty="0"/>
          </a:p>
        </p:txBody>
      </p:sp>
      <p:sp>
        <p:nvSpPr>
          <p:cNvPr id="7" name="6 Marcador de contenido"/>
          <p:cNvSpPr>
            <a:spLocks noGrp="1"/>
          </p:cNvSpPr>
          <p:nvPr>
            <p:ph sz="half" idx="2"/>
          </p:nvPr>
        </p:nvSpPr>
        <p:spPr>
          <a:xfrm>
            <a:off x="4716015" y="1268760"/>
            <a:ext cx="4172893" cy="5040559"/>
          </a:xfrm>
        </p:spPr>
        <p:txBody>
          <a:bodyPr>
            <a:normAutofit/>
          </a:bodyPr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/>
          <a:lstStyle/>
          <a:p>
            <a:r>
              <a:rPr lang="es-AR" dirty="0" smtClean="0"/>
              <a:t>Droga bien tolerada </a:t>
            </a:r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Efectos adversos:</a:t>
            </a:r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 Leves a moderados </a:t>
            </a:r>
          </a:p>
          <a:p>
            <a:r>
              <a:rPr lang="es-AR" dirty="0" smtClean="0"/>
              <a:t>Reversibles sin secuelas . </a:t>
            </a:r>
          </a:p>
          <a:p>
            <a:endParaRPr lang="es-AR" dirty="0" smtClean="0"/>
          </a:p>
          <a:p>
            <a:pPr lvl="8">
              <a:buFont typeface="Wingdings" pitchFamily="2" charset="2"/>
              <a:buChar char="§"/>
            </a:pPr>
            <a:r>
              <a:rPr lang="es-AR" sz="2400" dirty="0" smtClean="0"/>
              <a:t> gastrointestinales </a:t>
            </a:r>
          </a:p>
          <a:p>
            <a:pPr lvl="8">
              <a:buFont typeface="Wingdings" pitchFamily="2" charset="2"/>
              <a:buChar char="§"/>
            </a:pPr>
            <a:r>
              <a:rPr lang="es-AR" sz="2400" dirty="0" smtClean="0"/>
              <a:t> cutáneos </a:t>
            </a:r>
          </a:p>
          <a:p>
            <a:endParaRPr lang="es-AR" dirty="0"/>
          </a:p>
          <a:p>
            <a:endParaRPr lang="es-AR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36741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112568"/>
          </a:xfrm>
        </p:spPr>
        <p:txBody>
          <a:bodyPr/>
          <a:lstStyle/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pPr marL="137160" lvl="8" indent="0">
              <a:buClr>
                <a:schemeClr val="tx1">
                  <a:shade val="95000"/>
                </a:schemeClr>
              </a:buClr>
              <a:buSzPct val="65000"/>
              <a:buNone/>
            </a:pPr>
            <a:r>
              <a:rPr lang="es-AR" sz="7200" dirty="0" smtClean="0"/>
              <a:t>  Muchas gracias </a:t>
            </a:r>
            <a:endParaRPr lang="es-AR" sz="7200" dirty="0"/>
          </a:p>
          <a:p>
            <a:endParaRPr lang="es-AR" sz="7200" dirty="0"/>
          </a:p>
          <a:p>
            <a:endParaRPr lang="es-AR" dirty="0" smtClean="0"/>
          </a:p>
        </p:txBody>
      </p:sp>
    </p:spTree>
    <p:extLst>
      <p:ext uri="{BB962C8B-B14F-4D97-AF65-F5344CB8AC3E}">
        <p14:creationId xmlns="" xmlns:p14="http://schemas.microsoft.com/office/powerpoint/2010/main" val="337352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1863</TotalTime>
  <Words>215</Words>
  <Application>Microsoft Office PowerPoint</Application>
  <PresentationFormat>Presentación en pantalla (4:3)</PresentationFormat>
  <Paragraphs>43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Vértice</vt:lpstr>
      <vt:lpstr>Controversias   Pirfenidona en FPI</vt:lpstr>
      <vt:lpstr>Diapositiva 2</vt:lpstr>
      <vt:lpstr>Diapositiva 3</vt:lpstr>
      <vt:lpstr>¿Por qué si pirfenidona ?</vt:lpstr>
      <vt:lpstr>Diapositiva 5</vt:lpstr>
      <vt:lpstr>Diapositiva 6</vt:lpstr>
      <vt:lpstr>Diapositiva 7</vt:lpstr>
      <vt:lpstr>Diapositiva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Claudio Galindez</dc:creator>
  <cp:lastModifiedBy>Hall</cp:lastModifiedBy>
  <cp:revision>35</cp:revision>
  <dcterms:created xsi:type="dcterms:W3CDTF">2014-09-28T20:31:55Z</dcterms:created>
  <dcterms:modified xsi:type="dcterms:W3CDTF">2014-10-12T02:10:45Z</dcterms:modified>
</cp:coreProperties>
</file>