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5" r:id="rId7"/>
    <p:sldId id="260" r:id="rId8"/>
    <p:sldId id="261" r:id="rId9"/>
    <p:sldId id="264" r:id="rId10"/>
    <p:sldId id="262" r:id="rId11"/>
    <p:sldId id="294" r:id="rId12"/>
    <p:sldId id="263" r:id="rId13"/>
    <p:sldId id="266" r:id="rId14"/>
    <p:sldId id="268" r:id="rId15"/>
    <p:sldId id="267" r:id="rId16"/>
    <p:sldId id="270" r:id="rId17"/>
    <p:sldId id="271" r:id="rId18"/>
    <p:sldId id="272" r:id="rId19"/>
    <p:sldId id="26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5" r:id="rId4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Acri" initials="PA" lastIdx="0" clrIdx="0">
    <p:extLst>
      <p:ext uri="{19B8F6BF-5375-455C-9EA6-DF929625EA0E}">
        <p15:presenceInfo xmlns:p15="http://schemas.microsoft.com/office/powerpoint/2012/main" userId="32badd8b53f915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 snapToGrid="0">
      <p:cViewPr varScale="1">
        <p:scale>
          <a:sx n="53" d="100"/>
          <a:sy n="53" d="100"/>
        </p:scale>
        <p:origin x="7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E0790-5077-4EFA-8008-02BF6EC5AA18}" type="datetimeFigureOut">
              <a:rPr lang="es-AR" smtClean="0"/>
              <a:t>08/10/2014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5D9B-C8B4-4DE5-B132-3C4E8DF19E7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483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Cuadro sinóptico esquemático y </a:t>
            </a:r>
            <a:r>
              <a:rPr lang="es-ES_tradnl" dirty="0" err="1" smtClean="0"/>
              <a:t>simple:una</a:t>
            </a:r>
            <a:r>
              <a:rPr lang="es-ES_tradnl" dirty="0" smtClean="0"/>
              <a:t> misma complicación puede deberse a un proceso </a:t>
            </a:r>
            <a:r>
              <a:rPr lang="es-ES_tradnl" dirty="0" err="1" smtClean="0"/>
              <a:t>canalicular</a:t>
            </a:r>
            <a:r>
              <a:rPr lang="es-ES_tradnl" dirty="0" smtClean="0"/>
              <a:t> como parenquimatoso (atelectasia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B5D9B-C8B4-4DE5-B132-3C4E8DF19E71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5393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s-ES" altLang="es-AR" noProof="0" smtClean="0"/>
              <a:t>Haga clic para cambiar el estilo de título	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AR" noProof="0" smtClean="0"/>
              <a:t>Haga clic para modificar el estilo de subtítulo del patrón</a:t>
            </a:r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1800" smtClean="0">
              <a:solidFill>
                <a:srgbClr val="FFFFFF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AE1AA6-8AB7-45BF-85CB-503B12FE1B4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9EEE-737E-49AD-BF41-E97825EAC842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E957-3CD5-4510-84CE-2741716259AB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3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8CB37DA-F912-419E-A1DF-D6617D2E4DED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0972421-271D-4A8B-B3E9-2801BAC9873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4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07B3F3-54AB-440A-ACFA-2EBFFCB3B983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51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ítulo, clip multimedia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medios 2"/>
          <p:cNvSpPr>
            <a:spLocks noGrp="1"/>
          </p:cNvSpPr>
          <p:nvPr>
            <p:ph type="media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D5FB40C-0364-4955-A14D-7C5CEBEE81E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2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s-ES" altLang="es-AR" noProof="0" smtClean="0"/>
              <a:t>Haga clic para cambiar el estilo de título	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AR" noProof="0" smtClean="0"/>
              <a:t>Haga clic para modificar el estilo de subtítulo del patrón</a:t>
            </a:r>
          </a:p>
        </p:txBody>
      </p:sp>
      <p:sp>
        <p:nvSpPr>
          <p:cNvPr id="96260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sz="1800" smtClean="0">
              <a:solidFill>
                <a:srgbClr val="FFFFFF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AE1AA6-8AB7-45BF-85CB-503B12FE1B4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8E334-09A0-4193-81DE-1A7946D6233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0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1B74-3B03-48CA-8A78-D69B13FD0321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0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40F39-81DC-4B06-B238-41F4D77ADD67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2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8E334-09A0-4193-81DE-1A7946D6233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86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163F5-961E-4C64-B4D3-60B96DF33791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9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077C-7DA7-4FEA-B21E-198E0F3A289C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6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7E00-DD0E-487A-9642-F88CE6B3C2BB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97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496-B352-4A0D-B640-819894BBCF3E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4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8BF6C-A478-4D6D-ADB8-239C0F0E349E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9EEE-737E-49AD-BF41-E97825EAC842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5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6E957-3CD5-4510-84CE-2741716259AB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6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SmartArt 2"/>
          <p:cNvSpPr>
            <a:spLocks noGrp="1"/>
          </p:cNvSpPr>
          <p:nvPr>
            <p:ph type="dgm" idx="1"/>
          </p:nvPr>
        </p:nvSpPr>
        <p:spPr>
          <a:xfrm>
            <a:off x="609600" y="1905000"/>
            <a:ext cx="10972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8CB37DA-F912-419E-A1DF-D6617D2E4DED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41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imágenes en línea 2"/>
          <p:cNvSpPr>
            <a:spLocks noGrp="1"/>
          </p:cNvSpPr>
          <p:nvPr>
            <p:ph type="clipArt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0972421-271D-4A8B-B3E9-2801BAC9873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7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307B3F3-54AB-440A-ACFA-2EBFFCB3B983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E1B74-3B03-48CA-8A78-D69B13FD0321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90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ítulo, clip multimedia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medios 2"/>
          <p:cNvSpPr>
            <a:spLocks noGrp="1"/>
          </p:cNvSpPr>
          <p:nvPr>
            <p:ph type="media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D5FB40C-0364-4955-A14D-7C5CEBEE81E0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40F39-81DC-4B06-B238-41F4D77ADD67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163F5-961E-4C64-B4D3-60B96DF33791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077C-7DA7-4FEA-B21E-198E0F3A289C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C7E00-DD0E-487A-9642-F88CE6B3C2BB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7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6496-B352-4A0D-B640-819894BBCF3E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6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AR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8BF6C-A478-4D6D-ADB8-239C0F0E349E}" type="slidenum">
              <a:rPr lang="es-ES" altLang="es-AR">
                <a:solidFill>
                  <a:srgbClr val="FFFFFF"/>
                </a:solidFill>
              </a:rPr>
              <a:pPr/>
              <a:t>‹Nº›</a:t>
            </a:fld>
            <a:endParaRPr lang="es-ES" alt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9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cambiar el estilo de título	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AR" smtClean="0">
              <a:solidFill>
                <a:srgbClr val="FFFFFF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AR" smtClean="0">
              <a:solidFill>
                <a:srgbClr val="FFFFFF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5AE1A9-18EC-4107-800E-C19F0CCA9D89}" type="slidenum">
              <a:rPr lang="es-ES" altLang="es-A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A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3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cambiar el estilo de título	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AR" smtClean="0">
              <a:solidFill>
                <a:srgbClr val="FFFFFF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AR" smtClean="0">
              <a:solidFill>
                <a:srgbClr val="FFFFFF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5AE1A9-18EC-4107-800E-C19F0CCA9D89}" type="slidenum">
              <a:rPr lang="es-ES" altLang="es-A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A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988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1436915" y="2186837"/>
            <a:ext cx="8694057" cy="1655762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rgbClr val="FFFF00"/>
                </a:solidFill>
              </a:rPr>
              <a:t>Dr. Pablo </a:t>
            </a:r>
            <a:r>
              <a:rPr lang="es-ES_tradnl" sz="3200" dirty="0" err="1" smtClean="0">
                <a:solidFill>
                  <a:srgbClr val="FFFF00"/>
                </a:solidFill>
              </a:rPr>
              <a:t>Acri</a:t>
            </a:r>
            <a:endParaRPr lang="es-ES_tradnl" sz="3200" dirty="0" smtClean="0">
              <a:solidFill>
                <a:srgbClr val="FFFF00"/>
              </a:solidFill>
            </a:endParaRPr>
          </a:p>
          <a:p>
            <a:r>
              <a:rPr lang="es-ES_tradnl" sz="3600" i="1" dirty="0" smtClean="0">
                <a:solidFill>
                  <a:srgbClr val="FFFF00"/>
                </a:solidFill>
              </a:rPr>
              <a:t>“Complicaciones Postoperatorias en Cirugía Torácica”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238466"/>
            <a:ext cx="7797587" cy="20547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0" y="4032360"/>
            <a:ext cx="3810000" cy="26029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606" y="4150462"/>
            <a:ext cx="345673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636814"/>
          </a:xfrm>
        </p:spPr>
        <p:txBody>
          <a:bodyPr/>
          <a:lstStyle/>
          <a:p>
            <a:pPr algn="ctr"/>
            <a:r>
              <a:rPr lang="es-ES_tradnl" b="1" i="1" dirty="0">
                <a:solidFill>
                  <a:srgbClr val="FFFF00"/>
                </a:solidFill>
              </a:rPr>
              <a:t>ATELECTASIA</a:t>
            </a:r>
            <a:r>
              <a:rPr lang="es-AR" b="1" i="1" dirty="0">
                <a:solidFill>
                  <a:srgbClr val="FFFF00"/>
                </a:solidFill>
              </a:rPr>
              <a:t/>
            </a:r>
            <a:br>
              <a:rPr lang="es-AR" b="1" i="1" dirty="0">
                <a:solidFill>
                  <a:srgbClr val="FFFF00"/>
                </a:solidFill>
              </a:rPr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29229"/>
            <a:ext cx="10972800" cy="4114800"/>
          </a:xfrm>
        </p:spPr>
        <p:txBody>
          <a:bodyPr/>
          <a:lstStyle/>
          <a:p>
            <a:r>
              <a:rPr lang="es-ES_tradnl" dirty="0">
                <a:solidFill>
                  <a:srgbClr val="FFFF00"/>
                </a:solidFill>
              </a:rPr>
              <a:t>Clásicas </a:t>
            </a:r>
            <a:r>
              <a:rPr lang="es-ES_tradnl" dirty="0" smtClean="0">
                <a:solidFill>
                  <a:srgbClr val="FFFF00"/>
                </a:solidFill>
              </a:rPr>
              <a:t>:Disnea, leve cianosis , </a:t>
            </a:r>
            <a:r>
              <a:rPr lang="es-ES_tradnl" dirty="0" err="1" smtClean="0">
                <a:solidFill>
                  <a:srgbClr val="FFFF00"/>
                </a:solidFill>
              </a:rPr>
              <a:t>hipoxemia,hipoventilación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ascultatoria</a:t>
            </a:r>
            <a:r>
              <a:rPr lang="es-ES_tradnl" dirty="0" smtClean="0">
                <a:solidFill>
                  <a:srgbClr val="FFFF00"/>
                </a:solidFill>
              </a:rPr>
              <a:t> , arritmia</a:t>
            </a:r>
            <a:endParaRPr lang="es-ES_tradnl" dirty="0">
              <a:solidFill>
                <a:srgbClr val="FFFF00"/>
              </a:solidFill>
            </a:endParaRPr>
          </a:p>
          <a:p>
            <a:r>
              <a:rPr lang="es-ES_tradnl" dirty="0" smtClean="0">
                <a:solidFill>
                  <a:srgbClr val="FFFF00"/>
                </a:solidFill>
              </a:rPr>
              <a:t>Tempranas: Febrícula , leucocitosis, mayor </a:t>
            </a:r>
            <a:r>
              <a:rPr lang="es-ES_tradnl" dirty="0">
                <a:solidFill>
                  <a:srgbClr val="FFFF00"/>
                </a:solidFill>
              </a:rPr>
              <a:t>oscilación AP</a:t>
            </a:r>
          </a:p>
          <a:p>
            <a:r>
              <a:rPr lang="es-ES_tradnl" dirty="0">
                <a:solidFill>
                  <a:srgbClr val="FFFF00"/>
                </a:solidFill>
              </a:rPr>
              <a:t>Signos </a:t>
            </a:r>
            <a:r>
              <a:rPr lang="es-ES_tradnl" dirty="0" smtClean="0">
                <a:solidFill>
                  <a:srgbClr val="FFFF00"/>
                </a:solidFill>
              </a:rPr>
              <a:t>radiológicos: Dan </a:t>
            </a:r>
            <a:r>
              <a:rPr lang="es-ES_tradnl" dirty="0">
                <a:solidFill>
                  <a:srgbClr val="FFFF00"/>
                </a:solidFill>
              </a:rPr>
              <a:t>perspectiva de la magnitud (tardíos?)</a:t>
            </a:r>
          </a:p>
          <a:p>
            <a:r>
              <a:rPr lang="es-ES_tradnl" dirty="0">
                <a:solidFill>
                  <a:srgbClr val="FFFF00"/>
                </a:solidFill>
              </a:rPr>
              <a:t>Diagnostico diferencial: Consolidación Neumónica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TAC: Diagnóstico </a:t>
            </a:r>
            <a:r>
              <a:rPr lang="es-ES_tradnl" dirty="0">
                <a:solidFill>
                  <a:srgbClr val="FFFF00"/>
                </a:solidFill>
              </a:rPr>
              <a:t>de </a:t>
            </a:r>
            <a:r>
              <a:rPr lang="es-ES_tradnl" dirty="0" smtClean="0">
                <a:solidFill>
                  <a:srgbClr val="FFFF00"/>
                </a:solidFill>
              </a:rPr>
              <a:t>certeza, a </a:t>
            </a:r>
            <a:r>
              <a:rPr lang="es-ES_tradnl" dirty="0">
                <a:solidFill>
                  <a:srgbClr val="FFFF00"/>
                </a:solidFill>
              </a:rPr>
              <a:t>veces no es posible por la imposibilidad de movilizar al paciente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729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i="1" dirty="0">
                <a:solidFill>
                  <a:srgbClr val="FFFF00"/>
                </a:solidFill>
              </a:rPr>
              <a:t>ATELECTASIA</a:t>
            </a:r>
            <a:r>
              <a:rPr lang="es-AR" b="1" i="1" dirty="0">
                <a:solidFill>
                  <a:srgbClr val="FFFF00"/>
                </a:solidFill>
              </a:rPr>
              <a:t/>
            </a:r>
            <a:br>
              <a:rPr lang="es-AR" b="1" i="1" dirty="0">
                <a:solidFill>
                  <a:srgbClr val="FFFF00"/>
                </a:solidFill>
              </a:rPr>
            </a:b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4479" y="975360"/>
            <a:ext cx="11069321" cy="5033963"/>
          </a:xfrm>
        </p:spPr>
        <p:txBody>
          <a:bodyPr/>
          <a:lstStyle/>
          <a:p>
            <a:r>
              <a:rPr lang="es-ES_tradnl" sz="2800" dirty="0">
                <a:solidFill>
                  <a:srgbClr val="FFFF00"/>
                </a:solidFill>
              </a:rPr>
              <a:t>Técnica quirúrgica: Adecuado control de </a:t>
            </a:r>
            <a:r>
              <a:rPr lang="es-ES_tradnl" sz="2800" dirty="0" err="1">
                <a:solidFill>
                  <a:srgbClr val="FFFF00"/>
                </a:solidFill>
              </a:rPr>
              <a:t>reexpancion</a:t>
            </a:r>
            <a:r>
              <a:rPr lang="es-ES_tradnl" sz="2800" dirty="0">
                <a:solidFill>
                  <a:srgbClr val="FFFF00"/>
                </a:solidFill>
              </a:rPr>
              <a:t> previo al cierre</a:t>
            </a:r>
          </a:p>
          <a:p>
            <a:r>
              <a:rPr lang="es-ES_tradnl" sz="2800" dirty="0">
                <a:solidFill>
                  <a:srgbClr val="FFFF00"/>
                </a:solidFill>
              </a:rPr>
              <a:t>Adecuado manejo anestésico </a:t>
            </a:r>
            <a:r>
              <a:rPr lang="es-ES_tradnl" sz="2800" dirty="0" err="1" smtClean="0">
                <a:solidFill>
                  <a:srgbClr val="FFFF00"/>
                </a:solidFill>
              </a:rPr>
              <a:t>IO,variable</a:t>
            </a:r>
            <a:r>
              <a:rPr lang="es-ES_tradnl" sz="2800" dirty="0" smtClean="0">
                <a:solidFill>
                  <a:srgbClr val="FFFF00"/>
                </a:solidFill>
              </a:rPr>
              <a:t> estadísticamente significativa “duración de cirugía”</a:t>
            </a:r>
            <a:endParaRPr lang="es-ES_tradnl" sz="2800" dirty="0">
              <a:solidFill>
                <a:srgbClr val="FFFF00"/>
              </a:solidFill>
            </a:endParaRPr>
          </a:p>
          <a:p>
            <a:r>
              <a:rPr lang="es-ES_tradnl" sz="2800" dirty="0">
                <a:solidFill>
                  <a:srgbClr val="FFFF00"/>
                </a:solidFill>
              </a:rPr>
              <a:t>Manejo adecuado del “DOLOR PO” (Catéter ,Bomba de Analgesia)</a:t>
            </a:r>
          </a:p>
          <a:p>
            <a:r>
              <a:rPr lang="es-ES_tradnl" sz="2800" dirty="0">
                <a:solidFill>
                  <a:srgbClr val="FFFF00"/>
                </a:solidFill>
              </a:rPr>
              <a:t>Adecuada comunicación con Anestesiólogo  entrenado y UTI </a:t>
            </a:r>
          </a:p>
          <a:p>
            <a:r>
              <a:rPr lang="es-ES_tradnl" sz="2800" dirty="0">
                <a:solidFill>
                  <a:srgbClr val="FFFF00"/>
                </a:solidFill>
              </a:rPr>
              <a:t>Detección y tratamiento lo mas precoz </a:t>
            </a:r>
            <a:r>
              <a:rPr lang="es-ES_tradnl" sz="2800" dirty="0" smtClean="0">
                <a:solidFill>
                  <a:srgbClr val="FFFF00"/>
                </a:solidFill>
              </a:rPr>
              <a:t>posible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Rol fundamental del equipo de Kinesioterapia cotidiano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Ante la sospecha y luego de mediar </a:t>
            </a:r>
            <a:r>
              <a:rPr lang="es-ES_tradnl" sz="2800" dirty="0" err="1" smtClean="0">
                <a:solidFill>
                  <a:srgbClr val="FFFF00"/>
                </a:solidFill>
              </a:rPr>
              <a:t>AKR,no</a:t>
            </a:r>
            <a:r>
              <a:rPr lang="es-ES_tradnl" sz="2800" dirty="0" smtClean="0">
                <a:solidFill>
                  <a:srgbClr val="FFFF00"/>
                </a:solidFill>
              </a:rPr>
              <a:t> dudar en solicitar FBC temprana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TQ:FBC  </a:t>
            </a:r>
            <a:r>
              <a:rPr lang="es-ES_tradnl" sz="2800" dirty="0" err="1" smtClean="0">
                <a:solidFill>
                  <a:srgbClr val="FFFF00"/>
                </a:solidFill>
              </a:rPr>
              <a:t>intraquirofano</a:t>
            </a:r>
            <a:r>
              <a:rPr lang="es-ES_tradnl" sz="2800" dirty="0" smtClean="0">
                <a:solidFill>
                  <a:srgbClr val="FFFF00"/>
                </a:solidFill>
              </a:rPr>
              <a:t> o PO inmediata</a:t>
            </a:r>
          </a:p>
          <a:p>
            <a:endParaRPr lang="es-ES_tradnl" sz="2800" dirty="0" smtClean="0"/>
          </a:p>
          <a:p>
            <a:endParaRPr lang="es-ES_tradnl" sz="2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91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680357"/>
          </a:xfrm>
        </p:spPr>
        <p:txBody>
          <a:bodyPr/>
          <a:lstStyle/>
          <a:p>
            <a:pPr algn="ctr"/>
            <a:r>
              <a:rPr lang="es-ES_tradnl" b="1" i="1" dirty="0">
                <a:solidFill>
                  <a:srgbClr val="FFFF00"/>
                </a:solidFill>
              </a:rPr>
              <a:t>ATELECTASIA</a:t>
            </a:r>
            <a:r>
              <a:rPr lang="es-AR" b="1" i="1" dirty="0">
                <a:solidFill>
                  <a:srgbClr val="FFFF00"/>
                </a:solidFill>
              </a:rPr>
              <a:t/>
            </a:r>
            <a:br>
              <a:rPr lang="es-AR" b="1" i="1" dirty="0">
                <a:solidFill>
                  <a:srgbClr val="FFFF00"/>
                </a:solidFill>
              </a:rPr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98286"/>
            <a:ext cx="12395200" cy="1814286"/>
          </a:xfrm>
        </p:spPr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La etiología no solo es el clásico tapón mucoso, sino combinación entre colapso alveolar por disminución de presión </a:t>
            </a:r>
            <a:r>
              <a:rPr lang="es-ES_tradnl" dirty="0" err="1" smtClean="0">
                <a:solidFill>
                  <a:srgbClr val="FFFF00"/>
                </a:solidFill>
              </a:rPr>
              <a:t>intralveolar</a:t>
            </a:r>
            <a:r>
              <a:rPr lang="es-ES_tradnl" dirty="0" smtClean="0">
                <a:solidFill>
                  <a:srgbClr val="FFFF00"/>
                </a:solidFill>
              </a:rPr>
              <a:t> disminución de esfuerzo inspiratorio por dolor y disminución del surfactante por </a:t>
            </a:r>
            <a:r>
              <a:rPr lang="es-ES_tradnl" sz="2000" dirty="0" smtClean="0">
                <a:solidFill>
                  <a:srgbClr val="FFFF00"/>
                </a:solidFill>
              </a:rPr>
              <a:t>(malnutrición, sepsis y colapso prolongado)</a:t>
            </a:r>
            <a:endParaRPr lang="es-AR" sz="2000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85372" y="3199518"/>
            <a:ext cx="4005944" cy="2881087"/>
            <a:chOff x="1632" y="572"/>
            <a:chExt cx="4416" cy="31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32" y="572"/>
              <a:ext cx="4416" cy="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572"/>
              <a:ext cx="4424" cy="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9" y="3190553"/>
            <a:ext cx="4209144" cy="2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/>
          <a:lstStyle/>
          <a:p>
            <a:pPr algn="ctr"/>
            <a:r>
              <a:rPr lang="es-ES_tradnl" altLang="es-AR" sz="2800" b="1" i="1" u="sng" dirty="0">
                <a:solidFill>
                  <a:srgbClr val="FFFF66"/>
                </a:solidFill>
              </a:rPr>
              <a:t>FALLA RE EXPANSIÓN PULMONAR</a:t>
            </a:r>
            <a:endParaRPr lang="es-ES" altLang="es-AR" sz="2800" b="1" i="1" u="sng" dirty="0">
              <a:solidFill>
                <a:srgbClr val="FFFF66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056" y="990600"/>
            <a:ext cx="12006943" cy="5562600"/>
          </a:xfrm>
        </p:spPr>
        <p:txBody>
          <a:bodyPr/>
          <a:lstStyle/>
          <a:p>
            <a:pPr marL="0" indent="0">
              <a:buNone/>
            </a:pPr>
            <a:r>
              <a:rPr lang="es-ES_tradnl" altLang="es-AR" sz="2400" b="1" dirty="0" smtClean="0">
                <a:solidFill>
                  <a:srgbClr val="99FF33"/>
                </a:solidFill>
              </a:rPr>
              <a:t>                  OBJETIVO </a:t>
            </a:r>
            <a:r>
              <a:rPr lang="es-ES_tradnl" altLang="es-AR" sz="2400" b="1" dirty="0">
                <a:solidFill>
                  <a:srgbClr val="99FF33"/>
                </a:solidFill>
              </a:rPr>
              <a:t>DE TODA </a:t>
            </a:r>
            <a:r>
              <a:rPr lang="es-ES_tradnl" altLang="es-AR" sz="2400" b="1" dirty="0" smtClean="0">
                <a:solidFill>
                  <a:srgbClr val="99FF33"/>
                </a:solidFill>
              </a:rPr>
              <a:t>CT LOGRAR</a:t>
            </a:r>
            <a:endParaRPr lang="es-ES_tradnl" altLang="es-AR" sz="2400" b="1" dirty="0">
              <a:solidFill>
                <a:srgbClr val="99FF33"/>
              </a:solidFill>
            </a:endParaRPr>
          </a:p>
          <a:p>
            <a:pPr>
              <a:buFontTx/>
              <a:buNone/>
            </a:pPr>
            <a:endParaRPr lang="es-ES_tradnl" altLang="es-AR" sz="2400" b="1" dirty="0"/>
          </a:p>
          <a:p>
            <a:pPr>
              <a:buFontTx/>
              <a:buNone/>
            </a:pPr>
            <a:r>
              <a:rPr lang="es-ES_tradnl" altLang="es-AR" sz="2400" b="1" dirty="0" smtClean="0">
                <a:solidFill>
                  <a:srgbClr val="FFFF00"/>
                </a:solidFill>
              </a:rPr>
              <a:t>                                                                                AUSENCIA DE AERORRAGIA</a:t>
            </a:r>
            <a:endParaRPr lang="es-ES_tradnl" altLang="es-AR" sz="2400" b="1" dirty="0"/>
          </a:p>
          <a:p>
            <a:pPr>
              <a:buFontTx/>
              <a:buNone/>
            </a:pPr>
            <a:r>
              <a:rPr lang="es-ES_tradnl" altLang="es-AR" sz="2400" b="1" dirty="0"/>
              <a:t>       </a:t>
            </a:r>
            <a:r>
              <a:rPr lang="es-ES_tradnl" altLang="es-AR" sz="2400" b="1" dirty="0" smtClean="0"/>
              <a:t>         </a:t>
            </a:r>
            <a:r>
              <a:rPr lang="es-ES_tradnl" altLang="es-AR" sz="2400" b="1" dirty="0" smtClean="0">
                <a:solidFill>
                  <a:srgbClr val="FF3300"/>
                </a:solidFill>
              </a:rPr>
              <a:t>ADOSAMIENTO PLEURAL</a:t>
            </a:r>
            <a:endParaRPr lang="es-ES_tradnl" altLang="es-AR" sz="20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s-ES_tradnl" altLang="es-AR" sz="2400" b="1" dirty="0"/>
          </a:p>
          <a:p>
            <a:pPr>
              <a:buFontTx/>
              <a:buNone/>
            </a:pPr>
            <a:endParaRPr lang="es-ES_tradnl" altLang="es-AR" sz="2400" b="1" dirty="0"/>
          </a:p>
          <a:p>
            <a:pPr>
              <a:buFontTx/>
              <a:buNone/>
            </a:pPr>
            <a:endParaRPr lang="es-ES_tradnl" altLang="es-AR" sz="2400" b="1" dirty="0"/>
          </a:p>
          <a:p>
            <a:pPr>
              <a:buFontTx/>
              <a:buNone/>
            </a:pPr>
            <a:r>
              <a:rPr lang="es-ES_tradnl" altLang="es-AR" sz="2000" b="1" dirty="0">
                <a:solidFill>
                  <a:srgbClr val="FFFF00"/>
                </a:solidFill>
              </a:rPr>
              <a:t>DRENAJE ADECUADO(NUMERO Y </a:t>
            </a:r>
            <a:r>
              <a:rPr lang="es-ES_tradnl" altLang="es-AR" sz="2000" b="1" dirty="0" smtClean="0">
                <a:solidFill>
                  <a:srgbClr val="FFFF00"/>
                </a:solidFill>
              </a:rPr>
              <a:t>TAMAÑO)</a:t>
            </a:r>
          </a:p>
          <a:p>
            <a:pPr>
              <a:buFontTx/>
              <a:buNone/>
            </a:pPr>
            <a:r>
              <a:rPr lang="es-ES_tradnl" altLang="es-AR" sz="2000" b="1" dirty="0" smtClean="0">
                <a:solidFill>
                  <a:srgbClr val="FFCC00"/>
                </a:solidFill>
              </a:rPr>
              <a:t>                                                                                          </a:t>
            </a:r>
            <a:r>
              <a:rPr lang="es-ES_tradnl" altLang="es-AR" sz="2000" b="1" dirty="0" smtClean="0">
                <a:solidFill>
                  <a:srgbClr val="FFFF00"/>
                </a:solidFill>
              </a:rPr>
              <a:t>VIA AÉREA PERMEABLE</a:t>
            </a:r>
          </a:p>
          <a:p>
            <a:pPr>
              <a:buFontTx/>
              <a:buNone/>
            </a:pPr>
            <a:endParaRPr lang="es-ES_tradnl" altLang="es-AR" sz="2400" b="1" dirty="0" smtClean="0">
              <a:solidFill>
                <a:srgbClr val="FFCC00"/>
              </a:solidFill>
            </a:endParaRPr>
          </a:p>
          <a:p>
            <a:pPr>
              <a:buFontTx/>
              <a:buNone/>
            </a:pPr>
            <a:r>
              <a:rPr lang="es-ES_tradnl" altLang="es-AR" sz="2400" b="1" dirty="0" smtClean="0"/>
              <a:t>                                     </a:t>
            </a:r>
            <a:r>
              <a:rPr lang="es-ES_tradnl" altLang="es-AR" sz="2400" b="1" dirty="0" smtClean="0">
                <a:solidFill>
                  <a:srgbClr val="FFFF00"/>
                </a:solidFill>
              </a:rPr>
              <a:t>RELACIÓN </a:t>
            </a:r>
            <a:r>
              <a:rPr lang="es-ES_tradnl" altLang="es-AR" sz="2400" b="1" dirty="0">
                <a:solidFill>
                  <a:srgbClr val="FFFF00"/>
                </a:solidFill>
              </a:rPr>
              <a:t>CONTINENTE/CONTENIDO</a:t>
            </a:r>
            <a:endParaRPr lang="es-ES" altLang="es-AR" sz="2400" b="1" dirty="0">
              <a:solidFill>
                <a:srgbClr val="FFFF00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165600" y="1462314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3276600" y="28194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5715000" y="2743200"/>
            <a:ext cx="569686" cy="23948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6647543" y="2935514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471886" y="2224314"/>
            <a:ext cx="1752601" cy="1487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61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520700"/>
          </a:xfrm>
        </p:spPr>
        <p:txBody>
          <a:bodyPr/>
          <a:lstStyle/>
          <a:p>
            <a:pPr algn="ctr"/>
            <a:r>
              <a:rPr lang="es-ES_tradnl" sz="3600" b="1" i="1" dirty="0" smtClean="0">
                <a:solidFill>
                  <a:srgbClr val="FFFF66"/>
                </a:solidFill>
              </a:rPr>
              <a:t>AERORRAGIA PROLONGADA</a:t>
            </a:r>
            <a:endParaRPr lang="es-AR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61143"/>
            <a:ext cx="10972800" cy="5341257"/>
          </a:xfrm>
        </p:spPr>
        <p:txBody>
          <a:bodyPr/>
          <a:lstStyle/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Complicación mas frecuente</a:t>
            </a:r>
          </a:p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Se </a:t>
            </a:r>
            <a:r>
              <a:rPr lang="es-ES_tradnl" sz="2400" dirty="0">
                <a:solidFill>
                  <a:srgbClr val="FFFF00"/>
                </a:solidFill>
                <a:effectLst/>
              </a:rPr>
              <a:t>define como tal a la pérdida de aire proveniente del pulmón o de un bronquio, después del 7º </a:t>
            </a:r>
            <a:r>
              <a:rPr lang="es-ES_tradnl" sz="2400" dirty="0" smtClean="0">
                <a:solidFill>
                  <a:srgbClr val="FFFF00"/>
                </a:solidFill>
                <a:effectLst/>
              </a:rPr>
              <a:t>día</a:t>
            </a:r>
          </a:p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Generalmente se asocia a falta de adecuación contenido/continente</a:t>
            </a:r>
          </a:p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Semiología frasco bitubulado, generalmente da idea de magnitud de perdida</a:t>
            </a:r>
          </a:p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Se pueden dividir por su </a:t>
            </a:r>
            <a:r>
              <a:rPr lang="es-ES_tradnl" sz="2400" dirty="0" err="1" smtClean="0">
                <a:solidFill>
                  <a:srgbClr val="FFFF00"/>
                </a:solidFill>
                <a:effectLst/>
              </a:rPr>
              <a:t>origen:Alveolares,segmentarias,lobares</a:t>
            </a:r>
            <a:endParaRPr lang="es-ES_tradnl" sz="2400" dirty="0" smtClean="0">
              <a:solidFill>
                <a:srgbClr val="FFFF00"/>
              </a:solidFill>
              <a:effectLst/>
            </a:endParaRPr>
          </a:p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El manejo de las mismas es generalmente "personalizado”</a:t>
            </a:r>
          </a:p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Interrogantes:¿Cuándo colocar </a:t>
            </a:r>
            <a:r>
              <a:rPr lang="es-ES_tradnl" sz="2400" dirty="0" err="1" smtClean="0">
                <a:solidFill>
                  <a:srgbClr val="FFFF00"/>
                </a:solidFill>
                <a:effectLst/>
              </a:rPr>
              <a:t>aspiración,que</a:t>
            </a:r>
            <a:r>
              <a:rPr lang="es-ES_tradnl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  <a:effectLst/>
              </a:rPr>
              <a:t>magnitud,sacar</a:t>
            </a:r>
            <a:r>
              <a:rPr lang="es-ES_tradnl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  <a:effectLst/>
              </a:rPr>
              <a:t>tubos,reoperar,Valvula</a:t>
            </a:r>
            <a:r>
              <a:rPr lang="es-ES_tradnl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es-ES_tradnl" sz="2400" dirty="0" err="1" smtClean="0">
                <a:solidFill>
                  <a:srgbClr val="FFFF00"/>
                </a:solidFill>
                <a:effectLst/>
              </a:rPr>
              <a:t>Heimlich?,enfisema</a:t>
            </a:r>
            <a:r>
              <a:rPr lang="es-ES_tradnl" sz="2400" dirty="0" smtClean="0">
                <a:solidFill>
                  <a:srgbClr val="FFFF00"/>
                </a:solidFill>
                <a:effectLst/>
              </a:rPr>
              <a:t> SC</a:t>
            </a:r>
          </a:p>
          <a:p>
            <a:r>
              <a:rPr lang="es-ES_tradnl" sz="2400" dirty="0" smtClean="0">
                <a:solidFill>
                  <a:srgbClr val="FFFF00"/>
                </a:solidFill>
                <a:effectLst/>
              </a:rPr>
              <a:t>R </a:t>
            </a:r>
            <a:r>
              <a:rPr lang="es-ES_tradnl" sz="2400" dirty="0" err="1" smtClean="0">
                <a:solidFill>
                  <a:srgbClr val="FFFF00"/>
                </a:solidFill>
                <a:effectLst/>
              </a:rPr>
              <a:t>Cerfolio</a:t>
            </a:r>
            <a:r>
              <a:rPr lang="es-ES_tradnl" sz="2400" dirty="0" smtClean="0">
                <a:solidFill>
                  <a:srgbClr val="FFFF00"/>
                </a:solidFill>
                <a:effectLst/>
              </a:rPr>
              <a:t> (Alabama) :Clasificación (fácil y reproducible),cuantificación y tratamiento</a:t>
            </a:r>
          </a:p>
          <a:p>
            <a:r>
              <a:rPr lang="es-ES_tradnl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4 </a:t>
            </a:r>
            <a:r>
              <a:rPr lang="es-ES_tradnl" sz="2400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grados:Continua,Inspiratoria,Espiratoria,Espiratoria</a:t>
            </a:r>
            <a:r>
              <a:rPr lang="es-ES_tradnl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forzada</a:t>
            </a:r>
          </a:p>
          <a:p>
            <a:endParaRPr lang="es-ES_tradnl" sz="2400" dirty="0" smtClean="0">
              <a:effectLst/>
            </a:endParaRPr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9769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885" y="943429"/>
            <a:ext cx="10972800" cy="5177971"/>
          </a:xfrm>
        </p:spPr>
        <p:txBody>
          <a:bodyPr/>
          <a:lstStyle/>
          <a:p>
            <a:r>
              <a:rPr lang="es-ES_tradnl" sz="2400" dirty="0" smtClean="0">
                <a:solidFill>
                  <a:srgbClr val="FFFF00"/>
                </a:solidFill>
              </a:rPr>
              <a:t>Diferencia entre fistula Bronco-pleural (BP)  :Post resección</a:t>
            </a:r>
          </a:p>
          <a:p>
            <a:r>
              <a:rPr lang="es-ES_tradnl" sz="2400" dirty="0" smtClean="0">
                <a:solidFill>
                  <a:srgbClr val="FFFF00"/>
                </a:solidFill>
              </a:rPr>
              <a:t> Alveolo –pleural (AP) post bronquio segmentario</a:t>
            </a:r>
          </a:p>
          <a:p>
            <a:r>
              <a:rPr lang="es-ES_tradnl" sz="2400" dirty="0" smtClean="0">
                <a:solidFill>
                  <a:srgbClr val="FFFF00"/>
                </a:solidFill>
              </a:rPr>
              <a:t>Las primeras generalmente requerirán algún tipo de procedimiento quirúrgico para su cierre (re toracotomía ,re drenaje)</a:t>
            </a:r>
          </a:p>
          <a:p>
            <a:r>
              <a:rPr lang="es-ES_tradnl" sz="2400" dirty="0" smtClean="0">
                <a:solidFill>
                  <a:srgbClr val="FFFF00"/>
                </a:solidFill>
              </a:rPr>
              <a:t>Las segundas son benignas y requerirán medidas conservadoras (Tiempo y paciencia)</a:t>
            </a:r>
          </a:p>
          <a:p>
            <a:r>
              <a:rPr lang="es-ES_tradnl" sz="2400" b="1" i="1" u="sng" dirty="0" smtClean="0">
                <a:solidFill>
                  <a:srgbClr val="FFFF00"/>
                </a:solidFill>
              </a:rPr>
              <a:t>Continuas</a:t>
            </a:r>
            <a:r>
              <a:rPr lang="es-ES_tradnl" sz="2400" dirty="0" smtClean="0">
                <a:solidFill>
                  <a:srgbClr val="FFFF00"/>
                </a:solidFill>
              </a:rPr>
              <a:t> : Infrecuentes, en pacientes en ARM o fistula BP</a:t>
            </a:r>
          </a:p>
          <a:p>
            <a:r>
              <a:rPr lang="es-ES_tradnl" sz="2400" b="1" i="1" u="sng" dirty="0" smtClean="0">
                <a:solidFill>
                  <a:srgbClr val="FFFF00"/>
                </a:solidFill>
              </a:rPr>
              <a:t>Inspiratorias</a:t>
            </a:r>
            <a:r>
              <a:rPr lang="es-ES_tradnl" sz="2400" dirty="0" smtClean="0">
                <a:solidFill>
                  <a:srgbClr val="FFFF00"/>
                </a:solidFill>
              </a:rPr>
              <a:t> : Generalmente en ARM ,es una AP grande o una BP pequeña, se ven en pacientes enfisematosos o NTX con fistula</a:t>
            </a:r>
          </a:p>
          <a:p>
            <a:r>
              <a:rPr lang="es-ES_tradnl" sz="2400" b="1" i="1" u="sng" dirty="0" smtClean="0">
                <a:solidFill>
                  <a:srgbClr val="FFFF00"/>
                </a:solidFill>
              </a:rPr>
              <a:t>Espiratorias</a:t>
            </a:r>
            <a:r>
              <a:rPr lang="es-ES_tradnl" sz="2400" dirty="0" smtClean="0">
                <a:solidFill>
                  <a:srgbClr val="FFFF00"/>
                </a:solidFill>
              </a:rPr>
              <a:t>: Más frecuentes y benignas</a:t>
            </a:r>
          </a:p>
          <a:p>
            <a:r>
              <a:rPr lang="es-ES_tradnl" sz="2400" b="1" i="1" u="sng" dirty="0" smtClean="0">
                <a:solidFill>
                  <a:srgbClr val="FFFF00"/>
                </a:solidFill>
              </a:rPr>
              <a:t>Forzadas Espiratorias</a:t>
            </a:r>
            <a:r>
              <a:rPr lang="es-ES_tradnl" sz="2400" dirty="0" smtClean="0">
                <a:solidFill>
                  <a:srgbClr val="FFFF00"/>
                </a:solidFill>
              </a:rPr>
              <a:t>: Paciencia</a:t>
            </a:r>
          </a:p>
          <a:p>
            <a:r>
              <a:rPr lang="es-ES_tradnl" sz="2400" dirty="0" smtClean="0">
                <a:solidFill>
                  <a:srgbClr val="FFFF00"/>
                </a:solidFill>
              </a:rPr>
              <a:t>Siempre correlacionar Semiología del frasco con </a:t>
            </a:r>
            <a:r>
              <a:rPr lang="es-ES_tradnl" sz="2400" dirty="0" err="1" smtClean="0">
                <a:solidFill>
                  <a:srgbClr val="FFFF00"/>
                </a:solidFill>
              </a:rPr>
              <a:t>Rx,no</a:t>
            </a:r>
            <a:r>
              <a:rPr lang="es-ES_tradnl" sz="2400" dirty="0" smtClean="0">
                <a:solidFill>
                  <a:srgbClr val="FFFF00"/>
                </a:solidFill>
              </a:rPr>
              <a:t> es lo mismo el paciente con </a:t>
            </a:r>
            <a:r>
              <a:rPr lang="es-ES_tradnl" sz="2400" dirty="0" err="1" smtClean="0">
                <a:solidFill>
                  <a:srgbClr val="FFFF00"/>
                </a:solidFill>
              </a:rPr>
              <a:t>aerorragia</a:t>
            </a:r>
            <a:r>
              <a:rPr lang="es-ES_tradnl" sz="2400" dirty="0" smtClean="0">
                <a:solidFill>
                  <a:srgbClr val="FFFF00"/>
                </a:solidFill>
              </a:rPr>
              <a:t> con pulmón expandido que con cámara residual</a:t>
            </a:r>
          </a:p>
          <a:p>
            <a:endParaRPr lang="es-AR" sz="2400" dirty="0">
              <a:solidFill>
                <a:srgbClr val="FFFF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549729"/>
          </a:xfrm>
        </p:spPr>
        <p:txBody>
          <a:bodyPr/>
          <a:lstStyle/>
          <a:p>
            <a:pPr algn="ctr"/>
            <a:r>
              <a:rPr lang="es-ES_tradnl" sz="3600" b="1" i="1" dirty="0" smtClean="0">
                <a:solidFill>
                  <a:srgbClr val="FFFF66"/>
                </a:solidFill>
              </a:rPr>
              <a:t>AERORRAGIA PROLONGADA</a:t>
            </a:r>
            <a:endParaRPr lang="es-AR" sz="5400" dirty="0"/>
          </a:p>
        </p:txBody>
      </p:sp>
    </p:spTree>
    <p:extLst>
      <p:ext uri="{BB962C8B-B14F-4D97-AF65-F5344CB8AC3E}">
        <p14:creationId xmlns:p14="http://schemas.microsoft.com/office/powerpoint/2010/main" val="26442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714" y="306614"/>
            <a:ext cx="10972800" cy="506186"/>
          </a:xfrm>
        </p:spPr>
        <p:txBody>
          <a:bodyPr/>
          <a:lstStyle/>
          <a:p>
            <a:pPr algn="ctr"/>
            <a:r>
              <a:rPr lang="es-ES_tradnl" sz="4000" b="1" i="1" dirty="0">
                <a:solidFill>
                  <a:srgbClr val="FFFF66"/>
                </a:solidFill>
              </a:rPr>
              <a:t>AERORRAGIA </a:t>
            </a:r>
            <a:r>
              <a:rPr lang="es-ES_tradnl" sz="4000" b="1" i="1" dirty="0" smtClean="0">
                <a:solidFill>
                  <a:srgbClr val="FFFF66"/>
                </a:solidFill>
              </a:rPr>
              <a:t>PROLONGADA</a:t>
            </a:r>
            <a:br>
              <a:rPr lang="es-ES_tradnl" sz="4000" b="1" i="1" dirty="0" smtClean="0">
                <a:solidFill>
                  <a:srgbClr val="FFFF66"/>
                </a:solidFill>
              </a:rPr>
            </a:br>
            <a:r>
              <a:rPr lang="es-ES_tradnl" sz="4000" b="1" i="1" dirty="0" smtClean="0">
                <a:solidFill>
                  <a:srgbClr val="FFFF66"/>
                </a:solidFill>
              </a:rPr>
              <a:t>Tratamiento</a:t>
            </a:r>
            <a:endParaRPr lang="es-AR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291771"/>
            <a:ext cx="10972800" cy="50473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Aspiración continua 3 días  a -20 cm H2O,luego se la </a:t>
            </a:r>
            <a:r>
              <a:rPr lang="es-ES_tradnl" sz="2400" dirty="0" smtClean="0">
                <a:solidFill>
                  <a:srgbClr val="FFFF00"/>
                </a:solidFill>
              </a:rPr>
              <a:t>retira </a:t>
            </a:r>
            <a:r>
              <a:rPr lang="es-ES_tradnl" sz="2400" dirty="0" err="1" smtClean="0">
                <a:solidFill>
                  <a:srgbClr val="FFFF00"/>
                </a:solidFill>
              </a:rPr>
              <a:t>asp</a:t>
            </a:r>
            <a:endParaRPr lang="es-ES_tradnl" sz="24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Si desarrolla enfisema SC :Continua con Aspiración si la </a:t>
            </a:r>
            <a:r>
              <a:rPr lang="es-ES_tradnl" sz="2400" dirty="0" err="1" smtClean="0">
                <a:solidFill>
                  <a:srgbClr val="FFFF00"/>
                </a:solidFill>
              </a:rPr>
              <a:t>aerorragia</a:t>
            </a:r>
            <a:r>
              <a:rPr lang="es-ES_tradnl" sz="2400" dirty="0" smtClean="0">
                <a:solidFill>
                  <a:srgbClr val="FFFF00"/>
                </a:solidFill>
              </a:rPr>
              <a:t> no es continua o Inspiratoria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Pensar en FBC ,para documentar la eventual </a:t>
            </a:r>
            <a:r>
              <a:rPr lang="es-ES_tradnl" sz="2400" dirty="0" err="1" smtClean="0">
                <a:solidFill>
                  <a:srgbClr val="FFFF00"/>
                </a:solidFill>
              </a:rPr>
              <a:t>FBP,y</a:t>
            </a:r>
            <a:r>
              <a:rPr lang="es-ES_tradnl" sz="2400" dirty="0" smtClean="0">
                <a:solidFill>
                  <a:srgbClr val="FFFF00"/>
                </a:solidFill>
              </a:rPr>
              <a:t> evaluar su tamaño </a:t>
            </a:r>
            <a:r>
              <a:rPr lang="es-ES_tradnl" sz="2400" dirty="0" err="1" smtClean="0">
                <a:solidFill>
                  <a:srgbClr val="FFFF00"/>
                </a:solidFill>
              </a:rPr>
              <a:t>asi</a:t>
            </a:r>
            <a:r>
              <a:rPr lang="es-ES_tradnl" sz="2400" dirty="0" smtClean="0">
                <a:solidFill>
                  <a:srgbClr val="FFFF00"/>
                </a:solidFill>
              </a:rPr>
              <a:t> como eventual tratamiento endoscópico (sellantes)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Pacientes con Fistulas tipo “E “ al 4 día ,</a:t>
            </a:r>
            <a:r>
              <a:rPr lang="es-ES_tradnl" sz="2400" dirty="0" err="1" smtClean="0">
                <a:solidFill>
                  <a:srgbClr val="FFFF00"/>
                </a:solidFill>
              </a:rPr>
              <a:t>Cerfolio</a:t>
            </a:r>
            <a:r>
              <a:rPr lang="es-ES_tradnl" sz="2400" dirty="0" smtClean="0">
                <a:solidFill>
                  <a:srgbClr val="FFFF00"/>
                </a:solidFill>
              </a:rPr>
              <a:t> recomienda colocar válvulas de Heimlich y egreso hospitalario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De persistir falla de re expansión con fistula tipo “E” mas del 4 </a:t>
            </a:r>
            <a:r>
              <a:rPr lang="es-ES_tradnl" sz="2400" dirty="0" err="1" smtClean="0">
                <a:solidFill>
                  <a:srgbClr val="FFFF00"/>
                </a:solidFill>
              </a:rPr>
              <a:t>dia</a:t>
            </a:r>
            <a:r>
              <a:rPr lang="es-ES_tradnl" sz="2400" dirty="0" smtClean="0">
                <a:solidFill>
                  <a:srgbClr val="FFFF00"/>
                </a:solidFill>
              </a:rPr>
              <a:t> y el paciente lo tolera se puede realiza “</a:t>
            </a:r>
            <a:r>
              <a:rPr lang="es-ES_tradnl" sz="2400" dirty="0" err="1" smtClean="0">
                <a:solidFill>
                  <a:srgbClr val="FFFF00"/>
                </a:solidFill>
              </a:rPr>
              <a:t>neumoperitoneo</a:t>
            </a:r>
            <a:r>
              <a:rPr lang="es-ES_tradnl" sz="2400" dirty="0" smtClean="0">
                <a:solidFill>
                  <a:srgbClr val="FFFF00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endParaRPr lang="es-ES_tradnl" sz="24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s-A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333375"/>
            <a:ext cx="8893175" cy="647700"/>
          </a:xfrm>
        </p:spPr>
        <p:txBody>
          <a:bodyPr/>
          <a:lstStyle/>
          <a:p>
            <a:r>
              <a:rPr lang="es-AR" altLang="es-AR" sz="2800" b="1" i="1" u="sng" dirty="0">
                <a:solidFill>
                  <a:srgbClr val="FFFF00"/>
                </a:solidFill>
              </a:rPr>
              <a:t>NEUMOPERITONEO PARA FALLA REEXPANSIÓN</a:t>
            </a:r>
            <a:endParaRPr lang="es-ES" altLang="es-AR" sz="2800" b="1" i="1" u="sng" dirty="0">
              <a:solidFill>
                <a:srgbClr val="FFFF00"/>
              </a:solidFill>
            </a:endParaRP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371" y="1196976"/>
            <a:ext cx="10726058" cy="52292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3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0"/>
            <a:ext cx="8153400" cy="914400"/>
          </a:xfrm>
        </p:spPr>
        <p:txBody>
          <a:bodyPr/>
          <a:lstStyle/>
          <a:p>
            <a:pPr algn="ctr"/>
            <a:r>
              <a:rPr lang="es-ES_tradnl" altLang="es-AR" sz="2800" b="1" i="1" u="sng" dirty="0">
                <a:solidFill>
                  <a:srgbClr val="FFFF66"/>
                </a:solidFill>
              </a:rPr>
              <a:t>FALLA RE EXPANSIÓN PULMONAR</a:t>
            </a:r>
            <a:endParaRPr lang="es-ES" altLang="es-AR" sz="2800" b="1" i="1" u="sng" dirty="0">
              <a:solidFill>
                <a:srgbClr val="FFFF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657" y="1066800"/>
            <a:ext cx="11451772" cy="5791200"/>
          </a:xfrm>
        </p:spPr>
        <p:txBody>
          <a:bodyPr/>
          <a:lstStyle/>
          <a:p>
            <a:r>
              <a:rPr lang="es-ES_tradnl" altLang="es-AR" sz="2000" b="1" dirty="0">
                <a:solidFill>
                  <a:srgbClr val="FF3300"/>
                </a:solidFill>
              </a:rPr>
              <a:t>PREVENCIÓN</a:t>
            </a:r>
            <a:r>
              <a:rPr lang="es-ES_tradnl" altLang="es-AR" sz="2000" b="1" dirty="0"/>
              <a:t> </a:t>
            </a:r>
            <a:r>
              <a:rPr lang="es-ES_tradnl" altLang="es-AR" sz="1800" b="1" dirty="0"/>
              <a:t>           </a:t>
            </a:r>
            <a:r>
              <a:rPr lang="es-ES_tradnl" altLang="es-AR" sz="2000" b="1" dirty="0">
                <a:solidFill>
                  <a:srgbClr val="FFFF66"/>
                </a:solidFill>
              </a:rPr>
              <a:t>CALIDAD PARÉNQUIMA RESIDUAL</a:t>
            </a:r>
          </a:p>
          <a:p>
            <a:pPr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LISIS ADHERENCIAS INTRAPLEURALES</a:t>
            </a:r>
          </a:p>
          <a:p>
            <a:pPr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DECORTICACIÓN</a:t>
            </a:r>
          </a:p>
          <a:p>
            <a:pPr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SECCIÓN LIGAMENTO TRIANGULAR</a:t>
            </a:r>
          </a:p>
          <a:p>
            <a:pPr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CONTROL AEROSTASIA</a:t>
            </a:r>
          </a:p>
          <a:p>
            <a:pPr>
              <a:buFontTx/>
              <a:buNone/>
            </a:pPr>
            <a:endParaRPr lang="es-ES_tradnl" altLang="es-AR" sz="2000" b="1" dirty="0">
              <a:solidFill>
                <a:srgbClr val="FFFF66"/>
              </a:solidFill>
            </a:endParaRPr>
          </a:p>
          <a:p>
            <a:r>
              <a:rPr lang="es-ES_tradnl" altLang="es-AR" sz="2000" dirty="0" smtClean="0"/>
              <a:t> </a:t>
            </a:r>
            <a:r>
              <a:rPr lang="es-ES_tradnl" altLang="es-AR" sz="2000" b="1" dirty="0" smtClean="0">
                <a:solidFill>
                  <a:srgbClr val="99FF33"/>
                </a:solidFill>
              </a:rPr>
              <a:t>MANIOBRAS QUIRÚRGICAS</a:t>
            </a:r>
          </a:p>
          <a:p>
            <a:pPr algn="ctr">
              <a:buFontTx/>
              <a:buNone/>
            </a:pPr>
            <a:r>
              <a:rPr lang="es-ES_tradnl" altLang="es-AR" sz="2000" b="1" dirty="0" smtClean="0"/>
              <a:t>                 </a:t>
            </a:r>
            <a:r>
              <a:rPr lang="es-ES_tradnl" altLang="es-AR" sz="2000" b="1" dirty="0" smtClean="0">
                <a:solidFill>
                  <a:srgbClr val="FFCC00"/>
                </a:solidFill>
              </a:rPr>
              <a:t>TIENDA PLEURAL </a:t>
            </a:r>
          </a:p>
          <a:p>
            <a:pPr algn="ctr">
              <a:buFontTx/>
              <a:buNone/>
            </a:pPr>
            <a:r>
              <a:rPr lang="es-ES_tradnl" altLang="es-AR" sz="2000" b="1" dirty="0" smtClean="0">
                <a:solidFill>
                  <a:srgbClr val="FFCC00"/>
                </a:solidFill>
              </a:rPr>
              <a:t>                    NEUMOPERITONEO</a:t>
            </a:r>
          </a:p>
          <a:p>
            <a:pPr algn="ctr">
              <a:buFontTx/>
              <a:buNone/>
            </a:pPr>
            <a:r>
              <a:rPr lang="es-ES_tradnl" altLang="es-AR" sz="2000" b="1" dirty="0" smtClean="0">
                <a:solidFill>
                  <a:srgbClr val="FFCC00"/>
                </a:solidFill>
              </a:rPr>
              <a:t>                  JAULA DE PÁJARO</a:t>
            </a:r>
          </a:p>
          <a:p>
            <a:pPr algn="ctr">
              <a:buFontTx/>
              <a:buNone/>
            </a:pPr>
            <a:r>
              <a:rPr lang="es-ES_tradnl" altLang="es-AR" sz="2000" b="1" dirty="0" smtClean="0">
                <a:solidFill>
                  <a:srgbClr val="FFCC00"/>
                </a:solidFill>
              </a:rPr>
              <a:t>                 TORACOPLASTIA</a:t>
            </a:r>
          </a:p>
          <a:p>
            <a:pPr algn="ctr">
              <a:buFontTx/>
              <a:buNone/>
            </a:pPr>
            <a:r>
              <a:rPr lang="es-ES_tradnl" altLang="es-AR" sz="2000" b="1" dirty="0" smtClean="0">
                <a:solidFill>
                  <a:srgbClr val="FFCC00"/>
                </a:solidFill>
              </a:rPr>
              <a:t>                                                       VENTANA PLEURO-CUTÁNEA (CLAGETT)</a:t>
            </a:r>
          </a:p>
          <a:p>
            <a:pPr>
              <a:buFontTx/>
              <a:buNone/>
            </a:pPr>
            <a:endParaRPr lang="es-ES_tradnl" altLang="es-AR" sz="2000" b="1" dirty="0" smtClean="0">
              <a:solidFill>
                <a:srgbClr val="FFCC00"/>
              </a:solidFill>
            </a:endParaRPr>
          </a:p>
          <a:p>
            <a:pPr>
              <a:buNone/>
            </a:pPr>
            <a:r>
              <a:rPr lang="es-ES_tradnl" altLang="es-AR" sz="2000" b="1" i="1" dirty="0" smtClean="0">
                <a:solidFill>
                  <a:srgbClr val="99FF33"/>
                </a:solidFill>
              </a:rPr>
              <a:t>SE </a:t>
            </a:r>
            <a:r>
              <a:rPr lang="es-ES_tradnl" altLang="es-AR" sz="2000" b="1" i="1" dirty="0">
                <a:solidFill>
                  <a:srgbClr val="99FF33"/>
                </a:solidFill>
              </a:rPr>
              <a:t>REALIZAN EN  EL INTRAOPERATORIO / POST OP INMEDIATO /ALEJADO</a:t>
            </a:r>
            <a:endParaRPr lang="es-ES" altLang="es-AR" sz="2000" b="1" i="1" dirty="0">
              <a:solidFill>
                <a:srgbClr val="99FF33"/>
              </a:solidFill>
            </a:endParaRPr>
          </a:p>
          <a:p>
            <a:pPr>
              <a:buFontTx/>
              <a:buNone/>
            </a:pPr>
            <a:endParaRPr lang="es-ES_tradnl" altLang="es-AR" sz="2000" b="1" i="1" dirty="0">
              <a:solidFill>
                <a:srgbClr val="99FF33"/>
              </a:solidFill>
            </a:endParaRPr>
          </a:p>
          <a:p>
            <a:pPr>
              <a:buFontTx/>
              <a:buNone/>
            </a:pPr>
            <a:r>
              <a:rPr lang="es-ES_tradnl" altLang="es-AR" sz="2000" b="1" i="1" dirty="0">
                <a:solidFill>
                  <a:srgbClr val="99FF33"/>
                </a:solidFill>
              </a:rPr>
              <a:t>                                                                              </a:t>
            </a:r>
            <a:endParaRPr lang="es-ES" altLang="es-AR" sz="2000" b="1" i="1" dirty="0">
              <a:solidFill>
                <a:srgbClr val="99FF33"/>
              </a:solidFill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2891972" y="1066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112657" y="3744686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64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534400" cy="457200"/>
          </a:xfrm>
        </p:spPr>
        <p:txBody>
          <a:bodyPr/>
          <a:lstStyle/>
          <a:p>
            <a:pPr algn="ctr"/>
            <a:r>
              <a:rPr lang="es-ES_tradnl" altLang="es-AR" sz="3200" b="1" i="1" u="sng">
                <a:solidFill>
                  <a:srgbClr val="FFFF66"/>
                </a:solidFill>
              </a:rPr>
              <a:t>HEMORRAGIA IO</a:t>
            </a:r>
            <a:endParaRPr lang="es-ES" altLang="es-AR" sz="3200" b="1" i="1" u="sng">
              <a:solidFill>
                <a:srgbClr val="FFFF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685800"/>
            <a:ext cx="10987313" cy="6165850"/>
          </a:xfrm>
        </p:spPr>
        <p:txBody>
          <a:bodyPr/>
          <a:lstStyle/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ADHERENCIAS FIRMES (PROCESOS CRÓNICOS)</a:t>
            </a:r>
          </a:p>
          <a:p>
            <a:pPr algn="ctr"/>
            <a:endParaRPr lang="es-ES_tradnl" altLang="es-AR" sz="1800" b="1" dirty="0">
              <a:solidFill>
                <a:srgbClr val="FFFF00"/>
              </a:solidFill>
            </a:endParaRP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CUIDADO EN VÉRTICE PULMONAR EN NTX</a:t>
            </a:r>
          </a:p>
          <a:p>
            <a:pPr algn="ctr"/>
            <a:endParaRPr lang="es-ES_tradnl" altLang="es-AR" sz="1800" b="1" dirty="0">
              <a:solidFill>
                <a:srgbClr val="FFFF00"/>
              </a:solidFill>
            </a:endParaRP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SANGRADO EN NAPA (EXTRAPLEURAL)</a:t>
            </a:r>
          </a:p>
          <a:p>
            <a:pPr algn="ctr"/>
            <a:endParaRPr lang="es-ES_tradnl" altLang="es-AR" sz="1800" b="1" dirty="0">
              <a:solidFill>
                <a:srgbClr val="FFFF00"/>
              </a:solidFill>
            </a:endParaRP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SIEMPRE REPASO MINUCIOSO</a:t>
            </a:r>
          </a:p>
          <a:p>
            <a:pPr algn="ctr"/>
            <a:endParaRPr lang="es-ES_tradnl" altLang="es-AR" sz="1800" b="1" dirty="0">
              <a:solidFill>
                <a:srgbClr val="FFFF00"/>
              </a:solidFill>
            </a:endParaRP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ADENOPATÍAS GRUPO 5-6</a:t>
            </a:r>
          </a:p>
          <a:p>
            <a:pPr algn="ctr"/>
            <a:endParaRPr lang="es-ES_tradnl" altLang="es-AR" sz="1800" b="1" dirty="0">
              <a:solidFill>
                <a:srgbClr val="FFFF00"/>
              </a:solidFill>
            </a:endParaRP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CONTROL PROXIMAL DE VASOS </a:t>
            </a:r>
          </a:p>
          <a:p>
            <a:pPr algn="ctr"/>
            <a:endParaRPr lang="es-ES_tradnl" altLang="es-AR" sz="1800" b="1" dirty="0">
              <a:solidFill>
                <a:srgbClr val="FFFF00"/>
              </a:solidFill>
            </a:endParaRP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DOBLE LIGADURA/ SUTURA MEC VASCULAR</a:t>
            </a:r>
          </a:p>
          <a:p>
            <a:pPr algn="ctr"/>
            <a:endParaRPr lang="es-ES_tradnl" altLang="es-AR" sz="1800" b="1" dirty="0">
              <a:solidFill>
                <a:srgbClr val="FFFF00"/>
              </a:solidFill>
            </a:endParaRP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SECCIÓN DE CISURAS</a:t>
            </a: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HEMATOMAS INTRAPARENQUIMATOSOS</a:t>
            </a:r>
          </a:p>
          <a:p>
            <a:pPr algn="ctr"/>
            <a:r>
              <a:rPr lang="es-ES_tradnl" altLang="es-AR" sz="1800" b="1" dirty="0">
                <a:solidFill>
                  <a:srgbClr val="FFFF00"/>
                </a:solidFill>
              </a:rPr>
              <a:t>(NEUMONOTOMIA/POST-TRAUMA)</a:t>
            </a:r>
            <a:endParaRPr lang="es-ES" altLang="es-AR" sz="1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480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Introducción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3829" y="995082"/>
            <a:ext cx="11687841" cy="5565375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Complicación=“Pliegue”(</a:t>
            </a:r>
            <a:r>
              <a:rPr lang="es-ES_tradnl" sz="1400" dirty="0" err="1" smtClean="0">
                <a:solidFill>
                  <a:srgbClr val="FFFF00"/>
                </a:solidFill>
              </a:rPr>
              <a:t>lat</a:t>
            </a:r>
            <a:r>
              <a:rPr lang="es-ES_tradnl" dirty="0" smtClean="0">
                <a:solidFill>
                  <a:srgbClr val="FFFF00"/>
                </a:solidFill>
              </a:rPr>
              <a:t>)=alteración curso habitual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Todo procedimiento invasivo          produce una reacción compensatoria del organismo(</a:t>
            </a:r>
            <a:r>
              <a:rPr lang="es-ES_tradnl" dirty="0" err="1" smtClean="0">
                <a:solidFill>
                  <a:srgbClr val="FFFF00"/>
                </a:solidFill>
              </a:rPr>
              <a:t>instrumentos,anestesia,tracción,hipotermia</a:t>
            </a:r>
            <a:r>
              <a:rPr lang="es-ES_tradnl" dirty="0" smtClean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 “Regla de Oro". No realizar procedimientos, sin capacidad de tratar la complicación de los mismos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Generalmente me dirijo a los pacientes dándoles el ejemplo de la “balanza”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Buscar el equilibrio</a:t>
            </a:r>
          </a:p>
          <a:p>
            <a:endParaRPr lang="es-AR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5194300" y="2057399"/>
            <a:ext cx="766482" cy="40342"/>
          </a:xfrm>
          <a:prstGeom prst="straightConnector1">
            <a:avLst/>
          </a:prstGeom>
          <a:ln w="12700">
            <a:solidFill>
              <a:srgbClr val="FF0000">
                <a:alpha val="8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66" y="5171536"/>
            <a:ext cx="1730412" cy="13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772400" cy="838200"/>
          </a:xfrm>
        </p:spPr>
        <p:txBody>
          <a:bodyPr/>
          <a:lstStyle/>
          <a:p>
            <a:pPr algn="ctr"/>
            <a:r>
              <a:rPr lang="es-ES_tradnl" altLang="es-AR" sz="3200" b="1" i="1" u="sng">
                <a:solidFill>
                  <a:srgbClr val="FFFF66"/>
                </a:solidFill>
              </a:rPr>
              <a:t>HEMORRAGIA PO</a:t>
            </a:r>
            <a:endParaRPr lang="es-ES" altLang="es-AR" sz="3200" b="1" i="1" u="sng">
              <a:solidFill>
                <a:srgbClr val="FFFF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57200"/>
            <a:ext cx="9144000" cy="6400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_tradnl" altLang="es-AR" sz="1800" dirty="0"/>
              <a:t>                                                    </a:t>
            </a:r>
            <a:endParaRPr lang="es-ES_tradnl" altLang="es-AR" sz="2800" b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s-ES_tradnl" altLang="es-AR" sz="2000" b="1" dirty="0"/>
              <a:t>  </a:t>
            </a:r>
            <a:r>
              <a:rPr lang="es-ES_tradnl" altLang="es-AR" sz="2800" b="1" i="1" dirty="0">
                <a:solidFill>
                  <a:srgbClr val="FF3300"/>
                </a:solidFill>
              </a:rPr>
              <a:t>NORMAL: 200-300cc /24h SEROSAGUINOLENTO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altLang="es-AR" sz="20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99FF33"/>
                </a:solidFill>
              </a:rPr>
              <a:t>ANORMAL:</a:t>
            </a:r>
            <a:r>
              <a:rPr lang="es-ES_tradnl" altLang="es-AR" sz="2000" b="1" dirty="0"/>
              <a:t>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200-300 cc DURANTE LAS PRIMERAS 6h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+500cc DURANTE LA PRIMERA HORA PO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SANGRE ROJA Y CALIENTE (</a:t>
            </a:r>
            <a:r>
              <a:rPr lang="es-ES_tradnl" altLang="es-AR" sz="2000" b="1" dirty="0" err="1">
                <a:solidFill>
                  <a:srgbClr val="FFFF66"/>
                </a:solidFill>
              </a:rPr>
              <a:t>Hco</a:t>
            </a:r>
            <a:r>
              <a:rPr lang="es-ES_tradnl" altLang="es-AR" sz="2000" b="1" dirty="0">
                <a:solidFill>
                  <a:srgbClr val="FFFF66"/>
                </a:solidFill>
              </a:rPr>
              <a:t>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SALIDA BRUSCA LUEGO DE DESTAPAR  DRENAJE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DESCOMPENSACIÓN HEMODINÁMICA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</a:t>
            </a:r>
            <a:r>
              <a:rPr lang="es-ES_tradnl" altLang="es-AR" sz="2000" b="1" dirty="0" err="1">
                <a:solidFill>
                  <a:srgbClr val="FFFF66"/>
                </a:solidFill>
              </a:rPr>
              <a:t>Rx</a:t>
            </a:r>
            <a:r>
              <a:rPr lang="es-ES_tradnl" altLang="es-AR" sz="2000" b="1" dirty="0">
                <a:solidFill>
                  <a:srgbClr val="FFFF66"/>
                </a:solidFill>
              </a:rPr>
              <a:t> CON DERRAME EN AUMENTO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COAGULOMA EN NEUMONECTOMIAS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</a:t>
            </a:r>
            <a:endParaRPr lang="es-ES" altLang="es-AR" sz="20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 algn="ctr"/>
            <a:r>
              <a:rPr lang="es-ES_tradnl" altLang="es-AR" sz="2800" b="1" i="1" u="sng">
                <a:solidFill>
                  <a:srgbClr val="FFFF66"/>
                </a:solidFill>
              </a:rPr>
              <a:t>EMPIEMAS POSTOPERATORIOS</a:t>
            </a:r>
            <a:endParaRPr lang="es-ES" altLang="es-AR" sz="2800" b="1" i="1" u="sng">
              <a:solidFill>
                <a:srgbClr val="FFFF66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765175"/>
            <a:ext cx="8686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AR" sz="2400" b="1" i="1" dirty="0">
                <a:solidFill>
                  <a:srgbClr val="FFFF66"/>
                </a:solidFill>
              </a:rPr>
              <a:t>POCO FRECUENTE LUEGO DE RESECCION PULMONAR</a:t>
            </a:r>
          </a:p>
          <a:p>
            <a:pPr>
              <a:lnSpc>
                <a:spcPct val="90000"/>
              </a:lnSpc>
            </a:pPr>
            <a:endParaRPr lang="es-ES_tradnl" altLang="es-AR" sz="2400" b="1" i="1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99FF33"/>
                </a:solidFill>
              </a:rPr>
              <a:t>FACTORES PREDISP</a:t>
            </a:r>
            <a:r>
              <a:rPr lang="es-ES_tradnl" altLang="es-AR" sz="2400" b="1" dirty="0"/>
              <a:t>:  </a:t>
            </a:r>
            <a:r>
              <a:rPr lang="es-ES_tradnl" altLang="es-AR" sz="2000" b="1" dirty="0">
                <a:solidFill>
                  <a:srgbClr val="FFFF66"/>
                </a:solidFill>
              </a:rPr>
              <a:t>PULMÓN INFECTADO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                  MUÑÓN BRONQUIAL LARGO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                  TUMOR RESIDUAL MARGEN BRQ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                  VACIAMIENTO MEDIAST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                  NEOADYUVANCIA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                  DESNUTRICIÓN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000" b="1" dirty="0">
                <a:solidFill>
                  <a:srgbClr val="FFFF66"/>
                </a:solidFill>
              </a:rPr>
              <a:t>                                                        ARM PROLONGADA</a:t>
            </a:r>
          </a:p>
          <a:p>
            <a:pPr>
              <a:lnSpc>
                <a:spcPct val="90000"/>
              </a:lnSpc>
            </a:pPr>
            <a:endParaRPr lang="es-ES_tradnl" altLang="es-AR" sz="2400" b="1" dirty="0"/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FFFF00"/>
                </a:solidFill>
              </a:rPr>
              <a:t>SIGNOS CLINICOS:FIEBRE,CONTROL DEBITO DE DRENAJE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/>
              <a:t>                                        </a:t>
            </a:r>
          </a:p>
          <a:p>
            <a:pPr>
              <a:lnSpc>
                <a:spcPct val="90000"/>
              </a:lnSpc>
            </a:pPr>
            <a:r>
              <a:rPr lang="es-ES_tradnl" altLang="es-AR" sz="2400" b="1" dirty="0" err="1">
                <a:solidFill>
                  <a:srgbClr val="FFFF66"/>
                </a:solidFill>
              </a:rPr>
              <a:t>DIAGNOSTICO:Rx,TAC,TORACOCENTECIS</a:t>
            </a:r>
            <a:endParaRPr lang="es-ES_tradnl" altLang="es-AR" sz="2400" b="1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endParaRPr lang="es-ES_tradnl" altLang="es-AR" sz="2400" b="1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endParaRPr lang="es-ES" altLang="es-AR" sz="2400" b="1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5489575" y="2002517"/>
            <a:ext cx="0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9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0350"/>
            <a:ext cx="9144000" cy="533400"/>
          </a:xfrm>
        </p:spPr>
        <p:txBody>
          <a:bodyPr/>
          <a:lstStyle/>
          <a:p>
            <a:pPr algn="ctr"/>
            <a:r>
              <a:rPr lang="es-ES_tradnl" altLang="es-AR" sz="2800" b="1" i="1" u="sng">
                <a:solidFill>
                  <a:srgbClr val="FFFF66"/>
                </a:solidFill>
              </a:rPr>
              <a:t>EMPIEMAS POSTNEUMONECTOMIA</a:t>
            </a:r>
            <a:endParaRPr lang="es-ES" altLang="es-AR" sz="2800" b="1" i="1" u="sng">
              <a:solidFill>
                <a:srgbClr val="FFFF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10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AR" sz="2400" b="1" i="1" dirty="0">
                <a:solidFill>
                  <a:srgbClr val="FF3300"/>
                </a:solidFill>
              </a:rPr>
              <a:t>5% DE LAS NEUMONECTOMIAS</a:t>
            </a:r>
          </a:p>
          <a:p>
            <a:pPr>
              <a:lnSpc>
                <a:spcPct val="90000"/>
              </a:lnSpc>
            </a:pPr>
            <a:r>
              <a:rPr lang="es-ES_tradnl" altLang="es-AR" sz="2400" b="1" i="1" dirty="0">
                <a:solidFill>
                  <a:srgbClr val="FF3300"/>
                </a:solidFill>
              </a:rPr>
              <a:t>TEMPRANOS SE ASOCIAN A FBP</a:t>
            </a:r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FFFF66"/>
                </a:solidFill>
              </a:rPr>
              <a:t>ESTATUS GENERAL DEL PACIENTE DETERMINA LA TERAPÉUTICA</a:t>
            </a:r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FFFF00"/>
                </a:solidFill>
              </a:rPr>
              <a:t>FIEBRE Y EXPECTORACIÓN PURULENTA,DESCENSO NIVEL HIDROAEREO</a:t>
            </a:r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FFFF66"/>
                </a:solidFill>
              </a:rPr>
              <a:t>TIPIFICACIÓN GERMEN(POLIMICROBIANOS)</a:t>
            </a:r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FF3300"/>
                </a:solidFill>
              </a:rPr>
              <a:t>RETORACOTOMIA               HASTA LOS 7d</a:t>
            </a:r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chemeClr val="accent2"/>
                </a:solidFill>
              </a:rPr>
              <a:t>PROTECCIÓN MUÑÓN BRONQUIAL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es-AR" sz="2400" b="1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FFFF66"/>
                </a:solidFill>
              </a:rPr>
              <a:t>SIN DEHISCENCIA BRONQUIAL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TEMPRANO(15d)              AVP        IRRIGACIÓN PL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TARDÍO                  TORACOSTOMIA(fijeza </a:t>
            </a:r>
            <a:r>
              <a:rPr lang="es-ES_tradnl" altLang="es-AR" sz="2400" b="1" dirty="0" err="1" smtClean="0">
                <a:solidFill>
                  <a:srgbClr val="FFFF66"/>
                </a:solidFill>
              </a:rPr>
              <a:t>med</a:t>
            </a:r>
            <a:r>
              <a:rPr lang="es-ES_tradnl" altLang="es-AR" sz="2400" b="1" dirty="0" smtClean="0">
                <a:solidFill>
                  <a:srgbClr val="FFFF66"/>
                </a:solidFill>
              </a:rPr>
              <a:t>)</a:t>
            </a:r>
            <a:endParaRPr lang="es-ES_tradnl" altLang="es-AR" sz="2400" b="1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_tradnl" altLang="es-AR" sz="2400" b="1" dirty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935413" y="58054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5591176" y="53006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2424113" y="52292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104063" y="53006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5087938" y="371633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29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8229600" cy="904875"/>
          </a:xfrm>
        </p:spPr>
        <p:txBody>
          <a:bodyPr/>
          <a:lstStyle/>
          <a:p>
            <a:r>
              <a:rPr lang="fr-FR" altLang="es-AR" b="1" i="1">
                <a:solidFill>
                  <a:srgbClr val="FFFF66"/>
                </a:solidFill>
              </a:rPr>
              <a:t>FACTORES DE RIESGO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976"/>
            <a:ext cx="914400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 rot="10800000" flipV="1">
            <a:off x="8402638" y="619126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s-AR" sz="2000" b="1" i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MORTALIDAD</a:t>
            </a:r>
          </a:p>
        </p:txBody>
      </p:sp>
    </p:spTree>
    <p:extLst>
      <p:ext uri="{BB962C8B-B14F-4D97-AF65-F5344CB8AC3E}">
        <p14:creationId xmlns:p14="http://schemas.microsoft.com/office/powerpoint/2010/main" val="37097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744538"/>
          </a:xfrm>
        </p:spPr>
        <p:txBody>
          <a:bodyPr/>
          <a:lstStyle/>
          <a:p>
            <a:pPr algn="ctr"/>
            <a:r>
              <a:rPr lang="fr-FR" altLang="es-AR" sz="4800" b="1">
                <a:solidFill>
                  <a:srgbClr val="FFFF66"/>
                </a:solidFill>
              </a:rPr>
              <a:t>LADO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55801"/>
            <a:ext cx="37338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2626"/>
            <a:ext cx="38862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971800" y="5516564"/>
            <a:ext cx="226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s-A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10% a 12%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405689" y="5486400"/>
            <a:ext cx="214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s-A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1% a 3.5%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603626" y="11430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s-AR" sz="44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401051" y="1125538"/>
            <a:ext cx="33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s-AR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696200" y="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s-AR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MORTALIDAD</a:t>
            </a:r>
          </a:p>
        </p:txBody>
      </p:sp>
    </p:spTree>
    <p:extLst>
      <p:ext uri="{BB962C8B-B14F-4D97-AF65-F5344CB8AC3E}">
        <p14:creationId xmlns:p14="http://schemas.microsoft.com/office/powerpoint/2010/main" val="2340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595313"/>
            <a:ext cx="7620000" cy="1143000"/>
          </a:xfrm>
        </p:spPr>
        <p:txBody>
          <a:bodyPr/>
          <a:lstStyle/>
          <a:p>
            <a:r>
              <a:rPr lang="fr-FR" altLang="es-AR" sz="4000" b="1" dirty="0">
                <a:solidFill>
                  <a:srgbClr val="FFFF66"/>
                </a:solidFill>
              </a:rPr>
              <a:t>FISTULA BRONQ DERECHA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321968"/>
              </p:ext>
            </p:extLst>
          </p:nvPr>
        </p:nvGraphicFramePr>
        <p:xfrm>
          <a:off x="7912553" y="2042886"/>
          <a:ext cx="280828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 Photo Editor" r:id="rId3" imgW="1486107" imgH="1542857" progId="MSPhotoEd.3">
                  <p:embed/>
                </p:oleObj>
              </mc:Choice>
              <mc:Fallback>
                <p:oleObj name="Image Photo Editor" r:id="rId3" imgW="1486107" imgH="1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553" y="2042886"/>
                        <a:ext cx="2808288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06588"/>
            <a:ext cx="5715000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8498115" y="785813"/>
            <a:ext cx="2638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s-AR" sz="4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4% to 8%</a:t>
            </a:r>
          </a:p>
        </p:txBody>
      </p:sp>
    </p:spTree>
    <p:extLst>
      <p:ext uri="{BB962C8B-B14F-4D97-AF65-F5344CB8AC3E}">
        <p14:creationId xmlns:p14="http://schemas.microsoft.com/office/powerpoint/2010/main" val="4022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7162800" cy="1143000"/>
          </a:xfrm>
        </p:spPr>
        <p:txBody>
          <a:bodyPr/>
          <a:lstStyle/>
          <a:p>
            <a:r>
              <a:rPr lang="fr-FR" altLang="es-AR" sz="4000" b="1" dirty="0">
                <a:solidFill>
                  <a:srgbClr val="FFFF66"/>
                </a:solidFill>
              </a:rPr>
              <a:t>FISTULA BRONQUIAL IZQ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2349500"/>
            <a:ext cx="4267200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36" y="2117272"/>
            <a:ext cx="36782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70" y="3161847"/>
            <a:ext cx="191293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675914" y="952500"/>
            <a:ext cx="3105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s-AR" sz="4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1.5% to 3%</a:t>
            </a:r>
          </a:p>
        </p:txBody>
      </p:sp>
    </p:spTree>
    <p:extLst>
      <p:ext uri="{BB962C8B-B14F-4D97-AF65-F5344CB8AC3E}">
        <p14:creationId xmlns:p14="http://schemas.microsoft.com/office/powerpoint/2010/main" val="6084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89408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505200" y="5876925"/>
            <a:ext cx="475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s-AR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FLAP INTERCOSTAL</a:t>
            </a:r>
          </a:p>
        </p:txBody>
      </p:sp>
    </p:spTree>
    <p:extLst>
      <p:ext uri="{BB962C8B-B14F-4D97-AF65-F5344CB8AC3E}">
        <p14:creationId xmlns:p14="http://schemas.microsoft.com/office/powerpoint/2010/main" val="30059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075"/>
            <a:ext cx="9144000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505200" y="5949950"/>
            <a:ext cx="508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s-AR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GRASA MEDIASTINAL</a:t>
            </a:r>
          </a:p>
        </p:txBody>
      </p:sp>
    </p:spTree>
    <p:extLst>
      <p:ext uri="{BB962C8B-B14F-4D97-AF65-F5344CB8AC3E}">
        <p14:creationId xmlns:p14="http://schemas.microsoft.com/office/powerpoint/2010/main" val="26311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76313"/>
            <a:ext cx="518160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813"/>
            <a:ext cx="43434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5200" y="5938838"/>
            <a:ext cx="539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s-AR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FLAP DIAFRAGMATICO</a:t>
            </a:r>
          </a:p>
        </p:txBody>
      </p:sp>
    </p:spTree>
    <p:extLst>
      <p:ext uri="{BB962C8B-B14F-4D97-AF65-F5344CB8AC3E}">
        <p14:creationId xmlns:p14="http://schemas.microsoft.com/office/powerpoint/2010/main" val="33008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3646" y="365126"/>
            <a:ext cx="9740153" cy="45514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dirty="0" smtClean="0">
                <a:solidFill>
                  <a:srgbClr val="FFFF00"/>
                </a:solidFill>
              </a:rPr>
              <a:t>Introducción</a:t>
            </a:r>
            <a:endParaRPr lang="es-AR" sz="4000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075766"/>
            <a:ext cx="11035553" cy="51011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_tradnl" i="1" dirty="0" smtClean="0">
                <a:solidFill>
                  <a:srgbClr val="FFFF00"/>
                </a:solidFill>
              </a:rPr>
              <a:t>Alteraciones propias de la CT: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Comunicación con el exterior          Infecciones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Adecuación “Continente /Contenido”</a:t>
            </a:r>
          </a:p>
          <a:p>
            <a:endParaRPr lang="es-ES_tradnl" dirty="0" smtClean="0"/>
          </a:p>
          <a:p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  <a:p>
            <a:r>
              <a:rPr lang="es-ES_tradnl" dirty="0" smtClean="0">
                <a:solidFill>
                  <a:srgbClr val="FFFF00"/>
                </a:solidFill>
              </a:rPr>
              <a:t>Órgano central (alteraciones de presión y flujo sanguíneo)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Lograr adecuada “</a:t>
            </a:r>
            <a:r>
              <a:rPr lang="es-ES_tradnl" dirty="0" err="1" smtClean="0">
                <a:solidFill>
                  <a:srgbClr val="FFFF00"/>
                </a:solidFill>
              </a:rPr>
              <a:t>Aerostasia</a:t>
            </a:r>
            <a:r>
              <a:rPr lang="es-ES_tradnl" dirty="0" smtClean="0">
                <a:solidFill>
                  <a:srgbClr val="FFFF00"/>
                </a:solidFill>
              </a:rPr>
              <a:t>”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Pacientes generalmente con muchas comorbilidades (respiratorias y CV) asociadas al habito tabáquico</a:t>
            </a:r>
            <a:endParaRPr lang="es-AR" dirty="0">
              <a:solidFill>
                <a:srgbClr val="FFFF0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6360459" y="1697696"/>
            <a:ext cx="712694" cy="13447"/>
          </a:xfrm>
          <a:prstGeom prst="straightConnector1">
            <a:avLst/>
          </a:prstGeom>
          <a:ln w="19050">
            <a:solidFill>
              <a:srgbClr val="FF0000">
                <a:alpha val="95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60" y="2514885"/>
            <a:ext cx="1582271" cy="1582271"/>
          </a:xfrm>
          <a:prstGeom prst="rect">
            <a:avLst/>
          </a:prstGeom>
        </p:spPr>
      </p:pic>
      <p:sp>
        <p:nvSpPr>
          <p:cNvPr id="10" name="Más 9"/>
          <p:cNvSpPr/>
          <p:nvPr/>
        </p:nvSpPr>
        <p:spPr>
          <a:xfrm>
            <a:off x="4934426" y="2789585"/>
            <a:ext cx="914400" cy="9144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456" y="2514885"/>
            <a:ext cx="974914" cy="1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495800" y="5949950"/>
            <a:ext cx="366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es-AR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FLAP PLEURAL</a:t>
            </a:r>
          </a:p>
        </p:txBody>
      </p:sp>
    </p:spTree>
    <p:extLst>
      <p:ext uri="{BB962C8B-B14F-4D97-AF65-F5344CB8AC3E}">
        <p14:creationId xmlns:p14="http://schemas.microsoft.com/office/powerpoint/2010/main" val="39647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447800"/>
          </a:xfrm>
        </p:spPr>
        <p:txBody>
          <a:bodyPr/>
          <a:lstStyle/>
          <a:p>
            <a:pPr algn="ctr"/>
            <a:r>
              <a:rPr lang="fr-FR" altLang="es-AR" b="1" i="1">
                <a:solidFill>
                  <a:srgbClr val="FFFF66"/>
                </a:solidFill>
              </a:rPr>
              <a:t>COMO REDUCIR EL RIESGO DE LAS NEUMONECTOMIAS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057400" y="3733800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s-AR" sz="4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      </a:t>
            </a:r>
            <a:r>
              <a:rPr lang="fr-FR" altLang="es-AR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EVITANDOLA!</a:t>
            </a:r>
          </a:p>
        </p:txBody>
      </p:sp>
    </p:spTree>
    <p:extLst>
      <p:ext uri="{BB962C8B-B14F-4D97-AF65-F5344CB8AC3E}">
        <p14:creationId xmlns:p14="http://schemas.microsoft.com/office/powerpoint/2010/main" val="18381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371" y="1"/>
            <a:ext cx="10290629" cy="798285"/>
          </a:xfrm>
        </p:spPr>
        <p:txBody>
          <a:bodyPr/>
          <a:lstStyle/>
          <a:p>
            <a:r>
              <a:rPr lang="fr-FR" altLang="es-AR" sz="3200" b="1" i="1" dirty="0">
                <a:solidFill>
                  <a:srgbClr val="FFFF00"/>
                </a:solidFill>
              </a:rPr>
              <a:t>LOBECTOMIAS  SLEEVE ARTERIAL Y BRONQUIAL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52" y="798286"/>
            <a:ext cx="4716462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4" y="798286"/>
            <a:ext cx="4419600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60350"/>
            <a:ext cx="8610600" cy="685800"/>
          </a:xfrm>
        </p:spPr>
        <p:txBody>
          <a:bodyPr/>
          <a:lstStyle/>
          <a:p>
            <a:pPr algn="ctr"/>
            <a:r>
              <a:rPr lang="es-ES_tradnl" altLang="es-AR" sz="2800" b="1" i="1" u="sng">
                <a:solidFill>
                  <a:srgbClr val="FFFF66"/>
                </a:solidFill>
              </a:rPr>
              <a:t>EMPIEMAS POSTNEUMONECTOMIA</a:t>
            </a:r>
            <a:endParaRPr lang="es-ES" altLang="es-AR" sz="2800" b="1" i="1" u="sng">
              <a:solidFill>
                <a:srgbClr val="FFFF66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AR" sz="2400" b="1" dirty="0" smtClean="0">
                <a:solidFill>
                  <a:srgbClr val="99FF33"/>
                </a:solidFill>
              </a:rPr>
              <a:t>CON FBP</a:t>
            </a:r>
            <a:r>
              <a:rPr lang="es-ES_tradnl" altLang="es-AR" sz="2400" b="1" dirty="0" smtClean="0"/>
              <a:t>:   </a:t>
            </a:r>
            <a:r>
              <a:rPr lang="es-ES_tradnl" altLang="es-AR" sz="2400" b="1" dirty="0" smtClean="0">
                <a:solidFill>
                  <a:srgbClr val="FFFF66"/>
                </a:solidFill>
              </a:rPr>
              <a:t>INCIDENCIA 1.5-4.5%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 smtClean="0">
                <a:solidFill>
                  <a:srgbClr val="FFFF66"/>
                </a:solidFill>
              </a:rPr>
              <a:t>                        MORTALIDAD  29-75%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 smtClean="0"/>
              <a:t>  </a:t>
            </a:r>
            <a:endParaRPr lang="es-ES_tradnl" altLang="es-AR" sz="2400" b="1" dirty="0"/>
          </a:p>
          <a:p>
            <a:pPr>
              <a:lnSpc>
                <a:spcPct val="90000"/>
              </a:lnSpc>
            </a:pPr>
            <a:r>
              <a:rPr lang="es-ES_tradnl" altLang="es-AR" sz="2400" b="1" dirty="0">
                <a:solidFill>
                  <a:srgbClr val="FF3300"/>
                </a:solidFill>
              </a:rPr>
              <a:t>TEMPRANO:</a:t>
            </a:r>
            <a:r>
              <a:rPr lang="es-ES_tradnl" altLang="es-AR" sz="2400" b="1" dirty="0"/>
              <a:t>     </a:t>
            </a:r>
            <a:r>
              <a:rPr lang="es-ES_tradnl" altLang="es-AR" sz="2400" b="1" dirty="0">
                <a:solidFill>
                  <a:srgbClr val="FFFF66"/>
                </a:solidFill>
              </a:rPr>
              <a:t>GENERALMENTE SIN EMPIEMA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                      FALLA TÉCNICA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                      RETORACOTOMIA+PROTECCIÓN</a:t>
            </a:r>
            <a:r>
              <a:rPr lang="es-ES_tradnl" altLang="es-AR" sz="2400" b="1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altLang="es-AR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99FF33"/>
                </a:solidFill>
              </a:rPr>
              <a:t>TARDÍO:</a:t>
            </a:r>
            <a:r>
              <a:rPr lang="es-ES_tradnl" altLang="es-AR" sz="2400" b="1" dirty="0"/>
              <a:t>   </a:t>
            </a:r>
            <a:r>
              <a:rPr lang="es-ES_tradnl" altLang="es-AR" sz="2400" b="1" dirty="0">
                <a:solidFill>
                  <a:srgbClr val="FFFF66"/>
                </a:solidFill>
              </a:rPr>
              <a:t>SE MANIFIESTA CON SÍNTOMAS  </a:t>
            </a:r>
            <a:r>
              <a:rPr lang="es-ES_tradnl" altLang="es-AR" sz="2400" b="1" dirty="0" err="1" smtClean="0">
                <a:solidFill>
                  <a:srgbClr val="FFFF66"/>
                </a:solidFill>
              </a:rPr>
              <a:t>INFECCi</a:t>
            </a:r>
            <a:endParaRPr lang="es-ES_tradnl" altLang="es-AR" sz="2400" b="1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           TORACOSTOMIA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           CIERRE ESPONTÁNEO (AZÚCAR)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            TORACOPLASTIA CON MIÓ PLASTIA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altLang="es-AR" sz="2400" b="1" dirty="0">
                <a:solidFill>
                  <a:srgbClr val="FFFF66"/>
                </a:solidFill>
              </a:rPr>
              <a:t>                                 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altLang="es-AR" sz="2400" dirty="0"/>
              <a:t>                 </a:t>
            </a:r>
            <a:endParaRPr lang="es-ES" altLang="es-AR" sz="2400" dirty="0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079875" y="22764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575050" y="11969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143250" y="39338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42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607786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Torsión Lobar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17600"/>
            <a:ext cx="10972800" cy="490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Rotación del parénquima remanente sobre el eje </a:t>
            </a:r>
            <a:r>
              <a:rPr lang="es-ES_tradnl" sz="2400" dirty="0" err="1" smtClean="0">
                <a:solidFill>
                  <a:srgbClr val="FFFF00"/>
                </a:solidFill>
              </a:rPr>
              <a:t>broncovascular</a:t>
            </a:r>
            <a:endParaRPr lang="es-ES_tradnl" sz="24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Lóbulo medio luego de Lobectomía superior derecha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Produce infarto del parénquima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Prevención en el IO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Aparición de opacidad </a:t>
            </a:r>
            <a:r>
              <a:rPr lang="es-ES_tradnl" sz="2400" dirty="0" err="1" smtClean="0">
                <a:solidFill>
                  <a:srgbClr val="FFFF00"/>
                </a:solidFill>
              </a:rPr>
              <a:t>paramediastinal</a:t>
            </a:r>
            <a:r>
              <a:rPr lang="es-ES_tradnl" sz="2400" dirty="0" smtClean="0">
                <a:solidFill>
                  <a:srgbClr val="FFFF00"/>
                </a:solidFill>
              </a:rPr>
              <a:t> en PO,(signo tardío?)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Sospecha TAC con contraste EV (patognomónica)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Confirmación por FBC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Cuadro clínico grave: Disnea ,dolor ,fiebre.</a:t>
            </a: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rgbClr val="FFFF00"/>
                </a:solidFill>
              </a:rPr>
              <a:t>Re operación precoz mejores resultados</a:t>
            </a:r>
          </a:p>
          <a:p>
            <a:pPr>
              <a:lnSpc>
                <a:spcPct val="150000"/>
              </a:lnSpc>
            </a:pPr>
            <a:endParaRPr lang="es-A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636814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Hernia Cardiaca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800600"/>
          </a:xfrm>
        </p:spPr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Luego de </a:t>
            </a:r>
            <a:r>
              <a:rPr lang="es-ES_tradnl" dirty="0" err="1" smtClean="0">
                <a:solidFill>
                  <a:srgbClr val="FFFF00"/>
                </a:solidFill>
              </a:rPr>
              <a:t>Neumonectomia</a:t>
            </a:r>
            <a:r>
              <a:rPr lang="es-ES_tradnl" dirty="0" smtClean="0">
                <a:solidFill>
                  <a:srgbClr val="FFFF00"/>
                </a:solidFill>
              </a:rPr>
              <a:t> derecha por </a:t>
            </a:r>
            <a:r>
              <a:rPr lang="es-ES_tradnl" dirty="0" err="1" smtClean="0">
                <a:solidFill>
                  <a:srgbClr val="FFFF00"/>
                </a:solidFill>
              </a:rPr>
              <a:t>via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intrapericardica</a:t>
            </a:r>
            <a:endParaRPr lang="es-ES_tradnl" dirty="0" smtClean="0">
              <a:solidFill>
                <a:srgbClr val="FFFF00"/>
              </a:solidFill>
            </a:endParaRPr>
          </a:p>
          <a:p>
            <a:r>
              <a:rPr lang="es-ES_tradnl" dirty="0" smtClean="0">
                <a:solidFill>
                  <a:srgbClr val="FFFF00"/>
                </a:solidFill>
              </a:rPr>
              <a:t>Cambio de posición PO inmediata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Shock cardiogéncio (acodadura VCS)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Mas raro a la </a:t>
            </a:r>
            <a:r>
              <a:rPr lang="es-ES_tradnl" dirty="0" err="1" smtClean="0">
                <a:solidFill>
                  <a:srgbClr val="FFFF00"/>
                </a:solidFill>
              </a:rPr>
              <a:t>izq</a:t>
            </a:r>
            <a:endParaRPr lang="es-ES_tradnl" dirty="0" smtClean="0">
              <a:solidFill>
                <a:srgbClr val="FFFF00"/>
              </a:solidFill>
            </a:endParaRPr>
          </a:p>
          <a:p>
            <a:r>
              <a:rPr lang="es-ES_tradnl" dirty="0" smtClean="0">
                <a:solidFill>
                  <a:srgbClr val="FFFF00"/>
                </a:solidFill>
              </a:rPr>
              <a:t>Reconocimiento inmediato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Prevención adecuada Técnica quirúrgica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2" y="1814287"/>
            <a:ext cx="3984939" cy="29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723900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PARIETALES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248229"/>
            <a:ext cx="10972800" cy="4771571"/>
          </a:xfrm>
        </p:spPr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Seromas</a:t>
            </a:r>
            <a:r>
              <a:rPr lang="es-ES_tradnl" dirty="0" smtClean="0">
                <a:solidFill>
                  <a:srgbClr val="FFFF00"/>
                </a:solidFill>
              </a:rPr>
              <a:t> y hematomas, son mas frecuentes en </a:t>
            </a:r>
            <a:r>
              <a:rPr lang="es-ES_tradnl" dirty="0" err="1" smtClean="0">
                <a:solidFill>
                  <a:srgbClr val="FFFF00"/>
                </a:solidFill>
              </a:rPr>
              <a:t>toracotomias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oligotraumaticas</a:t>
            </a:r>
            <a:endParaRPr lang="es-ES_tradnl" dirty="0" smtClean="0">
              <a:solidFill>
                <a:srgbClr val="FFFF00"/>
              </a:solidFill>
            </a:endParaRPr>
          </a:p>
          <a:p>
            <a:r>
              <a:rPr lang="es-ES_tradnl" dirty="0" smtClean="0">
                <a:solidFill>
                  <a:srgbClr val="FFFF00"/>
                </a:solidFill>
              </a:rPr>
              <a:t>Disección de “</a:t>
            </a:r>
            <a:r>
              <a:rPr lang="es-ES_tradnl" dirty="0" err="1" smtClean="0">
                <a:solidFill>
                  <a:srgbClr val="FFFF00"/>
                </a:solidFill>
              </a:rPr>
              <a:t>flaps</a:t>
            </a:r>
            <a:r>
              <a:rPr lang="es-ES_tradnl" dirty="0" smtClean="0">
                <a:solidFill>
                  <a:srgbClr val="FFFF00"/>
                </a:solidFill>
              </a:rPr>
              <a:t> musculares”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Hemostasia prolija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Claramente la </a:t>
            </a:r>
            <a:r>
              <a:rPr lang="es-ES_tradnl" dirty="0" err="1" smtClean="0">
                <a:solidFill>
                  <a:srgbClr val="FFFF00"/>
                </a:solidFill>
              </a:rPr>
              <a:t>ISS,es</a:t>
            </a:r>
            <a:r>
              <a:rPr lang="es-ES_tradnl" dirty="0" smtClean="0">
                <a:solidFill>
                  <a:srgbClr val="FFFF00"/>
                </a:solidFill>
              </a:rPr>
              <a:t> mas frecuente en PO empiema y re toracotomías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Dehiscencia de </a:t>
            </a:r>
            <a:r>
              <a:rPr lang="es-ES_tradnl" dirty="0" err="1" smtClean="0">
                <a:solidFill>
                  <a:srgbClr val="FFFF00"/>
                </a:solidFill>
              </a:rPr>
              <a:t>Toracotomias,extremadamente</a:t>
            </a:r>
            <a:r>
              <a:rPr lang="es-ES_tradnl" dirty="0" smtClean="0">
                <a:solidFill>
                  <a:srgbClr val="FFFF00"/>
                </a:solidFill>
              </a:rPr>
              <a:t> </a:t>
            </a:r>
            <a:r>
              <a:rPr lang="es-ES_tradnl" dirty="0" err="1" smtClean="0">
                <a:solidFill>
                  <a:srgbClr val="FFFF00"/>
                </a:solidFill>
              </a:rPr>
              <a:t>raro,es</a:t>
            </a:r>
            <a:r>
              <a:rPr lang="es-ES_tradnl" dirty="0" smtClean="0">
                <a:solidFill>
                  <a:srgbClr val="FFFF00"/>
                </a:solidFill>
              </a:rPr>
              <a:t> mas factible :</a:t>
            </a:r>
            <a:r>
              <a:rPr lang="es-ES_tradnl" dirty="0" err="1" smtClean="0">
                <a:solidFill>
                  <a:srgbClr val="FFFF00"/>
                </a:solidFill>
              </a:rPr>
              <a:t>ARM+Empiema+IS</a:t>
            </a:r>
            <a:endParaRPr lang="es-ES_tradnl" dirty="0" smtClean="0">
              <a:solidFill>
                <a:srgbClr val="FFFF0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14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651329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Dolor Post operatorio alejado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943429"/>
            <a:ext cx="10972800" cy="5076371"/>
          </a:xfrm>
        </p:spPr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Es altamente frecuente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Facilito aceptación y desarrollo de VATS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Inclusive meses después de la cirugía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Urente en territorio IC, aunque el dolor es una percepción individual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Causas: Fracturas costales, Cierre toracotomía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Aine y opioides  VO</a:t>
            </a:r>
          </a:p>
          <a:p>
            <a:r>
              <a:rPr lang="es-ES_tradnl" dirty="0" err="1" smtClean="0">
                <a:solidFill>
                  <a:srgbClr val="FFFF00"/>
                </a:solidFill>
              </a:rPr>
              <a:t>Infiltracion</a:t>
            </a:r>
            <a:r>
              <a:rPr lang="es-ES_tradnl" dirty="0" smtClean="0">
                <a:solidFill>
                  <a:srgbClr val="FFFF00"/>
                </a:solidFill>
              </a:rPr>
              <a:t> IC</a:t>
            </a:r>
            <a:endParaRPr lang="es-A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709386"/>
          </a:xfrm>
        </p:spPr>
        <p:txBody>
          <a:bodyPr/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Síndrome post -</a:t>
            </a:r>
            <a:r>
              <a:rPr lang="es-ES_tradnl" dirty="0" err="1" smtClean="0">
                <a:solidFill>
                  <a:srgbClr val="FFFF00"/>
                </a:solidFill>
              </a:rPr>
              <a:t>neumonectomia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64343"/>
            <a:ext cx="10972800" cy="4655457"/>
          </a:xfrm>
        </p:spPr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Complicación alejada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Desviación </a:t>
            </a:r>
            <a:r>
              <a:rPr lang="es-ES_tradnl" dirty="0" err="1" smtClean="0">
                <a:solidFill>
                  <a:srgbClr val="FFFF00"/>
                </a:solidFill>
              </a:rPr>
              <a:t>mediastinal</a:t>
            </a:r>
            <a:r>
              <a:rPr lang="es-ES_tradnl" dirty="0" smtClean="0">
                <a:solidFill>
                  <a:srgbClr val="FFFF00"/>
                </a:solidFill>
              </a:rPr>
              <a:t>, mas frecuente post </a:t>
            </a:r>
            <a:r>
              <a:rPr lang="es-ES_tradnl" dirty="0" err="1" smtClean="0">
                <a:solidFill>
                  <a:srgbClr val="FFFF00"/>
                </a:solidFill>
              </a:rPr>
              <a:t>neumonectomia</a:t>
            </a:r>
            <a:r>
              <a:rPr lang="es-ES_tradnl" dirty="0" smtClean="0">
                <a:solidFill>
                  <a:srgbClr val="FFFF00"/>
                </a:solidFill>
              </a:rPr>
              <a:t> derecha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Disnea por desplazamiento traqueal y VCS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Pacientes jóvenes con </a:t>
            </a:r>
            <a:r>
              <a:rPr lang="es-ES_tradnl" dirty="0" err="1" smtClean="0">
                <a:solidFill>
                  <a:srgbClr val="FFFF00"/>
                </a:solidFill>
              </a:rPr>
              <a:t>neumonectomias</a:t>
            </a:r>
            <a:r>
              <a:rPr lang="es-ES_tradnl" dirty="0" smtClean="0">
                <a:solidFill>
                  <a:srgbClr val="FFFF00"/>
                </a:solidFill>
              </a:rPr>
              <a:t> de larga data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Tratamiento quirúrgico y protésico </a:t>
            </a:r>
            <a:r>
              <a:rPr lang="es-ES_tradnl" dirty="0" err="1" smtClean="0">
                <a:solidFill>
                  <a:srgbClr val="FFFF00"/>
                </a:solidFill>
              </a:rPr>
              <a:t>endocavitario</a:t>
            </a:r>
            <a:r>
              <a:rPr lang="es-ES_tradnl" dirty="0" smtClean="0">
                <a:solidFill>
                  <a:srgbClr val="FFFF00"/>
                </a:solidFill>
              </a:rPr>
              <a:t> y </a:t>
            </a:r>
            <a:r>
              <a:rPr lang="es-ES_tradnl" dirty="0" err="1" smtClean="0">
                <a:solidFill>
                  <a:srgbClr val="FFFF00"/>
                </a:solidFill>
              </a:rPr>
              <a:t>stents</a:t>
            </a:r>
            <a:r>
              <a:rPr lang="es-ES_tradnl" dirty="0" smtClean="0">
                <a:solidFill>
                  <a:srgbClr val="FFFF00"/>
                </a:solidFill>
              </a:rPr>
              <a:t> bronquiales</a:t>
            </a:r>
            <a:endParaRPr lang="es-A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894" y="259976"/>
            <a:ext cx="103632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MUCHAS GRACIAS POR SU ATENCION</a:t>
            </a:r>
            <a:endParaRPr lang="es-AR" dirty="0">
              <a:solidFill>
                <a:srgbClr val="FFFF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1257834"/>
            <a:ext cx="10571523" cy="5212976"/>
          </a:xfrm>
        </p:spPr>
      </p:pic>
    </p:spTree>
    <p:extLst>
      <p:ext uri="{BB962C8B-B14F-4D97-AF65-F5344CB8AC3E}">
        <p14:creationId xmlns:p14="http://schemas.microsoft.com/office/powerpoint/2010/main" val="13080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164" y="176439"/>
            <a:ext cx="10515600" cy="347569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dirty="0">
                <a:solidFill>
                  <a:srgbClr val="FFFF00"/>
                </a:solidFill>
              </a:rPr>
              <a:t>Introducción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434" y="524008"/>
            <a:ext cx="11161059" cy="5180106"/>
          </a:xfrm>
        </p:spPr>
        <p:txBody>
          <a:bodyPr/>
          <a:lstStyle/>
          <a:p>
            <a:r>
              <a:rPr lang="es-ES_tradnl" sz="2800" b="1" i="1" dirty="0" smtClean="0">
                <a:solidFill>
                  <a:srgbClr val="92D050"/>
                </a:solidFill>
                <a:latin typeface="Constantia" panose="02030602050306030303" pitchFamily="18" charset="0"/>
              </a:rPr>
              <a:t>“Los buenos resultados se obtienen con experiencia y generalmente la experiencia es fruto de algunos malos resultados”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La CT: Incluye no solo la correcta técnica quirúrgica sino también un adecuado cuidado PO y correcta selección de el paciente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Para diagnosticar correctamente una complicación primero hay que reconocerla (Negación de la complicación=primer error)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Difícil comprender para el colega no cirujano, la “Vigilia” que comienza luego de concluida la cirugía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La mayoría de nosotros recordamos los pacientes “complicados”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Manejo multidisciplinario=FUNDAMENTAL</a:t>
            </a:r>
          </a:p>
          <a:p>
            <a:r>
              <a:rPr lang="es-ES_tradnl" sz="2800" dirty="0" smtClean="0">
                <a:solidFill>
                  <a:srgbClr val="FFFF00"/>
                </a:solidFill>
              </a:rPr>
              <a:t>Centralización (muy difícil en sistema actual de salud)</a:t>
            </a:r>
            <a:endParaRPr lang="es-AR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533400"/>
          </a:xfrm>
        </p:spPr>
        <p:txBody>
          <a:bodyPr/>
          <a:lstStyle/>
          <a:p>
            <a:r>
              <a:rPr lang="es-ES_tradnl" altLang="es-AR" sz="2800" b="1" i="1" u="sng" dirty="0">
                <a:solidFill>
                  <a:srgbClr val="FFFF00"/>
                </a:solidFill>
              </a:rPr>
              <a:t>COMPLICACIONES POSTOPERATORIAS</a:t>
            </a:r>
            <a:endParaRPr lang="es-ES" altLang="es-AR" sz="2800" b="1" i="1" u="sng" dirty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066800"/>
            <a:ext cx="9570720" cy="5029200"/>
          </a:xfrm>
        </p:spPr>
        <p:txBody>
          <a:bodyPr/>
          <a:lstStyle/>
          <a:p>
            <a:r>
              <a:rPr lang="es-ES_tradnl" altLang="es-AR" sz="2400" b="1" dirty="0">
                <a:solidFill>
                  <a:srgbClr val="FFFF00"/>
                </a:solidFill>
              </a:rPr>
              <a:t>IMPACTO SOBRE           MORTALIDAD</a:t>
            </a:r>
          </a:p>
          <a:p>
            <a:pPr>
              <a:buFontTx/>
              <a:buNone/>
            </a:pPr>
            <a:r>
              <a:rPr lang="es-ES_tradnl" altLang="es-AR" sz="2400" b="1" dirty="0">
                <a:solidFill>
                  <a:srgbClr val="FFFF00"/>
                </a:solidFill>
              </a:rPr>
              <a:t>                                            HOSPITALIZACIÓN </a:t>
            </a:r>
          </a:p>
          <a:p>
            <a:pPr>
              <a:buFontTx/>
              <a:buNone/>
            </a:pPr>
            <a:r>
              <a:rPr lang="es-ES_tradnl" altLang="es-AR" sz="2400" b="1" dirty="0">
                <a:solidFill>
                  <a:srgbClr val="FFFF00"/>
                </a:solidFill>
              </a:rPr>
              <a:t>                                            COSTOS</a:t>
            </a:r>
          </a:p>
          <a:p>
            <a:endParaRPr lang="es-ES_tradnl" altLang="es-AR" sz="2400" b="1" dirty="0">
              <a:solidFill>
                <a:srgbClr val="FFFF00"/>
              </a:solidFill>
            </a:endParaRPr>
          </a:p>
          <a:p>
            <a:r>
              <a:rPr lang="es-ES_tradnl" altLang="es-AR" sz="2400" b="1" dirty="0">
                <a:solidFill>
                  <a:srgbClr val="FFFF00"/>
                </a:solidFill>
              </a:rPr>
              <a:t>MORTALIDAD           FÍSTULA BP (50%)</a:t>
            </a:r>
          </a:p>
          <a:p>
            <a:pPr>
              <a:buFontTx/>
              <a:buNone/>
            </a:pPr>
            <a:r>
              <a:rPr lang="es-ES_tradnl" altLang="es-AR" sz="2400" b="1" dirty="0">
                <a:solidFill>
                  <a:srgbClr val="FFFF00"/>
                </a:solidFill>
              </a:rPr>
              <a:t>                                       IRA*ARM      (33-76%)</a:t>
            </a:r>
          </a:p>
          <a:p>
            <a:pPr>
              <a:buFontTx/>
              <a:buNone/>
            </a:pPr>
            <a:r>
              <a:rPr lang="es-ES_tradnl" altLang="es-AR" sz="2400" b="1" dirty="0">
                <a:solidFill>
                  <a:srgbClr val="FFFF00"/>
                </a:solidFill>
              </a:rPr>
              <a:t>                                       NEUMOPATIA (30-45%)</a:t>
            </a:r>
          </a:p>
          <a:p>
            <a:endParaRPr lang="es-ES_tradnl" altLang="es-AR" sz="2400" dirty="0">
              <a:solidFill>
                <a:srgbClr val="FFFF00"/>
              </a:solidFill>
            </a:endParaRPr>
          </a:p>
          <a:p>
            <a:r>
              <a:rPr lang="es-ES_tradnl" altLang="es-AR" sz="2800" dirty="0">
                <a:solidFill>
                  <a:srgbClr val="FFFF00"/>
                </a:solidFill>
              </a:rPr>
              <a:t>PREVENCIÓN                                 </a:t>
            </a:r>
            <a:r>
              <a:rPr lang="es-ES_tradnl" altLang="es-AR" sz="2800" dirty="0" smtClean="0">
                <a:solidFill>
                  <a:srgbClr val="FFFF00"/>
                </a:solidFill>
              </a:rPr>
              <a:t> OPERABILIDAD</a:t>
            </a:r>
            <a:endParaRPr lang="es-ES_tradnl" altLang="es-AR" sz="2800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s-ES_tradnl" altLang="es-AR" sz="2400" dirty="0"/>
              <a:t>                                                      </a:t>
            </a:r>
          </a:p>
          <a:p>
            <a:pPr>
              <a:buFontTx/>
              <a:buNone/>
            </a:pPr>
            <a:r>
              <a:rPr lang="es-ES_tradnl" altLang="es-AR" sz="2400" dirty="0"/>
              <a:t>                                      </a:t>
            </a:r>
            <a:endParaRPr lang="es-ES" altLang="es-AR" sz="2400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5591175" y="105251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159375" y="292417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>
              <a:solidFill>
                <a:srgbClr val="FFFFFF"/>
              </a:solidFill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257800" y="4648201"/>
            <a:ext cx="1828800" cy="485775"/>
          </a:xfrm>
          <a:prstGeom prst="rightArrow">
            <a:avLst>
              <a:gd name="adj1" fmla="val 50000"/>
              <a:gd name="adj2" fmla="val 941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4101"/>
            <a:ext cx="10515600" cy="589617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solidFill>
                  <a:srgbClr val="FFFF00"/>
                </a:solidFill>
              </a:rPr>
              <a:t>Complicaciones QUIRURGICAS</a:t>
            </a: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Relacionadas con el “acto quirúrgico”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Conceptualmente implícito el concepto de “Urgencia”…</a:t>
            </a:r>
          </a:p>
          <a:p>
            <a:pPr algn="ctr"/>
            <a:endParaRPr lang="es-ES_tradnl" sz="3600" i="1" dirty="0" smtClean="0">
              <a:solidFill>
                <a:srgbClr val="FFFF00"/>
              </a:solidFill>
            </a:endParaRPr>
          </a:p>
          <a:p>
            <a:pPr algn="ctr"/>
            <a:r>
              <a:rPr lang="es-ES_tradnl" sz="3600" i="1" u="sng" dirty="0" smtClean="0">
                <a:solidFill>
                  <a:srgbClr val="FFFF00"/>
                </a:solidFill>
              </a:rPr>
              <a:t>MEDIOS Y PERSONAL ADECUADOS</a:t>
            </a:r>
          </a:p>
          <a:p>
            <a:endParaRPr lang="es-ES_tradnl" i="1" u="sng" dirty="0" smtClean="0">
              <a:solidFill>
                <a:srgbClr val="FFFF00"/>
              </a:solidFill>
            </a:endParaRPr>
          </a:p>
          <a:p>
            <a:r>
              <a:rPr lang="es-ES_tradnl" i="1" dirty="0" smtClean="0">
                <a:solidFill>
                  <a:srgbClr val="FFFF00"/>
                </a:solidFill>
              </a:rPr>
              <a:t>Puede iniciarse en el </a:t>
            </a:r>
            <a:r>
              <a:rPr lang="es-ES_tradnl" i="1" dirty="0" err="1" smtClean="0">
                <a:solidFill>
                  <a:srgbClr val="FFFF00"/>
                </a:solidFill>
              </a:rPr>
              <a:t>intraoperatorio</a:t>
            </a:r>
            <a:endParaRPr lang="es-ES_tradnl" i="1" dirty="0" smtClean="0">
              <a:solidFill>
                <a:srgbClr val="FFFF00"/>
              </a:solidFill>
            </a:endParaRPr>
          </a:p>
          <a:p>
            <a:r>
              <a:rPr lang="es-ES_tradnl" i="1" dirty="0" smtClean="0">
                <a:solidFill>
                  <a:srgbClr val="FFFF00"/>
                </a:solidFill>
              </a:rPr>
              <a:t>Dentro de los 30 días del postoperatorio</a:t>
            </a:r>
          </a:p>
          <a:p>
            <a:pPr algn="ctr"/>
            <a:endParaRPr lang="es-AR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" y="207092"/>
            <a:ext cx="10515600" cy="280334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i="1" u="sng" dirty="0" smtClean="0">
                <a:solidFill>
                  <a:srgbClr val="FFFF00"/>
                </a:solidFill>
              </a:rPr>
              <a:t>Clasificación</a:t>
            </a:r>
            <a:endParaRPr lang="es-AR" i="1" u="sng" dirty="0">
              <a:solidFill>
                <a:srgbClr val="FFFF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879243"/>
              </p:ext>
            </p:extLst>
          </p:nvPr>
        </p:nvGraphicFramePr>
        <p:xfrm>
          <a:off x="421458" y="699463"/>
          <a:ext cx="10484757" cy="597408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681325"/>
                <a:gridCol w="6803432"/>
              </a:tblGrid>
              <a:tr h="441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ASIENTO DE LA COMPLICACION</a:t>
                      </a:r>
                      <a:endParaRPr lang="es-AR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TIPO Y EFECTO</a:t>
                      </a:r>
                      <a:endParaRPr lang="es-AR" sz="12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Vía Aérea</a:t>
                      </a:r>
                      <a:endParaRPr lang="es-A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Obstructivas                           atelectasias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Dehiscencias                          fístulas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Hemorragias                          hemoptisis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Parenquimatosas</a:t>
                      </a:r>
                      <a:endParaRPr lang="es-A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Fístula alvéolo-pleural           </a:t>
                      </a:r>
                      <a:r>
                        <a:rPr lang="es-ES_tradnl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es-ES_tradnl" sz="18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aerorragia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Atelectasia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Neumopatía</a:t>
                      </a: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infecciosa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Torsión lobular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Infarto hemorrágico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Parietales</a:t>
                      </a:r>
                      <a:endParaRPr lang="es-A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Seroma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Absceso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Dehiscencia </a:t>
                      </a:r>
                      <a:r>
                        <a:rPr lang="es-ES_tradnl" sz="1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intercostal o esternal</a:t>
                      </a:r>
                      <a:endParaRPr lang="es-AR" sz="1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Pleurales</a:t>
                      </a:r>
                      <a:endParaRPr lang="es-A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0" indent="-228600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Cámara pleural persistente (falta de </a:t>
                      </a:r>
                      <a:r>
                        <a:rPr lang="es-ES_tradnl" sz="16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reexpansión</a:t>
                      </a:r>
                      <a:r>
                        <a:rPr lang="es-ES_tradnl" sz="16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16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suficiente del lóbulo restante)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Derrame </a:t>
                      </a:r>
                      <a:r>
                        <a:rPr lang="es-ES_tradnl" sz="16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hemorrágico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Hemotórax</a:t>
                      </a:r>
                      <a:r>
                        <a:rPr lang="es-ES_tradnl" sz="16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,“</a:t>
                      </a:r>
                      <a:r>
                        <a:rPr lang="es-ES_tradnl" sz="16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coaguloma</a:t>
                      </a:r>
                      <a:r>
                        <a:rPr lang="es-ES_tradnl" sz="16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 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Oblito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 repercusión cardiovascular</a:t>
                      </a:r>
                      <a:endParaRPr lang="es-A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Sindrome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post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neumonectomía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Hernia cardíaca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Mediastinales</a:t>
                      </a:r>
                      <a:endParaRPr lang="es-A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endParaRPr lang="es-ES_tradnl" sz="20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7050" algn="l"/>
                        </a:tabLst>
                      </a:pPr>
                      <a:r>
                        <a:rPr lang="es-ES_tradnl" sz="20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Infección                                </a:t>
                      </a:r>
                      <a:r>
                        <a:rPr lang="es-ES_tradnl" sz="20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mediastinitis</a:t>
                      </a:r>
                      <a:endParaRPr lang="es-AR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Conector recto de flecha 8"/>
          <p:cNvCxnSpPr/>
          <p:nvPr/>
        </p:nvCxnSpPr>
        <p:spPr>
          <a:xfrm>
            <a:off x="5471160" y="1400362"/>
            <a:ext cx="1295400" cy="15240"/>
          </a:xfrm>
          <a:prstGeom prst="straightConnector1">
            <a:avLst/>
          </a:prstGeom>
          <a:ln w="22225">
            <a:solidFill>
              <a:srgbClr val="FFC000">
                <a:alpha val="93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217195" y="2141304"/>
            <a:ext cx="1295400" cy="15240"/>
          </a:xfrm>
          <a:prstGeom prst="straightConnector1">
            <a:avLst/>
          </a:prstGeom>
          <a:ln w="22225">
            <a:solidFill>
              <a:srgbClr val="FFC000">
                <a:alpha val="93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5458823" y="1612313"/>
            <a:ext cx="1295400" cy="15240"/>
          </a:xfrm>
          <a:prstGeom prst="straightConnector1">
            <a:avLst/>
          </a:prstGeom>
          <a:ln w="22225">
            <a:solidFill>
              <a:srgbClr val="FFC000">
                <a:alpha val="93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458823" y="1816644"/>
            <a:ext cx="1295400" cy="15240"/>
          </a:xfrm>
          <a:prstGeom prst="straightConnector1">
            <a:avLst/>
          </a:prstGeom>
          <a:ln w="22225">
            <a:solidFill>
              <a:srgbClr val="FFC000">
                <a:alpha val="93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421449" y="6498645"/>
            <a:ext cx="1295400" cy="15240"/>
          </a:xfrm>
          <a:prstGeom prst="straightConnector1">
            <a:avLst/>
          </a:prstGeom>
          <a:ln w="22225">
            <a:solidFill>
              <a:srgbClr val="FFC000">
                <a:alpha val="93000"/>
              </a:srgb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6"/>
            <a:ext cx="7772400" cy="504825"/>
          </a:xfrm>
        </p:spPr>
        <p:txBody>
          <a:bodyPr/>
          <a:lstStyle/>
          <a:p>
            <a:r>
              <a:rPr lang="es-ES_tradnl" altLang="es-AR" sz="2800" b="1" i="1" u="sng">
                <a:solidFill>
                  <a:srgbClr val="FFFF66"/>
                </a:solidFill>
              </a:rPr>
              <a:t>COMPLICACIONES QUIRÚRGICAS</a:t>
            </a:r>
            <a:endParaRPr lang="es-ES" altLang="es-AR" sz="2800" b="1" i="1" u="sng">
              <a:solidFill>
                <a:srgbClr val="FFFF66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125538"/>
            <a:ext cx="4572000" cy="5105400"/>
          </a:xfrm>
        </p:spPr>
        <p:txBody>
          <a:bodyPr/>
          <a:lstStyle/>
          <a:p>
            <a:r>
              <a:rPr lang="es-ES_tradnl" altLang="es-AR" sz="2400" b="1">
                <a:solidFill>
                  <a:srgbClr val="FFFF66"/>
                </a:solidFill>
              </a:rPr>
              <a:t>ATELECTASIA</a:t>
            </a:r>
          </a:p>
          <a:p>
            <a:endParaRPr lang="es-ES_tradnl" altLang="es-AR" sz="2400" b="1">
              <a:solidFill>
                <a:srgbClr val="FFFF66"/>
              </a:solidFill>
            </a:endParaRPr>
          </a:p>
          <a:p>
            <a:r>
              <a:rPr lang="es-ES_tradnl" altLang="es-AR" sz="2400" b="1">
                <a:solidFill>
                  <a:srgbClr val="FFFF66"/>
                </a:solidFill>
              </a:rPr>
              <a:t>FALLA RE-EXPANSIÓN</a:t>
            </a:r>
          </a:p>
          <a:p>
            <a:endParaRPr lang="es-ES_tradnl" altLang="es-AR" sz="2400" b="1">
              <a:solidFill>
                <a:srgbClr val="FFFF66"/>
              </a:solidFill>
            </a:endParaRPr>
          </a:p>
          <a:p>
            <a:r>
              <a:rPr lang="es-ES_tradnl" altLang="es-AR" sz="2400" b="1">
                <a:solidFill>
                  <a:srgbClr val="FFFF66"/>
                </a:solidFill>
              </a:rPr>
              <a:t>HEMORRAGIA</a:t>
            </a:r>
          </a:p>
          <a:p>
            <a:endParaRPr lang="es-ES_tradnl" altLang="es-AR" sz="2400" b="1">
              <a:solidFill>
                <a:srgbClr val="FFFF66"/>
              </a:solidFill>
            </a:endParaRPr>
          </a:p>
          <a:p>
            <a:r>
              <a:rPr lang="es-ES_tradnl" altLang="es-AR" sz="2400" b="1">
                <a:solidFill>
                  <a:srgbClr val="FFFF66"/>
                </a:solidFill>
              </a:rPr>
              <a:t>EMPIEMA</a:t>
            </a:r>
          </a:p>
          <a:p>
            <a:pPr>
              <a:buFontTx/>
              <a:buNone/>
            </a:pPr>
            <a:endParaRPr lang="es-ES_tradnl" altLang="es-AR" sz="2400" b="1">
              <a:solidFill>
                <a:srgbClr val="FFFF66"/>
              </a:solidFill>
            </a:endParaRPr>
          </a:p>
          <a:p>
            <a:r>
              <a:rPr lang="es-ES_tradnl" altLang="es-AR" sz="2400" b="1">
                <a:solidFill>
                  <a:srgbClr val="FFFF66"/>
                </a:solidFill>
              </a:rPr>
              <a:t>FÍSTULA AÉREA</a:t>
            </a:r>
            <a:endParaRPr lang="es-ES" altLang="es-AR" sz="2400" b="1">
              <a:solidFill>
                <a:srgbClr val="FFFF66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765176"/>
            <a:ext cx="3722688" cy="6092825"/>
          </a:xfrm>
        </p:spPr>
        <p:txBody>
          <a:bodyPr/>
          <a:lstStyle/>
          <a:p>
            <a:r>
              <a:rPr lang="es-ES_tradnl" altLang="es-AR" sz="2000" b="1">
                <a:solidFill>
                  <a:srgbClr val="FFCC00"/>
                </a:solidFill>
              </a:rPr>
              <a:t>DEHISCENCIA TORACOTOMIA</a:t>
            </a:r>
          </a:p>
          <a:p>
            <a:endParaRPr lang="es-ES_tradnl" altLang="es-AR" sz="2000" b="1">
              <a:solidFill>
                <a:srgbClr val="FFCC00"/>
              </a:solidFill>
            </a:endParaRPr>
          </a:p>
          <a:p>
            <a:r>
              <a:rPr lang="es-ES_tradnl" altLang="es-AR" sz="2000" b="1">
                <a:solidFill>
                  <a:srgbClr val="FFCC00"/>
                </a:solidFill>
              </a:rPr>
              <a:t>MEDIASTINITIS</a:t>
            </a:r>
          </a:p>
          <a:p>
            <a:endParaRPr lang="es-ES_tradnl" altLang="es-AR" sz="2000" b="1">
              <a:solidFill>
                <a:srgbClr val="FFCC00"/>
              </a:solidFill>
            </a:endParaRPr>
          </a:p>
          <a:p>
            <a:r>
              <a:rPr lang="es-ES_tradnl" altLang="es-AR" sz="2000" b="1">
                <a:solidFill>
                  <a:srgbClr val="FFCC00"/>
                </a:solidFill>
              </a:rPr>
              <a:t>TORSIÓN PULMONAR</a:t>
            </a:r>
          </a:p>
          <a:p>
            <a:endParaRPr lang="es-ES_tradnl" altLang="es-AR" sz="2000" b="1">
              <a:solidFill>
                <a:srgbClr val="FFCC00"/>
              </a:solidFill>
            </a:endParaRPr>
          </a:p>
          <a:p>
            <a:r>
              <a:rPr lang="es-ES_tradnl" altLang="es-AR" sz="2000" b="1">
                <a:solidFill>
                  <a:srgbClr val="FFCC00"/>
                </a:solidFill>
              </a:rPr>
              <a:t>HERNIA CARDIACA</a:t>
            </a:r>
          </a:p>
          <a:p>
            <a:endParaRPr lang="es-ES_tradnl" altLang="es-AR" sz="2000" b="1">
              <a:solidFill>
                <a:srgbClr val="FFCC00"/>
              </a:solidFill>
            </a:endParaRPr>
          </a:p>
          <a:p>
            <a:r>
              <a:rPr lang="es-ES_tradnl" altLang="es-AR" sz="2000" b="1">
                <a:solidFill>
                  <a:srgbClr val="FFCC00"/>
                </a:solidFill>
              </a:rPr>
              <a:t>SME POSTNEUMONECTOMIA</a:t>
            </a:r>
          </a:p>
          <a:p>
            <a:endParaRPr lang="es-ES_tradnl" altLang="es-AR" sz="2000" b="1">
              <a:solidFill>
                <a:srgbClr val="FFCC00"/>
              </a:solidFill>
            </a:endParaRPr>
          </a:p>
          <a:p>
            <a:r>
              <a:rPr lang="es-ES_tradnl" altLang="es-AR" sz="2000" b="1">
                <a:solidFill>
                  <a:srgbClr val="FFCC00"/>
                </a:solidFill>
              </a:rPr>
              <a:t>QUILOTORAX</a:t>
            </a:r>
          </a:p>
          <a:p>
            <a:endParaRPr lang="es-ES_tradnl" altLang="es-AR" sz="2000" b="1">
              <a:solidFill>
                <a:srgbClr val="FFCC00"/>
              </a:solidFill>
            </a:endParaRPr>
          </a:p>
          <a:p>
            <a:r>
              <a:rPr lang="es-ES_tradnl" altLang="es-AR" sz="2000" b="1">
                <a:solidFill>
                  <a:srgbClr val="FFCC00"/>
                </a:solidFill>
              </a:rPr>
              <a:t>LESIÓN FRENICO</a:t>
            </a:r>
          </a:p>
          <a:p>
            <a:r>
              <a:rPr lang="es-ES_tradnl" altLang="es-AR" sz="2000" b="1">
                <a:solidFill>
                  <a:srgbClr val="FFCC00"/>
                </a:solidFill>
              </a:rPr>
              <a:t>BRONCO ASPIRACIÓN CONTRA LATERAL</a:t>
            </a:r>
            <a:endParaRPr lang="es-ES" altLang="es-AR" sz="2000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920" y="425450"/>
            <a:ext cx="10515600" cy="48831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i="1" dirty="0">
                <a:solidFill>
                  <a:srgbClr val="FFFF00"/>
                </a:solidFill>
              </a:rPr>
              <a:t>ATELECTASIA</a:t>
            </a:r>
            <a:r>
              <a:rPr lang="es-AR" b="1" i="1" dirty="0">
                <a:solidFill>
                  <a:srgbClr val="FFFF00"/>
                </a:solidFill>
              </a:rPr>
              <a:t/>
            </a:r>
            <a:br>
              <a:rPr lang="es-AR" b="1" i="1" dirty="0">
                <a:solidFill>
                  <a:srgbClr val="FFFF00"/>
                </a:solidFill>
              </a:rPr>
            </a:br>
            <a:endParaRPr lang="es-AR" dirty="0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9148" y="1187268"/>
            <a:ext cx="105156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_tradnl" dirty="0">
                <a:solidFill>
                  <a:srgbClr val="FFFF00"/>
                </a:solidFill>
              </a:rPr>
              <a:t>Es la </a:t>
            </a:r>
            <a:r>
              <a:rPr lang="es-ES_tradnl" dirty="0" err="1">
                <a:solidFill>
                  <a:srgbClr val="FFFF00"/>
                </a:solidFill>
              </a:rPr>
              <a:t>aneumatosis</a:t>
            </a:r>
            <a:r>
              <a:rPr lang="es-ES_tradnl" dirty="0">
                <a:solidFill>
                  <a:srgbClr val="FFFF00"/>
                </a:solidFill>
              </a:rPr>
              <a:t> de un área de parénquima </a:t>
            </a:r>
            <a:r>
              <a:rPr lang="es-ES_tradnl" dirty="0" smtClean="0">
                <a:solidFill>
                  <a:srgbClr val="FFFF00"/>
                </a:solidFill>
              </a:rPr>
              <a:t>pulmonar, tipo obstructiva (postoperatoria)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Lobar o segmentaria (Distribución anatómica)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Alta incidencia (20 a 30 % post toracotomía)</a:t>
            </a: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rgbClr val="FFFF00"/>
                </a:solidFill>
              </a:rPr>
              <a:t>Diferente repercusión clínica ,</a:t>
            </a:r>
            <a:r>
              <a:rPr lang="es-ES_tradnl" dirty="0">
                <a:solidFill>
                  <a:srgbClr val="FFFF00"/>
                </a:solidFill>
              </a:rPr>
              <a:t>dependiendo del estado previo del paciente </a:t>
            </a:r>
            <a:r>
              <a:rPr lang="es-ES_tradnl" dirty="0" smtClean="0">
                <a:solidFill>
                  <a:srgbClr val="FFFF00"/>
                </a:solidFill>
              </a:rPr>
              <a:t>y estado postoperatorio</a:t>
            </a:r>
          </a:p>
          <a:p>
            <a:pPr>
              <a:lnSpc>
                <a:spcPct val="150000"/>
              </a:lnSpc>
            </a:pPr>
            <a:endParaRPr lang="es-AR" dirty="0"/>
          </a:p>
          <a:p>
            <a:pPr marL="0" indent="0">
              <a:lnSpc>
                <a:spcPct val="150000"/>
              </a:lnSpc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0637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1500</Words>
  <Application>Microsoft Office PowerPoint</Application>
  <PresentationFormat>Panorámica</PresentationFormat>
  <Paragraphs>315</Paragraphs>
  <Slides>39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Calibri</vt:lpstr>
      <vt:lpstr>Constantia</vt:lpstr>
      <vt:lpstr>Tahoma</vt:lpstr>
      <vt:lpstr>Times New Roman</vt:lpstr>
      <vt:lpstr>Wingdings</vt:lpstr>
      <vt:lpstr>Océano</vt:lpstr>
      <vt:lpstr>1_Océano</vt:lpstr>
      <vt:lpstr>Image Photo Editor</vt:lpstr>
      <vt:lpstr>Presentación de PowerPoint</vt:lpstr>
      <vt:lpstr>Introducción</vt:lpstr>
      <vt:lpstr>Introducción</vt:lpstr>
      <vt:lpstr>Introducción</vt:lpstr>
      <vt:lpstr>COMPLICACIONES POSTOPERATORIAS</vt:lpstr>
      <vt:lpstr>Complicaciones QUIRURGICAS</vt:lpstr>
      <vt:lpstr>Clasificación</vt:lpstr>
      <vt:lpstr>COMPLICACIONES QUIRÚRGICAS</vt:lpstr>
      <vt:lpstr>ATELECTASIA </vt:lpstr>
      <vt:lpstr>ATELECTASIA </vt:lpstr>
      <vt:lpstr>ATELECTASIA </vt:lpstr>
      <vt:lpstr>ATELECTASIA </vt:lpstr>
      <vt:lpstr>FALLA RE EXPANSIÓN PULMONAR</vt:lpstr>
      <vt:lpstr>AERORRAGIA PROLONGADA</vt:lpstr>
      <vt:lpstr>AERORRAGIA PROLONGADA</vt:lpstr>
      <vt:lpstr>AERORRAGIA PROLONGADA Tratamiento</vt:lpstr>
      <vt:lpstr>NEUMOPERITONEO PARA FALLA REEXPANSIÓN</vt:lpstr>
      <vt:lpstr>FALLA RE EXPANSIÓN PULMONAR</vt:lpstr>
      <vt:lpstr>HEMORRAGIA IO</vt:lpstr>
      <vt:lpstr>HEMORRAGIA PO</vt:lpstr>
      <vt:lpstr>EMPIEMAS POSTOPERATORIOS</vt:lpstr>
      <vt:lpstr>EMPIEMAS POSTNEUMONECTOMIA</vt:lpstr>
      <vt:lpstr>FACTORES DE RIESGO</vt:lpstr>
      <vt:lpstr>LADO</vt:lpstr>
      <vt:lpstr>FISTULA BRONQ DERECHA</vt:lpstr>
      <vt:lpstr>FISTULA BRONQUIAL IZQ</vt:lpstr>
      <vt:lpstr>Presentación de PowerPoint</vt:lpstr>
      <vt:lpstr>Presentación de PowerPoint</vt:lpstr>
      <vt:lpstr>Presentación de PowerPoint</vt:lpstr>
      <vt:lpstr>Presentación de PowerPoint</vt:lpstr>
      <vt:lpstr>COMO REDUCIR EL RIESGO DE LAS NEUMONECTOMIAS</vt:lpstr>
      <vt:lpstr>LOBECTOMIAS  SLEEVE ARTERIAL Y BRONQUIAL</vt:lpstr>
      <vt:lpstr>EMPIEMAS POSTNEUMONECTOMIA</vt:lpstr>
      <vt:lpstr>Torsión Lobar</vt:lpstr>
      <vt:lpstr>Hernia Cardiaca</vt:lpstr>
      <vt:lpstr>PARIETALES</vt:lpstr>
      <vt:lpstr>Dolor Post operatorio alejado</vt:lpstr>
      <vt:lpstr>Síndrome post -neumonectomia</vt:lpstr>
      <vt:lpstr>MUCHAS GRACIAS POR SU ATENCION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Acri</dc:creator>
  <cp:lastModifiedBy>Pablo Acri</cp:lastModifiedBy>
  <cp:revision>62</cp:revision>
  <dcterms:created xsi:type="dcterms:W3CDTF">2014-09-23T14:32:21Z</dcterms:created>
  <dcterms:modified xsi:type="dcterms:W3CDTF">2014-10-08T18:54:23Z</dcterms:modified>
</cp:coreProperties>
</file>