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7" r:id="rId2"/>
    <p:sldId id="282" r:id="rId3"/>
    <p:sldId id="285" r:id="rId4"/>
    <p:sldId id="286" r:id="rId5"/>
    <p:sldId id="287" r:id="rId6"/>
    <p:sldId id="298" r:id="rId7"/>
    <p:sldId id="288" r:id="rId8"/>
    <p:sldId id="299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303" r:id="rId17"/>
    <p:sldId id="284" r:id="rId18"/>
    <p:sldId id="296" r:id="rId19"/>
    <p:sldId id="301" r:id="rId20"/>
    <p:sldId id="305" r:id="rId21"/>
    <p:sldId id="257" r:id="rId22"/>
    <p:sldId id="304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18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1B120-0BC5-4C27-A06F-8C1176F58B99}" type="datetimeFigureOut">
              <a:rPr lang="es-AR" smtClean="0"/>
              <a:pPr/>
              <a:t>12/10/2014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A34A8-9139-478C-8215-54EEB816C52D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A34A8-9139-478C-8215-54EEB816C52D}" type="slidenum">
              <a:rPr lang="es-AR" smtClean="0"/>
              <a:pPr/>
              <a:t>1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Estamos frente a una verdadera encrucijada, la confluencia</a:t>
            </a:r>
            <a:r>
              <a:rPr lang="es-AR" baseline="0" dirty="0" smtClean="0"/>
              <a:t> de 3 enfermedades en una misma persona. Comorbilidad, convergencia suma de noxas es igual a una nueva enfermedad que resulta más compleja que la suma de sus partes. Los pacientes con EPOC, Fumadores y con TDM.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baseline="0" dirty="0" smtClean="0"/>
              <a:t>Los trastornos del estado de ánimo son un grupo de enfermedades clasificadas en el DSM que incluyen desórdenes afectivos, diversas formas clínicas de depresión y los TBP. Pero el desorden del estado de ánimo más frecuente es el TDM. Se trata de una enfermedad con alta prevalencia, que afecta al 12% de PG , más frecuenta en la 4° década de la vida y con una franca tendencia a </a:t>
            </a:r>
            <a:r>
              <a:rPr lang="es-AR" baseline="0" dirty="0" err="1" smtClean="0"/>
              <a:t>cronificarse</a:t>
            </a:r>
            <a:r>
              <a:rPr lang="es-AR" baseline="0" dirty="0" smtClean="0"/>
              <a:t>. El TBQ es otra enfermedad crónica con alta prevalencia cuyas principales consecuencias se manifiestan también a partir de la 4° década de la vida, 40500 muertos por año, el 16% del total en argentina y la mitad de los fumadores muere por ETD. </a:t>
            </a:r>
            <a:r>
              <a:rPr lang="es-AR" sz="1200" kern="12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Times New Roman" pitchFamily="18" charset="0"/>
              </a:rPr>
              <a:t>Los fumadores con TD son Fumadores Pesados</a:t>
            </a:r>
          </a:p>
          <a:p>
            <a:pPr algn="l"/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A34A8-9139-478C-8215-54EEB816C52D}" type="slidenum">
              <a:rPr lang="es-AR" smtClean="0"/>
              <a:pPr/>
              <a:t>2</a:t>
            </a:fld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 práctica clínica y la evidencia demuestran que muchos pacientes con EPOC son resistentes a dejar de fumar</a:t>
            </a:r>
            <a:r>
              <a:rPr lang="es-AR" baseline="0" dirty="0" smtClean="0"/>
              <a:t> a pesar de todo lo que fumar y tener EPOC implica y que puede sintetizarse en: Alto riesgo de morir por TBQ pasándola muy mal.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A34A8-9139-478C-8215-54EEB816C52D}" type="slidenum">
              <a:rPr lang="es-AR" smtClean="0"/>
              <a:pPr/>
              <a:t>3</a:t>
            </a:fld>
            <a:endParaRPr lang="es-A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Pero ahora quiero</a:t>
            </a:r>
            <a:r>
              <a:rPr lang="es-AR" baseline="0" dirty="0" smtClean="0"/>
              <a:t> traer</a:t>
            </a:r>
            <a:r>
              <a:rPr lang="es-AR" dirty="0" smtClean="0"/>
              <a:t> el Concepto de CVRS, introducido por la OMS en 1994: se trata de</a:t>
            </a:r>
            <a:r>
              <a:rPr lang="es-AR" baseline="0" dirty="0" smtClean="0"/>
              <a:t> </a:t>
            </a:r>
            <a:r>
              <a:rPr lang="es-AR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concepto multidimensional y complejo que incluye aspectos   personales como: </a:t>
            </a:r>
            <a:r>
              <a:rPr lang="es-A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salud, autonomía, independencia, satisfacción con la vida y aspectos ambientales . Explora la </a:t>
            </a:r>
            <a:r>
              <a:rPr lang="es-AR" sz="1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percepcón</a:t>
            </a:r>
            <a:r>
              <a:rPr lang="es-A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individuo sobre su posición en la vida. 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A34A8-9139-478C-8215-54EEB816C52D}" type="slidenum">
              <a:rPr lang="es-AR" smtClean="0"/>
              <a:pPr/>
              <a:t>4</a:t>
            </a:fld>
            <a:endParaRPr 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D6: La adherencia al tratamiento, el cumplimiento de programas de rehabilitación, la disminución e intensidad de las reagudizaciones, su prevención y la mejora en la </a:t>
            </a:r>
            <a:r>
              <a:rPr lang="es-AR" dirty="0" err="1" smtClean="0"/>
              <a:t>la</a:t>
            </a:r>
            <a:r>
              <a:rPr lang="es-AR" dirty="0" smtClean="0"/>
              <a:t> calidad de vida son las metas de tratamiento del EPOC. Sin embargo en el EPOC en el que coocurre depresión pasa todo lo </a:t>
            </a:r>
            <a:r>
              <a:rPr lang="es-AR" dirty="0" err="1" smtClean="0"/>
              <a:t>contratrio</a:t>
            </a:r>
            <a:r>
              <a:rPr lang="es-AR" dirty="0" smtClean="0"/>
              <a:t>: disminución de adherencia al tratamiento….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A34A8-9139-478C-8215-54EEB816C52D}" type="slidenum">
              <a:rPr lang="es-AR" smtClean="0"/>
              <a:pPr/>
              <a:t>6</a:t>
            </a:fld>
            <a:endParaRPr 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Si bien hemos venido hablando</a:t>
            </a:r>
            <a:r>
              <a:rPr lang="es-AR" baseline="0" dirty="0" smtClean="0"/>
              <a:t> de TD asociado a EPOC y TBQ, el punto que quiero destacar, lo que no podemos dejar de pensar es que sea o no evidente el EPOC que sigue fumando seguro tiene otra enfermedad: una comorbilidad psiquiátrica. Diagnosticarla, entenderla y asistirla es estratégico para mejorar la CVRS de nuestro paciente, independientemente de su capacidad funcional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A34A8-9139-478C-8215-54EEB816C52D}" type="slidenum">
              <a:rPr lang="es-AR" smtClean="0"/>
              <a:pPr/>
              <a:t>7</a:t>
            </a:fld>
            <a:endParaRPr lang="es-A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Hay varias</a:t>
            </a:r>
            <a:r>
              <a:rPr lang="es-AR" baseline="0" dirty="0" smtClean="0"/>
              <a:t> escalas de fácil manejo para identificar EM sin ser un especialista en PSQ, hoy vamos a familiarizarnos con la Escala Hospitalaria de Ansiedad y Depresión “HADS” y con el Cuestionario de Conductas Suicidas. Dos herramientas de fácil aplicación, </a:t>
            </a:r>
            <a:r>
              <a:rPr lang="es-AR" baseline="0" dirty="0" err="1" smtClean="0"/>
              <a:t>autoreportadas</a:t>
            </a:r>
            <a:r>
              <a:rPr lang="es-AR" baseline="0" dirty="0" smtClean="0"/>
              <a:t> con resultados confiables y buenos niveles de sensibilidad y especificidad.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A34A8-9139-478C-8215-54EEB816C52D}" type="slidenum">
              <a:rPr lang="es-AR" smtClean="0"/>
              <a:pPr/>
              <a:t>8</a:t>
            </a:fld>
            <a:endParaRPr lang="es-A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ESTE TRABAJO DE N HERD</a:t>
            </a:r>
            <a:r>
              <a:rPr lang="es-AR" baseline="0" dirty="0" smtClean="0"/>
              <a:t> &amp; BORLAND IDENTIFICÓ QUE EL APEGO AL LOS BENEFICIO PERCIBIDOS POR FUMAR FUERON DTERMINANTES FRECUENTES DE RECAÍDAS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76EBF-B170-4902-8595-C5F88994051A}" type="slidenum">
              <a:rPr lang="es-AR" smtClean="0"/>
              <a:pPr/>
              <a:t>21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80B3E-8F74-4F42-8E0A-DB6A5038C747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E56C6-7D31-451B-9F96-E9C7D4A1FBE3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211E-1CD2-4359-8A29-065DD7CD456B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8E88-D20D-4CD6-875E-1C35C9974B7C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66E9-F9CA-4488-AC7F-59D5275C74A9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A51A-225B-456D-94E0-6F5EDD5CF728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01C1-C3C6-41C9-BDE7-33E7EED2CDDB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44C2-669F-48A6-A475-8C3C06EF26CE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1E24D-C07E-4EDA-96E0-2B69F375068F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4B63-8A52-407A-AEEB-547F3E9F89E6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80E1-271F-4E9A-AE3E-07EBAF052AD2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EE7F-48E1-4B20-B72A-064ED56FA3AC}" type="datetime1">
              <a:rPr lang="es-ES" smtClean="0"/>
              <a:pPr/>
              <a:t>12/10/2014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iecs.org.ar/" TargetMode="Externa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hyperlink" Target="http://www.sati.org.ar/files/seguimiento/HAD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http://www.aamr.org.ar/42congreso/images/home/index_r1_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353" y="165841"/>
            <a:ext cx="8661927" cy="16714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4 Rectángulo"/>
          <p:cNvSpPr/>
          <p:nvPr/>
        </p:nvSpPr>
        <p:spPr>
          <a:xfrm>
            <a:off x="857224" y="5247703"/>
            <a:ext cx="735811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FERNANDO W. MÜLLER</a:t>
            </a:r>
          </a:p>
          <a:p>
            <a:pPr algn="ctr"/>
            <a:r>
              <a:rPr lang="es-AR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 MEDEF</a:t>
            </a:r>
          </a:p>
          <a:p>
            <a:pPr algn="ctr"/>
            <a:endParaRPr lang="es-AR" b="1" dirty="0" smtClean="0"/>
          </a:p>
          <a:p>
            <a:pPr algn="ctr"/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 del Plata - Argentina</a:t>
            </a:r>
          </a:p>
          <a:p>
            <a:pPr algn="ctr"/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de Octubre de 2014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0" y="3707974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fumador con EPOC: Mayor Depresión        </a:t>
            </a:r>
            <a:r>
              <a:rPr lang="es-AR" sz="3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Algunas herramientas para el neumonólogo </a:t>
            </a:r>
            <a:endParaRPr lang="es-AR" sz="3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4282" y="2000240"/>
            <a:ext cx="8643998" cy="14619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es-AR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Mesa Redonda:  “Ejercicios Prácticos en el Tratamiento del Tabaquismo”</a:t>
            </a:r>
          </a:p>
          <a:p>
            <a:pPr algn="ctr"/>
            <a:endParaRPr lang="es-A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67586" name="Imagen" r:id="rId3" imgW="1628640" imgH="1724040" progId="Word.Picture.8">
              <p:embed/>
            </p:oleObj>
          </a:graphicData>
        </a:graphic>
      </p:graphicFrame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681538" y="2928934"/>
            <a:ext cx="4357686" cy="33547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71475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</a:t>
            </a:r>
            <a:r>
              <a:rPr lang="es-ES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EPRESIÓN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2 -  Placer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4 -  Humor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6 -  Alegría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8 -  Retraso psicomotor - lentitud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10- Aspecto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12- Entusiasmo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14- Hedonismo/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Anhedonia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09507" y="2928934"/>
            <a:ext cx="4429155" cy="33547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71475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ANSIEDAD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1 - Tensión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3 - Expectativa de peligros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5 - Pensamientos Preocupantes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7 - Inquietud-Sensación agitación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9 - Sensaciones fisiológicas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11- Agitación psicomotora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13- Miedos repentinos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-24"/>
            <a:ext cx="914400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4000" b="1" i="0" u="sng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Descripción </a:t>
            </a:r>
            <a:endParaRPr kumimoji="0" lang="es-AR" sz="2600" b="1" i="0" u="sng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marL="179388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AR" sz="1000" dirty="0" smtClean="0">
              <a:ea typeface="Times New Roman" pitchFamily="18" charset="0"/>
              <a:cs typeface="Times New Roman" pitchFamily="18" charset="0"/>
            </a:endParaRPr>
          </a:p>
          <a:p>
            <a:pPr marL="539750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>
                <a:tab pos="719138" algn="l"/>
              </a:tabLst>
            </a:pPr>
            <a:r>
              <a:rPr lang="es-AR" sz="2800" dirty="0" smtClean="0"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s-AR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e centra más en los </a:t>
            </a: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síntomas subjetivos del humor</a:t>
            </a:r>
            <a:r>
              <a:rPr kumimoji="0" lang="es-AR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que         en los físicos </a:t>
            </a:r>
            <a:endParaRPr kumimoji="0" lang="es-AR" sz="2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539750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>
                <a:tab pos="719138" algn="l"/>
              </a:tabLst>
            </a:pPr>
            <a:r>
              <a:rPr kumimoji="0" lang="es-AR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No incluye sentimientos de </a:t>
            </a: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culpa, desesperación o ideación suicida</a:t>
            </a:r>
            <a:endParaRPr kumimoji="0" lang="es-A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034" y="6357958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err="1" smtClean="0">
                <a:solidFill>
                  <a:prstClr val="black"/>
                </a:solidFill>
              </a:rPr>
              <a:t>Zigmond</a:t>
            </a:r>
            <a:r>
              <a:rPr lang="es-AR" b="1" dirty="0" smtClean="0">
                <a:solidFill>
                  <a:prstClr val="black"/>
                </a:solidFill>
              </a:rPr>
              <a:t> y </a:t>
            </a:r>
            <a:r>
              <a:rPr lang="es-AR" b="1" dirty="0" err="1" smtClean="0">
                <a:solidFill>
                  <a:prstClr val="black"/>
                </a:solidFill>
              </a:rPr>
              <a:t>Snaith</a:t>
            </a:r>
            <a:r>
              <a:rPr lang="es-AR" b="1" dirty="0" smtClean="0">
                <a:solidFill>
                  <a:prstClr val="black"/>
                </a:solidFill>
              </a:rPr>
              <a:t> (1983) </a:t>
            </a:r>
            <a:endParaRPr lang="es-AR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68610" name="Imagen" r:id="rId3" imgW="1628640" imgH="1724040" progId="Word.Picture.8">
              <p:embed/>
            </p:oleObj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00034" y="71414"/>
            <a:ext cx="8215306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397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4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Scor</a:t>
            </a:r>
            <a:endParaRPr kumimoji="0" lang="es-AR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809625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  <a:tabLst>
                <a:tab pos="900113" algn="l"/>
              </a:tabLst>
            </a:pPr>
            <a:endParaRPr kumimoji="0" lang="es-A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809625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>
                <a:tab pos="900113" algn="l"/>
              </a:tabLst>
            </a:pP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Las respuestas apuntan una escala de </a:t>
            </a:r>
            <a:r>
              <a:rPr kumimoji="0" lang="es-AR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es-AR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lang="es-AR" sz="2800" dirty="0" smtClean="0">
              <a:ea typeface="Times New Roman" pitchFamily="18" charset="0"/>
              <a:cs typeface="Arial" pitchFamily="34" charset="0"/>
            </a:endParaRPr>
          </a:p>
          <a:p>
            <a:pPr marL="809625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>
                <a:tab pos="900113" algn="l"/>
              </a:tabLst>
            </a:pP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La cuenta máxima es 21 para la depresión y </a:t>
            </a:r>
          </a:p>
          <a:p>
            <a:pPr marL="809625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>
                <a:tab pos="900113" algn="l"/>
              </a:tabLst>
            </a:pP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21 para la ansiedad </a:t>
            </a:r>
            <a:endParaRPr lang="es-AR" sz="2800" dirty="0" smtClean="0">
              <a:ea typeface="Times New Roman" pitchFamily="18" charset="0"/>
              <a:cs typeface="Arial" pitchFamily="34" charset="0"/>
            </a:endParaRPr>
          </a:p>
          <a:p>
            <a:pPr marL="809625" marR="0" lvl="0" indent="-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>
                <a:tab pos="900113" algn="l"/>
              </a:tabLst>
            </a:pPr>
            <a:endParaRPr kumimoji="0" lang="es-A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1169988" marR="0" lvl="0" indent="447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  <a:tabLst/>
            </a:pPr>
            <a:r>
              <a:rPr kumimoji="0" lang="es-AR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Normal = 0 a 7</a:t>
            </a:r>
          </a:p>
          <a:p>
            <a:pPr marL="1169988" lvl="0" indent="44767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kumimoji="0" lang="es-AR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Frontera anormal =</a:t>
            </a:r>
            <a:r>
              <a:rPr lang="es-A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8 a10 </a:t>
            </a:r>
            <a:endParaRPr kumimoji="0" lang="es-AR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  <a:p>
            <a:pPr marL="1169988" lvl="0" indent="44767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kumimoji="0" lang="es-AR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Anormal</a:t>
            </a:r>
            <a:r>
              <a:rPr kumimoji="0" lang="es-AR" sz="4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s-AR" sz="40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11 a 21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A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              Tanto para depresión como para ansiedad.</a:t>
            </a:r>
            <a:endParaRPr kumimoji="0" lang="es-A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Una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suma de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11 o más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en cada sub escala </a:t>
            </a:r>
            <a:r>
              <a:rPr kumimoji="0" lang="es-AR" sz="28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indica la presencia probable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de</a:t>
            </a:r>
            <a:r>
              <a:rPr kumimoji="0" lang="es-AR" sz="28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desorden del humor para esa escala</a:t>
            </a:r>
            <a:endParaRPr kumimoji="0" lang="es-A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14692" y="6488692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err="1" smtClean="0">
                <a:solidFill>
                  <a:prstClr val="black"/>
                </a:solidFill>
              </a:rPr>
              <a:t>Zigmond</a:t>
            </a:r>
            <a:r>
              <a:rPr lang="es-AR" b="1" dirty="0" smtClean="0">
                <a:solidFill>
                  <a:prstClr val="black"/>
                </a:solidFill>
              </a:rPr>
              <a:t> y </a:t>
            </a:r>
            <a:r>
              <a:rPr lang="es-AR" b="1" dirty="0" err="1" smtClean="0">
                <a:solidFill>
                  <a:prstClr val="black"/>
                </a:solidFill>
              </a:rPr>
              <a:t>Snaith</a:t>
            </a:r>
            <a:r>
              <a:rPr lang="es-AR" b="1" dirty="0" smtClean="0">
                <a:solidFill>
                  <a:prstClr val="black"/>
                </a:solidFill>
              </a:rPr>
              <a:t> (1983) 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11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69634" name="Imagen" r:id="rId3" imgW="1628640" imgH="1724040" progId="Word.Picture.8">
              <p:embed/>
            </p:oleObj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</a:tabLst>
            </a:pPr>
            <a:r>
              <a:rPr kumimoji="0" lang="es-A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Escala hospitalaria de ansiedad y depresión (HADS)</a:t>
            </a:r>
            <a:r>
              <a:rPr kumimoji="0" lang="es-AR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Instrucciones para el Uso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</a:tabLst>
            </a:pPr>
            <a:endParaRPr kumimoji="0" lang="es-A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806700" algn="ctr"/>
              </a:tabLst>
            </a:pP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Lea cada punto y marque (X) en la respuesta que </a:t>
            </a:r>
            <a:r>
              <a:rPr kumimoji="0" lang="es-A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más se acerca 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 cómo</a:t>
            </a:r>
            <a:r>
              <a:rPr kumimoji="0" lang="es-A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se ha estado sintiendo </a:t>
            </a:r>
            <a:r>
              <a:rPr kumimoji="0" lang="es-A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en la última semana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806700" algn="ctr"/>
              </a:tabLst>
            </a:pP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Ignore los números que figuran junto a cada respuesta. </a:t>
            </a: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806700" algn="ctr"/>
              </a:tabLst>
            </a:pP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No se tome mucho tiempo pensando las respuestas</a:t>
            </a:r>
          </a:p>
          <a:p>
            <a:pPr marL="457200" indent="-277813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endParaRPr kumimoji="0" lang="es-AR" sz="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marL="457200" indent="-277813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r>
              <a:rPr kumimoji="0" lang="es-AR" sz="3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Ejemplo:</a:t>
            </a:r>
            <a:r>
              <a:rPr kumimoji="0" lang="es-AR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457200" indent="-277813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r>
              <a:rPr kumimoji="0" lang="es-A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P</a:t>
            </a:r>
            <a:r>
              <a:rPr lang="es-AR" sz="3200" b="1" dirty="0" smtClean="0">
                <a:latin typeface="+mj-lt"/>
              </a:rPr>
              <a:t>1. Me siento tenso o “nervioso”</a:t>
            </a:r>
          </a:p>
          <a:p>
            <a:pPr marL="457200" indent="-277813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endParaRPr lang="es-AR" sz="3200" dirty="0" smtClean="0">
              <a:latin typeface="+mj-lt"/>
            </a:endParaRP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06700" algn="ctr"/>
              </a:tabLst>
            </a:pP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85720" y="4071942"/>
            <a:ext cx="5643602" cy="230832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(3) La mayor parte del tiempo </a:t>
            </a:r>
          </a:p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lang="es-A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(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2) Gran parte del tiempo  </a:t>
            </a:r>
          </a:p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lang="es-A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(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1) No muy a menudo  </a:t>
            </a:r>
          </a:p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(0) Muy poco</a:t>
            </a:r>
            <a:endParaRPr kumimoji="0" lang="es-A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786578" y="4714884"/>
            <a:ext cx="1041987" cy="11387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s-AR" sz="1000" dirty="0" smtClean="0"/>
          </a:p>
          <a:p>
            <a:pPr algn="ctr"/>
            <a:r>
              <a:rPr lang="es-AR" sz="4800" u="sng" dirty="0" smtClean="0"/>
              <a:t>2</a:t>
            </a:r>
          </a:p>
          <a:p>
            <a:pPr algn="ctr"/>
            <a:endParaRPr lang="es-AR" sz="1000" dirty="0"/>
          </a:p>
        </p:txBody>
      </p:sp>
      <p:sp>
        <p:nvSpPr>
          <p:cNvPr id="5" name="4 Rectángulo"/>
          <p:cNvSpPr/>
          <p:nvPr/>
        </p:nvSpPr>
        <p:spPr>
          <a:xfrm>
            <a:off x="285720" y="6488692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err="1" smtClean="0">
                <a:solidFill>
                  <a:prstClr val="black"/>
                </a:solidFill>
              </a:rPr>
              <a:t>Zigmond</a:t>
            </a:r>
            <a:r>
              <a:rPr lang="es-AR" b="1" dirty="0" smtClean="0">
                <a:solidFill>
                  <a:prstClr val="black"/>
                </a:solidFill>
              </a:rPr>
              <a:t> y </a:t>
            </a:r>
            <a:r>
              <a:rPr lang="es-AR" b="1" dirty="0" err="1" smtClean="0">
                <a:solidFill>
                  <a:prstClr val="black"/>
                </a:solidFill>
              </a:rPr>
              <a:t>Snaith</a:t>
            </a:r>
            <a:r>
              <a:rPr lang="es-AR" b="1" dirty="0" smtClean="0">
                <a:solidFill>
                  <a:prstClr val="black"/>
                </a:solidFill>
              </a:rPr>
              <a:t> (1983) </a:t>
            </a:r>
            <a:endParaRPr lang="es-AR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es-ES" sz="1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70658" name="Imagen" r:id="rId3" imgW="1628640" imgH="1724040" progId="Word.Picture.8">
              <p:embed/>
            </p:oleObj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</a:tabLst>
            </a:pPr>
            <a:r>
              <a:rPr kumimoji="0" lang="es-A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Escala hospitalaria de ansiedad y depresión (HADS)</a:t>
            </a:r>
            <a:r>
              <a:rPr kumimoji="0" lang="es-AR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Instrucciones para el Uso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</a:tabLst>
            </a:pPr>
            <a:endParaRPr kumimoji="0" lang="es-A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806700" algn="ctr"/>
              </a:tabLst>
            </a:pP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Lea cada punto y marque (X) en la respuesta que más se acerca a cómo</a:t>
            </a:r>
            <a:r>
              <a:rPr kumimoji="0" lang="es-A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se ha estado sintiendo </a:t>
            </a:r>
            <a:r>
              <a:rPr kumimoji="0" lang="es-A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en la última semana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806700" algn="ctr"/>
              </a:tabLst>
            </a:pP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Ignore los números que figuran junto a cada respuesta. </a:t>
            </a: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806700" algn="ctr"/>
              </a:tabLst>
            </a:pP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No se tome mucho tiempo pensando las respuestas</a:t>
            </a:r>
          </a:p>
          <a:p>
            <a:pPr marL="457200" indent="-277813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endParaRPr kumimoji="0" lang="es-AR" sz="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marL="457200" indent="-277813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r>
              <a:rPr kumimoji="0" lang="es-AR" sz="3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Ejemplo:</a:t>
            </a:r>
            <a:r>
              <a:rPr kumimoji="0" lang="es-AR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171450" indent="7938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r>
              <a:rPr lang="es-AR" sz="3200" b="1" dirty="0" smtClean="0">
                <a:latin typeface="+mj-lt"/>
              </a:rPr>
              <a:t>P</a:t>
            </a:r>
            <a:r>
              <a:rPr lang="es-AR" sz="3200" b="1" dirty="0" smtClean="0"/>
              <a:t>2. Sigo disfrutando las cosas que solía disfrutar</a:t>
            </a:r>
            <a:endParaRPr lang="es-AR" sz="3200" dirty="0" smtClean="0"/>
          </a:p>
          <a:p>
            <a:pPr marL="457200" indent="-277813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</a:tabLst>
            </a:pPr>
            <a:endParaRPr lang="es-AR" sz="3200" dirty="0" smtClean="0">
              <a:latin typeface="+mj-lt"/>
            </a:endParaRPr>
          </a:p>
          <a:p>
            <a:pPr marL="457200" marR="0" lvl="0" indent="-2778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806700" algn="ctr"/>
              </a:tabLst>
            </a:pPr>
            <a:endParaRPr kumimoji="0" lang="es-A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85720" y="4071942"/>
            <a:ext cx="5786478" cy="230832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es-A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0) Sin duda tanto como antes</a:t>
            </a:r>
            <a:endParaRPr kumimoji="0" lang="es-A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lang="es-A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(1)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No tanto como antes </a:t>
            </a:r>
          </a:p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lang="es-A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(</a:t>
            </a:r>
            <a:r>
              <a:rPr lang="es-A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2) Sólo un poco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</a:p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A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□</a:t>
            </a:r>
            <a:r>
              <a:rPr kumimoji="0" lang="es-A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es-A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3) Casi nunca</a:t>
            </a:r>
            <a:endParaRPr kumimoji="0" lang="es-A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786578" y="4714884"/>
            <a:ext cx="1041987" cy="113877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s-AR" sz="1000" dirty="0" smtClean="0"/>
          </a:p>
          <a:p>
            <a:pPr algn="ctr"/>
            <a:r>
              <a:rPr lang="es-AR" sz="4800" u="sng" dirty="0" smtClean="0"/>
              <a:t>2</a:t>
            </a:r>
          </a:p>
          <a:p>
            <a:pPr algn="ctr"/>
            <a:endParaRPr lang="es-AR" sz="1000" dirty="0"/>
          </a:p>
        </p:txBody>
      </p:sp>
      <p:sp>
        <p:nvSpPr>
          <p:cNvPr id="5" name="4 Rectángulo"/>
          <p:cNvSpPr/>
          <p:nvPr/>
        </p:nvSpPr>
        <p:spPr>
          <a:xfrm>
            <a:off x="371816" y="6429396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err="1" smtClean="0">
                <a:solidFill>
                  <a:prstClr val="black"/>
                </a:solidFill>
              </a:rPr>
              <a:t>Zigmond</a:t>
            </a:r>
            <a:r>
              <a:rPr lang="es-AR" b="1" dirty="0" smtClean="0">
                <a:solidFill>
                  <a:prstClr val="black"/>
                </a:solidFill>
              </a:rPr>
              <a:t> y </a:t>
            </a:r>
            <a:r>
              <a:rPr lang="es-AR" b="1" dirty="0" err="1" smtClean="0">
                <a:solidFill>
                  <a:prstClr val="black"/>
                </a:solidFill>
              </a:rPr>
              <a:t>Snaith</a:t>
            </a:r>
            <a:r>
              <a:rPr lang="es-AR" b="1" dirty="0" smtClean="0">
                <a:solidFill>
                  <a:prstClr val="black"/>
                </a:solidFill>
              </a:rPr>
              <a:t> (1983) </a:t>
            </a:r>
            <a:endParaRPr lang="es-AR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13</a:t>
            </a:fld>
            <a:endParaRPr lang="es-ES" sz="1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52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2222500" y="808052"/>
          <a:ext cx="4711700" cy="4621212"/>
        </p:xfrm>
        <a:graphic>
          <a:graphicData uri="http://schemas.openxmlformats.org/presentationml/2006/ole">
            <p:oleObj spid="_x0000_s71682" name="Imagen" r:id="rId3" imgW="1628640" imgH="1724040" progId="Word.Picture.8">
              <p:embed/>
            </p:oleObj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-32" y="71414"/>
            <a:ext cx="909418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/>
            <a:r>
              <a:rPr lang="es-AR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SBQ-R</a:t>
            </a: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: Cuestionario de Conductas Suicidas </a:t>
            </a:r>
          </a:p>
          <a:p>
            <a:pPr marL="179388"/>
            <a:endParaRPr lang="es-AR" sz="1200" b="1" dirty="0" smtClean="0"/>
          </a:p>
          <a:p>
            <a:pPr marL="179388"/>
            <a:r>
              <a:rPr lang="es-AR" sz="2400" b="1" dirty="0" smtClean="0"/>
              <a:t>Evalúa 4 ítems, cada ítem aborda un aspecto diferente de la conducta suicida</a:t>
            </a:r>
          </a:p>
          <a:p>
            <a:endParaRPr lang="es-AR" sz="1200" dirty="0" smtClean="0"/>
          </a:p>
          <a:p>
            <a:pPr marL="358775" indent="-179388">
              <a:buClr>
                <a:schemeClr val="accent1"/>
              </a:buClr>
              <a:buFont typeface="+mj-lt"/>
              <a:buAutoNum type="arabicPeriod"/>
            </a:pPr>
            <a:r>
              <a:rPr lang="es-AR" sz="2400" dirty="0" smtClean="0"/>
              <a:t> Evalúa </a:t>
            </a:r>
            <a:r>
              <a:rPr lang="es-A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Ideación Suicida </a:t>
            </a:r>
            <a:r>
              <a:rPr lang="es-AR" sz="2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 largo de la vida</a:t>
            </a:r>
          </a:p>
          <a:p>
            <a:pPr marL="358775" indent="-179388">
              <a:buClr>
                <a:schemeClr val="accent1"/>
              </a:buClr>
              <a:buFont typeface="+mj-lt"/>
              <a:buAutoNum type="arabicPeriod"/>
            </a:pPr>
            <a:r>
              <a:rPr lang="es-AR" sz="2400" dirty="0" smtClean="0"/>
              <a:t> Evalúa </a:t>
            </a:r>
            <a:r>
              <a:rPr lang="es-A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Frecuencia de Ideación suicida en </a:t>
            </a:r>
            <a:r>
              <a:rPr lang="es-AR" sz="2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último año</a:t>
            </a:r>
          </a:p>
          <a:p>
            <a:pPr marL="358775" indent="-179388">
              <a:buClr>
                <a:schemeClr val="accent1"/>
              </a:buClr>
              <a:buFont typeface="+mj-lt"/>
              <a:buAutoNum type="arabicPeriod"/>
            </a:pPr>
            <a:r>
              <a:rPr lang="es-AR" sz="2400" dirty="0" smtClean="0"/>
              <a:t> Evalúa </a:t>
            </a:r>
            <a:r>
              <a:rPr lang="es-AR" sz="2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amenaza de intento </a:t>
            </a:r>
            <a:r>
              <a:rPr lang="es-A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suicidio</a:t>
            </a:r>
          </a:p>
          <a:p>
            <a:pPr marL="358775" indent="-179388">
              <a:buClr>
                <a:schemeClr val="accent1"/>
              </a:buClr>
              <a:buFont typeface="+mj-lt"/>
              <a:buAutoNum type="arabicPeriod"/>
            </a:pPr>
            <a:r>
              <a:rPr lang="es-AR" sz="2400" dirty="0" smtClean="0"/>
              <a:t> Evalúa </a:t>
            </a:r>
            <a:r>
              <a:rPr lang="es-AR" sz="2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 reporte  de posible comportamiento </a:t>
            </a:r>
            <a:r>
              <a:rPr lang="es-AR" sz="2400" dirty="0" smtClean="0"/>
              <a:t>suicida en el futuro</a:t>
            </a:r>
          </a:p>
          <a:p>
            <a:pPr marL="358775" indent="-179388">
              <a:buClr>
                <a:schemeClr val="accent1"/>
              </a:buClr>
            </a:pPr>
            <a:endParaRPr lang="es-AR" sz="800" dirty="0" smtClean="0"/>
          </a:p>
          <a:p>
            <a:pPr marL="358775" indent="-179388">
              <a:buClr>
                <a:schemeClr val="accent1"/>
              </a:buClr>
            </a:pPr>
            <a:endParaRPr lang="es-AR" sz="1400" b="1" u="sng" dirty="0" smtClean="0"/>
          </a:p>
          <a:p>
            <a:pPr marL="627063">
              <a:buClr>
                <a:schemeClr val="accent1"/>
              </a:buClr>
            </a:pPr>
            <a:r>
              <a:rPr lang="es-AR" sz="2400" b="1" u="sng" dirty="0" smtClean="0"/>
              <a:t>Utilidad Clínica</a:t>
            </a:r>
            <a:r>
              <a:rPr lang="es-AR" sz="2400" dirty="0" smtClean="0"/>
              <a:t>: identificar riesgos individuales y específicos de comportamiento suicida en un tiempo muy breve</a:t>
            </a:r>
            <a:endParaRPr lang="es-AR" sz="1000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accent1"/>
              </a:buClr>
            </a:pP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AR" sz="3200" b="1" u="sng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</a:t>
            </a:r>
            <a:endParaRPr lang="es-AR" sz="3200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accent1"/>
              </a:buClr>
            </a:pPr>
            <a:endParaRPr lang="es-AR" sz="2400" dirty="0" smtClean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14282" y="4857760"/>
          <a:ext cx="8715404" cy="1545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50"/>
                <a:gridCol w="2194048"/>
                <a:gridCol w="1730940"/>
                <a:gridCol w="2611566"/>
              </a:tblGrid>
              <a:tr h="441475"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Población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Punto de Corte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Sensibilidad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dirty="0" smtClean="0"/>
                        <a:t>Especificidad</a:t>
                      </a:r>
                      <a:endParaRPr lang="es-AR" sz="2400" dirty="0"/>
                    </a:p>
                  </a:txBody>
                  <a:tcPr/>
                </a:tc>
              </a:tr>
              <a:tr h="544284">
                <a:tc>
                  <a:txBody>
                    <a:bodyPr/>
                    <a:lstStyle/>
                    <a:p>
                      <a:r>
                        <a:rPr lang="es-AR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Adulta Gral.</a:t>
                      </a:r>
                      <a:endParaRPr lang="es-AR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≥</a:t>
                      </a:r>
                      <a:r>
                        <a:rPr lang="es-A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7</a:t>
                      </a:r>
                      <a:endParaRPr lang="es-AR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93%</a:t>
                      </a:r>
                      <a:endParaRPr lang="es-A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95%</a:t>
                      </a:r>
                      <a:endParaRPr lang="es-A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44284">
                <a:tc>
                  <a:txBody>
                    <a:bodyPr/>
                    <a:lstStyle/>
                    <a:p>
                      <a:r>
                        <a:rPr lang="es-AR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Adulta PSQ</a:t>
                      </a:r>
                      <a:endParaRPr lang="es-AR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≥</a:t>
                      </a:r>
                      <a:r>
                        <a:rPr lang="es-A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8</a:t>
                      </a:r>
                      <a:endParaRPr lang="es-A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80%</a:t>
                      </a:r>
                      <a:endParaRPr lang="es-A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91%</a:t>
                      </a:r>
                      <a:endParaRPr lang="es-A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7574" y="6488692"/>
            <a:ext cx="1715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latin typeface="Calibri" pitchFamily="34" charset="0"/>
              </a:rPr>
              <a:t>Linehan</a:t>
            </a:r>
            <a:r>
              <a:rPr lang="es-ES" b="1" dirty="0" smtClean="0">
                <a:latin typeface="Calibri" pitchFamily="34" charset="0"/>
              </a:rPr>
              <a:t> </a:t>
            </a:r>
            <a:r>
              <a:rPr lang="es-ES" dirty="0" smtClean="0">
                <a:latin typeface="Calibri" pitchFamily="34" charset="0"/>
              </a:rPr>
              <a:t>(1981) </a:t>
            </a:r>
            <a:endParaRPr lang="es-AR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14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72706" name="Imagen" r:id="rId3" imgW="1628640" imgH="1724040" progId="Word.Picture.8">
              <p:embed/>
            </p:oleObj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71438" y="169390"/>
            <a:ext cx="9072594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es-AR" sz="4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   </a:t>
            </a:r>
            <a:r>
              <a:rPr kumimoji="0" lang="es-AR" sz="40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SBQ-R  CONDUCTAS SUICIDAS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endParaRPr kumimoji="0" lang="es-A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endParaRPr kumimoji="0" lang="es-A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Alguna vez en su vida</a:t>
            </a: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s-A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</a:t>
            </a:r>
            <a:r>
              <a:rPr kumimoji="0" lang="es-AR" sz="32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pensado o intentado suicidarse?</a:t>
            </a: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kumimoji="0" lang="es-AR" sz="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kumimoji="0" lang="es-AR" sz="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En el último año </a:t>
            </a:r>
            <a:r>
              <a:rPr lang="es-AR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con que frecuencia ha pensado suicidarse?</a:t>
            </a: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b="1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b="1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s-AR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lguna vez </a:t>
            </a:r>
            <a:r>
              <a:rPr lang="es-AR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dijo a alguien </a:t>
            </a:r>
            <a:r>
              <a:rPr lang="es-AR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que iba a suicidarse o que era posible que lo hiciera?</a:t>
            </a: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r>
              <a:rPr lang="es-AR" sz="3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s-AR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uál es la </a:t>
            </a:r>
            <a:r>
              <a:rPr lang="es-AR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posibilidad que algún </a:t>
            </a:r>
            <a:r>
              <a:rPr lang="es-AR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día se suicide?</a:t>
            </a:r>
            <a:endParaRPr kumimoji="0" lang="es-AR" sz="36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348" y="6500834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err="1" smtClean="0">
                <a:latin typeface="Calibri" pitchFamily="34" charset="0"/>
              </a:rPr>
              <a:t>Linehan</a:t>
            </a:r>
            <a:r>
              <a:rPr lang="es-ES" b="1" dirty="0" smtClean="0">
                <a:latin typeface="Calibri" pitchFamily="34" charset="0"/>
              </a:rPr>
              <a:t> </a:t>
            </a:r>
            <a:r>
              <a:rPr lang="es-ES" dirty="0" smtClean="0">
                <a:latin typeface="Calibri" pitchFamily="34" charset="0"/>
              </a:rPr>
              <a:t>(1981)</a:t>
            </a: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86018" name="Imagen" r:id="rId3" imgW="1628640" imgH="1724040" progId="Word.Picture.8">
              <p:embed/>
            </p:oleObj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-32" y="71414"/>
            <a:ext cx="9144032" cy="65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es-AR" sz="140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Calibri" pitchFamily="34" charset="0"/>
              </a:rPr>
              <a:t> </a:t>
            </a:r>
            <a:endParaRPr lang="es-AR" sz="1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Calibri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es-AR" sz="480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s-AR" sz="480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Calibri" pitchFamily="34" charset="0"/>
              </a:rPr>
              <a:t>Acción</a:t>
            </a:r>
          </a:p>
          <a:p>
            <a:pPr marL="719138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tabLst>
                <a:tab pos="496888" algn="l"/>
              </a:tabLst>
            </a:pPr>
            <a:endParaRPr lang="es-AR" sz="800" dirty="0" smtClean="0">
              <a:ea typeface="Calibri" pitchFamily="34" charset="0"/>
              <a:cs typeface="Arial" pitchFamily="34" charset="0"/>
            </a:endParaRPr>
          </a:p>
          <a:p>
            <a:pPr marL="268288" indent="-6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tabLst>
                <a:tab pos="496888" algn="l"/>
              </a:tabLst>
            </a:pPr>
            <a:endParaRPr lang="es-AR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179388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tabLst>
                <a:tab pos="496888" algn="l"/>
              </a:tabLst>
            </a:pP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Tratar la Depresión </a:t>
            </a: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en el paciente EPOC reduce 30% la mortalidad a 2 años </a:t>
            </a:r>
            <a:r>
              <a:rPr lang="es-AR" sz="1400" dirty="0" smtClean="0">
                <a:ea typeface="Calibri" pitchFamily="34" charset="0"/>
                <a:cs typeface="Calibri" pitchFamily="34" charset="0"/>
              </a:rPr>
              <a:t>(Soler et al. </a:t>
            </a:r>
            <a:r>
              <a:rPr lang="es-AR" sz="1400" dirty="0" err="1" smtClean="0">
                <a:ea typeface="Calibri" pitchFamily="34" charset="0"/>
                <a:cs typeface="Calibri" pitchFamily="34" charset="0"/>
              </a:rPr>
              <a:t>Respir</a:t>
            </a:r>
            <a:r>
              <a:rPr lang="es-AR" sz="1400" dirty="0" smtClean="0">
                <a:ea typeface="Calibri" pitchFamily="34" charset="0"/>
                <a:cs typeface="Calibri" pitchFamily="34" charset="0"/>
              </a:rPr>
              <a:t> </a:t>
            </a:r>
            <a:r>
              <a:rPr lang="es-AR" sz="1400" dirty="0" err="1" smtClean="0">
                <a:ea typeface="Calibri" pitchFamily="34" charset="0"/>
                <a:cs typeface="Calibri" pitchFamily="34" charset="0"/>
              </a:rPr>
              <a:t>Med</a:t>
            </a:r>
            <a:r>
              <a:rPr lang="es-AR" sz="1400" dirty="0" smtClean="0">
                <a:ea typeface="Calibri" pitchFamily="34" charset="0"/>
                <a:cs typeface="Calibri" pitchFamily="34" charset="0"/>
              </a:rPr>
              <a:t> 2009)</a:t>
            </a: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268288" lvl="0" indent="-889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268288" lvl="0" indent="-889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179388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tabLst>
                <a:tab pos="496888" algn="l"/>
              </a:tabLst>
              <a:defRPr/>
            </a:pP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Tratar  el TBQ,  </a:t>
            </a: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comparado con seguir fumando se </a:t>
            </a:r>
            <a:r>
              <a:rPr lang="es-AR" sz="3200" dirty="0" smtClean="0"/>
              <a:t>asocia con:    </a:t>
            </a:r>
            <a:r>
              <a:rPr lang="es-AR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</a:t>
            </a: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ansiedad,  depresión,  depresión ansiosa - stress y con </a:t>
            </a: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calidad de la vida y afectos</a:t>
            </a: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s-AR" sz="4000" dirty="0" smtClean="0"/>
          </a:p>
          <a:p>
            <a:pPr marL="179388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defRPr/>
            </a:pPr>
            <a:endParaRPr lang="es-AR" sz="1100" b="1" dirty="0" smtClean="0">
              <a:solidFill>
                <a:srgbClr val="0070C0"/>
              </a:solidFill>
            </a:endParaRPr>
          </a:p>
          <a:p>
            <a:pPr marL="179388" fontAlgn="auto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defRPr/>
            </a:pPr>
            <a:r>
              <a:rPr lang="es-AR" sz="3200" b="1" dirty="0" smtClean="0"/>
              <a:t>El potencial del efecto </a:t>
            </a: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“Dejar </a:t>
            </a:r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fumar” </a:t>
            </a:r>
            <a:r>
              <a:rPr lang="es-A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igual o &gt; </a:t>
            </a:r>
            <a:r>
              <a:rPr lang="es-AR" sz="3200" dirty="0" smtClean="0"/>
              <a:t>que  los tratamientos  actuales para los desórdenes afectivos y de ansiedad.  Y para el EPOC?</a:t>
            </a: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tabLst>
                <a:tab pos="496888" algn="l"/>
              </a:tabLst>
            </a:pPr>
            <a:endParaRPr lang="es-AR" sz="3200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67556" y="6421461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16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5 Rectángulo"/>
          <p:cNvSpPr>
            <a:spLocks noChangeArrowheads="1"/>
          </p:cNvSpPr>
          <p:nvPr/>
        </p:nvSpPr>
        <p:spPr bwMode="auto">
          <a:xfrm>
            <a:off x="285720" y="6286520"/>
            <a:ext cx="7286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AR" sz="1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BMJ</a:t>
            </a:r>
            <a:r>
              <a:rPr lang="es-A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2014</a:t>
            </a:r>
            <a:r>
              <a:rPr lang="es-AR" sz="1200" b="1" dirty="0">
                <a:latin typeface="Calibri" pitchFamily="34" charset="0"/>
              </a:rPr>
              <a:t>;348:g1151doi:10.1136/bmj.g1151(Published12February2014) </a:t>
            </a:r>
          </a:p>
          <a:p>
            <a:pPr>
              <a:defRPr/>
            </a:pPr>
            <a:r>
              <a:rPr lang="es-AR" sz="1200" b="1" dirty="0" err="1">
                <a:latin typeface="Calibri" pitchFamily="34" charset="0"/>
              </a:rPr>
              <a:t>Gemma</a:t>
            </a:r>
            <a:r>
              <a:rPr lang="es-AR" sz="1200" b="1" dirty="0">
                <a:latin typeface="Calibri" pitchFamily="34" charset="0"/>
              </a:rPr>
              <a:t> Taylor, Ann </a:t>
            </a:r>
            <a:r>
              <a:rPr lang="es-AR" sz="1200" b="1" dirty="0" err="1">
                <a:latin typeface="Calibri" pitchFamily="34" charset="0"/>
              </a:rPr>
              <a:t>McNeill</a:t>
            </a:r>
            <a:r>
              <a:rPr lang="es-AR" sz="1200" b="1" dirty="0">
                <a:latin typeface="Calibri" pitchFamily="34" charset="0"/>
              </a:rPr>
              <a:t>, Alan </a:t>
            </a:r>
            <a:r>
              <a:rPr lang="es-AR" sz="1200" b="1" dirty="0" err="1">
                <a:latin typeface="Calibri" pitchFamily="34" charset="0"/>
              </a:rPr>
              <a:t>Girling</a:t>
            </a:r>
            <a:r>
              <a:rPr lang="es-AR" sz="1200" b="1" dirty="0">
                <a:latin typeface="Calibri" pitchFamily="34" charset="0"/>
              </a:rPr>
              <a:t>, Amanda </a:t>
            </a:r>
            <a:r>
              <a:rPr lang="es-AR" sz="1200" b="1" dirty="0" err="1">
                <a:latin typeface="Calibri" pitchFamily="34" charset="0"/>
              </a:rPr>
              <a:t>Farley</a:t>
            </a:r>
            <a:r>
              <a:rPr lang="es-AR" sz="1200" b="1" dirty="0">
                <a:latin typeface="Calibri" pitchFamily="34" charset="0"/>
              </a:rPr>
              <a:t> , Nicola </a:t>
            </a:r>
            <a:r>
              <a:rPr lang="es-AR" sz="1200" b="1" dirty="0" err="1">
                <a:latin typeface="Calibri" pitchFamily="34" charset="0"/>
              </a:rPr>
              <a:t>Lindson-Hawley</a:t>
            </a:r>
            <a:r>
              <a:rPr lang="es-AR" sz="1200" b="1" dirty="0">
                <a:latin typeface="Calibri" pitchFamily="34" charset="0"/>
              </a:rPr>
              <a:t>, Paul </a:t>
            </a:r>
            <a:r>
              <a:rPr lang="es-AR" sz="1200" b="1" dirty="0" err="1">
                <a:latin typeface="Calibri" pitchFamily="34" charset="0"/>
              </a:rPr>
              <a:t>Aveyard</a:t>
            </a:r>
            <a:endParaRPr lang="es-AR" sz="1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41986" name="Imagen" r:id="rId3" imgW="1628640" imgH="1724040" progId="Word.Picture.8">
              <p:embed/>
            </p:oleObj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1571612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lang="es-AR" sz="2800" b="1" dirty="0" smtClean="0">
                <a:ea typeface="Times New Roman" pitchFamily="18" charset="0"/>
                <a:cs typeface="Times New Roman" pitchFamily="18" charset="0"/>
              </a:rPr>
              <a:t>El TDM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es una comorbilidad frecuente en la EPOC </a:t>
            </a:r>
            <a:r>
              <a:rPr kumimoji="0" lang="es-AR" sz="20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(10% - 42%)</a:t>
            </a:r>
            <a:r>
              <a:rPr kumimoji="0" lang="es-AR" sz="2000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/>
              <a:t>Maurer et al </a:t>
            </a:r>
            <a:endParaRPr kumimoji="0" lang="es-A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27063" marR="0" lvl="0" indent="-268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75%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de la muestra presentó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síntomas de depresión</a:t>
            </a:r>
            <a:endParaRPr kumimoji="0" lang="es-AR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627063" marR="0" lvl="0" indent="-268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51,5%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depresión moderada a severa (Beck)</a:t>
            </a:r>
            <a:endParaRPr kumimoji="0" lang="es-AR" sz="2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627063" marR="0" lvl="0" indent="-268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TD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se asoció con: </a:t>
            </a:r>
          </a:p>
          <a:p>
            <a:pPr marL="627063" marR="0" lvl="0" indent="-268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endParaRPr kumimoji="0" lang="es-AR" sz="800" b="1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marL="24209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lang="es-A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&gt; historia de exacerbaciones </a:t>
            </a:r>
          </a:p>
          <a:p>
            <a:pPr marL="24209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lang="es-A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peor</a:t>
            </a:r>
            <a:r>
              <a:rPr lang="es-A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índices de CVRS  </a:t>
            </a:r>
          </a:p>
          <a:p>
            <a:pPr marL="24209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lang="es-A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s-AR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&lt; actividad física</a:t>
            </a:r>
          </a:p>
          <a:p>
            <a:pPr marL="24209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endParaRPr kumimoji="0" lang="es-AR" sz="1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627063" marR="0" lvl="0" indent="-268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kumimoji="0" lang="es-AR" sz="28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EPOC con TD moderado a Severo:  </a:t>
            </a:r>
          </a:p>
          <a:p>
            <a:pPr marL="2779713" indent="-35877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&gt; ideación suicida</a:t>
            </a:r>
            <a:endParaRPr lang="es-AR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  <a:p>
            <a:pPr marL="268288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AR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Marc </a:t>
            </a:r>
            <a:r>
              <a:rPr kumimoji="0" lang="es-AR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Miravitlles</a:t>
            </a:r>
            <a:r>
              <a:rPr kumimoji="0" lang="es-AR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MD; J. Molina; J.A </a:t>
            </a:r>
            <a:r>
              <a:rPr kumimoji="0" lang="es-AR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Quintano</a:t>
            </a:r>
            <a:r>
              <a:rPr kumimoji="0" lang="es-AR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; A. </a:t>
            </a:r>
            <a:r>
              <a:rPr kumimoji="0" lang="es-AR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Campuzano</a:t>
            </a:r>
            <a:r>
              <a:rPr kumimoji="0" lang="es-AR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; J.</a:t>
            </a:r>
            <a:r>
              <a:rPr kumimoji="0" lang="es-AR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AR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Pérez;</a:t>
            </a:r>
            <a:r>
              <a:rPr kumimoji="0" lang="es-AR" b="1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A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C. Roncero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.        </a:t>
            </a:r>
            <a:r>
              <a:rPr lang="es-AR" b="1" i="1" dirty="0" err="1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Respiratory</a:t>
            </a:r>
            <a:r>
              <a:rPr lang="es-AR" b="1" i="1" dirty="0" smtClean="0">
                <a:solidFill>
                  <a:srgbClr val="0070C0"/>
                </a:solidFill>
                <a:ea typeface="Times New Roman" pitchFamily="18" charset="0"/>
                <a:cs typeface="Times New Roman" pitchFamily="18" charset="0"/>
              </a:rPr>
              <a:t> Medicine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5720" y="-24"/>
            <a:ext cx="8858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sz="4000" b="1" u="sng" dirty="0" smtClean="0">
                <a:solidFill>
                  <a:schemeClr val="accent1"/>
                </a:solidFill>
                <a:ea typeface="Times New Roman" pitchFamily="18" charset="0"/>
                <a:cs typeface="Times New Roman" pitchFamily="18" charset="0"/>
              </a:rPr>
              <a:t>ESTUDIO </a:t>
            </a:r>
            <a:r>
              <a:rPr lang="en-US" sz="4000" b="1" u="sng" dirty="0" smtClean="0">
                <a:solidFill>
                  <a:schemeClr val="accent1"/>
                </a:solidFill>
                <a:ea typeface="Times New Roman" pitchFamily="18" charset="0"/>
                <a:cs typeface="Times New Roman" pitchFamily="18" charset="0"/>
              </a:rPr>
              <a:t>DEPREPOC</a:t>
            </a:r>
            <a:endParaRPr lang="es-AR" sz="4000" u="sng" dirty="0" smtClean="0">
              <a:solidFill>
                <a:schemeClr val="accent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Times New Roman" pitchFamily="18" charset="0"/>
              </a:rPr>
              <a:t>Factors Associated With Depression &amp;Severe Depression In Patients With COPD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214282" y="157002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86578" y="6429396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17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9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9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9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74754" name="Imagen" r:id="rId3" imgW="1628640" imgH="1724040" progId="Word.Picture.8">
              <p:embed/>
            </p:oleObj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71438" y="-142900"/>
            <a:ext cx="9072594" cy="812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6888" algn="l"/>
              </a:tabLst>
            </a:pPr>
            <a:r>
              <a:rPr kumimoji="0" lang="es-AR" sz="400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Calibri" pitchFamily="34" charset="0"/>
              </a:rPr>
              <a:t>   </a:t>
            </a:r>
            <a:r>
              <a:rPr kumimoji="0" lang="es-AR" sz="400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Calibri" pitchFamily="34" charset="0"/>
              </a:rPr>
              <a:t>Acción</a:t>
            </a:r>
          </a:p>
          <a:p>
            <a:pPr marL="719138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tabLst>
                <a:tab pos="496888" algn="l"/>
              </a:tabLst>
            </a:pPr>
            <a:endParaRPr lang="es-AR" sz="800" dirty="0" smtClean="0">
              <a:ea typeface="Calibri" pitchFamily="34" charset="0"/>
              <a:cs typeface="Arial" pitchFamily="34" charset="0"/>
            </a:endParaRPr>
          </a:p>
          <a:p>
            <a:pPr marL="268288" indent="-6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tabLst>
                <a:tab pos="496888" algn="l"/>
              </a:tabLst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Tratar la Depresión en el paciente EPOC reduce 30% la mortalidad a 2 años </a:t>
            </a:r>
            <a:r>
              <a:rPr lang="es-AR" sz="1400" dirty="0" smtClean="0">
                <a:ea typeface="Calibri" pitchFamily="34" charset="0"/>
                <a:cs typeface="Calibri" pitchFamily="34" charset="0"/>
              </a:rPr>
              <a:t>(Soler et al. </a:t>
            </a:r>
            <a:r>
              <a:rPr lang="es-AR" sz="1400" dirty="0" err="1" smtClean="0">
                <a:ea typeface="Calibri" pitchFamily="34" charset="0"/>
                <a:cs typeface="Calibri" pitchFamily="34" charset="0"/>
              </a:rPr>
              <a:t>Respir</a:t>
            </a:r>
            <a:r>
              <a:rPr lang="es-AR" sz="1400" dirty="0" smtClean="0">
                <a:ea typeface="Calibri" pitchFamily="34" charset="0"/>
                <a:cs typeface="Calibri" pitchFamily="34" charset="0"/>
              </a:rPr>
              <a:t> </a:t>
            </a:r>
            <a:r>
              <a:rPr lang="es-AR" sz="1400" dirty="0" err="1" smtClean="0">
                <a:ea typeface="Calibri" pitchFamily="34" charset="0"/>
                <a:cs typeface="Calibri" pitchFamily="34" charset="0"/>
              </a:rPr>
              <a:t>Med</a:t>
            </a:r>
            <a:r>
              <a:rPr lang="es-AR" sz="1400" dirty="0" smtClean="0">
                <a:ea typeface="Calibri" pitchFamily="34" charset="0"/>
                <a:cs typeface="Calibri" pitchFamily="34" charset="0"/>
              </a:rPr>
              <a:t> 2009)</a:t>
            </a: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Tratar simultáneamente EPOC, TBQ y Co.PSQ</a:t>
            </a:r>
            <a:endParaRPr kumimoji="0" lang="es-AR" sz="3200" i="0" strike="noStrike" cap="none" normalizeH="0" baseline="0" dirty="0" smtClean="0">
              <a:ln>
                <a:noFill/>
              </a:ln>
              <a:effectLst/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kumimoji="0" lang="es-AR" sz="80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kumimoji="0" lang="es-AR" sz="80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Tratar EPOC y Co.PSQ, luego TBQ</a:t>
            </a:r>
            <a:endParaRPr lang="es-AR" sz="3200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Tratar Co.PSQ, luego EPOC y TBQ</a:t>
            </a:r>
            <a:endParaRPr lang="es-AR" sz="3200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 marL="719138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Tratar TBQ y luego Co.PSQ y EPOC</a:t>
            </a: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Tratamiento Farmacológico: IRS, IRND, TRC, Estabilizadores, Ansiolíticos, PGL, </a:t>
            </a:r>
            <a:r>
              <a:rPr lang="es-AR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APs</a:t>
            </a: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 etc.</a:t>
            </a: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Tratamiento NO Farmacológico de la Co.PSQ</a:t>
            </a: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719138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Calibri" pitchFamily="34" charset="0"/>
              </a:rPr>
              <a:t>Desafiar los beneficios percibidos de fumar </a:t>
            </a: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endParaRPr lang="es-AR" sz="3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Calibri" pitchFamily="34" charset="0"/>
            </a:endParaRPr>
          </a:p>
          <a:p>
            <a:pPr marL="719138" lvl="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+mj-lt"/>
              <a:buAutoNum type="arabicPeriod"/>
              <a:tabLst>
                <a:tab pos="496888" algn="l"/>
              </a:tabLst>
            </a:pPr>
            <a:endParaRPr lang="es-AR" sz="3200" dirty="0" smtClean="0">
              <a:solidFill>
                <a:prstClr val="black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67556" y="6421461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18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8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8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695325"/>
            <a:ext cx="568325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1 Título"/>
          <p:cNvSpPr>
            <a:spLocks noGrp="1"/>
          </p:cNvSpPr>
          <p:nvPr>
            <p:ph type="title"/>
          </p:nvPr>
        </p:nvSpPr>
        <p:spPr>
          <a:xfrm>
            <a:off x="457200" y="278605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fwladimiro@speedy.com.ar</a:t>
            </a:r>
            <a:br>
              <a:rPr lang="es-AR" dirty="0" smtClean="0"/>
            </a:br>
            <a:endParaRPr lang="es-AR" dirty="0" smtClean="0"/>
          </a:p>
        </p:txBody>
      </p:sp>
      <p:sp>
        <p:nvSpPr>
          <p:cNvPr id="1028" name="2 Marcador de contenido"/>
          <p:cNvSpPr>
            <a:spLocks noGrp="1"/>
          </p:cNvSpPr>
          <p:nvPr>
            <p:ph idx="1"/>
          </p:nvPr>
        </p:nvSpPr>
        <p:spPr>
          <a:xfrm>
            <a:off x="457200" y="4157658"/>
            <a:ext cx="8229600" cy="1219200"/>
          </a:xfrm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2800" dirty="0" smtClean="0">
                <a:latin typeface="Copperplate Gothic Light" pitchFamily="34" charset="0"/>
              </a:rPr>
              <a:t>Proyecto medef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AR" sz="7200" dirty="0" smtClean="0">
                <a:latin typeface="Copperplate Gothic Light" pitchFamily="34" charset="0"/>
              </a:rPr>
              <a:t>gracias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8274050" y="115888"/>
          <a:ext cx="762000" cy="746125"/>
        </p:xfrm>
        <a:graphic>
          <a:graphicData uri="http://schemas.openxmlformats.org/presentationml/2006/ole">
            <p:oleObj spid="_x0000_s77826" name="Imagen" r:id="rId4" imgW="1628640" imgH="1724040" progId="Word.Picture.8">
              <p:embed/>
            </p:oleObj>
          </a:graphicData>
        </a:graphic>
      </p:graphicFrame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19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71538" y="1113052"/>
            <a:ext cx="70723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detección temprana de síntomas depresivos es crucial en el manejo del EPOC y el TBQ.</a:t>
            </a:r>
          </a:p>
          <a:p>
            <a:pPr algn="ctr"/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Tratar una de las patologías sin tratar a las demás es incongruente con la praxis médica</a:t>
            </a:r>
            <a:endParaRPr lang="es-A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34818" name="Imagen" r:id="rId4" imgW="1628640" imgH="1724040" progId="Word.Picture.8">
              <p:embed/>
            </p:oleObj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857256" y="-71462"/>
            <a:ext cx="842965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400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itchFamily="34" charset="0"/>
              <a:cs typeface="Times New Roman" pitchFamily="18" charset="0"/>
            </a:endParaRPr>
          </a:p>
          <a:p>
            <a:pPr marL="268288" marR="0" lvl="0" indent="-2682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2" charset="2"/>
              <a:buChar char="§"/>
              <a:tabLst/>
            </a:pPr>
            <a:r>
              <a:rPr kumimoji="0" lang="es-ES" sz="3600" b="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TDM</a:t>
            </a:r>
            <a:r>
              <a:rPr kumimoji="0" lang="es-ES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es-E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afecta al</a:t>
            </a:r>
            <a:r>
              <a:rPr kumimoji="0" lang="es-ES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 12% en la </a:t>
            </a:r>
            <a:r>
              <a:rPr kumimoji="0" lang="es-ES" sz="36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 PG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71475" marR="0" lvl="0" indent="-192088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lang="es-ES" sz="2800" dirty="0" smtClean="0">
                <a:latin typeface="+mj-lt"/>
                <a:ea typeface="Calibri" pitchFamily="34" charset="0"/>
                <a:cs typeface="Times New Roman" pitchFamily="18" charset="0"/>
              </a:rPr>
              <a:t>&gt; frecuencia a partir de la 4° década </a:t>
            </a:r>
          </a:p>
          <a:p>
            <a:pPr marL="371475" lvl="0" indent="-192088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z="2800" dirty="0" smtClean="0">
                <a:latin typeface="+mj-lt"/>
                <a:ea typeface="Calibri" pitchFamily="34" charset="0"/>
                <a:cs typeface="Times New Roman" pitchFamily="18" charset="0"/>
              </a:rPr>
              <a:t>1° episodio de TD = 50% RR de presentar otro</a:t>
            </a:r>
          </a:p>
          <a:p>
            <a:pPr marL="371475" marR="0" lvl="0" indent="-192088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</a:pPr>
            <a:r>
              <a:rPr lang="es-ES" sz="2800" dirty="0" smtClean="0">
                <a:latin typeface="+mj-lt"/>
                <a:ea typeface="Calibri" pitchFamily="34" charset="0"/>
                <a:cs typeface="Times New Roman" pitchFamily="18" charset="0"/>
              </a:rPr>
              <a:t>3° episodio de TD = 90% RR de un 4°</a:t>
            </a:r>
          </a:p>
          <a:p>
            <a:pPr marL="371475" indent="-192088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2800" dirty="0" smtClean="0">
                <a:latin typeface="+mj-lt"/>
                <a:ea typeface="Calibri" pitchFamily="34" charset="0"/>
                <a:cs typeface="Times New Roman" pitchFamily="18" charset="0"/>
              </a:rPr>
              <a:t>50%  de quienes sufre TD fuman</a:t>
            </a:r>
            <a:endParaRPr lang="es-ES" sz="2800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71475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r>
              <a:rPr lang="es-ES" sz="1400" dirty="0" smtClean="0">
                <a:solidFill>
                  <a:srgbClr val="22201F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DSM IV. APA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22201F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857224" y="2779985"/>
            <a:ext cx="8501122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 algn="just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s-ES" sz="36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TBQ </a:t>
            </a:r>
            <a:r>
              <a:rPr lang="es-E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 afecta al </a:t>
            </a:r>
            <a:r>
              <a:rPr lang="es-AR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25% de los argentinos.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AR" sz="11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71475" indent="-192088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2800" dirty="0" smtClean="0">
                <a:latin typeface="+mj-lt"/>
                <a:ea typeface="Calibri" pitchFamily="34" charset="0"/>
                <a:cs typeface="Times New Roman" pitchFamily="18" charset="0"/>
              </a:rPr>
              <a:t>40500 muertes por año - 16% del total de muertes </a:t>
            </a:r>
          </a:p>
          <a:p>
            <a:pPr marL="371475" indent="-192088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2800" dirty="0" smtClean="0">
                <a:latin typeface="+mj-lt"/>
                <a:ea typeface="Calibri" pitchFamily="34" charset="0"/>
                <a:cs typeface="Times New Roman" pitchFamily="18" charset="0"/>
              </a:rPr>
              <a:t>Los fumadores con TD son Fumadores Pesados</a:t>
            </a:r>
          </a:p>
          <a:p>
            <a:pPr marL="371475" indent="-371475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s-AR" sz="1400" dirty="0" smtClean="0">
                <a:latin typeface="+mj-lt"/>
                <a:ea typeface="Calibri" pitchFamily="34" charset="0"/>
                <a:cs typeface="Times New Roman" pitchFamily="18" charset="0"/>
              </a:rPr>
              <a:t>3° Encuesta Nacional de Factores de Riesgo. MSN 2013</a:t>
            </a:r>
          </a:p>
          <a:p>
            <a:pPr marL="371475" indent="-371475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s-AR" sz="1400" b="1" dirty="0" smtClean="0">
                <a:latin typeface="+mj-lt"/>
              </a:rPr>
              <a:t>INSTITUTO DE EFECTIVIDAD CLÍNICA Y SANITARIA -  </a:t>
            </a:r>
            <a:r>
              <a:rPr lang="es-AR" sz="1400" b="1" dirty="0" smtClean="0">
                <a:latin typeface="+mj-lt"/>
                <a:hlinkClick r:id="rId5"/>
              </a:rPr>
              <a:t>WWW.IECS.ORG.AR</a:t>
            </a:r>
            <a:r>
              <a:rPr lang="es-AR" sz="1400" b="1" dirty="0" smtClean="0">
                <a:latin typeface="+mj-lt"/>
              </a:rPr>
              <a:t>.   Julio 2013</a:t>
            </a:r>
          </a:p>
          <a:p>
            <a:pPr marL="371475" indent="-371475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es-ES" sz="800" dirty="0" smtClean="0">
              <a:ea typeface="Calibri" pitchFamily="34" charset="0"/>
              <a:cs typeface="Times New Roman" pitchFamily="18" charset="0"/>
            </a:endParaRPr>
          </a:p>
          <a:p>
            <a:pPr marL="268288" lvl="0" indent="-268288" algn="just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s-ES" sz="36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EPOC  </a:t>
            </a:r>
            <a:r>
              <a:rPr lang="es-ES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afecta al 10% de PG de 40-80 años</a:t>
            </a:r>
          </a:p>
          <a:p>
            <a:pPr marL="371475" indent="-192088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2800" dirty="0" smtClean="0">
                <a:latin typeface="+mj-lt"/>
                <a:ea typeface="Calibri" pitchFamily="34" charset="0"/>
                <a:cs typeface="Times New Roman" pitchFamily="18" charset="0"/>
              </a:rPr>
              <a:t>7882 muertes anuales por EPOC</a:t>
            </a:r>
            <a:r>
              <a:rPr lang="es-AR" sz="1400" b="1" dirty="0" smtClean="0">
                <a:solidFill>
                  <a:prstClr val="black"/>
                </a:solidFill>
                <a:latin typeface="Calibri" pitchFamily="34" charset="0"/>
                <a:hlinkClick r:id="rId5"/>
              </a:rPr>
              <a:t> WWW.IECS.ORG.AR</a:t>
            </a:r>
            <a:r>
              <a:rPr lang="es-AR" sz="1400" b="1" dirty="0" smtClean="0">
                <a:solidFill>
                  <a:prstClr val="black"/>
                </a:solidFill>
                <a:latin typeface="Calibri" pitchFamily="34" charset="0"/>
              </a:rPr>
              <a:t>.   Julio 2013</a:t>
            </a:r>
            <a:endParaRPr lang="es-AR" sz="2800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371475" indent="-192088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2800" dirty="0" smtClean="0">
                <a:latin typeface="+mj-lt"/>
                <a:ea typeface="Calibri" pitchFamily="34" charset="0"/>
                <a:cs typeface="Times New Roman" pitchFamily="18" charset="0"/>
              </a:rPr>
              <a:t>33% de H y 24% de M 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que fuman </a:t>
            </a:r>
            <a:r>
              <a:rPr lang="es-AR" sz="2800" dirty="0" smtClean="0">
                <a:latin typeface="+mj-lt"/>
                <a:ea typeface="Calibri" pitchFamily="34" charset="0"/>
                <a:cs typeface="Times New Roman" pitchFamily="18" charset="0"/>
              </a:rPr>
              <a:t>hacen EPOC</a:t>
            </a:r>
          </a:p>
          <a:p>
            <a:pPr marL="371475" indent="-192088" algn="just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2800" dirty="0" smtClean="0">
                <a:latin typeface="+mj-lt"/>
                <a:ea typeface="Calibri" pitchFamily="34" charset="0"/>
                <a:cs typeface="Times New Roman" pitchFamily="18" charset="0"/>
              </a:rPr>
              <a:t>25% de los EPOC se asocia con TD</a:t>
            </a:r>
            <a:endParaRPr lang="es-AR" sz="1400" b="1" dirty="0" smtClean="0"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1406" y="71414"/>
            <a:ext cx="642942" cy="67403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</a:t>
            </a:r>
          </a:p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89090" name="Imagen" r:id="rId3" imgW="1628640" imgH="1724040" progId="Word.Picture.8">
              <p:embed/>
            </p:oleObj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214414" y="5165927"/>
            <a:ext cx="1701107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TBQ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86182" y="5165927"/>
            <a:ext cx="1723549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EPOC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319921" y="5165927"/>
            <a:ext cx="170380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T.D. 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142844" y="5000636"/>
            <a:ext cx="8715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214282" y="219371"/>
            <a:ext cx="87868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qué más del 30 % de los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 con EPOC sigue fumando</a:t>
            </a:r>
            <a:r>
              <a:rPr lang="es-A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qué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relaciona 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pérdida en la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 Vida 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su EPOC y a ésta con el TBQ?</a:t>
            </a:r>
            <a:endParaRPr lang="es-AR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endParaRPr lang="es-AR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pasa con su estado de ánimo, sentimientos y emociones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entiende pero no puede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endParaRPr lang="es-AR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le pasa al </a:t>
            </a:r>
            <a:r>
              <a:rPr lang="es-AR" sz="4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nemonólogo</a:t>
            </a: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frente </a:t>
            </a:r>
            <a:r>
              <a:rPr lang="es-AR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 tipo de pacientes</a:t>
            </a:r>
            <a:endParaRPr lang="es-A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38994" y="6492899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20</a:t>
            </a:fld>
            <a:endParaRPr lang="es-ES" sz="1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214282" y="5945393"/>
            <a:ext cx="8715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23" name="Object 3"/>
          <p:cNvGraphicFramePr>
            <a:graphicFrameLocks noChangeAspect="1"/>
          </p:cNvGraphicFramePr>
          <p:nvPr/>
        </p:nvGraphicFramePr>
        <p:xfrm>
          <a:off x="2222500" y="1331912"/>
          <a:ext cx="4711700" cy="4621212"/>
        </p:xfrm>
        <a:graphic>
          <a:graphicData uri="http://schemas.openxmlformats.org/presentationml/2006/ole">
            <p:oleObj spid="_x0000_s2050" name="Imagen" r:id="rId4" imgW="1628640" imgH="1724040" progId="Word.Picture.8">
              <p:embed/>
            </p:oleObj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42844" y="1979345"/>
            <a:ext cx="3491597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chemeClr val="accent1">
                    <a:lumMod val="75000"/>
                  </a:schemeClr>
                </a:solidFill>
              </a:rPr>
              <a:t>Fumar es muy importante</a:t>
            </a:r>
            <a:endParaRPr lang="es-A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2844" y="3064320"/>
            <a:ext cx="3429024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chemeClr val="accent1">
                    <a:lumMod val="75000"/>
                  </a:schemeClr>
                </a:solidFill>
              </a:rPr>
              <a:t>Fumar me tranquiliza </a:t>
            </a:r>
            <a:endParaRPr lang="es-A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2844" y="4038905"/>
            <a:ext cx="3429024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chemeClr val="accent1">
                    <a:lumMod val="75000"/>
                  </a:schemeClr>
                </a:solidFill>
              </a:rPr>
              <a:t>Fumar es muy agradable</a:t>
            </a:r>
            <a:endParaRPr lang="es-A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7 Conector angular"/>
          <p:cNvCxnSpPr/>
          <p:nvPr/>
        </p:nvCxnSpPr>
        <p:spPr>
          <a:xfrm>
            <a:off x="3714744" y="2214554"/>
            <a:ext cx="914400" cy="91440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4" name="13 Conector angular"/>
          <p:cNvCxnSpPr/>
          <p:nvPr/>
        </p:nvCxnSpPr>
        <p:spPr>
          <a:xfrm flipV="1">
            <a:off x="3643306" y="3500438"/>
            <a:ext cx="1000132" cy="78581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9" name="18 Rectángulo"/>
          <p:cNvSpPr/>
          <p:nvPr/>
        </p:nvSpPr>
        <p:spPr>
          <a:xfrm>
            <a:off x="4714876" y="2773916"/>
            <a:ext cx="2069284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AR" sz="2400" b="1" dirty="0" smtClean="0">
                <a:solidFill>
                  <a:schemeClr val="accent1">
                    <a:lumMod val="75000"/>
                  </a:schemeClr>
                </a:solidFill>
              </a:rPr>
              <a:t> +   Urgencias   </a:t>
            </a:r>
            <a:endParaRPr lang="es-A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4719445" y="3500438"/>
            <a:ext cx="2067133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AR" sz="2400" b="1" dirty="0" smtClean="0">
                <a:solidFill>
                  <a:schemeClr val="accent1">
                    <a:lumMod val="75000"/>
                  </a:schemeClr>
                </a:solidFill>
              </a:rPr>
              <a:t> - Auto eficacia</a:t>
            </a:r>
            <a:endParaRPr lang="es-A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20 Flecha derecha"/>
          <p:cNvSpPr/>
          <p:nvPr/>
        </p:nvSpPr>
        <p:spPr>
          <a:xfrm>
            <a:off x="6858016" y="3073389"/>
            <a:ext cx="642942" cy="641363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7554093" y="2928934"/>
            <a:ext cx="1589907" cy="8925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A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FUMA o </a:t>
            </a:r>
          </a:p>
          <a:p>
            <a:pPr algn="ctr"/>
            <a:r>
              <a:rPr lang="es-A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RECAE</a:t>
            </a:r>
            <a:endParaRPr lang="es-A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23 Conector recto de flecha"/>
          <p:cNvCxnSpPr/>
          <p:nvPr/>
        </p:nvCxnSpPr>
        <p:spPr>
          <a:xfrm>
            <a:off x="3714744" y="3313834"/>
            <a:ext cx="928694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472379" y="6215082"/>
            <a:ext cx="20993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ea typeface="Times New Roman" pitchFamily="18" charset="0"/>
                <a:cs typeface="GillSans-Bold"/>
              </a:rPr>
              <a:t>Herd &amp; Borland (2009)</a:t>
            </a:r>
            <a:endParaRPr lang="es-AR" sz="1600" dirty="0"/>
          </a:p>
        </p:txBody>
      </p:sp>
      <p:pic>
        <p:nvPicPr>
          <p:cNvPr id="26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0594" y="71414"/>
            <a:ext cx="762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3857620" y="6284261"/>
            <a:ext cx="430212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s-ES_tradnl" sz="1100" dirty="0">
                <a:latin typeface="Calibri" pitchFamily="34" charset="0"/>
                <a:cs typeface="Calibri" pitchFamily="34" charset="0"/>
              </a:rPr>
              <a:t>Curso MEDEF </a:t>
            </a:r>
          </a:p>
          <a:p>
            <a:pPr algn="ctr" eaLnBrk="0" hangingPunct="0"/>
            <a:r>
              <a:rPr lang="es-ES_tradnl" sz="1100" dirty="0">
                <a:latin typeface="Calibri" pitchFamily="34" charset="0"/>
                <a:cs typeface="Calibri" pitchFamily="34" charset="0"/>
              </a:rPr>
              <a:t>Entrenamiento Médico para la Cesación del Tabaquismo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142844" y="568091"/>
            <a:ext cx="8338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/>
              <a:t>Desafiar los beneficios percibidos de fumar </a:t>
            </a:r>
            <a:endParaRPr lang="es-AR" sz="3600" dirty="0"/>
          </a:p>
        </p:txBody>
      </p:sp>
      <p:sp>
        <p:nvSpPr>
          <p:cNvPr id="18" name="17 Rectángulo"/>
          <p:cNvSpPr/>
          <p:nvPr/>
        </p:nvSpPr>
        <p:spPr>
          <a:xfrm>
            <a:off x="285720" y="4800439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AR" sz="2400" dirty="0" smtClean="0"/>
              <a:t>Desafiar los beneficios percibidos de fumar puede ser una manera eficaz de aumentar la auto-eficacia, reducir la frecuencia urgencias y bajar el riesgo de recaída.</a:t>
            </a:r>
            <a:endParaRPr lang="es-AR" sz="2400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Quitting smoking compared with </a:t>
            </a:r>
            <a:br>
              <a:rPr lang="en-US" dirty="0" smtClean="0"/>
            </a:br>
            <a:r>
              <a:rPr lang="en-US" dirty="0" smtClean="0"/>
              <a:t>continuing to smoke</a:t>
            </a:r>
            <a:endParaRPr lang="en-U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46842" y="1868214"/>
          <a:ext cx="8434550" cy="3901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637"/>
                <a:gridCol w="1219940"/>
                <a:gridCol w="2997336"/>
                <a:gridCol w="2108637"/>
              </a:tblGrid>
              <a:tr h="680010">
                <a:tc>
                  <a:txBody>
                    <a:bodyPr/>
                    <a:lstStyle/>
                    <a:p>
                      <a:endParaRPr lang="es-A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N° of studies</a:t>
                      </a:r>
                      <a:endParaRPr lang="en-US" noProof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Outcomes of smoking cessation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93975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Anxiety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Reduction in anxiety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P=0.03</a:t>
                      </a:r>
                      <a:endParaRPr lang="en-US" sz="1800" kern="1200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0010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Mixed anxiety and depression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Reduction in anxiety and depression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P&lt;0.001</a:t>
                      </a:r>
                      <a:endParaRPr lang="en-US" sz="1800" kern="1200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3975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Depression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Reduction in depression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P&lt;0.001</a:t>
                      </a:r>
                      <a:endParaRPr lang="en-US" sz="1800" kern="1200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3975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Stress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Reduction in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P&lt;0.001</a:t>
                      </a:r>
                      <a:endParaRPr lang="en-US" sz="1800" kern="1200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0010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Psychological</a:t>
                      </a:r>
                      <a:r>
                        <a:rPr lang="en-US" baseline="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quality of life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Improvement in p</a:t>
                      </a:r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sychological</a:t>
                      </a:r>
                      <a:r>
                        <a:rPr lang="en-US" baseline="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quality of life</a:t>
                      </a:r>
                      <a:endParaRPr lang="en-US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P&lt;0.001</a:t>
                      </a:r>
                      <a:endParaRPr lang="en-US" sz="1800" kern="1200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0010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Positive affect</a:t>
                      </a:r>
                      <a:endParaRPr lang="en-US" noProof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Improvement in p</a:t>
                      </a:r>
                      <a:r>
                        <a:rPr lang="en-US" noProof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ositive affect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P</a:t>
                      </a:r>
                      <a:r>
                        <a:rPr lang="es-AR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=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0.001</a:t>
                      </a:r>
                      <a:endParaRPr lang="en-US" sz="1800" kern="1200" noProof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5 Rectángulo"/>
          <p:cNvSpPr>
            <a:spLocks noChangeArrowheads="1"/>
          </p:cNvSpPr>
          <p:nvPr/>
        </p:nvSpPr>
        <p:spPr bwMode="auto">
          <a:xfrm>
            <a:off x="785813" y="6215063"/>
            <a:ext cx="815323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AR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BMJ</a:t>
            </a:r>
            <a:r>
              <a:rPr lang="es-A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2014</a:t>
            </a:r>
            <a:r>
              <a:rPr lang="es-AR" sz="1200" b="1" dirty="0" smtClean="0">
                <a:latin typeface="Calibri" pitchFamily="34" charset="0"/>
              </a:rPr>
              <a:t>;348:g1151doi:10.1136/bmj.g1151 (</a:t>
            </a:r>
            <a:r>
              <a:rPr lang="es-AR" sz="1200" b="1" dirty="0">
                <a:latin typeface="Calibri" pitchFamily="34" charset="0"/>
              </a:rPr>
              <a:t>Published12February2014) </a:t>
            </a:r>
          </a:p>
          <a:p>
            <a:pPr>
              <a:defRPr/>
            </a:pPr>
            <a:r>
              <a:rPr lang="es-AR" sz="1200" b="1" dirty="0" err="1">
                <a:latin typeface="Calibri" pitchFamily="34" charset="0"/>
              </a:rPr>
              <a:t>Gemma</a:t>
            </a:r>
            <a:r>
              <a:rPr lang="es-AR" sz="1200" b="1" dirty="0">
                <a:latin typeface="Calibri" pitchFamily="34" charset="0"/>
              </a:rPr>
              <a:t> Taylor, Ann </a:t>
            </a:r>
            <a:r>
              <a:rPr lang="es-AR" sz="1200" b="1" dirty="0" err="1">
                <a:latin typeface="Calibri" pitchFamily="34" charset="0"/>
              </a:rPr>
              <a:t>McNeill</a:t>
            </a:r>
            <a:r>
              <a:rPr lang="es-AR" sz="1200" b="1" dirty="0">
                <a:latin typeface="Calibri" pitchFamily="34" charset="0"/>
              </a:rPr>
              <a:t>, Alan </a:t>
            </a:r>
            <a:r>
              <a:rPr lang="es-AR" sz="1200" b="1" dirty="0" err="1">
                <a:latin typeface="Calibri" pitchFamily="34" charset="0"/>
              </a:rPr>
              <a:t>Girling</a:t>
            </a:r>
            <a:r>
              <a:rPr lang="es-AR" sz="1200" b="1" dirty="0">
                <a:latin typeface="Calibri" pitchFamily="34" charset="0"/>
              </a:rPr>
              <a:t>, Amanda </a:t>
            </a:r>
            <a:r>
              <a:rPr lang="es-AR" sz="1200" b="1" dirty="0" err="1">
                <a:latin typeface="Calibri" pitchFamily="34" charset="0"/>
              </a:rPr>
              <a:t>Farley</a:t>
            </a:r>
            <a:r>
              <a:rPr lang="es-AR" sz="1200" b="1" dirty="0">
                <a:latin typeface="Calibri" pitchFamily="34" charset="0"/>
              </a:rPr>
              <a:t> , Nicola </a:t>
            </a:r>
            <a:r>
              <a:rPr lang="es-AR" sz="1200" b="1" dirty="0" err="1">
                <a:latin typeface="Calibri" pitchFamily="34" charset="0"/>
              </a:rPr>
              <a:t>Lindson-Hawley</a:t>
            </a:r>
            <a:r>
              <a:rPr lang="es-AR" sz="1200" b="1" dirty="0">
                <a:latin typeface="Calibri" pitchFamily="34" charset="0"/>
              </a:rPr>
              <a:t>, Paul </a:t>
            </a:r>
            <a:r>
              <a:rPr lang="es-AR" sz="1200" b="1" dirty="0" err="1">
                <a:latin typeface="Calibri" pitchFamily="34" charset="0"/>
              </a:rPr>
              <a:t>Aveyard</a:t>
            </a:r>
            <a:endParaRPr lang="es-AR" sz="1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62466" name="Imagen" r:id="rId4" imgW="1628640" imgH="1724040" progId="Word.Picture.8">
              <p:embed/>
            </p:oleObj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8690" y="71414"/>
            <a:ext cx="7772400" cy="1142237"/>
          </a:xfrm>
        </p:spPr>
        <p:txBody>
          <a:bodyPr>
            <a:normAutofit/>
          </a:bodyPr>
          <a:lstStyle/>
          <a:p>
            <a:pPr defTabSz="847279">
              <a:defRPr/>
            </a:pPr>
            <a:r>
              <a:rPr lang="es-A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Cesación tabáquica en EPOC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6116" y="1293214"/>
            <a:ext cx="8977884" cy="4707554"/>
          </a:xfrm>
        </p:spPr>
        <p:txBody>
          <a:bodyPr>
            <a:normAutofit lnSpcReduction="10000"/>
          </a:bodyPr>
          <a:lstStyle/>
          <a:p>
            <a:pPr marL="315913" indent="-44450" defTabSz="847279">
              <a:spcBef>
                <a:spcPts val="0"/>
              </a:spcBef>
              <a:spcAft>
                <a:spcPts val="1152"/>
              </a:spcAft>
              <a:buClr>
                <a:srgbClr val="FF0000"/>
              </a:buClr>
              <a:buNone/>
              <a:defRPr/>
            </a:pPr>
            <a:r>
              <a:rPr lang="es-A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 Muchos pacientes con EPOC son resistentes a dejar de fumar:</a:t>
            </a:r>
            <a:endParaRPr lang="es-AR" sz="1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&gt; Edad</a:t>
            </a: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&gt; P/A</a:t>
            </a: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&gt; Nivel de dependencia a nicotina </a:t>
            </a: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&lt;  Motivación </a:t>
            </a: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&gt; Frecuencia de otras </a:t>
            </a:r>
            <a:r>
              <a:rPr lang="es-A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itchFamily="34" charset="0"/>
                <a:cs typeface="Tahoma" pitchFamily="34" charset="0"/>
              </a:rPr>
              <a:t>comorbilidades</a:t>
            </a: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&gt; Grado de depresión y otras EM</a:t>
            </a: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  <a:p>
            <a:pPr marL="1255713" lvl="1" indent="-358775" defTabSz="847279">
              <a:spcBef>
                <a:spcPts val="0"/>
              </a:spcBef>
              <a:spcAft>
                <a:spcPts val="1152"/>
              </a:spcAft>
              <a:buClr>
                <a:schemeClr val="accent1"/>
              </a:buClr>
              <a:buFont typeface="Wingdings" pitchFamily="2" charset="2"/>
              <a:buChar char="§"/>
              <a:tabLst>
                <a:tab pos="1524000" algn="l"/>
              </a:tabLst>
              <a:defRPr/>
            </a:pP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8596" y="5908722"/>
            <a:ext cx="8489852" cy="734988"/>
          </a:xfrm>
          <a:prstGeom prst="rect">
            <a:avLst/>
          </a:prstGeom>
          <a:noFill/>
        </p:spPr>
        <p:txBody>
          <a:bodyPr wrap="square" lIns="87801" tIns="43900" rIns="87801" bIns="43900">
            <a:spAutoFit/>
          </a:bodyPr>
          <a:lstStyle/>
          <a:p>
            <a:pPr>
              <a:defRPr/>
            </a:pPr>
            <a:r>
              <a:rPr lang="es-AR" sz="1400" b="1" dirty="0">
                <a:latin typeface="+mj-lt"/>
                <a:ea typeface="Tahoma" pitchFamily="34" charset="0"/>
                <a:cs typeface="Tahoma" pitchFamily="34" charset="0"/>
              </a:rPr>
              <a:t>Jiménez-Ruiz CA et al. </a:t>
            </a:r>
            <a:r>
              <a:rPr lang="es-ES" sz="1400" b="1" dirty="0" err="1">
                <a:latin typeface="+mj-lt"/>
                <a:ea typeface="Tahoma" pitchFamily="34" charset="0"/>
                <a:cs typeface="Tahoma" pitchFamily="34" charset="0"/>
              </a:rPr>
              <a:t>Nicotine</a:t>
            </a:r>
            <a:r>
              <a:rPr lang="es-ES" sz="1400" b="1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ES" sz="1400" b="1" dirty="0" err="1">
                <a:latin typeface="+mj-lt"/>
                <a:ea typeface="Tahoma" pitchFamily="34" charset="0"/>
                <a:cs typeface="Tahoma" pitchFamily="34" charset="0"/>
              </a:rPr>
              <a:t>Tob</a:t>
            </a:r>
            <a:r>
              <a:rPr lang="es-ES" sz="1400" b="1" dirty="0">
                <a:latin typeface="+mj-lt"/>
                <a:ea typeface="Tahoma" pitchFamily="34" charset="0"/>
                <a:cs typeface="Tahoma" pitchFamily="34" charset="0"/>
              </a:rPr>
              <a:t> Res. 2012;14:1035-9</a:t>
            </a:r>
            <a:r>
              <a:rPr lang="es-ES" sz="1400" b="1" dirty="0" smtClean="0">
                <a:latin typeface="+mj-lt"/>
                <a:ea typeface="Tahoma" pitchFamily="34" charset="0"/>
                <a:cs typeface="Tahoma" pitchFamily="34" charset="0"/>
              </a:rPr>
              <a:t>.</a:t>
            </a:r>
            <a:r>
              <a:rPr lang="en-GB" sz="1400" b="1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defRPr/>
            </a:pPr>
            <a:r>
              <a:rPr lang="en-GB" sz="1400" b="1" dirty="0" smtClean="0">
                <a:latin typeface="+mj-lt"/>
                <a:ea typeface="Tahoma" pitchFamily="34" charset="0"/>
                <a:cs typeface="Tahoma" pitchFamily="34" charset="0"/>
              </a:rPr>
              <a:t>Arch </a:t>
            </a:r>
            <a:r>
              <a:rPr lang="en-GB" sz="1400" b="1" dirty="0" err="1">
                <a:latin typeface="+mj-lt"/>
                <a:ea typeface="Tahoma" pitchFamily="34" charset="0"/>
                <a:cs typeface="Tahoma" pitchFamily="34" charset="0"/>
              </a:rPr>
              <a:t>Bronconeumol</a:t>
            </a:r>
            <a:r>
              <a:rPr lang="en-GB" sz="1400" b="1" dirty="0">
                <a:latin typeface="+mj-lt"/>
                <a:ea typeface="Tahoma" pitchFamily="34" charset="0"/>
                <a:cs typeface="Tahoma" pitchFamily="34" charset="0"/>
              </a:rPr>
              <a:t>. 2013;49:354-63.</a:t>
            </a:r>
            <a:endParaRPr lang="es-AR" sz="1400" b="1" dirty="0">
              <a:latin typeface="+mj-lt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s-AR" sz="1400" b="1" dirty="0" err="1">
                <a:latin typeface="+mj-lt"/>
                <a:ea typeface="Tahoma" pitchFamily="34" charset="0"/>
                <a:cs typeface="Tahoma" pitchFamily="34" charset="0"/>
              </a:rPr>
              <a:t>Warnier</a:t>
            </a:r>
            <a:r>
              <a:rPr lang="es-AR" sz="1400" b="1" dirty="0">
                <a:latin typeface="+mj-lt"/>
                <a:ea typeface="Tahoma" pitchFamily="34" charset="0"/>
                <a:cs typeface="Tahoma" pitchFamily="34" charset="0"/>
              </a:rPr>
              <a:t> MJ et al. </a:t>
            </a:r>
            <a:r>
              <a:rPr lang="es-AR" sz="1400" b="1" dirty="0" err="1">
                <a:latin typeface="+mj-lt"/>
                <a:ea typeface="Tahoma" pitchFamily="34" charset="0"/>
                <a:cs typeface="Tahoma" pitchFamily="34" charset="0"/>
              </a:rPr>
              <a:t>Eur</a:t>
            </a:r>
            <a:r>
              <a:rPr lang="es-AR" sz="1400" b="1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AR" sz="1400" b="1" dirty="0" err="1">
                <a:latin typeface="+mj-lt"/>
                <a:ea typeface="Tahoma" pitchFamily="34" charset="0"/>
                <a:cs typeface="Tahoma" pitchFamily="34" charset="0"/>
              </a:rPr>
              <a:t>Respir</a:t>
            </a:r>
            <a:r>
              <a:rPr lang="es-AR" sz="1400" b="1" dirty="0">
                <a:latin typeface="+mj-lt"/>
                <a:ea typeface="Tahoma" pitchFamily="34" charset="0"/>
                <a:cs typeface="Tahoma" pitchFamily="34" charset="0"/>
              </a:rPr>
              <a:t> J </a:t>
            </a:r>
            <a:r>
              <a:rPr lang="es-ES" sz="1400" b="1" dirty="0">
                <a:latin typeface="+mj-lt"/>
                <a:ea typeface="Tahoma" pitchFamily="34" charset="0"/>
                <a:cs typeface="Tahoma" pitchFamily="34" charset="0"/>
              </a:rPr>
              <a:t>2013;41:727-34.</a:t>
            </a:r>
            <a:endParaRPr lang="es-AR" sz="1400" b="1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53242" y="6350023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1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63490" name="Imagen" r:id="rId4" imgW="1628640" imgH="1724040" progId="Word.Picture.8">
              <p:embed/>
            </p:oleObj>
          </a:graphicData>
        </a:graphic>
      </p:graphicFrame>
      <p:sp>
        <p:nvSpPr>
          <p:cNvPr id="4" name="3 Rectángulo"/>
          <p:cNvSpPr/>
          <p:nvPr/>
        </p:nvSpPr>
        <p:spPr>
          <a:xfrm>
            <a:off x="0" y="771672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4513" indent="-285750" fontAlgn="base">
              <a:buClr>
                <a:schemeClr val="tx2"/>
              </a:buClr>
            </a:pPr>
            <a:endParaRPr lang="es-A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4513" indent="-285750" fontAlgn="base">
              <a:buClr>
                <a:schemeClr val="tx2"/>
              </a:buClr>
              <a:buFont typeface="Wingdings" pitchFamily="2" charset="2"/>
              <a:buChar char="§"/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 vida Relacionada con la Salud (CVRS)  </a:t>
            </a:r>
            <a:r>
              <a:rPr lang="es-AR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AR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4513" indent="-285750" fontAlgn="base">
              <a:buClr>
                <a:schemeClr val="tx2"/>
              </a:buClr>
            </a:pPr>
            <a:r>
              <a:rPr lang="es-AR" sz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percepción del individuo sobre su </a:t>
            </a:r>
            <a:r>
              <a:rPr lang="es-AR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posición en la vida.</a:t>
            </a:r>
          </a:p>
          <a:p>
            <a:pPr marL="538163" indent="-90488" fontAlgn="base">
              <a:buClr>
                <a:schemeClr val="tx2"/>
              </a:buClr>
              <a:tabLst>
                <a:tab pos="538163" algn="l"/>
              </a:tabLst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un concepto multidimensional y complejo que incluye aspectos   personales como: </a:t>
            </a:r>
            <a:r>
              <a:rPr lang="es-A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salud, autonomía, independencia, satisfacción con la vida y aspectos ambientales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(OMS 1994)</a:t>
            </a:r>
          </a:p>
          <a:p>
            <a:pPr marL="544513" indent="-285750" fontAlgn="base">
              <a:buClr>
                <a:schemeClr val="tx2"/>
              </a:buClr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4513" indent="-285750" fontAlgn="base">
              <a:buClr>
                <a:schemeClr val="tx2"/>
              </a:buClr>
              <a:buFont typeface="Wingdings" pitchFamily="2" charset="2"/>
              <a:buChar char="§"/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CVRS en el EPOC:</a:t>
            </a:r>
          </a:p>
          <a:p>
            <a:pPr marL="544513" indent="-285750" fontAlgn="base">
              <a:buClr>
                <a:schemeClr val="tx2"/>
              </a:buClr>
            </a:pPr>
            <a:r>
              <a:rPr lang="es-AR" sz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marL="544513" indent="-285750" fontAlgn="base">
              <a:buClr>
                <a:schemeClr val="tx2"/>
              </a:buClr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Grado de Disnea - Intensidad de síntomas - Exacerbaciones -  Tolerancia al Ejercicio y </a:t>
            </a:r>
            <a:r>
              <a:rPr lang="es-A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Comorbilidades PSQ</a:t>
            </a:r>
          </a:p>
          <a:p>
            <a:pPr marL="544513" fontAlgn="base">
              <a:buClr>
                <a:schemeClr val="tx2"/>
              </a:buClr>
            </a:pPr>
            <a:r>
              <a:rPr lang="es-AR" sz="2400" dirty="0" smtClean="0"/>
              <a:t>La</a:t>
            </a:r>
            <a:r>
              <a:rPr lang="es-A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CVRS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</a:t>
            </a:r>
            <a:r>
              <a:rPr lang="es-A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EPOC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 estar muy deteriorada aunque  el deterioro de la </a:t>
            </a:r>
            <a:r>
              <a:rPr lang="es-A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FP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sea leve o moderado</a:t>
            </a:r>
          </a:p>
          <a:p>
            <a:pPr marL="544513" fontAlgn="base">
              <a:buClr>
                <a:schemeClr val="tx2"/>
              </a:buClr>
            </a:pPr>
            <a:endParaRPr lang="es-AR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4513" indent="-282575" fontAlgn="base">
              <a:buClr>
                <a:schemeClr val="tx2"/>
              </a:buClr>
              <a:buFont typeface="Wingdings" pitchFamily="2" charset="2"/>
              <a:buChar char="§"/>
            </a:pP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 del 30 % </a:t>
            </a: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los pacientes con diagnóstico </a:t>
            </a:r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EPOC sigue fumando</a:t>
            </a:r>
          </a:p>
          <a:p>
            <a:pPr marL="544513" fontAlgn="base">
              <a:buClr>
                <a:schemeClr val="tx2"/>
              </a:buClr>
            </a:pP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11260" y="142852"/>
            <a:ext cx="37321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4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 Vida</a:t>
            </a:r>
            <a:endParaRPr lang="es-AR" sz="4400" u="sn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1472" y="6448032"/>
            <a:ext cx="3458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López García et </a:t>
            </a:r>
            <a:r>
              <a:rPr lang="es-AR" sz="1600" b="1" dirty="0" err="1" smtClean="0"/>
              <a:t>All</a:t>
            </a:r>
            <a:r>
              <a:rPr lang="es-AR" sz="1600" b="1" dirty="0" smtClean="0"/>
              <a:t>.  </a:t>
            </a:r>
            <a:r>
              <a:rPr lang="es-AR" sz="1600" b="1" i="1" dirty="0" err="1" smtClean="0"/>
              <a:t>Rev</a:t>
            </a:r>
            <a:r>
              <a:rPr lang="es-AR" sz="1600" b="1" i="1" dirty="0" smtClean="0"/>
              <a:t>  </a:t>
            </a:r>
            <a:r>
              <a:rPr lang="es-AR" sz="1600" b="1" i="1" dirty="0" err="1" smtClean="0"/>
              <a:t>Clin</a:t>
            </a:r>
            <a:r>
              <a:rPr lang="es-AR" sz="1600" b="1" i="1" dirty="0" smtClean="0"/>
              <a:t>  </a:t>
            </a:r>
            <a:r>
              <a:rPr lang="es-AR" sz="1600" b="1" i="1" dirty="0" err="1" smtClean="0"/>
              <a:t>Esp</a:t>
            </a:r>
            <a:r>
              <a:rPr lang="es-AR" sz="1600" b="1" i="1" dirty="0" smtClean="0"/>
              <a:t> 2007</a:t>
            </a:r>
            <a:endParaRPr lang="es-AR" sz="1600" b="1" i="1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53242" y="635795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6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64514" name="Imagen" r:id="rId3" imgW="1628640" imgH="1724040" progId="Word.Picture.8">
              <p:embed/>
            </p:oleObj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285852" y="3592703"/>
            <a:ext cx="1701107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TBQ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857620" y="3592703"/>
            <a:ext cx="1723549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EPOC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391359" y="3592703"/>
            <a:ext cx="170380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T.D. 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85852" y="4641645"/>
            <a:ext cx="1701107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TBQ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29058" y="5641990"/>
            <a:ext cx="1701107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TBQ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85852" y="5638601"/>
            <a:ext cx="170380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T.D. 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857620" y="4641645"/>
            <a:ext cx="170380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T.D.  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14428" y="4641645"/>
            <a:ext cx="1723549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EPOC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414428" y="5641990"/>
            <a:ext cx="1723549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EPOC  </a:t>
            </a:r>
            <a:endParaRPr lang="es-A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214314" y="4430720"/>
            <a:ext cx="8715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285720" y="5427676"/>
            <a:ext cx="8715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285720" y="6499246"/>
            <a:ext cx="8715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214282" y="3427412"/>
            <a:ext cx="8715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214282" y="219371"/>
            <a:ext cx="878684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qué más del 30 % de los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pacientes con EPOC sigue fumando</a:t>
            </a:r>
            <a:r>
              <a:rPr lang="es-A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endParaRPr lang="es-AR" sz="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qué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relaciona 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pérdida en la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 Vida 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su EPOC y a ésta con el TBQ?</a:t>
            </a:r>
            <a:endParaRPr lang="es-AR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endParaRPr lang="es-AR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7063" indent="-447675" fontAlgn="base">
              <a:buClr>
                <a:srgbClr val="0070C0"/>
              </a:buClr>
              <a:buFont typeface="+mj-lt"/>
              <a:buAutoNum type="arabicPeriod"/>
              <a:tabLst>
                <a:tab pos="1431925" algn="l"/>
              </a:tabLst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pasa con su estado de ánimo, sentimientos y emociones </a:t>
            </a:r>
            <a:r>
              <a:rPr lang="es-A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entiende pero no puede?</a:t>
            </a:r>
            <a:endParaRPr lang="es-A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38994" y="6492899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5</a:t>
            </a:fld>
            <a:endParaRPr lang="es-ES" sz="1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76801" name="Imagen" r:id="rId4" imgW="1628640" imgH="1724040" progId="Word.Picture.8">
              <p:embed/>
            </p:oleObj>
          </a:graphicData>
        </a:graphic>
      </p:graphicFrame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428596" y="1995438"/>
            <a:ext cx="850112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58775" lvl="0" indent="-358775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s-AR" sz="36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Disminución de </a:t>
            </a:r>
            <a:r>
              <a:rPr lang="es-AR" sz="36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adherencia al tratamiento</a:t>
            </a:r>
          </a:p>
          <a:p>
            <a:pPr marL="358775" lvl="0" indent="-358775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</a:pPr>
            <a:endParaRPr lang="es-AR" sz="1200" u="sng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358775" lvl="0" indent="-358775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</a:pPr>
            <a:endParaRPr lang="es-AR" sz="12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lang="es-AR" sz="36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Abandono prematuro de </a:t>
            </a:r>
            <a:r>
              <a:rPr lang="es-AR" sz="36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programas de RP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</a:pPr>
            <a:endParaRPr lang="en-US" sz="12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</a:pPr>
            <a:endParaRPr lang="en-US" sz="12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358775" marR="0" lvl="0" indent="-35877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2" charset="2"/>
              <a:buChar char="§"/>
              <a:tabLst/>
            </a:pPr>
            <a:r>
              <a:rPr lang="es-AR" sz="36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Incremento de la </a:t>
            </a:r>
            <a:r>
              <a:rPr lang="es-AR" sz="36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estancia hospitalaria </a:t>
            </a:r>
          </a:p>
          <a:p>
            <a:pPr marL="358775" marR="0" lvl="0" indent="-35877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tabLst/>
            </a:pPr>
            <a:endParaRPr lang="es-AR" sz="12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358775" marR="0" lvl="0" indent="-35877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tabLst/>
            </a:pPr>
            <a:endParaRPr lang="es-AR" sz="12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</a:pPr>
            <a:r>
              <a:rPr kumimoji="0" lang="es-A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Disminución de la </a:t>
            </a:r>
            <a:r>
              <a:rPr kumimoji="0" lang="es-AR" sz="3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calidad de vida</a:t>
            </a:r>
            <a:r>
              <a:rPr lang="es-AR" sz="3600" u="sng" baseline="30000" dirty="0" smtClean="0">
                <a:solidFill>
                  <a:srgbClr val="66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96565" y="214290"/>
            <a:ext cx="821782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paciente con EPOC la </a:t>
            </a:r>
            <a:r>
              <a:rPr lang="es-AR" sz="4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depresión </a:t>
            </a:r>
          </a:p>
          <a:p>
            <a:r>
              <a:rPr lang="es-AR" sz="4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tratada </a:t>
            </a:r>
            <a:r>
              <a:rPr lang="es-AR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asocia con: </a:t>
            </a:r>
            <a:endParaRPr lang="es-AR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7158" y="5854503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/>
              <a:t>Bosley</a:t>
            </a:r>
            <a:r>
              <a:rPr lang="es-AR" b="1" dirty="0" smtClean="0"/>
              <a:t>  et al. </a:t>
            </a:r>
            <a:r>
              <a:rPr lang="es-AR" b="1" i="1" dirty="0" err="1" smtClean="0"/>
              <a:t>Eur</a:t>
            </a:r>
            <a:r>
              <a:rPr lang="es-AR" b="1" i="1" dirty="0" smtClean="0"/>
              <a:t> </a:t>
            </a:r>
            <a:r>
              <a:rPr lang="es-AR" b="1" i="1" dirty="0" err="1" smtClean="0"/>
              <a:t>Respir</a:t>
            </a:r>
            <a:r>
              <a:rPr lang="es-AR" b="1" i="1" dirty="0" smtClean="0"/>
              <a:t> J</a:t>
            </a:r>
            <a:r>
              <a:rPr lang="en-US" b="1" dirty="0" smtClean="0">
                <a:solidFill>
                  <a:prstClr val="black"/>
                </a:solidFill>
              </a:rPr>
              <a:t> ; </a:t>
            </a:r>
            <a:r>
              <a:rPr lang="en-US" b="1" dirty="0" err="1" smtClean="0">
                <a:solidFill>
                  <a:prstClr val="black"/>
                </a:solidFill>
              </a:rPr>
              <a:t>Garrog</a:t>
            </a:r>
            <a:r>
              <a:rPr lang="en-US" b="1" dirty="0" smtClean="0">
                <a:solidFill>
                  <a:prstClr val="black"/>
                </a:solidFill>
              </a:rPr>
              <a:t> et al. </a:t>
            </a:r>
            <a:r>
              <a:rPr lang="en-US" b="1" i="1" dirty="0" smtClean="0"/>
              <a:t> </a:t>
            </a:r>
            <a:r>
              <a:rPr lang="es-AR" b="1" i="1" dirty="0" err="1" smtClean="0">
                <a:solidFill>
                  <a:prstClr val="black"/>
                </a:solidFill>
              </a:rPr>
              <a:t>Eur</a:t>
            </a:r>
            <a:r>
              <a:rPr lang="es-AR" b="1" i="1" dirty="0" smtClean="0">
                <a:solidFill>
                  <a:prstClr val="black"/>
                </a:solidFill>
              </a:rPr>
              <a:t> </a:t>
            </a:r>
            <a:r>
              <a:rPr lang="es-AR" b="1" i="1" dirty="0" err="1" smtClean="0">
                <a:solidFill>
                  <a:prstClr val="black"/>
                </a:solidFill>
              </a:rPr>
              <a:t>Respir</a:t>
            </a:r>
            <a:r>
              <a:rPr lang="es-AR" b="1" i="1" dirty="0" smtClean="0">
                <a:solidFill>
                  <a:prstClr val="black"/>
                </a:solidFill>
              </a:rPr>
              <a:t> J</a:t>
            </a:r>
            <a:r>
              <a:rPr lang="en-US" b="1" i="1" dirty="0" smtClean="0">
                <a:solidFill>
                  <a:prstClr val="black"/>
                </a:solidFill>
              </a:rPr>
              <a:t> </a:t>
            </a:r>
            <a:r>
              <a:rPr lang="es-AR" b="1" dirty="0" smtClean="0">
                <a:solidFill>
                  <a:srgbClr val="666666"/>
                </a:solidFill>
                <a:ea typeface="Times New Roman" pitchFamily="18" charset="0"/>
                <a:cs typeface="Times New Roman" pitchFamily="18" charset="0"/>
              </a:rPr>
              <a:t> ; </a:t>
            </a:r>
            <a:r>
              <a:rPr lang="es-AR" b="1" dirty="0" err="1" smtClean="0">
                <a:ea typeface="Times New Roman" pitchFamily="18" charset="0"/>
                <a:cs typeface="Times New Roman" pitchFamily="18" charset="0"/>
              </a:rPr>
              <a:t>Garrod</a:t>
            </a:r>
            <a:r>
              <a:rPr lang="es-AR" b="1" dirty="0" smtClean="0">
                <a:ea typeface="Times New Roman" pitchFamily="18" charset="0"/>
                <a:cs typeface="Times New Roman" pitchFamily="18" charset="0"/>
              </a:rPr>
              <a:t>  et al. </a:t>
            </a:r>
            <a:r>
              <a:rPr lang="es-AR" b="1" i="1" dirty="0" smtClean="0">
                <a:ea typeface="Times New Roman" pitchFamily="18" charset="0"/>
                <a:cs typeface="Times New Roman" pitchFamily="18" charset="0"/>
              </a:rPr>
              <a:t>COPD</a:t>
            </a:r>
            <a:r>
              <a:rPr lang="en-US" b="1" i="1" dirty="0" smtClean="0"/>
              <a:t> ; </a:t>
            </a:r>
            <a:r>
              <a:rPr lang="en-US" b="1" dirty="0" err="1" smtClean="0"/>
              <a:t>McCathie</a:t>
            </a:r>
            <a:r>
              <a:rPr lang="es-AR" b="1" dirty="0" smtClean="0">
                <a:solidFill>
                  <a:prstClr val="black"/>
                </a:solidFill>
              </a:rPr>
              <a:t> et  al.</a:t>
            </a:r>
            <a:r>
              <a:rPr lang="en-US" b="1" i="1" dirty="0" smtClean="0">
                <a:solidFill>
                  <a:prstClr val="black"/>
                </a:solidFill>
              </a:rPr>
              <a:t> </a:t>
            </a:r>
            <a:r>
              <a:rPr lang="es-AR" b="1" i="1" dirty="0" err="1" smtClean="0">
                <a:solidFill>
                  <a:prstClr val="black"/>
                </a:solidFill>
              </a:rPr>
              <a:t>Eur</a:t>
            </a:r>
            <a:r>
              <a:rPr lang="es-AR" b="1" i="1" dirty="0" smtClean="0">
                <a:solidFill>
                  <a:prstClr val="black"/>
                </a:solidFill>
              </a:rPr>
              <a:t> </a:t>
            </a:r>
            <a:r>
              <a:rPr lang="es-AR" b="1" i="1" dirty="0" err="1" smtClean="0">
                <a:solidFill>
                  <a:prstClr val="black"/>
                </a:solidFill>
              </a:rPr>
              <a:t>Respir</a:t>
            </a:r>
            <a:r>
              <a:rPr lang="es-AR" b="1" i="1" dirty="0" smtClean="0">
                <a:solidFill>
                  <a:prstClr val="black"/>
                </a:solidFill>
              </a:rPr>
              <a:t> J</a:t>
            </a:r>
            <a:r>
              <a:rPr lang="en-US" b="1" i="1" dirty="0" smtClean="0">
                <a:solidFill>
                  <a:prstClr val="black"/>
                </a:solidFill>
              </a:rPr>
              <a:t> </a:t>
            </a:r>
            <a:endParaRPr lang="es-AR" sz="3200" b="1" i="1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6</a:t>
            </a:fld>
            <a:endParaRPr lang="es-ES" sz="1800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2222500" y="1593870"/>
          <a:ext cx="4711700" cy="4621212"/>
        </p:xfrm>
        <a:graphic>
          <a:graphicData uri="http://schemas.openxmlformats.org/presentationml/2006/ole">
            <p:oleObj spid="_x0000_s65538" name="Imagen" r:id="rId4" imgW="1628640" imgH="1724040" progId="Word.Picture.8">
              <p:embed/>
            </p:oleObj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214678" y="519920"/>
            <a:ext cx="2308645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TBQ  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4402" y="505406"/>
            <a:ext cx="2335896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EPOC 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366404" y="500042"/>
            <a:ext cx="2549096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Co.PSQ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685762" y="50540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s-AR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71736" y="500042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s-AR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71868" y="1785926"/>
            <a:ext cx="2928958" cy="4832092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es-AR" sz="4400" dirty="0" smtClean="0">
                <a:solidFill>
                  <a:schemeClr val="tx1"/>
                </a:solidFill>
              </a:rPr>
              <a:t> TAG</a:t>
            </a: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es-AR" sz="4400" dirty="0" smtClean="0">
                <a:solidFill>
                  <a:schemeClr val="tx1"/>
                </a:solidFill>
              </a:rPr>
              <a:t> T.P  </a:t>
            </a: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es-AR" sz="4400" dirty="0" smtClean="0">
                <a:solidFill>
                  <a:schemeClr val="tx1"/>
                </a:solidFill>
              </a:rPr>
              <a:t> TOC</a:t>
            </a: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es-AR" sz="4400" dirty="0" smtClean="0">
                <a:solidFill>
                  <a:schemeClr val="tx1"/>
                </a:solidFill>
              </a:rPr>
              <a:t> TEA</a:t>
            </a: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es-AR" sz="4400" dirty="0" smtClean="0">
                <a:solidFill>
                  <a:schemeClr val="tx1"/>
                </a:solidFill>
              </a:rPr>
              <a:t> </a:t>
            </a:r>
            <a:r>
              <a:rPr lang="es-AR" sz="4400" dirty="0" err="1" smtClean="0">
                <a:solidFill>
                  <a:schemeClr val="tx1"/>
                </a:solidFill>
              </a:rPr>
              <a:t>TNoPs</a:t>
            </a:r>
            <a:endParaRPr lang="es-AR" sz="4400" dirty="0" smtClean="0">
              <a:solidFill>
                <a:schemeClr val="tx1"/>
              </a:solidFill>
            </a:endParaRP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es-AR" sz="4400" dirty="0" smtClean="0">
                <a:solidFill>
                  <a:schemeClr val="tx1"/>
                </a:solidFill>
              </a:rPr>
              <a:t> </a:t>
            </a:r>
            <a:r>
              <a:rPr lang="es-AR" sz="4400" dirty="0" err="1" smtClean="0">
                <a:solidFill>
                  <a:schemeClr val="tx1"/>
                </a:solidFill>
              </a:rPr>
              <a:t>TPs</a:t>
            </a:r>
            <a:endParaRPr lang="es-AR" sz="4400" dirty="0" smtClean="0">
              <a:solidFill>
                <a:schemeClr val="tx1"/>
              </a:solidFill>
            </a:endParaRPr>
          </a:p>
          <a:p>
            <a:pPr>
              <a:buClr>
                <a:schemeClr val="accent6"/>
              </a:buClr>
              <a:buFont typeface="Wingdings" pitchFamily="2" charset="2"/>
              <a:buChar char="§"/>
            </a:pPr>
            <a:r>
              <a:rPr lang="es-AR" sz="4400" dirty="0" smtClean="0">
                <a:solidFill>
                  <a:schemeClr val="tx1"/>
                </a:solidFill>
              </a:rPr>
              <a:t> Otros</a:t>
            </a:r>
            <a:endParaRPr lang="es-AR" sz="4400" dirty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1406" y="3720116"/>
            <a:ext cx="270619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Co.PSQ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Abrir llave"/>
          <p:cNvSpPr/>
          <p:nvPr/>
        </p:nvSpPr>
        <p:spPr>
          <a:xfrm>
            <a:off x="3000364" y="1857364"/>
            <a:ext cx="571504" cy="4786346"/>
          </a:xfrm>
          <a:prstGeom prst="leftBrac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errar llave"/>
          <p:cNvSpPr/>
          <p:nvPr/>
        </p:nvSpPr>
        <p:spPr>
          <a:xfrm>
            <a:off x="5572132" y="1785926"/>
            <a:ext cx="428628" cy="4857784"/>
          </a:xfrm>
          <a:prstGeom prst="rightBrac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CuadroTexto"/>
          <p:cNvSpPr txBox="1"/>
          <p:nvPr/>
        </p:nvSpPr>
        <p:spPr>
          <a:xfrm>
            <a:off x="6215074" y="3812449"/>
            <a:ext cx="2294090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A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HERRAMIENTAS </a:t>
            </a:r>
          </a:p>
          <a:p>
            <a:pPr algn="ctr"/>
            <a:r>
              <a:rPr lang="es-A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DIAGNOSTICAS</a:t>
            </a:r>
            <a:endParaRPr lang="es-AR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7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29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73729" name="Imagen" r:id="rId4" imgW="1628640" imgH="1724040" progId="Word.Picture.8">
              <p:embed/>
            </p:oleObj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42" y="1831995"/>
            <a:ext cx="8643966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s-AR" sz="39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HADS:                                                                           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Anxiety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Depression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Sacle</a:t>
            </a:r>
            <a:endParaRPr lang="es-AR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s-AR" sz="39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BDI:                                                                                      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Beck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Depression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Inventory</a:t>
            </a:r>
            <a:endParaRPr lang="es-AR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8288" indent="-268288">
              <a:buClr>
                <a:srgbClr val="0070C0"/>
              </a:buClr>
              <a:buFont typeface="Wingdings" pitchFamily="2" charset="2"/>
              <a:buChar char="§"/>
            </a:pPr>
            <a:r>
              <a:rPr lang="es-AR" sz="39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CES-D:                                                                           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es-AR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Epidemiologic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Studies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Depression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Questienaire</a:t>
            </a:r>
            <a:endParaRPr lang="es-AR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0070C0"/>
              </a:buClr>
              <a:buFont typeface="Wingdings" pitchFamily="2" charset="2"/>
              <a:buChar char="§"/>
            </a:pPr>
            <a:r>
              <a:rPr lang="es-AR" sz="39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GDS:                                                                          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es-AR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Geriatric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Depression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Sacale</a:t>
            </a:r>
            <a:endParaRPr lang="es-AR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s-AR" sz="39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MMPI:                                                                            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Minnesotta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Multiphsic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Personality</a:t>
            </a:r>
            <a:r>
              <a:rPr lang="es-A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Inventory</a:t>
            </a:r>
            <a:endParaRPr lang="es-AR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463582" y="519920"/>
            <a:ext cx="203711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TBQ  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57224" y="505406"/>
            <a:ext cx="2021707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EPOC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000760" y="500042"/>
            <a:ext cx="2234907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Co.PSQ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71448" y="50540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s-AR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99680" y="500042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s-AR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8</a:t>
            </a:fld>
            <a:endParaRPr lang="es-E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37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7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2222500" y="1331913"/>
          <a:ext cx="4711700" cy="4621212"/>
        </p:xfrm>
        <a:graphic>
          <a:graphicData uri="http://schemas.openxmlformats.org/presentationml/2006/ole">
            <p:oleObj spid="_x0000_s66562" name="Imagen" r:id="rId3" imgW="1628640" imgH="1724040" progId="Word.Picture.8">
              <p:embed/>
            </p:oleObj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606458" y="648282"/>
            <a:ext cx="2037112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TBQ  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00100" y="633768"/>
            <a:ext cx="2021707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EPOC 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43636" y="628404"/>
            <a:ext cx="2234907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Co.PSQ</a:t>
            </a:r>
            <a:endParaRPr lang="es-A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614324" y="633768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s-AR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042556" y="628404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s-AR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00034" y="3931042"/>
            <a:ext cx="81438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sz="400" dirty="0" smtClean="0"/>
          </a:p>
          <a:p>
            <a:pPr marL="631825" lvl="1" indent="-363538"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3200" dirty="0" smtClean="0"/>
              <a:t>Preguntas impares </a:t>
            </a: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ansiedad</a:t>
            </a:r>
            <a:endParaRPr lang="es-AR" sz="3200" dirty="0" smtClean="0"/>
          </a:p>
          <a:p>
            <a:pPr marL="631825" lvl="1" indent="-363538">
              <a:buClr>
                <a:schemeClr val="accent1"/>
              </a:buClr>
              <a:buFont typeface="Wingdings" pitchFamily="2" charset="2"/>
              <a:buChar char="§"/>
            </a:pPr>
            <a:r>
              <a:rPr lang="es-AR" sz="3200" dirty="0" smtClean="0"/>
              <a:t>Preguntas  pares </a:t>
            </a:r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depresión </a:t>
            </a:r>
          </a:p>
          <a:p>
            <a:pPr marL="631825" lvl="1" indent="-363538">
              <a:buClr>
                <a:schemeClr val="accent1"/>
              </a:buClr>
            </a:pPr>
            <a:endParaRPr lang="es-AR" sz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4"/>
            </a:endParaRPr>
          </a:p>
          <a:p>
            <a:pPr marL="631825" lvl="1" indent="-363538" algn="r">
              <a:buClr>
                <a:schemeClr val="accent1"/>
              </a:buClr>
            </a:pPr>
            <a:r>
              <a:rPr lang="es-AR" sz="2800" dirty="0" smtClean="0">
                <a:hlinkClick r:id="rId4"/>
              </a:rPr>
              <a:t> http://www.sati.org.ar/files/seguimiento/HAD.pdf</a:t>
            </a:r>
            <a:endParaRPr lang="es-AR" sz="2800" dirty="0"/>
          </a:p>
        </p:txBody>
      </p:sp>
      <p:sp>
        <p:nvSpPr>
          <p:cNvPr id="15" name="14 Rectángulo"/>
          <p:cNvSpPr/>
          <p:nvPr/>
        </p:nvSpPr>
        <p:spPr>
          <a:xfrm>
            <a:off x="785786" y="2145092"/>
            <a:ext cx="81439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HADS: </a:t>
            </a:r>
            <a:r>
              <a:rPr lang="es-AR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Escala hospitalaria de </a:t>
            </a:r>
            <a:r>
              <a:rPr lang="es-AR" sz="30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ansiedad y depresión</a:t>
            </a:r>
            <a:r>
              <a:rPr lang="es-AR" sz="32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s-AR" b="1" dirty="0" err="1" smtClean="0">
                <a:solidFill>
                  <a:prstClr val="black"/>
                </a:solidFill>
              </a:rPr>
              <a:t>Zigmond</a:t>
            </a:r>
            <a:r>
              <a:rPr lang="es-AR" b="1" dirty="0" smtClean="0">
                <a:solidFill>
                  <a:prstClr val="black"/>
                </a:solidFill>
              </a:rPr>
              <a:t> y </a:t>
            </a:r>
            <a:r>
              <a:rPr lang="es-AR" b="1" dirty="0" err="1" smtClean="0">
                <a:solidFill>
                  <a:prstClr val="black"/>
                </a:solidFill>
              </a:rPr>
              <a:t>Snaith</a:t>
            </a:r>
            <a:r>
              <a:rPr lang="es-AR" b="1" dirty="0" smtClean="0">
                <a:solidFill>
                  <a:prstClr val="black"/>
                </a:solidFill>
              </a:rPr>
              <a:t> (1983) </a:t>
            </a:r>
          </a:p>
          <a:p>
            <a:pPr lvl="0"/>
            <a:r>
              <a:rPr lang="es-AR" sz="2400" dirty="0" smtClean="0">
                <a:solidFill>
                  <a:prstClr val="black"/>
                </a:solidFill>
              </a:rPr>
              <a:t>Es un cuestionario </a:t>
            </a:r>
            <a:r>
              <a:rPr lang="es-AR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autoaplicado</a:t>
            </a:r>
            <a:r>
              <a:rPr lang="es-AR" sz="2400" dirty="0" smtClean="0">
                <a:solidFill>
                  <a:prstClr val="black"/>
                </a:solidFill>
              </a:rPr>
              <a:t> de 14 ítems, integrado por dos </a:t>
            </a:r>
            <a:r>
              <a:rPr lang="es-AR" sz="2400" dirty="0" err="1" smtClean="0">
                <a:solidFill>
                  <a:prstClr val="black"/>
                </a:solidFill>
              </a:rPr>
              <a:t>subescalas</a:t>
            </a:r>
            <a:r>
              <a:rPr lang="es-AR" sz="2400" dirty="0" smtClean="0">
                <a:solidFill>
                  <a:prstClr val="black"/>
                </a:solidFill>
              </a:rPr>
              <a:t> de 7 ítems c/u: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800444" y="6274378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 err="1" smtClean="0">
                <a:solidFill>
                  <a:prstClr val="black"/>
                </a:solidFill>
              </a:rPr>
              <a:t>Zigmond</a:t>
            </a:r>
            <a:r>
              <a:rPr lang="es-AR" b="1" dirty="0" smtClean="0">
                <a:solidFill>
                  <a:prstClr val="black"/>
                </a:solidFill>
              </a:rPr>
              <a:t> y </a:t>
            </a:r>
            <a:r>
              <a:rPr lang="es-AR" b="1" dirty="0" err="1" smtClean="0">
                <a:solidFill>
                  <a:prstClr val="black"/>
                </a:solidFill>
              </a:rPr>
              <a:t>Snaith</a:t>
            </a:r>
            <a:r>
              <a:rPr lang="es-AR" b="1" dirty="0" smtClean="0">
                <a:solidFill>
                  <a:prstClr val="black"/>
                </a:solidFill>
              </a:rPr>
              <a:t> (1983) </a:t>
            </a:r>
            <a:endParaRPr lang="es-AR" dirty="0"/>
          </a:p>
        </p:txBody>
      </p:sp>
      <p:sp>
        <p:nvSpPr>
          <p:cNvPr id="17" name="1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17019</TotalTime>
  <Words>2245</Words>
  <PresentationFormat>Presentación en pantalla (4:3)</PresentationFormat>
  <Paragraphs>377</Paragraphs>
  <Slides>22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4" baseType="lpstr">
      <vt:lpstr>Tema de Office</vt:lpstr>
      <vt:lpstr>Imagen</vt:lpstr>
      <vt:lpstr>Diapositiva 1</vt:lpstr>
      <vt:lpstr>Diapositiva 2</vt:lpstr>
      <vt:lpstr>Cesación tabáquica en EPOC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  fwladimiro@speedy.com.ar </vt:lpstr>
      <vt:lpstr>Diapositiva 20</vt:lpstr>
      <vt:lpstr>Diapositiva 21</vt:lpstr>
      <vt:lpstr>Quitting smoking compared with  continuing to smoke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WLADI</dc:creator>
  <cp:lastModifiedBy>WLADI</cp:lastModifiedBy>
  <cp:revision>28</cp:revision>
  <dcterms:created xsi:type="dcterms:W3CDTF">2014-09-19T16:40:41Z</dcterms:created>
  <dcterms:modified xsi:type="dcterms:W3CDTF">2014-10-12T17:52:56Z</dcterms:modified>
</cp:coreProperties>
</file>