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60" r:id="rId6"/>
    <p:sldId id="259" r:id="rId7"/>
    <p:sldId id="261" r:id="rId8"/>
    <p:sldId id="258" r:id="rId9"/>
    <p:sldId id="263" r:id="rId10"/>
    <p:sldId id="262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7" r:id="rId19"/>
    <p:sldId id="281" r:id="rId20"/>
    <p:sldId id="275" r:id="rId21"/>
    <p:sldId id="276" r:id="rId22"/>
    <p:sldId id="283" r:id="rId23"/>
    <p:sldId id="270" r:id="rId24"/>
    <p:sldId id="272" r:id="rId25"/>
    <p:sldId id="271" r:id="rId26"/>
    <p:sldId id="273" r:id="rId27"/>
    <p:sldId id="274" r:id="rId28"/>
    <p:sldId id="280" r:id="rId29"/>
    <p:sldId id="279" r:id="rId3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94AE-856A-4C04-8535-61FBE5A815B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B705B-23DA-4F05-BD28-DE05E5952F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755576" y="1772816"/>
            <a:ext cx="7702550" cy="2116138"/>
          </a:xfrm>
        </p:spPr>
        <p:txBody>
          <a:bodyPr>
            <a:normAutofit/>
          </a:bodyPr>
          <a:lstStyle/>
          <a:p>
            <a:r>
              <a:rPr lang="es-AR" b="1" dirty="0" smtClean="0">
                <a:solidFill>
                  <a:srgbClr val="FFFF00"/>
                </a:solidFill>
              </a:rPr>
              <a:t>Abordaje del tabaquismo en pacientes internados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128" y="5229200"/>
            <a:ext cx="2906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Dr. Juan</a:t>
            </a:r>
            <a:r>
              <a:rPr lang="es-AR" sz="2400" b="1" dirty="0" smtClean="0"/>
              <a:t> </a:t>
            </a:r>
            <a:r>
              <a:rPr lang="es-AR" sz="2400" b="1" dirty="0" err="1" smtClean="0">
                <a:solidFill>
                  <a:schemeClr val="bg1"/>
                </a:solidFill>
              </a:rPr>
              <a:t>Schottlender</a:t>
            </a:r>
            <a:endParaRPr lang="es-AR" sz="2400" b="1" dirty="0" smtClean="0">
              <a:solidFill>
                <a:schemeClr val="bg1"/>
              </a:solidFill>
            </a:endParaRPr>
          </a:p>
          <a:p>
            <a:r>
              <a:rPr lang="es-AR" sz="2400" b="1" dirty="0" smtClean="0">
                <a:solidFill>
                  <a:schemeClr val="bg1"/>
                </a:solidFill>
              </a:rPr>
              <a:t>Hospital María Ferrer</a:t>
            </a:r>
          </a:p>
          <a:p>
            <a:r>
              <a:rPr lang="es-AR" sz="2400" b="1" dirty="0" smtClean="0">
                <a:solidFill>
                  <a:schemeClr val="bg1"/>
                </a:solidFill>
              </a:rPr>
              <a:t>Buenos Aires</a:t>
            </a:r>
            <a:endParaRPr lang="es-AR" sz="2400" b="1" dirty="0">
              <a:solidFill>
                <a:schemeClr val="bg1"/>
              </a:solidFill>
            </a:endParaRPr>
          </a:p>
        </p:txBody>
      </p:sp>
      <p:pic>
        <p:nvPicPr>
          <p:cNvPr id="8" name="7 Imagen" descr="logo_disertantes.jpg"/>
          <p:cNvPicPr>
            <a:picLocks noChangeAspect="1"/>
          </p:cNvPicPr>
          <p:nvPr/>
        </p:nvPicPr>
        <p:blipFill>
          <a:blip r:embed="rId2" cstate="print"/>
          <a:srcRect l="7687" t="5279" r="11072" b="16460"/>
          <a:stretch>
            <a:fillRect/>
          </a:stretch>
        </p:blipFill>
        <p:spPr>
          <a:xfrm>
            <a:off x="7559824" y="0"/>
            <a:ext cx="1584176" cy="1617180"/>
          </a:xfrm>
          <a:prstGeom prst="rect">
            <a:avLst/>
          </a:prstGeom>
        </p:spPr>
      </p:pic>
      <p:pic>
        <p:nvPicPr>
          <p:cNvPr id="9" name="8 Imagen" descr="hosp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669556"/>
            <a:ext cx="2520280" cy="189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14800"/>
          <a:stretch>
            <a:fillRect/>
          </a:stretch>
        </p:blipFill>
        <p:spPr bwMode="auto">
          <a:xfrm>
            <a:off x="467544" y="1700808"/>
            <a:ext cx="81582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5536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Los pacientes internados presentan </a:t>
            </a:r>
            <a:r>
              <a:rPr lang="es-AR" sz="2000" b="1" dirty="0" err="1" smtClean="0">
                <a:solidFill>
                  <a:schemeClr val="bg1"/>
                </a:solidFill>
              </a:rPr>
              <a:t>sindrome</a:t>
            </a:r>
            <a:r>
              <a:rPr lang="es-AR" sz="2000" b="1" dirty="0" smtClean="0">
                <a:solidFill>
                  <a:schemeClr val="bg1"/>
                </a:solidFill>
              </a:rPr>
              <a:t> de abstinencia a nicotina que puede complicar su evolución</a:t>
            </a:r>
          </a:p>
          <a:p>
            <a:pPr algn="ctr"/>
            <a:r>
              <a:rPr lang="es-AR" sz="2000" b="1" dirty="0" err="1" smtClean="0">
                <a:solidFill>
                  <a:schemeClr val="bg1"/>
                </a:solidFill>
              </a:rPr>
              <a:t>Lucidarme</a:t>
            </a:r>
            <a:r>
              <a:rPr lang="es-AR" sz="2000" b="1" dirty="0" smtClean="0">
                <a:solidFill>
                  <a:schemeClr val="bg1"/>
                </a:solidFill>
              </a:rPr>
              <a:t> y col estudiaron 144 pacientes internados en UCI con ARM &gt; 48 hs (44 fumadores y 100 no fumadores) y hallaron:</a:t>
            </a:r>
            <a:endParaRPr lang="es-AR" sz="20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8136904" cy="9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85184"/>
            <a:ext cx="8136904" cy="110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508104" y="6237312"/>
            <a:ext cx="344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Lucidarme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Critical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Care</a:t>
            </a:r>
            <a:r>
              <a:rPr lang="es-AR" dirty="0" smtClean="0">
                <a:solidFill>
                  <a:schemeClr val="bg1"/>
                </a:solidFill>
              </a:rPr>
              <a:t> 2010 14:58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988840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rgbClr val="FFFF00"/>
                </a:solidFill>
              </a:rPr>
              <a:t>¿</a:t>
            </a:r>
            <a:r>
              <a:rPr lang="es-AR" sz="3600" b="1" dirty="0" err="1" smtClean="0">
                <a:solidFill>
                  <a:srgbClr val="FFFF00"/>
                </a:solidFill>
              </a:rPr>
              <a:t>Cúales</a:t>
            </a:r>
            <a:r>
              <a:rPr lang="es-AR" sz="3600" b="1" dirty="0" smtClean="0">
                <a:solidFill>
                  <a:srgbClr val="FFFF00"/>
                </a:solidFill>
              </a:rPr>
              <a:t> son las razones y beneficios de intervenir para abandono del tabaquismo durante la internación?</a:t>
            </a:r>
            <a:endParaRPr lang="es-AR" sz="3600" b="1" dirty="0">
              <a:solidFill>
                <a:srgbClr val="FFFF00"/>
              </a:solidFill>
            </a:endParaRPr>
          </a:p>
        </p:txBody>
      </p:sp>
      <p:pic>
        <p:nvPicPr>
          <p:cNvPr id="3" name="2 Imagen" descr="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509120"/>
            <a:ext cx="20882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827584" y="764704"/>
            <a:ext cx="7560840" cy="5040560"/>
            <a:chOff x="827584" y="764704"/>
            <a:chExt cx="7560840" cy="5040560"/>
          </a:xfrm>
          <a:solidFill>
            <a:schemeClr val="tx2">
              <a:lumMod val="50000"/>
              <a:alpha val="54000"/>
            </a:schemeClr>
          </a:solidFill>
        </p:grpSpPr>
        <p:sp>
          <p:nvSpPr>
            <p:cNvPr id="3" name="2 Rectángulo"/>
            <p:cNvSpPr/>
            <p:nvPr/>
          </p:nvSpPr>
          <p:spPr>
            <a:xfrm>
              <a:off x="827584" y="764704"/>
              <a:ext cx="7560840" cy="50405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1043608" y="1484784"/>
              <a:ext cx="6984776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FF00"/>
                  </a:solidFill>
                </a:rPr>
                <a:t>Es vital que los pacientes hospitalizados intenten dejar de fumar ya que el consumo de tabaco puede interferir con su recuperación y su salud general</a:t>
              </a:r>
              <a:r>
                <a:rPr lang="es-AR" sz="3600" b="1" dirty="0" smtClean="0">
                  <a:solidFill>
                    <a:srgbClr val="FFFF00"/>
                  </a:solidFill>
                </a:rPr>
                <a:t>.</a:t>
              </a:r>
            </a:p>
            <a:p>
              <a:endParaRPr lang="es-AR" sz="2800" b="1" dirty="0">
                <a:solidFill>
                  <a:srgbClr val="002060"/>
                </a:solidFill>
              </a:endParaRPr>
            </a:p>
            <a:p>
              <a:endParaRPr lang="es-AR" sz="28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548680"/>
            <a:ext cx="7776864" cy="1872208"/>
          </a:xfrm>
          <a:prstGeom prst="rect">
            <a:avLst/>
          </a:prstGeom>
          <a:solidFill>
            <a:schemeClr val="tx2">
              <a:lumMod val="5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755576" y="6206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Los pacientes hospitalizados pueden estar especialmente motivados para hacer un intento de dejar de fumar </a:t>
            </a:r>
            <a:endParaRPr lang="es-AR" sz="3200" b="1" dirty="0">
              <a:solidFill>
                <a:srgbClr val="FFFF00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95536" y="2564904"/>
            <a:ext cx="4176464" cy="3744416"/>
            <a:chOff x="395536" y="2564904"/>
            <a:chExt cx="4176464" cy="3744416"/>
          </a:xfrm>
        </p:grpSpPr>
        <p:sp>
          <p:nvSpPr>
            <p:cNvPr id="6" name="5 Rectángulo"/>
            <p:cNvSpPr/>
            <p:nvPr/>
          </p:nvSpPr>
          <p:spPr>
            <a:xfrm>
              <a:off x="395536" y="2996952"/>
              <a:ext cx="4176464" cy="3312368"/>
            </a:xfrm>
            <a:prstGeom prst="rect">
              <a:avLst/>
            </a:prstGeom>
            <a:solidFill>
              <a:schemeClr val="tx2">
                <a:lumMod val="5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395536" y="3068960"/>
              <a:ext cx="40324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La enfermedad causante de la hospitalización puede ser causada o exacerbada por el consumo de tabaco. </a:t>
              </a:r>
            </a:p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Refuerza la percepción de vulnerabilidad a los riesgos para la salud del hábito de fumar</a:t>
              </a:r>
              <a:endParaRPr lang="es-A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7 Flecha abajo"/>
            <p:cNvSpPr/>
            <p:nvPr/>
          </p:nvSpPr>
          <p:spPr>
            <a:xfrm>
              <a:off x="2051720" y="2564904"/>
              <a:ext cx="648072" cy="360040"/>
            </a:xfrm>
            <a:prstGeom prst="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716016" y="2564904"/>
            <a:ext cx="4176464" cy="3744416"/>
            <a:chOff x="4716016" y="2564904"/>
            <a:chExt cx="4176464" cy="3744416"/>
          </a:xfrm>
        </p:grpSpPr>
        <p:sp>
          <p:nvSpPr>
            <p:cNvPr id="7" name="6 Rectángulo"/>
            <p:cNvSpPr/>
            <p:nvPr/>
          </p:nvSpPr>
          <p:spPr>
            <a:xfrm>
              <a:off x="4716016" y="2996952"/>
              <a:ext cx="4176464" cy="3312368"/>
            </a:xfrm>
            <a:prstGeom prst="rect">
              <a:avLst/>
            </a:prstGeom>
            <a:solidFill>
              <a:schemeClr val="tx2">
                <a:lumMod val="5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076056" y="3212976"/>
              <a:ext cx="33123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La hospitalización es un período especialmente receptivo a las indicaciones de los profesionales sanitarios</a:t>
              </a:r>
              <a:endParaRPr lang="es-A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Flecha abajo"/>
            <p:cNvSpPr/>
            <p:nvPr/>
          </p:nvSpPr>
          <p:spPr>
            <a:xfrm>
              <a:off x="6516216" y="2564904"/>
              <a:ext cx="648072" cy="360040"/>
            </a:xfrm>
            <a:prstGeom prst="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251521" y="476672"/>
            <a:ext cx="8568952" cy="1224136"/>
            <a:chOff x="251521" y="476672"/>
            <a:chExt cx="8568952" cy="1224136"/>
          </a:xfrm>
        </p:grpSpPr>
        <p:sp>
          <p:nvSpPr>
            <p:cNvPr id="6" name="5 Rectángulo"/>
            <p:cNvSpPr/>
            <p:nvPr/>
          </p:nvSpPr>
          <p:spPr>
            <a:xfrm>
              <a:off x="683568" y="476672"/>
              <a:ext cx="7920880" cy="1224136"/>
            </a:xfrm>
            <a:prstGeom prst="rect">
              <a:avLst/>
            </a:prstGeom>
            <a:solidFill>
              <a:schemeClr val="tx2">
                <a:lumMod val="50000"/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251521" y="548680"/>
              <a:ext cx="85689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chemeClr val="bg1"/>
                  </a:solidFill>
                </a:rPr>
                <a:t>El paciente estará alojado temporariamente en un ambiente libre de humo</a:t>
              </a:r>
              <a:endParaRPr lang="es-AR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3528" y="2852936"/>
            <a:ext cx="3528392" cy="2160240"/>
            <a:chOff x="323528" y="2852936"/>
            <a:chExt cx="3528392" cy="2160240"/>
          </a:xfrm>
        </p:grpSpPr>
        <p:sp>
          <p:nvSpPr>
            <p:cNvPr id="7" name="6 Rectángulo"/>
            <p:cNvSpPr/>
            <p:nvPr/>
          </p:nvSpPr>
          <p:spPr>
            <a:xfrm>
              <a:off x="323528" y="2852936"/>
              <a:ext cx="3528392" cy="2160240"/>
            </a:xfrm>
            <a:prstGeom prst="rect">
              <a:avLst/>
            </a:prstGeom>
            <a:solidFill>
              <a:schemeClr val="tx2">
                <a:lumMod val="50000"/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323528" y="2924944"/>
              <a:ext cx="34563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</a:rPr>
                <a:t>Prescripción de medicación que alivie los síntomas de abstinencia</a:t>
              </a:r>
              <a:endParaRPr lang="es-AR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427984" y="1988840"/>
            <a:ext cx="4392489" cy="1512168"/>
            <a:chOff x="4427984" y="1988840"/>
            <a:chExt cx="4392489" cy="1512168"/>
          </a:xfrm>
        </p:grpSpPr>
        <p:sp>
          <p:nvSpPr>
            <p:cNvPr id="8" name="7 Rectángulo"/>
            <p:cNvSpPr/>
            <p:nvPr/>
          </p:nvSpPr>
          <p:spPr>
            <a:xfrm>
              <a:off x="4427984" y="2060848"/>
              <a:ext cx="4248472" cy="1440160"/>
            </a:xfrm>
            <a:prstGeom prst="rect">
              <a:avLst/>
            </a:prstGeom>
            <a:solidFill>
              <a:schemeClr val="tx2">
                <a:lumMod val="5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4499993" y="1988840"/>
              <a:ext cx="43204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chemeClr val="bg1"/>
                  </a:solidFill>
                </a:rPr>
                <a:t>Experiencia positiva con el alivio de los síntomas de abstinencia</a:t>
              </a:r>
              <a:endParaRPr lang="es-AR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427984" y="3573016"/>
            <a:ext cx="4320480" cy="3037696"/>
            <a:chOff x="4427984" y="3573016"/>
            <a:chExt cx="4320480" cy="3037696"/>
          </a:xfrm>
        </p:grpSpPr>
        <p:sp>
          <p:nvSpPr>
            <p:cNvPr id="9" name="8 Rectángulo"/>
            <p:cNvSpPr/>
            <p:nvPr/>
          </p:nvSpPr>
          <p:spPr>
            <a:xfrm>
              <a:off x="4427984" y="4005064"/>
              <a:ext cx="4320480" cy="2592288"/>
            </a:xfrm>
            <a:prstGeom prst="rect">
              <a:avLst/>
            </a:prstGeom>
            <a:solidFill>
              <a:schemeClr val="tx2">
                <a:lumMod val="5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72000" y="3933056"/>
              <a:ext cx="410445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chemeClr val="bg1"/>
                  </a:solidFill>
                </a:rPr>
                <a:t>Refuerza la confianza en que los  tratamientos pueden ayudarlo  a dejar de fumar o mantener la abstinencia conseguida en el hospital</a:t>
              </a:r>
              <a:endParaRPr lang="es-A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9 Flecha abajo"/>
            <p:cNvSpPr/>
            <p:nvPr/>
          </p:nvSpPr>
          <p:spPr>
            <a:xfrm>
              <a:off x="6372200" y="3573016"/>
              <a:ext cx="576064" cy="360040"/>
            </a:xfrm>
            <a:prstGeom prst="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33265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Intensive Smoking Cessation Intervention Reduces Mortality in High-Risk Smokers With Cardiovascular Disease</a:t>
            </a:r>
            <a:endParaRPr lang="es-AR" sz="2400" b="1" dirty="0">
              <a:solidFill>
                <a:srgbClr val="FFFF00"/>
              </a:solidFill>
            </a:endParaRPr>
          </a:p>
        </p:txBody>
      </p:sp>
      <p:pic>
        <p:nvPicPr>
          <p:cNvPr id="4" name="3 Imagen" descr="Image not available."/>
          <p:cNvPicPr/>
          <p:nvPr/>
        </p:nvPicPr>
        <p:blipFill>
          <a:blip r:embed="rId2" cstate="print"/>
          <a:srcRect b="16216"/>
          <a:stretch>
            <a:fillRect/>
          </a:stretch>
        </p:blipFill>
        <p:spPr bwMode="auto">
          <a:xfrm>
            <a:off x="683568" y="3429000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Image not available."/>
          <p:cNvPicPr/>
          <p:nvPr/>
        </p:nvPicPr>
        <p:blipFill>
          <a:blip r:embed="rId3" cstate="print"/>
          <a:srcRect b="16216"/>
          <a:stretch>
            <a:fillRect/>
          </a:stretch>
        </p:blipFill>
        <p:spPr bwMode="auto">
          <a:xfrm>
            <a:off x="4499992" y="3429000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5536" y="112474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Pacientes adultos internados en UCI</a:t>
            </a:r>
          </a:p>
          <a:p>
            <a:r>
              <a:rPr lang="es-AR" sz="2000" b="1" dirty="0" smtClean="0">
                <a:solidFill>
                  <a:schemeClr val="bg1"/>
                </a:solidFill>
              </a:rPr>
              <a:t>Dos grupos:</a:t>
            </a:r>
          </a:p>
          <a:p>
            <a:pPr>
              <a:buBlip>
                <a:blip r:embed="rId4"/>
              </a:buBlip>
            </a:pPr>
            <a:r>
              <a:rPr lang="es-AR" sz="2000" b="1" dirty="0" smtClean="0">
                <a:solidFill>
                  <a:schemeClr val="bg1"/>
                </a:solidFill>
              </a:rPr>
              <a:t>Intervención intensiva (n=109): 12 semanas de TCC+ </a:t>
            </a:r>
            <a:r>
              <a:rPr lang="es-AR" sz="2000" b="1" dirty="0" err="1" smtClean="0">
                <a:solidFill>
                  <a:schemeClr val="bg1"/>
                </a:solidFill>
              </a:rPr>
              <a:t>farmacoterapia</a:t>
            </a:r>
            <a:endParaRPr lang="es-AR" sz="2000" b="1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s-AR" sz="2000" b="1" dirty="0" smtClean="0">
                <a:solidFill>
                  <a:schemeClr val="bg1"/>
                </a:solidFill>
              </a:rPr>
              <a:t>Cuidado usual (n=100): consejo breve + material impreso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2420888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FF00"/>
                </a:solidFill>
              </a:rPr>
              <a:t>Seguimiento a 2 años: abstinencia 33% vs 9% - Disminución en número de internaciones y disminución de mortalidad en el grupo de intervención intensiva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08104" y="6237312"/>
            <a:ext cx="3333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Mohiuddin</a:t>
            </a:r>
            <a:r>
              <a:rPr lang="en-US" dirty="0" smtClean="0">
                <a:solidFill>
                  <a:schemeClr val="bg1"/>
                </a:solidFill>
              </a:rPr>
              <a:t>. Chest 2007 (131):446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412776"/>
            <a:ext cx="7795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solidFill>
                  <a:srgbClr val="FFFF00"/>
                </a:solidFill>
              </a:rPr>
              <a:t>¿</a:t>
            </a:r>
            <a:r>
              <a:rPr lang="es-AR" sz="4000" b="1" dirty="0" err="1" smtClean="0">
                <a:solidFill>
                  <a:srgbClr val="FFFF00"/>
                </a:solidFill>
              </a:rPr>
              <a:t>Cúales</a:t>
            </a:r>
            <a:r>
              <a:rPr lang="es-AR" sz="4000" b="1" dirty="0" smtClean="0">
                <a:solidFill>
                  <a:srgbClr val="FFFF00"/>
                </a:solidFill>
              </a:rPr>
              <a:t> son las intervenciones que deberíamos realizar en los pacientes internados?</a:t>
            </a:r>
            <a:endParaRPr lang="es-AR" sz="4000" b="1" dirty="0">
              <a:solidFill>
                <a:srgbClr val="FFFF00"/>
              </a:solidFill>
            </a:endParaRPr>
          </a:p>
        </p:txBody>
      </p:sp>
      <p:pic>
        <p:nvPicPr>
          <p:cNvPr id="3" name="2 Imagen" descr="1047234-Royalty-Free-RF-Clip-Art-Illustration-Of-A-Cartoon-Smoking-Man-Wearing-Pat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39121"/>
            <a:ext cx="1924174" cy="3218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260648"/>
            <a:ext cx="8208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AR" sz="2800" b="1" dirty="0" smtClean="0">
                <a:solidFill>
                  <a:srgbClr val="FFFF00"/>
                </a:solidFill>
              </a:rPr>
              <a:t>Preguntar al paciente en el ingreso si fuma y documentar su hábito tabáquico.</a:t>
            </a:r>
          </a:p>
          <a:p>
            <a:pPr>
              <a:buBlip>
                <a:blip r:embed="rId2"/>
              </a:buBlip>
            </a:pPr>
            <a:r>
              <a:rPr lang="es-AR" sz="2800" b="1" dirty="0" smtClean="0">
                <a:solidFill>
                  <a:srgbClr val="FFFF00"/>
                </a:solidFill>
              </a:rPr>
              <a:t>Para los fumadores actuales incluir al tabaquismo como diagnóstico.</a:t>
            </a:r>
          </a:p>
          <a:p>
            <a:pPr>
              <a:buBlip>
                <a:blip r:embed="rId2"/>
              </a:buBlip>
            </a:pPr>
            <a:r>
              <a:rPr lang="es-AR" sz="2800" b="1" dirty="0" smtClean="0">
                <a:solidFill>
                  <a:srgbClr val="FFFF00"/>
                </a:solidFill>
              </a:rPr>
              <a:t>Proporcionar asesoramiento, intervenciones conductuales y medicación para facilitar la abstinencia al tabaco y tratar los síntomas de abstinencia.</a:t>
            </a:r>
          </a:p>
          <a:p>
            <a:pPr>
              <a:buBlip>
                <a:blip r:embed="rId2"/>
              </a:buBlip>
            </a:pPr>
            <a:r>
              <a:rPr lang="es-AR" sz="2800" b="1" dirty="0" smtClean="0">
                <a:solidFill>
                  <a:srgbClr val="FFFF00"/>
                </a:solidFill>
              </a:rPr>
              <a:t>Proporcionar asesoramiento y asistencia sobre cómo dejar de fumar durante la hospitalización y mantener la abstinencia después del alta.</a:t>
            </a:r>
          </a:p>
          <a:p>
            <a:pPr>
              <a:buBlip>
                <a:blip r:embed="rId2"/>
              </a:buBlip>
            </a:pPr>
            <a:r>
              <a:rPr lang="es-AR" sz="2800" b="1" dirty="0" smtClean="0">
                <a:solidFill>
                  <a:srgbClr val="FFFF00"/>
                </a:solidFill>
              </a:rPr>
              <a:t>Organizar el seguimiento en relación con el hábito tabáquico. Proporcionar contacto de apoyo por lo menos durante el mes posterior al alta</a:t>
            </a:r>
            <a:endParaRPr lang="es-AR" sz="2800" b="1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44008" y="6237312"/>
            <a:ext cx="423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Guia</a:t>
            </a:r>
            <a:r>
              <a:rPr lang="es-AR" dirty="0" smtClean="0">
                <a:solidFill>
                  <a:schemeClr val="bg1"/>
                </a:solidFill>
              </a:rPr>
              <a:t> SEPAR de Tratamiento del tabaquismo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4077072"/>
          <a:ext cx="3816424" cy="182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713"/>
                <a:gridCol w="1614641"/>
                <a:gridCol w="1321070"/>
              </a:tblGrid>
              <a:tr h="324821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N°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pac</a:t>
                      </a:r>
                      <a:r>
                        <a:rPr lang="es-AR" baseline="0" dirty="0" smtClean="0"/>
                        <a:t>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Intervención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% </a:t>
                      </a:r>
                      <a:r>
                        <a:rPr lang="es-AR" dirty="0" err="1" smtClean="0"/>
                        <a:t>abst</a:t>
                      </a:r>
                      <a:r>
                        <a:rPr lang="es-AR" dirty="0" smtClean="0"/>
                        <a:t> año</a:t>
                      </a:r>
                      <a:endParaRPr lang="es-AR" dirty="0"/>
                    </a:p>
                  </a:txBody>
                  <a:tcPr/>
                </a:tc>
              </a:tr>
              <a:tr h="424838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717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Mínima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7%</a:t>
                      </a:r>
                      <a:endParaRPr lang="es-AR" dirty="0"/>
                    </a:p>
                  </a:txBody>
                  <a:tcPr/>
                </a:tc>
              </a:tr>
              <a:tr h="424838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919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TCC</a:t>
                      </a:r>
                      <a:r>
                        <a:rPr lang="es-AR" baseline="0" dirty="0" smtClean="0"/>
                        <a:t>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21%</a:t>
                      </a:r>
                      <a:endParaRPr lang="es-AR" dirty="0"/>
                    </a:p>
                  </a:txBody>
                  <a:tcPr/>
                </a:tc>
              </a:tr>
              <a:tr h="606911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921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TCC</a:t>
                      </a:r>
                      <a:r>
                        <a:rPr lang="es-AR" baseline="0" dirty="0" smtClean="0"/>
                        <a:t> + TRN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33%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611560" y="260648"/>
            <a:ext cx="8064896" cy="6361674"/>
            <a:chOff x="611560" y="260648"/>
            <a:chExt cx="8064896" cy="6361674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3717032"/>
              <a:ext cx="3528392" cy="2486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611560" y="1196752"/>
              <a:ext cx="78488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b="1" dirty="0" smtClean="0">
                  <a:solidFill>
                    <a:schemeClr val="bg1"/>
                  </a:solidFill>
                </a:rPr>
                <a:t>2560 fumadores activos </a:t>
              </a:r>
            </a:p>
            <a:p>
              <a:r>
                <a:rPr lang="es-AR" sz="2000" b="1" dirty="0" smtClean="0">
                  <a:solidFill>
                    <a:schemeClr val="bg1"/>
                  </a:solidFill>
                </a:rPr>
                <a:t>717 no aceptaron ingresar en el estudio: intervención mínima</a:t>
              </a:r>
            </a:p>
            <a:p>
              <a:r>
                <a:rPr lang="es-AR" sz="2000" b="1" dirty="0" smtClean="0">
                  <a:solidFill>
                    <a:schemeClr val="bg1"/>
                  </a:solidFill>
                </a:rPr>
                <a:t>1843 se dividieron en dos grupos:</a:t>
              </a:r>
            </a:p>
            <a:p>
              <a:pPr>
                <a:buBlip>
                  <a:blip r:embed="rId3"/>
                </a:buBlip>
              </a:pPr>
              <a:r>
                <a:rPr lang="es-AR" sz="2000" b="1" dirty="0" smtClean="0">
                  <a:solidFill>
                    <a:schemeClr val="bg1"/>
                  </a:solidFill>
                </a:rPr>
                <a:t> Terapia cognitivo conductual de alta intensidad  (dos grupos: con seguimiento telefónico o por consultorio de tabaco)</a:t>
              </a:r>
            </a:p>
            <a:p>
              <a:pPr>
                <a:buBlip>
                  <a:blip r:embed="rId3"/>
                </a:buBlip>
              </a:pPr>
              <a:r>
                <a:rPr lang="es-AR" sz="2000" b="1" dirty="0" smtClean="0">
                  <a:solidFill>
                    <a:schemeClr val="bg1"/>
                  </a:solidFill>
                </a:rPr>
                <a:t>Terapia cognitivo conductual de alta intensidad  (dos grupos: con seguimiento telefónico o por consultorio de tabaco) + Terapia de reemplazo nicotínico 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260648"/>
              <a:ext cx="6424387" cy="603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064" y="6309320"/>
              <a:ext cx="3528392" cy="313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5688632" cy="175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012160" y="836712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274 pacientes fumadores activos en el momento de internación por causas médicas o quirúrgicas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2420888"/>
            <a:ext cx="6706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3 grupos:</a:t>
            </a:r>
          </a:p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1- Tratamiento usual (sin consejo adicional)</a:t>
            </a:r>
          </a:p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2- Consejo solo (20 minutos de intervención y material escrito)</a:t>
            </a:r>
          </a:p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3- TRN (6 semanas) + consejo</a:t>
            </a:r>
            <a:endParaRPr lang="es-AR" sz="2000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79512" y="3789040"/>
            <a:ext cx="8784976" cy="2520280"/>
            <a:chOff x="179512" y="3789040"/>
            <a:chExt cx="8784976" cy="25202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3789040"/>
              <a:ext cx="8784976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2771800" y="5013176"/>
              <a:ext cx="720080" cy="64807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364088" y="5013176"/>
              <a:ext cx="720080" cy="64807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umadora.jpg"/>
          <p:cNvPicPr>
            <a:picLocks noChangeAspect="1"/>
          </p:cNvPicPr>
          <p:nvPr/>
        </p:nvPicPr>
        <p:blipFill>
          <a:blip r:embed="rId2" cstate="print"/>
          <a:srcRect l="14161" r="14020"/>
          <a:stretch>
            <a:fillRect/>
          </a:stretch>
        </p:blipFill>
        <p:spPr>
          <a:xfrm>
            <a:off x="7308304" y="0"/>
            <a:ext cx="1835696" cy="192339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980728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rgbClr val="FFFF00"/>
                </a:solidFill>
              </a:rPr>
              <a:t>Tabaquismo</a:t>
            </a:r>
          </a:p>
          <a:p>
            <a:pPr algn="ctr"/>
            <a:endParaRPr lang="es-AR" sz="3200" b="1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s-AR" sz="2800" b="1" dirty="0" smtClean="0">
                <a:solidFill>
                  <a:schemeClr val="bg1"/>
                </a:solidFill>
              </a:rPr>
              <a:t>Factor de riesgo importante para múltiples enfermedades</a:t>
            </a:r>
          </a:p>
          <a:p>
            <a:pPr>
              <a:buBlip>
                <a:blip r:embed="rId3"/>
              </a:buBlip>
            </a:pPr>
            <a:r>
              <a:rPr lang="es-AR" sz="2800" b="1" dirty="0" smtClean="0">
                <a:solidFill>
                  <a:schemeClr val="bg1"/>
                </a:solidFill>
              </a:rPr>
              <a:t>La persona que sigue fumando después de los 35 años perderá 3 meses de vida por año.</a:t>
            </a:r>
          </a:p>
          <a:p>
            <a:pPr>
              <a:buBlip>
                <a:blip r:embed="rId3"/>
              </a:buBlip>
            </a:pPr>
            <a:r>
              <a:rPr lang="es-AR" sz="2800" b="1" dirty="0" smtClean="0">
                <a:solidFill>
                  <a:schemeClr val="bg1"/>
                </a:solidFill>
              </a:rPr>
              <a:t>Cuanto más tardíamente deje de fumar mayor será la posibilidad de desarrollar cáncer de pulmón</a:t>
            </a:r>
          </a:p>
          <a:p>
            <a:pPr>
              <a:buBlip>
                <a:blip r:embed="rId3"/>
              </a:buBlip>
            </a:pPr>
            <a:r>
              <a:rPr lang="es-AR" sz="2800" b="1" dirty="0" smtClean="0">
                <a:solidFill>
                  <a:schemeClr val="bg1"/>
                </a:solidFill>
              </a:rPr>
              <a:t>El tabaquismo activo aumenta la posibilidad de recurrencia y exacerbaciones de enfermedades (cáncer, EPOC, cardiovasculares, </a:t>
            </a:r>
            <a:r>
              <a:rPr lang="es-AR" sz="2800" b="1" dirty="0" err="1" smtClean="0">
                <a:solidFill>
                  <a:schemeClr val="bg1"/>
                </a:solidFill>
              </a:rPr>
              <a:t>etc</a:t>
            </a:r>
            <a:r>
              <a:rPr lang="es-AR" sz="2800" b="1" dirty="0" smtClean="0">
                <a:solidFill>
                  <a:schemeClr val="bg1"/>
                </a:solidFill>
              </a:rPr>
              <a:t>)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68144" y="6309320"/>
            <a:ext cx="2940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err="1" smtClean="0">
                <a:solidFill>
                  <a:schemeClr val="bg1"/>
                </a:solidFill>
              </a:rPr>
              <a:t>Halpern</a:t>
            </a:r>
            <a:r>
              <a:rPr lang="es-AR" sz="1200" dirty="0" smtClean="0">
                <a:solidFill>
                  <a:schemeClr val="bg1"/>
                </a:solidFill>
              </a:rPr>
              <a:t> JNCI 1993- </a:t>
            </a:r>
            <a:r>
              <a:rPr lang="es-AR" sz="1200" dirty="0" err="1" smtClean="0">
                <a:solidFill>
                  <a:schemeClr val="bg1"/>
                </a:solidFill>
              </a:rPr>
              <a:t>Thorax</a:t>
            </a:r>
            <a:r>
              <a:rPr lang="es-AR" sz="1200" dirty="0" smtClean="0">
                <a:solidFill>
                  <a:schemeClr val="bg1"/>
                </a:solidFill>
              </a:rPr>
              <a:t> 2002 57 (11) 967</a:t>
            </a:r>
            <a:endParaRPr lang="es-A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395536" y="260648"/>
            <a:ext cx="8748464" cy="6345415"/>
            <a:chOff x="395536" y="260648"/>
            <a:chExt cx="8748464" cy="6345415"/>
          </a:xfrm>
        </p:grpSpPr>
        <p:sp>
          <p:nvSpPr>
            <p:cNvPr id="2" name="1 CuadroTexto"/>
            <p:cNvSpPr txBox="1"/>
            <p:nvPr/>
          </p:nvSpPr>
          <p:spPr>
            <a:xfrm>
              <a:off x="3419872" y="260648"/>
              <a:ext cx="2205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600" b="1" dirty="0" err="1" smtClean="0">
                  <a:solidFill>
                    <a:srgbClr val="FFFF00"/>
                  </a:solidFill>
                </a:rPr>
                <a:t>Bupropion</a:t>
              </a:r>
              <a:endParaRPr lang="es-AR" sz="3600" b="1" dirty="0">
                <a:solidFill>
                  <a:srgbClr val="FFFF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1268760"/>
              <a:ext cx="5040122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395536" y="1052736"/>
              <a:ext cx="3096343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3"/>
                </a:buBlip>
              </a:pPr>
              <a:r>
                <a:rPr lang="es-AR" sz="2000" b="1" dirty="0" smtClean="0">
                  <a:solidFill>
                    <a:schemeClr val="bg1"/>
                  </a:solidFill>
                </a:rPr>
                <a:t>151 pacientes internados por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sindrome</a:t>
              </a:r>
              <a:r>
                <a:rPr lang="es-AR" sz="2000" b="1" dirty="0" smtClean="0">
                  <a:solidFill>
                    <a:schemeClr val="bg1"/>
                  </a:solidFill>
                </a:rPr>
                <a:t> coronario agudo </a:t>
              </a:r>
            </a:p>
            <a:p>
              <a:pPr>
                <a:buBlip>
                  <a:blip r:embed="rId3"/>
                </a:buBlip>
              </a:pPr>
              <a:r>
                <a:rPr lang="es-AR" sz="2000" b="1" dirty="0" smtClean="0">
                  <a:solidFill>
                    <a:schemeClr val="bg1"/>
                  </a:solidFill>
                </a:rPr>
                <a:t>2 grupos: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Bupropion</a:t>
              </a:r>
              <a:r>
                <a:rPr lang="es-AR" sz="2000" b="1" dirty="0" smtClean="0">
                  <a:solidFill>
                    <a:schemeClr val="bg1"/>
                  </a:solidFill>
                </a:rPr>
                <a:t> por 8 semanas (n=75) o placebo (n=76)</a:t>
              </a:r>
            </a:p>
            <a:p>
              <a:pPr>
                <a:buBlip>
                  <a:blip r:embed="rId3"/>
                </a:buBlip>
              </a:pPr>
              <a:r>
                <a:rPr lang="es-AR" sz="2000" b="1" dirty="0" smtClean="0">
                  <a:solidFill>
                    <a:schemeClr val="bg1"/>
                  </a:solidFill>
                </a:rPr>
                <a:t>Ambos grupos recibieron 5 sesiones de consejo y entrenamiento para cesación tabáquica.</a:t>
              </a:r>
            </a:p>
            <a:p>
              <a:pPr>
                <a:buBlip>
                  <a:blip r:embed="rId3"/>
                </a:buBlip>
              </a:pPr>
              <a:r>
                <a:rPr lang="es-AR" sz="2000" b="1" dirty="0" smtClean="0">
                  <a:solidFill>
                    <a:schemeClr val="bg1"/>
                  </a:solidFill>
                </a:rPr>
                <a:t>No hubo diferencias en la abstinencia entre los dos grupos</a:t>
              </a:r>
            </a:p>
            <a:p>
              <a:pPr>
                <a:buBlip>
                  <a:blip r:embed="rId3"/>
                </a:buBlip>
              </a:pPr>
              <a:r>
                <a:rPr lang="es-AR" sz="2000" b="1" dirty="0" smtClean="0">
                  <a:solidFill>
                    <a:schemeClr val="bg1"/>
                  </a:solidFill>
                </a:rPr>
                <a:t>Al año: 31 vs 33% de abstinentes 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388881" y="6021288"/>
              <a:ext cx="6755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Planer. </a:t>
              </a:r>
              <a:r>
                <a:rPr lang="en-US" sz="1400" dirty="0" err="1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Bupropion</a:t>
              </a: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for smoking cessation in patients with acute coronary syndrome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Arch Intern Med 2011 Jun 27;171(12):1055-60</a:t>
              </a:r>
              <a:endParaRPr lang="es-AR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076056" y="980728"/>
            <a:ext cx="3528392" cy="2448272"/>
          </a:xfrm>
          <a:prstGeom prst="rect">
            <a:avLst/>
          </a:prstGeom>
          <a:solidFill>
            <a:schemeClr val="tx2">
              <a:lumMod val="5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3538562" y="260648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b="1" dirty="0" err="1" smtClean="0">
                <a:solidFill>
                  <a:srgbClr val="FFFF00"/>
                </a:solidFill>
              </a:rPr>
              <a:t>Vareniclina</a:t>
            </a:r>
            <a:endParaRPr lang="es-AR" sz="3200" b="1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908720"/>
            <a:ext cx="41764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</a:rPr>
              <a:t>Pacientes adultos</a:t>
            </a:r>
          </a:p>
          <a:p>
            <a:r>
              <a:rPr lang="es-AR" sz="2800" dirty="0" smtClean="0">
                <a:solidFill>
                  <a:schemeClr val="bg1"/>
                </a:solidFill>
              </a:rPr>
              <a:t>Internación por enfermedades relacionadas al tabaquismo</a:t>
            </a:r>
          </a:p>
          <a:p>
            <a:endParaRPr lang="es-AR" sz="2800" dirty="0" smtClean="0">
              <a:solidFill>
                <a:schemeClr val="bg1"/>
              </a:solidFill>
            </a:endParaRPr>
          </a:p>
          <a:p>
            <a:r>
              <a:rPr lang="es-AR" sz="2800" dirty="0" smtClean="0">
                <a:solidFill>
                  <a:schemeClr val="bg1"/>
                </a:solidFill>
              </a:rPr>
              <a:t>Dos grupos:</a:t>
            </a:r>
          </a:p>
          <a:p>
            <a:pPr>
              <a:buBlip>
                <a:blip r:embed="rId2"/>
              </a:buBlip>
            </a:pPr>
            <a:r>
              <a:rPr lang="es-AR" sz="2800" dirty="0" err="1" smtClean="0">
                <a:solidFill>
                  <a:schemeClr val="bg1"/>
                </a:solidFill>
              </a:rPr>
              <a:t>Vareniclina</a:t>
            </a:r>
            <a:r>
              <a:rPr lang="es-AR" sz="2800" dirty="0" smtClean="0">
                <a:solidFill>
                  <a:schemeClr val="bg1"/>
                </a:solidFill>
              </a:rPr>
              <a:t> 12 semanas + consejo para cesación (n=196)</a:t>
            </a:r>
          </a:p>
          <a:p>
            <a:pPr>
              <a:buBlip>
                <a:blip r:embed="rId2"/>
              </a:buBlip>
            </a:pPr>
            <a:r>
              <a:rPr lang="es-AR" sz="2800" dirty="0" smtClean="0">
                <a:solidFill>
                  <a:schemeClr val="bg1"/>
                </a:solidFill>
              </a:rPr>
              <a:t>Consejo para dejar de fumar (n=196)</a:t>
            </a:r>
          </a:p>
          <a:p>
            <a:endParaRPr lang="es-AR" sz="2800" dirty="0" smtClean="0">
              <a:solidFill>
                <a:schemeClr val="bg1"/>
              </a:solidFill>
            </a:endParaRPr>
          </a:p>
          <a:p>
            <a:r>
              <a:rPr lang="es-AR" sz="2800" dirty="0" smtClean="0">
                <a:solidFill>
                  <a:schemeClr val="bg1"/>
                </a:solidFill>
              </a:rPr>
              <a:t>Seguimiento por 12 meses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36096" y="1196752"/>
            <a:ext cx="26486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FFFF00"/>
                </a:solidFill>
              </a:rPr>
              <a:t>Abstinencia:</a:t>
            </a:r>
          </a:p>
          <a:p>
            <a:r>
              <a:rPr lang="es-AR" sz="2800" b="1" dirty="0" err="1" smtClean="0">
                <a:solidFill>
                  <a:srgbClr val="FFFF00"/>
                </a:solidFill>
              </a:rPr>
              <a:t>Varenicline</a:t>
            </a:r>
            <a:r>
              <a:rPr lang="es-AR" sz="2800" b="1" dirty="0" smtClean="0">
                <a:solidFill>
                  <a:srgbClr val="FFFF00"/>
                </a:solidFill>
              </a:rPr>
              <a:t>: 31%</a:t>
            </a:r>
          </a:p>
          <a:p>
            <a:r>
              <a:rPr lang="es-AR" sz="2800" b="1" dirty="0" smtClean="0">
                <a:solidFill>
                  <a:srgbClr val="FFFF00"/>
                </a:solidFill>
              </a:rPr>
              <a:t>Placebo: 21%</a:t>
            </a:r>
          </a:p>
          <a:p>
            <a:pPr algn="ctr"/>
            <a:r>
              <a:rPr lang="es-AR" sz="2800" b="1" dirty="0" smtClean="0">
                <a:solidFill>
                  <a:srgbClr val="FFFF00"/>
                </a:solidFill>
              </a:rPr>
              <a:t>P=0,03</a:t>
            </a:r>
            <a:endParaRPr lang="es-AR" sz="28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88224" y="6165304"/>
            <a:ext cx="21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Smith – </a:t>
            </a:r>
            <a:r>
              <a:rPr lang="es-AR" dirty="0" err="1" smtClean="0">
                <a:solidFill>
                  <a:schemeClr val="bg1"/>
                </a:solidFill>
              </a:rPr>
              <a:t>Thorax</a:t>
            </a:r>
            <a:r>
              <a:rPr lang="es-AR" dirty="0" smtClean="0">
                <a:solidFill>
                  <a:schemeClr val="bg1"/>
                </a:solidFill>
              </a:rPr>
              <a:t> 2012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589" y="4077072"/>
            <a:ext cx="4160714" cy="201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4969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824536" cy="147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724128" y="6488668"/>
            <a:ext cx="30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JAMA 2014 </a:t>
            </a:r>
            <a:r>
              <a:rPr lang="es-AR" dirty="0" err="1" smtClean="0">
                <a:solidFill>
                  <a:schemeClr val="bg1"/>
                </a:solidFill>
              </a:rPr>
              <a:t>Aug</a:t>
            </a:r>
            <a:r>
              <a:rPr lang="es-AR" dirty="0" smtClean="0">
                <a:solidFill>
                  <a:schemeClr val="bg1"/>
                </a:solidFill>
              </a:rPr>
              <a:t> 20,312 (7) 719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92080" y="332656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397 pacientes  hospitalizados fumadores diarios</a:t>
            </a:r>
          </a:p>
          <a:p>
            <a:r>
              <a:rPr lang="es-AR" sz="2000" dirty="0" smtClean="0">
                <a:solidFill>
                  <a:schemeClr val="bg1"/>
                </a:solidFill>
              </a:rPr>
              <a:t>-198 grupo de intervención (apoyo telefónico y medicación)</a:t>
            </a:r>
          </a:p>
          <a:p>
            <a:r>
              <a:rPr lang="es-AR" sz="2000" dirty="0" smtClean="0">
                <a:solidFill>
                  <a:schemeClr val="bg1"/>
                </a:solidFill>
              </a:rPr>
              <a:t>-199 tratamiento </a:t>
            </a:r>
            <a:r>
              <a:rPr lang="es-AR" sz="2000" dirty="0" err="1" smtClean="0">
                <a:solidFill>
                  <a:schemeClr val="bg1"/>
                </a:solidFill>
              </a:rPr>
              <a:t>standard</a:t>
            </a:r>
            <a:endParaRPr lang="es-AR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404664"/>
            <a:ext cx="7688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FFFF00"/>
                </a:solidFill>
              </a:rPr>
              <a:t>¿En qué concluye la evidencia bibliográfica actual?</a:t>
            </a:r>
            <a:endParaRPr lang="es-AR" sz="2800" b="1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124744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Revisión de Cochrane 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“</a:t>
            </a:r>
            <a:r>
              <a:rPr lang="es-AR" sz="2800" b="1" dirty="0" err="1" smtClean="0">
                <a:solidFill>
                  <a:schemeClr val="bg1"/>
                </a:solidFill>
              </a:rPr>
              <a:t>Interventions</a:t>
            </a:r>
            <a:r>
              <a:rPr lang="es-AR" sz="2800" b="1" dirty="0" smtClean="0">
                <a:solidFill>
                  <a:schemeClr val="bg1"/>
                </a:solidFill>
              </a:rPr>
              <a:t> </a:t>
            </a:r>
            <a:r>
              <a:rPr lang="es-AR" sz="2800" b="1" dirty="0" err="1" smtClean="0">
                <a:solidFill>
                  <a:schemeClr val="bg1"/>
                </a:solidFill>
              </a:rPr>
              <a:t>for</a:t>
            </a:r>
            <a:r>
              <a:rPr lang="es-AR" sz="2800" b="1" dirty="0" smtClean="0">
                <a:solidFill>
                  <a:schemeClr val="bg1"/>
                </a:solidFill>
              </a:rPr>
              <a:t> smoking </a:t>
            </a:r>
            <a:r>
              <a:rPr lang="es-AR" sz="2800" b="1" dirty="0" err="1" smtClean="0">
                <a:solidFill>
                  <a:schemeClr val="bg1"/>
                </a:solidFill>
              </a:rPr>
              <a:t>cessation</a:t>
            </a:r>
            <a:r>
              <a:rPr lang="es-AR" sz="2800" b="1" dirty="0" smtClean="0">
                <a:solidFill>
                  <a:schemeClr val="bg1"/>
                </a:solidFill>
              </a:rPr>
              <a:t> in </a:t>
            </a:r>
            <a:r>
              <a:rPr lang="es-AR" sz="2800" b="1" dirty="0" err="1" smtClean="0">
                <a:solidFill>
                  <a:schemeClr val="bg1"/>
                </a:solidFill>
              </a:rPr>
              <a:t>hospitalised</a:t>
            </a:r>
            <a:r>
              <a:rPr lang="es-AR" sz="2800" b="1" dirty="0" smtClean="0">
                <a:solidFill>
                  <a:schemeClr val="bg1"/>
                </a:solidFill>
              </a:rPr>
              <a:t> </a:t>
            </a:r>
            <a:r>
              <a:rPr lang="es-AR" sz="2800" b="1" dirty="0" err="1" smtClean="0">
                <a:solidFill>
                  <a:schemeClr val="bg1"/>
                </a:solidFill>
              </a:rPr>
              <a:t>patients</a:t>
            </a:r>
            <a:r>
              <a:rPr lang="es-AR" sz="2800" b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s-AR" sz="2000" dirty="0" err="1" smtClean="0">
                <a:solidFill>
                  <a:schemeClr val="bg1"/>
                </a:solidFill>
              </a:rPr>
              <a:t>Rigotti</a:t>
            </a:r>
            <a:r>
              <a:rPr lang="es-AR" sz="2000" dirty="0" smtClean="0">
                <a:solidFill>
                  <a:schemeClr val="bg1"/>
                </a:solidFill>
              </a:rPr>
              <a:t> (2012)</a:t>
            </a:r>
          </a:p>
          <a:p>
            <a:pPr algn="ctr"/>
            <a:endParaRPr lang="es-AR" sz="2000" dirty="0">
              <a:solidFill>
                <a:schemeClr val="bg1"/>
              </a:solidFill>
            </a:endParaRPr>
          </a:p>
          <a:p>
            <a:pPr algn="ctr"/>
            <a:endParaRPr lang="es-AR" sz="2000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es-AR" sz="2400" b="1" dirty="0" smtClean="0">
                <a:solidFill>
                  <a:schemeClr val="bg1"/>
                </a:solidFill>
              </a:rPr>
              <a:t>Para promover al abandono del tabaquismo se requieren intervenciones de alta intensidad  que se inicien durante la estadía hospitalaria e incluyan al menos un mes de contacto posterior.</a:t>
            </a:r>
          </a:p>
          <a:p>
            <a:pPr>
              <a:buBlip>
                <a:blip r:embed="rId2"/>
              </a:buBlip>
            </a:pPr>
            <a:r>
              <a:rPr lang="es-AR" sz="2400" b="1" dirty="0" smtClean="0">
                <a:solidFill>
                  <a:schemeClr val="bg1"/>
                </a:solidFill>
              </a:rPr>
              <a:t>Las intervenciones  cortas o de baja intensidad no tienen efectividad.</a:t>
            </a:r>
          </a:p>
          <a:p>
            <a:pPr>
              <a:buBlip>
                <a:blip r:embed="rId2"/>
              </a:buBlip>
            </a:pPr>
            <a:r>
              <a:rPr lang="es-AR" sz="2400" b="1" dirty="0" smtClean="0">
                <a:solidFill>
                  <a:schemeClr val="bg1"/>
                </a:solidFill>
              </a:rPr>
              <a:t>El agregar TRN al  consejo intensivo mejora la posibilidad de cesación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1" y="476672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FF00"/>
                </a:solidFill>
              </a:rPr>
              <a:t>A pesar de informes previos que hallaban un incremento de efectos cardiovasculares serios con el uso de TRN, hay estudios más reciente que no pudieron hallar correlación:  </a:t>
            </a:r>
            <a:endParaRPr lang="es-AR" sz="2800" b="1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3429000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En  un estudio prospectivo realizado sobre 330 pacientes que ingresaron a UCI que recibieron TRN o placebo no se halló diferencia  en la mortalidad entre ambos grupos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95936" y="5805264"/>
            <a:ext cx="467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Cartin</a:t>
            </a:r>
            <a:r>
              <a:rPr lang="es-AR" dirty="0" smtClean="0">
                <a:solidFill>
                  <a:schemeClr val="bg1"/>
                </a:solidFill>
              </a:rPr>
              <a:t>-Ceba. </a:t>
            </a:r>
            <a:r>
              <a:rPr lang="es-AR" dirty="0" err="1" smtClean="0">
                <a:solidFill>
                  <a:schemeClr val="bg1"/>
                </a:solidFill>
              </a:rPr>
              <a:t>Crit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Care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Med</a:t>
            </a:r>
            <a:r>
              <a:rPr lang="es-AR" dirty="0" smtClean="0">
                <a:solidFill>
                  <a:schemeClr val="bg1"/>
                </a:solidFill>
              </a:rPr>
              <a:t> 2011 </a:t>
            </a:r>
            <a:r>
              <a:rPr lang="es-AR" dirty="0" err="1" smtClean="0">
                <a:solidFill>
                  <a:schemeClr val="bg1"/>
                </a:solidFill>
              </a:rPr>
              <a:t>jul</a:t>
            </a:r>
            <a:r>
              <a:rPr lang="es-AR" dirty="0" smtClean="0">
                <a:solidFill>
                  <a:schemeClr val="bg1"/>
                </a:solidFill>
              </a:rPr>
              <a:t> 39 (7) 1635 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53816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83522" y="620688"/>
            <a:ext cx="783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FF00"/>
                </a:solidFill>
              </a:rPr>
              <a:t>Efectos  adversos del uso de terapia de reemplazo nicotínico</a:t>
            </a:r>
            <a:endParaRPr lang="es-AR" sz="2400" b="1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68760"/>
            <a:ext cx="280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 smtClean="0">
                <a:solidFill>
                  <a:schemeClr val="bg1"/>
                </a:solidFill>
              </a:rPr>
              <a:t>Metanálisis</a:t>
            </a:r>
            <a:r>
              <a:rPr lang="es-AR" sz="2000" b="1" dirty="0" smtClean="0">
                <a:solidFill>
                  <a:schemeClr val="bg1"/>
                </a:solidFill>
              </a:rPr>
              <a:t> sobre 177390 individuos (120 estudios)</a:t>
            </a:r>
          </a:p>
          <a:p>
            <a:r>
              <a:rPr lang="es-AR" sz="2000" b="1" dirty="0" smtClean="0">
                <a:solidFill>
                  <a:schemeClr val="bg1"/>
                </a:solidFill>
              </a:rPr>
              <a:t>El uso de TRN no se asoció con eventos adversos serios cardíacos (como infarto agudo de miocardio o muerte) ni psiquiátricos.</a:t>
            </a:r>
          </a:p>
          <a:p>
            <a:r>
              <a:rPr lang="es-AR" sz="2000" b="1" dirty="0" smtClean="0">
                <a:solidFill>
                  <a:schemeClr val="bg1"/>
                </a:solidFill>
              </a:rPr>
              <a:t>Los eventos adversos que se describen son muy variables entre pacientes y deberían advertirse cuando se utiliza este tipo de tratamiento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44008" y="6165304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Mills</a:t>
            </a:r>
            <a:r>
              <a:rPr lang="es-AR" dirty="0" smtClean="0">
                <a:solidFill>
                  <a:schemeClr val="bg1"/>
                </a:solidFill>
              </a:rPr>
              <a:t> – </a:t>
            </a:r>
            <a:r>
              <a:rPr lang="es-AR" dirty="0" err="1" smtClean="0">
                <a:solidFill>
                  <a:schemeClr val="bg1"/>
                </a:solidFill>
              </a:rPr>
              <a:t>Tobacco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Induced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Diseases</a:t>
            </a:r>
            <a:r>
              <a:rPr lang="es-AR" dirty="0" smtClean="0">
                <a:solidFill>
                  <a:schemeClr val="bg1"/>
                </a:solidFill>
              </a:rPr>
              <a:t> 2010 8:8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899592" y="1916832"/>
            <a:ext cx="7416824" cy="3024336"/>
            <a:chOff x="755576" y="1700808"/>
            <a:chExt cx="7416824" cy="3024336"/>
          </a:xfrm>
        </p:grpSpPr>
        <p:sp>
          <p:nvSpPr>
            <p:cNvPr id="3" name="2 Rectángulo"/>
            <p:cNvSpPr/>
            <p:nvPr/>
          </p:nvSpPr>
          <p:spPr>
            <a:xfrm>
              <a:off x="755576" y="1700808"/>
              <a:ext cx="7416824" cy="3024336"/>
            </a:xfrm>
            <a:prstGeom prst="rect">
              <a:avLst/>
            </a:prstGeom>
            <a:solidFill>
              <a:schemeClr val="tx2">
                <a:lumMod val="5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1043608" y="2420888"/>
              <a:ext cx="65527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rgbClr val="FFFF00"/>
                  </a:solidFill>
                </a:rPr>
                <a:t>Se requieren más estudios para demostrar la eficacia  y/o toxicidad de otros tratamientos farmacológicos</a:t>
              </a:r>
              <a:endParaRPr lang="es-AR" sz="32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03848" y="620688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FFFF00"/>
                </a:solidFill>
              </a:rPr>
              <a:t>Conclusiones:</a:t>
            </a:r>
            <a:endParaRPr lang="es-AR" sz="3600" b="1" dirty="0">
              <a:solidFill>
                <a:srgbClr val="FFFF0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51520" y="1916832"/>
            <a:ext cx="8568952" cy="4608512"/>
            <a:chOff x="251520" y="1442368"/>
            <a:chExt cx="8568952" cy="4797903"/>
          </a:xfrm>
        </p:grpSpPr>
        <p:sp>
          <p:nvSpPr>
            <p:cNvPr id="4" name="3 Rectángulo"/>
            <p:cNvSpPr/>
            <p:nvPr/>
          </p:nvSpPr>
          <p:spPr>
            <a:xfrm>
              <a:off x="251520" y="1442368"/>
              <a:ext cx="8568952" cy="4797903"/>
            </a:xfrm>
            <a:prstGeom prst="rect">
              <a:avLst/>
            </a:prstGeom>
            <a:solidFill>
              <a:schemeClr val="tx2">
                <a:lumMod val="5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67544" y="1742237"/>
              <a:ext cx="8352928" cy="4197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2"/>
                </a:buBlip>
              </a:pPr>
              <a:r>
                <a:rPr lang="es-AR" dirty="0" smtClean="0"/>
                <a:t> </a:t>
              </a:r>
              <a:r>
                <a:rPr lang="es-AR" sz="3200" b="1" dirty="0" smtClean="0">
                  <a:solidFill>
                    <a:schemeClr val="bg1"/>
                  </a:solidFill>
                </a:rPr>
                <a:t>Entre los pacientes que se internan hay una proporción significativa de fumadores activos</a:t>
              </a:r>
            </a:p>
            <a:p>
              <a:pPr>
                <a:buBlip>
                  <a:blip r:embed="rId2"/>
                </a:buBlip>
              </a:pPr>
              <a:r>
                <a:rPr lang="es-AR" sz="3200" b="1" dirty="0" smtClean="0">
                  <a:solidFill>
                    <a:schemeClr val="bg1"/>
                  </a:solidFill>
                </a:rPr>
                <a:t>El tabaquismo activo afecta en forma negativa la evolución de los pacientes que se internan.</a:t>
              </a:r>
            </a:p>
            <a:p>
              <a:pPr>
                <a:buBlip>
                  <a:blip r:embed="rId2"/>
                </a:buBlip>
              </a:pPr>
              <a:r>
                <a:rPr lang="es-AR" sz="3200" b="1" dirty="0" smtClean="0">
                  <a:solidFill>
                    <a:schemeClr val="bg1"/>
                  </a:solidFill>
                </a:rPr>
                <a:t>Es fundamental la intervención activa sobre el tabaquismo durante la internación: momento con mayor motivación para el abandono y mejor evolución posterior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1840" y="620688"/>
            <a:ext cx="2525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rgbClr val="FFFF00"/>
                </a:solidFill>
              </a:rPr>
              <a:t>Conclusiones:</a:t>
            </a:r>
            <a:endParaRPr lang="es-AR" sz="3200" b="1" dirty="0">
              <a:solidFill>
                <a:srgbClr val="FFFF0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51520" y="1484784"/>
            <a:ext cx="8568952" cy="4968552"/>
            <a:chOff x="251520" y="1062467"/>
            <a:chExt cx="8568952" cy="5102837"/>
          </a:xfrm>
        </p:grpSpPr>
        <p:sp>
          <p:nvSpPr>
            <p:cNvPr id="4" name="3 Rectángulo"/>
            <p:cNvSpPr/>
            <p:nvPr/>
          </p:nvSpPr>
          <p:spPr>
            <a:xfrm>
              <a:off x="251520" y="1062467"/>
              <a:ext cx="8568952" cy="5102837"/>
            </a:xfrm>
            <a:prstGeom prst="rect">
              <a:avLst/>
            </a:prstGeom>
            <a:solidFill>
              <a:schemeClr val="tx2">
                <a:lumMod val="5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395536" y="1268760"/>
              <a:ext cx="835292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2"/>
                </a:buBlip>
              </a:pPr>
              <a:r>
                <a:rPr lang="es-AR" sz="3200" b="1" dirty="0" smtClean="0">
                  <a:solidFill>
                    <a:schemeClr val="bg1"/>
                  </a:solidFill>
                </a:rPr>
                <a:t>Es importante realizar una intervención intensiva con terapia cognitivo conductual y </a:t>
              </a:r>
              <a:r>
                <a:rPr lang="es-AR" sz="3200" b="1" dirty="0" err="1" smtClean="0">
                  <a:solidFill>
                    <a:schemeClr val="bg1"/>
                  </a:solidFill>
                </a:rPr>
                <a:t>farmacoterapia</a:t>
              </a:r>
              <a:r>
                <a:rPr lang="es-AR" sz="3200" b="1" dirty="0" smtClean="0">
                  <a:solidFill>
                    <a:schemeClr val="bg1"/>
                  </a:solidFill>
                </a:rPr>
                <a:t> para mejorar la probabilidad de abstinencia a largo plazo.</a:t>
              </a:r>
            </a:p>
            <a:p>
              <a:pPr>
                <a:buBlip>
                  <a:blip r:embed="rId2"/>
                </a:buBlip>
              </a:pPr>
              <a:r>
                <a:rPr lang="es-AR" sz="3200" b="1" dirty="0" smtClean="0">
                  <a:solidFill>
                    <a:schemeClr val="bg1"/>
                  </a:solidFill>
                </a:rPr>
                <a:t>La TRN es segura y eficaz en estos pacientes.</a:t>
              </a:r>
            </a:p>
            <a:p>
              <a:pPr>
                <a:buBlip>
                  <a:blip r:embed="rId2"/>
                </a:buBlip>
              </a:pPr>
              <a:r>
                <a:rPr lang="es-AR" sz="3200" b="1" dirty="0" smtClean="0">
                  <a:solidFill>
                    <a:schemeClr val="bg1"/>
                  </a:solidFill>
                </a:rPr>
                <a:t>Si bien hay algunos estudios con otros fármacos , se requiere continuar investigando para poder avalar su uso en este grupo de pacientes.</a:t>
              </a:r>
              <a:endParaRPr lang="es-AR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79512" y="404664"/>
            <a:ext cx="8712968" cy="6192688"/>
            <a:chOff x="179512" y="404664"/>
            <a:chExt cx="8712968" cy="61926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632" t="48609" r="7138" b="8410"/>
            <a:stretch/>
          </p:blipFill>
          <p:spPr bwMode="auto">
            <a:xfrm>
              <a:off x="179512" y="404664"/>
              <a:ext cx="8712968" cy="619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3851920" y="836712"/>
              <a:ext cx="48037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Muchas gracias!</a:t>
              </a:r>
              <a:endPara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852936"/>
              <a:ext cx="1670054" cy="57662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692696"/>
            <a:ext cx="8352928" cy="5544616"/>
          </a:xfrm>
          <a:prstGeom prst="rect">
            <a:avLst/>
          </a:prstGeom>
          <a:solidFill>
            <a:srgbClr val="3333CC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395536" y="836712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chemeClr val="bg1"/>
                </a:solidFill>
              </a:rPr>
              <a:t>A G  - 51 años – sexo femenino</a:t>
            </a:r>
          </a:p>
          <a:p>
            <a:pPr algn="ctr"/>
            <a:endParaRPr lang="es-AR" sz="2400" dirty="0" smtClean="0">
              <a:solidFill>
                <a:schemeClr val="bg1"/>
              </a:solidFill>
            </a:endParaRPr>
          </a:p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Motivo de ingreso: </a:t>
            </a:r>
            <a:r>
              <a:rPr lang="es-AR" sz="2400" dirty="0" smtClean="0">
                <a:solidFill>
                  <a:schemeClr val="bg1"/>
                </a:solidFill>
              </a:rPr>
              <a:t>disnea a mínimos esfuerzos – SatO2 respirando aire 70%  </a:t>
            </a:r>
          </a:p>
          <a:p>
            <a:pPr algn="ctr"/>
            <a:endParaRPr lang="es-AR" sz="2400" dirty="0" smtClean="0">
              <a:solidFill>
                <a:srgbClr val="FFFF00"/>
              </a:solidFill>
            </a:endParaRPr>
          </a:p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Antecedentes: </a:t>
            </a:r>
            <a:r>
              <a:rPr lang="es-AR" sz="2400" dirty="0" smtClean="0">
                <a:solidFill>
                  <a:srgbClr val="FFFF00"/>
                </a:solidFill>
              </a:rPr>
              <a:t>tabaquismo 80 </a:t>
            </a:r>
            <a:r>
              <a:rPr lang="es-AR" sz="2400" dirty="0" err="1" smtClean="0">
                <a:solidFill>
                  <a:srgbClr val="FFFF00"/>
                </a:solidFill>
              </a:rPr>
              <a:t>cig</a:t>
            </a:r>
            <a:r>
              <a:rPr lang="es-AR" sz="2400" dirty="0" smtClean="0">
                <a:solidFill>
                  <a:srgbClr val="FFFF00"/>
                </a:solidFill>
              </a:rPr>
              <a:t>/día durante 40 años (160 PY) , continuaba fumando </a:t>
            </a:r>
            <a:r>
              <a:rPr lang="es-AR" sz="2400" dirty="0" smtClean="0">
                <a:solidFill>
                  <a:schemeClr val="bg1"/>
                </a:solidFill>
              </a:rPr>
              <a:t>– gastrectomía parcial hace 12 años por cáncer de estómago – EPOC – HTA – enfermedad bipolar.</a:t>
            </a:r>
          </a:p>
          <a:p>
            <a:pPr algn="ctr"/>
            <a:endParaRPr lang="es-AR" sz="2400" dirty="0" smtClean="0">
              <a:solidFill>
                <a:srgbClr val="FFFF00"/>
              </a:solidFill>
            </a:endParaRPr>
          </a:p>
          <a:p>
            <a:pPr algn="ctr"/>
            <a:r>
              <a:rPr lang="es-AR" sz="2400" b="1" dirty="0" err="1" smtClean="0">
                <a:solidFill>
                  <a:srgbClr val="FFFF00"/>
                </a:solidFill>
              </a:rPr>
              <a:t>Rx</a:t>
            </a:r>
            <a:r>
              <a:rPr lang="es-AR" sz="2400" b="1" dirty="0" smtClean="0">
                <a:solidFill>
                  <a:srgbClr val="FFFF00"/>
                </a:solidFill>
              </a:rPr>
              <a:t> Tórax </a:t>
            </a:r>
            <a:r>
              <a:rPr lang="es-AR" sz="2400" dirty="0" smtClean="0">
                <a:solidFill>
                  <a:srgbClr val="FFFF00"/>
                </a:solidFill>
              </a:rPr>
              <a:t>compatible con enfisema </a:t>
            </a:r>
          </a:p>
          <a:p>
            <a:pPr algn="ctr"/>
            <a:r>
              <a:rPr lang="es-AR" sz="2400" b="1" dirty="0" err="1" smtClean="0">
                <a:solidFill>
                  <a:srgbClr val="FFFF00"/>
                </a:solidFill>
              </a:rPr>
              <a:t>Espirometría</a:t>
            </a:r>
            <a:r>
              <a:rPr lang="es-AR" sz="2400" dirty="0" smtClean="0">
                <a:solidFill>
                  <a:srgbClr val="FFFF00"/>
                </a:solidFill>
              </a:rPr>
              <a:t> compromiso obstructivo con VEF1 40% teórico</a:t>
            </a:r>
          </a:p>
          <a:p>
            <a:pPr algn="ctr"/>
            <a:r>
              <a:rPr lang="es-AR" sz="2400" b="1" dirty="0" smtClean="0">
                <a:solidFill>
                  <a:srgbClr val="FFFF00"/>
                </a:solidFill>
              </a:rPr>
              <a:t>EAB de ingreso: </a:t>
            </a:r>
            <a:r>
              <a:rPr lang="es-AR" sz="2400" dirty="0" smtClean="0">
                <a:solidFill>
                  <a:srgbClr val="FFFF00"/>
                </a:solidFill>
              </a:rPr>
              <a:t>pH7,37 - PCO2 52 - PO2 51 - CO3H 30 - SatO2 77% (aire)</a:t>
            </a:r>
          </a:p>
          <a:p>
            <a:pPr algn="ctr"/>
            <a:endParaRPr lang="es-A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76672"/>
            <a:ext cx="8424936" cy="6048672"/>
          </a:xfrm>
          <a:prstGeom prst="rect">
            <a:avLst/>
          </a:prstGeom>
          <a:solidFill>
            <a:srgbClr val="3333CC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323528" y="476672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FFFF00"/>
                </a:solidFill>
              </a:rPr>
              <a:t>Se indica tratamiento broncodilatador, esteroides sistémicos y oxigenoterapia</a:t>
            </a:r>
          </a:p>
          <a:p>
            <a:pPr algn="ctr"/>
            <a:endParaRPr lang="es-AR" sz="2400" dirty="0" smtClean="0">
              <a:solidFill>
                <a:srgbClr val="FFFF00"/>
              </a:solidFill>
            </a:endParaRPr>
          </a:p>
          <a:p>
            <a:pPr algn="ctr"/>
            <a:r>
              <a:rPr lang="es-AR" sz="2400" b="1" dirty="0" smtClean="0">
                <a:solidFill>
                  <a:srgbClr val="FFFF00"/>
                </a:solidFill>
              </a:rPr>
              <a:t>Intervención para tabaquismo: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bg1"/>
                </a:solidFill>
              </a:rPr>
              <a:t>Consejo diario por parte de los médicos tratantes.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bg1"/>
                </a:solidFill>
              </a:rPr>
              <a:t>Entrega de material impreso.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bg1"/>
                </a:solidFill>
              </a:rPr>
              <a:t>Parches de nicotina.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bg1"/>
                </a:solidFill>
              </a:rPr>
              <a:t>Chicles de nicotina.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bg1"/>
                </a:solidFill>
              </a:rPr>
              <a:t>Tratamiento psicológico individual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bg1"/>
                </a:solidFill>
              </a:rPr>
              <a:t>Tratamiento psicológico grupal</a:t>
            </a:r>
          </a:p>
          <a:p>
            <a:pPr>
              <a:buFont typeface="Arial" pitchFamily="34" charset="0"/>
              <a:buChar char="•"/>
            </a:pPr>
            <a:endParaRPr lang="es-AR" sz="2400" dirty="0" smtClean="0">
              <a:solidFill>
                <a:srgbClr val="FFFF00"/>
              </a:solidFill>
            </a:endParaRPr>
          </a:p>
          <a:p>
            <a:pPr algn="ctr"/>
            <a:r>
              <a:rPr lang="es-AR" sz="2400" b="1" dirty="0" smtClean="0">
                <a:solidFill>
                  <a:srgbClr val="FFFF00"/>
                </a:solidFill>
              </a:rPr>
              <a:t>Entrega su paquete de cigarrillos y su encendedor a la psicóloga coordinadora del grupo.</a:t>
            </a:r>
          </a:p>
          <a:p>
            <a:pPr algn="ctr"/>
            <a:r>
              <a:rPr lang="es-AR" sz="2400" dirty="0" smtClean="0">
                <a:solidFill>
                  <a:srgbClr val="FFFF00"/>
                </a:solidFill>
              </a:rPr>
              <a:t>Al alta se indica continuar con TRN y se realiza seguimiento telefónico. </a:t>
            </a:r>
          </a:p>
          <a:p>
            <a:pPr algn="ctr"/>
            <a:r>
              <a:rPr lang="es-AR" sz="2400" b="1" dirty="0" smtClean="0">
                <a:solidFill>
                  <a:srgbClr val="FFFF00"/>
                </a:solidFill>
              </a:rPr>
              <a:t>Luego de 1 mes no volvió a fumar</a:t>
            </a:r>
            <a:r>
              <a:rPr lang="es-AR" sz="2400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556792"/>
            <a:ext cx="72008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 smtClean="0">
                <a:solidFill>
                  <a:srgbClr val="FFFF00"/>
                </a:solidFill>
              </a:rPr>
              <a:t>¿Qué proporción de los pacientes internados son fumadores?</a:t>
            </a:r>
            <a:endParaRPr lang="es-AR" sz="4400" b="1" dirty="0">
              <a:solidFill>
                <a:srgbClr val="FFFF00"/>
              </a:solidFill>
            </a:endParaRPr>
          </a:p>
        </p:txBody>
      </p:sp>
      <p:pic>
        <p:nvPicPr>
          <p:cNvPr id="3" name="2 Imagen" descr="0511-1002-2820-1433_Cartoon_of_a_Nervous_Man_Smoking_Alot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9977"/>
            <a:ext cx="2483768" cy="300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95536" y="260648"/>
            <a:ext cx="3456384" cy="3240360"/>
            <a:chOff x="251520" y="692696"/>
            <a:chExt cx="2881113" cy="26957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692696"/>
              <a:ext cx="2881113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212976"/>
              <a:ext cx="2880320" cy="175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7147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4860032" y="3645024"/>
            <a:ext cx="3676650" cy="2880320"/>
            <a:chOff x="4860032" y="3645024"/>
            <a:chExt cx="3676650" cy="288032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32" y="3645024"/>
              <a:ext cx="3676650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Elipse"/>
            <p:cNvSpPr/>
            <p:nvPr/>
          </p:nvSpPr>
          <p:spPr>
            <a:xfrm>
              <a:off x="7308304" y="4365104"/>
              <a:ext cx="1224136" cy="21602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51520" y="3789040"/>
            <a:ext cx="43204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s-AR" sz="2400" b="1" dirty="0" smtClean="0">
                <a:solidFill>
                  <a:schemeClr val="bg1"/>
                </a:solidFill>
              </a:rPr>
              <a:t>Se encuestaron 376 pacientes internados por patología respiratoria.</a:t>
            </a:r>
          </a:p>
          <a:p>
            <a:pPr>
              <a:buBlip>
                <a:blip r:embed="rId6"/>
              </a:buBlip>
            </a:pPr>
            <a:r>
              <a:rPr lang="es-AR" sz="2800" b="1" dirty="0" smtClean="0">
                <a:solidFill>
                  <a:srgbClr val="FFFF00"/>
                </a:solidFill>
              </a:rPr>
              <a:t>30,3% fumadores activos</a:t>
            </a:r>
          </a:p>
          <a:p>
            <a:pPr>
              <a:buBlip>
                <a:blip r:embed="rId6"/>
              </a:buBlip>
            </a:pPr>
            <a:r>
              <a:rPr lang="es-AR" sz="2400" b="1" dirty="0" smtClean="0">
                <a:solidFill>
                  <a:schemeClr val="bg1"/>
                </a:solidFill>
              </a:rPr>
              <a:t>77%: consejo breve</a:t>
            </a:r>
          </a:p>
          <a:p>
            <a:pPr>
              <a:buBlip>
                <a:blip r:embed="rId6"/>
              </a:buBlip>
            </a:pPr>
            <a:r>
              <a:rPr lang="es-AR" sz="2400" b="1" dirty="0" smtClean="0">
                <a:solidFill>
                  <a:schemeClr val="bg1"/>
                </a:solidFill>
              </a:rPr>
              <a:t>10,2%: tratamiento farmacológico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5616" y="764704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rgbClr val="FFFF00"/>
                </a:solidFill>
              </a:rPr>
              <a:t>¿Influye el tabaquismo activo en la evolución durante la internación?</a:t>
            </a:r>
            <a:endParaRPr lang="es-AR" sz="3600" b="1" dirty="0">
              <a:solidFill>
                <a:srgbClr val="FFFF00"/>
              </a:solidFill>
            </a:endParaRPr>
          </a:p>
        </p:txBody>
      </p:sp>
      <p:pic>
        <p:nvPicPr>
          <p:cNvPr id="4" name="3 Imagen" descr="fum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708920"/>
            <a:ext cx="25241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0466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FF00"/>
                </a:solidFill>
              </a:rPr>
              <a:t>Estudios en pacientes hospitalizados en UCI demuestran peor evolución en pacientes fumadores</a:t>
            </a:r>
            <a:endParaRPr lang="es-AR" sz="2800" b="1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24241" y="6211669"/>
            <a:ext cx="7195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1600" dirty="0" smtClean="0">
                <a:solidFill>
                  <a:schemeClr val="bg1"/>
                </a:solidFill>
              </a:rPr>
              <a:t>Active and </a:t>
            </a:r>
            <a:r>
              <a:rPr lang="es-AR" sz="1600" dirty="0" err="1" smtClean="0">
                <a:solidFill>
                  <a:schemeClr val="bg1"/>
                </a:solidFill>
              </a:rPr>
              <a:t>passive</a:t>
            </a:r>
            <a:r>
              <a:rPr lang="es-AR" sz="1600" dirty="0" smtClean="0">
                <a:solidFill>
                  <a:schemeClr val="bg1"/>
                </a:solidFill>
              </a:rPr>
              <a:t> </a:t>
            </a:r>
            <a:r>
              <a:rPr lang="es-AR" sz="1600" dirty="0" err="1" smtClean="0">
                <a:solidFill>
                  <a:schemeClr val="bg1"/>
                </a:solidFill>
              </a:rPr>
              <a:t>cigarette</a:t>
            </a:r>
            <a:r>
              <a:rPr lang="es-AR" sz="1600" dirty="0" smtClean="0">
                <a:solidFill>
                  <a:schemeClr val="bg1"/>
                </a:solidFill>
              </a:rPr>
              <a:t> smoking and </a:t>
            </a:r>
            <a:r>
              <a:rPr lang="es-AR" sz="1600" dirty="0" err="1" smtClean="0">
                <a:solidFill>
                  <a:schemeClr val="bg1"/>
                </a:solidFill>
              </a:rPr>
              <a:t>acute</a:t>
            </a:r>
            <a:r>
              <a:rPr lang="es-AR" sz="1600" dirty="0" smtClean="0">
                <a:solidFill>
                  <a:schemeClr val="bg1"/>
                </a:solidFill>
              </a:rPr>
              <a:t> </a:t>
            </a:r>
            <a:r>
              <a:rPr lang="es-AR" sz="1600" dirty="0" err="1" smtClean="0">
                <a:solidFill>
                  <a:schemeClr val="bg1"/>
                </a:solidFill>
              </a:rPr>
              <a:t>lung</a:t>
            </a:r>
            <a:r>
              <a:rPr lang="es-AR" sz="1600" dirty="0" smtClean="0">
                <a:solidFill>
                  <a:schemeClr val="bg1"/>
                </a:solidFill>
              </a:rPr>
              <a:t> </a:t>
            </a:r>
            <a:r>
              <a:rPr lang="es-AR" sz="1600" dirty="0" err="1" smtClean="0">
                <a:solidFill>
                  <a:schemeClr val="bg1"/>
                </a:solidFill>
              </a:rPr>
              <a:t>injury</a:t>
            </a:r>
            <a:r>
              <a:rPr lang="es-AR" sz="1600" dirty="0" smtClean="0">
                <a:solidFill>
                  <a:schemeClr val="bg1"/>
                </a:solidFill>
              </a:rPr>
              <a:t> </a:t>
            </a:r>
            <a:r>
              <a:rPr lang="es-AR" sz="1600" dirty="0" err="1" smtClean="0">
                <a:solidFill>
                  <a:schemeClr val="bg1"/>
                </a:solidFill>
              </a:rPr>
              <a:t>after</a:t>
            </a:r>
            <a:r>
              <a:rPr lang="es-AR" sz="1600" dirty="0" smtClean="0">
                <a:solidFill>
                  <a:schemeClr val="bg1"/>
                </a:solidFill>
              </a:rPr>
              <a:t> </a:t>
            </a:r>
            <a:r>
              <a:rPr lang="es-AR" sz="1600" dirty="0" err="1" smtClean="0">
                <a:solidFill>
                  <a:schemeClr val="bg1"/>
                </a:solidFill>
              </a:rPr>
              <a:t>severe</a:t>
            </a:r>
            <a:r>
              <a:rPr lang="es-AR" sz="1600" dirty="0" smtClean="0">
                <a:solidFill>
                  <a:schemeClr val="bg1"/>
                </a:solidFill>
              </a:rPr>
              <a:t> </a:t>
            </a:r>
            <a:r>
              <a:rPr lang="es-AR" sz="1600" dirty="0" err="1" smtClean="0">
                <a:solidFill>
                  <a:schemeClr val="bg1"/>
                </a:solidFill>
              </a:rPr>
              <a:t>blunt</a:t>
            </a:r>
            <a:r>
              <a:rPr lang="es-AR" sz="1600" dirty="0" smtClean="0">
                <a:solidFill>
                  <a:schemeClr val="bg1"/>
                </a:solidFill>
              </a:rPr>
              <a:t> trauma</a:t>
            </a:r>
          </a:p>
          <a:p>
            <a:pPr algn="r"/>
            <a:r>
              <a:rPr lang="es-AR" sz="1600" dirty="0" err="1" smtClean="0">
                <a:solidFill>
                  <a:schemeClr val="bg1"/>
                </a:solidFill>
              </a:rPr>
              <a:t>Calfee</a:t>
            </a:r>
            <a:r>
              <a:rPr lang="es-AR" sz="1600" dirty="0" smtClean="0">
                <a:solidFill>
                  <a:schemeClr val="bg1"/>
                </a:solidFill>
              </a:rPr>
              <a:t> – AJRCCM  183 2011</a:t>
            </a:r>
            <a:endParaRPr lang="es-AR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16" y="1772816"/>
            <a:ext cx="38440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0957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39552" y="486916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En 144 adultos que se internaron por traumatismo en UCI se midió </a:t>
            </a:r>
            <a:r>
              <a:rPr lang="es-AR" dirty="0" err="1" smtClean="0">
                <a:solidFill>
                  <a:schemeClr val="bg1"/>
                </a:solidFill>
              </a:rPr>
              <a:t>cotinina</a:t>
            </a:r>
            <a:r>
              <a:rPr lang="es-AR" dirty="0" smtClean="0">
                <a:solidFill>
                  <a:schemeClr val="bg1"/>
                </a:solidFill>
              </a:rPr>
              <a:t> al ingreso y se observó un incremento del desarrollo de injuria pulmonar aguda a mayores niveles de </a:t>
            </a:r>
            <a:r>
              <a:rPr lang="es-AR" dirty="0" err="1" smtClean="0">
                <a:solidFill>
                  <a:schemeClr val="bg1"/>
                </a:solidFill>
              </a:rPr>
              <a:t>cotinina</a:t>
            </a:r>
            <a:r>
              <a:rPr lang="es-AR" dirty="0" smtClean="0">
                <a:solidFill>
                  <a:schemeClr val="bg1"/>
                </a:solidFill>
              </a:rPr>
              <a:t>.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3265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FF00"/>
                </a:solidFill>
              </a:rPr>
              <a:t>El tabaquismo se asocia a aumento de complicaciones postquirúrgicas y dejar de fumar mejora la evolución en el postoperatorio</a:t>
            </a:r>
            <a:endParaRPr lang="es-AR" sz="28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73016"/>
            <a:ext cx="5096643" cy="310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51520" y="1700808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El tabaquismo aumenta el riesgo de necrosis, dehiscencia de suturas, infección del sitio quirúrgico, herniación.</a:t>
            </a:r>
          </a:p>
          <a:p>
            <a:r>
              <a:rPr lang="es-AR" sz="2400" b="1" dirty="0" smtClean="0">
                <a:solidFill>
                  <a:schemeClr val="bg1"/>
                </a:solidFill>
              </a:rPr>
              <a:t>Dejar de fumar en el </a:t>
            </a:r>
            <a:r>
              <a:rPr lang="es-AR" sz="2400" b="1" dirty="0" err="1" smtClean="0">
                <a:solidFill>
                  <a:schemeClr val="bg1"/>
                </a:solidFill>
              </a:rPr>
              <a:t>perioperatorio</a:t>
            </a:r>
            <a:r>
              <a:rPr lang="es-AR" sz="2400" b="1" dirty="0" smtClean="0">
                <a:solidFill>
                  <a:schemeClr val="bg1"/>
                </a:solidFill>
              </a:rPr>
              <a:t> disminuye la posibilidad de infección en el sitio quirúrgico</a:t>
            </a:r>
          </a:p>
          <a:p>
            <a:pPr algn="r"/>
            <a:r>
              <a:rPr lang="es-AR" sz="1400" dirty="0" err="1" smtClean="0">
                <a:solidFill>
                  <a:schemeClr val="bg1"/>
                </a:solidFill>
              </a:rPr>
              <a:t>Sorensen</a:t>
            </a:r>
            <a:r>
              <a:rPr lang="es-AR" sz="1400" dirty="0" smtClean="0">
                <a:solidFill>
                  <a:schemeClr val="bg1"/>
                </a:solidFill>
              </a:rPr>
              <a:t>  (</a:t>
            </a:r>
            <a:r>
              <a:rPr lang="es-AR" sz="1400" dirty="0" err="1" smtClean="0">
                <a:solidFill>
                  <a:schemeClr val="bg1"/>
                </a:solidFill>
              </a:rPr>
              <a:t>arch</a:t>
            </a:r>
            <a:r>
              <a:rPr lang="es-AR" sz="1400" dirty="0" smtClean="0">
                <a:solidFill>
                  <a:schemeClr val="bg1"/>
                </a:solidFill>
              </a:rPr>
              <a:t> </a:t>
            </a:r>
            <a:r>
              <a:rPr lang="es-AR" sz="1400" dirty="0" err="1" smtClean="0">
                <a:solidFill>
                  <a:schemeClr val="bg1"/>
                </a:solidFill>
              </a:rPr>
              <a:t>Surg</a:t>
            </a:r>
            <a:r>
              <a:rPr lang="es-AR" sz="1400" dirty="0" smtClean="0">
                <a:solidFill>
                  <a:schemeClr val="bg1"/>
                </a:solidFill>
              </a:rPr>
              <a:t> 2012 </a:t>
            </a:r>
            <a:r>
              <a:rPr lang="es-AR" sz="1400" dirty="0" err="1" smtClean="0">
                <a:solidFill>
                  <a:schemeClr val="bg1"/>
                </a:solidFill>
              </a:rPr>
              <a:t>Apr</a:t>
            </a:r>
            <a:r>
              <a:rPr lang="es-AR" sz="1400" dirty="0" smtClean="0">
                <a:solidFill>
                  <a:schemeClr val="bg1"/>
                </a:solidFill>
              </a:rPr>
              <a:t> 147 (4) 373)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3789040"/>
            <a:ext cx="3168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El abandono del tabaquismo </a:t>
            </a:r>
            <a:r>
              <a:rPr lang="es-AR" sz="2400" b="1" dirty="0" err="1" smtClean="0">
                <a:solidFill>
                  <a:schemeClr val="bg1"/>
                </a:solidFill>
              </a:rPr>
              <a:t>perioperatorio</a:t>
            </a:r>
            <a:r>
              <a:rPr lang="es-AR" sz="2400" b="1" dirty="0" smtClean="0">
                <a:solidFill>
                  <a:schemeClr val="bg1"/>
                </a:solidFill>
              </a:rPr>
              <a:t> disminuye las complicaciones postoperatorias</a:t>
            </a:r>
          </a:p>
          <a:p>
            <a:pPr algn="r"/>
            <a:r>
              <a:rPr lang="es-AR" sz="1600" dirty="0" err="1" smtClean="0">
                <a:solidFill>
                  <a:schemeClr val="bg1"/>
                </a:solidFill>
              </a:rPr>
              <a:t>Mills</a:t>
            </a:r>
            <a:r>
              <a:rPr lang="es-AR" sz="1600" dirty="0" smtClean="0">
                <a:solidFill>
                  <a:schemeClr val="bg1"/>
                </a:solidFill>
              </a:rPr>
              <a:t> (Am J </a:t>
            </a:r>
            <a:r>
              <a:rPr lang="es-AR" sz="1600" dirty="0" err="1" smtClean="0">
                <a:solidFill>
                  <a:schemeClr val="bg1"/>
                </a:solidFill>
              </a:rPr>
              <a:t>Med</a:t>
            </a:r>
            <a:r>
              <a:rPr lang="es-AR" sz="1600" dirty="0" smtClean="0">
                <a:solidFill>
                  <a:schemeClr val="bg1"/>
                </a:solidFill>
              </a:rPr>
              <a:t> 2011 124 :144)</a:t>
            </a:r>
            <a:endParaRPr lang="es-A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1446</Words>
  <Application>Microsoft Office PowerPoint</Application>
  <PresentationFormat>Presentación en pantalla (4:3)</PresentationFormat>
  <Paragraphs>151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Abordaje del tabaquismo en pacientes internados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en pacientes internados:  “Porque SI hacerlo”</dc:title>
  <dc:creator>Dora</dc:creator>
  <cp:lastModifiedBy>Dora</cp:lastModifiedBy>
  <cp:revision>112</cp:revision>
  <dcterms:created xsi:type="dcterms:W3CDTF">2012-09-24T12:06:37Z</dcterms:created>
  <dcterms:modified xsi:type="dcterms:W3CDTF">2014-10-10T15:20:10Z</dcterms:modified>
</cp:coreProperties>
</file>