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6" r:id="rId11"/>
    <p:sldId id="267" r:id="rId12"/>
    <p:sldId id="264" r:id="rId13"/>
    <p:sldId id="279" r:id="rId14"/>
    <p:sldId id="280" r:id="rId15"/>
    <p:sldId id="269" r:id="rId16"/>
    <p:sldId id="282" r:id="rId17"/>
    <p:sldId id="281" r:id="rId18"/>
    <p:sldId id="278" r:id="rId19"/>
    <p:sldId id="283" r:id="rId20"/>
    <p:sldId id="272" r:id="rId21"/>
    <p:sldId id="274" r:id="rId22"/>
    <p:sldId id="275" r:id="rId23"/>
    <p:sldId id="276" r:id="rId24"/>
    <p:sldId id="277" r:id="rId25"/>
    <p:sldId id="268" r:id="rId26"/>
    <p:sldId id="270" r:id="rId27"/>
    <p:sldId id="271" r:id="rId28"/>
    <p:sldId id="273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18B4-9B62-C045-9BC4-9FC4506955A4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39C0-5ECC-104B-B39B-EB5495CC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39C0-5ECC-104B-B39B-EB5495CCF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14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6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42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38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81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31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11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9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364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53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6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5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BAA8-28F3-AA47-8276-3E7D99448BA6}" type="datetimeFigureOut">
              <a:rPr lang="en-US" smtClean="0"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BC34-C411-9447-8F36-7BE12E55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24B6-4C1E-6645-95BA-362AF50C6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7CEF-360F-7848-95D7-D872AE63E4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80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613" y="3062952"/>
            <a:ext cx="8287044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Comó</a:t>
            </a:r>
            <a:r>
              <a:rPr lang="en-US" dirty="0" smtClean="0"/>
              <a:t> </a:t>
            </a:r>
            <a:r>
              <a:rPr lang="en-US" dirty="0" err="1" smtClean="0"/>
              <a:t>manejar</a:t>
            </a:r>
            <a:r>
              <a:rPr lang="en-US" dirty="0" smtClean="0"/>
              <a:t> la </a:t>
            </a:r>
            <a:r>
              <a:rPr lang="en-US" dirty="0" err="1" smtClean="0"/>
              <a:t>deficiencia</a:t>
            </a:r>
            <a:r>
              <a:rPr lang="en-US" dirty="0" smtClean="0"/>
              <a:t> de A1AT: </a:t>
            </a:r>
            <a:r>
              <a:rPr lang="en-US" dirty="0" err="1" smtClean="0"/>
              <a:t>manteniendo</a:t>
            </a:r>
            <a:r>
              <a:rPr lang="en-US" dirty="0" smtClean="0"/>
              <a:t> </a:t>
            </a:r>
            <a:r>
              <a:rPr lang="en-US" dirty="0" err="1" smtClean="0"/>
              <a:t>sano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paciente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4923565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Robert A. Sandhaus, MD, PhD, FCCP</a:t>
            </a:r>
          </a:p>
          <a:p>
            <a:r>
              <a:rPr lang="en-US" dirty="0" smtClean="0"/>
              <a:t>National Jewish Health</a:t>
            </a:r>
          </a:p>
          <a:p>
            <a:r>
              <a:rPr lang="en-US" dirty="0" smtClean="0"/>
              <a:t>University of Colorado</a:t>
            </a:r>
          </a:p>
          <a:p>
            <a:r>
              <a:rPr lang="en-US" dirty="0" smtClean="0"/>
              <a:t>Alpha-1 Foundation</a:t>
            </a:r>
          </a:p>
          <a:p>
            <a:r>
              <a:rPr lang="en-US" dirty="0" smtClean="0"/>
              <a:t>AlphaNet</a:t>
            </a:r>
            <a:endParaRPr lang="en-US" dirty="0"/>
          </a:p>
        </p:txBody>
      </p:sp>
      <p:pic>
        <p:nvPicPr>
          <p:cNvPr id="5" name="Picture 4" descr="NJH Campus_Aerial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35" y="206958"/>
            <a:ext cx="4153636" cy="27651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64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401638"/>
            <a:ext cx="91440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b="1" dirty="0">
                <a:ea typeface="+mn-ea"/>
                <a:cs typeface="+mn-cs"/>
              </a:rPr>
              <a:t>Alpha-1 COPD is Treatable! 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851025" y="1620838"/>
            <a:ext cx="1395413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Risk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053013" y="1497013"/>
            <a:ext cx="3405187" cy="9413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Smoking cessation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Immunize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other exposures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477963" y="2671763"/>
            <a:ext cx="1768475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Symptoms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38213" y="3722688"/>
            <a:ext cx="2308225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Complications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5057775" y="2667000"/>
            <a:ext cx="3400425" cy="9413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Bronchodilators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Inhaled steroids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Pulmonary rehabilitation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5057775" y="3829050"/>
            <a:ext cx="3400425" cy="6667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Treat exacerbations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Supplemental oxygen</a:t>
            </a:r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352800" y="1981200"/>
            <a:ext cx="1612900" cy="190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3352800" y="3130550"/>
            <a:ext cx="1612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3352800" y="4146550"/>
            <a:ext cx="1612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382963" y="3837401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382963" y="2821401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3382963" y="1670463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H="1">
            <a:off x="2400300" y="2406650"/>
            <a:ext cx="1588" cy="2174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>
            <a:off x="2400300" y="3433763"/>
            <a:ext cx="1588" cy="2174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5029200" y="5959475"/>
            <a:ext cx="365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 i="1">
                <a:latin typeface="Arial Unicode MS" charset="0"/>
                <a:cs typeface="Arial Unicode MS" charset="0"/>
              </a:rPr>
              <a:t>Modified from Pauwels RA, et al. Am J Resp Crit Care Med 2001:163;1256</a:t>
            </a: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1036638" y="5016500"/>
            <a:ext cx="2209800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Lung Destruction</a:t>
            </a: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5057775" y="5119688"/>
            <a:ext cx="3400425" cy="3921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Augmentation therapy</a:t>
            </a:r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3352800" y="5383213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3382963" y="5074063"/>
            <a:ext cx="1563687" cy="3718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2438400" y="4495800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9718" name="AutoShape 23"/>
          <p:cNvSpPr>
            <a:spLocks noChangeArrowheads="1"/>
          </p:cNvSpPr>
          <p:nvPr/>
        </p:nvSpPr>
        <p:spPr bwMode="auto">
          <a:xfrm>
            <a:off x="304800" y="5195888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900C0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1752600" y="4800600"/>
            <a:ext cx="6096000" cy="0"/>
          </a:xfrm>
          <a:prstGeom prst="lin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round/>
            <a:headEnd type="diamond" w="med" len="med"/>
            <a:tailEnd type="diamond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685800" y="6248400"/>
            <a:ext cx="304800" cy="2286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1066800" y="6272213"/>
            <a:ext cx="2819400" cy="182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= therapies shown to improve survival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Non-tuberculous mycobacterial disease (NTM)</a:t>
            </a:r>
          </a:p>
          <a:p>
            <a:pPr lvl="1"/>
            <a:r>
              <a:rPr lang="en-US" dirty="0" smtClean="0"/>
              <a:t>Anecdotal cases of response</a:t>
            </a:r>
          </a:p>
          <a:p>
            <a:pPr lvl="1"/>
            <a:r>
              <a:rPr lang="en-US" dirty="0" smtClean="0"/>
              <a:t>Placebo controlled trials needed</a:t>
            </a:r>
          </a:p>
          <a:p>
            <a:r>
              <a:rPr lang="en-US" dirty="0" smtClean="0"/>
              <a:t>Granulomatosis with polyangiitis (GPA) (formerly Wegener’s)</a:t>
            </a:r>
          </a:p>
          <a:p>
            <a:pPr lvl="1"/>
            <a:r>
              <a:rPr lang="en-US" dirty="0" smtClean="0"/>
              <a:t>Rational for augmentation therapy (Proteinase 3)</a:t>
            </a:r>
          </a:p>
          <a:p>
            <a:pPr lvl="1"/>
            <a:r>
              <a:rPr lang="en-US" dirty="0" smtClean="0"/>
              <a:t>No clinical trial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8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AlphaNet, Inc.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160463" y="1912938"/>
            <a:ext cx="800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u="sng" dirty="0">
                <a:latin typeface="Arial" charset="0"/>
                <a:cs typeface="+mn-cs"/>
              </a:rPr>
              <a:t>Not-For-Profit</a:t>
            </a:r>
            <a:r>
              <a:rPr lang="en-US" sz="2400" dirty="0">
                <a:latin typeface="Arial" charset="0"/>
                <a:cs typeface="+mn-cs"/>
              </a:rPr>
              <a:t> 501(c)3 Florida Corporation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Founded in 1995 by 3 Alphas 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9 Member Board of Directors, 6 Alphas 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Provides Health Management Services to Alpha-1 Antitrypsin Deficiency-Affected Individuals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4 RN</a:t>
            </a:r>
            <a:r>
              <a:rPr lang="ja-JP" altLang="en-US" sz="2400" dirty="0">
                <a:latin typeface="Arial"/>
                <a:cs typeface="+mn-cs"/>
              </a:rPr>
              <a:t>’</a:t>
            </a:r>
            <a:r>
              <a:rPr lang="en-US" sz="2400" dirty="0">
                <a:latin typeface="Arial" charset="0"/>
                <a:cs typeface="+mn-cs"/>
              </a:rPr>
              <a:t>s, 1 LPN, Medical Director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Licensed Florida Wholesale Pharmacy 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Employs </a:t>
            </a:r>
            <a:r>
              <a:rPr lang="en-US" sz="2400" dirty="0" smtClean="0">
                <a:latin typeface="Arial" charset="0"/>
                <a:cs typeface="+mn-cs"/>
              </a:rPr>
              <a:t>40 </a:t>
            </a:r>
            <a:r>
              <a:rPr lang="en-US" sz="2400" dirty="0">
                <a:latin typeface="Arial" charset="0"/>
                <a:cs typeface="+mn-cs"/>
              </a:rPr>
              <a:t>Alphas Nationwide 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n"/>
              <a:defRPr/>
            </a:pPr>
            <a:r>
              <a:rPr lang="en-US" sz="2400" dirty="0">
                <a:latin typeface="Arial" charset="0"/>
                <a:cs typeface="+mn-cs"/>
              </a:rPr>
              <a:t>Proprietary, HIPAA Compliant, Contact Management and Research Software </a:t>
            </a:r>
          </a:p>
        </p:txBody>
      </p:sp>
    </p:spTree>
    <p:extLst>
      <p:ext uri="{BB962C8B-B14F-4D97-AF65-F5344CB8AC3E}">
        <p14:creationId xmlns:p14="http://schemas.microsoft.com/office/powerpoint/2010/main" val="406080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95250"/>
            <a:ext cx="9144000" cy="14319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History of AlphaNet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Health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Management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765837" y="2092325"/>
            <a:ext cx="81987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dirty="0">
                <a:cs typeface="+mn-cs"/>
              </a:rPr>
              <a:t>Initially aimed at physicians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3200" dirty="0">
              <a:cs typeface="+mn-cs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3200" dirty="0">
              <a:cs typeface="+mn-cs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3200" dirty="0"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dirty="0">
                <a:cs typeface="+mn-cs"/>
              </a:rPr>
              <a:t>Re-aimed at patients and their families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endParaRPr lang="en-US" sz="3600" dirty="0">
              <a:cs typeface="+mn-cs"/>
            </a:endParaRPr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4002088" y="2974975"/>
            <a:ext cx="930275" cy="1295400"/>
          </a:xfrm>
          <a:prstGeom prst="downArrow">
            <a:avLst>
              <a:gd name="adj1" fmla="val 50000"/>
              <a:gd name="adj2" fmla="val 32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 advAuto="0"/>
      <p:bldP spid="2201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</a:rPr>
              <a:t>Alpha-1 Disease Management and Prevention Program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05200" y="1635125"/>
            <a:ext cx="54102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folHlink"/>
              </a:buClr>
              <a:buFont typeface="Wingdings" charset="0"/>
              <a:buNone/>
            </a:pPr>
            <a:r>
              <a:rPr lang="en-US" sz="2300" b="1" dirty="0"/>
              <a:t>ADMAPP is. . .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Paper, Web, </a:t>
            </a:r>
            <a:r>
              <a:rPr lang="en-US" sz="2100" dirty="0" smtClean="0"/>
              <a:t>App and </a:t>
            </a:r>
            <a:r>
              <a:rPr lang="en-US" sz="2100" dirty="0"/>
              <a:t>CD-based document (The BFRG)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Nurse training and testing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Coordinator training and testing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Patient and Professional Education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Treatment planning and review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Patient Worksheets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AlphaNet Coordinator Follow-up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Outcome measurement</a:t>
            </a:r>
          </a:p>
          <a:p>
            <a:pPr marL="908050" lvl="1" indent="-444500">
              <a:buClr>
                <a:schemeClr val="folHlink"/>
              </a:buClr>
              <a:buFont typeface="Wingdings" charset="0"/>
              <a:buNone/>
            </a:pPr>
            <a:r>
              <a:rPr lang="en-US" sz="2100" dirty="0"/>
              <a:t>Disease Management Advisory Committee (DMAC)</a:t>
            </a:r>
          </a:p>
        </p:txBody>
      </p:sp>
      <p:pic>
        <p:nvPicPr>
          <p:cNvPr id="96260" name="Picture 4" descr="ADMA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57852">
            <a:off x="881063" y="1517650"/>
            <a:ext cx="282098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18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863627" y="34925"/>
            <a:ext cx="3575498" cy="615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Arial Unicode MS" charset="0"/>
                <a:cs typeface="+mn-cs"/>
              </a:rPr>
              <a:t>www.BRFG.org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 Unicode MS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54" y="822906"/>
            <a:ext cx="7350435" cy="6035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5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80988"/>
            <a:ext cx="4913313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7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1" descr="What Is Alpha-1 - English Web Small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142">
            <a:off x="668338" y="2849563"/>
            <a:ext cx="1624012" cy="37147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22"/>
          <p:cNvSpPr txBox="1">
            <a:spLocks noChangeArrowheads="1"/>
          </p:cNvSpPr>
          <p:nvPr/>
        </p:nvSpPr>
        <p:spPr bwMode="auto">
          <a:xfrm>
            <a:off x="1371600" y="9144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55299" name="Picture 8" descr="Recently Diagnosed Individual - English Web Small_Page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593850"/>
            <a:ext cx="3303587" cy="42751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8" descr="Its_all_in_the_family_brochure[1]_Pag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822">
            <a:off x="6983413" y="2794000"/>
            <a:ext cx="1652587" cy="37163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9" descr="Alpha1-LiverBrochure_Page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440">
            <a:off x="5451475" y="2820988"/>
            <a:ext cx="1647825" cy="37147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10" descr="CarrierEnglish8.12.10_Page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0204">
            <a:off x="2373313" y="2886075"/>
            <a:ext cx="1636712" cy="37147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Britannic Bold" charset="0"/>
                <a:ea typeface="ＭＳ Ｐゴシック" charset="0"/>
              </a:rPr>
              <a:t>Educational Brochures</a:t>
            </a:r>
          </a:p>
        </p:txBody>
      </p:sp>
    </p:spTree>
    <p:extLst>
      <p:ext uri="{BB962C8B-B14F-4D97-AF65-F5344CB8AC3E}">
        <p14:creationId xmlns:p14="http://schemas.microsoft.com/office/powerpoint/2010/main" val="37736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iPad/iPhone App</a:t>
            </a:r>
            <a:endParaRPr lang="en-US" dirty="0"/>
          </a:p>
        </p:txBody>
      </p:sp>
      <p:pic>
        <p:nvPicPr>
          <p:cNvPr id="3" name="Picture 2" descr="2014-10-12 12.17.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9" y="1264469"/>
            <a:ext cx="4100622" cy="54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6482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he </a:t>
            </a:r>
            <a:r>
              <a:rPr lang="en-US" sz="2600" b="1" dirty="0">
                <a:latin typeface="Arial" charset="0"/>
                <a:ea typeface="ＭＳ Ｐゴシック" charset="0"/>
                <a:cs typeface="ＭＳ Ｐゴシック" charset="0"/>
              </a:rPr>
              <a:t>AlphaNet Model: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Enroll patients – variety of methods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Assign to an AlphaNet Coordinator (ANC)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Introduce to the Big Fat Reference Guide (BFRG)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Complete Baseline Questionnaire and 5-yr Health Plan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Monthly (minimum) contact with ANC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Feedback to AlphaNetters on progress and news</a:t>
            </a:r>
          </a:p>
          <a:p>
            <a:pPr marL="628650" lvl="1" indent="-342900"/>
            <a:r>
              <a:rPr lang="en-US" sz="2600" dirty="0">
                <a:latin typeface="Arial" charset="0"/>
                <a:ea typeface="ＭＳ Ｐゴシック" charset="0"/>
              </a:rPr>
              <a:t>Nurse certification, RT certification, MD CME</a:t>
            </a:r>
          </a:p>
        </p:txBody>
      </p:sp>
      <p:pic>
        <p:nvPicPr>
          <p:cNvPr id="19458" name="Picture 7" descr="AlphaNet logo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03" y="203406"/>
            <a:ext cx="1375700" cy="20713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32241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>
                  <a:solidFill>
                    <a:srgbClr val="000090"/>
                  </a:solidFill>
                </a:ln>
                <a:solidFill>
                  <a:schemeClr val="bg1"/>
                </a:solidFill>
                <a:effectLst>
                  <a:outerShdw blurRad="50800" dist="38100" dir="15900000" algn="tl" rotWithShape="0">
                    <a:srgbClr val="000000">
                      <a:alpha val="43000"/>
                    </a:srgbClr>
                  </a:outerShdw>
                </a:effectLst>
              </a:rPr>
              <a:t>AlphaNet</a:t>
            </a:r>
          </a:p>
        </p:txBody>
      </p:sp>
    </p:spTree>
    <p:extLst>
      <p:ext uri="{BB962C8B-B14F-4D97-AF65-F5344CB8AC3E}">
        <p14:creationId xmlns:p14="http://schemas.microsoft.com/office/powerpoint/2010/main" val="72313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Served on advisory boards and/or have presented at events sponsored by:</a:t>
            </a:r>
          </a:p>
          <a:p>
            <a:pPr marL="0" indent="0">
              <a:buNone/>
            </a:pPr>
            <a:endParaRPr lang="en-US" sz="900" dirty="0"/>
          </a:p>
          <a:p>
            <a:pPr marL="400050" lvl="1" indent="0">
              <a:buNone/>
            </a:pPr>
            <a:r>
              <a:rPr lang="en-US" dirty="0" smtClean="0"/>
              <a:t>Bayer, Grifols, CSL Behring, AstraZeneca, Baxter, Kamada, Tuteur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/>
            <a:r>
              <a:rPr lang="en-US" dirty="0" smtClean="0"/>
              <a:t>Receive salary from two not-for-profit organizations that receive industry funding:</a:t>
            </a:r>
          </a:p>
          <a:p>
            <a:pPr marL="400050" lvl="1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dirty="0" smtClean="0"/>
              <a:t>Alpha-1 Foundation and AlphaNet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AlphaNet page.tif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/>
          <a:stretch>
            <a:fillRect/>
          </a:stretch>
        </p:blipFill>
        <p:spPr bwMode="auto">
          <a:xfrm>
            <a:off x="76200" y="0"/>
            <a:ext cx="899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AlphaNet page.tiff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/>
          <a:stretch>
            <a:fillRect/>
          </a:stretch>
        </p:blipFill>
        <p:spPr bwMode="auto">
          <a:xfrm>
            <a:off x="76200" y="0"/>
            <a:ext cx="899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016891">
            <a:off x="840833" y="3314614"/>
            <a:ext cx="66191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 Peer-Reviewed Publications to 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3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Alpha-1 COPD Patients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Healthcare Utilization per 1,000 patients entered into ADMAP</a:t>
            </a:r>
          </a:p>
        </p:txBody>
      </p:sp>
      <p:graphicFrame>
        <p:nvGraphicFramePr>
          <p:cNvPr id="1619971" name="Group 3"/>
          <p:cNvGraphicFramePr>
            <a:graphicFrameLocks noGrp="1"/>
          </p:cNvGraphicFramePr>
          <p:nvPr/>
        </p:nvGraphicFramePr>
        <p:xfrm>
          <a:off x="268288" y="1789113"/>
          <a:ext cx="8661400" cy="3244850"/>
        </p:xfrm>
        <a:graphic>
          <a:graphicData uri="http://schemas.openxmlformats.org/drawingml/2006/table">
            <a:tbl>
              <a:tblPr/>
              <a:tblGrid>
                <a:gridCol w="1552575"/>
                <a:gridCol w="1768475"/>
                <a:gridCol w="2062162"/>
                <a:gridCol w="1647825"/>
                <a:gridCol w="1630363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Year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(Control)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Year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(Intervention)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 Decrease in Year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Percent Decrease in Year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 Admissions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 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MD 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6,446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5,872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Antibiotic 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27,309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77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</a:rPr>
              <a:t>Alpha-1 COPD Patients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Healthcare Utilization per 1,000 patients entered into ADMAP</a:t>
            </a:r>
          </a:p>
        </p:txBody>
      </p:sp>
      <p:graphicFrame>
        <p:nvGraphicFramePr>
          <p:cNvPr id="16199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22775"/>
              </p:ext>
            </p:extLst>
          </p:nvPr>
        </p:nvGraphicFramePr>
        <p:xfrm>
          <a:off x="268288" y="1789113"/>
          <a:ext cx="8661400" cy="3244850"/>
        </p:xfrm>
        <a:graphic>
          <a:graphicData uri="http://schemas.openxmlformats.org/drawingml/2006/table">
            <a:tbl>
              <a:tblPr/>
              <a:tblGrid>
                <a:gridCol w="1552575"/>
                <a:gridCol w="1768475"/>
                <a:gridCol w="2062162"/>
                <a:gridCol w="1647825"/>
                <a:gridCol w="1630363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Year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(Control)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Year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(Intervention)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Number Decrease in Year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Percent Decrease in Year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 Admissions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 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MD 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6,446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5,872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Antibiotic 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27,309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2,974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D6099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807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228600" y="868525"/>
            <a:ext cx="8775700" cy="2709863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052675"/>
            <a:ext cx="86614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Survival Improvements in Alpha-1 Antitrypsin Deficiency</a:t>
            </a:r>
          </a:p>
          <a:p>
            <a:pPr algn="ctr" eaLnBrk="1" hangingPunct="1"/>
            <a:endParaRPr lang="en-US" sz="12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Robert A. Sandhaus, MD PhD</a:t>
            </a:r>
            <a:r>
              <a:rPr lang="en-US" b="1" baseline="30000" dirty="0">
                <a:solidFill>
                  <a:schemeClr val="bg1"/>
                </a:solidFill>
                <a:latin typeface="Arial" charset="0"/>
              </a:rPr>
              <a:t>1,2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&amp; Heather Van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Duker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, MS</a:t>
            </a:r>
            <a:r>
              <a:rPr lang="en-US" b="1" baseline="30000" dirty="0">
                <a:solidFill>
                  <a:schemeClr val="bg1"/>
                </a:solidFill>
                <a:latin typeface="Arial" charset="0"/>
              </a:rPr>
              <a:t>2</a:t>
            </a:r>
          </a:p>
          <a:p>
            <a:pPr algn="ctr" eaLnBrk="1" hangingPunct="1"/>
            <a:r>
              <a:rPr lang="en-US" sz="1600" b="1" baseline="30000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National Jewish Health, Denver, CO; </a:t>
            </a:r>
            <a:r>
              <a:rPr lang="en-US" sz="1600" b="1" baseline="30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AlphaNet, Miami, FL </a:t>
            </a: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Arial" charset="0"/>
              </a:rPr>
            </a:b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4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1"/>
          <p:cNvSpPr>
            <a:spLocks noChangeArrowheads="1"/>
          </p:cNvSpPr>
          <p:nvPr/>
        </p:nvSpPr>
        <p:spPr bwMode="auto">
          <a:xfrm>
            <a:off x="1458913" y="71438"/>
            <a:ext cx="6400800" cy="719137"/>
          </a:xfrm>
          <a:prstGeom prst="roundRect">
            <a:avLst>
              <a:gd name="adj" fmla="val 16667"/>
            </a:avLst>
          </a:prstGeom>
          <a:solidFill>
            <a:srgbClr val="0054A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 anchor="ctr"/>
          <a:lstStyle/>
          <a:p>
            <a:pPr defTabSz="12540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458913" y="93663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2192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Background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473200" y="1069975"/>
            <a:ext cx="6400800" cy="54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defTabSz="5330825" eaLnBrk="0" hangingPunct="0">
              <a:defRPr sz="49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5330825" eaLnBrk="0" hangingPunct="0"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Most </a:t>
            </a:r>
            <a:r>
              <a:rPr lang="en-US" sz="2400" dirty="0" smtClean="0">
                <a:latin typeface="Arial"/>
                <a:cs typeface="Arial"/>
              </a:rPr>
              <a:t>publications regarding the survival of patients with AATD reference a single Danish publication (Thorax 1994;94:695) from </a:t>
            </a:r>
            <a:r>
              <a:rPr lang="en-US" sz="2400" dirty="0" smtClean="0">
                <a:latin typeface="Arial"/>
                <a:cs typeface="Arial"/>
              </a:rPr>
              <a:t>Seersholm et al. which calculated the following survival numbers based on the evaluation of 397 individuals with severe AATD:</a:t>
            </a:r>
          </a:p>
          <a:p>
            <a:pPr marL="147955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1366838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54.5 years </a:t>
            </a:r>
            <a:r>
              <a:rPr lang="en-US" sz="2400" dirty="0" smtClean="0">
                <a:latin typeface="Arial"/>
                <a:cs typeface="Arial"/>
              </a:rPr>
              <a:t>for all evaluated subjects</a:t>
            </a:r>
          </a:p>
          <a:p>
            <a:pPr marL="147955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1366838" algn="l"/>
              </a:tabLst>
              <a:defRPr/>
            </a:pPr>
            <a:r>
              <a:rPr lang="en-US" sz="2400" b="1" dirty="0" smtClean="0">
                <a:latin typeface="Arial"/>
                <a:cs typeface="Arial"/>
              </a:rPr>
              <a:t>49.4 years </a:t>
            </a:r>
            <a:r>
              <a:rPr lang="en-US" sz="2400" dirty="0" smtClean="0">
                <a:latin typeface="Arial"/>
                <a:cs typeface="Arial"/>
              </a:rPr>
              <a:t>for index cases (n=252)</a:t>
            </a:r>
          </a:p>
          <a:p>
            <a:pPr marL="147955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1366838" algn="l"/>
              </a:tabLst>
              <a:defRPr/>
            </a:pPr>
            <a:r>
              <a:rPr lang="en-US" sz="2400" dirty="0" smtClean="0">
                <a:latin typeface="Arial"/>
                <a:cs typeface="Arial"/>
              </a:rPr>
              <a:t>no difference between smokers and non-smokers or males and females</a:t>
            </a:r>
          </a:p>
        </p:txBody>
      </p:sp>
    </p:spTree>
    <p:extLst>
      <p:ext uri="{BB962C8B-B14F-4D97-AF65-F5344CB8AC3E}">
        <p14:creationId xmlns:p14="http://schemas.microsoft.com/office/powerpoint/2010/main" val="176012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5"/>
          <p:cNvGrpSpPr>
            <a:grpSpLocks/>
          </p:cNvGrpSpPr>
          <p:nvPr/>
        </p:nvGrpSpPr>
        <p:grpSpPr bwMode="auto">
          <a:xfrm>
            <a:off x="397460" y="213290"/>
            <a:ext cx="8356351" cy="6485954"/>
            <a:chOff x="788276" y="801470"/>
            <a:chExt cx="7451068" cy="5591120"/>
          </a:xfrm>
        </p:grpSpPr>
        <p:pic>
          <p:nvPicPr>
            <p:cNvPr id="19458" name="Picture 13" descr="K-M smok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76" y="801470"/>
              <a:ext cx="7451068" cy="559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43"/>
            <p:cNvSpPr txBox="1">
              <a:spLocks noChangeArrowheads="1"/>
            </p:cNvSpPr>
            <p:nvPr/>
          </p:nvSpPr>
          <p:spPr bwMode="auto">
            <a:xfrm>
              <a:off x="3265715" y="880634"/>
              <a:ext cx="360717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latin typeface="Arial" charset="0"/>
                </a:rPr>
                <a:t>Survival by Smoking History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00965" y="1268190"/>
              <a:ext cx="962145" cy="26987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0078" y="2840635"/>
            <a:ext cx="113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>
                <a:latin typeface="Arial" charset="0"/>
              </a:rPr>
              <a:t>2,365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prieto-copd\AppData\Local\Microsoft\Windows\Temporary Internet Files\Content.Outlook\99G283ZU\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"/>
            <a:ext cx="9144000" cy="63246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74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" y="1402"/>
            <a:ext cx="9146666" cy="68565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324" y="248472"/>
            <a:ext cx="3424422" cy="1470025"/>
          </a:xfrm>
        </p:spPr>
        <p:txBody>
          <a:bodyPr/>
          <a:lstStyle/>
          <a:p>
            <a:r>
              <a:rPr lang="en-US" dirty="0" smtClean="0"/>
              <a:t>¿Questions?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the AlphaNet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78" y="1600200"/>
            <a:ext cx="853896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talk will assume a basic knowledge of Alpha-1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healthy individual with Alpha-1</a:t>
            </a:r>
          </a:p>
          <a:p>
            <a:r>
              <a:rPr lang="en-US" dirty="0" smtClean="0"/>
              <a:t>Liver affected individuals</a:t>
            </a:r>
          </a:p>
          <a:p>
            <a:r>
              <a:rPr lang="en-US" dirty="0" smtClean="0"/>
              <a:t>Skin affected individuals</a:t>
            </a:r>
          </a:p>
          <a:p>
            <a:r>
              <a:rPr lang="en-US" dirty="0" smtClean="0"/>
              <a:t>Lung affected individuals</a:t>
            </a:r>
          </a:p>
          <a:p>
            <a:r>
              <a:rPr lang="en-US" dirty="0" smtClean="0"/>
              <a:t>Other manifestations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0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AlphaNet?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760"/>
            <a:ext cx="8229600" cy="5089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Not-for-profit, disease management organization</a:t>
            </a:r>
          </a:p>
          <a:p>
            <a:r>
              <a:rPr lang="en-US" dirty="0" smtClean="0"/>
              <a:t>Founded in 1995 by three patients with Alpha-1</a:t>
            </a:r>
          </a:p>
          <a:p>
            <a:r>
              <a:rPr lang="en-US" dirty="0" smtClean="0"/>
              <a:t>Board of Directors – majority are patients with Alpha-1</a:t>
            </a:r>
          </a:p>
          <a:p>
            <a:r>
              <a:rPr lang="en-US" dirty="0" smtClean="0"/>
              <a:t>40 Alpha-1 patients work full-time for AlphaNet</a:t>
            </a:r>
          </a:p>
          <a:p>
            <a:r>
              <a:rPr lang="en-US" dirty="0" smtClean="0"/>
              <a:t>Over the years, has donated nearly US$40 million to Alpha-1 Foundation to support research</a:t>
            </a:r>
          </a:p>
          <a:p>
            <a:r>
              <a:rPr lang="en-US" dirty="0" smtClean="0"/>
              <a:t>Administers Alpha-1 clinical research programs</a:t>
            </a:r>
          </a:p>
          <a:p>
            <a:r>
              <a:rPr lang="en-US" dirty="0" smtClean="0"/>
              <a:t>Currently follows over 5,100 Alpha-1 patients in four different programs</a:t>
            </a:r>
          </a:p>
          <a:p>
            <a:r>
              <a:rPr lang="en-US" dirty="0" smtClean="0"/>
              <a:t>“Alphas serving Alphas”</a:t>
            </a:r>
          </a:p>
        </p:txBody>
      </p:sp>
      <p:pic>
        <p:nvPicPr>
          <p:cNvPr id="4" name="Picture 3" descr="AlphaNe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" y="81044"/>
            <a:ext cx="1085149" cy="16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Healthy Individual with Alpha-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sz="3100" i="1" dirty="0" smtClean="0"/>
              <a:t>REACH: Risk Evaluation to </a:t>
            </a:r>
            <a:r>
              <a:rPr lang="en-US" sz="3100" i="1" dirty="0" smtClean="0"/>
              <a:t>Assure Continued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5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 risk factor reduction</a:t>
            </a:r>
          </a:p>
          <a:p>
            <a:pPr lvl="1"/>
            <a:r>
              <a:rPr lang="en-US" dirty="0" smtClean="0"/>
              <a:t>Cigarette smoke exposure</a:t>
            </a:r>
          </a:p>
          <a:p>
            <a:pPr lvl="1"/>
            <a:r>
              <a:rPr lang="en-US" dirty="0" smtClean="0"/>
              <a:t>Live toxin exposure</a:t>
            </a:r>
          </a:p>
          <a:p>
            <a:pPr lvl="1"/>
            <a:r>
              <a:rPr lang="en-US" dirty="0" smtClean="0"/>
              <a:t>Aggressive treatment of lung infections</a:t>
            </a:r>
          </a:p>
          <a:p>
            <a:pPr lvl="1"/>
            <a:r>
              <a:rPr lang="en-US" dirty="0" smtClean="0"/>
              <a:t>Possible occupational changes</a:t>
            </a:r>
          </a:p>
          <a:p>
            <a:pPr lvl="1"/>
            <a:r>
              <a:rPr lang="en-US" dirty="0" smtClean="0"/>
              <a:t>Immunization</a:t>
            </a:r>
          </a:p>
          <a:p>
            <a:pPr lvl="1"/>
            <a:r>
              <a:rPr lang="en-US" dirty="0" smtClean="0"/>
              <a:t>Regular monitoring of lung and liver function</a:t>
            </a:r>
          </a:p>
          <a:p>
            <a:pPr lvl="1"/>
            <a:r>
              <a:rPr lang="en-US" dirty="0" smtClean="0"/>
              <a:t>Family testing</a:t>
            </a:r>
          </a:p>
          <a:p>
            <a:pPr lvl="1"/>
            <a:r>
              <a:rPr lang="en-US" b="1" dirty="0" smtClean="0"/>
              <a:t>Education </a:t>
            </a:r>
            <a:r>
              <a:rPr lang="en-US" b="1" dirty="0" smtClean="0"/>
              <a:t>of affected individual and family (and perhaps his/her physician</a:t>
            </a:r>
            <a:r>
              <a:rPr lang="en-US" b="1" dirty="0" smtClean="0"/>
              <a:t>)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25940" y="6413742"/>
            <a:ext cx="380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Mayer, A. et al.: </a:t>
            </a:r>
            <a:r>
              <a:rPr lang="sv-SE" sz="1200" dirty="0"/>
              <a:t>Am J </a:t>
            </a:r>
            <a:r>
              <a:rPr lang="sv-SE" sz="1200" dirty="0" err="1"/>
              <a:t>Respir</a:t>
            </a:r>
            <a:r>
              <a:rPr lang="sv-SE" sz="1200" dirty="0"/>
              <a:t> Crit Care </a:t>
            </a:r>
            <a:r>
              <a:rPr lang="sv-SE" sz="1200" dirty="0" smtClean="0"/>
              <a:t>Med, 2000; 162:553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438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Liver-affected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6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Abstinence from alcoholic beverages</a:t>
            </a:r>
          </a:p>
          <a:p>
            <a:r>
              <a:rPr lang="en-US" dirty="0" smtClean="0"/>
              <a:t>Evaluate for other risks</a:t>
            </a:r>
          </a:p>
          <a:p>
            <a:r>
              <a:rPr lang="en-US" dirty="0" smtClean="0"/>
              <a:t>Usual therapy for liver disease, based on </a:t>
            </a:r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Control complications of portal hypertension</a:t>
            </a:r>
            <a:endParaRPr lang="en-US" dirty="0" smtClean="0"/>
          </a:p>
          <a:p>
            <a:r>
              <a:rPr lang="en-US" dirty="0" smtClean="0"/>
              <a:t>Currently no specific Alpha-1-related therapy</a:t>
            </a:r>
          </a:p>
          <a:p>
            <a:r>
              <a:rPr lang="en-US" dirty="0" smtClean="0"/>
              <a:t>Every 6-12 months: Liver ultrasound</a:t>
            </a:r>
          </a:p>
          <a:p>
            <a:pPr lvl="1"/>
            <a:r>
              <a:rPr lang="en-US" dirty="0" smtClean="0"/>
              <a:t>Monitor for hepatocellular carcinoma</a:t>
            </a:r>
          </a:p>
          <a:p>
            <a:r>
              <a:rPr lang="en-US" dirty="0" smtClean="0"/>
              <a:t>Liver transplantation</a:t>
            </a:r>
          </a:p>
          <a:p>
            <a:pPr lvl="1"/>
            <a:r>
              <a:rPr lang="en-US" dirty="0" smtClean="0"/>
              <a:t>Cures AATD!</a:t>
            </a:r>
          </a:p>
        </p:txBody>
      </p:sp>
    </p:spTree>
    <p:extLst>
      <p:ext uri="{BB962C8B-B14F-4D97-AF65-F5344CB8AC3E}">
        <p14:creationId xmlns:p14="http://schemas.microsoft.com/office/powerpoint/2010/main" val="401021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Skin-affected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722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Necrotizing panniculitis</a:t>
            </a:r>
          </a:p>
          <a:p>
            <a:pPr lvl="1"/>
            <a:r>
              <a:rPr lang="en-US" dirty="0" smtClean="0"/>
              <a:t>Vasculitis of the panniculus adiposus of the skin</a:t>
            </a:r>
          </a:p>
          <a:p>
            <a:pPr lvl="1"/>
            <a:r>
              <a:rPr lang="en-US" dirty="0" smtClean="0"/>
              <a:t>Painful, discolored, oozing, scarifying, discoloring</a:t>
            </a:r>
          </a:p>
          <a:p>
            <a:pPr lvl="2"/>
            <a:r>
              <a:rPr lang="en-US" dirty="0" smtClean="0"/>
              <a:t>In other words – not subtle</a:t>
            </a:r>
          </a:p>
          <a:p>
            <a:pPr lvl="1"/>
            <a:r>
              <a:rPr lang="en-US" dirty="0" smtClean="0"/>
              <a:t>Diagnosis by biopsy</a:t>
            </a:r>
          </a:p>
          <a:p>
            <a:pPr lvl="1"/>
            <a:r>
              <a:rPr lang="en-US" dirty="0" smtClean="0"/>
              <a:t>Rare</a:t>
            </a:r>
            <a:endParaRPr lang="en-US" dirty="0"/>
          </a:p>
          <a:p>
            <a:r>
              <a:rPr lang="en-US" dirty="0" smtClean="0"/>
              <a:t>Alpha-1 antitrypsin augmentation therapy can be highly effected</a:t>
            </a:r>
          </a:p>
          <a:p>
            <a:pPr lvl="1"/>
            <a:r>
              <a:rPr lang="en-US" dirty="0" smtClean="0"/>
              <a:t>Often high doses required</a:t>
            </a:r>
          </a:p>
          <a:p>
            <a:pPr lvl="1"/>
            <a:r>
              <a:rPr lang="en-US" dirty="0" smtClean="0"/>
              <a:t>Off-label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9439" y="6395470"/>
            <a:ext cx="2477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Gross B., </a:t>
            </a:r>
            <a:r>
              <a:rPr lang="en-US" sz="1200" dirty="0"/>
              <a:t>Dermatology </a:t>
            </a:r>
            <a:r>
              <a:rPr lang="en-US" sz="1200" dirty="0" smtClean="0"/>
              <a:t>2009;218</a:t>
            </a:r>
            <a:r>
              <a:rPr lang="en-US" sz="1200" dirty="0"/>
              <a:t>:</a:t>
            </a:r>
            <a:r>
              <a:rPr lang="en-US" sz="1200" dirty="0" smtClean="0"/>
              <a:t>370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1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Lung-affected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4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Remove from environmental exposures</a:t>
            </a:r>
          </a:p>
          <a:p>
            <a:pPr lvl="1"/>
            <a:r>
              <a:rPr lang="en-US" dirty="0" smtClean="0"/>
              <a:t>Smoking cessation (both patient and spouse)</a:t>
            </a:r>
          </a:p>
          <a:p>
            <a:pPr lvl="1"/>
            <a:r>
              <a:rPr lang="en-US" dirty="0" smtClean="0"/>
              <a:t>Occupational analysis </a:t>
            </a:r>
          </a:p>
          <a:p>
            <a:pPr lvl="2"/>
            <a:r>
              <a:rPr lang="en-US" dirty="0" smtClean="0"/>
              <a:t>Remove from dusts and fumes</a:t>
            </a:r>
          </a:p>
          <a:p>
            <a:r>
              <a:rPr lang="en-US" dirty="0" smtClean="0"/>
              <a:t>Usual COPD therapy (see next slide)</a:t>
            </a:r>
          </a:p>
          <a:p>
            <a:r>
              <a:rPr lang="en-US" dirty="0" smtClean="0"/>
              <a:t>Monitor liver function</a:t>
            </a:r>
          </a:p>
          <a:p>
            <a:r>
              <a:rPr lang="en-US" dirty="0" smtClean="0"/>
              <a:t>Aggressive treatment of lung infections</a:t>
            </a:r>
          </a:p>
          <a:p>
            <a:r>
              <a:rPr lang="en-US" dirty="0" smtClean="0"/>
              <a:t>Evaluate and treat pulmonary hypertension</a:t>
            </a:r>
          </a:p>
          <a:p>
            <a:r>
              <a:rPr lang="en-US" dirty="0" smtClean="0"/>
              <a:t>Consider for augmentation therapy</a:t>
            </a:r>
          </a:p>
          <a:p>
            <a:r>
              <a:rPr lang="en-US" dirty="0" smtClean="0"/>
              <a:t>Surgical approaches</a:t>
            </a:r>
          </a:p>
          <a:p>
            <a:pPr lvl="1"/>
            <a:r>
              <a:rPr lang="en-US" dirty="0" smtClean="0"/>
              <a:t>Lung volume reduction surgery</a:t>
            </a:r>
          </a:p>
          <a:p>
            <a:pPr lvl="1"/>
            <a:r>
              <a:rPr lang="en-US" dirty="0" smtClean="0"/>
              <a:t>Valves/coils/glue</a:t>
            </a:r>
          </a:p>
          <a:p>
            <a:pPr lvl="1"/>
            <a:r>
              <a:rPr lang="en-US" dirty="0" smtClean="0"/>
              <a:t>Bullectomy</a:t>
            </a:r>
          </a:p>
          <a:p>
            <a:pPr lvl="1"/>
            <a:r>
              <a:rPr lang="en-US" dirty="0" smtClean="0"/>
              <a:t>Lung transplantation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6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401638"/>
            <a:ext cx="91440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b="1" dirty="0">
                <a:ea typeface="ＭＳ Ｐゴシック" charset="-128"/>
                <a:cs typeface="ＭＳ Ｐゴシック" charset="-128"/>
              </a:rPr>
              <a:t>Alpha-1 COPD is Treatable! 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851025" y="1620838"/>
            <a:ext cx="1395413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Risk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053013" y="1497013"/>
            <a:ext cx="3405187" cy="9413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Smoking cessation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Immunize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other exposures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477963" y="2671763"/>
            <a:ext cx="1768475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Symptoms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38213" y="3722688"/>
            <a:ext cx="2308225" cy="7747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Reduce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Complications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5057775" y="2667000"/>
            <a:ext cx="3400425" cy="9413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Bronchodilators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Inhaled steroids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Pulmonary rehabilitation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5057775" y="3829050"/>
            <a:ext cx="3400425" cy="6667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charset="0"/>
              </a:rPr>
              <a:t>Treat exacerbations</a:t>
            </a:r>
          </a:p>
          <a:p>
            <a:pPr eaLnBrk="0" hangingPunct="0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Supplemental oxygen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352800" y="1981200"/>
            <a:ext cx="1612900" cy="190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3352800" y="3130550"/>
            <a:ext cx="1612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3352800" y="4146550"/>
            <a:ext cx="1612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382963" y="3837401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382963" y="2821401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3382963" y="1670463"/>
            <a:ext cx="156368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latin typeface="Arial Unicode MS" charset="0"/>
              </a:rPr>
              <a:t>Education</a:t>
            </a: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2400300" y="2406650"/>
            <a:ext cx="1588" cy="2174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2400300" y="3433763"/>
            <a:ext cx="1588" cy="2174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7" tIns="44450" rIns="90487" bIns="44450" anchor="ctr">
            <a:spAutoFit/>
          </a:bodyPr>
          <a:lstStyle/>
          <a:p>
            <a:endParaRPr lang="en-US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5029200" y="5959475"/>
            <a:ext cx="3657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 i="1">
                <a:latin typeface="Arial Unicode MS" charset="0"/>
                <a:cs typeface="Arial Unicode MS" charset="0"/>
              </a:rPr>
              <a:t>Modified from Pauwels RA, et al. </a:t>
            </a:r>
            <a:r>
              <a:rPr lang="en-US" sz="1400" b="1" i="1">
                <a:latin typeface="Arial Unicode MS" charset="0"/>
              </a:rPr>
              <a:t>Am J Resp Crit Care Med 2001:163;1256</a:t>
            </a:r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685800" y="6248400"/>
            <a:ext cx="304800" cy="2286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1066800" y="6272213"/>
            <a:ext cx="2819400" cy="182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charset="0"/>
              </a:rPr>
              <a:t>= therapies shown to improve survival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64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0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0"/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0"/>
  <p:tag name="POWER3D OPTIONS" val="Fast "/>
  <p:tag name="POWER3D BACKGROUND" val="0,0,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1043</Words>
  <Application>Microsoft Macintosh PowerPoint</Application>
  <PresentationFormat>On-screen Show (4:3)</PresentationFormat>
  <Paragraphs>273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Comó manejar la deficiencia de A1AT: manteniendo sano a su paciente</vt:lpstr>
      <vt:lpstr>Potential Conflicts</vt:lpstr>
      <vt:lpstr>Outline – the AlphaNet model</vt:lpstr>
      <vt:lpstr>What is AlphaNet?</vt:lpstr>
      <vt:lpstr>The Healthy Individual with Alpha-1 REACH: Risk Evaluation to Assure Continued Health</vt:lpstr>
      <vt:lpstr>Liver-affected Adults</vt:lpstr>
      <vt:lpstr>Skin-affected Individuals</vt:lpstr>
      <vt:lpstr>Lung-affected Individuals</vt:lpstr>
      <vt:lpstr>PowerPoint Presentation</vt:lpstr>
      <vt:lpstr>PowerPoint Presentation</vt:lpstr>
      <vt:lpstr>Other conditions </vt:lpstr>
      <vt:lpstr>AlphaNet, Inc.</vt:lpstr>
      <vt:lpstr>PowerPoint Presentation</vt:lpstr>
      <vt:lpstr>PowerPoint Presentation</vt:lpstr>
      <vt:lpstr>PowerPoint Presentation</vt:lpstr>
      <vt:lpstr>PowerPoint Presentation</vt:lpstr>
      <vt:lpstr>Educational Brochures</vt:lpstr>
      <vt:lpstr>iPad/iPhone App</vt:lpstr>
      <vt:lpstr>PowerPoint Presentation</vt:lpstr>
      <vt:lpstr>PowerPoint Presentation</vt:lpstr>
      <vt:lpstr>PowerPoint Presentation</vt:lpstr>
      <vt:lpstr>Alpha-1 COPD Patients Healthcare Utilization per 1,000 patients entered into ADMAP</vt:lpstr>
      <vt:lpstr>Alpha-1 COPD Patients Healthcare Utilization per 1,000 patients entered into ADMAP</vt:lpstr>
      <vt:lpstr>PowerPoint Presentation</vt:lpstr>
      <vt:lpstr>PowerPoint Presentation</vt:lpstr>
      <vt:lpstr>PowerPoint Presentation</vt:lpstr>
      <vt:lpstr>PowerPoint Presentation</vt:lpstr>
      <vt:lpstr>¿Questions?</vt:lpstr>
    </vt:vector>
  </TitlesOfParts>
  <Company>AlphaNet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Comó manejar la deficiencia de A1AT: manteniendo sano a su paciente</dc:title>
  <dc:creator>Robert Sandhaus</dc:creator>
  <cp:lastModifiedBy>Robert Sandhaus</cp:lastModifiedBy>
  <cp:revision>10</cp:revision>
  <cp:lastPrinted>2014-10-12T15:21:16Z</cp:lastPrinted>
  <dcterms:created xsi:type="dcterms:W3CDTF">2014-10-11T17:06:37Z</dcterms:created>
  <dcterms:modified xsi:type="dcterms:W3CDTF">2014-10-12T15:24:34Z</dcterms:modified>
</cp:coreProperties>
</file>