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96" r:id="rId2"/>
    <p:sldId id="412" r:id="rId3"/>
    <p:sldId id="413" r:id="rId4"/>
    <p:sldId id="503" r:id="rId5"/>
    <p:sldId id="504" r:id="rId6"/>
    <p:sldId id="507" r:id="rId7"/>
    <p:sldId id="506" r:id="rId8"/>
    <p:sldId id="494" r:id="rId9"/>
    <p:sldId id="495" r:id="rId10"/>
    <p:sldId id="545" r:id="rId11"/>
    <p:sldId id="492" r:id="rId12"/>
    <p:sldId id="551" r:id="rId13"/>
    <p:sldId id="550" r:id="rId14"/>
    <p:sldId id="461" r:id="rId15"/>
    <p:sldId id="446" r:id="rId16"/>
    <p:sldId id="509" r:id="rId17"/>
    <p:sldId id="542" r:id="rId18"/>
    <p:sldId id="447" r:id="rId19"/>
    <p:sldId id="548" r:id="rId20"/>
    <p:sldId id="533" r:id="rId21"/>
    <p:sldId id="532" r:id="rId22"/>
    <p:sldId id="535" r:id="rId23"/>
    <p:sldId id="536" r:id="rId24"/>
    <p:sldId id="539" r:id="rId25"/>
    <p:sldId id="538" r:id="rId26"/>
    <p:sldId id="525" r:id="rId27"/>
    <p:sldId id="527" r:id="rId28"/>
    <p:sldId id="528" r:id="rId29"/>
    <p:sldId id="529" r:id="rId30"/>
    <p:sldId id="531" r:id="rId31"/>
    <p:sldId id="544" r:id="rId32"/>
    <p:sldId id="516" r:id="rId33"/>
    <p:sldId id="517" r:id="rId34"/>
    <p:sldId id="514" r:id="rId35"/>
    <p:sldId id="523" r:id="rId36"/>
    <p:sldId id="515" r:id="rId37"/>
    <p:sldId id="524" r:id="rId38"/>
    <p:sldId id="522" r:id="rId39"/>
    <p:sldId id="518" r:id="rId40"/>
    <p:sldId id="546" r:id="rId41"/>
    <p:sldId id="449" r:id="rId42"/>
    <p:sldId id="547" r:id="rId43"/>
    <p:sldId id="540" r:id="rId44"/>
    <p:sldId id="543" r:id="rId45"/>
    <p:sldId id="541" r:id="rId46"/>
    <p:sldId id="34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 Campi" initials="NC" lastIdx="30" clrIdx="0">
    <p:extLst>
      <p:ext uri="{19B8F6BF-5375-455C-9EA6-DF929625EA0E}">
        <p15:presenceInfo xmlns:p15="http://schemas.microsoft.com/office/powerpoint/2012/main" userId="Nati Campi" providerId="None"/>
      </p:ext>
    </p:extLst>
  </p:cmAuthor>
  <p:cmAuthor id="2" name="Natalia Campi" initials="NC" lastIdx="48" clrIdx="1">
    <p:extLst>
      <p:ext uri="{19B8F6BF-5375-455C-9EA6-DF929625EA0E}">
        <p15:presenceInfo xmlns:p15="http://schemas.microsoft.com/office/powerpoint/2012/main" userId="042ad3276dcd68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p:cViewPr>
        <p:scale>
          <a:sx n="66" d="100"/>
          <a:sy n="66" d="100"/>
        </p:scale>
        <p:origin x="73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4-10-07T15:17:23.236" idx="38">
    <p:pos x="106" y="106"/>
    <p:text>que nos dicen las guias??? de que categoria o grupo estamos hablando dentro de la clasificacion de HTP ???</p:text>
    <p:extLst>
      <p:ext uri="{C676402C-5697-4E1C-873F-D02D1690AC5C}">
        <p15:threadingInfo xmlns:p15="http://schemas.microsoft.com/office/powerpoint/2012/main" timeZoneBias="180"/>
      </p:ext>
    </p:extLst>
  </p:cm>
  <p:cm authorId="2" dt="2014-10-07T15:26:03.610" idx="40">
    <p:pos x="106" y="202"/>
    <p:text>esto es la clasifica clincia de HTP de Dana Point</p:text>
    <p:extLst>
      <p:ext uri="{C676402C-5697-4E1C-873F-D02D1690AC5C}">
        <p15:threadingInfo xmlns:p15="http://schemas.microsoft.com/office/powerpoint/2012/main" timeZoneBias="180">
          <p15:parentCm authorId="2" idx="38"/>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4-10-07T23:05:15.116" idx="45">
    <p:pos x="10" y="10"/>
    <p:text/>
    <p:extLst>
      <p:ext uri="{C676402C-5697-4E1C-873F-D02D1690AC5C}">
        <p15:threadingInfo xmlns:p15="http://schemas.microsoft.com/office/powerpoint/2012/main" timeZoneBias="180"/>
      </p:ext>
    </p:extLst>
  </p:cm>
  <p:cm authorId="2" dt="2014-10-07T23:05:17.589" idx="46">
    <p:pos x="106" y="106"/>
    <p:text>AVALANCHA DE TRIALS CON DROGAS VASODILATADORAS EN FPI ....</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4-10-07T23:05:59.729" idx="47">
    <p:pos x="10" y="10"/>
    <p:text>VAMOS A VER LOS MAS IMPORTANTES...ARRANQUEMOS POR EL ESTUDIO BUILD-3</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4-10-02T15:31:04.650" idx="35">
    <p:pos x="5269" y="1245"/>
    <p:text>RATIONALE: Sildenafil, a phosphodiesterase-5 inhibitor, might preferentially improve blood flow to well-ventilated regions of the lung in patients with advanced IPF. Improved blood flow would improve gas exchange, Dr. Zisman explained.</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4-10-02T16:13:49.999" idx="36">
    <p:pos x="398" y="1338"/>
    <p:text>step Estos end pounts secundarios mejoraron por mejoria del mismacht ventilacion / perfusuon???? si bien es una hipotesis intresante no podemos estar seguro de ello.......... A demás, por otra parte, la falta de cateterismo derecho impede saber si el subgrupo que mejoró estos paremetros tenian HTP...</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14-09-26T00:28:18.662" idx="32">
    <p:pos x="10" y="10"/>
    <p:text>AMBRISENTAN: Thirty-two (10%) ambrisentan-treated patients
and 16 (10%) placebo-treated patients had pulmonary
hypertension at baseline, and analysis stratified by the presence of
pulmonary hypertension revealed similar results for the primary end
point.</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14-08-05T17:51:13.182" idx="14">
    <p:pos x="10" y="10"/>
    <p:text>SOLO DARLES: Oxígeno, diuréticos, Tratamiento del Cor Pulmonale, ACO, Rehabilitación, etc</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4-09-25T15:50:08.684" idx="31">
    <p:pos x="6771" y="1056"/>
    <p:text>la recomendacion era en 2009 en contra, si bien con nivel de evidnecia C porque hasta esa epoca no habia RCT...pero ahora si los hay...hablar de los BUILD</p:text>
    <p:extLst>
      <p:ext uri="{C676402C-5697-4E1C-873F-D02D1690AC5C}">
        <p15:threadingInfo xmlns:p15="http://schemas.microsoft.com/office/powerpoint/2012/main" timeZoneBias="180"/>
      </p:ext>
    </p:extLst>
  </p:cm>
  <p:cm authorId="2" dt="2014-10-07T15:25:17.777" idx="39">
    <p:pos x="6771" y="1152"/>
    <p:text>Esto es dana point... año 2008..y ceanme que a partir de ahi hubo importantes novedades..... ( no se plasmaron en datos positivos en niza) como ahora vamos a ver..</p:text>
    <p:extLst>
      <p:ext uri="{C676402C-5697-4E1C-873F-D02D1690AC5C}">
        <p15:threadingInfo xmlns:p15="http://schemas.microsoft.com/office/powerpoint/2012/main" timeZoneBias="180">
          <p15:parentCm authorId="2" idx="3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4-08-06T00:48:53.910" idx="18">
    <p:pos x="10" y="10"/>
    <p:text>Bueno aca podemos ver una tabla con todos los trabajos mas importantes con cateterismo derecho en FPI y vemos que la prevalencia oscila entre el 30 y el 40%</p:text>
    <p:extLst>
      <p:ext uri="{C676402C-5697-4E1C-873F-D02D1690AC5C}">
        <p15:threadingInfo xmlns:p15="http://schemas.microsoft.com/office/powerpoint/2012/main" timeZoneBias="180"/>
      </p:ext>
    </p:extLst>
  </p:cm>
  <p:cm authorId="2" dt="2014-09-26T01:18:55.774" idx="33">
    <p:pos x="10" y="106"/>
    <p:text>perotambien vemos que la prevalencia es mayor en los ptes con fpi mas avanzada ( evaluacion pre transplante) que en loos ptes as leves ( clinical trial) RECUERDEN ESTE PRIMER CONCEPTO: LA HTP APARECE EN EL OCNEXTO DE L AFPI AVANZADA.......</p:text>
    <p:extLst>
      <p:ext uri="{C676402C-5697-4E1C-873F-D02D1690AC5C}">
        <p15:threadingInfo xmlns:p15="http://schemas.microsoft.com/office/powerpoint/2012/main" timeZoneBias="180">
          <p15:parentCm authorId="2" idx="1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4-10-07T15:29:36.059" idx="41">
    <p:pos x="10" y="10"/>
    <p:text/>
    <p:extLst>
      <p:ext uri="{C676402C-5697-4E1C-873F-D02D1690AC5C}">
        <p15:threadingInfo xmlns:p15="http://schemas.microsoft.com/office/powerpoint/2012/main" timeZoneBias="180"/>
      </p:ext>
    </p:extLst>
  </p:cm>
  <p:cm authorId="2" dt="2014-10-07T15:29:37.276" idx="42">
    <p:pos x="106" y="106"/>
    <p:text/>
    <p:extLst>
      <p:ext uri="{C676402C-5697-4E1C-873F-D02D1690AC5C}">
        <p15:threadingInfo xmlns:p15="http://schemas.microsoft.com/office/powerpoint/2012/main" timeZoneBias="180"/>
      </p:ext>
    </p:extLst>
  </p:cm>
  <p:cm authorId="2" dt="2014-10-07T15:29:37.347" idx="43">
    <p:pos x="202" y="202"/>
    <p:text>Pero no pongamos el carro delante del caballo.. lo que sabems a ciencia cierta es esto...</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4-08-05T17:41:05.003" idx="9">
    <p:pos x="5491" y="1920"/>
    <p:text>Y LA MORTALIDAD FUE SIGNIFICATIVAMENTE MAYOR EN LOS QUE TENIAN ..........</p:text>
    <p:extLst>
      <p:ext uri="{C676402C-5697-4E1C-873F-D02D1690AC5C}">
        <p15:threadingInfo xmlns:p15="http://schemas.microsoft.com/office/powerpoint/2012/main" timeZoneBias="180"/>
      </p:ext>
    </p:extLst>
  </p:cm>
  <p:cm authorId="2" dt="2014-08-06T09:52:16.106" idx="21">
    <p:pos x="5491" y="2016"/>
    <p:text>Y QUE TANTO MAS SE MUERON ESTOS PACIENTES CON FPI Y HTP ???</p:text>
    <p:extLst>
      <p:ext uri="{C676402C-5697-4E1C-873F-D02D1690AC5C}">
        <p15:threadingInfo xmlns:p15="http://schemas.microsoft.com/office/powerpoint/2012/main" timeZoneBias="180">
          <p15:parentCm authorId="2" idx="9"/>
        </p15:threadingInfo>
      </p:ext>
    </p:extLst>
  </p:cm>
  <p:cm authorId="2" dt="2014-08-07T00:20:48.153" idx="24">
    <p:pos x="5491" y="2112"/>
    <p:text>el de arriba es durante todo el periodo de seguimento y la de abajo es al año-....estudio retrospectivooo</p:text>
    <p:extLst>
      <p:ext uri="{C676402C-5697-4E1C-873F-D02D1690AC5C}">
        <p15:threadingInfo xmlns:p15="http://schemas.microsoft.com/office/powerpoint/2012/main" timeZoneBias="180">
          <p15:parentCm authorId="2" idx="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4-08-05T17:42:43.393" idx="10">
    <p:pos x="10" y="10"/>
    <p:text>Y la Dra Nina Patel tambien encontro un exceso significtivo de mortalidad en una cohorte de pacientes en  la universidad de columbia en NYC.....</p:text>
    <p:extLst mod="1">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4-10-07T16:20:36.858" idx="44">
    <p:pos x="3846" y="2020"/>
    <p:text>Aunque hasta donde yo se, falta validacion en grandes cohortes prospectivas....</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4-09-28T03:03:11.340" idx="34">
    <p:pos x="4912" y="319"/>
    <p:text>Estees uno de los modelos de patogénesis de HTP en FPI.. quee esta extrapolado de la HTP primariala.. con disbalance de vaconstrictores y vasodilatadores... pero  realidad es que todos estos son postulados y modelos experimentales---pero no sabemos a ciencia cierta que es lo cque ocurre........ lo mas a aceptado hasta ahora es que la HTP asociada a FPI se produce por destruccion del lecho vascular mas hipoxemiaaaaaaaaa</p:text>
    <p:extLst mod="1">
      <p:ext uri="{C676402C-5697-4E1C-873F-D02D1690AC5C}">
        <p15:threadingInfo xmlns:p15="http://schemas.microsoft.com/office/powerpoint/2012/main" timeZoneBias="180"/>
      </p:ext>
    </p:extLst>
  </p:cm>
  <p:cm authorId="2" dt="2014-10-09T16:36:19.808" idx="48">
    <p:pos x="4912" y="415"/>
    <p:text>Figure 2. Concept for the development of pulmonary hypertension (PH) in IPF/UIP. Epithelial injury with subsequent production of different mediators is the hallmark of fibrosis induction. These mediators induce fibroblast activation with extracellular matrix (ECM) deposition, which leads to fibrosis. Some of these mediators (e.g., TGF-β) also activate ECs and, as a result of a shift in favor of increased angiostatic (e.g., pigment epithelium–derived factor [PEDF]) and reduced angiogenic factors (e.g., vascular endothelial growth factor [VEGF]), EC apoptosis results. Apoptotic ECs pro‐ duce less vasodilators, but more vasoconstrictors, which leads to augmented vasoconstriction of smooth muscle cells (SMCs). At the same time, EC apoptosis gives rise to a reduction in vascular density, but also to enhanced production of vascular SMC (VSMC) growth factors, which is important for remodeling of mesenchymal cells in the PA wall. How‐ ever, EC apoptosis also results in proliferation of apoptosis-resistant ECs or endothelial progenitors, with the conse‐ quence of angioproliferative lesions, including plexiform lesions. Another component of PA wall remodeling is the release of additional factors generated in the fibrotic tissue, which contribute to PA wall remodeling from the outside
of the vessel; Farkas L et al., AJRCMB 2011 [107], Reprinted with permission of the American Thoracic Society</p:text>
    <p:extLst>
      <p:ext uri="{C676402C-5697-4E1C-873F-D02D1690AC5C}">
        <p15:threadingInfo xmlns:p15="http://schemas.microsoft.com/office/powerpoint/2012/main" timeZoneBias="180">
          <p15:parentCm authorId="2" idx="3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4-08-05T17:44:42.373" idx="11">
    <p:pos x="4184" y="1296"/>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11639-166C-4977-8E09-0C8AE51ABB4D}" type="doc">
      <dgm:prSet loTypeId="urn:microsoft.com/office/officeart/2005/8/layout/hierarchy4" loCatId="list" qsTypeId="urn:microsoft.com/office/officeart/2005/8/quickstyle/3d1" qsCatId="3D" csTypeId="urn:microsoft.com/office/officeart/2005/8/colors/accent6_5" csCatId="accent6"/>
      <dgm:spPr/>
      <dgm:t>
        <a:bodyPr/>
        <a:lstStyle/>
        <a:p>
          <a:endParaRPr lang="es-AR"/>
        </a:p>
      </dgm:t>
    </dgm:pt>
    <dgm:pt modelId="{BB0D3935-3F16-4524-B0F5-C28AC4C670AA}">
      <dgm:prSet custT="1"/>
      <dgm:spPr/>
      <dgm:t>
        <a:bodyPr/>
        <a:lstStyle/>
        <a:p>
          <a:pPr rtl="0"/>
          <a:r>
            <a:rPr lang="es-AR" sz="3200" dirty="0" smtClean="0"/>
            <a:t>Esto a demás de ser un debate es un juego…</a:t>
          </a:r>
          <a:endParaRPr lang="es-AR" sz="3200" dirty="0"/>
        </a:p>
      </dgm:t>
    </dgm:pt>
    <dgm:pt modelId="{A011394F-E6CF-46C0-9E1C-3C8D7E97BA7C}" type="parTrans" cxnId="{64F81B71-CD99-4C4F-B45A-E54DA1A8687C}">
      <dgm:prSet/>
      <dgm:spPr/>
      <dgm:t>
        <a:bodyPr/>
        <a:lstStyle/>
        <a:p>
          <a:endParaRPr lang="es-AR"/>
        </a:p>
      </dgm:t>
    </dgm:pt>
    <dgm:pt modelId="{B782F501-C44D-41C7-BCD3-D283681BBBAC}" type="sibTrans" cxnId="{64F81B71-CD99-4C4F-B45A-E54DA1A8687C}">
      <dgm:prSet/>
      <dgm:spPr/>
      <dgm:t>
        <a:bodyPr/>
        <a:lstStyle/>
        <a:p>
          <a:endParaRPr lang="es-AR"/>
        </a:p>
      </dgm:t>
    </dgm:pt>
    <dgm:pt modelId="{6AAE7676-834D-4EF5-80FD-ECA33C6B9EB2}" type="pres">
      <dgm:prSet presAssocID="{D5911639-166C-4977-8E09-0C8AE51ABB4D}" presName="Name0" presStyleCnt="0">
        <dgm:presLayoutVars>
          <dgm:chPref val="1"/>
          <dgm:dir/>
          <dgm:animOne val="branch"/>
          <dgm:animLvl val="lvl"/>
          <dgm:resizeHandles/>
        </dgm:presLayoutVars>
      </dgm:prSet>
      <dgm:spPr/>
      <dgm:t>
        <a:bodyPr/>
        <a:lstStyle/>
        <a:p>
          <a:endParaRPr lang="es-AR"/>
        </a:p>
      </dgm:t>
    </dgm:pt>
    <dgm:pt modelId="{F8EC9E85-E547-4F5C-B42A-3BAE50820480}" type="pres">
      <dgm:prSet presAssocID="{BB0D3935-3F16-4524-B0F5-C28AC4C670AA}" presName="vertOne" presStyleCnt="0"/>
      <dgm:spPr/>
    </dgm:pt>
    <dgm:pt modelId="{4B5B90CC-CC99-4E21-9733-048B4EF80425}" type="pres">
      <dgm:prSet presAssocID="{BB0D3935-3F16-4524-B0F5-C28AC4C670AA}" presName="txOne" presStyleLbl="node0" presStyleIdx="0" presStyleCnt="1">
        <dgm:presLayoutVars>
          <dgm:chPref val="3"/>
        </dgm:presLayoutVars>
      </dgm:prSet>
      <dgm:spPr/>
      <dgm:t>
        <a:bodyPr/>
        <a:lstStyle/>
        <a:p>
          <a:endParaRPr lang="es-AR"/>
        </a:p>
      </dgm:t>
    </dgm:pt>
    <dgm:pt modelId="{8A5DDAF2-7394-481A-A850-D492F6CBA1BC}" type="pres">
      <dgm:prSet presAssocID="{BB0D3935-3F16-4524-B0F5-C28AC4C670AA}" presName="horzOne" presStyleCnt="0"/>
      <dgm:spPr/>
    </dgm:pt>
  </dgm:ptLst>
  <dgm:cxnLst>
    <dgm:cxn modelId="{6FE030B4-5264-424C-9F1A-073B11315A63}" type="presOf" srcId="{D5911639-166C-4977-8E09-0C8AE51ABB4D}" destId="{6AAE7676-834D-4EF5-80FD-ECA33C6B9EB2}" srcOrd="0" destOrd="0" presId="urn:microsoft.com/office/officeart/2005/8/layout/hierarchy4"/>
    <dgm:cxn modelId="{64F81B71-CD99-4C4F-B45A-E54DA1A8687C}" srcId="{D5911639-166C-4977-8E09-0C8AE51ABB4D}" destId="{BB0D3935-3F16-4524-B0F5-C28AC4C670AA}" srcOrd="0" destOrd="0" parTransId="{A011394F-E6CF-46C0-9E1C-3C8D7E97BA7C}" sibTransId="{B782F501-C44D-41C7-BCD3-D283681BBBAC}"/>
    <dgm:cxn modelId="{1EE97C01-DAF9-487B-955F-63C1A373D6FB}" type="presOf" srcId="{BB0D3935-3F16-4524-B0F5-C28AC4C670AA}" destId="{4B5B90CC-CC99-4E21-9733-048B4EF80425}" srcOrd="0" destOrd="0" presId="urn:microsoft.com/office/officeart/2005/8/layout/hierarchy4"/>
    <dgm:cxn modelId="{16F655C2-B270-450E-948A-5C3C06BA3346}" type="presParOf" srcId="{6AAE7676-834D-4EF5-80FD-ECA33C6B9EB2}" destId="{F8EC9E85-E547-4F5C-B42A-3BAE50820480}" srcOrd="0" destOrd="0" presId="urn:microsoft.com/office/officeart/2005/8/layout/hierarchy4"/>
    <dgm:cxn modelId="{BCB8920B-F0AE-4038-A858-52788F8AFE1C}" type="presParOf" srcId="{F8EC9E85-E547-4F5C-B42A-3BAE50820480}" destId="{4B5B90CC-CC99-4E21-9733-048B4EF80425}" srcOrd="0" destOrd="0" presId="urn:microsoft.com/office/officeart/2005/8/layout/hierarchy4"/>
    <dgm:cxn modelId="{9697C214-5AB6-4BAF-A2EA-63088923090A}" type="presParOf" srcId="{F8EC9E85-E547-4F5C-B42A-3BAE50820480}" destId="{8A5DDAF2-7394-481A-A850-D492F6CBA1B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7C71F-293A-425D-AF94-98A1C68907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D458C0FF-BFD3-46B9-872E-52F1CDEF0B36}">
      <dgm:prSet>
        <dgm:style>
          <a:lnRef idx="3">
            <a:schemeClr val="lt1"/>
          </a:lnRef>
          <a:fillRef idx="1">
            <a:schemeClr val="accent6"/>
          </a:fillRef>
          <a:effectRef idx="1">
            <a:schemeClr val="accent6"/>
          </a:effectRef>
          <a:fontRef idx="minor">
            <a:schemeClr val="lt1"/>
          </a:fontRef>
        </dgm:style>
      </dgm:prSet>
      <dgm:spPr/>
      <dgm:t>
        <a:bodyPr/>
        <a:lstStyle/>
        <a:p>
          <a:pPr rtl="0"/>
          <a:r>
            <a:rPr lang="es-AR" smtClean="0"/>
            <a:t>En este juego ustedes son el jurado……</a:t>
          </a:r>
          <a:endParaRPr lang="es-AR"/>
        </a:p>
      </dgm:t>
    </dgm:pt>
    <dgm:pt modelId="{12C285A7-26BB-4A61-8B38-C66360372FD3}" type="parTrans" cxnId="{5F7F6A80-60F0-4C44-B694-561EAC0EE6B1}">
      <dgm:prSet/>
      <dgm:spPr/>
      <dgm:t>
        <a:bodyPr/>
        <a:lstStyle/>
        <a:p>
          <a:endParaRPr lang="es-AR"/>
        </a:p>
      </dgm:t>
    </dgm:pt>
    <dgm:pt modelId="{28717971-EDD4-40CC-A5B7-33802C1D2B63}" type="sibTrans" cxnId="{5F7F6A80-60F0-4C44-B694-561EAC0EE6B1}">
      <dgm:prSet/>
      <dgm:spPr/>
      <dgm:t>
        <a:bodyPr/>
        <a:lstStyle/>
        <a:p>
          <a:endParaRPr lang="es-AR"/>
        </a:p>
      </dgm:t>
    </dgm:pt>
    <dgm:pt modelId="{D247FEEE-5241-4DAB-83EE-038C5FD472F2}" type="pres">
      <dgm:prSet presAssocID="{A047C71F-293A-425D-AF94-98A1C6890792}" presName="linear" presStyleCnt="0">
        <dgm:presLayoutVars>
          <dgm:animLvl val="lvl"/>
          <dgm:resizeHandles val="exact"/>
        </dgm:presLayoutVars>
      </dgm:prSet>
      <dgm:spPr/>
      <dgm:t>
        <a:bodyPr/>
        <a:lstStyle/>
        <a:p>
          <a:endParaRPr lang="es-AR"/>
        </a:p>
      </dgm:t>
    </dgm:pt>
    <dgm:pt modelId="{EAA393C3-50BD-4595-B5E3-AF55C6EBAC0C}" type="pres">
      <dgm:prSet presAssocID="{D458C0FF-BFD3-46B9-872E-52F1CDEF0B36}" presName="parentText" presStyleLbl="node1" presStyleIdx="0" presStyleCnt="1" custScaleY="54826">
        <dgm:presLayoutVars>
          <dgm:chMax val="0"/>
          <dgm:bulletEnabled val="1"/>
        </dgm:presLayoutVars>
      </dgm:prSet>
      <dgm:spPr/>
      <dgm:t>
        <a:bodyPr/>
        <a:lstStyle/>
        <a:p>
          <a:endParaRPr lang="es-AR"/>
        </a:p>
      </dgm:t>
    </dgm:pt>
  </dgm:ptLst>
  <dgm:cxnLst>
    <dgm:cxn modelId="{CBA89A2E-DD28-4878-A4D5-69B47B7AAD68}" type="presOf" srcId="{D458C0FF-BFD3-46B9-872E-52F1CDEF0B36}" destId="{EAA393C3-50BD-4595-B5E3-AF55C6EBAC0C}" srcOrd="0" destOrd="0" presId="urn:microsoft.com/office/officeart/2005/8/layout/vList2"/>
    <dgm:cxn modelId="{EDD83BC6-A0B4-4F0E-AD91-30B05AA0D04F}" type="presOf" srcId="{A047C71F-293A-425D-AF94-98A1C6890792}" destId="{D247FEEE-5241-4DAB-83EE-038C5FD472F2}" srcOrd="0" destOrd="0" presId="urn:microsoft.com/office/officeart/2005/8/layout/vList2"/>
    <dgm:cxn modelId="{5F7F6A80-60F0-4C44-B694-561EAC0EE6B1}" srcId="{A047C71F-293A-425D-AF94-98A1C6890792}" destId="{D458C0FF-BFD3-46B9-872E-52F1CDEF0B36}" srcOrd="0" destOrd="0" parTransId="{12C285A7-26BB-4A61-8B38-C66360372FD3}" sibTransId="{28717971-EDD4-40CC-A5B7-33802C1D2B63}"/>
    <dgm:cxn modelId="{A5EE25BB-3C63-43DB-A4C1-A7E34CA9CAB0}" type="presParOf" srcId="{D247FEEE-5241-4DAB-83EE-038C5FD472F2}" destId="{EAA393C3-50BD-4595-B5E3-AF55C6EBAC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B90CC-CC99-4E21-9733-048B4EF80425}">
      <dsp:nvSpPr>
        <dsp:cNvPr id="0" name=""/>
        <dsp:cNvSpPr/>
      </dsp:nvSpPr>
      <dsp:spPr>
        <a:xfrm>
          <a:off x="0" y="0"/>
          <a:ext cx="7793505" cy="990599"/>
        </a:xfrm>
        <a:prstGeom prst="roundRect">
          <a:avLst>
            <a:gd name="adj" fmla="val 10000"/>
          </a:avLst>
        </a:prstGeom>
        <a:gradFill rotWithShape="0">
          <a:gsLst>
            <a:gs pos="0">
              <a:schemeClr val="accent6">
                <a:alpha val="80000"/>
                <a:hueOff val="0"/>
                <a:satOff val="0"/>
                <a:lumOff val="0"/>
                <a:alphaOff val="0"/>
                <a:shade val="51000"/>
                <a:satMod val="130000"/>
              </a:schemeClr>
            </a:gs>
            <a:gs pos="80000">
              <a:schemeClr val="accent6">
                <a:alpha val="80000"/>
                <a:hueOff val="0"/>
                <a:satOff val="0"/>
                <a:lumOff val="0"/>
                <a:alphaOff val="0"/>
                <a:shade val="93000"/>
                <a:satMod val="130000"/>
              </a:schemeClr>
            </a:gs>
            <a:gs pos="100000">
              <a:schemeClr val="accent6">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AR" sz="3200" kern="1200" dirty="0" smtClean="0"/>
            <a:t>Esto a demás de ser un debate es un juego…</a:t>
          </a:r>
          <a:endParaRPr lang="es-AR" sz="3200" kern="1200" dirty="0"/>
        </a:p>
      </dsp:txBody>
      <dsp:txXfrm>
        <a:off x="29014" y="29014"/>
        <a:ext cx="7735477" cy="932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393C3-50BD-4595-B5E3-AF55C6EBAC0C}">
      <dsp:nvSpPr>
        <dsp:cNvPr id="0" name=""/>
        <dsp:cNvSpPr/>
      </dsp:nvSpPr>
      <dsp:spPr>
        <a:xfrm>
          <a:off x="0" y="1565068"/>
          <a:ext cx="8229600" cy="1395826"/>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s-AR" sz="3900" kern="1200" smtClean="0"/>
            <a:t>En este juego ustedes son el jurado……</a:t>
          </a:r>
          <a:endParaRPr lang="es-AR" sz="3900" kern="1200"/>
        </a:p>
      </dsp:txBody>
      <dsp:txXfrm>
        <a:off x="68139" y="1633207"/>
        <a:ext cx="8093322" cy="1259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7495A-6A29-4A98-AC3E-41D5AF69EA6F}" type="datetimeFigureOut">
              <a:rPr lang="es-AR" smtClean="0"/>
              <a:t>09/10/2014</a:t>
            </a:fld>
            <a:endParaRPr lang="es-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7AB27-0DE9-4F8F-ABBE-C1469166240D}" type="slidenum">
              <a:rPr lang="es-AR" smtClean="0"/>
              <a:t>‹Nº›</a:t>
            </a:fld>
            <a:endParaRPr lang="es-AR"/>
          </a:p>
        </p:txBody>
      </p:sp>
    </p:spTree>
    <p:extLst>
      <p:ext uri="{BB962C8B-B14F-4D97-AF65-F5344CB8AC3E}">
        <p14:creationId xmlns:p14="http://schemas.microsoft.com/office/powerpoint/2010/main" val="356186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2A97AB27-0DE9-4F8F-ABBE-C1469166240D}" type="slidenum">
              <a:rPr lang="es-AR" smtClean="0"/>
              <a:t>2</a:t>
            </a:fld>
            <a:endParaRPr lang="es-AR"/>
          </a:p>
        </p:txBody>
      </p:sp>
    </p:spTree>
    <p:extLst>
      <p:ext uri="{BB962C8B-B14F-4D97-AF65-F5344CB8AC3E}">
        <p14:creationId xmlns:p14="http://schemas.microsoft.com/office/powerpoint/2010/main" val="38650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2A97AB27-0DE9-4F8F-ABBE-C1469166240D}" type="slidenum">
              <a:rPr lang="es-AR" smtClean="0"/>
              <a:t>9</a:t>
            </a:fld>
            <a:endParaRPr lang="es-AR"/>
          </a:p>
        </p:txBody>
      </p:sp>
    </p:spTree>
    <p:extLst>
      <p:ext uri="{BB962C8B-B14F-4D97-AF65-F5344CB8AC3E}">
        <p14:creationId xmlns:p14="http://schemas.microsoft.com/office/powerpoint/2010/main" val="393472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5" name="Rectangle 6"/>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F804CA78-E03A-421F-B930-492CC32382B3}" type="slidenum">
              <a:rPr lang="en-US" altLang="es-AR"/>
              <a:pPr/>
              <a:t>‹Nº›</a:t>
            </a:fld>
            <a:endParaRPr lang="en-US" altLang="es-AR"/>
          </a:p>
        </p:txBody>
      </p:sp>
    </p:spTree>
    <p:extLst>
      <p:ext uri="{BB962C8B-B14F-4D97-AF65-F5344CB8AC3E}">
        <p14:creationId xmlns:p14="http://schemas.microsoft.com/office/powerpoint/2010/main" val="5340111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10.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7218" y="152400"/>
            <a:ext cx="8077943" cy="1905000"/>
          </a:xfrm>
          <a:prstGeom prst="roundRect">
            <a:avLst/>
          </a:prstGeom>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dirty="0" err="1" smtClean="0"/>
              <a:t>Sesión</a:t>
            </a:r>
            <a:r>
              <a:rPr lang="en-US" sz="4000" b="1" dirty="0" smtClean="0"/>
              <a:t> </a:t>
            </a:r>
            <a:r>
              <a:rPr lang="en-US" sz="4000" b="1" dirty="0" err="1" smtClean="0"/>
              <a:t>Controversias</a:t>
            </a:r>
            <a:r>
              <a:rPr lang="en-US" sz="4000" b="1" dirty="0" smtClean="0"/>
              <a:t> </a:t>
            </a:r>
            <a:r>
              <a:rPr lang="en-US" sz="4000" b="1" dirty="0" err="1" smtClean="0"/>
              <a:t>en</a:t>
            </a:r>
            <a:r>
              <a:rPr lang="en-US" sz="4000" b="1" dirty="0" smtClean="0"/>
              <a:t> EPD: </a:t>
            </a:r>
            <a:r>
              <a:rPr lang="es-AR" sz="4000" b="1" dirty="0" smtClean="0">
                <a:solidFill>
                  <a:srgbClr val="FFC000"/>
                </a:solidFill>
              </a:rPr>
              <a:t>Tratamiento específico </a:t>
            </a:r>
            <a:r>
              <a:rPr lang="es-AR" sz="4000" b="1" dirty="0">
                <a:solidFill>
                  <a:srgbClr val="FFC000"/>
                </a:solidFill>
              </a:rPr>
              <a:t>para HAP asociada a EPD. </a:t>
            </a:r>
            <a:endParaRPr lang="es-AR" sz="4000" dirty="0">
              <a:solidFill>
                <a:srgbClr val="FFC000"/>
              </a:solidFill>
            </a:endParaRPr>
          </a:p>
        </p:txBody>
      </p:sp>
      <p:sp>
        <p:nvSpPr>
          <p:cNvPr id="6" name="Rounded Rectangle 5"/>
          <p:cNvSpPr/>
          <p:nvPr/>
        </p:nvSpPr>
        <p:spPr>
          <a:xfrm>
            <a:off x="656912" y="5445643"/>
            <a:ext cx="7162800" cy="914400"/>
          </a:xfrm>
          <a:prstGeom prst="roundRect">
            <a:avLst/>
          </a:prstGeom>
          <a:no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Juan Ignacio Enghelmayer</a:t>
            </a:r>
            <a:endParaRPr lang="en-US" sz="2400" b="1" dirty="0">
              <a:solidFill>
                <a:schemeClr val="tx1"/>
              </a:solidFill>
            </a:endParaRPr>
          </a:p>
          <a:p>
            <a:pPr algn="ctr"/>
            <a:r>
              <a:rPr lang="en-US" sz="2400" dirty="0" err="1" smtClean="0">
                <a:solidFill>
                  <a:schemeClr val="tx1"/>
                </a:solidFill>
              </a:rPr>
              <a:t>Sección</a:t>
            </a:r>
            <a:r>
              <a:rPr lang="en-US" sz="2400" dirty="0" smtClean="0">
                <a:solidFill>
                  <a:schemeClr val="tx1"/>
                </a:solidFill>
              </a:rPr>
              <a:t> </a:t>
            </a:r>
            <a:r>
              <a:rPr lang="en-US" sz="2400" dirty="0" err="1">
                <a:solidFill>
                  <a:schemeClr val="tx1"/>
                </a:solidFill>
              </a:rPr>
              <a:t>Patología</a:t>
            </a:r>
            <a:r>
              <a:rPr lang="en-US" sz="2400" dirty="0">
                <a:solidFill>
                  <a:schemeClr val="tx1"/>
                </a:solidFill>
              </a:rPr>
              <a:t> </a:t>
            </a:r>
            <a:r>
              <a:rPr lang="en-US" sz="2400" dirty="0" err="1">
                <a:solidFill>
                  <a:schemeClr val="tx1"/>
                </a:solidFill>
              </a:rPr>
              <a:t>Difusa</a:t>
            </a:r>
            <a:r>
              <a:rPr lang="en-US" sz="2400" dirty="0">
                <a:solidFill>
                  <a:schemeClr val="tx1"/>
                </a:solidFill>
              </a:rPr>
              <a:t> </a:t>
            </a:r>
            <a:r>
              <a:rPr lang="en-US" sz="2400" dirty="0" err="1">
                <a:solidFill>
                  <a:schemeClr val="tx1"/>
                </a:solidFill>
              </a:rPr>
              <a:t>Intersticial</a:t>
            </a:r>
            <a:r>
              <a:rPr lang="en-US" sz="2400" dirty="0">
                <a:solidFill>
                  <a:schemeClr val="tx1"/>
                </a:solidFill>
              </a:rPr>
              <a:t> </a:t>
            </a:r>
            <a:r>
              <a:rPr lang="en-US" sz="2400" dirty="0" smtClean="0">
                <a:solidFill>
                  <a:schemeClr val="tx1"/>
                </a:solidFill>
              </a:rPr>
              <a:t>AAMR</a:t>
            </a:r>
          </a:p>
          <a:p>
            <a:pPr algn="ctr"/>
            <a:r>
              <a:rPr lang="en-US" sz="2400" dirty="0" smtClean="0">
                <a:solidFill>
                  <a:schemeClr val="tx1"/>
                </a:solidFill>
              </a:rPr>
              <a:t>12 de octubre de 2014</a:t>
            </a:r>
            <a:endParaRPr lang="es-AR" sz="2400" dirty="0">
              <a:solidFill>
                <a:schemeClr val="tx1"/>
              </a:solidFill>
            </a:endParaRPr>
          </a:p>
        </p:txBody>
      </p:sp>
      <p:pic>
        <p:nvPicPr>
          <p:cNvPr id="7" name="Picture 141"/>
          <p:cNvPicPr>
            <a:picLocks noChangeAspect="1" noChangeArrowheads="1"/>
          </p:cNvPicPr>
          <p:nvPr/>
        </p:nvPicPr>
        <p:blipFill>
          <a:blip r:embed="rId2" cstate="print"/>
          <a:srcRect/>
          <a:stretch>
            <a:fillRect/>
          </a:stretch>
        </p:blipFill>
        <p:spPr bwMode="auto">
          <a:xfrm>
            <a:off x="447218" y="5445643"/>
            <a:ext cx="1178663"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descr="LOGO DIVISION NEUM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559943"/>
            <a:ext cx="2110230" cy="83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ángulo redondeado 4"/>
          <p:cNvSpPr/>
          <p:nvPr/>
        </p:nvSpPr>
        <p:spPr>
          <a:xfrm>
            <a:off x="718909" y="2307563"/>
            <a:ext cx="7706181" cy="1121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6000" b="1" dirty="0" smtClean="0">
                <a:ln w="22225">
                  <a:solidFill>
                    <a:schemeClr val="accent2"/>
                  </a:solidFill>
                  <a:prstDash val="solid"/>
                </a:ln>
                <a:solidFill>
                  <a:schemeClr val="accent2">
                    <a:lumMod val="40000"/>
                    <a:lumOff val="60000"/>
                  </a:schemeClr>
                </a:solidFill>
              </a:rPr>
              <a:t>EN CONTRA </a:t>
            </a:r>
            <a:endParaRPr lang="es-AR" sz="6000" b="1" dirty="0">
              <a:ln w="22225">
                <a:solidFill>
                  <a:schemeClr val="accent2"/>
                </a:solidFill>
                <a:prstDash val="solid"/>
              </a:ln>
              <a:solidFill>
                <a:schemeClr val="accent2">
                  <a:lumMod val="40000"/>
                  <a:lumOff val="60000"/>
                </a:schemeClr>
              </a:solidFill>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541932"/>
            <a:ext cx="5221455" cy="1673407"/>
          </a:xfrm>
          <a:prstGeom prst="rect">
            <a:avLst/>
          </a:prstGeom>
        </p:spPr>
      </p:pic>
    </p:spTree>
    <p:extLst>
      <p:ext uri="{BB962C8B-B14F-4D97-AF65-F5344CB8AC3E}">
        <p14:creationId xmlns:p14="http://schemas.microsoft.com/office/powerpoint/2010/main" val="23760723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4" name="Rectángulo 3"/>
          <p:cNvSpPr/>
          <p:nvPr/>
        </p:nvSpPr>
        <p:spPr>
          <a:xfrm>
            <a:off x="457200" y="2459504"/>
            <a:ext cx="8077200" cy="1938992"/>
          </a:xfrm>
          <a:prstGeom prst="rect">
            <a:avLst/>
          </a:prstGeom>
          <a:noFill/>
        </p:spPr>
        <p:txBody>
          <a:bodyPr wrap="square" lIns="91440" tIns="45720" rIns="91440" bIns="45720">
            <a:spAutoFit/>
          </a:bodyPr>
          <a:lstStyle/>
          <a:p>
            <a:pPr algn="ctr"/>
            <a:r>
              <a:rPr lang="es-AR"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Ahora bien que sabemos sobre la prevalencia de HTP en contexto de FPI???</a:t>
            </a:r>
            <a:endParaRPr lang="es-A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37674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5105400"/>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AR" dirty="0" smtClean="0"/>
              <a:t>La HTP aparece en el contexto de la FPI avanzada…..</a:t>
            </a:r>
            <a:endParaRPr lang="es-AR"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2021779"/>
              </p:ext>
            </p:extLst>
          </p:nvPr>
        </p:nvGraphicFramePr>
        <p:xfrm>
          <a:off x="457200" y="990600"/>
          <a:ext cx="8458200" cy="3454400"/>
        </p:xfrm>
        <a:graphic>
          <a:graphicData uri="http://schemas.openxmlformats.org/drawingml/2006/table">
            <a:tbl>
              <a:tblPr firstRow="1" bandRow="1">
                <a:tableStyleId>{5C22544A-7EE6-4342-B048-85BDC9FD1C3A}</a:tableStyleId>
              </a:tblPr>
              <a:tblGrid>
                <a:gridCol w="1600200"/>
                <a:gridCol w="838200"/>
                <a:gridCol w="1752600"/>
                <a:gridCol w="2057400"/>
                <a:gridCol w="1295400"/>
                <a:gridCol w="914400"/>
              </a:tblGrid>
              <a:tr h="370840">
                <a:tc>
                  <a:txBody>
                    <a:bodyPr/>
                    <a:lstStyle/>
                    <a:p>
                      <a:r>
                        <a:rPr lang="es-AR" dirty="0" smtClean="0"/>
                        <a:t>Autor, año</a:t>
                      </a:r>
                      <a:endParaRPr lang="es-AR" dirty="0"/>
                    </a:p>
                  </a:txBody>
                  <a:tcPr/>
                </a:tc>
                <a:tc>
                  <a:txBody>
                    <a:bodyPr/>
                    <a:lstStyle/>
                    <a:p>
                      <a:pPr algn="ctr"/>
                      <a:r>
                        <a:rPr lang="es-AR" dirty="0" smtClean="0"/>
                        <a:t>N</a:t>
                      </a:r>
                      <a:endParaRPr lang="es-AR" dirty="0"/>
                    </a:p>
                  </a:txBody>
                  <a:tcPr/>
                </a:tc>
                <a:tc>
                  <a:txBody>
                    <a:bodyPr/>
                    <a:lstStyle/>
                    <a:p>
                      <a:pPr algn="ctr"/>
                      <a:r>
                        <a:rPr lang="es-AR" dirty="0" smtClean="0"/>
                        <a:t>Población</a:t>
                      </a:r>
                      <a:endParaRPr lang="es-AR" dirty="0"/>
                    </a:p>
                  </a:txBody>
                  <a:tcPr/>
                </a:tc>
                <a:tc>
                  <a:txBody>
                    <a:bodyPr/>
                    <a:lstStyle/>
                    <a:p>
                      <a:pPr algn="ctr"/>
                      <a:r>
                        <a:rPr lang="es-AR" dirty="0" smtClean="0"/>
                        <a:t>Definición</a:t>
                      </a:r>
                      <a:r>
                        <a:rPr lang="es-AR" baseline="0" dirty="0" smtClean="0"/>
                        <a:t> </a:t>
                      </a:r>
                      <a:endParaRPr lang="es-AR" dirty="0"/>
                    </a:p>
                  </a:txBody>
                  <a:tcPr/>
                </a:tc>
                <a:tc>
                  <a:txBody>
                    <a:bodyPr/>
                    <a:lstStyle/>
                    <a:p>
                      <a:r>
                        <a:rPr lang="es-AR" dirty="0" smtClean="0"/>
                        <a:t>Prevalencia</a:t>
                      </a:r>
                      <a:endParaRPr lang="es-AR" dirty="0"/>
                    </a:p>
                  </a:txBody>
                  <a:tcPr/>
                </a:tc>
                <a:tc>
                  <a:txBody>
                    <a:bodyPr/>
                    <a:lstStyle/>
                    <a:p>
                      <a:r>
                        <a:rPr lang="es-AR" dirty="0" smtClean="0"/>
                        <a:t>95% IC</a:t>
                      </a:r>
                      <a:endParaRPr lang="es-AR" dirty="0"/>
                    </a:p>
                  </a:txBody>
                  <a:tcPr/>
                </a:tc>
              </a:tr>
              <a:tr h="370840">
                <a:tc>
                  <a:txBody>
                    <a:bodyPr/>
                    <a:lstStyle/>
                    <a:p>
                      <a:r>
                        <a:rPr lang="es-AR" dirty="0" smtClean="0"/>
                        <a:t>Lettieri 2006</a:t>
                      </a:r>
                      <a:endParaRPr lang="es-AR" dirty="0"/>
                    </a:p>
                  </a:txBody>
                  <a:tcPr/>
                </a:tc>
                <a:tc>
                  <a:txBody>
                    <a:bodyPr/>
                    <a:lstStyle/>
                    <a:p>
                      <a:pPr algn="ctr"/>
                      <a:r>
                        <a:rPr lang="es-AR" dirty="0" smtClean="0"/>
                        <a:t>79</a:t>
                      </a:r>
                      <a:endParaRPr lang="es-AR" dirty="0"/>
                    </a:p>
                  </a:txBody>
                  <a:tcPr/>
                </a:tc>
                <a:tc>
                  <a:txBody>
                    <a:bodyPr/>
                    <a:lstStyle/>
                    <a:p>
                      <a:r>
                        <a:rPr lang="es-AR" dirty="0" smtClean="0"/>
                        <a:t>Eval Trasplante</a:t>
                      </a:r>
                      <a:endParaRPr lang="es-AR" dirty="0"/>
                    </a:p>
                  </a:txBody>
                  <a:tcPr/>
                </a:tc>
                <a:tc>
                  <a:txBody>
                    <a:bodyPr/>
                    <a:lstStyle/>
                    <a:p>
                      <a:pPr algn="ctr"/>
                      <a:r>
                        <a:rPr lang="es-AR" dirty="0" smtClean="0"/>
                        <a:t>&gt;</a:t>
                      </a:r>
                      <a:r>
                        <a:rPr lang="es-AR" baseline="0" dirty="0" smtClean="0"/>
                        <a:t> 25 mm Hg</a:t>
                      </a:r>
                      <a:endParaRPr lang="es-AR" dirty="0"/>
                    </a:p>
                  </a:txBody>
                  <a:tcPr/>
                </a:tc>
                <a:tc>
                  <a:txBody>
                    <a:bodyPr/>
                    <a:lstStyle/>
                    <a:p>
                      <a:pPr algn="ctr"/>
                      <a:r>
                        <a:rPr lang="es-AR" b="1" dirty="0" smtClean="0"/>
                        <a:t>32%</a:t>
                      </a:r>
                      <a:endParaRPr lang="es-AR" b="1" dirty="0"/>
                    </a:p>
                  </a:txBody>
                  <a:tcPr/>
                </a:tc>
                <a:tc>
                  <a:txBody>
                    <a:bodyPr/>
                    <a:lstStyle/>
                    <a:p>
                      <a:r>
                        <a:rPr lang="es-AR" dirty="0" smtClean="0"/>
                        <a:t>21-42%</a:t>
                      </a:r>
                      <a:endParaRPr lang="es-AR" dirty="0"/>
                    </a:p>
                  </a:txBody>
                  <a:tcPr/>
                </a:tc>
              </a:tr>
              <a:tr h="370840">
                <a:tc>
                  <a:txBody>
                    <a:bodyPr/>
                    <a:lstStyle/>
                    <a:p>
                      <a:r>
                        <a:rPr lang="es-AR" dirty="0" smtClean="0"/>
                        <a:t>Patel 2007</a:t>
                      </a:r>
                      <a:endParaRPr lang="es-AR" dirty="0"/>
                    </a:p>
                  </a:txBody>
                  <a:tcPr/>
                </a:tc>
                <a:tc>
                  <a:txBody>
                    <a:bodyPr/>
                    <a:lstStyle/>
                    <a:p>
                      <a:pPr algn="ctr"/>
                      <a:r>
                        <a:rPr lang="es-AR" dirty="0" smtClean="0"/>
                        <a:t>41</a:t>
                      </a:r>
                      <a:endParaRPr lang="es-A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Eval Trasplante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400" dirty="0" smtClean="0"/>
                        <a:t>&gt;</a:t>
                      </a:r>
                      <a:r>
                        <a:rPr lang="es-AR" sz="1400" baseline="0" dirty="0" smtClean="0"/>
                        <a:t> 25 mm Hg</a:t>
                      </a:r>
                      <a:endParaRPr lang="es-AR" sz="1400" dirty="0" smtClean="0"/>
                    </a:p>
                    <a:p>
                      <a:r>
                        <a:rPr lang="es-AR" sz="1400" dirty="0" smtClean="0"/>
                        <a:t>PCWP &lt; 16 mm Hg</a:t>
                      </a:r>
                      <a:endParaRPr lang="es-AR" sz="1400" dirty="0"/>
                    </a:p>
                  </a:txBody>
                  <a:tcPr/>
                </a:tc>
                <a:tc>
                  <a:txBody>
                    <a:bodyPr/>
                    <a:lstStyle/>
                    <a:p>
                      <a:pPr algn="ctr"/>
                      <a:r>
                        <a:rPr lang="es-AR" b="1" dirty="0" smtClean="0"/>
                        <a:t>20%</a:t>
                      </a:r>
                      <a:endParaRPr lang="es-AR" b="1" dirty="0"/>
                    </a:p>
                  </a:txBody>
                  <a:tcPr/>
                </a:tc>
                <a:tc>
                  <a:txBody>
                    <a:bodyPr/>
                    <a:lstStyle/>
                    <a:p>
                      <a:r>
                        <a:rPr lang="es-AR" dirty="0" smtClean="0"/>
                        <a:t>7-32%</a:t>
                      </a:r>
                      <a:endParaRPr lang="es-AR" dirty="0"/>
                    </a:p>
                  </a:txBody>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Patel 2007</a:t>
                      </a:r>
                    </a:p>
                  </a:txBody>
                  <a:tcPr/>
                </a:tc>
                <a:tc>
                  <a:txBody>
                    <a:bodyPr/>
                    <a:lstStyle/>
                    <a:p>
                      <a:pPr algn="ctr"/>
                      <a:r>
                        <a:rPr lang="es-AR" dirty="0" smtClean="0"/>
                        <a:t>376</a:t>
                      </a:r>
                      <a:endParaRPr lang="es-AR" dirty="0"/>
                    </a:p>
                  </a:txBody>
                  <a:tcPr/>
                </a:tc>
                <a:tc>
                  <a:txBody>
                    <a:bodyPr/>
                    <a:lstStyle/>
                    <a:p>
                      <a:r>
                        <a:rPr lang="es-AR" dirty="0" smtClean="0"/>
                        <a:t>Lista</a:t>
                      </a:r>
                      <a:r>
                        <a:rPr lang="es-AR" baseline="0" dirty="0" smtClean="0"/>
                        <a:t> Trasplante</a:t>
                      </a:r>
                      <a:endParaRPr lang="es-A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&gt; 25 mm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PCWP &lt; 16 mm Hg</a:t>
                      </a:r>
                    </a:p>
                  </a:txBody>
                  <a:tcPr/>
                </a:tc>
                <a:tc>
                  <a:txBody>
                    <a:bodyPr/>
                    <a:lstStyle/>
                    <a:p>
                      <a:pPr algn="ctr"/>
                      <a:r>
                        <a:rPr lang="es-AR" b="1" dirty="0" smtClean="0"/>
                        <a:t>28%</a:t>
                      </a:r>
                      <a:endParaRPr lang="es-AR" b="1" dirty="0"/>
                    </a:p>
                  </a:txBody>
                  <a:tcPr/>
                </a:tc>
                <a:tc>
                  <a:txBody>
                    <a:bodyPr/>
                    <a:lstStyle/>
                    <a:p>
                      <a:r>
                        <a:rPr lang="es-AR" dirty="0" smtClean="0"/>
                        <a:t>24-33%</a:t>
                      </a:r>
                      <a:endParaRPr lang="es-AR" dirty="0"/>
                    </a:p>
                  </a:txBody>
                  <a:tcPr/>
                </a:tc>
              </a:tr>
              <a:tr h="370840">
                <a:tc>
                  <a:txBody>
                    <a:bodyPr/>
                    <a:lstStyle/>
                    <a:p>
                      <a:r>
                        <a:rPr lang="es-AR" dirty="0" err="1" smtClean="0"/>
                        <a:t>Glaser</a:t>
                      </a:r>
                      <a:r>
                        <a:rPr lang="es-AR" baseline="0" dirty="0" smtClean="0"/>
                        <a:t> 2013</a:t>
                      </a:r>
                      <a:endParaRPr lang="es-AR" dirty="0"/>
                    </a:p>
                  </a:txBody>
                  <a:tcPr/>
                </a:tc>
                <a:tc>
                  <a:txBody>
                    <a:bodyPr/>
                    <a:lstStyle/>
                    <a:p>
                      <a:pPr algn="ctr"/>
                      <a:r>
                        <a:rPr lang="es-AR" dirty="0" smtClean="0"/>
                        <a:t>135</a:t>
                      </a:r>
                      <a:endParaRPr lang="es-AR" dirty="0"/>
                    </a:p>
                  </a:txBody>
                  <a:tcPr/>
                </a:tc>
                <a:tc>
                  <a:txBody>
                    <a:bodyPr/>
                    <a:lstStyle/>
                    <a:p>
                      <a:r>
                        <a:rPr lang="es-AR" dirty="0" smtClean="0"/>
                        <a:t>Eval Trasplante</a:t>
                      </a:r>
                      <a:endParaRPr lang="es-A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&gt; 25 mm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PCWP &lt; 14 mm Hg</a:t>
                      </a:r>
                    </a:p>
                  </a:txBody>
                  <a:tcPr/>
                </a:tc>
                <a:tc>
                  <a:txBody>
                    <a:bodyPr/>
                    <a:lstStyle/>
                    <a:p>
                      <a:pPr algn="ctr"/>
                      <a:r>
                        <a:rPr lang="es-AR" b="1" dirty="0" smtClean="0"/>
                        <a:t>54%</a:t>
                      </a:r>
                      <a:endParaRPr lang="es-AR" b="1" dirty="0"/>
                    </a:p>
                  </a:txBody>
                  <a:tcPr/>
                </a:tc>
                <a:tc>
                  <a:txBody>
                    <a:bodyPr/>
                    <a:lstStyle/>
                    <a:p>
                      <a:endParaRPr lang="es-AR" dirty="0"/>
                    </a:p>
                  </a:txBody>
                  <a:tcPr/>
                </a:tc>
              </a:tr>
              <a:tr h="370840">
                <a:tc>
                  <a:txBody>
                    <a:bodyPr/>
                    <a:lstStyle/>
                    <a:p>
                      <a:r>
                        <a:rPr lang="es-AR" dirty="0" smtClean="0"/>
                        <a:t>Rivera 2013</a:t>
                      </a:r>
                      <a:endParaRPr lang="es-AR" dirty="0"/>
                    </a:p>
                  </a:txBody>
                  <a:tcPr/>
                </a:tc>
                <a:tc>
                  <a:txBody>
                    <a:bodyPr/>
                    <a:lstStyle/>
                    <a:p>
                      <a:pPr algn="ctr"/>
                      <a:r>
                        <a:rPr lang="es-AR" dirty="0" smtClean="0"/>
                        <a:t>135</a:t>
                      </a:r>
                      <a:endParaRPr lang="es-AR" dirty="0"/>
                    </a:p>
                  </a:txBody>
                  <a:tcPr/>
                </a:tc>
                <a:tc>
                  <a:txBody>
                    <a:bodyPr/>
                    <a:lstStyle/>
                    <a:p>
                      <a:r>
                        <a:rPr lang="es-AR" dirty="0" smtClean="0"/>
                        <a:t>Eval Trasplante</a:t>
                      </a:r>
                      <a:endParaRPr lang="es-A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&gt; 25 mm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PCWP &lt; 16 mm Hg</a:t>
                      </a:r>
                    </a:p>
                  </a:txBody>
                  <a:tcPr/>
                </a:tc>
                <a:tc>
                  <a:txBody>
                    <a:bodyPr/>
                    <a:lstStyle/>
                    <a:p>
                      <a:pPr algn="ctr"/>
                      <a:r>
                        <a:rPr lang="es-AR" b="1" dirty="0" smtClean="0"/>
                        <a:t>29%</a:t>
                      </a:r>
                      <a:endParaRPr lang="es-AR" b="1" dirty="0"/>
                    </a:p>
                  </a:txBody>
                  <a:tcPr/>
                </a:tc>
                <a:tc>
                  <a:txBody>
                    <a:bodyPr/>
                    <a:lstStyle/>
                    <a:p>
                      <a:r>
                        <a:rPr lang="es-AR" dirty="0" smtClean="0"/>
                        <a:t>21-37%</a:t>
                      </a:r>
                      <a:endParaRPr lang="es-AR" dirty="0"/>
                    </a:p>
                  </a:txBody>
                  <a:tcPr/>
                </a:tc>
              </a:tr>
              <a:tr h="370840">
                <a:tc>
                  <a:txBody>
                    <a:bodyPr/>
                    <a:lstStyle/>
                    <a:p>
                      <a:r>
                        <a:rPr lang="es-AR" dirty="0" err="1" smtClean="0"/>
                        <a:t>Raghu</a:t>
                      </a:r>
                      <a:r>
                        <a:rPr lang="es-AR" dirty="0" smtClean="0"/>
                        <a:t>, 2013</a:t>
                      </a:r>
                      <a:endParaRPr lang="es-AR" dirty="0"/>
                    </a:p>
                  </a:txBody>
                  <a:tcPr/>
                </a:tc>
                <a:tc>
                  <a:txBody>
                    <a:bodyPr/>
                    <a:lstStyle/>
                    <a:p>
                      <a:pPr algn="ctr"/>
                      <a:r>
                        <a:rPr lang="es-AR" dirty="0" smtClean="0"/>
                        <a:t>492</a:t>
                      </a:r>
                      <a:endParaRPr lang="es-AR" dirty="0"/>
                    </a:p>
                  </a:txBody>
                  <a:tcPr/>
                </a:tc>
                <a:tc>
                  <a:txBody>
                    <a:bodyPr/>
                    <a:lstStyle/>
                    <a:p>
                      <a:r>
                        <a:rPr lang="es-AR" dirty="0" smtClean="0"/>
                        <a:t>Ensayo clínico</a:t>
                      </a:r>
                    </a:p>
                    <a:p>
                      <a:r>
                        <a:rPr lang="es-AR" dirty="0" smtClean="0"/>
                        <a:t>&lt;5% Panal en TC</a:t>
                      </a:r>
                      <a:endParaRPr lang="es-A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&gt; 25 mm 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400" b="0" i="0" u="none" strike="noStrike" kern="1200" cap="none" spc="0" normalizeH="0" baseline="0" noProof="0" dirty="0" smtClean="0">
                          <a:ln>
                            <a:noFill/>
                          </a:ln>
                          <a:solidFill>
                            <a:prstClr val="black"/>
                          </a:solidFill>
                          <a:effectLst/>
                          <a:uLnTx/>
                          <a:uFillTx/>
                          <a:latin typeface="+mn-lt"/>
                          <a:ea typeface="+mn-ea"/>
                          <a:cs typeface="+mn-cs"/>
                        </a:rPr>
                        <a:t>PCWP &lt; 15 mm Hg</a:t>
                      </a:r>
                    </a:p>
                  </a:txBody>
                  <a:tcPr/>
                </a:tc>
                <a:tc>
                  <a:txBody>
                    <a:bodyPr/>
                    <a:lstStyle/>
                    <a:p>
                      <a:pPr algn="ctr"/>
                      <a:r>
                        <a:rPr lang="es-AR" b="1" dirty="0" smtClean="0"/>
                        <a:t>10%</a:t>
                      </a:r>
                      <a:endParaRPr lang="es-AR" b="1" dirty="0"/>
                    </a:p>
                  </a:txBody>
                  <a:tcPr/>
                </a:tc>
                <a:tc>
                  <a:txBody>
                    <a:bodyPr/>
                    <a:lstStyle/>
                    <a:p>
                      <a:r>
                        <a:rPr lang="es-AR" dirty="0" smtClean="0"/>
                        <a:t>8-14%</a:t>
                      </a:r>
                      <a:endParaRPr lang="es-AR" dirty="0"/>
                    </a:p>
                  </a:txBody>
                  <a:tcPr/>
                </a:tc>
              </a:tr>
            </a:tbl>
          </a:graphicData>
        </a:graphic>
      </p:graphicFrame>
    </p:spTree>
    <p:extLst>
      <p:ext uri="{BB962C8B-B14F-4D97-AF65-F5344CB8AC3E}">
        <p14:creationId xmlns:p14="http://schemas.microsoft.com/office/powerpoint/2010/main" val="28940953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dirty="0" smtClean="0">
                <a:solidFill>
                  <a:schemeClr val="accent1"/>
                </a:solidFill>
              </a:rPr>
              <a:t>No pongamos el carro delante del caballo………………</a:t>
            </a:r>
            <a:endParaRPr lang="es-AR" b="1" dirty="0">
              <a:solidFill>
                <a:schemeClr val="accent1"/>
              </a:solidFill>
            </a:endParaRPr>
          </a:p>
        </p:txBody>
      </p:sp>
      <p:sp>
        <p:nvSpPr>
          <p:cNvPr id="3" name="Marcador de contenido 2"/>
          <p:cNvSpPr>
            <a:spLocks noGrp="1"/>
          </p:cNvSpPr>
          <p:nvPr>
            <p:ph idx="1"/>
          </p:nvPr>
        </p:nvSpPr>
        <p:spPr>
          <a:xfrm>
            <a:off x="457200" y="1600201"/>
            <a:ext cx="3352800" cy="914399"/>
          </a:xfrm>
        </p:spPr>
        <p:style>
          <a:lnRef idx="0">
            <a:schemeClr val="accent2"/>
          </a:lnRef>
          <a:fillRef idx="3">
            <a:schemeClr val="accent2"/>
          </a:fillRef>
          <a:effectRef idx="3">
            <a:schemeClr val="accent2"/>
          </a:effectRef>
          <a:fontRef idx="minor">
            <a:schemeClr val="lt1"/>
          </a:fontRef>
        </p:style>
        <p:txBody>
          <a:bodyPr>
            <a:normAutofit/>
          </a:bodyPr>
          <a:lstStyle/>
          <a:p>
            <a:pPr marL="0" indent="0" algn="ctr">
              <a:buNone/>
            </a:pPr>
            <a:r>
              <a:rPr lang="es-AR" dirty="0" smtClean="0"/>
              <a:t>FPI Avanzada</a:t>
            </a:r>
            <a:endParaRPr lang="es-AR" dirty="0"/>
          </a:p>
        </p:txBody>
      </p:sp>
      <p:cxnSp>
        <p:nvCxnSpPr>
          <p:cNvPr id="5" name="Conector recto de flecha 4"/>
          <p:cNvCxnSpPr/>
          <p:nvPr/>
        </p:nvCxnSpPr>
        <p:spPr>
          <a:xfrm>
            <a:off x="2362200" y="2667000"/>
            <a:ext cx="0" cy="13716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457200" y="4495800"/>
            <a:ext cx="3352800" cy="86177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AR" sz="3200" dirty="0" smtClean="0"/>
              <a:t>FPI con HTP </a:t>
            </a:r>
            <a:endParaRPr lang="es-AR" sz="3200" dirty="0"/>
          </a:p>
          <a:p>
            <a:pPr algn="ctr"/>
            <a:endParaRPr lang="es-AR" dirty="0"/>
          </a:p>
        </p:txBody>
      </p:sp>
      <p:cxnSp>
        <p:nvCxnSpPr>
          <p:cNvPr id="8" name="Conector recto de flecha 7"/>
          <p:cNvCxnSpPr/>
          <p:nvPr/>
        </p:nvCxnSpPr>
        <p:spPr>
          <a:xfrm>
            <a:off x="3924300" y="4932549"/>
            <a:ext cx="1295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5367997" y="4203412"/>
            <a:ext cx="3352800"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buFont typeface="Arial" panose="020B0604020202020204" pitchFamily="34" charset="0"/>
              <a:buChar char="•"/>
            </a:pPr>
            <a:r>
              <a:rPr lang="es-AR" sz="2400" dirty="0" smtClean="0"/>
              <a:t>Impacto </a:t>
            </a:r>
            <a:r>
              <a:rPr lang="es-AR" sz="2400" dirty="0"/>
              <a:t>en la mortalidad??</a:t>
            </a:r>
            <a:endParaRPr lang="es-AR" sz="2400" dirty="0" smtClean="0"/>
          </a:p>
          <a:p>
            <a:pPr marL="342900" indent="-342900">
              <a:buFont typeface="Arial" panose="020B0604020202020204" pitchFamily="34" charset="0"/>
              <a:buChar char="•"/>
            </a:pPr>
            <a:r>
              <a:rPr lang="es-AR" sz="2400" dirty="0" smtClean="0"/>
              <a:t>Marcador pronóstico?</a:t>
            </a:r>
          </a:p>
          <a:p>
            <a:pPr marL="342900" indent="-342900">
              <a:buFont typeface="Arial" panose="020B0604020202020204" pitchFamily="34" charset="0"/>
              <a:buChar char="•"/>
            </a:pPr>
            <a:r>
              <a:rPr lang="es-AR" sz="2400" dirty="0"/>
              <a:t>HTP podría ser un epifenómeno</a:t>
            </a:r>
            <a:r>
              <a:rPr lang="es-AR" sz="2400" dirty="0" smtClean="0"/>
              <a:t>?</a:t>
            </a:r>
          </a:p>
          <a:p>
            <a:endParaRPr lang="es-AR" sz="2400" dirty="0"/>
          </a:p>
        </p:txBody>
      </p:sp>
      <p:sp>
        <p:nvSpPr>
          <p:cNvPr id="4" name="AutoShape 2" descr="data:image/jpeg;base64,/9j/4AAQSkZJRgABAQAAAQABAAD/2wCEAAkGBhQSERQUExMWFRUVFRwVFRgXFhgYHBgWFhcYHB4VGhYdHSweGhokGh0bHzEgIyctLSwsFx4xNTIqNSYrLSkBCQoKDQwMFA0PFCkYFBgpKSkpKSkpKSkpKSkpKSkpKSkpKSkpKSkpKSkpKSkpKSkpKSkpKSkpKSkpKSkpKSkpKf/AABEIALkBEQMBIgACEQEDEQH/xAAbAAEAAgMBAQAAAAAAAAAAAAAABQYDBAcCAf/EAEIQAAIBAwIFAgQEAwUFCAMAAAECAwAEERIhBQYTMUEiUQcUMmEjQnGBUpGhJENiscEzcpKT8BZTY3SCg7PxFzRU/8QAFQEBAQAAAAAAAAAAAAAAAAAAAAH/xAAVEQEBAAAAAAAAAAAAAAAAAAAAAf/aAAwDAQACEQMRAD8A7jSlKBSlKBSlKBSlKBSlKBSlKBSlKBSlKBSlKBSlKBSlKBSlKBSlKBSlKBUdx7jS2sLSspYDACr9TuxCpGo8szEKP1qRqscVYT39tASCsSPduvfLqyxxEj2BZ3H3RT4oK5ffE25trlY7qxEEWQXcTiT8NttS4ULsxGd/cDwa6QjZqO4vy7b3QUXEKShSSodQcZGCRn7VIRRBQAOw2A9gBjFB7pSlApSlApSlApSlApSlApSlApSlApSlApSlApSlApSlApSlApSlApSlApXwmqfx34kQwP01VpW6iR5QZTVJkBda5GrOPTsf5UFxpUDy/wA1pcs0ZGiaPaVNSsFZcBsODggPlc7bqanqBVQ5aXq8R4hP/wB20dou/iJNbZ2/ikPn/KrczYG9VH4YzdSzaYlSZ7iabb2eQ4BOBuBt9u3jAC30pSgUpSgUpSgUpSgUpSgUpSgUpSgUpSgUpSgUpSgUpWK5uVjVmcgKqliT4CjJP8qDLSqpwjnGSRbmWWIRwworAAlnGY+oyPsAHCGM6R2MmM5FS/CeYI5yVGUkXdo3GlwPfHYjO2VJHjNBKUpSgUpSgUpSggOfL4w8PuZF+pYyFx7t6QP5nHv7VzbgnAEjkhJheL8RepN1Bp124zJGTpykYLGMBmBOkHWTkN1rjfDRcW8sJJAlRkyO66gRqH3B3/auVctcP4hb8QjtZA3RlZ5J1kCSwyLGMdRH+oOSUyPT6iCRvRW5dWcgv06SETpc3cmemMuzjVGDKzKrRNAFUoNxpzkELm82fN8LukTFopmwOnKjoQ38AYqFY98aSc6SRt288amm6tukEioWLsxePqDCKPTjUpGSe4Oa1ZuGXczwpMIljilSdniZvxWj3VBEw/DGrDHLN9IAO+xG/wA53JSxuSuc9F1XG51MukYHk5IrU+HVvp4dbADGU1Y9tTM2P2zitnm//wDXX2Nxbq25GVa6hBG3uNv3pyNCU4faKTki3jJ/VkDH+poJ2lKUClKUClKUClKUClKUClKUClKUClKUClKUClKUCqX8UeKaLTpJgyT6gqnG6xqZGzk/SdIQ529eNs5q08T4mkETyyNpRFLMf9APJJwAB3JA81zfh0J4pfStLI0bwQvBJEq/7EyPhQrEsrP6SzNjGVVe2aCmcY45JHZ/LtIoiGi5Z0kAmkkmVZQTqOGKFlGAdR0q3bt1Dk22s5OlPFapbyKuE9aayrqPUwQ4bUunJbJyN9xWlzNwHVNbW8Z0KplnDs49OuQlgq7ZVC42Uq+HTDLgmtT4ccU+XjjjljSOOQaopiAgdlLK0esLiRho1LqOoqfzEE0HTqVq2HE4p41kikWRG+llOQcfcex2raoFKUoFfCaE1Xb3js00rQ2SqxU6ZZ33iiYd0ABzNKP4AQB+ZgdqDd43zPBar+JJ6iCVRQWd8bYVBuTnA/U1H8Cbrsb18ASIFhGVPTgBJJYg4Ds3qbB20qufSah+Jcr9NnUu80l7EUaVzv8AMW+ZYiAMKifUNIAxoHfc1U+A8wJLci1BYWtywNxFnKxSykaYg5wcSP6XjUYG+CNTAB0Hla1eV5LmWRpQzEWxYBdMJx6gi7AORkE7lVQ+cC014hiCgAAAY8V7oKt8RLrRag5xiQNt3zGrSjH3DIpx9qsHD7Xpxqn8Kqv66QBmqrz/AOqXh8Zxpe7AYHyunSR37kNjbwxq50ClKUClKUClKUClKUClKUClfM0zQfaUzSgUpSgUpXwmg+1jmnVAWYhQBkkkAADySdhWK74gkSO8jaVQamJ8D/X9Bua53xvi9zequkL0mmykC6C0ggMUpS4dtkLIGJj2xsGOcgBF868xyS3COpKW+hxbuZAqtIEfFyuCdGJDFhmXOk6l+ut7hN3FJBdTrhY5Z7W1JAAzEJI1cFhjBIlZSc7bbmqvC7XUidX1yFzCgjZXLyxInqAzpC6lBO4xHEx1ZwKvcHKwsODzwsVYtGzON9JkeNV0qdmOXAx2OWoLjxDhMFwmiaGOVQchZEDjUM74PmubfEfnO1EEdrFl45JdM3TVgFSKUao+3dmGARnYE75FWjhMXFDAiTfLBioDy6pCwyNwYgoVpB21CQAnf7HlFva6byyxbyziIpIOm2sskDvGD08AQ63RH0kkZYbjJFB0bgfL9zZQm4UjqvmSe20Fk8aUj6alw6Ltq0sXJOR2xMcH5/hmcI6vAxQPmUoFJZgvTDhsFtRxjbO+OxxW5OaS8zwX8bCCTMRIXpxprIKidSWkVtsa9QQjJGoAsN+w5XhvI5FUyQxRTS20ccLBUESDpsGQhkbU2ttRXUNWM7A0F9BzX2vMaYAHt+/9aOaCB5o4g4C28TETXB0KR3jjGOrP9ginbP52jHmpThfDkgiSOJQiIMKo8D9fJPck7k5J3ql8QndzeXKPpZ5o+HW7AZZFEyxyOuOxMrMcbf7Fcnti/J2FBG8f4WJ4WU5DD1xsrshWRQdLB1ORuf5E+K47x6N7d7W5SNXQXAuLjKojxXNsubhDg7FtDMF1EbekYIJ6rxLVLfW8Qd1RFkuHUEAOUaNUVvJGpmbHuq/aojnTgh9bAKY7gorhgHVLpSognZSCCjELE/8AhK+xoLrFICAQcggEEeQexr3Vc+H9w7cPtxIumSNOjIp/K8LGNgfvlf09s96n7i5VFLOwVQMksQAB7knYCgpvNUmeKcLTPZ5nIzufwtiN9/pP8/vV2rnt5eR3PGbGWNleKKOVRIrAqZ2QsIw4PqIjDEgbDK537dCoFKUoFKUoFKUoFKUoFanE+IpDE8jkgIuTjcnwAo8sTgAeSQPNbdc2+KXGzqW3Qj0r1HOxw7LJ0hjvn0SMvu6x52yCEbNzfdXEknTndWU+iOARsuBnUSzxlWRCCrSswViDoX+KS5d5zv7t3igW2l0Eh5nE8aKQRgfSOo3f0qqj0nfGCY7lflZ7h2WTIRSvUcflKrgQQlTjZMDXnMagBQjsxXqVlZJEioiKqr2CgADJz/n/ADoIeTgt4+7XxjbwIYYwg/Xqh2b/AIh+ntrzcRvLQM0/TuIV3aSMNHKB7mDBWQjb6GXO+F8VaK8lB7Cgirbmy0dQy3MLKd89VO33ydqjeI/EKCNJpFSWaKA4lli6egNt6AzSKXbcbID3AqS4zYwRxSymCElVaQlo0+pUPqJx3wMZqqw8DWSexsyMR2kAvJU0jDzs2lAwxj6us/6ge1BIN8RIzbiVYpuoxCiFopVIZ3CKskgQom5zn27Z86/GOZL+CeGPRDMWVpZY4wylIEKhpOtJIFJBYYGkZqT5uky1lESfXeRk/cR6nzn/AHwn7ZqtTXRccbuvpEcTWkZ9PaGJy2PYl38/bvQRA41Jel7l1wEcSRl2BjtUjd1yIz6JJiUDBt2yQBpHbX4lMvR+RRCJTmQCBX1GSSFM6gWGGLagxzgBwcA7D7ZvccViWC3XopGiQTE6tGiMbOCVU5YSatA0sdH+6R0TlXkaKyZ5NbzzPjMsuksANXpXCjSN9xnfA8ACg0+ReSVsY9UmHuJB+Iw+kbk6I1wNK9vGTgZ7ADctZDeThwD8tA2Yz2E8o/vQMbxpuFPZm9Q2VTWpzJeNcTJYwOUZwxnZQMxxhV1DddiQygHI3YdwCBaLKzWJFRFCqqhVVQAFVRgKBjsBQZcADYVzf4a8LKz6nxrFnCRjP0zSyvg5Pf0A4Gw1Hvmr5xu56cErk4CROxPtpRjmql8M7RtV1IxGxhtlxncQwqxPscvI24oLFxblWK4ljkfVlNOQGwriOQSKrqQQyhxq8HvvgkVJWNgkKBI0VEXOFRQoGTk4AGBvWxSgVpcYvhBBLMe0UbSH9EUt/pW7Vc5qPVaC1G/XlBcYOBDBiR8+ME9OP/3aCJHDOjbcMhbOpruN5cYJaUpNMxz5HUGT/hFXYNgCq/zWrpHFMqaxbzLM6gHPS0SJIygd2VHLhfOnHmpy3lDopUhgyhlIOQQRkEHyCCN6CvWfFon4o6rIjE2iFArBv72Qv2+xiOPbFWC9s1mjaN1DK6lWB8qwwR/I1AXnJcKRH5SOO3lVzLE8aDKykNu23qUhmUr/AAscdhUbwvm646scNx0us0gikiCyRumUkbqKcskseEJ1DSMDwdqDSt+Fzia8tvmZlZESaEo4UyK6lCWJGdZ0KrMCMMS40lgay8vG4uYLeW+McqpiVESJmaXMahZSoZgwUyE4C5BUHY1ijvp7XiIN7MrJcJOkKxxs7aVkiZVwkepjhj6cNjDEsc7aHw45VjlSWSRixjboKydSJwsYOn8RWDqem4jaLYKY8EeaDFYcbZw008lxGbWSV4gFtcrHJkq5jm/FbMTAZx5IBPjpnBZpWgQzgCUqC4Hgnx3O+MZwSM5wSK5tyRyjLOD1DLFbQ3bPDG4kEjIra0HqOExJgkquSVIzvXVUXFFr1SlKIUpSgUpSgUpSg+GuQ87SFb271IZFSGO7jVSVOoIsWssPC6Gx20lvOrFdfrk/xSfp36SEFVNjKmsE+BN6SBtjWY9ztkig6HyzwcW1tFCN9C+pjklpG3dyTvlnJb96la17G5Ekauu4cBx+jDI/oa2KBXwmvtRt5OJFmhRysipjUBuhkU6X3wD79/FBE8/cWRbC7QMvUMDDRqGohxpOFzk7E1H8ncYW44heuQgYRwKoB1MIwZu50g7k6sY/N3O1Vzi1hNbcNlgk4ejuIz/akMEoeVjjqsJcSamJ3OCQTt4rHyxa2scSRXvDpDcoMuVtGbCO79MsY/8ACpGcAek4GxoLH8ReLJbTWE0raESaUk4Of9gw2AU777bdyM7GsXw7jgu7KaMkSKZmMgOncusbeoocat/B8EeKp/P0PDGtW+VgYThlAzDcqdOsBwmsaASBjJ2/fFS3LE3C4LdVF1IsulOv8vJeaeqVJOAmVG53+/tkCg6dwvhcdugjiUKg7Ab/ALkndj9ySaz3VxoRmClsKW0jGTgZwCSBk/cgVQE4nYDtxi4XUNQBuQcZ8YdCQR/Cdxkbdq2rZ7eQenjMrLnA/Gt/IGwLR5P9e/3oNj4eRBxc3DKwle4ZG6gGtBHj8NsAfmLN2H1D7Vc6plvy9AzP0+I3BZ21v07mMFm0quohF76VA7flz3yakYOWpFB6d/df+4Yph+2qPb9jQe+dHxbgHGl5oI3z/BJcRK2ftpJqO+G0OmyMp/vZppmPvl2HttjH9K+8b5UurmEwyXsZQ4JPypDelgw3EwHcew/asFvy7fQWjW0U9uylXRXeOVHHULZY4dgWBJPbfHigxca+Jai0NxaRSTYOPXHLGgx3zJp059hnckVKcP4zfSori1twrqHXN2+6sAQdrbPY+ardxyjeiwNmkVqw6gk1CeVcnqByugxZG3pGG2AqUn4/ccOsVaa2jKW8UaFluCS5GlAFXo/UTjbYbjcDJAS68duVXL2Mhx/3U0Lk7+AzJt/KoqHi8xvXnksboIIEihGmJiCXZpSdMpAziIdz9B7Vj5M57e8uNDxqgaMyRhWcsAuN3DAZVgQVZRg4fODV400EE3Mq49cF0mfHy0j5/wCWGH86r3AuZorSQ2pEogGWtnME40KSSbZw0YIKHOk4IKYGxXe/Yr7QUqw+JEPXljuPwUDYgkIkEciH+J2QBJBjdT7jHmofn7mm3Wa0eA20s0chk19dFKoCqdMSKc4dnAK7jSrkjAJHTMVjW2QdlX+QoOYtfSRy/OS8SsLgwiRUQMEGHK5AKkkFdPfS5xtis/BufJbq6jVJLaKIyYZWxrcEA4jDOJHJJ7mNBuSc9qsnxDt0PD5gwHq0JkAAgySxrqB8HfOftUNyvyK9vcydQB4VYNCZHeRhIAFVgudIwgIywJyfTgZyVfwteqUohSlKBSlKBSlKBSlKBXLvixkXVsfpDRkatQUjpzRO2PJOMf6ZIrofFeJdFUOnVrlji74x1HC6v2znHnFc9+KMwa4hx3ggkfAbB1XJMKb6Wx6lIGw3I3GMgJnkHmNek9rIcS2rOmAGw0KPpVlyMkAaVOQCMDPcE3ZTXNIOBZ4f8/rMc6dS6RyThk0L6ZAQSUdY1Yjvue2TV94E7G3iLoI3Mal0GPQxUEpttsdv2oNueQKpJIAAySTgADyT4FVDlPjYnuLibWhSdiYV1ZdooVVAyr20kiRvf1r71D/GLmV0h+Tg1da4wG0g7RuSojBA+uQgqAPAbt53eWfhwbSziWO4minBEkhViY3fO6tDnSyeNtJI3z7BPc94PDbrO34LH9x27ffFRXD+Y4TxS4VZIyrW0JWTUhBdZZ10Bw2M+oYXvnNR3MlpxU2k0Cxx3Bk1AyLIqnpsPpWNlXBzk4y2BsGNc04JzTJFfjSkjNNG8JRVZJRI5VlVtJVmKyBRqL50k9vId15j4i0Sxug1lZMFQe+uKQKDjsCxXfB8bGovkK5Z2uuqVEutHdUBAHUXIbBAxkhvucZONQqscxyTTROI4J2kljTWOhORqiIZUDPCNZyNzKcYbY5LE1jle/vGa4torN168aKwEbRhRGSpBf0iM4Zt3PZdONwoDvnTFU3nd7IJom6YkdkIUNFG5BfTqLP/AHedj3/1rf4Rxtk4cJ5kw0cTmRNRODDrBXUzMSfTjJJ38muZwcfvLi8jdo0SWctbP1FMgtkaR0EXTUqyOBrJLk6/GkAigt3KPw6sJLaOaS2jZ5QZWYggkSOZEGAcL6dIwPGx85kj8K7P8nWiBOdMVxKi5OcnTqO+/erNwq16UMcZYvojVNR7tpUDUfucZrboKBzZyy1raPLb3l6rx6dGbl3XLOqepWzkAN27bfvUNYWU7cIa9fiV6H6Es4HUTTleppx6NWkgLtnG+wHi986pmzkJ3ClJGGM5SKVJG28+lTVH4hfvacI+TkgbWxa2LMAIyJZHw0TltLsVYFQOx3bSFbAVXivNvEIHEEV9JIYgI5XYRkGUqw9J3JXUNOTuWVzj07dSvuSJLiJopuIXDqxBOEt1IZGDBlYRZBDAEEHNcr4datGbIKJgr3CazKiqrTggEI/1S4xjJAGEzglia79H2oKvyr8OrewkaSJpGZtvXoOAARsQgPk+fJ96tdRHHuZY7UIGDO8jBIo0wXkc+FGcAAbliQABk1qpHeTH1vHbA4OmIdaT/mOBGD+kbfr2oLBmvtVi34JJqOnilw5A3Ui0bH7dHIp1b+37iK9Ufw/2ebGe+CTE5x907ePAWZmxX2oThfNsM0hiy0cw7wzKY5O2chD9a/4lyNjU0DQQHPg/sExP5dLf8MqH/MVP1Bc9RhuHXYP/APPIe+N1QkefcVOI4IBByDuD7g+aD1SlKBSlKBSlKBSlKBSlKCi/EPipt7izmZS0cRd8ZAVpCFjC5JwHCO7Lsfpbt3qi23CZeN3wLEGNW13EiltKK6jRbRlgMsiDY6dmkkY7Y1dvntlcYYAj2IB/oaLAB2/X/T/LA/aggeaIR0obZRtPPHFpG34SnqSD/d6UbD96zc08yx2Nu0khGSdMaltOpyM41eFABYnBwoOx7GH4Jx1bziVwwUstoOjEcrgM5PUk0k6ssyBAcYxG2+5zT+dONLck3LIxjSdoIVYOoZIsiR1ZZFbMkpVcAHaNM43wGX4Z8Je9u5OI3B1aHYR+kD8RguGAx2SIqo3PdfKnPXkG1RvLfCRb20cecsBl2/ilYku/7uWP71KUHzFYmtFLasDURgnAyR7Z74+1ZqUHwLXxhXqvhFBRLgN8heR92+ckjA3/AL26VlHc5OJB7dx+p0LXhaLxNHAOs3s6vkkAgQSTJhfH+2O/nA81JcRmAmuVJwg4haPI3YAMkAAO3bWke/8Ai9hUXxW++X41EJGCxyPE6Egd2gngcE429Sxjf7b7bFdMFfaUojzJGGBB3BGCD7Gudc28m2dpGJo4m1GSKMeppOnGZELmNXJCnpow27AnG21dHqkfFO40wJ32E0pwRt07aYAn7dR4x+pA80HMeWLv5y+4fGGLGOQOxZgxzGFZ1UYDInfxglfzYBrv0swSNmYgBQWJJwAB3JPgAb1wr4ZWyrxG1UQiNovmI3cDBc6ZO4wM6dJ3H8RHtXWeaU6pgtBnFxJmX/y8WHkz9mOiL9JTQYOB26sX4lP6GkTMfUOOhaqCVGD9DMuZH85bH5aiOYLiWUR3M6FbETKrwMD64HDL8xOO4wxRhGchQCW3PolOa0kmlhtoSgYf2qQOrMhWJ10RNp3w7nOR26XYjNbZ46j/ANmuo+i8oZNDkMkowQyxyj0tkZ2OlsfloIzhHKtp1bi2ktoCUcTxkRoGEUxZlGoAMNMqyqN+yrXi/wCEyx3kcVlcvH+E8jxylp4gAQqYVjrXU5x6XG0Zxg943g/EXgngVyGa1mbh05AO8dxoa3lxjIGQiZJxktjOazi+mma4li9L3ki21o/1EQQ6tUwUHZV/EkyRuXj77AhucN43a8SJt541WeNiVUMfVoYqZ7abCsy6lI1LgjTg1um/mspVE8nWtZGCLM+lXhkY4VJNICujHCh8AgkBs5BqL4xZW9xELK2jMkkCqEkSTSLVgCqyNOMnX50qGLb6gM5qS4Fc/NxXFndhXkhPRnKjCyJIuVlGPp1LuV7qwPtQSHOu/D7z/wArN/8AE9S1m5MaE9yoJ/XFVmxLXHC5Ec6nEM1u5yfU8WuItk+W05/ep3gNz1LaB851wxsT76kU5/rQb9KUoFKUoFKUoFKUoFKUoFfCK+0oKJxPhEdjxKC4jQLHdn5ebBIAlYlkcL9ILMNzt292OYiHgYEtzCdhLJc20LNgCJ5g8wQZBwrJLqBBBJjOfqwLpzlw8y2smlNbx6ZkXf1PCwcLkb+rTp2OfVUTLAk7uucR30KXELhvpniVPUvswQQuMH+6b2oqycC4l14I5MaWYEMp7q6kq6HYbq4K9vFSFU3g980MmuQIonk6U6qdorwYTUP/AA5vRgHcMyd9ZIuKnIoj7SlKBSlKDk/G79zfyWQEmbi9QmQMAqp0YHwVC5f0K2xIxgeM1l5tuQbu7idGd5ktbWBig0wid39ZcjOrq5IIzug7aTiZkw14jEd+KsP+Dhsig/0z+9aXMdqp4iZGDAxzcPCnUQDrluFJKjY/UQNXY+2d4rowr7XwCvtVConmDla3vQouIy+jOnDuuNWM/SRnOBscjapalBz/AP8AxyLO4F3YsFKI2YZmkdGOHywkLFkY6juQ36d863w25tPEZ7q6lVY2VYYI0yToRy7dzgku5Gdt9C10K+hLRuqnBZCAfYkEA1xn4doY5tOMG4GgqWAxc2bB1TyVyqyDceAQBkKAt3FLGS4vrnRCkjxCBY3Nw8DxDQzgoyxMfUzNnJwdABBwKr3GecprdZIeI2qzR5YAyCPVqAADjSAskYDAa1VD6tvIE/xm6iW8DySzJBdWi6BCGHVaF3JQmNTKCUlBwpXzk5Axs2tm+Wa3tYrSJRk3FyhaV+5LCMsHAHlpXB/w0HN+IzSCESrdtouodKRMFkkFqrv0V6pw7zmQNowMqA2Wwua2uF3C6ojPNM8UcS2oiiTSdRAdUzrZJI5AoOdYAMaq6DIFeF4HczLCsZlkdhK8JGIXW3jOI3ZdaIGVpfTuCNUqbqFzu8p8CnnDRy3Mi9SQuTMFlaWazcJ0pIy2FVCFYR6jqxk7DADc/wC0k4VY4eHXlvbDZVtoWWSQnwZWQFM47qNwW9fbO38O7sni1yFt2tUNqq9BhhlMJiw3YfUJSe25yck5rdh4XLajBZ7TScq8OqazYEDaSFjmL1d8KijOxIrc5Nllmubm6maIiLNujxNmJgAjSMhO4VSqjyNXU38UGjw2/vhxG6tYAqW4uGk6rQvKFLortHkOqglzkDv6yf1vHL3CvlraKDUX6UaxhiAuoIAAcDtsK0eT4tVv1mBDXLtckHb0yn0Aj7RBF/8ATVgoFKUoFKUoFKUoFKUoFK0JrecsSsyqpGymINg++QwJqMeHiRB/FtPbaKUEdt8mQjPf8vkUFizSqre2XFWZmjuLaMafSnRL+oDy5YHDHf7Z843ww3HFVGHSF9tiCpbO+CV1ooHbOM9jjNBbn7GqVHw4tHPAmFls7kzWuNsBx1UXA/IQ7wn7Z+xrauG4kLdpNa6l1EoIVZyoBxoxIVc58ekn7HvVuCXV1LKZruGeF3ESOFspn1Rwtrz1UwFLsSPoOEwO+9BNm9iuAJWBSO5UWt5ExAeGXtGzb+lgxKasb64mBwoqY5e4+dXytwwW5jGDnbrIM4nj8MGAyQN1OoHtUDzLweK7EzQyywStHpbqQyKhHdeoGQFcMMqSdizEKSd9e75sguoBG9reSSJpDNFAzPFOFOWSUekOCCdSNv8A0oOkA19qm8A5tn6RW5tLlJI0JDNGv4wXABGGwsh29JIGScH2zrz+mATb3Y9QU5tzkZ07lQxON+4B7MO4OAtdKp1x8RArYS0vJFGxYQaQpJwC2tgQO/j8p2rHd/EyKOOWSSG5jEe28Qyxx2UZyMttqZQuR3oMSsBLqIwicWYMcEAGS2KAn9ZHUZ/iYVg5oAMt3sNQbhxGfb5phq7+Mn/o1WrDmXqRrE01vIZkea4SVkRDK51rHJIzYbIKphUAAQY2yBl4dw6RZHivLyNTcgBQZhNEYYnKmMMSHEoTJRmJ2dti6k0HX0avVc0XnmOxmKi6W4tdQQLmSSSEAbt1SMSrnHpyW9ixGDZoefrWQxiN3fqOEBWJ9ILfxOwCjf0nfYnFBZaVAf8Aa1MtmOcBScnou3pUkFwFBOnIx2z32GK+cZ4/IsXVhACKMuZYpckHGAkYAYncHPb+uAn2G1ck+I3ATazm6XKQysrl1XJguQwwxA7o5x/6tQ21irPHzjcdMSBIJVaTQAnzKMF2JdlaEnHcdsZGMknAx8X4pfGAifh0MqMCsii4OyEHJMfTYuuN/Tlv8O1BEcq8xR8Qt1CusU6Sa4iAfwJsfSwz64nLNvsCJCh0kLmVfj7XhFhLC0Ezk/MITkfLpgs0T7dRZD+GMbgM5I9NcubkK9jnSeyguOhr1JiZdWDgsFJIbQcAZZATj1A4yblZ8WnKxxcU4XM0aH8KZYzIyZz9XTy3bbK47DbtQXbl9OpPdTncF/lojkbxW+QTt7zGX+QqC4jw147m4WHIkbTxC3GRgzRkJPGPA1qyg7f32f0xW89pEQtvxKa0GBiGbUUA7bJcrqX3+rznzXqa+tpJhPLxpPQrIqwPBGo1DDEfW5J285BAxig2eMcym9jS2sWBa5jJklDA/LRkepmUb9TJKhdvVncdxsX/AAiJIIeGW4KrID1MHdbZWBlYn3cnpj7yk9lNYLXmbhtpCy2Y6hJ1aYI5HLyNn1PJpI33yznbB9sVl4DxKIZl6vUuJWUzEQzE6ewiiQqGWNMjGx/MzbsSAucaYAxXqqnFzsWYosMjMCcBVJyozuM4JwcZIGnvgnbOWPm6Qsc2lyqKTqYwk7bYIXOTk5+gMdu24NBZ6VXYuaySq/LXJLEAkW8oVSfdnC7ffepewvuopJR03Iw6aTt5xk7H3oNulKUClKUClKUCmKUoFfMV9pQCK8dIdsV7pQeRGK+GIHuM75333/evdKCPk5etmJJt4SSckmJCSfcnHf71vaB/0TXqlB5MYP8A9mhjGMV6pQYntlIwVBHsRtt9q0l5btQQRbQAg5B6SZB98471JUoNdbCMHIjUEdiFAI/Q1lEQ/wCia90oPJjFeWt1OxAIPcHcfyrJSgj35ftiFBt4SE3UGJCFJOolRjY6t9vNbwjFeqUHgxD2r70x7V6pQeemPv8AzNeRAvsO+f39/wBc1kpQeSgo0YPfzXqlBox8Ct1YMsEQYHIIjQEEeQcZFbSQKAAFAAGAANgBtjHbtWSlB46Q9q+hBXqlApSlApSlApSl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28" name="Picture 4" descr="http://www.agromeat.com/wp-content/uploads/2014/02/Carro_Antes_Del_Cabal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5966"/>
            <a:ext cx="4267200" cy="28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5330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753" y="287359"/>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r>
              <a:rPr lang="es-AR" dirty="0" smtClean="0"/>
              <a:t>Este concepto aplica a HTP/FPI?</a:t>
            </a:r>
            <a:endParaRPr lang="es-AR" dirty="0"/>
          </a:p>
        </p:txBody>
      </p:sp>
      <p:sp>
        <p:nvSpPr>
          <p:cNvPr id="3" name="Marcador de contenido 2"/>
          <p:cNvSpPr>
            <a:spLocks noGrp="1"/>
          </p:cNvSpPr>
          <p:nvPr>
            <p:ph idx="1"/>
          </p:nvPr>
        </p:nvSpPr>
        <p:spPr>
          <a:xfrm>
            <a:off x="443753" y="1562100"/>
            <a:ext cx="8229600" cy="4876800"/>
          </a:xfrm>
          <a:noFill/>
          <a:ln w="57150">
            <a:solidFill>
              <a:schemeClr val="accent1"/>
            </a:solidFill>
          </a:ln>
          <a:effectLst>
            <a:outerShdw blurRad="152400" dist="317500" dir="5400000" sx="90000" sy="-19000" rotWithShape="0">
              <a:prstClr val="black">
                <a:alpha val="15000"/>
              </a:prstClr>
            </a:outerShdw>
          </a:effectLst>
        </p:spPr>
        <p:style>
          <a:lnRef idx="2">
            <a:schemeClr val="accent5"/>
          </a:lnRef>
          <a:fillRef idx="1">
            <a:schemeClr val="lt1"/>
          </a:fillRef>
          <a:effectRef idx="0">
            <a:schemeClr val="accent5"/>
          </a:effectRef>
          <a:fontRef idx="minor">
            <a:schemeClr val="dk1"/>
          </a:fontRef>
        </p:style>
        <p:txBody>
          <a:bodyPr/>
          <a:lstStyle/>
          <a:p>
            <a:r>
              <a:rPr lang="es-AR" b="1" dirty="0">
                <a:ln w="22225">
                  <a:solidFill>
                    <a:schemeClr val="accent2"/>
                  </a:solidFill>
                  <a:prstDash val="solid"/>
                </a:ln>
                <a:solidFill>
                  <a:srgbClr val="FF0000"/>
                </a:solidFill>
              </a:rPr>
              <a:t>E</a:t>
            </a:r>
            <a:r>
              <a:rPr lang="es-AR" b="1" dirty="0" smtClean="0">
                <a:ln w="22225">
                  <a:solidFill>
                    <a:schemeClr val="accent2"/>
                  </a:solidFill>
                  <a:prstDash val="solid"/>
                </a:ln>
                <a:solidFill>
                  <a:srgbClr val="FF0000"/>
                </a:solidFill>
              </a:rPr>
              <a:t>pifenómeno</a:t>
            </a:r>
            <a:r>
              <a:rPr lang="es-AR" b="1" dirty="0">
                <a:ln w="22225">
                  <a:solidFill>
                    <a:schemeClr val="accent2"/>
                  </a:solidFill>
                  <a:prstDash val="solid"/>
                </a:ln>
                <a:solidFill>
                  <a:srgbClr val="FF0000"/>
                </a:solidFill>
              </a:rPr>
              <a:t>.</a:t>
            </a:r>
          </a:p>
          <a:p>
            <a:pPr marL="0" indent="0">
              <a:buNone/>
            </a:pPr>
            <a:r>
              <a:rPr lang="es-AR" dirty="0" smtClean="0"/>
              <a:t>Fenómeno </a:t>
            </a:r>
            <a:r>
              <a:rPr lang="es-AR" dirty="0"/>
              <a:t>accesorio que acompaña al fenómeno principal y que no tiene influencia sobre él.</a:t>
            </a:r>
          </a:p>
          <a:p>
            <a:pPr marL="0" indent="0">
              <a:buNone/>
            </a:pPr>
            <a:r>
              <a:rPr lang="es-AR" i="1" dirty="0">
                <a:ln w="0"/>
                <a:solidFill>
                  <a:schemeClr val="accent1"/>
                </a:solidFill>
                <a:effectLst>
                  <a:outerShdw blurRad="38100" dist="25400" dir="5400000" algn="ctr" rotWithShape="0">
                    <a:srgbClr val="6E747A">
                      <a:alpha val="43000"/>
                    </a:srgbClr>
                  </a:outerShdw>
                </a:effectLst>
              </a:rPr>
              <a:t>Real Academia Española © Todos los derechos reservados</a:t>
            </a:r>
          </a:p>
          <a:p>
            <a:endParaRPr lang="es-AR" dirty="0"/>
          </a:p>
        </p:txBody>
      </p:sp>
      <p:pic>
        <p:nvPicPr>
          <p:cNvPr id="5" name="Imagen 4"/>
          <p:cNvPicPr>
            <a:picLocks noChangeAspect="1"/>
          </p:cNvPicPr>
          <p:nvPr/>
        </p:nvPicPr>
        <p:blipFill>
          <a:blip r:embed="rId2"/>
          <a:stretch>
            <a:fillRect/>
          </a:stretch>
        </p:blipFill>
        <p:spPr>
          <a:xfrm>
            <a:off x="3314700" y="4343400"/>
            <a:ext cx="2514600" cy="1977206"/>
          </a:xfrm>
          <a:prstGeom prst="rect">
            <a:avLst/>
          </a:prstGeom>
        </p:spPr>
      </p:pic>
    </p:spTree>
    <p:extLst>
      <p:ext uri="{BB962C8B-B14F-4D97-AF65-F5344CB8AC3E}">
        <p14:creationId xmlns:p14="http://schemas.microsoft.com/office/powerpoint/2010/main" val="23779397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3808"/>
            <a:ext cx="8229600" cy="1143000"/>
          </a:xfrm>
        </p:spPr>
        <p:txBody>
          <a:bodyPr>
            <a:normAutofit/>
          </a:bodyPr>
          <a:lstStyle/>
          <a:p>
            <a:r>
              <a:rPr lang="es-AR" dirty="0" smtClean="0">
                <a:solidFill>
                  <a:schemeClr val="accent1"/>
                </a:solidFill>
              </a:rPr>
              <a:t>Predictor Mortalidad?</a:t>
            </a:r>
            <a:endParaRPr lang="es-AR" dirty="0">
              <a:solidFill>
                <a:schemeClr val="accent1"/>
              </a:solidFill>
            </a:endParaRPr>
          </a:p>
        </p:txBody>
      </p:sp>
      <p:sp>
        <p:nvSpPr>
          <p:cNvPr id="3" name="Marcador de contenido 2"/>
          <p:cNvSpPr>
            <a:spLocks noGrp="1"/>
          </p:cNvSpPr>
          <p:nvPr>
            <p:ph idx="1"/>
          </p:nvPr>
        </p:nvSpPr>
        <p:spPr>
          <a:xfrm>
            <a:off x="457200" y="1384756"/>
            <a:ext cx="8229600" cy="4525963"/>
          </a:xfrm>
        </p:spPr>
        <p:txBody>
          <a:bodyPr>
            <a:normAutofit/>
          </a:bodyPr>
          <a:lstStyle/>
          <a:p>
            <a:r>
              <a:rPr lang="es-AR" sz="2400" b="1" dirty="0" smtClean="0"/>
              <a:t>Estudio retrospectivo, Mortalidad de </a:t>
            </a:r>
            <a:r>
              <a:rPr lang="en-US" sz="2400" b="1" dirty="0" smtClean="0"/>
              <a:t>60.0</a:t>
            </a:r>
            <a:r>
              <a:rPr lang="en-US" sz="2400" b="1" dirty="0"/>
              <a:t>% vs </a:t>
            </a:r>
            <a:r>
              <a:rPr lang="en-US" sz="2400" b="1" dirty="0" smtClean="0"/>
              <a:t>29.9; OR </a:t>
            </a:r>
            <a:r>
              <a:rPr lang="en-US" sz="2400" b="1" dirty="0"/>
              <a:t>2.6; 95</a:t>
            </a:r>
            <a:r>
              <a:rPr lang="en-US" sz="2400" b="1" dirty="0" smtClean="0"/>
              <a:t>% CI 2.3 to 3.1</a:t>
            </a:r>
            <a:r>
              <a:rPr lang="en-US" sz="2400" b="1" dirty="0"/>
              <a:t>; p </a:t>
            </a:r>
            <a:r>
              <a:rPr lang="en-US" sz="2400" dirty="0"/>
              <a:t> </a:t>
            </a:r>
            <a:r>
              <a:rPr lang="en-US" sz="2400" b="1" dirty="0"/>
              <a:t>0.001).</a:t>
            </a:r>
          </a:p>
          <a:p>
            <a:r>
              <a:rPr lang="en-US" sz="2400" b="1" dirty="0" smtClean="0"/>
              <a:t>La </a:t>
            </a:r>
            <a:r>
              <a:rPr lang="en-US" sz="2400" b="1" dirty="0" err="1" smtClean="0"/>
              <a:t>mortalidad</a:t>
            </a:r>
            <a:r>
              <a:rPr lang="en-US" sz="2400" b="1" dirty="0" smtClean="0"/>
              <a:t> al </a:t>
            </a:r>
            <a:r>
              <a:rPr lang="en-US" sz="2400" b="1" dirty="0" err="1" smtClean="0"/>
              <a:t>año</a:t>
            </a:r>
            <a:r>
              <a:rPr lang="en-US" sz="2400" b="1" dirty="0" smtClean="0"/>
              <a:t> </a:t>
            </a:r>
            <a:r>
              <a:rPr lang="en-US" sz="2400" b="1" dirty="0" err="1" smtClean="0"/>
              <a:t>fue</a:t>
            </a:r>
            <a:r>
              <a:rPr lang="en-US" sz="2400" b="1" dirty="0" smtClean="0"/>
              <a:t> mayor en los </a:t>
            </a:r>
            <a:r>
              <a:rPr lang="en-US" sz="2400" b="1" dirty="0" err="1" smtClean="0"/>
              <a:t>pacientes</a:t>
            </a:r>
            <a:r>
              <a:rPr lang="en-US" sz="2400" b="1" dirty="0" smtClean="0"/>
              <a:t> con HTP (28.0</a:t>
            </a:r>
            <a:r>
              <a:rPr lang="en-US" sz="2400" b="1" dirty="0"/>
              <a:t>% vs </a:t>
            </a:r>
            <a:r>
              <a:rPr lang="en-US" sz="2400" b="1" dirty="0" smtClean="0"/>
              <a:t>5.5% (p </a:t>
            </a:r>
            <a:r>
              <a:rPr lang="en-US" sz="2400" dirty="0" smtClean="0"/>
              <a:t> </a:t>
            </a:r>
            <a:r>
              <a:rPr lang="en-US" sz="2400" b="1" dirty="0" smtClean="0"/>
              <a:t>0.002)</a:t>
            </a:r>
            <a:endParaRPr lang="es-AR" sz="2400" dirty="0"/>
          </a:p>
        </p:txBody>
      </p:sp>
      <p:sp>
        <p:nvSpPr>
          <p:cNvPr id="4" name="CuadroTexto 3"/>
          <p:cNvSpPr txBox="1"/>
          <p:nvPr/>
        </p:nvSpPr>
        <p:spPr>
          <a:xfrm>
            <a:off x="990600" y="5910719"/>
            <a:ext cx="7848600" cy="646331"/>
          </a:xfrm>
          <a:prstGeom prst="rect">
            <a:avLst/>
          </a:prstGeom>
          <a:noFill/>
        </p:spPr>
        <p:txBody>
          <a:bodyPr wrap="square" rtlCol="0">
            <a:spAutoFit/>
          </a:bodyPr>
          <a:lstStyle/>
          <a:p>
            <a:r>
              <a:rPr lang="es-AR" b="1" dirty="0">
                <a:solidFill>
                  <a:schemeClr val="accent1"/>
                </a:solidFill>
                <a:latin typeface="+mj-lt"/>
              </a:rPr>
              <a:t>Lettieri CJ</a:t>
            </a:r>
            <a:r>
              <a:rPr lang="es-AR" b="1" dirty="0" smtClean="0">
                <a:solidFill>
                  <a:schemeClr val="accent1"/>
                </a:solidFill>
                <a:latin typeface="+mj-lt"/>
              </a:rPr>
              <a:t>, et al. </a:t>
            </a:r>
            <a:r>
              <a:rPr lang="es-AR" b="1" dirty="0" err="1" smtClean="0">
                <a:solidFill>
                  <a:schemeClr val="accent1"/>
                </a:solidFill>
                <a:latin typeface="+mj-lt"/>
              </a:rPr>
              <a:t>Prevalence</a:t>
            </a:r>
            <a:r>
              <a:rPr lang="es-AR" b="1" dirty="0" smtClean="0">
                <a:solidFill>
                  <a:schemeClr val="accent1"/>
                </a:solidFill>
                <a:latin typeface="+mj-lt"/>
              </a:rPr>
              <a:t> </a:t>
            </a:r>
            <a:r>
              <a:rPr lang="en-US" b="1" dirty="0" smtClean="0">
                <a:solidFill>
                  <a:schemeClr val="accent1"/>
                </a:solidFill>
                <a:latin typeface="+mj-lt"/>
              </a:rPr>
              <a:t>and </a:t>
            </a:r>
            <a:r>
              <a:rPr lang="en-US" b="1" dirty="0">
                <a:solidFill>
                  <a:schemeClr val="accent1"/>
                </a:solidFill>
                <a:latin typeface="+mj-lt"/>
              </a:rPr>
              <a:t>outcomes of pulmonary arterial hypertension in </a:t>
            </a:r>
            <a:r>
              <a:rPr lang="en-US" b="1" dirty="0" smtClean="0">
                <a:solidFill>
                  <a:schemeClr val="accent1"/>
                </a:solidFill>
                <a:latin typeface="+mj-lt"/>
              </a:rPr>
              <a:t>advanced idiopathic </a:t>
            </a:r>
            <a:r>
              <a:rPr lang="en-US" b="1" dirty="0">
                <a:solidFill>
                  <a:schemeClr val="accent1"/>
                </a:solidFill>
                <a:latin typeface="+mj-lt"/>
              </a:rPr>
              <a:t>pulmonary fibrosis. Chest 2006;129:746–752.</a:t>
            </a:r>
            <a:endParaRPr lang="es-AR" b="1" dirty="0">
              <a:solidFill>
                <a:schemeClr val="accent1"/>
              </a:solidFill>
              <a:latin typeface="+mj-l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514" y="2743200"/>
            <a:ext cx="4602686" cy="300015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59771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14904"/>
            <a:ext cx="4287459" cy="2438400"/>
          </a:xfrm>
          <a:prstGeom prst="rect">
            <a:avLst/>
          </a:prstGeom>
        </p:spPr>
      </p:pic>
      <p:sp>
        <p:nvSpPr>
          <p:cNvPr id="6" name="CuadroTexto 5"/>
          <p:cNvSpPr txBox="1"/>
          <p:nvPr/>
        </p:nvSpPr>
        <p:spPr>
          <a:xfrm>
            <a:off x="1524000" y="5943600"/>
            <a:ext cx="7162800" cy="646331"/>
          </a:xfrm>
          <a:prstGeom prst="rect">
            <a:avLst/>
          </a:prstGeom>
          <a:noFill/>
        </p:spPr>
        <p:txBody>
          <a:bodyPr wrap="square" rtlCol="0">
            <a:spAutoFit/>
          </a:bodyPr>
          <a:lstStyle/>
          <a:p>
            <a:r>
              <a:rPr lang="en-US" b="1" dirty="0" smtClean="0">
                <a:solidFill>
                  <a:schemeClr val="accent1"/>
                </a:solidFill>
                <a:latin typeface="+mj-lt"/>
              </a:rPr>
              <a:t>Patel, N et al. Pulmonary </a:t>
            </a:r>
            <a:r>
              <a:rPr lang="en-US" b="1" dirty="0">
                <a:solidFill>
                  <a:schemeClr val="accent1"/>
                </a:solidFill>
                <a:latin typeface="+mj-lt"/>
              </a:rPr>
              <a:t>Hypertension in </a:t>
            </a:r>
            <a:r>
              <a:rPr lang="en-US" b="1" dirty="0" smtClean="0">
                <a:solidFill>
                  <a:schemeClr val="accent1"/>
                </a:solidFill>
                <a:latin typeface="+mj-lt"/>
              </a:rPr>
              <a:t>Idiopathic </a:t>
            </a:r>
            <a:r>
              <a:rPr lang="en-US" b="1" dirty="0">
                <a:solidFill>
                  <a:schemeClr val="accent1"/>
                </a:solidFill>
                <a:latin typeface="+mj-lt"/>
              </a:rPr>
              <a:t>Pulmonary Fibrosis. CHEST 2007; 132:998–1006 </a:t>
            </a:r>
            <a:endParaRPr lang="es-AR" b="1" dirty="0">
              <a:solidFill>
                <a:schemeClr val="accent1"/>
              </a:solidFill>
              <a:latin typeface="+mj-lt"/>
            </a:endParaRPr>
          </a:p>
        </p:txBody>
      </p:sp>
      <p:pic>
        <p:nvPicPr>
          <p:cNvPr id="8" name="Marcador de contenido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1343" y="1600200"/>
            <a:ext cx="4049328" cy="3867808"/>
          </a:xfrm>
        </p:spPr>
      </p:pic>
      <p:sp>
        <p:nvSpPr>
          <p:cNvPr id="3" name="Elipse 2"/>
          <p:cNvSpPr/>
          <p:nvPr/>
        </p:nvSpPr>
        <p:spPr>
          <a:xfrm>
            <a:off x="6880829" y="3810000"/>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50758394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Entonces….</a:t>
            </a:r>
            <a:endParaRPr lang="es-AR" dirty="0">
              <a:solidFill>
                <a:schemeClr val="accent1"/>
              </a:solidFill>
            </a:endParaRPr>
          </a:p>
        </p:txBody>
      </p:sp>
      <p:sp>
        <p:nvSpPr>
          <p:cNvPr id="3" name="Marcador de contenido 2"/>
          <p:cNvSpPr>
            <a:spLocks noGrp="1"/>
          </p:cNvSpPr>
          <p:nvPr>
            <p:ph idx="1"/>
          </p:nvPr>
        </p:nvSpPr>
        <p:spPr>
          <a:xfrm>
            <a:off x="400929" y="1600201"/>
            <a:ext cx="8229600" cy="2667000"/>
          </a:xfrm>
        </p:spPr>
        <p:style>
          <a:lnRef idx="1">
            <a:schemeClr val="accent5"/>
          </a:lnRef>
          <a:fillRef idx="2">
            <a:schemeClr val="accent5"/>
          </a:fillRef>
          <a:effectRef idx="1">
            <a:schemeClr val="accent5"/>
          </a:effectRef>
          <a:fontRef idx="minor">
            <a:schemeClr val="dk1"/>
          </a:fontRef>
        </p:style>
        <p:txBody>
          <a:bodyPr/>
          <a:lstStyle/>
          <a:p>
            <a:r>
              <a:rPr lang="es-AR" dirty="0"/>
              <a:t>L</a:t>
            </a:r>
            <a:r>
              <a:rPr lang="es-AR" dirty="0" smtClean="0"/>
              <a:t>os </a:t>
            </a:r>
            <a:r>
              <a:rPr lang="es-AR" dirty="0" err="1" smtClean="0"/>
              <a:t>ptes</a:t>
            </a:r>
            <a:r>
              <a:rPr lang="es-AR" dirty="0" smtClean="0"/>
              <a:t> con FPI que a demás tienen HTP se mueren mas..</a:t>
            </a:r>
          </a:p>
          <a:p>
            <a:r>
              <a:rPr lang="es-AR" dirty="0" smtClean="0"/>
              <a:t>Y este indicador seria un predictor independiente de mortalidad (falta de validación en grandes cohortes prospectivas)</a:t>
            </a:r>
          </a:p>
        </p:txBody>
      </p:sp>
    </p:spTree>
    <p:extLst>
      <p:ext uri="{BB962C8B-B14F-4D97-AF65-F5344CB8AC3E}">
        <p14:creationId xmlns:p14="http://schemas.microsoft.com/office/powerpoint/2010/main" val="11353496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dirty="0" smtClean="0">
                <a:solidFill>
                  <a:schemeClr val="accent1"/>
                </a:solidFill>
              </a:rPr>
              <a:t>Patogénesis de la HTP en FPI (Modelo teórico) </a:t>
            </a:r>
            <a:endParaRPr lang="es-AR" b="1" dirty="0">
              <a:solidFill>
                <a:schemeClr val="accent1"/>
              </a:solidFill>
            </a:endParaRPr>
          </a:p>
        </p:txBody>
      </p:sp>
      <p:pic>
        <p:nvPicPr>
          <p:cNvPr id="1026" name="Picture 2" descr="http://www.intechopen.com/source/html/44278/media/image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6500" y="1547019"/>
            <a:ext cx="4191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248400" y="6096000"/>
            <a:ext cx="2286000" cy="369332"/>
          </a:xfrm>
          <a:prstGeom prst="rect">
            <a:avLst/>
          </a:prstGeom>
          <a:noFill/>
        </p:spPr>
        <p:txBody>
          <a:bodyPr wrap="square" rtlCol="0">
            <a:spAutoFit/>
          </a:bodyPr>
          <a:lstStyle/>
          <a:p>
            <a:r>
              <a:rPr lang="en-US" b="1" dirty="0" smtClean="0">
                <a:solidFill>
                  <a:schemeClr val="accent1"/>
                </a:solidFill>
              </a:rPr>
              <a:t>Farkas, AJRCMB 2011</a:t>
            </a:r>
            <a:endParaRPr lang="es-AR" b="1" dirty="0">
              <a:solidFill>
                <a:schemeClr val="accent1"/>
              </a:solidFill>
              <a:latin typeface="+mj-lt"/>
            </a:endParaRPr>
          </a:p>
        </p:txBody>
      </p:sp>
    </p:spTree>
    <p:extLst>
      <p:ext uri="{BB962C8B-B14F-4D97-AF65-F5344CB8AC3E}">
        <p14:creationId xmlns:p14="http://schemas.microsoft.com/office/powerpoint/2010/main" val="37389618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a:xfrm>
            <a:off x="457200" y="1143001"/>
            <a:ext cx="8229600" cy="3048000"/>
          </a:xfrm>
        </p:spPr>
        <p:txBody>
          <a:bodyPr>
            <a:normAutofit/>
          </a:bodyPr>
          <a:lstStyle/>
          <a:p>
            <a:pPr marL="0" indent="0">
              <a:buNone/>
            </a:pPr>
            <a:r>
              <a:rPr lang="es-AR" b="1" dirty="0" smtClean="0">
                <a:solidFill>
                  <a:srgbClr val="FF0000"/>
                </a:solidFill>
              </a:rPr>
              <a:t>Pero , </a:t>
            </a:r>
            <a:r>
              <a:rPr lang="es-AR" b="1" dirty="0">
                <a:solidFill>
                  <a:srgbClr val="FF0000"/>
                </a:solidFill>
              </a:rPr>
              <a:t>Cual es la verdadera </a:t>
            </a:r>
            <a:r>
              <a:rPr lang="es-AR" b="1" dirty="0" smtClean="0">
                <a:solidFill>
                  <a:srgbClr val="FF0000"/>
                </a:solidFill>
              </a:rPr>
              <a:t>fisiopatología </a:t>
            </a:r>
            <a:r>
              <a:rPr lang="es-AR" b="1" dirty="0">
                <a:solidFill>
                  <a:srgbClr val="FF0000"/>
                </a:solidFill>
              </a:rPr>
              <a:t>de la HTP en la FPI</a:t>
            </a:r>
            <a:r>
              <a:rPr lang="es-AR" b="1" dirty="0" smtClean="0">
                <a:solidFill>
                  <a:srgbClr val="FF0000"/>
                </a:solidFill>
              </a:rPr>
              <a:t>???</a:t>
            </a:r>
            <a:endParaRPr lang="es-AR" b="1" dirty="0">
              <a:solidFill>
                <a:srgbClr val="FF0000"/>
              </a:solidFill>
            </a:endParaRPr>
          </a:p>
          <a:p>
            <a:endParaRPr lang="es-AR" sz="2700" dirty="0" smtClean="0"/>
          </a:p>
          <a:p>
            <a:pPr marL="0" indent="0">
              <a:buNone/>
            </a:pPr>
            <a:r>
              <a:rPr lang="es-AR" sz="2700" dirty="0" smtClean="0"/>
              <a:t>                     </a:t>
            </a:r>
            <a:r>
              <a:rPr lang="es-AR" sz="4000" dirty="0" smtClean="0">
                <a:solidFill>
                  <a:schemeClr val="accent1"/>
                </a:solidFill>
              </a:rPr>
              <a:t>Causas</a:t>
            </a:r>
          </a:p>
          <a:p>
            <a:endParaRPr lang="es-AR" dirty="0"/>
          </a:p>
          <a:p>
            <a:endParaRPr lang="es-AR" dirty="0" smtClean="0"/>
          </a:p>
          <a:p>
            <a:endParaRPr lang="es-AR" dirty="0" smtClean="0"/>
          </a:p>
        </p:txBody>
      </p:sp>
      <p:cxnSp>
        <p:nvCxnSpPr>
          <p:cNvPr id="5" name="Conector recto de flecha 4"/>
          <p:cNvCxnSpPr/>
          <p:nvPr/>
        </p:nvCxnSpPr>
        <p:spPr>
          <a:xfrm flipV="1">
            <a:off x="3717676" y="2741966"/>
            <a:ext cx="609600"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3717676" y="3279840"/>
            <a:ext cx="519952" cy="6801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327276" y="3685781"/>
            <a:ext cx="4191001" cy="1077218"/>
          </a:xfrm>
          <a:prstGeom prst="rect">
            <a:avLst/>
          </a:prstGeom>
          <a:noFill/>
        </p:spPr>
        <p:txBody>
          <a:bodyPr wrap="square" rtlCol="0">
            <a:spAutoFit/>
          </a:bodyPr>
          <a:lstStyle/>
          <a:p>
            <a:r>
              <a:rPr lang="es-AR" sz="3200" b="1" dirty="0" smtClean="0">
                <a:ln w="6600">
                  <a:solidFill>
                    <a:schemeClr val="accent2"/>
                  </a:solidFill>
                  <a:prstDash val="solid"/>
                </a:ln>
                <a:solidFill>
                  <a:schemeClr val="tx2"/>
                </a:solidFill>
                <a:effectLst>
                  <a:outerShdw dist="38100" dir="2700000" algn="tl" rotWithShape="0">
                    <a:schemeClr val="accent2"/>
                  </a:outerShdw>
                </a:effectLst>
              </a:rPr>
              <a:t>Destrucción lecho vascular</a:t>
            </a:r>
            <a:endParaRPr lang="es-AR" sz="3200" b="1" dirty="0">
              <a:ln w="6600">
                <a:solidFill>
                  <a:schemeClr val="accent2"/>
                </a:solidFill>
                <a:prstDash val="solid"/>
              </a:ln>
              <a:solidFill>
                <a:schemeClr val="tx2"/>
              </a:solidFill>
              <a:effectLst>
                <a:outerShdw dist="38100" dir="2700000" algn="tl" rotWithShape="0">
                  <a:schemeClr val="accent2"/>
                </a:outerShdw>
              </a:effectLst>
            </a:endParaRPr>
          </a:p>
        </p:txBody>
      </p:sp>
      <p:sp>
        <p:nvSpPr>
          <p:cNvPr id="4" name="Rectángulo 3"/>
          <p:cNvSpPr/>
          <p:nvPr/>
        </p:nvSpPr>
        <p:spPr>
          <a:xfrm>
            <a:off x="4327276" y="2449578"/>
            <a:ext cx="3318730" cy="584775"/>
          </a:xfrm>
          <a:prstGeom prst="rect">
            <a:avLst/>
          </a:prstGeom>
          <a:noFill/>
        </p:spPr>
        <p:txBody>
          <a:bodyPr wrap="none" lIns="91440" tIns="45720" rIns="91440" bIns="45720">
            <a:spAutoFit/>
          </a:bodyPr>
          <a:lstStyle/>
          <a:p>
            <a:pPr algn="ctr"/>
            <a:r>
              <a:rPr lang="es-AR" sz="3200" b="1" cap="none" spc="0" dirty="0" smtClean="0">
                <a:ln w="6600">
                  <a:solidFill>
                    <a:schemeClr val="accent2"/>
                  </a:solidFill>
                  <a:prstDash val="solid"/>
                </a:ln>
                <a:solidFill>
                  <a:schemeClr val="tx2"/>
                </a:solidFill>
                <a:effectLst>
                  <a:outerShdw dist="38100" dir="2700000" algn="tl" rotWithShape="0">
                    <a:schemeClr val="accent2"/>
                  </a:outerShdw>
                </a:effectLst>
              </a:rPr>
              <a:t>Hipoxemia crónica</a:t>
            </a:r>
            <a:endParaRPr lang="es-AR" sz="3200" b="1" cap="none" spc="0" dirty="0">
              <a:ln w="6600">
                <a:solidFill>
                  <a:schemeClr val="accent2"/>
                </a:solidFill>
                <a:prstDash val="solid"/>
              </a:ln>
              <a:solidFill>
                <a:schemeClr val="tx2"/>
              </a:solidFill>
              <a:effectLst>
                <a:outerShdw dist="38100" dir="2700000" algn="tl" rotWithShape="0">
                  <a:schemeClr val="accent2"/>
                </a:outerShdw>
              </a:effectLst>
            </a:endParaRPr>
          </a:p>
        </p:txBody>
      </p:sp>
      <p:sp>
        <p:nvSpPr>
          <p:cNvPr id="8" name="CuadroTexto 7"/>
          <p:cNvSpPr txBox="1"/>
          <p:nvPr/>
        </p:nvSpPr>
        <p:spPr>
          <a:xfrm>
            <a:off x="615453" y="4915164"/>
            <a:ext cx="8071347"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AR" sz="3600" b="1" dirty="0" smtClean="0">
                <a:solidFill>
                  <a:schemeClr val="tx2"/>
                </a:solidFill>
              </a:rPr>
              <a:t>Y esto es lo único que sabemos a ciencia cierta !!!</a:t>
            </a:r>
            <a:endParaRPr lang="es-AR" sz="3600" b="1" dirty="0">
              <a:solidFill>
                <a:schemeClr val="tx2"/>
              </a:solidFill>
            </a:endParaRPr>
          </a:p>
        </p:txBody>
      </p:sp>
    </p:spTree>
    <p:extLst>
      <p:ext uri="{BB962C8B-B14F-4D97-AF65-F5344CB8AC3E}">
        <p14:creationId xmlns:p14="http://schemas.microsoft.com/office/powerpoint/2010/main" val="890141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s-AR" b="1" dirty="0" smtClean="0">
                <a:solidFill>
                  <a:schemeClr val="accent1"/>
                </a:solidFill>
              </a:rPr>
              <a:t>Que cambió en los últimos 5 años?</a:t>
            </a:r>
            <a:endParaRPr lang="es-AR" b="1" dirty="0">
              <a:solidFill>
                <a:schemeClr val="accent1"/>
              </a:solidFill>
            </a:endParaRPr>
          </a:p>
        </p:txBody>
      </p:sp>
      <p:pic>
        <p:nvPicPr>
          <p:cNvPr id="1026" name="Picture 2" descr="http://www.meteorologiaenred.com/wp-content/uploads/2012/05/avalancha-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785" y="1765558"/>
            <a:ext cx="6972429"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176" y="1022500"/>
            <a:ext cx="6515648" cy="33368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176" y="2366707"/>
            <a:ext cx="7247347" cy="26943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444" y="3414932"/>
            <a:ext cx="7802356" cy="19890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906" y="4493859"/>
            <a:ext cx="8041894" cy="20310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065193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Conflictos de Interés</a:t>
            </a:r>
            <a:endParaRPr lang="es-AR" dirty="0">
              <a:solidFill>
                <a:schemeClr val="accent1"/>
              </a:solidFill>
            </a:endParaRPr>
          </a:p>
        </p:txBody>
      </p:sp>
      <p:sp>
        <p:nvSpPr>
          <p:cNvPr id="3" name="Marcador de contenido 2"/>
          <p:cNvSpPr>
            <a:spLocks noGrp="1"/>
          </p:cNvSpPr>
          <p:nvPr>
            <p:ph idx="1"/>
          </p:nvPr>
        </p:nvSpPr>
        <p:spPr>
          <a:xfrm>
            <a:off x="609600" y="2667000"/>
            <a:ext cx="8229600" cy="762000"/>
          </a:xfrm>
        </p:spPr>
        <p:txBody>
          <a:bodyPr/>
          <a:lstStyle/>
          <a:p>
            <a:r>
              <a:rPr lang="es-AR" dirty="0" smtClean="0"/>
              <a:t>Sin conflictos de interés </a:t>
            </a:r>
            <a:endParaRPr lang="es-AR" dirty="0"/>
          </a:p>
        </p:txBody>
      </p:sp>
      <p:pic>
        <p:nvPicPr>
          <p:cNvPr id="5"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09" y="274638"/>
            <a:ext cx="908050" cy="962262"/>
          </a:xfrm>
          <a:prstGeom prst="rect">
            <a:avLst/>
          </a:prstGeom>
        </p:spPr>
      </p:pic>
    </p:spTree>
    <p:extLst>
      <p:ext uri="{BB962C8B-B14F-4D97-AF65-F5344CB8AC3E}">
        <p14:creationId xmlns:p14="http://schemas.microsoft.com/office/powerpoint/2010/main" val="5712247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s-AR" dirty="0" smtClean="0"/>
              <a:t>BUILD-3</a:t>
            </a:r>
            <a:endParaRPr lang="es-AR" dirty="0"/>
          </a:p>
        </p:txBody>
      </p:sp>
      <p:sp>
        <p:nvSpPr>
          <p:cNvPr id="3" name="Marcador de contenido 2"/>
          <p:cNvSpPr>
            <a:spLocks noGrp="1"/>
          </p:cNvSpPr>
          <p:nvPr>
            <p:ph idx="1"/>
          </p:nvPr>
        </p:nvSpPr>
        <p:spPr/>
        <p:txBody>
          <a:bodyPr>
            <a:normAutofit/>
          </a:bodyPr>
          <a:lstStyle/>
          <a:p>
            <a:r>
              <a:rPr lang="en-US" dirty="0" smtClean="0"/>
              <a:t>TRC, con </a:t>
            </a:r>
            <a:r>
              <a:rPr lang="en-US" dirty="0" err="1" smtClean="0"/>
              <a:t>Bosentan</a:t>
            </a:r>
            <a:r>
              <a:rPr lang="en-US" dirty="0" smtClean="0"/>
              <a:t> 125 mgs/</a:t>
            </a:r>
            <a:r>
              <a:rPr lang="en-US" dirty="0" err="1" smtClean="0"/>
              <a:t>dia</a:t>
            </a:r>
            <a:r>
              <a:rPr lang="en-US" dirty="0" smtClean="0"/>
              <a:t>, </a:t>
            </a:r>
            <a:r>
              <a:rPr lang="en-US" dirty="0" err="1" smtClean="0"/>
              <a:t>en</a:t>
            </a:r>
            <a:r>
              <a:rPr lang="en-US" dirty="0" smtClean="0"/>
              <a:t> FPI </a:t>
            </a:r>
            <a:r>
              <a:rPr lang="en-US" dirty="0" err="1" smtClean="0"/>
              <a:t>leve</a:t>
            </a:r>
            <a:r>
              <a:rPr lang="en-US" dirty="0" smtClean="0"/>
              <a:t> a </a:t>
            </a:r>
            <a:r>
              <a:rPr lang="en-US" dirty="0" err="1" smtClean="0"/>
              <a:t>moderada</a:t>
            </a:r>
            <a:r>
              <a:rPr lang="en-US" dirty="0" smtClean="0"/>
              <a:t>. </a:t>
            </a:r>
            <a:r>
              <a:rPr lang="en-US" dirty="0" smtClean="0"/>
              <a:t> </a:t>
            </a:r>
            <a:endParaRPr lang="en-US" dirty="0"/>
          </a:p>
          <a:p>
            <a:r>
              <a:rPr lang="en-US" dirty="0" smtClean="0"/>
              <a:t>616 </a:t>
            </a:r>
            <a:r>
              <a:rPr lang="en-US" dirty="0" err="1" smtClean="0"/>
              <a:t>pacientes</a:t>
            </a:r>
            <a:r>
              <a:rPr lang="en-US" dirty="0" smtClean="0"/>
              <a:t> randomizados (2:1) a </a:t>
            </a:r>
            <a:r>
              <a:rPr lang="en-US" dirty="0" err="1" smtClean="0"/>
              <a:t>bosentan</a:t>
            </a:r>
            <a:r>
              <a:rPr lang="en-US" dirty="0" smtClean="0"/>
              <a:t> (n=407) o placebo (n=209) </a:t>
            </a:r>
            <a:endParaRPr lang="en-US" dirty="0" smtClean="0"/>
          </a:p>
          <a:p>
            <a:r>
              <a:rPr lang="en-US" dirty="0" err="1" smtClean="0"/>
              <a:t>Seguimiento</a:t>
            </a:r>
            <a:r>
              <a:rPr lang="en-US" dirty="0" smtClean="0"/>
              <a:t> 20 </a:t>
            </a:r>
            <a:r>
              <a:rPr lang="en-US" dirty="0" err="1" smtClean="0"/>
              <a:t>meses</a:t>
            </a:r>
            <a:endParaRPr lang="en-US" dirty="0" smtClean="0"/>
          </a:p>
          <a:p>
            <a:r>
              <a:rPr lang="en-US" dirty="0" smtClean="0"/>
              <a:t>Endpoint </a:t>
            </a:r>
            <a:r>
              <a:rPr lang="en-US" dirty="0" err="1" smtClean="0"/>
              <a:t>primario</a:t>
            </a:r>
            <a:r>
              <a:rPr lang="en-US" dirty="0" smtClean="0"/>
              <a:t>  : </a:t>
            </a:r>
            <a:r>
              <a:rPr lang="en-US" dirty="0" err="1" smtClean="0"/>
              <a:t>Progresión</a:t>
            </a:r>
            <a:r>
              <a:rPr lang="en-US" dirty="0" smtClean="0"/>
              <a:t> de la </a:t>
            </a:r>
            <a:r>
              <a:rPr lang="en-US" dirty="0" err="1" smtClean="0"/>
              <a:t>enfermdad</a:t>
            </a:r>
            <a:r>
              <a:rPr lang="en-US" dirty="0" smtClean="0"/>
              <a:t> y </a:t>
            </a:r>
            <a:r>
              <a:rPr lang="en-US" dirty="0" err="1" smtClean="0"/>
              <a:t>muerte</a:t>
            </a:r>
            <a:endParaRPr lang="es-AR" dirty="0"/>
          </a:p>
        </p:txBody>
      </p:sp>
      <p:sp>
        <p:nvSpPr>
          <p:cNvPr id="4" name="CuadroTexto 3"/>
          <p:cNvSpPr txBox="1"/>
          <p:nvPr/>
        </p:nvSpPr>
        <p:spPr>
          <a:xfrm>
            <a:off x="2514600" y="6126163"/>
            <a:ext cx="6172200" cy="369332"/>
          </a:xfrm>
          <a:prstGeom prst="rect">
            <a:avLst/>
          </a:prstGeom>
          <a:noFill/>
        </p:spPr>
        <p:txBody>
          <a:bodyPr wrap="square" rtlCol="0">
            <a:spAutoFit/>
          </a:bodyPr>
          <a:lstStyle/>
          <a:p>
            <a:r>
              <a:rPr lang="en-US" b="1" dirty="0" smtClean="0">
                <a:solidFill>
                  <a:schemeClr val="accent1"/>
                </a:solidFill>
              </a:rPr>
              <a:t>King T. et al Am </a:t>
            </a:r>
            <a:r>
              <a:rPr lang="en-US" b="1" dirty="0">
                <a:solidFill>
                  <a:schemeClr val="accent1"/>
                </a:solidFill>
              </a:rPr>
              <a:t>J </a:t>
            </a:r>
            <a:r>
              <a:rPr lang="en-US" b="1" dirty="0" err="1">
                <a:solidFill>
                  <a:schemeClr val="accent1"/>
                </a:solidFill>
              </a:rPr>
              <a:t>Respir</a:t>
            </a:r>
            <a:r>
              <a:rPr lang="en-US" b="1" dirty="0">
                <a:solidFill>
                  <a:schemeClr val="accent1"/>
                </a:solidFill>
              </a:rPr>
              <a:t> </a:t>
            </a:r>
            <a:r>
              <a:rPr lang="en-US" b="1" dirty="0" err="1">
                <a:solidFill>
                  <a:schemeClr val="accent1"/>
                </a:solidFill>
              </a:rPr>
              <a:t>Crit</a:t>
            </a:r>
            <a:r>
              <a:rPr lang="en-US" b="1" dirty="0">
                <a:solidFill>
                  <a:schemeClr val="accent1"/>
                </a:solidFill>
              </a:rPr>
              <a:t> Care Med </a:t>
            </a:r>
            <a:r>
              <a:rPr lang="en-US" b="1" dirty="0" err="1">
                <a:solidFill>
                  <a:schemeClr val="accent1"/>
                </a:solidFill>
              </a:rPr>
              <a:t>Vol</a:t>
            </a:r>
            <a:r>
              <a:rPr lang="en-US" b="1" dirty="0">
                <a:solidFill>
                  <a:schemeClr val="accent1"/>
                </a:solidFill>
              </a:rPr>
              <a:t> 184. pp 92–99, 2011</a:t>
            </a:r>
            <a:endParaRPr lang="es-AR" b="1" dirty="0">
              <a:solidFill>
                <a:schemeClr val="accent1"/>
              </a:solidFill>
              <a:latin typeface="+mj-lt"/>
            </a:endParaRPr>
          </a:p>
        </p:txBody>
      </p:sp>
    </p:spTree>
    <p:extLst>
      <p:ext uri="{BB962C8B-B14F-4D97-AF65-F5344CB8AC3E}">
        <p14:creationId xmlns:p14="http://schemas.microsoft.com/office/powerpoint/2010/main" val="260809442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457200" y="1166018"/>
            <a:ext cx="8229600" cy="4525963"/>
          </a:xfrm>
        </p:spPr>
        <p:txBody>
          <a:bodyPr/>
          <a:lstStyle/>
          <a:p>
            <a:endParaRPr lang="es-AR" dirty="0"/>
          </a:p>
        </p:txBody>
      </p:sp>
      <p:pic>
        <p:nvPicPr>
          <p:cNvPr id="8"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t="40185"/>
          <a:stretch/>
        </p:blipFill>
        <p:spPr>
          <a:xfrm>
            <a:off x="1524000" y="2362200"/>
            <a:ext cx="6096000" cy="3032200"/>
          </a:xfrm>
          <a:prstGeom prst="rect">
            <a:avLst/>
          </a:prstGeom>
        </p:spPr>
      </p:pic>
      <p:sp>
        <p:nvSpPr>
          <p:cNvPr id="9" name="Elipse 8"/>
          <p:cNvSpPr/>
          <p:nvPr/>
        </p:nvSpPr>
        <p:spPr>
          <a:xfrm>
            <a:off x="4343400" y="4998319"/>
            <a:ext cx="1295400" cy="544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p:cNvSpPr/>
          <p:nvPr/>
        </p:nvSpPr>
        <p:spPr>
          <a:xfrm>
            <a:off x="6268571" y="4949069"/>
            <a:ext cx="1295400" cy="544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Título 1"/>
          <p:cNvSpPr>
            <a:spLocks noGrp="1"/>
          </p:cNvSpPr>
          <p:nvPr>
            <p:ph type="title"/>
          </p:nvPr>
        </p:nvSpPr>
        <p:spPr>
          <a:xfrm>
            <a:off x="457200" y="274638"/>
            <a:ext cx="8229600" cy="1143000"/>
          </a:xfrm>
        </p:spPr>
        <p:txBody>
          <a:bodyPr/>
          <a:lstStyle/>
          <a:p>
            <a:r>
              <a:rPr lang="es-AR" b="1" dirty="0" smtClean="0">
                <a:solidFill>
                  <a:schemeClr val="accent1"/>
                </a:solidFill>
              </a:rPr>
              <a:t>FPI LEVE A MODERADA….</a:t>
            </a:r>
            <a:endParaRPr lang="es-AR" b="1" dirty="0">
              <a:solidFill>
                <a:schemeClr val="accent1"/>
              </a:solidFill>
            </a:endParaRPr>
          </a:p>
        </p:txBody>
      </p:sp>
      <p:sp>
        <p:nvSpPr>
          <p:cNvPr id="12" name="CuadroTexto 11"/>
          <p:cNvSpPr txBox="1"/>
          <p:nvPr/>
        </p:nvSpPr>
        <p:spPr>
          <a:xfrm>
            <a:off x="2514600" y="6126163"/>
            <a:ext cx="6172200" cy="369332"/>
          </a:xfrm>
          <a:prstGeom prst="rect">
            <a:avLst/>
          </a:prstGeom>
          <a:noFill/>
        </p:spPr>
        <p:txBody>
          <a:bodyPr wrap="square" rtlCol="0">
            <a:spAutoFit/>
          </a:bodyPr>
          <a:lstStyle/>
          <a:p>
            <a:r>
              <a:rPr lang="en-US" b="1" dirty="0" smtClean="0">
                <a:solidFill>
                  <a:schemeClr val="accent1"/>
                </a:solidFill>
              </a:rPr>
              <a:t>King T. et al Am </a:t>
            </a:r>
            <a:r>
              <a:rPr lang="en-US" b="1" dirty="0">
                <a:solidFill>
                  <a:schemeClr val="accent1"/>
                </a:solidFill>
              </a:rPr>
              <a:t>J </a:t>
            </a:r>
            <a:r>
              <a:rPr lang="en-US" b="1" dirty="0" err="1">
                <a:solidFill>
                  <a:schemeClr val="accent1"/>
                </a:solidFill>
              </a:rPr>
              <a:t>Respir</a:t>
            </a:r>
            <a:r>
              <a:rPr lang="en-US" b="1" dirty="0">
                <a:solidFill>
                  <a:schemeClr val="accent1"/>
                </a:solidFill>
              </a:rPr>
              <a:t> </a:t>
            </a:r>
            <a:r>
              <a:rPr lang="en-US" b="1" dirty="0" err="1">
                <a:solidFill>
                  <a:schemeClr val="accent1"/>
                </a:solidFill>
              </a:rPr>
              <a:t>Crit</a:t>
            </a:r>
            <a:r>
              <a:rPr lang="en-US" b="1" dirty="0">
                <a:solidFill>
                  <a:schemeClr val="accent1"/>
                </a:solidFill>
              </a:rPr>
              <a:t> Care Med </a:t>
            </a:r>
            <a:r>
              <a:rPr lang="en-US" b="1" dirty="0" err="1">
                <a:solidFill>
                  <a:schemeClr val="accent1"/>
                </a:solidFill>
              </a:rPr>
              <a:t>Vol</a:t>
            </a:r>
            <a:r>
              <a:rPr lang="en-US" b="1" dirty="0">
                <a:solidFill>
                  <a:schemeClr val="accent1"/>
                </a:solidFill>
              </a:rPr>
              <a:t> 184. pp 92–99, 2011</a:t>
            </a:r>
            <a:endParaRPr lang="es-AR" b="1" dirty="0">
              <a:solidFill>
                <a:schemeClr val="accent1"/>
              </a:solidFill>
              <a:latin typeface="+mj-lt"/>
            </a:endParaRPr>
          </a:p>
        </p:txBody>
      </p:sp>
    </p:spTree>
    <p:extLst>
      <p:ext uri="{BB962C8B-B14F-4D97-AF65-F5344CB8AC3E}">
        <p14:creationId xmlns:p14="http://schemas.microsoft.com/office/powerpoint/2010/main" val="13570504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900" y="1828800"/>
            <a:ext cx="3886199" cy="3701141"/>
          </a:xfrm>
        </p:spPr>
      </p:pic>
      <p:sp>
        <p:nvSpPr>
          <p:cNvPr id="3" name="CuadroTexto 2"/>
          <p:cNvSpPr txBox="1"/>
          <p:nvPr/>
        </p:nvSpPr>
        <p:spPr>
          <a:xfrm rot="19177633">
            <a:off x="1101306" y="2212391"/>
            <a:ext cx="7543800" cy="1938992"/>
          </a:xfrm>
          <a:prstGeom prst="rect">
            <a:avLst/>
          </a:prstGeom>
          <a:noFill/>
        </p:spPr>
        <p:txBody>
          <a:bodyPr wrap="square" rtlCol="0">
            <a:spAutoFit/>
          </a:bodyPr>
          <a:lstStyle/>
          <a:p>
            <a:r>
              <a:rPr lang="es-AR" sz="6000" dirty="0">
                <a:solidFill>
                  <a:srgbClr val="FF0000"/>
                </a:solidFill>
                <a:latin typeface="AR DARLING" panose="02000000000000000000" pitchFamily="2" charset="0"/>
                <a:ea typeface="+mj-ea"/>
                <a:cs typeface="+mj-cs"/>
              </a:rPr>
              <a:t>Sin diferencias entre </a:t>
            </a:r>
            <a:r>
              <a:rPr lang="es-AR" sz="6000" dirty="0" err="1">
                <a:solidFill>
                  <a:srgbClr val="FF0000"/>
                </a:solidFill>
                <a:latin typeface="AR DARLING" panose="02000000000000000000" pitchFamily="2" charset="0"/>
                <a:ea typeface="+mj-ea"/>
                <a:cs typeface="+mj-cs"/>
              </a:rPr>
              <a:t>Bosentan</a:t>
            </a:r>
            <a:r>
              <a:rPr lang="es-AR" sz="6000" dirty="0">
                <a:solidFill>
                  <a:srgbClr val="FF0000"/>
                </a:solidFill>
                <a:latin typeface="AR DARLING" panose="02000000000000000000" pitchFamily="2" charset="0"/>
                <a:ea typeface="+mj-ea"/>
                <a:cs typeface="+mj-cs"/>
              </a:rPr>
              <a:t> y placebo</a:t>
            </a:r>
            <a:endParaRPr lang="es-AR" dirty="0"/>
          </a:p>
        </p:txBody>
      </p:sp>
      <p:sp>
        <p:nvSpPr>
          <p:cNvPr id="4" name="CuadroTexto 3"/>
          <p:cNvSpPr txBox="1"/>
          <p:nvPr/>
        </p:nvSpPr>
        <p:spPr>
          <a:xfrm>
            <a:off x="2514600" y="6126163"/>
            <a:ext cx="6172200" cy="369332"/>
          </a:xfrm>
          <a:prstGeom prst="rect">
            <a:avLst/>
          </a:prstGeom>
          <a:noFill/>
        </p:spPr>
        <p:txBody>
          <a:bodyPr wrap="square" rtlCol="0">
            <a:spAutoFit/>
          </a:bodyPr>
          <a:lstStyle/>
          <a:p>
            <a:r>
              <a:rPr lang="en-US" b="1" dirty="0" smtClean="0">
                <a:solidFill>
                  <a:schemeClr val="accent1"/>
                </a:solidFill>
              </a:rPr>
              <a:t>King T. et al Am </a:t>
            </a:r>
            <a:r>
              <a:rPr lang="en-US" b="1" dirty="0">
                <a:solidFill>
                  <a:schemeClr val="accent1"/>
                </a:solidFill>
              </a:rPr>
              <a:t>J </a:t>
            </a:r>
            <a:r>
              <a:rPr lang="en-US" b="1" dirty="0" err="1">
                <a:solidFill>
                  <a:schemeClr val="accent1"/>
                </a:solidFill>
              </a:rPr>
              <a:t>Respir</a:t>
            </a:r>
            <a:r>
              <a:rPr lang="en-US" b="1" dirty="0">
                <a:solidFill>
                  <a:schemeClr val="accent1"/>
                </a:solidFill>
              </a:rPr>
              <a:t> </a:t>
            </a:r>
            <a:r>
              <a:rPr lang="en-US" b="1" dirty="0" err="1">
                <a:solidFill>
                  <a:schemeClr val="accent1"/>
                </a:solidFill>
              </a:rPr>
              <a:t>Crit</a:t>
            </a:r>
            <a:r>
              <a:rPr lang="en-US" b="1" dirty="0">
                <a:solidFill>
                  <a:schemeClr val="accent1"/>
                </a:solidFill>
              </a:rPr>
              <a:t> Care Med </a:t>
            </a:r>
            <a:r>
              <a:rPr lang="en-US" b="1" dirty="0" err="1">
                <a:solidFill>
                  <a:schemeClr val="accent1"/>
                </a:solidFill>
              </a:rPr>
              <a:t>Vol</a:t>
            </a:r>
            <a:r>
              <a:rPr lang="en-US" b="1" dirty="0">
                <a:solidFill>
                  <a:schemeClr val="accent1"/>
                </a:solidFill>
              </a:rPr>
              <a:t> 184. pp 92–99, 2011</a:t>
            </a:r>
            <a:endParaRPr lang="es-AR" b="1" dirty="0">
              <a:solidFill>
                <a:schemeClr val="accent1"/>
              </a:solidFill>
              <a:latin typeface="+mj-lt"/>
            </a:endParaRPr>
          </a:p>
        </p:txBody>
      </p:sp>
    </p:spTree>
    <p:extLst>
      <p:ext uri="{BB962C8B-B14F-4D97-AF65-F5344CB8AC3E}">
        <p14:creationId xmlns:p14="http://schemas.microsoft.com/office/powerpoint/2010/main" val="68061165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1191"/>
            <a:ext cx="8229600" cy="1143000"/>
          </a:xfrm>
          <a:ln/>
        </p:spPr>
        <p:style>
          <a:lnRef idx="1">
            <a:schemeClr val="accent5"/>
          </a:lnRef>
          <a:fillRef idx="2">
            <a:schemeClr val="accent5"/>
          </a:fillRef>
          <a:effectRef idx="1">
            <a:schemeClr val="accent5"/>
          </a:effectRef>
          <a:fontRef idx="minor">
            <a:schemeClr val="dk1"/>
          </a:fontRef>
        </p:style>
        <p:txBody>
          <a:bodyPr/>
          <a:lstStyle/>
          <a:p>
            <a:r>
              <a:rPr lang="es-AR" b="1" dirty="0" err="1" smtClean="0">
                <a:solidFill>
                  <a:schemeClr val="accent1"/>
                </a:solidFill>
              </a:rPr>
              <a:t>Music</a:t>
            </a:r>
            <a:r>
              <a:rPr lang="es-AR" b="1" dirty="0" smtClean="0">
                <a:solidFill>
                  <a:schemeClr val="accent1"/>
                </a:solidFill>
              </a:rPr>
              <a:t> Trial </a:t>
            </a:r>
            <a:endParaRPr lang="es-AR" b="1" dirty="0">
              <a:solidFill>
                <a:schemeClr val="accent1"/>
              </a:solidFill>
            </a:endParaRPr>
          </a:p>
        </p:txBody>
      </p:sp>
      <p:sp>
        <p:nvSpPr>
          <p:cNvPr id="3" name="Marcador de contenido 2"/>
          <p:cNvSpPr>
            <a:spLocks noGrp="1"/>
          </p:cNvSpPr>
          <p:nvPr>
            <p:ph idx="1"/>
          </p:nvPr>
        </p:nvSpPr>
        <p:spPr/>
        <p:txBody>
          <a:bodyPr>
            <a:normAutofit/>
          </a:bodyPr>
          <a:lstStyle/>
          <a:p>
            <a:r>
              <a:rPr lang="en-US" dirty="0"/>
              <a:t>TRC, con </a:t>
            </a:r>
            <a:r>
              <a:rPr lang="en-US" dirty="0" err="1" smtClean="0"/>
              <a:t>Macitentan</a:t>
            </a:r>
            <a:r>
              <a:rPr lang="en-US" dirty="0" smtClean="0"/>
              <a:t> 10 mgs/</a:t>
            </a:r>
            <a:r>
              <a:rPr lang="en-US" dirty="0" err="1" smtClean="0"/>
              <a:t>día</a:t>
            </a:r>
            <a:r>
              <a:rPr lang="en-US" dirty="0" smtClean="0"/>
              <a:t> (</a:t>
            </a:r>
            <a:r>
              <a:rPr lang="en-US" dirty="0" err="1" smtClean="0"/>
              <a:t>otro</a:t>
            </a:r>
            <a:r>
              <a:rPr lang="en-US" dirty="0" smtClean="0"/>
              <a:t> ERA), </a:t>
            </a:r>
            <a:r>
              <a:rPr lang="en-US" dirty="0" err="1" smtClean="0"/>
              <a:t>en</a:t>
            </a:r>
            <a:r>
              <a:rPr lang="en-US" dirty="0" smtClean="0"/>
              <a:t> FPI </a:t>
            </a:r>
            <a:r>
              <a:rPr lang="en-US" dirty="0" err="1" smtClean="0"/>
              <a:t>leve</a:t>
            </a:r>
            <a:r>
              <a:rPr lang="en-US" dirty="0" smtClean="0"/>
              <a:t> a </a:t>
            </a:r>
            <a:r>
              <a:rPr lang="en-US" dirty="0" err="1" smtClean="0"/>
              <a:t>moderada</a:t>
            </a:r>
            <a:r>
              <a:rPr lang="en-US" dirty="0" smtClean="0"/>
              <a:t>, con </a:t>
            </a:r>
            <a:r>
              <a:rPr lang="en-US" dirty="0" err="1" smtClean="0"/>
              <a:t>biopsia</a:t>
            </a:r>
            <a:r>
              <a:rPr lang="en-US" dirty="0" smtClean="0"/>
              <a:t> de UIP</a:t>
            </a:r>
          </a:p>
          <a:p>
            <a:r>
              <a:rPr lang="en-US" dirty="0" smtClean="0"/>
              <a:t>178 </a:t>
            </a:r>
            <a:r>
              <a:rPr lang="en-US" dirty="0" err="1" smtClean="0"/>
              <a:t>pacientes</a:t>
            </a:r>
            <a:r>
              <a:rPr lang="en-US" dirty="0" smtClean="0"/>
              <a:t> randomizados (2:1</a:t>
            </a:r>
            <a:r>
              <a:rPr lang="en-US" dirty="0"/>
              <a:t>) a</a:t>
            </a:r>
            <a:r>
              <a:rPr lang="en-US" dirty="0" smtClean="0"/>
              <a:t> </a:t>
            </a:r>
            <a:r>
              <a:rPr lang="en-US" dirty="0" err="1"/>
              <a:t>macitentan</a:t>
            </a:r>
            <a:r>
              <a:rPr lang="en-US" dirty="0"/>
              <a:t> (</a:t>
            </a:r>
            <a:r>
              <a:rPr lang="en-US" dirty="0" smtClean="0"/>
              <a:t>n= 119</a:t>
            </a:r>
            <a:r>
              <a:rPr lang="en-US" dirty="0"/>
              <a:t>) </a:t>
            </a:r>
            <a:r>
              <a:rPr lang="en-US" dirty="0" smtClean="0"/>
              <a:t>o </a:t>
            </a:r>
            <a:r>
              <a:rPr lang="en-US" dirty="0"/>
              <a:t>placebo (</a:t>
            </a:r>
            <a:r>
              <a:rPr lang="en-US" dirty="0" smtClean="0"/>
              <a:t>n= 59).</a:t>
            </a:r>
          </a:p>
          <a:p>
            <a:r>
              <a:rPr lang="en-US" dirty="0" smtClean="0"/>
              <a:t>15 </a:t>
            </a:r>
            <a:r>
              <a:rPr lang="en-US" dirty="0" err="1" smtClean="0"/>
              <a:t>meses</a:t>
            </a:r>
            <a:r>
              <a:rPr lang="en-US" dirty="0" smtClean="0"/>
              <a:t> de </a:t>
            </a:r>
            <a:r>
              <a:rPr lang="en-US" dirty="0" err="1" smtClean="0"/>
              <a:t>seguimiento</a:t>
            </a:r>
            <a:endParaRPr lang="en-US" dirty="0"/>
          </a:p>
          <a:p>
            <a:r>
              <a:rPr lang="en-US" dirty="0" smtClean="0"/>
              <a:t>End point </a:t>
            </a:r>
            <a:r>
              <a:rPr lang="en-US" dirty="0" err="1" smtClean="0"/>
              <a:t>primario</a:t>
            </a:r>
            <a:r>
              <a:rPr lang="en-US" dirty="0" smtClean="0"/>
              <a:t> : </a:t>
            </a:r>
            <a:r>
              <a:rPr lang="en-US" dirty="0" err="1" smtClean="0"/>
              <a:t>caída</a:t>
            </a:r>
            <a:r>
              <a:rPr lang="en-US" dirty="0" smtClean="0"/>
              <a:t> FVC</a:t>
            </a:r>
          </a:p>
          <a:p>
            <a:r>
              <a:rPr lang="en-US" dirty="0" smtClean="0"/>
              <a:t>End points </a:t>
            </a:r>
            <a:r>
              <a:rPr lang="en-US" dirty="0" err="1" smtClean="0"/>
              <a:t>secundarios</a:t>
            </a:r>
            <a:r>
              <a:rPr lang="en-US" dirty="0" smtClean="0"/>
              <a:t>: </a:t>
            </a:r>
            <a:r>
              <a:rPr lang="en-US" dirty="0" err="1" smtClean="0"/>
              <a:t>empeoramiento</a:t>
            </a:r>
            <a:r>
              <a:rPr lang="en-US" dirty="0" smtClean="0"/>
              <a:t> FPI y </a:t>
            </a:r>
            <a:r>
              <a:rPr lang="en-US" dirty="0" err="1" smtClean="0"/>
              <a:t>muerte</a:t>
            </a:r>
            <a:r>
              <a:rPr lang="en-US" dirty="0" smtClean="0"/>
              <a:t> </a:t>
            </a:r>
          </a:p>
          <a:p>
            <a:pPr marL="0" indent="0" algn="ctr">
              <a:buNone/>
            </a:pPr>
            <a:endParaRPr lang="es-AR" dirty="0"/>
          </a:p>
        </p:txBody>
      </p:sp>
      <p:sp>
        <p:nvSpPr>
          <p:cNvPr id="4" name="CuadroTexto 3"/>
          <p:cNvSpPr txBox="1"/>
          <p:nvPr/>
        </p:nvSpPr>
        <p:spPr>
          <a:xfrm>
            <a:off x="3352800" y="6137506"/>
            <a:ext cx="4724400" cy="369332"/>
          </a:xfrm>
          <a:prstGeom prst="rect">
            <a:avLst/>
          </a:prstGeom>
          <a:noFill/>
        </p:spPr>
        <p:txBody>
          <a:bodyPr wrap="square" rtlCol="0">
            <a:spAutoFit/>
          </a:bodyPr>
          <a:lstStyle/>
          <a:p>
            <a:r>
              <a:rPr lang="fr-FR" b="1" dirty="0" smtClean="0">
                <a:solidFill>
                  <a:schemeClr val="accent1"/>
                </a:solidFill>
              </a:rPr>
              <a:t>Raghu G. et al. </a:t>
            </a:r>
            <a:r>
              <a:rPr lang="fr-FR" b="1" dirty="0" err="1" smtClean="0">
                <a:solidFill>
                  <a:schemeClr val="accent1"/>
                </a:solidFill>
              </a:rPr>
              <a:t>Eur</a:t>
            </a:r>
            <a:r>
              <a:rPr lang="fr-FR" b="1" dirty="0" smtClean="0">
                <a:solidFill>
                  <a:schemeClr val="accent1"/>
                </a:solidFill>
              </a:rPr>
              <a:t> </a:t>
            </a:r>
            <a:r>
              <a:rPr lang="fr-FR" b="1" dirty="0" err="1">
                <a:solidFill>
                  <a:schemeClr val="accent1"/>
                </a:solidFill>
              </a:rPr>
              <a:t>Respir</a:t>
            </a:r>
            <a:r>
              <a:rPr lang="fr-FR" b="1" dirty="0">
                <a:solidFill>
                  <a:schemeClr val="accent1"/>
                </a:solidFill>
              </a:rPr>
              <a:t> J 2013; 42: 1622–1632</a:t>
            </a:r>
            <a:endParaRPr lang="es-AR" b="1" dirty="0">
              <a:solidFill>
                <a:schemeClr val="accent1"/>
              </a:solidFill>
              <a:latin typeface="+mj-lt"/>
            </a:endParaRPr>
          </a:p>
        </p:txBody>
      </p:sp>
    </p:spTree>
    <p:extLst>
      <p:ext uri="{BB962C8B-B14F-4D97-AF65-F5344CB8AC3E}">
        <p14:creationId xmlns:p14="http://schemas.microsoft.com/office/powerpoint/2010/main" val="37904692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solidFill>
                  <a:schemeClr val="accent1"/>
                </a:solidFill>
              </a:rPr>
              <a:t>FPI LEVE A MODERADA….</a:t>
            </a:r>
            <a:endParaRPr lang="es-AR" b="1" dirty="0">
              <a:solidFill>
                <a:schemeClr val="accent1"/>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3548" y="1872178"/>
            <a:ext cx="6296904" cy="3982006"/>
          </a:xfrm>
        </p:spPr>
      </p:pic>
      <p:sp>
        <p:nvSpPr>
          <p:cNvPr id="5" name="Elipse 4"/>
          <p:cNvSpPr/>
          <p:nvPr/>
        </p:nvSpPr>
        <p:spPr>
          <a:xfrm>
            <a:off x="228600" y="4267200"/>
            <a:ext cx="84582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CuadroTexto 5"/>
          <p:cNvSpPr txBox="1"/>
          <p:nvPr/>
        </p:nvSpPr>
        <p:spPr>
          <a:xfrm>
            <a:off x="3581400" y="6124058"/>
            <a:ext cx="4800600" cy="369332"/>
          </a:xfrm>
          <a:prstGeom prst="rect">
            <a:avLst/>
          </a:prstGeom>
          <a:noFill/>
        </p:spPr>
        <p:txBody>
          <a:bodyPr wrap="square" rtlCol="0">
            <a:spAutoFit/>
          </a:bodyPr>
          <a:lstStyle/>
          <a:p>
            <a:r>
              <a:rPr lang="fr-FR" b="1" dirty="0">
                <a:solidFill>
                  <a:schemeClr val="accent1"/>
                </a:solidFill>
              </a:rPr>
              <a:t>Raghu </a:t>
            </a:r>
            <a:r>
              <a:rPr lang="fr-FR" b="1" dirty="0" smtClean="0">
                <a:solidFill>
                  <a:schemeClr val="accent1"/>
                </a:solidFill>
              </a:rPr>
              <a:t>G. </a:t>
            </a:r>
            <a:r>
              <a:rPr lang="fr-FR" b="1" dirty="0">
                <a:solidFill>
                  <a:schemeClr val="accent1"/>
                </a:solidFill>
              </a:rPr>
              <a:t>et al. </a:t>
            </a:r>
            <a:r>
              <a:rPr lang="fr-FR" b="1" dirty="0" err="1">
                <a:solidFill>
                  <a:schemeClr val="accent1"/>
                </a:solidFill>
              </a:rPr>
              <a:t>Eur</a:t>
            </a:r>
            <a:r>
              <a:rPr lang="fr-FR" b="1" dirty="0">
                <a:solidFill>
                  <a:schemeClr val="accent1"/>
                </a:solidFill>
              </a:rPr>
              <a:t> </a:t>
            </a:r>
            <a:r>
              <a:rPr lang="fr-FR" b="1" dirty="0" err="1">
                <a:solidFill>
                  <a:schemeClr val="accent1"/>
                </a:solidFill>
              </a:rPr>
              <a:t>Respir</a:t>
            </a:r>
            <a:r>
              <a:rPr lang="fr-FR" b="1" dirty="0">
                <a:solidFill>
                  <a:schemeClr val="accent1"/>
                </a:solidFill>
              </a:rPr>
              <a:t> J 2013; 42: 1622–1632</a:t>
            </a:r>
          </a:p>
        </p:txBody>
      </p:sp>
    </p:spTree>
    <p:extLst>
      <p:ext uri="{BB962C8B-B14F-4D97-AF65-F5344CB8AC3E}">
        <p14:creationId xmlns:p14="http://schemas.microsoft.com/office/powerpoint/2010/main" val="21130404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075" y="3421434"/>
            <a:ext cx="3743847" cy="266737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69377"/>
            <a:ext cx="6449325" cy="2105319"/>
          </a:xfrm>
          <a:prstGeom prst="rect">
            <a:avLst/>
          </a:prstGeom>
        </p:spPr>
      </p:pic>
      <p:cxnSp>
        <p:nvCxnSpPr>
          <p:cNvPr id="7" name="Conector recto 6"/>
          <p:cNvCxnSpPr/>
          <p:nvPr/>
        </p:nvCxnSpPr>
        <p:spPr>
          <a:xfrm>
            <a:off x="4571999" y="2971800"/>
            <a:ext cx="9906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8" name="Conector recto 7"/>
          <p:cNvCxnSpPr/>
          <p:nvPr/>
        </p:nvCxnSpPr>
        <p:spPr>
          <a:xfrm>
            <a:off x="6224288" y="2971800"/>
            <a:ext cx="9906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9" name="CuadroTexto 8"/>
          <p:cNvSpPr txBox="1"/>
          <p:nvPr/>
        </p:nvSpPr>
        <p:spPr>
          <a:xfrm rot="19177633">
            <a:off x="1295398" y="2105200"/>
            <a:ext cx="7543800" cy="1938992"/>
          </a:xfrm>
          <a:prstGeom prst="rect">
            <a:avLst/>
          </a:prstGeom>
          <a:noFill/>
        </p:spPr>
        <p:txBody>
          <a:bodyPr wrap="square" rtlCol="0">
            <a:spAutoFit/>
          </a:bodyPr>
          <a:lstStyle/>
          <a:p>
            <a:r>
              <a:rPr lang="es-AR" sz="6000" dirty="0">
                <a:solidFill>
                  <a:srgbClr val="FF0000"/>
                </a:solidFill>
                <a:latin typeface="AR DARLING" panose="02000000000000000000" pitchFamily="2" charset="0"/>
                <a:ea typeface="+mj-ea"/>
                <a:cs typeface="+mj-cs"/>
              </a:rPr>
              <a:t>Sin diferencias entre </a:t>
            </a:r>
            <a:r>
              <a:rPr lang="es-AR" sz="6000" dirty="0" err="1" smtClean="0">
                <a:solidFill>
                  <a:srgbClr val="FF0000"/>
                </a:solidFill>
                <a:latin typeface="AR DARLING" panose="02000000000000000000" pitchFamily="2" charset="0"/>
                <a:ea typeface="+mj-ea"/>
                <a:cs typeface="+mj-cs"/>
              </a:rPr>
              <a:t>Macitentan</a:t>
            </a:r>
            <a:r>
              <a:rPr lang="es-AR" sz="6000" dirty="0" smtClean="0">
                <a:solidFill>
                  <a:srgbClr val="FF0000"/>
                </a:solidFill>
                <a:latin typeface="AR DARLING" panose="02000000000000000000" pitchFamily="2" charset="0"/>
                <a:ea typeface="+mj-ea"/>
                <a:cs typeface="+mj-cs"/>
              </a:rPr>
              <a:t> </a:t>
            </a:r>
            <a:r>
              <a:rPr lang="es-AR" sz="6000" dirty="0">
                <a:solidFill>
                  <a:srgbClr val="FF0000"/>
                </a:solidFill>
                <a:latin typeface="AR DARLING" panose="02000000000000000000" pitchFamily="2" charset="0"/>
                <a:ea typeface="+mj-ea"/>
                <a:cs typeface="+mj-cs"/>
              </a:rPr>
              <a:t>y placebo</a:t>
            </a:r>
            <a:endParaRPr lang="es-AR" dirty="0"/>
          </a:p>
        </p:txBody>
      </p:sp>
      <p:sp>
        <p:nvSpPr>
          <p:cNvPr id="11" name="CuadroTexto 10"/>
          <p:cNvSpPr txBox="1"/>
          <p:nvPr/>
        </p:nvSpPr>
        <p:spPr>
          <a:xfrm>
            <a:off x="3581400" y="6124058"/>
            <a:ext cx="4800600" cy="369332"/>
          </a:xfrm>
          <a:prstGeom prst="rect">
            <a:avLst/>
          </a:prstGeom>
          <a:noFill/>
        </p:spPr>
        <p:txBody>
          <a:bodyPr wrap="square" rtlCol="0">
            <a:spAutoFit/>
          </a:bodyPr>
          <a:lstStyle/>
          <a:p>
            <a:r>
              <a:rPr lang="fr-FR" b="1" dirty="0">
                <a:solidFill>
                  <a:schemeClr val="accent1"/>
                </a:solidFill>
              </a:rPr>
              <a:t>Raghu </a:t>
            </a:r>
            <a:r>
              <a:rPr lang="fr-FR" b="1" dirty="0" smtClean="0">
                <a:solidFill>
                  <a:schemeClr val="accent1"/>
                </a:solidFill>
              </a:rPr>
              <a:t>G. </a:t>
            </a:r>
            <a:r>
              <a:rPr lang="fr-FR" b="1" dirty="0">
                <a:solidFill>
                  <a:schemeClr val="accent1"/>
                </a:solidFill>
              </a:rPr>
              <a:t>et al. </a:t>
            </a:r>
            <a:r>
              <a:rPr lang="fr-FR" b="1" dirty="0" err="1">
                <a:solidFill>
                  <a:schemeClr val="accent1"/>
                </a:solidFill>
              </a:rPr>
              <a:t>Eur</a:t>
            </a:r>
            <a:r>
              <a:rPr lang="fr-FR" b="1" dirty="0">
                <a:solidFill>
                  <a:schemeClr val="accent1"/>
                </a:solidFill>
              </a:rPr>
              <a:t> </a:t>
            </a:r>
            <a:r>
              <a:rPr lang="fr-FR" b="1" dirty="0" err="1">
                <a:solidFill>
                  <a:schemeClr val="accent1"/>
                </a:solidFill>
              </a:rPr>
              <a:t>Respir</a:t>
            </a:r>
            <a:r>
              <a:rPr lang="fr-FR" b="1" dirty="0">
                <a:solidFill>
                  <a:schemeClr val="accent1"/>
                </a:solidFill>
              </a:rPr>
              <a:t> J 2013; 42: 1622–1632</a:t>
            </a:r>
          </a:p>
        </p:txBody>
      </p:sp>
    </p:spTree>
    <p:extLst>
      <p:ext uri="{BB962C8B-B14F-4D97-AF65-F5344CB8AC3E}">
        <p14:creationId xmlns:p14="http://schemas.microsoft.com/office/powerpoint/2010/main" val="6674606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0850"/>
            <a:ext cx="8229600" cy="1143000"/>
          </a:xfrm>
          <a:ln/>
        </p:spPr>
        <p:style>
          <a:lnRef idx="1">
            <a:schemeClr val="accent5"/>
          </a:lnRef>
          <a:fillRef idx="2">
            <a:schemeClr val="accent5"/>
          </a:fillRef>
          <a:effectRef idx="1">
            <a:schemeClr val="accent5"/>
          </a:effectRef>
          <a:fontRef idx="minor">
            <a:schemeClr val="dk1"/>
          </a:fontRef>
        </p:style>
        <p:txBody>
          <a:bodyPr/>
          <a:lstStyle/>
          <a:p>
            <a:r>
              <a:rPr lang="es-AR" b="1" dirty="0" smtClean="0">
                <a:solidFill>
                  <a:schemeClr val="accent1"/>
                </a:solidFill>
              </a:rPr>
              <a:t>STEP</a:t>
            </a:r>
            <a:endParaRPr lang="es-AR" b="1" dirty="0">
              <a:solidFill>
                <a:schemeClr val="accent1"/>
              </a:solidFill>
            </a:endParaRPr>
          </a:p>
        </p:txBody>
      </p:sp>
      <p:sp>
        <p:nvSpPr>
          <p:cNvPr id="3" name="Marcador de contenido 2"/>
          <p:cNvSpPr>
            <a:spLocks noGrp="1"/>
          </p:cNvSpPr>
          <p:nvPr>
            <p:ph idx="1"/>
          </p:nvPr>
        </p:nvSpPr>
        <p:spPr/>
        <p:txBody>
          <a:bodyPr>
            <a:normAutofit lnSpcReduction="10000"/>
          </a:bodyPr>
          <a:lstStyle/>
          <a:p>
            <a:r>
              <a:rPr lang="en-US" dirty="0"/>
              <a:t> </a:t>
            </a:r>
            <a:r>
              <a:rPr lang="en-US" dirty="0" smtClean="0"/>
              <a:t>TRC con </a:t>
            </a:r>
            <a:r>
              <a:rPr lang="en-US" dirty="0" smtClean="0"/>
              <a:t>Sildenafil 60 mgs/d, </a:t>
            </a:r>
            <a:r>
              <a:rPr lang="en-US" dirty="0" err="1" smtClean="0"/>
              <a:t>en</a:t>
            </a:r>
            <a:r>
              <a:rPr lang="en-US" dirty="0" smtClean="0"/>
              <a:t> </a:t>
            </a:r>
            <a:r>
              <a:rPr lang="en-US" dirty="0" err="1" smtClean="0"/>
              <a:t>pacientes</a:t>
            </a:r>
            <a:r>
              <a:rPr lang="en-US" dirty="0" smtClean="0"/>
              <a:t> con </a:t>
            </a:r>
            <a:r>
              <a:rPr lang="en-US" i="1" u="sng" dirty="0" smtClean="0">
                <a:solidFill>
                  <a:srgbClr val="FF0000"/>
                </a:solidFill>
              </a:rPr>
              <a:t>FPI </a:t>
            </a:r>
            <a:r>
              <a:rPr lang="en-US" i="1" u="sng" dirty="0" err="1" smtClean="0">
                <a:solidFill>
                  <a:srgbClr val="FF0000"/>
                </a:solidFill>
              </a:rPr>
              <a:t>avanzada</a:t>
            </a:r>
            <a:r>
              <a:rPr lang="en-US" dirty="0" smtClean="0"/>
              <a:t> a cargo del </a:t>
            </a:r>
            <a:r>
              <a:rPr lang="en-US" dirty="0" err="1" smtClean="0"/>
              <a:t>IPFnet</a:t>
            </a:r>
            <a:endParaRPr lang="en-US" dirty="0" smtClean="0"/>
          </a:p>
          <a:p>
            <a:r>
              <a:rPr lang="en-US" dirty="0" smtClean="0"/>
              <a:t>180 </a:t>
            </a:r>
            <a:r>
              <a:rPr lang="en-US" dirty="0" err="1" smtClean="0"/>
              <a:t>pacientes</a:t>
            </a:r>
            <a:r>
              <a:rPr lang="en-US" dirty="0" smtClean="0"/>
              <a:t>, randomizados a sildenafil (n=89) o placebo (n=91) y </a:t>
            </a:r>
            <a:r>
              <a:rPr lang="en-US" dirty="0" err="1" smtClean="0"/>
              <a:t>seguidos</a:t>
            </a:r>
            <a:r>
              <a:rPr lang="en-US" dirty="0" smtClean="0"/>
              <a:t> </a:t>
            </a:r>
            <a:r>
              <a:rPr lang="en-US" dirty="0" err="1" smtClean="0"/>
              <a:t>durante</a:t>
            </a:r>
            <a:r>
              <a:rPr lang="en-US" dirty="0" smtClean="0"/>
              <a:t> 12 </a:t>
            </a:r>
            <a:r>
              <a:rPr lang="en-US" dirty="0" err="1" smtClean="0"/>
              <a:t>semanas</a:t>
            </a:r>
            <a:r>
              <a:rPr lang="en-US" dirty="0" smtClean="0"/>
              <a:t>. </a:t>
            </a:r>
          </a:p>
          <a:p>
            <a:pPr marL="0" indent="0">
              <a:buNone/>
            </a:pPr>
            <a:r>
              <a:rPr lang="en-US" dirty="0" smtClean="0"/>
              <a:t> </a:t>
            </a:r>
          </a:p>
          <a:p>
            <a:r>
              <a:rPr lang="en-US" dirty="0" smtClean="0"/>
              <a:t>End point </a:t>
            </a:r>
            <a:r>
              <a:rPr lang="en-US" dirty="0" err="1" smtClean="0"/>
              <a:t>primario</a:t>
            </a:r>
            <a:r>
              <a:rPr lang="en-US" dirty="0" smtClean="0"/>
              <a:t> : </a:t>
            </a:r>
            <a:r>
              <a:rPr lang="en-US" dirty="0" err="1" smtClean="0"/>
              <a:t>Distancia</a:t>
            </a:r>
            <a:r>
              <a:rPr lang="en-US" dirty="0" smtClean="0"/>
              <a:t> TM6M, </a:t>
            </a:r>
          </a:p>
          <a:p>
            <a:r>
              <a:rPr lang="en-US" dirty="0" smtClean="0"/>
              <a:t>End points </a:t>
            </a:r>
            <a:r>
              <a:rPr lang="en-US" dirty="0" err="1" smtClean="0"/>
              <a:t>secundarios</a:t>
            </a:r>
            <a:r>
              <a:rPr lang="en-US" dirty="0" smtClean="0"/>
              <a:t>: </a:t>
            </a:r>
            <a:r>
              <a:rPr lang="en-US" dirty="0" err="1" smtClean="0"/>
              <a:t>Disnea</a:t>
            </a:r>
            <a:r>
              <a:rPr lang="en-US" dirty="0" smtClean="0"/>
              <a:t>, </a:t>
            </a:r>
            <a:r>
              <a:rPr lang="en-US" dirty="0" err="1" smtClean="0"/>
              <a:t>calidad</a:t>
            </a:r>
            <a:r>
              <a:rPr lang="en-US" dirty="0" smtClean="0"/>
              <a:t> de </a:t>
            </a:r>
            <a:r>
              <a:rPr lang="en-US" dirty="0" err="1" smtClean="0"/>
              <a:t>vida</a:t>
            </a:r>
            <a:r>
              <a:rPr lang="en-US" dirty="0" smtClean="0"/>
              <a:t> y </a:t>
            </a:r>
            <a:r>
              <a:rPr lang="en-US" dirty="0" err="1" smtClean="0"/>
              <a:t>parametros</a:t>
            </a:r>
            <a:r>
              <a:rPr lang="en-US" dirty="0" smtClean="0"/>
              <a:t> de </a:t>
            </a:r>
            <a:r>
              <a:rPr lang="en-US" dirty="0" err="1" smtClean="0"/>
              <a:t>intercambio</a:t>
            </a:r>
            <a:r>
              <a:rPr lang="en-US" dirty="0" smtClean="0"/>
              <a:t> </a:t>
            </a:r>
            <a:r>
              <a:rPr lang="en-US" dirty="0" err="1" smtClean="0"/>
              <a:t>gaseoso</a:t>
            </a:r>
            <a:r>
              <a:rPr lang="en-US" dirty="0" smtClean="0"/>
              <a:t>. </a:t>
            </a:r>
            <a:endParaRPr lang="es-AR" dirty="0"/>
          </a:p>
        </p:txBody>
      </p:sp>
      <p:sp>
        <p:nvSpPr>
          <p:cNvPr id="4" name="Rectángulo 3"/>
          <p:cNvSpPr/>
          <p:nvPr/>
        </p:nvSpPr>
        <p:spPr>
          <a:xfrm>
            <a:off x="-152400" y="3962400"/>
            <a:ext cx="5791200" cy="584775"/>
          </a:xfrm>
          <a:prstGeom prst="rect">
            <a:avLst/>
          </a:prstGeom>
          <a:noFill/>
        </p:spPr>
        <p:txBody>
          <a:bodyPr wrap="square" lIns="91440" tIns="45720" rIns="91440" bIns="45720">
            <a:spAutoFit/>
          </a:bodyPr>
          <a:lstStyle/>
          <a:p>
            <a:pPr marL="457200" indent="-457200" algn="ctr">
              <a:buFont typeface="Arial" panose="020B0604020202020204" pitchFamily="34" charset="0"/>
              <a:buChar char="•"/>
            </a:pPr>
            <a:r>
              <a:rPr lang="en-US" sz="3200" b="0" cap="none" spc="0" dirty="0" smtClean="0">
                <a:ln w="0"/>
                <a:solidFill>
                  <a:srgbClr val="FF0000"/>
                </a:solidFill>
                <a:effectLst>
                  <a:reflection blurRad="6350" stA="53000" endA="300" endPos="35500" dir="5400000" sy="-90000" algn="bl" rotWithShape="0"/>
                </a:effectLst>
              </a:rPr>
              <a:t>Sin cateterismo derecho</a:t>
            </a:r>
            <a:endParaRPr lang="es-AR" sz="3200" b="0" cap="none" spc="0" dirty="0">
              <a:ln w="0"/>
              <a:solidFill>
                <a:srgbClr val="FF0000"/>
              </a:solidFill>
              <a:effectLst>
                <a:reflection blurRad="6350" stA="53000" endA="300" endPos="35500" dir="5400000" sy="-90000" algn="bl" rotWithShape="0"/>
              </a:effectLst>
            </a:endParaRPr>
          </a:p>
        </p:txBody>
      </p:sp>
      <p:sp>
        <p:nvSpPr>
          <p:cNvPr id="5" name="CuadroTexto 4"/>
          <p:cNvSpPr txBox="1"/>
          <p:nvPr/>
        </p:nvSpPr>
        <p:spPr>
          <a:xfrm>
            <a:off x="2438400" y="6177847"/>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Tree>
    <p:extLst>
      <p:ext uri="{BB962C8B-B14F-4D97-AF65-F5344CB8AC3E}">
        <p14:creationId xmlns:p14="http://schemas.microsoft.com/office/powerpoint/2010/main" val="183468994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424" y="124737"/>
            <a:ext cx="3824100" cy="6608526"/>
          </a:xfrm>
        </p:spPr>
      </p:pic>
      <p:cxnSp>
        <p:nvCxnSpPr>
          <p:cNvPr id="6" name="Conector recto 5"/>
          <p:cNvCxnSpPr/>
          <p:nvPr/>
        </p:nvCxnSpPr>
        <p:spPr>
          <a:xfrm flipH="1" flipV="1">
            <a:off x="2339788" y="5862918"/>
            <a:ext cx="3694112" cy="4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H="1" flipV="1">
            <a:off x="2294965" y="6096000"/>
            <a:ext cx="3694112" cy="448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672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Resultados: ENDPOINT 1°</a:t>
            </a:r>
            <a:endParaRPr lang="es-AR" dirty="0">
              <a:solidFill>
                <a:schemeClr val="accent1"/>
              </a:solidFill>
            </a:endParaRPr>
          </a:p>
        </p:txBody>
      </p:sp>
      <p:sp>
        <p:nvSpPr>
          <p:cNvPr id="3" name="Marcador de contenido 2"/>
          <p:cNvSpPr>
            <a:spLocks noGrp="1"/>
          </p:cNvSpPr>
          <p:nvPr>
            <p:ph idx="1"/>
          </p:nvPr>
        </p:nvSpPr>
        <p:spPr>
          <a:ln w="57150"/>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La TM6MD </a:t>
            </a:r>
            <a:r>
              <a:rPr lang="en-US" dirty="0" err="1" smtClean="0"/>
              <a:t>mejoró</a:t>
            </a:r>
            <a:r>
              <a:rPr lang="en-US" dirty="0" smtClean="0"/>
              <a:t> </a:t>
            </a:r>
            <a:r>
              <a:rPr lang="en-US" dirty="0" err="1" smtClean="0"/>
              <a:t>en</a:t>
            </a:r>
            <a:r>
              <a:rPr lang="en-US" dirty="0" smtClean="0"/>
              <a:t> solo 9 de </a:t>
            </a:r>
            <a:r>
              <a:rPr lang="en-US" dirty="0"/>
              <a:t>89 </a:t>
            </a:r>
            <a:r>
              <a:rPr lang="en-US" dirty="0" err="1" smtClean="0"/>
              <a:t>pacientes</a:t>
            </a:r>
            <a:r>
              <a:rPr lang="en-US" dirty="0" smtClean="0"/>
              <a:t> </a:t>
            </a:r>
            <a:r>
              <a:rPr lang="en-US" dirty="0">
                <a:solidFill>
                  <a:srgbClr val="FF0000"/>
                </a:solidFill>
              </a:rPr>
              <a:t>(10%) </a:t>
            </a:r>
            <a:r>
              <a:rPr lang="en-US" dirty="0" err="1" smtClean="0"/>
              <a:t>en</a:t>
            </a:r>
            <a:r>
              <a:rPr lang="en-US" dirty="0" smtClean="0"/>
              <a:t> el </a:t>
            </a:r>
            <a:r>
              <a:rPr lang="en-US" dirty="0" err="1" smtClean="0"/>
              <a:t>grupo</a:t>
            </a:r>
            <a:r>
              <a:rPr lang="en-US" dirty="0" smtClean="0"/>
              <a:t> de Sildenafil, y </a:t>
            </a:r>
            <a:r>
              <a:rPr lang="en-US" dirty="0" err="1" smtClean="0"/>
              <a:t>en</a:t>
            </a:r>
            <a:r>
              <a:rPr lang="en-US" dirty="0" smtClean="0"/>
              <a:t> solo </a:t>
            </a:r>
            <a:r>
              <a:rPr lang="en-US" dirty="0"/>
              <a:t>6 </a:t>
            </a:r>
            <a:r>
              <a:rPr lang="en-US" dirty="0" smtClean="0"/>
              <a:t>de</a:t>
            </a:r>
            <a:r>
              <a:rPr lang="en-US" dirty="0" smtClean="0"/>
              <a:t> </a:t>
            </a:r>
            <a:r>
              <a:rPr lang="en-US" dirty="0"/>
              <a:t>91 </a:t>
            </a:r>
            <a:r>
              <a:rPr lang="en-US" dirty="0">
                <a:solidFill>
                  <a:srgbClr val="FF0000"/>
                </a:solidFill>
              </a:rPr>
              <a:t>(7%) </a:t>
            </a:r>
            <a:r>
              <a:rPr lang="en-US" dirty="0" err="1" smtClean="0"/>
              <a:t>en</a:t>
            </a:r>
            <a:r>
              <a:rPr lang="en-US" dirty="0" smtClean="0"/>
              <a:t> el </a:t>
            </a:r>
            <a:r>
              <a:rPr lang="en-US" dirty="0" err="1" smtClean="0"/>
              <a:t>grupo</a:t>
            </a:r>
            <a:r>
              <a:rPr lang="en-US" dirty="0" smtClean="0"/>
              <a:t> placebo </a:t>
            </a:r>
            <a:r>
              <a:rPr lang="en-US" dirty="0">
                <a:solidFill>
                  <a:srgbClr val="FF0000"/>
                </a:solidFill>
              </a:rPr>
              <a:t>(</a:t>
            </a:r>
            <a:r>
              <a:rPr lang="en-US" i="1" dirty="0">
                <a:solidFill>
                  <a:srgbClr val="FF0000"/>
                </a:solidFill>
              </a:rPr>
              <a:t>P</a:t>
            </a:r>
            <a:r>
              <a:rPr lang="en-US" dirty="0">
                <a:solidFill>
                  <a:srgbClr val="FF0000"/>
                </a:solidFill>
              </a:rPr>
              <a:t> = </a:t>
            </a:r>
            <a:r>
              <a:rPr lang="en-US" dirty="0" smtClean="0">
                <a:solidFill>
                  <a:srgbClr val="FF0000"/>
                </a:solidFill>
              </a:rPr>
              <a:t>0.39)</a:t>
            </a:r>
          </a:p>
          <a:p>
            <a:r>
              <a:rPr lang="en-US" dirty="0" err="1" smtClean="0"/>
              <a:t>Aunque</a:t>
            </a:r>
            <a:r>
              <a:rPr lang="en-US" dirty="0" smtClean="0"/>
              <a:t> la </a:t>
            </a:r>
            <a:r>
              <a:rPr lang="en-US" dirty="0" err="1" smtClean="0"/>
              <a:t>distancia</a:t>
            </a:r>
            <a:r>
              <a:rPr lang="en-US" dirty="0" smtClean="0"/>
              <a:t> </a:t>
            </a:r>
            <a:r>
              <a:rPr lang="en-US" dirty="0" err="1" smtClean="0"/>
              <a:t>recorrida</a:t>
            </a:r>
            <a:r>
              <a:rPr lang="en-US" dirty="0" smtClean="0"/>
              <a:t> media </a:t>
            </a:r>
            <a:r>
              <a:rPr lang="en-US" dirty="0" err="1" smtClean="0"/>
              <a:t>empeoró</a:t>
            </a:r>
            <a:r>
              <a:rPr lang="en-US" dirty="0" smtClean="0"/>
              <a:t> </a:t>
            </a:r>
            <a:r>
              <a:rPr lang="en-US" dirty="0" err="1" smtClean="0"/>
              <a:t>en</a:t>
            </a:r>
            <a:r>
              <a:rPr lang="en-US" dirty="0" smtClean="0"/>
              <a:t> ambos </a:t>
            </a:r>
            <a:r>
              <a:rPr lang="en-US" dirty="0" err="1" smtClean="0"/>
              <a:t>grupos</a:t>
            </a:r>
            <a:r>
              <a:rPr lang="en-US" dirty="0" smtClean="0"/>
              <a:t> (28 metros </a:t>
            </a:r>
            <a:r>
              <a:rPr lang="en-US" dirty="0" err="1" smtClean="0"/>
              <a:t>en</a:t>
            </a:r>
            <a:r>
              <a:rPr lang="en-US" dirty="0" smtClean="0"/>
              <a:t> el </a:t>
            </a:r>
            <a:r>
              <a:rPr lang="en-US" dirty="0" err="1" smtClean="0"/>
              <a:t>grupo</a:t>
            </a:r>
            <a:r>
              <a:rPr lang="en-US" dirty="0" smtClean="0"/>
              <a:t> Sildenafil y 45 metros </a:t>
            </a:r>
            <a:r>
              <a:rPr lang="en-US" dirty="0" err="1" smtClean="0"/>
              <a:t>en</a:t>
            </a:r>
            <a:r>
              <a:rPr lang="en-US" dirty="0" smtClean="0"/>
              <a:t> el </a:t>
            </a:r>
            <a:r>
              <a:rPr lang="en-US" dirty="0" err="1" smtClean="0"/>
              <a:t>grupo</a:t>
            </a:r>
            <a:r>
              <a:rPr lang="en-US" dirty="0" smtClean="0"/>
              <a:t> placebo (P= 0.11)</a:t>
            </a:r>
          </a:p>
        </p:txBody>
      </p:sp>
      <p:sp>
        <p:nvSpPr>
          <p:cNvPr id="4" name="CuadroTexto 3"/>
          <p:cNvSpPr txBox="1"/>
          <p:nvPr/>
        </p:nvSpPr>
        <p:spPr>
          <a:xfrm>
            <a:off x="2438400" y="6177847"/>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Tree>
    <p:extLst>
      <p:ext uri="{BB962C8B-B14F-4D97-AF65-F5344CB8AC3E}">
        <p14:creationId xmlns:p14="http://schemas.microsoft.com/office/powerpoint/2010/main" val="23674563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err="1" smtClean="0">
                <a:solidFill>
                  <a:schemeClr val="accent1"/>
                </a:solidFill>
              </a:rPr>
              <a:t>Endpoints</a:t>
            </a:r>
            <a:r>
              <a:rPr lang="es-AR" dirty="0" smtClean="0">
                <a:solidFill>
                  <a:schemeClr val="accent1"/>
                </a:solidFill>
              </a:rPr>
              <a:t> 2°: diferencias pequeñas pero estadísticamente significativas….</a:t>
            </a:r>
            <a:endParaRPr lang="es-AR" dirty="0">
              <a:solidFill>
                <a:schemeClr val="accent1"/>
              </a:solidFill>
            </a:endParaRPr>
          </a:p>
        </p:txBody>
      </p:sp>
      <p:sp>
        <p:nvSpPr>
          <p:cNvPr id="3" name="Marcador de contenido 2"/>
          <p:cNvSpPr>
            <a:spLocks noGrp="1"/>
          </p:cNvSpPr>
          <p:nvPr>
            <p:ph idx="1"/>
          </p:nvPr>
        </p:nvSpPr>
        <p:spPr/>
        <p:txBody>
          <a:bodyPr>
            <a:normAutofit/>
          </a:bodyPr>
          <a:lstStyle/>
          <a:p>
            <a:r>
              <a:rPr lang="en-US" dirty="0" err="1" smtClean="0"/>
              <a:t>Mejoría</a:t>
            </a:r>
            <a:r>
              <a:rPr lang="en-US" dirty="0" smtClean="0"/>
              <a:t> </a:t>
            </a:r>
            <a:r>
              <a:rPr lang="en-US" dirty="0" err="1" smtClean="0"/>
              <a:t>en</a:t>
            </a:r>
            <a:r>
              <a:rPr lang="en-US" dirty="0" smtClean="0"/>
              <a:t>:</a:t>
            </a:r>
          </a:p>
          <a:p>
            <a:pPr marL="0" indent="0">
              <a:buNone/>
            </a:pPr>
            <a:endParaRPr lang="en-US" dirty="0" smtClean="0"/>
          </a:p>
          <a:p>
            <a:pPr marL="0" indent="0">
              <a:buNone/>
            </a:pPr>
            <a:r>
              <a:rPr lang="en-US" dirty="0" smtClean="0"/>
              <a:t>-la </a:t>
            </a:r>
            <a:r>
              <a:rPr lang="en-US" dirty="0" smtClean="0"/>
              <a:t>DLCO % ( </a:t>
            </a:r>
            <a:r>
              <a:rPr lang="en-US" dirty="0" smtClean="0"/>
              <a:t>+1.55</a:t>
            </a:r>
            <a:r>
              <a:rPr lang="en-US" dirty="0"/>
              <a:t>%; </a:t>
            </a:r>
            <a:r>
              <a:rPr lang="en-US" i="1" dirty="0">
                <a:solidFill>
                  <a:srgbClr val="FF0000"/>
                </a:solidFill>
              </a:rPr>
              <a:t>P</a:t>
            </a:r>
            <a:r>
              <a:rPr lang="en-US" dirty="0">
                <a:solidFill>
                  <a:srgbClr val="FF0000"/>
                </a:solidFill>
              </a:rPr>
              <a:t> = </a:t>
            </a:r>
            <a:r>
              <a:rPr lang="en-US" dirty="0" smtClean="0">
                <a:solidFill>
                  <a:srgbClr val="FF0000"/>
                </a:solidFill>
              </a:rPr>
              <a:t>0.04</a:t>
            </a:r>
            <a:r>
              <a:rPr lang="en-US" dirty="0"/>
              <a:t>), </a:t>
            </a:r>
            <a:endParaRPr lang="en-US" dirty="0" smtClean="0"/>
          </a:p>
          <a:p>
            <a:pPr marL="0" indent="0">
              <a:buNone/>
            </a:pPr>
            <a:r>
              <a:rPr lang="en-US" dirty="0" smtClean="0"/>
              <a:t>-</a:t>
            </a:r>
            <a:r>
              <a:rPr lang="en-US" dirty="0" smtClean="0"/>
              <a:t>PaO2 (+</a:t>
            </a:r>
            <a:r>
              <a:rPr lang="en-US" dirty="0" smtClean="0"/>
              <a:t>3.02</a:t>
            </a:r>
            <a:r>
              <a:rPr lang="en-US" dirty="0"/>
              <a:t> mm Hg; </a:t>
            </a:r>
            <a:r>
              <a:rPr lang="en-US" i="1" dirty="0">
                <a:solidFill>
                  <a:srgbClr val="FF0000"/>
                </a:solidFill>
              </a:rPr>
              <a:t>P</a:t>
            </a:r>
            <a:r>
              <a:rPr lang="en-US" dirty="0">
                <a:solidFill>
                  <a:srgbClr val="FF0000"/>
                </a:solidFill>
              </a:rPr>
              <a:t> = </a:t>
            </a:r>
            <a:r>
              <a:rPr lang="en-US" dirty="0" smtClean="0">
                <a:solidFill>
                  <a:srgbClr val="FF0000"/>
                </a:solidFill>
              </a:rPr>
              <a:t>0.02</a:t>
            </a:r>
            <a:r>
              <a:rPr lang="en-US" dirty="0" smtClean="0"/>
              <a:t>),</a:t>
            </a:r>
          </a:p>
          <a:p>
            <a:pPr marL="0" indent="0">
              <a:buNone/>
            </a:pPr>
            <a:r>
              <a:rPr lang="en-US" dirty="0" smtClean="0"/>
              <a:t>-</a:t>
            </a:r>
            <a:r>
              <a:rPr lang="en-US" dirty="0" smtClean="0"/>
              <a:t>SatO2 (+</a:t>
            </a:r>
            <a:r>
              <a:rPr lang="en-US" dirty="0" smtClean="0"/>
              <a:t>1.21</a:t>
            </a:r>
            <a:r>
              <a:rPr lang="en-US" dirty="0"/>
              <a:t>%; </a:t>
            </a:r>
            <a:r>
              <a:rPr lang="en-US" i="1" dirty="0">
                <a:solidFill>
                  <a:srgbClr val="FF0000"/>
                </a:solidFill>
              </a:rPr>
              <a:t>P</a:t>
            </a:r>
            <a:r>
              <a:rPr lang="en-US" dirty="0">
                <a:solidFill>
                  <a:srgbClr val="FF0000"/>
                </a:solidFill>
              </a:rPr>
              <a:t> = </a:t>
            </a:r>
            <a:r>
              <a:rPr lang="en-US" dirty="0" smtClean="0">
                <a:solidFill>
                  <a:srgbClr val="FF0000"/>
                </a:solidFill>
              </a:rPr>
              <a:t>0.05</a:t>
            </a:r>
            <a:r>
              <a:rPr lang="en-US" dirty="0" smtClean="0"/>
              <a:t>).</a:t>
            </a:r>
          </a:p>
          <a:p>
            <a:pPr marL="0" indent="0">
              <a:buNone/>
            </a:pPr>
            <a:r>
              <a:rPr lang="en-US" dirty="0" smtClean="0"/>
              <a:t>-</a:t>
            </a:r>
            <a:r>
              <a:rPr lang="en-US" dirty="0" err="1" smtClean="0"/>
              <a:t>Cuestionarios</a:t>
            </a:r>
            <a:r>
              <a:rPr lang="en-US" dirty="0" smtClean="0"/>
              <a:t> de St George y de </a:t>
            </a:r>
            <a:r>
              <a:rPr lang="en-US" dirty="0" err="1" smtClean="0"/>
              <a:t>disnea</a:t>
            </a:r>
            <a:endParaRPr lang="en-US" dirty="0"/>
          </a:p>
          <a:p>
            <a:endParaRPr lang="es-AR" dirty="0"/>
          </a:p>
        </p:txBody>
      </p:sp>
      <p:sp>
        <p:nvSpPr>
          <p:cNvPr id="4" name="CuadroTexto 3"/>
          <p:cNvSpPr txBox="1"/>
          <p:nvPr/>
        </p:nvSpPr>
        <p:spPr>
          <a:xfrm>
            <a:off x="2438400" y="6177847"/>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Tree>
    <p:extLst>
      <p:ext uri="{BB962C8B-B14F-4D97-AF65-F5344CB8AC3E}">
        <p14:creationId xmlns:p14="http://schemas.microsoft.com/office/powerpoint/2010/main" val="261949163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Objetivos de la charla</a:t>
            </a:r>
            <a:endParaRPr lang="es-AR" dirty="0">
              <a:solidFill>
                <a:schemeClr val="accent1"/>
              </a:solidFill>
            </a:endParaRPr>
          </a:p>
        </p:txBody>
      </p:sp>
      <p:sp>
        <p:nvSpPr>
          <p:cNvPr id="3" name="Marcador de contenido 2"/>
          <p:cNvSpPr>
            <a:spLocks noGrp="1"/>
          </p:cNvSpPr>
          <p:nvPr>
            <p:ph idx="1"/>
          </p:nvPr>
        </p:nvSpPr>
        <p:spPr/>
        <p:txBody>
          <a:bodyPr/>
          <a:lstStyle/>
          <a:p>
            <a:pPr>
              <a:buFont typeface="Wingdings" panose="05000000000000000000" pitchFamily="2" charset="2"/>
              <a:buChar char="ü"/>
            </a:pPr>
            <a:r>
              <a:rPr lang="es-AR" dirty="0" smtClean="0"/>
              <a:t>Que ustedes salgan de acá con el concepto  que los pacientes con FPI y HTP NO deben ser tratados con drogas específicas</a:t>
            </a:r>
          </a:p>
        </p:txBody>
      </p:sp>
      <p:pic>
        <p:nvPicPr>
          <p:cNvPr id="4"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4609" y="274638"/>
            <a:ext cx="908050" cy="962262"/>
          </a:xfrm>
          <a:prstGeom prst="rect">
            <a:avLst/>
          </a:prstGeom>
        </p:spPr>
      </p:pic>
    </p:spTree>
    <p:extLst>
      <p:ext uri="{BB962C8B-B14F-4D97-AF65-F5344CB8AC3E}">
        <p14:creationId xmlns:p14="http://schemas.microsoft.com/office/powerpoint/2010/main" val="30917348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1000" y="776173"/>
            <a:ext cx="8382000" cy="1938992"/>
          </a:xfrm>
          <a:prstGeom prst="rect">
            <a:avLst/>
          </a:prstGeom>
          <a:noFill/>
        </p:spPr>
        <p:txBody>
          <a:bodyPr wrap="square" lIns="91440" tIns="45720" rIns="91440" bIns="45720">
            <a:spAutoFit/>
          </a:bodyPr>
          <a:lstStyle/>
          <a:p>
            <a:pPr algn="ctr"/>
            <a:r>
              <a:rPr lang="es-AR"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ausencia de cateterismo derecho impide conocer si el grupo que mejoró </a:t>
            </a:r>
            <a:r>
              <a:rPr lang="es-AR"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estos </a:t>
            </a:r>
            <a:r>
              <a:rPr lang="es-AR" sz="4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parámetros tenía HTP</a:t>
            </a:r>
            <a:endParaRPr lang="es-AR"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26" name="Picture 2" descr="http://www.walgreens.com/library/graphics/images/en/18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53392"/>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438400" y="6177847"/>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Tree>
    <p:extLst>
      <p:ext uri="{BB962C8B-B14F-4D97-AF65-F5344CB8AC3E}">
        <p14:creationId xmlns:p14="http://schemas.microsoft.com/office/powerpoint/2010/main" val="161658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Por lo tanto………………</a:t>
            </a:r>
            <a:endParaRPr lang="es-AR" dirty="0">
              <a:solidFill>
                <a:schemeClr val="accent1"/>
              </a:solidFill>
            </a:endParaRPr>
          </a:p>
        </p:txBody>
      </p:sp>
      <p:sp>
        <p:nvSpPr>
          <p:cNvPr id="4" name="Título 1"/>
          <p:cNvSpPr>
            <a:spLocks noGrp="1"/>
          </p:cNvSpPr>
          <p:nvPr>
            <p:ph idx="1"/>
          </p:nvPr>
        </p:nvSpPr>
        <p:spPr>
          <a:xfrm>
            <a:off x="304800" y="2933700"/>
            <a:ext cx="8229600" cy="990600"/>
          </a:xfrm>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r>
              <a:rPr lang="es-AR" sz="6000" b="1" dirty="0" smtClean="0">
                <a:solidFill>
                  <a:schemeClr val="accent1"/>
                </a:solidFill>
              </a:rPr>
              <a:t>STEP</a:t>
            </a:r>
            <a:endParaRPr lang="es-AR" sz="6000" b="1" dirty="0">
              <a:solidFill>
                <a:schemeClr val="accent1"/>
              </a:solidFill>
            </a:endParaRPr>
          </a:p>
        </p:txBody>
      </p:sp>
      <p:sp>
        <p:nvSpPr>
          <p:cNvPr id="5" name="CuadroTexto 4"/>
          <p:cNvSpPr txBox="1"/>
          <p:nvPr/>
        </p:nvSpPr>
        <p:spPr>
          <a:xfrm rot="19177633">
            <a:off x="1295398" y="2105200"/>
            <a:ext cx="7543800" cy="1938992"/>
          </a:xfrm>
          <a:prstGeom prst="rect">
            <a:avLst/>
          </a:prstGeom>
          <a:noFill/>
        </p:spPr>
        <p:txBody>
          <a:bodyPr wrap="square" rtlCol="0">
            <a:spAutoFit/>
          </a:bodyPr>
          <a:lstStyle/>
          <a:p>
            <a:r>
              <a:rPr lang="es-AR" sz="6000" dirty="0">
                <a:solidFill>
                  <a:srgbClr val="FF0000"/>
                </a:solidFill>
                <a:latin typeface="AR DARLING" panose="02000000000000000000" pitchFamily="2" charset="0"/>
                <a:ea typeface="+mj-ea"/>
                <a:cs typeface="+mj-cs"/>
              </a:rPr>
              <a:t>Sin diferencias entre </a:t>
            </a:r>
            <a:r>
              <a:rPr lang="es-AR" sz="6000" dirty="0" err="1" smtClean="0">
                <a:solidFill>
                  <a:srgbClr val="FF0000"/>
                </a:solidFill>
                <a:latin typeface="AR DARLING" panose="02000000000000000000" pitchFamily="2" charset="0"/>
                <a:ea typeface="+mj-ea"/>
                <a:cs typeface="+mj-cs"/>
              </a:rPr>
              <a:t>Sildenafil</a:t>
            </a:r>
            <a:r>
              <a:rPr lang="es-AR" sz="6000" dirty="0" smtClean="0">
                <a:solidFill>
                  <a:srgbClr val="FF0000"/>
                </a:solidFill>
                <a:latin typeface="AR DARLING" panose="02000000000000000000" pitchFamily="2" charset="0"/>
                <a:ea typeface="+mj-ea"/>
                <a:cs typeface="+mj-cs"/>
              </a:rPr>
              <a:t> </a:t>
            </a:r>
            <a:r>
              <a:rPr lang="es-AR" sz="6000" dirty="0">
                <a:solidFill>
                  <a:srgbClr val="FF0000"/>
                </a:solidFill>
                <a:latin typeface="AR DARLING" panose="02000000000000000000" pitchFamily="2" charset="0"/>
                <a:ea typeface="+mj-ea"/>
                <a:cs typeface="+mj-cs"/>
              </a:rPr>
              <a:t>y placebo</a:t>
            </a:r>
            <a:endParaRPr lang="es-AR" dirty="0"/>
          </a:p>
        </p:txBody>
      </p:sp>
      <p:sp>
        <p:nvSpPr>
          <p:cNvPr id="6" name="CuadroTexto 5"/>
          <p:cNvSpPr txBox="1"/>
          <p:nvPr/>
        </p:nvSpPr>
        <p:spPr>
          <a:xfrm>
            <a:off x="2438400" y="6177847"/>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Tree>
    <p:extLst>
      <p:ext uri="{BB962C8B-B14F-4D97-AF65-F5344CB8AC3E}">
        <p14:creationId xmlns:p14="http://schemas.microsoft.com/office/powerpoint/2010/main" val="1644390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AR" dirty="0" smtClean="0"/>
              <a:t>Muchos de </a:t>
            </a:r>
            <a:r>
              <a:rPr lang="es-AR" dirty="0" err="1" smtClean="0"/>
              <a:t>uds</a:t>
            </a:r>
            <a:r>
              <a:rPr lang="es-AR" dirty="0" smtClean="0"/>
              <a:t> se estarán preguntando…</a:t>
            </a:r>
            <a:endParaRPr lang="es-AR" dirty="0"/>
          </a:p>
        </p:txBody>
      </p:sp>
      <p:sp>
        <p:nvSpPr>
          <p:cNvPr id="3" name="Marcador de contenido 2"/>
          <p:cNvSpPr>
            <a:spLocks noGrp="1"/>
          </p:cNvSpPr>
          <p:nvPr>
            <p:ph idx="1"/>
          </p:nvPr>
        </p:nvSpPr>
        <p:spPr>
          <a:ln w="57150">
            <a:prstDash val="solid"/>
          </a:ln>
        </p:spPr>
        <p:style>
          <a:lnRef idx="2">
            <a:schemeClr val="accent6"/>
          </a:lnRef>
          <a:fillRef idx="1">
            <a:schemeClr val="lt1"/>
          </a:fillRef>
          <a:effectRef idx="0">
            <a:schemeClr val="accent6"/>
          </a:effectRef>
          <a:fontRef idx="minor">
            <a:schemeClr val="dk1"/>
          </a:fontRef>
        </p:style>
        <p:txBody>
          <a:bodyPr/>
          <a:lstStyle/>
          <a:p>
            <a:r>
              <a:rPr lang="es-AR" dirty="0" smtClean="0"/>
              <a:t>Estos estudios fueron diseñados para evaluar impacto sobre FPI ( no sobre la HTP)</a:t>
            </a:r>
          </a:p>
          <a:p>
            <a:endParaRPr lang="es-AR" dirty="0"/>
          </a:p>
          <a:p>
            <a:endParaRPr lang="es-AR" dirty="0" smtClean="0"/>
          </a:p>
          <a:p>
            <a:endParaRPr lang="es-AR" dirty="0"/>
          </a:p>
          <a:p>
            <a:r>
              <a:rPr lang="es-AR" dirty="0" smtClean="0"/>
              <a:t>Estratificación de los pacientes en base a presencia o ausencia de HTP??</a:t>
            </a:r>
            <a:endParaRPr lang="es-AR" dirty="0"/>
          </a:p>
        </p:txBody>
      </p:sp>
    </p:spTree>
    <p:extLst>
      <p:ext uri="{BB962C8B-B14F-4D97-AF65-F5344CB8AC3E}">
        <p14:creationId xmlns:p14="http://schemas.microsoft.com/office/powerpoint/2010/main" val="35503271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19200"/>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AR" dirty="0" smtClean="0"/>
              <a:t>Bueno ahora viene lo concluyente…</a:t>
            </a:r>
            <a:endParaRPr lang="es-AR"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90800"/>
            <a:ext cx="8545118" cy="3315163"/>
          </a:xfrm>
          <a:prstGeom prst="rect">
            <a:avLst/>
          </a:prstGeom>
        </p:spPr>
      </p:pic>
      <p:sp>
        <p:nvSpPr>
          <p:cNvPr id="5" name="CuadroTexto 4"/>
          <p:cNvSpPr txBox="1"/>
          <p:nvPr/>
        </p:nvSpPr>
        <p:spPr>
          <a:xfrm>
            <a:off x="3581400" y="614801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36350047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524000"/>
            <a:ext cx="8229600" cy="5135563"/>
          </a:xfrm>
        </p:spPr>
        <p:txBody>
          <a:bodyPr>
            <a:normAutofit lnSpcReduction="10000"/>
          </a:bodyPr>
          <a:lstStyle/>
          <a:p>
            <a:r>
              <a:rPr lang="en-US" dirty="0" smtClean="0"/>
              <a:t>TRC FPI entre 40 y 80 </a:t>
            </a:r>
            <a:r>
              <a:rPr lang="en-US" dirty="0" err="1" smtClean="0"/>
              <a:t>años</a:t>
            </a:r>
            <a:r>
              <a:rPr lang="en-US" dirty="0" smtClean="0"/>
              <a:t> , con </a:t>
            </a:r>
            <a:r>
              <a:rPr lang="en-US" dirty="0" err="1" smtClean="0"/>
              <a:t>ausencia</a:t>
            </a:r>
            <a:r>
              <a:rPr lang="en-US" dirty="0" smtClean="0"/>
              <a:t> o </a:t>
            </a:r>
            <a:r>
              <a:rPr lang="en-US" dirty="0" err="1" smtClean="0"/>
              <a:t>minimo</a:t>
            </a:r>
            <a:r>
              <a:rPr lang="en-US" dirty="0" smtClean="0"/>
              <a:t> </a:t>
            </a:r>
            <a:r>
              <a:rPr lang="en-US" dirty="0" err="1" smtClean="0"/>
              <a:t>panal</a:t>
            </a:r>
            <a:r>
              <a:rPr lang="en-US" dirty="0" smtClean="0"/>
              <a:t>, randomizados a </a:t>
            </a:r>
            <a:r>
              <a:rPr lang="en-US" dirty="0" err="1" smtClean="0"/>
              <a:t>Ambrisentan</a:t>
            </a:r>
            <a:r>
              <a:rPr lang="en-US" dirty="0" smtClean="0"/>
              <a:t> 10 mg/</a:t>
            </a:r>
            <a:r>
              <a:rPr lang="en-US" dirty="0" err="1" smtClean="0"/>
              <a:t>dia</a:t>
            </a:r>
            <a:r>
              <a:rPr lang="en-US" dirty="0" smtClean="0"/>
              <a:t>, o placebo.</a:t>
            </a:r>
          </a:p>
          <a:p>
            <a:r>
              <a:rPr lang="es-AR" dirty="0"/>
              <a:t> </a:t>
            </a:r>
            <a:r>
              <a:rPr lang="en-US" dirty="0" smtClean="0">
                <a:ln w="0"/>
                <a:solidFill>
                  <a:schemeClr val="accent6">
                    <a:lumMod val="75000"/>
                  </a:schemeClr>
                </a:solidFill>
                <a:effectLst>
                  <a:reflection blurRad="6350" stA="53000" endA="300" endPos="35500" dir="5400000" sy="-90000" algn="bl" rotWithShape="0"/>
                </a:effectLst>
              </a:rPr>
              <a:t>Cateterismo: </a:t>
            </a:r>
            <a:r>
              <a:rPr lang="es-AR" dirty="0" smtClean="0"/>
              <a:t>Asignación </a:t>
            </a:r>
            <a:r>
              <a:rPr lang="es-AR" dirty="0"/>
              <a:t>aleatoria estratificada </a:t>
            </a:r>
            <a:r>
              <a:rPr lang="es-AR" dirty="0" smtClean="0"/>
              <a:t>de a cuerdo a presencia de HTP para obtener grupos </a:t>
            </a:r>
            <a:r>
              <a:rPr lang="es-AR" dirty="0"/>
              <a:t>bien </a:t>
            </a:r>
            <a:r>
              <a:rPr lang="es-AR" dirty="0" smtClean="0"/>
              <a:t>equilibrados ( 10% en cada grupo)</a:t>
            </a:r>
            <a:endParaRPr lang="en-US" dirty="0" smtClean="0"/>
          </a:p>
          <a:p>
            <a:r>
              <a:rPr lang="en-US" dirty="0" err="1" smtClean="0"/>
              <a:t>Enpoint</a:t>
            </a:r>
            <a:r>
              <a:rPr lang="en-US" dirty="0" smtClean="0"/>
              <a:t> </a:t>
            </a:r>
            <a:r>
              <a:rPr lang="en-US" dirty="0" err="1" smtClean="0"/>
              <a:t>primario</a:t>
            </a:r>
            <a:r>
              <a:rPr lang="en-US" dirty="0" smtClean="0"/>
              <a:t>: </a:t>
            </a:r>
            <a:r>
              <a:rPr lang="en-US" dirty="0" err="1" smtClean="0"/>
              <a:t>Tiempo</a:t>
            </a:r>
            <a:r>
              <a:rPr lang="en-US" dirty="0" smtClean="0"/>
              <a:t> hasta la </a:t>
            </a:r>
            <a:r>
              <a:rPr lang="en-US" dirty="0" err="1" smtClean="0"/>
              <a:t>progresión</a:t>
            </a:r>
            <a:r>
              <a:rPr lang="en-US" dirty="0" smtClean="0"/>
              <a:t> : </a:t>
            </a:r>
            <a:r>
              <a:rPr lang="en-US" dirty="0" err="1" smtClean="0"/>
              <a:t>Muerte</a:t>
            </a:r>
            <a:r>
              <a:rPr lang="en-US" dirty="0" smtClean="0"/>
              <a:t>, </a:t>
            </a:r>
            <a:r>
              <a:rPr lang="en-US" dirty="0" err="1" smtClean="0"/>
              <a:t>hospitalizacion</a:t>
            </a:r>
            <a:r>
              <a:rPr lang="en-US" dirty="0" smtClean="0"/>
              <a:t> de causa </a:t>
            </a:r>
            <a:r>
              <a:rPr lang="en-US" dirty="0" err="1" smtClean="0"/>
              <a:t>respiratoria</a:t>
            </a:r>
            <a:r>
              <a:rPr lang="en-US" dirty="0" smtClean="0"/>
              <a:t>, o </a:t>
            </a:r>
            <a:r>
              <a:rPr lang="en-US" dirty="0" err="1" smtClean="0"/>
              <a:t>descenso</a:t>
            </a:r>
            <a:r>
              <a:rPr lang="en-US" dirty="0" smtClean="0"/>
              <a:t> &gt; 10% FVC</a:t>
            </a:r>
          </a:p>
        </p:txBody>
      </p:sp>
      <p:sp>
        <p:nvSpPr>
          <p:cNvPr id="5" name="Título 1"/>
          <p:cNvSpPr>
            <a:spLocks noGrp="1"/>
          </p:cNvSpPr>
          <p:nvPr>
            <p:ph type="title"/>
          </p:nvPr>
        </p:nvSpPr>
        <p:spPr>
          <a:xfrm>
            <a:off x="457200" y="247744"/>
            <a:ext cx="8229600" cy="1143000"/>
          </a:xfrm>
          <a:ln/>
        </p:spPr>
        <p:style>
          <a:lnRef idx="1">
            <a:schemeClr val="accent5"/>
          </a:lnRef>
          <a:fillRef idx="2">
            <a:schemeClr val="accent5"/>
          </a:fillRef>
          <a:effectRef idx="1">
            <a:schemeClr val="accent5"/>
          </a:effectRef>
          <a:fontRef idx="minor">
            <a:schemeClr val="dk1"/>
          </a:fontRef>
        </p:style>
        <p:txBody>
          <a:bodyPr/>
          <a:lstStyle/>
          <a:p>
            <a:r>
              <a:rPr lang="es-AR" b="1" dirty="0" smtClean="0">
                <a:solidFill>
                  <a:schemeClr val="accent1"/>
                </a:solidFill>
              </a:rPr>
              <a:t>ARTEMIS</a:t>
            </a:r>
            <a:endParaRPr lang="es-AR" b="1" dirty="0">
              <a:solidFill>
                <a:schemeClr val="accent1"/>
              </a:solidFill>
            </a:endParaRPr>
          </a:p>
        </p:txBody>
      </p:sp>
      <p:sp>
        <p:nvSpPr>
          <p:cNvPr id="4" name="CuadroTexto 3"/>
          <p:cNvSpPr txBox="1"/>
          <p:nvPr/>
        </p:nvSpPr>
        <p:spPr>
          <a:xfrm>
            <a:off x="3581400" y="6183868"/>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267172799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AR" sz="2800" b="1" dirty="0" smtClean="0">
                <a:solidFill>
                  <a:schemeClr val="accent1"/>
                </a:solidFill>
              </a:rPr>
              <a:t>Tras enrolar 492 pacientes</a:t>
            </a:r>
            <a:r>
              <a:rPr lang="es-AR" sz="2800" b="1" dirty="0">
                <a:solidFill>
                  <a:schemeClr val="accent1"/>
                </a:solidFill>
              </a:rPr>
              <a:t> </a:t>
            </a:r>
            <a:r>
              <a:rPr lang="en-US" sz="2800" b="1" dirty="0" smtClean="0">
                <a:solidFill>
                  <a:schemeClr val="accent1"/>
                </a:solidFill>
              </a:rPr>
              <a:t>(75</a:t>
            </a:r>
            <a:r>
              <a:rPr lang="en-US" sz="2800" b="1" dirty="0">
                <a:solidFill>
                  <a:schemeClr val="accent1"/>
                </a:solidFill>
              </a:rPr>
              <a:t>% </a:t>
            </a:r>
            <a:r>
              <a:rPr lang="en-US" sz="2800" b="1" dirty="0" smtClean="0">
                <a:solidFill>
                  <a:schemeClr val="accent1"/>
                </a:solidFill>
              </a:rPr>
              <a:t>de lo </a:t>
            </a:r>
            <a:r>
              <a:rPr lang="en-US" sz="2800" b="1" dirty="0" err="1" smtClean="0">
                <a:solidFill>
                  <a:schemeClr val="accent1"/>
                </a:solidFill>
              </a:rPr>
              <a:t>planeado</a:t>
            </a:r>
            <a:r>
              <a:rPr lang="en-US" sz="2800" b="1" dirty="0" smtClean="0">
                <a:solidFill>
                  <a:schemeClr val="accent1"/>
                </a:solidFill>
              </a:rPr>
              <a:t>) y con </a:t>
            </a:r>
            <a:r>
              <a:rPr lang="en-US" sz="2800" b="1" dirty="0" err="1" smtClean="0">
                <a:solidFill>
                  <a:schemeClr val="accent1"/>
                </a:solidFill>
              </a:rPr>
              <a:t>una</a:t>
            </a:r>
            <a:r>
              <a:rPr lang="en-US" sz="2800" b="1" dirty="0" smtClean="0">
                <a:solidFill>
                  <a:schemeClr val="accent1"/>
                </a:solidFill>
              </a:rPr>
              <a:t> </a:t>
            </a:r>
            <a:r>
              <a:rPr lang="en-US" sz="2800" b="1" dirty="0" err="1" smtClean="0">
                <a:solidFill>
                  <a:schemeClr val="accent1"/>
                </a:solidFill>
              </a:rPr>
              <a:t>exposición</a:t>
            </a:r>
            <a:r>
              <a:rPr lang="en-US" sz="2800" b="1" dirty="0" smtClean="0">
                <a:solidFill>
                  <a:schemeClr val="accent1"/>
                </a:solidFill>
              </a:rPr>
              <a:t> a la </a:t>
            </a:r>
            <a:r>
              <a:rPr lang="en-US" sz="2800" b="1" dirty="0" err="1" smtClean="0">
                <a:solidFill>
                  <a:schemeClr val="accent1"/>
                </a:solidFill>
              </a:rPr>
              <a:t>droga</a:t>
            </a:r>
            <a:r>
              <a:rPr lang="en-US" sz="2800" b="1" dirty="0" smtClean="0">
                <a:solidFill>
                  <a:schemeClr val="accent1"/>
                </a:solidFill>
              </a:rPr>
              <a:t> </a:t>
            </a:r>
            <a:r>
              <a:rPr lang="en-US" sz="2800" b="1" dirty="0" err="1" smtClean="0">
                <a:solidFill>
                  <a:schemeClr val="accent1"/>
                </a:solidFill>
              </a:rPr>
              <a:t>promedio</a:t>
            </a:r>
            <a:r>
              <a:rPr lang="en-US" sz="2800" b="1" dirty="0" smtClean="0">
                <a:solidFill>
                  <a:schemeClr val="accent1"/>
                </a:solidFill>
              </a:rPr>
              <a:t> de </a:t>
            </a:r>
            <a:r>
              <a:rPr lang="es-AR" sz="2800" b="1" dirty="0" smtClean="0">
                <a:solidFill>
                  <a:schemeClr val="accent1"/>
                </a:solidFill>
              </a:rPr>
              <a:t>34.7 semanas..</a:t>
            </a:r>
            <a:endParaRPr lang="es-AR" sz="2800" b="1" dirty="0">
              <a:solidFill>
                <a:schemeClr val="accent1"/>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4760" y="1767389"/>
            <a:ext cx="4334480" cy="4191585"/>
          </a:xfrm>
        </p:spPr>
      </p:pic>
      <p:sp>
        <p:nvSpPr>
          <p:cNvPr id="5" name="Elipse 4"/>
          <p:cNvSpPr/>
          <p:nvPr/>
        </p:nvSpPr>
        <p:spPr>
          <a:xfrm>
            <a:off x="2404760" y="3733800"/>
            <a:ext cx="4605640" cy="533400"/>
          </a:xfrm>
          <a:prstGeom prst="ellipse">
            <a:avLst/>
          </a:prstGeom>
          <a:no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accent1"/>
              </a:solidFill>
              <a:effectLst>
                <a:outerShdw blurRad="38100" dist="25400" dir="5400000" algn="ctr" rotWithShape="0">
                  <a:srgbClr val="6E747A">
                    <a:alpha val="43000"/>
                  </a:srgbClr>
                </a:outerShdw>
              </a:effectLst>
            </a:endParaRPr>
          </a:p>
        </p:txBody>
      </p:sp>
      <p:sp>
        <p:nvSpPr>
          <p:cNvPr id="3" name="CuadroTexto 2"/>
          <p:cNvSpPr txBox="1"/>
          <p:nvPr/>
        </p:nvSpPr>
        <p:spPr>
          <a:xfrm>
            <a:off x="897580" y="1804599"/>
            <a:ext cx="7620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a:ln w="0"/>
                <a:solidFill>
                  <a:srgbClr val="FF0000"/>
                </a:solidFill>
                <a:effectLst>
                  <a:outerShdw blurRad="38100" dist="25400" dir="5400000" algn="ctr" rotWithShape="0">
                    <a:srgbClr val="6E747A">
                      <a:alpha val="43000"/>
                    </a:srgbClr>
                  </a:outerShdw>
                </a:effectLst>
              </a:rPr>
              <a:t>Terminación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smtClean="0">
                <a:ln w="0"/>
                <a:solidFill>
                  <a:srgbClr val="FF0000"/>
                </a:solidFill>
                <a:effectLst>
                  <a:outerShdw blurRad="38100" dist="25400" dir="5400000" algn="ctr" rotWithShape="0">
                    <a:srgbClr val="6E747A">
                      <a:alpha val="43000"/>
                    </a:srgbClr>
                  </a:outerShdw>
                </a:effectLst>
              </a:rPr>
              <a:t>prematura</a:t>
            </a:r>
            <a:r>
              <a:rPr lang="en-US" sz="3600" dirty="0" smtClean="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tras</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analisis</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interino</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que</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mostro</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baja</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probabilidad</a:t>
            </a:r>
            <a:r>
              <a:rPr lang="en-US" sz="3600" dirty="0">
                <a:ln w="0"/>
                <a:solidFill>
                  <a:srgbClr val="FF0000"/>
                </a:solidFill>
                <a:effectLst>
                  <a:outerShdw blurRad="38100" dist="25400" dir="5400000" algn="ctr" rotWithShape="0">
                    <a:srgbClr val="6E747A">
                      <a:alpha val="43000"/>
                    </a:srgbClr>
                  </a:outerShdw>
                </a:effectLst>
              </a:rPr>
              <a:t> de </a:t>
            </a:r>
            <a:r>
              <a:rPr lang="en-US" sz="3600" dirty="0" err="1" smtClean="0">
                <a:ln w="0"/>
                <a:solidFill>
                  <a:srgbClr val="FF0000"/>
                </a:solidFill>
                <a:effectLst>
                  <a:outerShdw blurRad="38100" dist="25400" dir="5400000" algn="ctr" rotWithShape="0">
                    <a:srgbClr val="6E747A">
                      <a:alpha val="43000"/>
                    </a:srgbClr>
                  </a:outerShdw>
                </a:effectLst>
              </a:rPr>
              <a:t>eficacia</a:t>
            </a:r>
            <a:r>
              <a:rPr lang="en-US" sz="3600" dirty="0" smtClean="0">
                <a:ln w="0"/>
                <a:solidFill>
                  <a:srgbClr val="FF0000"/>
                </a:solidFill>
                <a:effectLst>
                  <a:outerShdw blurRad="38100" dist="25400" dir="5400000" algn="ctr" rotWithShape="0">
                    <a:srgbClr val="6E747A">
                      <a:alpha val="43000"/>
                    </a:srgbClr>
                  </a:outerShdw>
                </a:effectLst>
              </a:rPr>
              <a:t>!</a:t>
            </a:r>
            <a:endParaRPr lang="es-AR" sz="3600" dirty="0">
              <a:ln w="0"/>
              <a:solidFill>
                <a:srgbClr val="FF0000"/>
              </a:solidFill>
              <a:effectLst>
                <a:outerShdw blurRad="38100" dist="25400" dir="5400000" algn="ctr" rotWithShape="0">
                  <a:srgbClr val="6E747A">
                    <a:alpha val="43000"/>
                  </a:srgbClr>
                </a:outerShdw>
              </a:effectLst>
            </a:endParaRPr>
          </a:p>
        </p:txBody>
      </p:sp>
      <p:sp>
        <p:nvSpPr>
          <p:cNvPr id="6" name="CuadroTexto 5"/>
          <p:cNvSpPr txBox="1"/>
          <p:nvPr/>
        </p:nvSpPr>
        <p:spPr>
          <a:xfrm>
            <a:off x="3581400" y="614801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597899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t>El </a:t>
            </a:r>
            <a:r>
              <a:rPr lang="en-US" dirty="0" err="1" smtClean="0"/>
              <a:t>grupo</a:t>
            </a:r>
            <a:r>
              <a:rPr lang="en-US" dirty="0" smtClean="0"/>
              <a:t> </a:t>
            </a:r>
            <a:r>
              <a:rPr lang="en-US" dirty="0" err="1" smtClean="0"/>
              <a:t>Ambrisentan</a:t>
            </a:r>
            <a:r>
              <a:rPr lang="en-US" dirty="0" smtClean="0"/>
              <a:t> </a:t>
            </a:r>
            <a:r>
              <a:rPr lang="en-US" dirty="0" err="1" smtClean="0"/>
              <a:t>tuvo</a:t>
            </a:r>
            <a:r>
              <a:rPr lang="en-US" dirty="0" smtClean="0"/>
              <a:t> </a:t>
            </a:r>
            <a:r>
              <a:rPr lang="en-US" b="1" dirty="0" smtClean="0">
                <a:solidFill>
                  <a:schemeClr val="accent6">
                    <a:lumMod val="75000"/>
                  </a:schemeClr>
                </a:solidFill>
              </a:rPr>
              <a:t>mayor </a:t>
            </a:r>
            <a:r>
              <a:rPr lang="en-US" b="1" dirty="0" err="1" smtClean="0">
                <a:solidFill>
                  <a:schemeClr val="accent6">
                    <a:lumMod val="75000"/>
                  </a:schemeClr>
                </a:solidFill>
              </a:rPr>
              <a:t>riesgo</a:t>
            </a:r>
            <a:r>
              <a:rPr lang="en-US" b="1" dirty="0" smtClean="0">
                <a:solidFill>
                  <a:schemeClr val="accent6">
                    <a:lumMod val="75000"/>
                  </a:schemeClr>
                </a:solidFill>
              </a:rPr>
              <a:t> de </a:t>
            </a:r>
            <a:r>
              <a:rPr lang="en-US" b="1" dirty="0" err="1" smtClean="0">
                <a:solidFill>
                  <a:schemeClr val="accent6">
                    <a:lumMod val="75000"/>
                  </a:schemeClr>
                </a:solidFill>
              </a:rPr>
              <a:t>progresion</a:t>
            </a:r>
            <a:r>
              <a:rPr lang="en-US" b="1" dirty="0" smtClean="0">
                <a:solidFill>
                  <a:schemeClr val="accent6">
                    <a:lumMod val="75000"/>
                  </a:schemeClr>
                </a:solidFill>
              </a:rPr>
              <a:t> de la </a:t>
            </a:r>
            <a:r>
              <a:rPr lang="en-US" b="1" dirty="0" err="1" smtClean="0">
                <a:solidFill>
                  <a:schemeClr val="accent6">
                    <a:lumMod val="75000"/>
                  </a:schemeClr>
                </a:solidFill>
              </a:rPr>
              <a:t>enfermedad</a:t>
            </a:r>
            <a:r>
              <a:rPr lang="en-US" b="1" dirty="0" smtClean="0">
                <a:solidFill>
                  <a:schemeClr val="accent6">
                    <a:lumMod val="75000"/>
                  </a:schemeClr>
                </a:solidFill>
              </a:rPr>
              <a:t> </a:t>
            </a:r>
            <a:r>
              <a:rPr lang="en-US" dirty="0" smtClean="0"/>
              <a:t>vs placebo </a:t>
            </a:r>
            <a:r>
              <a:rPr lang="en-US" dirty="0"/>
              <a:t>(90 [27.4%] vs 28 [17.2%] patients; </a:t>
            </a:r>
            <a:r>
              <a:rPr lang="en-US" i="1" dirty="0"/>
              <a:t>P</a:t>
            </a:r>
            <a:r>
              <a:rPr lang="en-US" dirty="0"/>
              <a:t> = </a:t>
            </a:r>
            <a:r>
              <a:rPr lang="en-US" dirty="0" smtClean="0"/>
              <a:t>0.01. </a:t>
            </a:r>
          </a:p>
          <a:p>
            <a:r>
              <a:rPr lang="en-US" dirty="0" err="1" smtClean="0"/>
              <a:t>Asimismo</a:t>
            </a:r>
            <a:r>
              <a:rPr lang="en-US" dirty="0" smtClean="0"/>
              <a:t> </a:t>
            </a:r>
            <a:r>
              <a:rPr lang="en-US" dirty="0" err="1" smtClean="0"/>
              <a:t>tuvieron</a:t>
            </a:r>
            <a:r>
              <a:rPr lang="en-US" dirty="0" smtClean="0"/>
              <a:t> </a:t>
            </a:r>
            <a:r>
              <a:rPr lang="en-US" b="1" dirty="0" smtClean="0">
                <a:solidFill>
                  <a:schemeClr val="accent6">
                    <a:lumMod val="75000"/>
                  </a:schemeClr>
                </a:solidFill>
              </a:rPr>
              <a:t>mayor </a:t>
            </a:r>
            <a:r>
              <a:rPr lang="en-US" b="1" dirty="0" err="1" smtClean="0">
                <a:solidFill>
                  <a:schemeClr val="accent6">
                    <a:lumMod val="75000"/>
                  </a:schemeClr>
                </a:solidFill>
              </a:rPr>
              <a:t>riesgo</a:t>
            </a:r>
            <a:r>
              <a:rPr lang="en-US" b="1" dirty="0" smtClean="0">
                <a:solidFill>
                  <a:schemeClr val="accent6">
                    <a:lumMod val="75000"/>
                  </a:schemeClr>
                </a:solidFill>
              </a:rPr>
              <a:t> de </a:t>
            </a:r>
            <a:r>
              <a:rPr lang="en-US" b="1" dirty="0" err="1" smtClean="0">
                <a:solidFill>
                  <a:schemeClr val="accent6">
                    <a:lumMod val="75000"/>
                  </a:schemeClr>
                </a:solidFill>
              </a:rPr>
              <a:t>hospitalizaciones</a:t>
            </a:r>
            <a:r>
              <a:rPr lang="en-US" b="1" dirty="0" smtClean="0">
                <a:solidFill>
                  <a:schemeClr val="accent6">
                    <a:lumMod val="75000"/>
                  </a:schemeClr>
                </a:solidFill>
              </a:rPr>
              <a:t> </a:t>
            </a:r>
            <a:r>
              <a:rPr lang="en-US" dirty="0" smtClean="0"/>
              <a:t>de causa </a:t>
            </a:r>
            <a:r>
              <a:rPr lang="en-US" dirty="0" err="1" smtClean="0"/>
              <a:t>respiratoria</a:t>
            </a:r>
            <a:r>
              <a:rPr lang="en-US" dirty="0" smtClean="0"/>
              <a:t> (44 </a:t>
            </a:r>
            <a:r>
              <a:rPr lang="en-US" dirty="0"/>
              <a:t>[13.4%] vs 9 [5.5%]; </a:t>
            </a:r>
            <a:r>
              <a:rPr lang="en-US" i="1" dirty="0"/>
              <a:t>P</a:t>
            </a:r>
            <a:r>
              <a:rPr lang="en-US" dirty="0"/>
              <a:t> = </a:t>
            </a:r>
            <a:r>
              <a:rPr lang="en-US" dirty="0" smtClean="0"/>
              <a:t>0.007</a:t>
            </a:r>
            <a:r>
              <a:rPr lang="en-US" dirty="0"/>
              <a:t>), </a:t>
            </a:r>
            <a:endParaRPr lang="es-AR" dirty="0"/>
          </a:p>
        </p:txBody>
      </p:sp>
      <p:sp>
        <p:nvSpPr>
          <p:cNvPr id="4" name="Título 3"/>
          <p:cNvSpPr>
            <a:spLocks noGrp="1"/>
          </p:cNvSpPr>
          <p:nvPr>
            <p:ph type="title"/>
          </p:nvPr>
        </p:nvSpPr>
        <p:spPr/>
        <p:txBody>
          <a:bodyPr/>
          <a:lstStyle/>
          <a:p>
            <a:r>
              <a:rPr lang="es-AR" b="1" dirty="0" smtClean="0">
                <a:solidFill>
                  <a:schemeClr val="accent1"/>
                </a:solidFill>
              </a:rPr>
              <a:t>A demás……..</a:t>
            </a:r>
            <a:endParaRPr lang="es-AR" b="1" dirty="0">
              <a:solidFill>
                <a:schemeClr val="accent1"/>
              </a:solidFill>
            </a:endParaRPr>
          </a:p>
        </p:txBody>
      </p:sp>
      <p:sp>
        <p:nvSpPr>
          <p:cNvPr id="5" name="CuadroTexto 4"/>
          <p:cNvSpPr txBox="1"/>
          <p:nvPr/>
        </p:nvSpPr>
        <p:spPr>
          <a:xfrm>
            <a:off x="3581400" y="614801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13656856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80" y="1600200"/>
            <a:ext cx="5784839" cy="4525963"/>
          </a:xfrm>
        </p:spPr>
      </p:pic>
      <p:sp>
        <p:nvSpPr>
          <p:cNvPr id="5" name="CuadroTexto 4"/>
          <p:cNvSpPr txBox="1"/>
          <p:nvPr/>
        </p:nvSpPr>
        <p:spPr>
          <a:xfrm>
            <a:off x="3657600" y="1752600"/>
            <a:ext cx="887505" cy="369332"/>
          </a:xfrm>
          <a:prstGeom prst="rect">
            <a:avLst/>
          </a:prstGeom>
          <a:noFill/>
        </p:spPr>
        <p:txBody>
          <a:bodyPr wrap="square" rtlCol="0">
            <a:spAutoFit/>
          </a:bodyPr>
          <a:lstStyle/>
          <a:p>
            <a:r>
              <a:rPr lang="es-AR" b="1" dirty="0" smtClean="0">
                <a:solidFill>
                  <a:srgbClr val="FF0000"/>
                </a:solidFill>
              </a:rPr>
              <a:t>P= 0.01</a:t>
            </a:r>
            <a:endParaRPr lang="es-AR" b="1" dirty="0">
              <a:solidFill>
                <a:srgbClr val="FF0000"/>
              </a:solidFill>
            </a:endParaRPr>
          </a:p>
        </p:txBody>
      </p:sp>
      <p:sp>
        <p:nvSpPr>
          <p:cNvPr id="6" name="CuadroTexto 5"/>
          <p:cNvSpPr txBox="1"/>
          <p:nvPr/>
        </p:nvSpPr>
        <p:spPr>
          <a:xfrm>
            <a:off x="6079372" y="1748118"/>
            <a:ext cx="887505" cy="369332"/>
          </a:xfrm>
          <a:prstGeom prst="rect">
            <a:avLst/>
          </a:prstGeom>
          <a:noFill/>
        </p:spPr>
        <p:txBody>
          <a:bodyPr wrap="square" rtlCol="0">
            <a:spAutoFit/>
          </a:bodyPr>
          <a:lstStyle/>
          <a:p>
            <a:r>
              <a:rPr lang="es-AR" b="1" dirty="0" smtClean="0">
                <a:solidFill>
                  <a:schemeClr val="accent1"/>
                </a:solidFill>
              </a:rPr>
              <a:t>P= 0.10</a:t>
            </a:r>
            <a:endParaRPr lang="es-AR" b="1" dirty="0">
              <a:solidFill>
                <a:schemeClr val="accent1"/>
              </a:solidFill>
            </a:endParaRPr>
          </a:p>
        </p:txBody>
      </p:sp>
      <p:sp>
        <p:nvSpPr>
          <p:cNvPr id="7" name="CuadroTexto 6"/>
          <p:cNvSpPr txBox="1"/>
          <p:nvPr/>
        </p:nvSpPr>
        <p:spPr>
          <a:xfrm>
            <a:off x="3429000" y="4267200"/>
            <a:ext cx="1143000" cy="369332"/>
          </a:xfrm>
          <a:prstGeom prst="rect">
            <a:avLst/>
          </a:prstGeom>
          <a:noFill/>
        </p:spPr>
        <p:txBody>
          <a:bodyPr wrap="square" rtlCol="0">
            <a:spAutoFit/>
          </a:bodyPr>
          <a:lstStyle/>
          <a:p>
            <a:r>
              <a:rPr lang="es-AR" b="1" dirty="0" smtClean="0">
                <a:solidFill>
                  <a:srgbClr val="FF0000"/>
                </a:solidFill>
              </a:rPr>
              <a:t>P= 0.007</a:t>
            </a:r>
            <a:endParaRPr lang="es-AR" b="1" dirty="0">
              <a:solidFill>
                <a:srgbClr val="FF0000"/>
              </a:solidFill>
            </a:endParaRPr>
          </a:p>
        </p:txBody>
      </p:sp>
      <p:sp>
        <p:nvSpPr>
          <p:cNvPr id="8" name="CuadroTexto 7"/>
          <p:cNvSpPr txBox="1"/>
          <p:nvPr/>
        </p:nvSpPr>
        <p:spPr>
          <a:xfrm>
            <a:off x="6056960" y="4267200"/>
            <a:ext cx="887505" cy="369332"/>
          </a:xfrm>
          <a:prstGeom prst="rect">
            <a:avLst/>
          </a:prstGeom>
          <a:noFill/>
        </p:spPr>
        <p:txBody>
          <a:bodyPr wrap="square" rtlCol="0">
            <a:spAutoFit/>
          </a:bodyPr>
          <a:lstStyle/>
          <a:p>
            <a:r>
              <a:rPr lang="es-AR" b="1" dirty="0" smtClean="0">
                <a:solidFill>
                  <a:schemeClr val="accent1"/>
                </a:solidFill>
              </a:rPr>
              <a:t>P= 0.10</a:t>
            </a:r>
            <a:endParaRPr lang="es-AR" b="1" dirty="0">
              <a:solidFill>
                <a:schemeClr val="accent1"/>
              </a:solidFill>
            </a:endParaRPr>
          </a:p>
        </p:txBody>
      </p:sp>
      <p:sp>
        <p:nvSpPr>
          <p:cNvPr id="9" name="CuadroTexto 8"/>
          <p:cNvSpPr txBox="1"/>
          <p:nvPr/>
        </p:nvSpPr>
        <p:spPr>
          <a:xfrm>
            <a:off x="3581400" y="614801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220191354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rgbClr val="FF0000"/>
                </a:solidFill>
              </a:rPr>
              <a:t>Pero saben que es lo peor ??</a:t>
            </a:r>
            <a:endParaRPr lang="es-AR" dirty="0">
              <a:solidFill>
                <a:srgbClr val="FF0000"/>
              </a:solidFill>
            </a:endParaRPr>
          </a:p>
        </p:txBody>
      </p:sp>
      <p:cxnSp>
        <p:nvCxnSpPr>
          <p:cNvPr id="5" name="Conector recto de flecha 4"/>
          <p:cNvCxnSpPr/>
          <p:nvPr/>
        </p:nvCxnSpPr>
        <p:spPr>
          <a:xfrm>
            <a:off x="5638800" y="3124200"/>
            <a:ext cx="9144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a:stretch>
            <a:fillRect/>
          </a:stretch>
        </p:blipFill>
        <p:spPr>
          <a:xfrm>
            <a:off x="1023937" y="1524000"/>
            <a:ext cx="7096125" cy="3810000"/>
          </a:xfrm>
          <a:prstGeom prst="rect">
            <a:avLst/>
          </a:prstGeom>
        </p:spPr>
      </p:pic>
      <p:sp>
        <p:nvSpPr>
          <p:cNvPr id="7" name="Marcador de contenido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en-US" dirty="0"/>
              <a:t> </a:t>
            </a:r>
            <a:endParaRPr lang="en-US" dirty="0" smtClean="0"/>
          </a:p>
          <a:p>
            <a:pPr marL="0" indent="0" algn="ctr">
              <a:buNone/>
            </a:pPr>
            <a:r>
              <a:rPr lang="en-US" sz="4400" dirty="0" err="1" smtClean="0"/>
              <a:t>Análisis</a:t>
            </a:r>
            <a:r>
              <a:rPr lang="en-US" sz="4400" dirty="0" smtClean="0"/>
              <a:t> </a:t>
            </a:r>
            <a:r>
              <a:rPr lang="en-US" sz="4400" dirty="0" err="1" smtClean="0"/>
              <a:t>estratificado</a:t>
            </a:r>
            <a:r>
              <a:rPr lang="en-US" sz="4400" dirty="0" smtClean="0"/>
              <a:t>:  </a:t>
            </a:r>
            <a:r>
              <a:rPr lang="en-US" sz="4400" dirty="0" err="1" smtClean="0"/>
              <a:t>mostró</a:t>
            </a:r>
            <a:r>
              <a:rPr lang="en-US" sz="4400" dirty="0" smtClean="0"/>
              <a:t> </a:t>
            </a:r>
            <a:r>
              <a:rPr lang="en-US" sz="4400" dirty="0" err="1" smtClean="0"/>
              <a:t>que</a:t>
            </a:r>
            <a:r>
              <a:rPr lang="en-US" sz="4400" dirty="0" smtClean="0"/>
              <a:t>      FPI/HTP </a:t>
            </a:r>
            <a:r>
              <a:rPr lang="en-US" sz="4400" dirty="0" err="1" smtClean="0"/>
              <a:t>podían</a:t>
            </a:r>
            <a:r>
              <a:rPr lang="en-US" sz="4400" dirty="0" smtClean="0"/>
              <a:t> </a:t>
            </a:r>
            <a:r>
              <a:rPr lang="en-US" sz="4400" dirty="0" err="1" smtClean="0"/>
              <a:t>estar</a:t>
            </a:r>
            <a:r>
              <a:rPr lang="en-US" sz="4400" dirty="0" smtClean="0"/>
              <a:t> </a:t>
            </a:r>
            <a:r>
              <a:rPr lang="en-US" sz="4400" dirty="0" err="1" smtClean="0"/>
              <a:t>asociados</a:t>
            </a:r>
            <a:r>
              <a:rPr lang="en-US" sz="4400" dirty="0" smtClean="0"/>
              <a:t> a un </a:t>
            </a:r>
            <a:r>
              <a:rPr lang="en-US" sz="4400" dirty="0" err="1" smtClean="0"/>
              <a:t>riesgo</a:t>
            </a:r>
            <a:r>
              <a:rPr lang="en-US" sz="4400" dirty="0" smtClean="0"/>
              <a:t> similar ( o </a:t>
            </a:r>
            <a:r>
              <a:rPr lang="en-US" sz="4400" dirty="0" err="1" smtClean="0"/>
              <a:t>aun</a:t>
            </a:r>
            <a:r>
              <a:rPr lang="en-US" sz="4400" dirty="0" smtClean="0"/>
              <a:t> mayor) de </a:t>
            </a:r>
            <a:r>
              <a:rPr lang="en-US" sz="4400" dirty="0" err="1" smtClean="0"/>
              <a:t>progresión</a:t>
            </a:r>
            <a:r>
              <a:rPr lang="en-US" sz="4400" dirty="0" smtClean="0"/>
              <a:t> o </a:t>
            </a:r>
            <a:r>
              <a:rPr lang="en-US" sz="4400" dirty="0" err="1" smtClean="0"/>
              <a:t>muerte</a:t>
            </a:r>
            <a:r>
              <a:rPr lang="en-US" sz="4400" dirty="0" smtClean="0"/>
              <a:t> </a:t>
            </a:r>
            <a:r>
              <a:rPr lang="en-US" sz="4400" dirty="0" err="1" smtClean="0"/>
              <a:t>que</a:t>
            </a:r>
            <a:r>
              <a:rPr lang="en-US" sz="4400" dirty="0" smtClean="0"/>
              <a:t> los </a:t>
            </a:r>
            <a:r>
              <a:rPr lang="en-US" sz="4400" dirty="0" err="1" smtClean="0"/>
              <a:t>pacientes</a:t>
            </a:r>
            <a:r>
              <a:rPr lang="en-US" sz="4400" dirty="0" smtClean="0"/>
              <a:t> sin HTP    </a:t>
            </a:r>
            <a:endParaRPr lang="es-AR" sz="4400" dirty="0"/>
          </a:p>
        </p:txBody>
      </p:sp>
      <p:sp>
        <p:nvSpPr>
          <p:cNvPr id="6" name="CuadroTexto 5"/>
          <p:cNvSpPr txBox="1"/>
          <p:nvPr/>
        </p:nvSpPr>
        <p:spPr>
          <a:xfrm>
            <a:off x="3581400" y="614801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Tree>
    <p:extLst>
      <p:ext uri="{BB962C8B-B14F-4D97-AF65-F5344CB8AC3E}">
        <p14:creationId xmlns:p14="http://schemas.microsoft.com/office/powerpoint/2010/main" val="38740181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209800"/>
            <a:ext cx="8229600" cy="27432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AR" dirty="0" smtClean="0"/>
              <a:t>Después del ARTEMIS difícilmente se puedan utilizar antagonistas de las </a:t>
            </a:r>
            <a:r>
              <a:rPr lang="es-AR" dirty="0" err="1" smtClean="0"/>
              <a:t>endotelinas</a:t>
            </a:r>
            <a:r>
              <a:rPr lang="es-AR" dirty="0" smtClean="0"/>
              <a:t> en FPI (con o sin HTP !!!)</a:t>
            </a:r>
            <a:endParaRPr lang="es-AR" dirty="0"/>
          </a:p>
        </p:txBody>
      </p:sp>
      <p:sp>
        <p:nvSpPr>
          <p:cNvPr id="3" name="CuadroTexto 2"/>
          <p:cNvSpPr txBox="1"/>
          <p:nvPr/>
        </p:nvSpPr>
        <p:spPr>
          <a:xfrm rot="19177633">
            <a:off x="1295398" y="2105200"/>
            <a:ext cx="7543800" cy="1938992"/>
          </a:xfrm>
          <a:prstGeom prst="rect">
            <a:avLst/>
          </a:prstGeom>
          <a:noFill/>
        </p:spPr>
        <p:txBody>
          <a:bodyPr wrap="square" rtlCol="0">
            <a:spAutoFit/>
          </a:bodyPr>
          <a:lstStyle/>
          <a:p>
            <a:pPr algn="ctr"/>
            <a:r>
              <a:rPr lang="es-AR" sz="6000" dirty="0" err="1" smtClean="0">
                <a:solidFill>
                  <a:srgbClr val="FF0000"/>
                </a:solidFill>
                <a:latin typeface="AR DARLING" panose="02000000000000000000" pitchFamily="2" charset="0"/>
                <a:ea typeface="+mj-ea"/>
                <a:cs typeface="+mj-cs"/>
              </a:rPr>
              <a:t>Ambrisentan</a:t>
            </a:r>
            <a:r>
              <a:rPr lang="es-AR" sz="6000" dirty="0" smtClean="0">
                <a:solidFill>
                  <a:srgbClr val="FF0000"/>
                </a:solidFill>
                <a:latin typeface="AR DARLING" panose="02000000000000000000" pitchFamily="2" charset="0"/>
                <a:ea typeface="+mj-ea"/>
                <a:cs typeface="+mj-cs"/>
              </a:rPr>
              <a:t> peor que placebo !!!</a:t>
            </a:r>
            <a:endParaRPr lang="es-AR" dirty="0"/>
          </a:p>
        </p:txBody>
      </p:sp>
    </p:spTree>
    <p:extLst>
      <p:ext uri="{BB962C8B-B14F-4D97-AF65-F5344CB8AC3E}">
        <p14:creationId xmlns:p14="http://schemas.microsoft.com/office/powerpoint/2010/main" val="190786531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effectLst>
                  <a:outerShdw blurRad="50800" dist="38100" dir="5400000" algn="t" rotWithShape="0">
                    <a:prstClr val="black">
                      <a:alpha val="40000"/>
                    </a:prstClr>
                  </a:outerShdw>
                </a:effectLst>
              </a:rPr>
              <a:t>Debo asumir…</a:t>
            </a:r>
            <a:endParaRPr lang="es-AR" dirty="0">
              <a:solidFill>
                <a:schemeClr val="accent1"/>
              </a:solidFill>
              <a:effectLst>
                <a:outerShdw blurRad="50800" dist="38100" dir="5400000" algn="t" rotWithShape="0">
                  <a:prstClr val="black">
                    <a:alpha val="40000"/>
                  </a:prstClr>
                </a:outerShdw>
              </a:effectLst>
            </a:endParaRPr>
          </a:p>
        </p:txBody>
      </p:sp>
      <p:pic>
        <p:nvPicPr>
          <p:cNvPr id="1026" name="Picture 2" descr="http://www.tandildiario.com/image/13253/juan-antonio-mazze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768" y="1600200"/>
            <a:ext cx="326246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14609" y="274638"/>
            <a:ext cx="908050" cy="962262"/>
          </a:xfrm>
        </p:spPr>
      </p:pic>
      <p:graphicFrame>
        <p:nvGraphicFramePr>
          <p:cNvPr id="4" name="Diagrama 3"/>
          <p:cNvGraphicFramePr/>
          <p:nvPr>
            <p:extLst>
              <p:ext uri="{D42A27DB-BD31-4B8C-83A1-F6EECF244321}">
                <p14:modId xmlns:p14="http://schemas.microsoft.com/office/powerpoint/2010/main" val="3784700148"/>
              </p:ext>
            </p:extLst>
          </p:nvPr>
        </p:nvGraphicFramePr>
        <p:xfrm>
          <a:off x="896329" y="4495800"/>
          <a:ext cx="7793505" cy="990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538744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En resumen…….</a:t>
            </a:r>
            <a:endParaRPr lang="es-AR"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26626408"/>
              </p:ext>
            </p:extLst>
          </p:nvPr>
        </p:nvGraphicFramePr>
        <p:xfrm>
          <a:off x="304800" y="1600200"/>
          <a:ext cx="8381999" cy="2168472"/>
        </p:xfrm>
        <a:graphic>
          <a:graphicData uri="http://schemas.openxmlformats.org/drawingml/2006/table">
            <a:tbl>
              <a:tblPr firstRow="1" bandRow="1">
                <a:tableStyleId>{5C22544A-7EE6-4342-B048-85BDC9FD1C3A}</a:tableStyleId>
              </a:tblPr>
              <a:tblGrid>
                <a:gridCol w="2660145"/>
                <a:gridCol w="1418679"/>
                <a:gridCol w="2763533"/>
                <a:gridCol w="1539642"/>
              </a:tblGrid>
              <a:tr h="542118">
                <a:tc>
                  <a:txBody>
                    <a:bodyPr/>
                    <a:lstStyle/>
                    <a:p>
                      <a:r>
                        <a:rPr lang="es-AR" dirty="0" smtClean="0"/>
                        <a:t>Estudio ( Nombre</a:t>
                      </a:r>
                      <a:r>
                        <a:rPr lang="es-AR" baseline="0" dirty="0" smtClean="0"/>
                        <a:t> droga)</a:t>
                      </a:r>
                      <a:endParaRPr lang="es-AR" dirty="0"/>
                    </a:p>
                  </a:txBody>
                  <a:tcPr>
                    <a:solidFill>
                      <a:schemeClr val="accent6"/>
                    </a:solidFill>
                  </a:tcPr>
                </a:tc>
                <a:tc>
                  <a:txBody>
                    <a:bodyPr/>
                    <a:lstStyle/>
                    <a:p>
                      <a:r>
                        <a:rPr lang="es-AR" dirty="0" smtClean="0"/>
                        <a:t>Cateterismo</a:t>
                      </a:r>
                      <a:endParaRPr lang="es-AR" dirty="0"/>
                    </a:p>
                  </a:txBody>
                  <a:tcPr>
                    <a:solidFill>
                      <a:schemeClr val="accent6"/>
                    </a:solidFill>
                  </a:tcPr>
                </a:tc>
                <a:tc>
                  <a:txBody>
                    <a:bodyPr/>
                    <a:lstStyle/>
                    <a:p>
                      <a:r>
                        <a:rPr lang="es-AR" dirty="0" err="1" smtClean="0"/>
                        <a:t>End</a:t>
                      </a:r>
                      <a:r>
                        <a:rPr lang="es-AR" dirty="0" smtClean="0"/>
                        <a:t> </a:t>
                      </a:r>
                      <a:r>
                        <a:rPr lang="es-AR" dirty="0" err="1" smtClean="0"/>
                        <a:t>point</a:t>
                      </a:r>
                      <a:r>
                        <a:rPr lang="es-AR" dirty="0" smtClean="0"/>
                        <a:t> primario</a:t>
                      </a:r>
                      <a:endParaRPr lang="es-AR" dirty="0"/>
                    </a:p>
                  </a:txBody>
                  <a:tcPr>
                    <a:solidFill>
                      <a:schemeClr val="accent6"/>
                    </a:solidFill>
                  </a:tcPr>
                </a:tc>
                <a:tc>
                  <a:txBody>
                    <a:bodyPr/>
                    <a:lstStyle/>
                    <a:p>
                      <a:r>
                        <a:rPr lang="es-AR" dirty="0" smtClean="0"/>
                        <a:t>Resultado</a:t>
                      </a:r>
                      <a:endParaRPr lang="es-AR" dirty="0"/>
                    </a:p>
                  </a:txBody>
                  <a:tcPr>
                    <a:solidFill>
                      <a:schemeClr val="accent6"/>
                    </a:solidFill>
                  </a:tcPr>
                </a:tc>
              </a:tr>
              <a:tr h="542118">
                <a:tc>
                  <a:txBody>
                    <a:bodyPr/>
                    <a:lstStyle/>
                    <a:p>
                      <a:r>
                        <a:rPr lang="es-AR" dirty="0" smtClean="0"/>
                        <a:t>MUSIC</a:t>
                      </a:r>
                      <a:r>
                        <a:rPr lang="es-AR" baseline="0" dirty="0" smtClean="0"/>
                        <a:t> ( MACITENTAN)</a:t>
                      </a:r>
                      <a:endParaRPr lang="es-AR" dirty="0"/>
                    </a:p>
                  </a:txBody>
                  <a:tcPr/>
                </a:tc>
                <a:tc>
                  <a:txBody>
                    <a:bodyPr/>
                    <a:lstStyle/>
                    <a:p>
                      <a:pPr algn="ctr"/>
                      <a:r>
                        <a:rPr lang="es-AR" dirty="0" smtClean="0"/>
                        <a:t>NO</a:t>
                      </a:r>
                      <a:endParaRPr lang="es-AR" dirty="0"/>
                    </a:p>
                  </a:txBody>
                  <a:tcPr/>
                </a:tc>
                <a:tc>
                  <a:txBody>
                    <a:bodyPr/>
                    <a:lstStyle/>
                    <a:p>
                      <a:pPr algn="ctr"/>
                      <a:r>
                        <a:rPr lang="es-AR" dirty="0" smtClean="0"/>
                        <a:t>CAMBIOS</a:t>
                      </a:r>
                      <a:r>
                        <a:rPr lang="es-AR" baseline="0" dirty="0" smtClean="0"/>
                        <a:t> FVC</a:t>
                      </a:r>
                      <a:endParaRPr lang="es-AR" dirty="0"/>
                    </a:p>
                  </a:txBody>
                  <a:tcPr/>
                </a:tc>
                <a:tc>
                  <a:txBody>
                    <a:bodyPr/>
                    <a:lstStyle/>
                    <a:p>
                      <a:r>
                        <a:rPr lang="es-AR" dirty="0" smtClean="0"/>
                        <a:t>NEGATIVO</a:t>
                      </a:r>
                      <a:endParaRPr lang="es-AR" dirty="0"/>
                    </a:p>
                  </a:txBody>
                  <a:tcPr/>
                </a:tc>
              </a:tr>
              <a:tr h="542118">
                <a:tc>
                  <a:txBody>
                    <a:bodyPr/>
                    <a:lstStyle/>
                    <a:p>
                      <a:r>
                        <a:rPr lang="es-AR" dirty="0" smtClean="0"/>
                        <a:t>BUILD</a:t>
                      </a:r>
                      <a:r>
                        <a:rPr lang="es-AR" baseline="0" dirty="0" smtClean="0"/>
                        <a:t> 3 (BOSENTAN)</a:t>
                      </a:r>
                      <a:endParaRPr lang="es-AR" dirty="0"/>
                    </a:p>
                  </a:txBody>
                  <a:tcPr/>
                </a:tc>
                <a:tc>
                  <a:txBody>
                    <a:bodyPr/>
                    <a:lstStyle/>
                    <a:p>
                      <a:pPr algn="ctr"/>
                      <a:r>
                        <a:rPr lang="es-AR" dirty="0" smtClean="0"/>
                        <a:t>NO</a:t>
                      </a:r>
                      <a:endParaRPr lang="es-AR" dirty="0"/>
                    </a:p>
                  </a:txBody>
                  <a:tcPr/>
                </a:tc>
                <a:tc>
                  <a:txBody>
                    <a:bodyPr/>
                    <a:lstStyle/>
                    <a:p>
                      <a:pPr algn="ctr"/>
                      <a:r>
                        <a:rPr lang="es-AR" dirty="0" smtClean="0"/>
                        <a:t>MUERTE</a:t>
                      </a:r>
                      <a:r>
                        <a:rPr lang="es-AR" baseline="0" dirty="0" smtClean="0"/>
                        <a:t> O PROGRESION</a:t>
                      </a:r>
                      <a:endParaRPr lang="es-AR" dirty="0"/>
                    </a:p>
                  </a:txBody>
                  <a:tcPr/>
                </a:tc>
                <a:tc>
                  <a:txBody>
                    <a:bodyPr/>
                    <a:lstStyle/>
                    <a:p>
                      <a:r>
                        <a:rPr lang="es-AR" dirty="0" smtClean="0"/>
                        <a:t>NEGATIVO</a:t>
                      </a:r>
                      <a:endParaRPr lang="es-AR" dirty="0"/>
                    </a:p>
                  </a:txBody>
                  <a:tcPr/>
                </a:tc>
              </a:tr>
              <a:tr h="542118">
                <a:tc>
                  <a:txBody>
                    <a:bodyPr/>
                    <a:lstStyle/>
                    <a:p>
                      <a:r>
                        <a:rPr lang="es-AR" dirty="0" smtClean="0"/>
                        <a:t>STEP (SILDENAFIL)</a:t>
                      </a:r>
                      <a:endParaRPr lang="es-AR" dirty="0"/>
                    </a:p>
                  </a:txBody>
                  <a:tcPr/>
                </a:tc>
                <a:tc>
                  <a:txBody>
                    <a:bodyPr/>
                    <a:lstStyle/>
                    <a:p>
                      <a:pPr algn="ctr"/>
                      <a:r>
                        <a:rPr lang="es-AR" dirty="0" smtClean="0"/>
                        <a:t>NO</a:t>
                      </a:r>
                      <a:endParaRPr lang="es-AR" dirty="0"/>
                    </a:p>
                  </a:txBody>
                  <a:tcPr/>
                </a:tc>
                <a:tc>
                  <a:txBody>
                    <a:bodyPr/>
                    <a:lstStyle/>
                    <a:p>
                      <a:pPr algn="ctr"/>
                      <a:r>
                        <a:rPr lang="es-AR" dirty="0" smtClean="0"/>
                        <a:t>6MWT DISTANCIA</a:t>
                      </a:r>
                      <a:endParaRPr lang="es-AR" dirty="0"/>
                    </a:p>
                  </a:txBody>
                  <a:tcPr/>
                </a:tc>
                <a:tc>
                  <a:txBody>
                    <a:bodyPr/>
                    <a:lstStyle/>
                    <a:p>
                      <a:r>
                        <a:rPr lang="es-AR" dirty="0" smtClean="0"/>
                        <a:t>NEGATIVO</a:t>
                      </a:r>
                      <a:endParaRPr lang="es-AR" dirty="0"/>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215845158"/>
              </p:ext>
            </p:extLst>
          </p:nvPr>
        </p:nvGraphicFramePr>
        <p:xfrm>
          <a:off x="304801" y="3733800"/>
          <a:ext cx="8381999" cy="1049364"/>
        </p:xfrm>
        <a:graphic>
          <a:graphicData uri="http://schemas.openxmlformats.org/drawingml/2006/table">
            <a:tbl>
              <a:tblPr firstRow="1" bandRow="1">
                <a:tableStyleId>{5C22544A-7EE6-4342-B048-85BDC9FD1C3A}</a:tableStyleId>
              </a:tblPr>
              <a:tblGrid>
                <a:gridCol w="2660145"/>
                <a:gridCol w="1418679"/>
                <a:gridCol w="2763533"/>
                <a:gridCol w="1539642"/>
              </a:tblGrid>
              <a:tr h="1049364">
                <a:tc>
                  <a:txBody>
                    <a:bodyPr/>
                    <a:lstStyle/>
                    <a:p>
                      <a:endParaRPr lang="es-AR" dirty="0" smtClean="0"/>
                    </a:p>
                    <a:p>
                      <a:r>
                        <a:rPr lang="es-AR" b="0" dirty="0" smtClean="0">
                          <a:solidFill>
                            <a:schemeClr val="tx1"/>
                          </a:solidFill>
                        </a:rPr>
                        <a:t>ARTEMIS</a:t>
                      </a:r>
                      <a:r>
                        <a:rPr lang="es-AR" b="0" baseline="0" dirty="0" smtClean="0">
                          <a:solidFill>
                            <a:schemeClr val="tx1"/>
                          </a:solidFill>
                        </a:rPr>
                        <a:t> </a:t>
                      </a:r>
                      <a:r>
                        <a:rPr lang="es-AR" b="0" dirty="0" smtClean="0">
                          <a:solidFill>
                            <a:schemeClr val="tx1"/>
                          </a:solidFill>
                        </a:rPr>
                        <a:t>(AMBRISENTAN)</a:t>
                      </a:r>
                      <a:endParaRPr lang="es-AR" b="0" dirty="0">
                        <a:solidFill>
                          <a:schemeClr val="tx1"/>
                        </a:solidFill>
                      </a:endParaRPr>
                    </a:p>
                  </a:txBody>
                  <a:tcPr>
                    <a:solidFill>
                      <a:schemeClr val="accent1">
                        <a:lumMod val="20000"/>
                        <a:lumOff val="80000"/>
                      </a:schemeClr>
                    </a:solidFill>
                  </a:tcPr>
                </a:tc>
                <a:tc>
                  <a:txBody>
                    <a:bodyPr/>
                    <a:lstStyle/>
                    <a:p>
                      <a:pPr algn="ctr"/>
                      <a:endParaRPr lang="es-AR" b="1" dirty="0" smtClean="0">
                        <a:solidFill>
                          <a:schemeClr val="lt1"/>
                        </a:solidFill>
                      </a:endParaRPr>
                    </a:p>
                    <a:p>
                      <a:pPr algn="ctr"/>
                      <a:r>
                        <a:rPr lang="es-AR" b="0" dirty="0" smtClean="0">
                          <a:solidFill>
                            <a:schemeClr val="tx1"/>
                          </a:solidFill>
                        </a:rPr>
                        <a:t>SI</a:t>
                      </a:r>
                      <a:endParaRPr lang="es-AR" b="0" dirty="0">
                        <a:solidFill>
                          <a:schemeClr val="tx1"/>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A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AR" b="0" dirty="0" smtClean="0">
                          <a:solidFill>
                            <a:schemeClr val="tx1"/>
                          </a:solidFill>
                        </a:rPr>
                        <a:t>MUERTE</a:t>
                      </a:r>
                      <a:r>
                        <a:rPr lang="es-AR" b="0" baseline="0" dirty="0" smtClean="0">
                          <a:solidFill>
                            <a:schemeClr val="tx1"/>
                          </a:solidFill>
                        </a:rPr>
                        <a:t> O PROGRESION</a:t>
                      </a:r>
                      <a:endParaRPr lang="es-AR" b="0" dirty="0" smtClean="0">
                        <a:solidFill>
                          <a:schemeClr val="tx1"/>
                        </a:solidFill>
                      </a:endParaRPr>
                    </a:p>
                    <a:p>
                      <a:endParaRPr lang="es-AR" dirty="0"/>
                    </a:p>
                  </a:txBody>
                  <a:tcPr>
                    <a:solidFill>
                      <a:schemeClr val="accent1">
                        <a:lumMod val="20000"/>
                        <a:lumOff val="80000"/>
                      </a:schemeClr>
                    </a:solidFill>
                  </a:tcPr>
                </a:tc>
                <a:tc>
                  <a:txBody>
                    <a:bodyPr/>
                    <a:lstStyle/>
                    <a:p>
                      <a:r>
                        <a:rPr lang="es-AR" b="0" dirty="0" smtClean="0">
                          <a:solidFill>
                            <a:schemeClr val="tx1"/>
                          </a:solidFill>
                        </a:rPr>
                        <a:t>NEGATIVO        (MAYOR</a:t>
                      </a:r>
                      <a:r>
                        <a:rPr lang="es-AR" b="0" baseline="0" dirty="0" smtClean="0">
                          <a:solidFill>
                            <a:schemeClr val="tx1"/>
                          </a:solidFill>
                        </a:rPr>
                        <a:t> PROGRESION)</a:t>
                      </a:r>
                      <a:endParaRPr lang="es-AR" b="0" dirty="0">
                        <a:solidFill>
                          <a:schemeClr val="tx1"/>
                        </a:solidFill>
                      </a:endParaRPr>
                    </a:p>
                  </a:txBody>
                  <a:tcPr>
                    <a:solidFill>
                      <a:schemeClr val="accent1">
                        <a:lumMod val="20000"/>
                        <a:lumOff val="80000"/>
                      </a:schemeClr>
                    </a:solidFill>
                  </a:tcPr>
                </a:tc>
              </a:tr>
            </a:tbl>
          </a:graphicData>
        </a:graphic>
      </p:graphicFrame>
      <p:sp>
        <p:nvSpPr>
          <p:cNvPr id="5" name="CuadroTexto 4"/>
          <p:cNvSpPr txBox="1"/>
          <p:nvPr/>
        </p:nvSpPr>
        <p:spPr>
          <a:xfrm>
            <a:off x="457200" y="6248400"/>
            <a:ext cx="5105400" cy="369332"/>
          </a:xfrm>
          <a:prstGeom prst="rect">
            <a:avLst/>
          </a:prstGeom>
          <a:noFill/>
        </p:spPr>
        <p:txBody>
          <a:bodyPr wrap="square" rtlCol="0">
            <a:spAutoFit/>
          </a:bodyPr>
          <a:lstStyle/>
          <a:p>
            <a:r>
              <a:rPr lang="sv-SE" b="1" dirty="0" smtClean="0">
                <a:solidFill>
                  <a:schemeClr val="accent1"/>
                </a:solidFill>
              </a:rPr>
              <a:t>Raghu G. et al. Ann </a:t>
            </a:r>
            <a:r>
              <a:rPr lang="sv-SE" b="1" dirty="0">
                <a:solidFill>
                  <a:schemeClr val="accent1"/>
                </a:solidFill>
              </a:rPr>
              <a:t>Intern Med. 2013;158:641 -649.</a:t>
            </a:r>
            <a:endParaRPr lang="fr-FR" b="1" dirty="0">
              <a:solidFill>
                <a:schemeClr val="accent1"/>
              </a:solidFill>
            </a:endParaRPr>
          </a:p>
        </p:txBody>
      </p:sp>
      <p:sp>
        <p:nvSpPr>
          <p:cNvPr id="6" name="CuadroTexto 5"/>
          <p:cNvSpPr txBox="1"/>
          <p:nvPr/>
        </p:nvSpPr>
        <p:spPr>
          <a:xfrm>
            <a:off x="457200" y="5879068"/>
            <a:ext cx="6096000" cy="369332"/>
          </a:xfrm>
          <a:prstGeom prst="rect">
            <a:avLst/>
          </a:prstGeom>
          <a:noFill/>
        </p:spPr>
        <p:txBody>
          <a:bodyPr wrap="square" rtlCol="0">
            <a:spAutoFit/>
          </a:bodyPr>
          <a:lstStyle/>
          <a:p>
            <a:r>
              <a:rPr lang="en-US" b="1" dirty="0">
                <a:solidFill>
                  <a:schemeClr val="accent1"/>
                </a:solidFill>
              </a:rPr>
              <a:t>The </a:t>
            </a:r>
            <a:r>
              <a:rPr lang="en-US" b="1" dirty="0" smtClean="0">
                <a:solidFill>
                  <a:schemeClr val="accent1"/>
                </a:solidFill>
              </a:rPr>
              <a:t>IPF Clinical </a:t>
            </a:r>
            <a:r>
              <a:rPr lang="en-US" b="1" dirty="0">
                <a:solidFill>
                  <a:schemeClr val="accent1"/>
                </a:solidFill>
              </a:rPr>
              <a:t>Research </a:t>
            </a:r>
            <a:r>
              <a:rPr lang="en-US" b="1" dirty="0" err="1" smtClean="0">
                <a:solidFill>
                  <a:schemeClr val="accent1"/>
                </a:solidFill>
              </a:rPr>
              <a:t>Netwo</a:t>
            </a:r>
            <a:r>
              <a:rPr lang="en-US" b="1" dirty="0" smtClean="0">
                <a:solidFill>
                  <a:schemeClr val="accent1"/>
                </a:solidFill>
              </a:rPr>
              <a:t>. </a:t>
            </a:r>
            <a:r>
              <a:rPr lang="fr-FR" b="1" dirty="0" smtClean="0">
                <a:solidFill>
                  <a:schemeClr val="accent1"/>
                </a:solidFill>
              </a:rPr>
              <a:t>N </a:t>
            </a:r>
            <a:r>
              <a:rPr lang="fr-FR" b="1" dirty="0" err="1">
                <a:solidFill>
                  <a:schemeClr val="accent1"/>
                </a:solidFill>
              </a:rPr>
              <a:t>Engl</a:t>
            </a:r>
            <a:r>
              <a:rPr lang="fr-FR" b="1" dirty="0">
                <a:solidFill>
                  <a:schemeClr val="accent1"/>
                </a:solidFill>
              </a:rPr>
              <a:t> J Med 2010;363:620-8</a:t>
            </a:r>
          </a:p>
        </p:txBody>
      </p:sp>
      <p:sp>
        <p:nvSpPr>
          <p:cNvPr id="7" name="CuadroTexto 6"/>
          <p:cNvSpPr txBox="1"/>
          <p:nvPr/>
        </p:nvSpPr>
        <p:spPr>
          <a:xfrm>
            <a:off x="457200" y="5158333"/>
            <a:ext cx="4724400" cy="369332"/>
          </a:xfrm>
          <a:prstGeom prst="rect">
            <a:avLst/>
          </a:prstGeom>
          <a:noFill/>
        </p:spPr>
        <p:txBody>
          <a:bodyPr wrap="square" rtlCol="0">
            <a:spAutoFit/>
          </a:bodyPr>
          <a:lstStyle/>
          <a:p>
            <a:r>
              <a:rPr lang="fr-FR" b="1" dirty="0" smtClean="0">
                <a:solidFill>
                  <a:schemeClr val="accent1"/>
                </a:solidFill>
              </a:rPr>
              <a:t>Raghu G. et al. </a:t>
            </a:r>
            <a:r>
              <a:rPr lang="fr-FR" b="1" dirty="0" err="1" smtClean="0">
                <a:solidFill>
                  <a:schemeClr val="accent1"/>
                </a:solidFill>
              </a:rPr>
              <a:t>Eur</a:t>
            </a:r>
            <a:r>
              <a:rPr lang="fr-FR" b="1" dirty="0" smtClean="0">
                <a:solidFill>
                  <a:schemeClr val="accent1"/>
                </a:solidFill>
              </a:rPr>
              <a:t> </a:t>
            </a:r>
            <a:r>
              <a:rPr lang="fr-FR" b="1" dirty="0" err="1">
                <a:solidFill>
                  <a:schemeClr val="accent1"/>
                </a:solidFill>
              </a:rPr>
              <a:t>Respir</a:t>
            </a:r>
            <a:r>
              <a:rPr lang="fr-FR" b="1" dirty="0">
                <a:solidFill>
                  <a:schemeClr val="accent1"/>
                </a:solidFill>
              </a:rPr>
              <a:t> J 2013; 42: 1622–1632</a:t>
            </a:r>
            <a:endParaRPr lang="es-AR" b="1" dirty="0">
              <a:solidFill>
                <a:schemeClr val="accent1"/>
              </a:solidFill>
              <a:latin typeface="+mj-lt"/>
            </a:endParaRPr>
          </a:p>
        </p:txBody>
      </p:sp>
      <p:sp>
        <p:nvSpPr>
          <p:cNvPr id="9" name="CuadroTexto 8"/>
          <p:cNvSpPr txBox="1"/>
          <p:nvPr/>
        </p:nvSpPr>
        <p:spPr>
          <a:xfrm>
            <a:off x="457200" y="5518701"/>
            <a:ext cx="6172200" cy="369332"/>
          </a:xfrm>
          <a:prstGeom prst="rect">
            <a:avLst/>
          </a:prstGeom>
          <a:noFill/>
        </p:spPr>
        <p:txBody>
          <a:bodyPr wrap="square" rtlCol="0">
            <a:spAutoFit/>
          </a:bodyPr>
          <a:lstStyle/>
          <a:p>
            <a:r>
              <a:rPr lang="en-US" b="1" dirty="0" smtClean="0">
                <a:solidFill>
                  <a:schemeClr val="accent1"/>
                </a:solidFill>
              </a:rPr>
              <a:t>King T. et al Am </a:t>
            </a:r>
            <a:r>
              <a:rPr lang="en-US" b="1" dirty="0">
                <a:solidFill>
                  <a:schemeClr val="accent1"/>
                </a:solidFill>
              </a:rPr>
              <a:t>J </a:t>
            </a:r>
            <a:r>
              <a:rPr lang="en-US" b="1" dirty="0" err="1">
                <a:solidFill>
                  <a:schemeClr val="accent1"/>
                </a:solidFill>
              </a:rPr>
              <a:t>Respir</a:t>
            </a:r>
            <a:r>
              <a:rPr lang="en-US" b="1" dirty="0">
                <a:solidFill>
                  <a:schemeClr val="accent1"/>
                </a:solidFill>
              </a:rPr>
              <a:t> </a:t>
            </a:r>
            <a:r>
              <a:rPr lang="en-US" b="1" dirty="0" err="1">
                <a:solidFill>
                  <a:schemeClr val="accent1"/>
                </a:solidFill>
              </a:rPr>
              <a:t>Crit</a:t>
            </a:r>
            <a:r>
              <a:rPr lang="en-US" b="1" dirty="0">
                <a:solidFill>
                  <a:schemeClr val="accent1"/>
                </a:solidFill>
              </a:rPr>
              <a:t> Care Med </a:t>
            </a:r>
            <a:r>
              <a:rPr lang="en-US" b="1" dirty="0" err="1">
                <a:solidFill>
                  <a:schemeClr val="accent1"/>
                </a:solidFill>
              </a:rPr>
              <a:t>Vol</a:t>
            </a:r>
            <a:r>
              <a:rPr lang="en-US" b="1" dirty="0">
                <a:solidFill>
                  <a:schemeClr val="accent1"/>
                </a:solidFill>
              </a:rPr>
              <a:t> 184. pp 92–99, 2011</a:t>
            </a:r>
            <a:endParaRPr lang="es-AR" b="1" dirty="0">
              <a:solidFill>
                <a:schemeClr val="accent1"/>
              </a:solidFill>
              <a:latin typeface="+mj-lt"/>
            </a:endParaRPr>
          </a:p>
        </p:txBody>
      </p:sp>
    </p:spTree>
    <p:extLst>
      <p:ext uri="{BB962C8B-B14F-4D97-AF65-F5344CB8AC3E}">
        <p14:creationId xmlns:p14="http://schemas.microsoft.com/office/powerpoint/2010/main" val="16399893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Por lo tanto….</a:t>
            </a:r>
            <a:endParaRPr lang="es-AR" dirty="0">
              <a:solidFill>
                <a:schemeClr val="accent1"/>
              </a:solidFill>
            </a:endParaRPr>
          </a:p>
        </p:txBody>
      </p:sp>
      <p:sp>
        <p:nvSpPr>
          <p:cNvPr id="3" name="Marcador de contenido 2"/>
          <p:cNvSpPr>
            <a:spLocks noGrp="1"/>
          </p:cNvSpPr>
          <p:nvPr>
            <p:ph idx="1"/>
          </p:nvPr>
        </p:nvSpPr>
        <p:spPr>
          <a:xfrm>
            <a:off x="457200" y="1600200"/>
            <a:ext cx="8229600" cy="4267200"/>
          </a:xfrm>
        </p:spPr>
        <p:txBody>
          <a:bodyPr>
            <a:normAutofit fontScale="25000" lnSpcReduction="20000"/>
          </a:bodyPr>
          <a:lstStyle/>
          <a:p>
            <a:r>
              <a:rPr lang="es-AR" sz="12800" i="1" dirty="0">
                <a:solidFill>
                  <a:srgbClr val="FF0000"/>
                </a:solidFill>
              </a:rPr>
              <a:t>No se recomienda </a:t>
            </a:r>
            <a:r>
              <a:rPr lang="es-AR" sz="12800" dirty="0"/>
              <a:t>la realización de cateterismo derecho </a:t>
            </a:r>
            <a:r>
              <a:rPr lang="es-AR" sz="12800" i="1" dirty="0">
                <a:solidFill>
                  <a:srgbClr val="FF0000"/>
                </a:solidFill>
              </a:rPr>
              <a:t>de manera </a:t>
            </a:r>
            <a:r>
              <a:rPr lang="es-AR" sz="12800" i="1" dirty="0" smtClean="0">
                <a:solidFill>
                  <a:srgbClr val="FF0000"/>
                </a:solidFill>
              </a:rPr>
              <a:t>rutinaria</a:t>
            </a:r>
            <a:r>
              <a:rPr lang="es-AR" sz="12800" dirty="0" smtClean="0"/>
              <a:t>, </a:t>
            </a:r>
            <a:r>
              <a:rPr lang="es-AR" sz="12800" dirty="0"/>
              <a:t>con fines de evaluación </a:t>
            </a:r>
            <a:r>
              <a:rPr lang="es-AR" sz="12800" dirty="0" smtClean="0"/>
              <a:t>pronóstica</a:t>
            </a:r>
            <a:r>
              <a:rPr lang="es-AR" sz="12800" dirty="0"/>
              <a:t>, dada la falta de terapia </a:t>
            </a:r>
            <a:r>
              <a:rPr lang="es-AR" sz="12800" dirty="0" smtClean="0"/>
              <a:t>especifica</a:t>
            </a:r>
          </a:p>
          <a:p>
            <a:r>
              <a:rPr lang="es-AR" sz="12800" dirty="0" smtClean="0"/>
              <a:t>Excepciones: </a:t>
            </a:r>
          </a:p>
          <a:p>
            <a:pPr>
              <a:buFontTx/>
              <a:buChar char="-"/>
            </a:pPr>
            <a:r>
              <a:rPr lang="es-AR" sz="12800" dirty="0" smtClean="0"/>
              <a:t>Evaluación para </a:t>
            </a:r>
            <a:r>
              <a:rPr lang="es-AR" sz="12800" dirty="0" err="1" smtClean="0"/>
              <a:t>transplante</a:t>
            </a:r>
            <a:endParaRPr lang="es-AR" sz="12800" dirty="0" smtClean="0"/>
          </a:p>
          <a:p>
            <a:pPr>
              <a:buFontTx/>
              <a:buChar char="-"/>
            </a:pPr>
            <a:r>
              <a:rPr lang="es-AR" sz="12800" dirty="0" smtClean="0"/>
              <a:t>Disnea, o Insuficiencia respiratoria y descenso DLCO no “explicable o atribuible” a las anormalidades pulmonares</a:t>
            </a:r>
            <a:endParaRPr lang="es-AR" sz="12800" dirty="0" smtClean="0"/>
          </a:p>
          <a:p>
            <a:endParaRPr lang="es-AR" sz="9800" dirty="0" smtClean="0"/>
          </a:p>
          <a:p>
            <a:endParaRPr lang="es-AR" dirty="0"/>
          </a:p>
        </p:txBody>
      </p:sp>
    </p:spTree>
    <p:extLst>
      <p:ext uri="{BB962C8B-B14F-4D97-AF65-F5344CB8AC3E}">
        <p14:creationId xmlns:p14="http://schemas.microsoft.com/office/powerpoint/2010/main" val="301330125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68288"/>
            <a:ext cx="8401051" cy="1398587"/>
          </a:xfrm>
        </p:spPr>
        <p:txBody>
          <a:bodyPr>
            <a:normAutofit fontScale="90000"/>
          </a:bodyPr>
          <a:lstStyle/>
          <a:p>
            <a:pPr eaLnBrk="1" hangingPunct="1"/>
            <a:r>
              <a:rPr lang="es-ES" altLang="es-AR" b="1" dirty="0" smtClean="0">
                <a:solidFill>
                  <a:schemeClr val="accent1"/>
                </a:solidFill>
              </a:rPr>
              <a:t>Como se debe tratar la HTP en FPI ???</a:t>
            </a:r>
          </a:p>
        </p:txBody>
      </p:sp>
      <p:sp>
        <p:nvSpPr>
          <p:cNvPr id="48131" name="Rectangle 3"/>
          <p:cNvSpPr>
            <a:spLocks noGrp="1" noChangeArrowheads="1"/>
          </p:cNvSpPr>
          <p:nvPr>
            <p:ph type="body" idx="1"/>
          </p:nvPr>
        </p:nvSpPr>
        <p:spPr>
          <a:xfrm>
            <a:off x="838200" y="2917688"/>
            <a:ext cx="7467600" cy="16430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eaLnBrk="1" hangingPunct="1">
              <a:lnSpc>
                <a:spcPct val="90000"/>
              </a:lnSpc>
              <a:buFont typeface="Wingdings" panose="05000000000000000000" pitchFamily="2" charset="2"/>
              <a:buChar char="ü"/>
            </a:pPr>
            <a:r>
              <a:rPr lang="es-ES" altLang="es-AR" sz="2800" dirty="0" smtClean="0">
                <a:solidFill>
                  <a:srgbClr val="000000"/>
                </a:solidFill>
              </a:rPr>
              <a:t>Oxigenoterapia ( pacientes </a:t>
            </a:r>
            <a:r>
              <a:rPr lang="es-ES" altLang="es-AR" sz="2800" dirty="0" err="1" smtClean="0">
                <a:solidFill>
                  <a:srgbClr val="000000"/>
                </a:solidFill>
              </a:rPr>
              <a:t>hipoxémicos</a:t>
            </a:r>
            <a:r>
              <a:rPr lang="es-ES" altLang="es-AR" sz="2800" dirty="0" smtClean="0">
                <a:solidFill>
                  <a:srgbClr val="000000"/>
                </a:solidFill>
              </a:rPr>
              <a:t>) </a:t>
            </a:r>
          </a:p>
          <a:p>
            <a:pPr marL="342900" indent="-342900" algn="l" eaLnBrk="1" hangingPunct="1">
              <a:lnSpc>
                <a:spcPct val="90000"/>
              </a:lnSpc>
              <a:buFont typeface="Wingdings" panose="05000000000000000000" pitchFamily="2" charset="2"/>
              <a:buChar char="ü"/>
            </a:pPr>
            <a:r>
              <a:rPr lang="es-ES" altLang="es-AR" sz="2800" dirty="0" smtClean="0">
                <a:solidFill>
                  <a:srgbClr val="000000"/>
                </a:solidFill>
              </a:rPr>
              <a:t>Diuréticos (si hay fallo derecho) y </a:t>
            </a:r>
          </a:p>
          <a:p>
            <a:pPr marL="342900" indent="-342900" algn="l" eaLnBrk="1" hangingPunct="1">
              <a:lnSpc>
                <a:spcPct val="90000"/>
              </a:lnSpc>
              <a:buFont typeface="Wingdings" panose="05000000000000000000" pitchFamily="2" charset="2"/>
              <a:buChar char="ü"/>
            </a:pPr>
            <a:r>
              <a:rPr lang="es-ES" altLang="es-AR" sz="2800" dirty="0" smtClean="0">
                <a:solidFill>
                  <a:srgbClr val="000000"/>
                </a:solidFill>
              </a:rPr>
              <a:t>Eventualmente anticoagulación.</a:t>
            </a:r>
          </a:p>
          <a:p>
            <a:pPr algn="l" eaLnBrk="1" hangingPunct="1">
              <a:lnSpc>
                <a:spcPct val="90000"/>
              </a:lnSpc>
              <a:buFontTx/>
              <a:buNone/>
            </a:pPr>
            <a:endParaRPr lang="es-ES" altLang="es-AR" sz="2000" dirty="0" smtClean="0">
              <a:solidFill>
                <a:srgbClr val="000000"/>
              </a:solidFill>
            </a:endParaRPr>
          </a:p>
        </p:txBody>
      </p:sp>
      <p:sp>
        <p:nvSpPr>
          <p:cNvPr id="2" name="Rectángulo 1"/>
          <p:cNvSpPr/>
          <p:nvPr/>
        </p:nvSpPr>
        <p:spPr>
          <a:xfrm>
            <a:off x="457200" y="1659841"/>
            <a:ext cx="7713400" cy="584775"/>
          </a:xfrm>
          <a:prstGeom prst="rect">
            <a:avLst/>
          </a:prstGeom>
          <a:noFill/>
        </p:spPr>
        <p:txBody>
          <a:bodyPr wrap="square" lIns="91440" tIns="45720" rIns="91440" bIns="45720">
            <a:spAutoFit/>
          </a:bodyPr>
          <a:lstStyle/>
          <a:p>
            <a:pPr algn="ctr"/>
            <a:r>
              <a:rPr lang="es-ES" altLang="es-AR" sz="3200" b="1" i="1" u="sng" cap="none" spc="0" dirty="0" smtClean="0">
                <a:ln w="6600">
                  <a:solidFill>
                    <a:schemeClr val="accent2"/>
                  </a:solidFill>
                  <a:prstDash val="solid"/>
                </a:ln>
                <a:solidFill>
                  <a:srgbClr val="FFFFFF"/>
                </a:solidFill>
                <a:effectLst>
                  <a:outerShdw dist="38100" dir="2700000" algn="tl" rotWithShape="0">
                    <a:schemeClr val="accent2"/>
                  </a:outerShdw>
                </a:effectLst>
              </a:rPr>
              <a:t>Medidas terapéuticas disponibles</a:t>
            </a:r>
            <a:endParaRPr lang="es-AR"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429350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Conclusión </a:t>
            </a:r>
            <a:endParaRPr lang="es-AR" dirty="0">
              <a:solidFill>
                <a:schemeClr val="accent1"/>
              </a:solidFill>
            </a:endParaRPr>
          </a:p>
        </p:txBody>
      </p:sp>
      <p:sp>
        <p:nvSpPr>
          <p:cNvPr id="3" name="Marcador de contenido 2"/>
          <p:cNvSpPr>
            <a:spLocks noGrp="1"/>
          </p:cNvSpPr>
          <p:nvPr>
            <p:ph idx="1"/>
          </p:nvPr>
        </p:nvSpPr>
        <p:spPr/>
        <p:txBody>
          <a:bodyPr>
            <a:normAutofit fontScale="85000" lnSpcReduction="10000"/>
          </a:bodyPr>
          <a:lstStyle/>
          <a:p>
            <a:r>
              <a:rPr lang="es-AR" dirty="0" smtClean="0"/>
              <a:t>Sabemos que los pacientes con FPI y HTP tienen mayor mortalidad</a:t>
            </a:r>
          </a:p>
          <a:p>
            <a:r>
              <a:rPr lang="es-AR" dirty="0" smtClean="0"/>
              <a:t>Esto quizás se deba en parte a enfermedad mas avanzada y al desarrollo del </a:t>
            </a:r>
            <a:r>
              <a:rPr lang="es-AR" dirty="0" err="1" smtClean="0"/>
              <a:t>Cor</a:t>
            </a:r>
            <a:r>
              <a:rPr lang="es-AR" dirty="0" smtClean="0"/>
              <a:t> </a:t>
            </a:r>
            <a:r>
              <a:rPr lang="es-AR" dirty="0" err="1" smtClean="0"/>
              <a:t>Pulmonale</a:t>
            </a:r>
            <a:endParaRPr lang="es-AR" dirty="0" smtClean="0"/>
          </a:p>
          <a:p>
            <a:r>
              <a:rPr lang="es-AR" dirty="0" smtClean="0"/>
              <a:t>El tratamiento de la HTP con drogas específicas </a:t>
            </a:r>
            <a:r>
              <a:rPr lang="es-AR" dirty="0" smtClean="0"/>
              <a:t>no </a:t>
            </a:r>
            <a:r>
              <a:rPr lang="es-AR" dirty="0" smtClean="0"/>
              <a:t>tiene impacto en la </a:t>
            </a:r>
            <a:r>
              <a:rPr lang="es-AR" dirty="0" smtClean="0"/>
              <a:t>mortalidad, </a:t>
            </a:r>
            <a:r>
              <a:rPr lang="es-AR" dirty="0" smtClean="0"/>
              <a:t>e inclusive puede acelerar la progresión de la enfermedad ( ARTEMIS) </a:t>
            </a:r>
            <a:endParaRPr lang="es-AR" dirty="0" smtClean="0"/>
          </a:p>
          <a:p>
            <a:r>
              <a:rPr lang="en-US" dirty="0" err="1" smtClean="0"/>
              <a:t>Pacientes</a:t>
            </a:r>
            <a:r>
              <a:rPr lang="en-US" dirty="0" smtClean="0"/>
              <a:t> con HTP “ </a:t>
            </a:r>
            <a:r>
              <a:rPr lang="en-US" dirty="0" err="1" smtClean="0"/>
              <a:t>fuera</a:t>
            </a:r>
            <a:r>
              <a:rPr lang="en-US" dirty="0" smtClean="0"/>
              <a:t> de </a:t>
            </a:r>
            <a:r>
              <a:rPr lang="en-US" dirty="0" err="1" smtClean="0"/>
              <a:t>proporción</a:t>
            </a:r>
            <a:r>
              <a:rPr lang="en-US" dirty="0" smtClean="0"/>
              <a:t>” (</a:t>
            </a:r>
            <a:r>
              <a:rPr lang="en-US" dirty="0" err="1" smtClean="0"/>
              <a:t>Disnea</a:t>
            </a:r>
            <a:r>
              <a:rPr lang="en-US" dirty="0" smtClean="0"/>
              <a:t> </a:t>
            </a:r>
            <a:r>
              <a:rPr lang="en-US" dirty="0" err="1" smtClean="0"/>
              <a:t>insuficientemente</a:t>
            </a:r>
            <a:r>
              <a:rPr lang="en-US" dirty="0" smtClean="0"/>
              <a:t> </a:t>
            </a:r>
            <a:r>
              <a:rPr lang="en-US" dirty="0" err="1" smtClean="0"/>
              <a:t>explicada</a:t>
            </a:r>
            <a:r>
              <a:rPr lang="en-US" dirty="0" smtClean="0"/>
              <a:t> </a:t>
            </a:r>
            <a:r>
              <a:rPr lang="en-US" dirty="0" err="1" smtClean="0"/>
              <a:t>por</a:t>
            </a:r>
            <a:r>
              <a:rPr lang="en-US" dirty="0" smtClean="0"/>
              <a:t> la fibrosis, con </a:t>
            </a:r>
            <a:r>
              <a:rPr lang="en-US" dirty="0" err="1" smtClean="0"/>
              <a:t>PAPm</a:t>
            </a:r>
            <a:r>
              <a:rPr lang="en-US" dirty="0" smtClean="0"/>
              <a:t> </a:t>
            </a:r>
            <a:r>
              <a:rPr lang="en-US" dirty="0"/>
              <a:t>40–45 mmHg </a:t>
            </a:r>
            <a:r>
              <a:rPr lang="en-US" dirty="0" err="1" smtClean="0"/>
              <a:t>en</a:t>
            </a:r>
            <a:r>
              <a:rPr lang="en-US" dirty="0" smtClean="0"/>
              <a:t> </a:t>
            </a:r>
            <a:r>
              <a:rPr lang="en-US" dirty="0" err="1" smtClean="0"/>
              <a:t>reposo</a:t>
            </a:r>
            <a:r>
              <a:rPr lang="en-US" dirty="0" smtClean="0"/>
              <a:t>, </a:t>
            </a:r>
            <a:r>
              <a:rPr lang="en-US" dirty="0" err="1" smtClean="0"/>
              <a:t>deben</a:t>
            </a:r>
            <a:r>
              <a:rPr lang="en-US" dirty="0" smtClean="0"/>
              <a:t> </a:t>
            </a:r>
            <a:r>
              <a:rPr lang="en-US" dirty="0" err="1" smtClean="0"/>
              <a:t>ser</a:t>
            </a:r>
            <a:r>
              <a:rPr lang="en-US" dirty="0" smtClean="0"/>
              <a:t> </a:t>
            </a:r>
            <a:r>
              <a:rPr lang="en-US" dirty="0" err="1" smtClean="0"/>
              <a:t>derivados</a:t>
            </a:r>
            <a:r>
              <a:rPr lang="en-US" dirty="0" smtClean="0"/>
              <a:t> a </a:t>
            </a:r>
            <a:r>
              <a:rPr lang="en-US" dirty="0" err="1" smtClean="0"/>
              <a:t>centros</a:t>
            </a:r>
            <a:r>
              <a:rPr lang="en-US" dirty="0" smtClean="0"/>
              <a:t> de </a:t>
            </a:r>
            <a:r>
              <a:rPr lang="en-US" dirty="0" err="1" smtClean="0"/>
              <a:t>referencia</a:t>
            </a:r>
            <a:r>
              <a:rPr lang="en-US" dirty="0" smtClean="0"/>
              <a:t>  para </a:t>
            </a:r>
            <a:r>
              <a:rPr lang="en-US" dirty="0" err="1" smtClean="0"/>
              <a:t>inclusión</a:t>
            </a:r>
            <a:r>
              <a:rPr lang="en-US" dirty="0" smtClean="0"/>
              <a:t> </a:t>
            </a:r>
            <a:r>
              <a:rPr lang="en-US" dirty="0" err="1" smtClean="0"/>
              <a:t>en</a:t>
            </a:r>
            <a:r>
              <a:rPr lang="en-US" dirty="0" smtClean="0"/>
              <a:t> </a:t>
            </a:r>
            <a:r>
              <a:rPr lang="en-US" dirty="0" err="1" smtClean="0"/>
              <a:t>ensayos</a:t>
            </a:r>
            <a:r>
              <a:rPr lang="en-US" dirty="0" smtClean="0"/>
              <a:t> </a:t>
            </a:r>
            <a:r>
              <a:rPr lang="en-US" dirty="0" err="1" smtClean="0"/>
              <a:t>clínicos</a:t>
            </a:r>
            <a:endParaRPr lang="en-US" dirty="0"/>
          </a:p>
        </p:txBody>
      </p:sp>
    </p:spTree>
    <p:extLst>
      <p:ext uri="{BB962C8B-B14F-4D97-AF65-F5344CB8AC3E}">
        <p14:creationId xmlns:p14="http://schemas.microsoft.com/office/powerpoint/2010/main" val="31477942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Mi veredicto??</a:t>
            </a:r>
            <a:endParaRPr lang="es-AR" dirty="0"/>
          </a:p>
        </p:txBody>
      </p:sp>
      <p:pic>
        <p:nvPicPr>
          <p:cNvPr id="1026" name="Picture 2" descr="http://chisteland.com/wp-content/uploads/2013/02/1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8875" y="2824956"/>
            <a:ext cx="4286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484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chemeClr val="accent1"/>
                </a:solidFill>
              </a:rPr>
              <a:t>Conclusión Final </a:t>
            </a:r>
            <a:endParaRPr lang="es-AR" dirty="0">
              <a:solidFill>
                <a:schemeClr val="accent1"/>
              </a:solidFill>
            </a:endParaRPr>
          </a:p>
        </p:txBody>
      </p:sp>
      <p:sp>
        <p:nvSpPr>
          <p:cNvPr id="3" name="Marcador de contenido 2"/>
          <p:cNvSpPr>
            <a:spLocks noGrp="1"/>
          </p:cNvSpPr>
          <p:nvPr>
            <p:ph idx="1"/>
          </p:nvPr>
        </p:nvSpPr>
        <p:spPr>
          <a:xfrm>
            <a:off x="457200" y="1600200"/>
            <a:ext cx="8229600" cy="2666999"/>
          </a:xfrm>
        </p:spPr>
        <p:style>
          <a:lnRef idx="0">
            <a:schemeClr val="accent1"/>
          </a:lnRef>
          <a:fillRef idx="3">
            <a:schemeClr val="accent1"/>
          </a:fillRef>
          <a:effectRef idx="3">
            <a:schemeClr val="accent1"/>
          </a:effectRef>
          <a:fontRef idx="minor">
            <a:schemeClr val="lt1"/>
          </a:fontRef>
        </p:style>
        <p:txBody>
          <a:bodyPr>
            <a:normAutofit/>
          </a:bodyPr>
          <a:lstStyle/>
          <a:p>
            <a:r>
              <a:rPr lang="es-AR" sz="4000" dirty="0" smtClean="0"/>
              <a:t>Los pacientes con Hipertensión pulmonar en contexto de FPI </a:t>
            </a:r>
            <a:r>
              <a:rPr lang="es-AR" sz="4000" u="sng" dirty="0" smtClean="0"/>
              <a:t>NO </a:t>
            </a:r>
            <a:r>
              <a:rPr lang="es-AR" sz="4000" dirty="0" smtClean="0"/>
              <a:t>BEBEN SER TRATADOS CON DROGAS VASODILATADORAS!!!!</a:t>
            </a:r>
            <a:endParaRPr lang="es-AR" sz="4000" dirty="0"/>
          </a:p>
        </p:txBody>
      </p:sp>
      <p:sp>
        <p:nvSpPr>
          <p:cNvPr id="4" name="Rectángulo 3"/>
          <p:cNvSpPr/>
          <p:nvPr/>
        </p:nvSpPr>
        <p:spPr>
          <a:xfrm>
            <a:off x="1295400" y="2438400"/>
            <a:ext cx="678180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A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LOS PACIENTES CON HTP ASOCIADA A FPI </a:t>
            </a:r>
            <a:r>
              <a:rPr lang="es-AR" sz="3600" b="1" u="sng" spc="50" dirty="0" smtClean="0">
                <a:ln w="9525" cmpd="sng">
                  <a:solidFill>
                    <a:schemeClr val="accent1"/>
                  </a:solidFill>
                  <a:prstDash val="solid"/>
                </a:ln>
                <a:solidFill>
                  <a:srgbClr val="70AD47">
                    <a:tint val="1000"/>
                  </a:srgbClr>
                </a:solidFill>
                <a:effectLst>
                  <a:glow rad="38100">
                    <a:schemeClr val="accent1">
                      <a:alpha val="40000"/>
                    </a:schemeClr>
                  </a:glow>
                </a:effectLst>
              </a:rPr>
              <a:t>NO</a:t>
            </a:r>
            <a:r>
              <a:rPr lang="es-A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 BEBEN </a:t>
            </a:r>
            <a:r>
              <a:rPr lang="es-AR" sz="3600" b="1" spc="50" dirty="0">
                <a:ln w="9525" cmpd="sng">
                  <a:solidFill>
                    <a:schemeClr val="accent1"/>
                  </a:solidFill>
                  <a:prstDash val="solid"/>
                </a:ln>
                <a:solidFill>
                  <a:srgbClr val="70AD47">
                    <a:tint val="1000"/>
                  </a:srgbClr>
                </a:solidFill>
                <a:effectLst>
                  <a:glow rad="38100">
                    <a:schemeClr val="accent1">
                      <a:alpha val="40000"/>
                    </a:schemeClr>
                  </a:glow>
                </a:effectLst>
              </a:rPr>
              <a:t>SER </a:t>
            </a:r>
            <a:r>
              <a:rPr lang="es-AR"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TRATADOS</a:t>
            </a:r>
            <a:r>
              <a:rPr lang="es-AR"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 </a:t>
            </a:r>
            <a:r>
              <a:rPr lang="es-AR" sz="3600" b="1" spc="50" dirty="0">
                <a:ln w="9525" cmpd="sng">
                  <a:solidFill>
                    <a:schemeClr val="accent1"/>
                  </a:solidFill>
                  <a:prstDash val="solid"/>
                </a:ln>
                <a:solidFill>
                  <a:srgbClr val="70AD47">
                    <a:tint val="1000"/>
                  </a:srgbClr>
                </a:solidFill>
                <a:effectLst>
                  <a:glow rad="38100">
                    <a:schemeClr val="accent1">
                      <a:alpha val="40000"/>
                    </a:schemeClr>
                  </a:glow>
                </a:effectLst>
              </a:rPr>
              <a:t>DROGAS VASODILATADORAS!!!!</a:t>
            </a:r>
          </a:p>
          <a:p>
            <a:pPr algn="ctr"/>
            <a:r>
              <a:rPr lang="es-AR" sz="1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32784143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81000" y="1524000"/>
            <a:ext cx="7315200" cy="2062103"/>
          </a:xfrm>
          <a:prstGeom prst="rect">
            <a:avLst/>
          </a:prstGeom>
          <a:noFill/>
        </p:spPr>
        <p:txBody>
          <a:bodyPr wrap="square" rtlCol="0">
            <a:spAutoFit/>
          </a:bodyPr>
          <a:lstStyle/>
          <a:p>
            <a:r>
              <a:rPr lang="es-AR" sz="3200" b="1" i="1" dirty="0"/>
              <a:t>“El mejor médico es el que conoce la inutilidad de </a:t>
            </a:r>
            <a:r>
              <a:rPr lang="es-AR" sz="3200" b="1" i="1" dirty="0" smtClean="0"/>
              <a:t>ciertas </a:t>
            </a:r>
            <a:r>
              <a:rPr lang="es-AR" sz="3200" b="1" i="1" dirty="0"/>
              <a:t>medicinas”</a:t>
            </a:r>
          </a:p>
          <a:p>
            <a:r>
              <a:rPr lang="es-AR" sz="3200" dirty="0"/>
              <a:t/>
            </a:r>
            <a:br>
              <a:rPr lang="es-AR" sz="3200" dirty="0"/>
            </a:br>
            <a:endParaRPr lang="es-AR" sz="3200" dirty="0"/>
          </a:p>
        </p:txBody>
      </p:sp>
      <p:sp>
        <p:nvSpPr>
          <p:cNvPr id="7" name="CuadroTexto 6"/>
          <p:cNvSpPr txBox="1"/>
          <p:nvPr/>
        </p:nvSpPr>
        <p:spPr>
          <a:xfrm>
            <a:off x="4724400" y="3142628"/>
            <a:ext cx="3649845" cy="646331"/>
          </a:xfrm>
          <a:prstGeom prst="rect">
            <a:avLst/>
          </a:prstGeom>
          <a:noFill/>
        </p:spPr>
        <p:txBody>
          <a:bodyPr wrap="none" rtlCol="0">
            <a:spAutoFit/>
          </a:bodyPr>
          <a:lstStyle/>
          <a:p>
            <a:r>
              <a:rPr lang="es-AR" sz="3600" b="1" dirty="0" err="1"/>
              <a:t>Benjamin</a:t>
            </a:r>
            <a:r>
              <a:rPr lang="es-AR" sz="3600" b="1" dirty="0"/>
              <a:t> Franklin</a:t>
            </a:r>
            <a:endParaRPr lang="es-AR" b="1" dirty="0"/>
          </a:p>
        </p:txBody>
      </p:sp>
      <p:sp>
        <p:nvSpPr>
          <p:cNvPr id="5" name="Título 1"/>
          <p:cNvSpPr>
            <a:spLocks noGrp="1"/>
          </p:cNvSpPr>
          <p:nvPr>
            <p:ph type="title"/>
          </p:nvPr>
        </p:nvSpPr>
        <p:spPr>
          <a:xfrm>
            <a:off x="457200" y="274638"/>
            <a:ext cx="8229600" cy="1143000"/>
          </a:xfrm>
        </p:spPr>
        <p:txBody>
          <a:bodyPr>
            <a:noAutofit/>
          </a:bodyPr>
          <a:lstStyle/>
          <a:p>
            <a:r>
              <a:rPr lang="es-AR" sz="7200" dirty="0" smtClean="0">
                <a:solidFill>
                  <a:schemeClr val="accent1"/>
                </a:solidFill>
              </a:rPr>
              <a:t>FIN</a:t>
            </a:r>
            <a:endParaRPr lang="es-AR" sz="7200" dirty="0">
              <a:solidFill>
                <a:schemeClr val="accent1"/>
              </a:solidFill>
            </a:endParaRPr>
          </a:p>
        </p:txBody>
      </p:sp>
      <p:sp>
        <p:nvSpPr>
          <p:cNvPr id="3" name="CuadroTexto 2"/>
          <p:cNvSpPr txBox="1"/>
          <p:nvPr/>
        </p:nvSpPr>
        <p:spPr>
          <a:xfrm>
            <a:off x="2735648" y="4184907"/>
            <a:ext cx="4933658" cy="830997"/>
          </a:xfrm>
          <a:prstGeom prst="rect">
            <a:avLst/>
          </a:prstGeom>
          <a:noFill/>
        </p:spPr>
        <p:txBody>
          <a:bodyPr wrap="none" rtlCol="0">
            <a:spAutoFit/>
          </a:bodyPr>
          <a:lstStyle/>
          <a:p>
            <a:r>
              <a:rPr lang="es-AR" sz="4800" b="1" dirty="0" smtClean="0">
                <a:solidFill>
                  <a:srgbClr val="FF0000"/>
                </a:solidFill>
              </a:rPr>
              <a:t>Muchas Gracias !!!</a:t>
            </a:r>
            <a:endParaRPr lang="es-AR" sz="4800" b="1" dirty="0">
              <a:solidFill>
                <a:srgbClr val="FF0000"/>
              </a:solidFill>
            </a:endParaRPr>
          </a:p>
        </p:txBody>
      </p:sp>
      <p:pic>
        <p:nvPicPr>
          <p:cNvPr id="4098" name="Picture 2" descr="http://www.sabidurias.com/img/cache/autores/1/1250-benjamin-franklin--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57586"/>
            <a:ext cx="1905000"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6753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latam.playstation.com/latamucm/groups/public/documents/webasset/ps4-hrdware-large19_m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42978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TKQ2LAAEPFoeNhNk0miTi_o_ZsdDD8DVuDANy5ko86bSCw6g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00600"/>
            <a:ext cx="326571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1.gstatic.com/images?q=tbn:ANd9GcQmyiq9Gnvtqy1RNvvA7GLKllDs-q6ZJK5hscf0NWZQ4T_TTTRu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95800"/>
            <a:ext cx="235267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5" name="Marcador de contenido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4609" y="274638"/>
            <a:ext cx="908050" cy="962262"/>
          </a:xfrm>
          <a:prstGeom prst="rect">
            <a:avLst/>
          </a:prstGeom>
        </p:spPr>
      </p:pic>
    </p:spTree>
    <p:extLst>
      <p:ext uri="{BB962C8B-B14F-4D97-AF65-F5344CB8AC3E}">
        <p14:creationId xmlns:p14="http://schemas.microsoft.com/office/powerpoint/2010/main" val="15031196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1119426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Marcador de contenido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7814609" y="274638"/>
            <a:ext cx="908050" cy="962262"/>
          </a:xfrm>
        </p:spPr>
      </p:pic>
    </p:spTree>
    <p:extLst>
      <p:ext uri="{BB962C8B-B14F-4D97-AF65-F5344CB8AC3E}">
        <p14:creationId xmlns:p14="http://schemas.microsoft.com/office/powerpoint/2010/main" val="40864565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pic>
        <p:nvPicPr>
          <p:cNvPr id="4100" name="Picture 4" descr="http://www.eltribuno.info/adjuntos/170/imagenes/000/048/000004854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76" y="3276600"/>
            <a:ext cx="5534773" cy="3112366"/>
          </a:xfrm>
          <a:prstGeom prst="rect">
            <a:avLst/>
          </a:prstGeom>
          <a:noFill/>
          <a:extLst>
            <a:ext uri="{909E8E84-426E-40DD-AFC4-6F175D3DCCD1}">
              <a14:hiddenFill xmlns:a14="http://schemas.microsoft.com/office/drawing/2010/main">
                <a:solidFill>
                  <a:srgbClr val="FFFFFF"/>
                </a:solidFill>
              </a14:hiddenFill>
            </a:ext>
          </a:extLst>
        </p:spPr>
      </p:pic>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14609" y="274638"/>
            <a:ext cx="908050" cy="962262"/>
          </a:xfrm>
          <a:effectLst>
            <a:reflection blurRad="6350" stA="52000" endA="300" endPos="35000" dir="5400000" sy="-100000" algn="bl" rotWithShape="0"/>
          </a:effectLst>
        </p:spPr>
      </p:pic>
      <p:pic>
        <p:nvPicPr>
          <p:cNvPr id="2050" name="Picture 2" descr="http://chisteland.com/wp-content/uploads/2013/02/1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780" y="1012876"/>
            <a:ext cx="42862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s.docsity.com/noticias/wp-content/uploads/2014/08/Juez.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9025" y="3616180"/>
            <a:ext cx="3923404" cy="24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148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6100"/>
            <a:ext cx="8229600" cy="1052631"/>
          </a:xfr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p>
            <a:r>
              <a:rPr lang="es-AR" dirty="0" smtClean="0">
                <a:ln w="0"/>
                <a:solidFill>
                  <a:schemeClr val="tx1"/>
                </a:solidFill>
                <a:effectLst>
                  <a:outerShdw blurRad="38100" dist="25400" dir="5400000" algn="ctr" rotWithShape="0">
                    <a:srgbClr val="6E747A">
                      <a:alpha val="43000"/>
                    </a:srgbClr>
                  </a:outerShdw>
                </a:effectLst>
              </a:rPr>
              <a:t>Pero que nos dicen las guías??</a:t>
            </a:r>
            <a:endParaRPr lang="es-AR" dirty="0">
              <a:ln w="0"/>
              <a:solidFill>
                <a:schemeClr val="tx1"/>
              </a:solidFill>
              <a:effectLst>
                <a:outerShdw blurRad="38100" dist="25400" dir="5400000" algn="ctr" rotWithShape="0">
                  <a:srgbClr val="6E747A">
                    <a:alpha val="43000"/>
                  </a:srgbClr>
                </a:outerShdw>
              </a:effectLst>
            </a:endParaRPr>
          </a:p>
        </p:txBody>
      </p:sp>
      <p:sp>
        <p:nvSpPr>
          <p:cNvPr id="7" name="CuadroTexto 6"/>
          <p:cNvSpPr txBox="1"/>
          <p:nvPr/>
        </p:nvSpPr>
        <p:spPr>
          <a:xfrm>
            <a:off x="609600" y="6308724"/>
            <a:ext cx="8534400" cy="292388"/>
          </a:xfrm>
          <a:prstGeom prst="rect">
            <a:avLst/>
          </a:prstGeom>
          <a:noFill/>
        </p:spPr>
        <p:txBody>
          <a:bodyPr wrap="square" rtlCol="0">
            <a:spAutoFit/>
          </a:bodyPr>
          <a:lstStyle/>
          <a:p>
            <a:r>
              <a:rPr lang="en-US" sz="1300" b="1" dirty="0">
                <a:solidFill>
                  <a:schemeClr val="accent1"/>
                </a:solidFill>
              </a:rPr>
              <a:t>Guidelines for the diagnosis and </a:t>
            </a:r>
            <a:r>
              <a:rPr lang="en-US" sz="1300" b="1" dirty="0" smtClean="0">
                <a:solidFill>
                  <a:schemeClr val="accent1"/>
                </a:solidFill>
              </a:rPr>
              <a:t>treatment of </a:t>
            </a:r>
            <a:r>
              <a:rPr lang="en-US" sz="1300" b="1" dirty="0">
                <a:solidFill>
                  <a:schemeClr val="accent1"/>
                </a:solidFill>
              </a:rPr>
              <a:t>pulmonary </a:t>
            </a:r>
            <a:r>
              <a:rPr lang="en-US" sz="1300" b="1" dirty="0" smtClean="0">
                <a:solidFill>
                  <a:schemeClr val="accent1"/>
                </a:solidFill>
              </a:rPr>
              <a:t>hypertension. European </a:t>
            </a:r>
            <a:r>
              <a:rPr lang="en-US" sz="1300" b="1" dirty="0">
                <a:solidFill>
                  <a:schemeClr val="accent1"/>
                </a:solidFill>
              </a:rPr>
              <a:t>Heart Journal (2009) 30, 2493–2537</a:t>
            </a:r>
            <a:endParaRPr lang="es-AR" sz="1300" b="1" dirty="0">
              <a:solidFill>
                <a:schemeClr val="accent1"/>
              </a:solidFill>
            </a:endParaRPr>
          </a:p>
        </p:txBody>
      </p:sp>
      <p:sp>
        <p:nvSpPr>
          <p:cNvPr id="9" name="Flecha derecha 8"/>
          <p:cNvSpPr/>
          <p:nvPr/>
        </p:nvSpPr>
        <p:spPr>
          <a:xfrm>
            <a:off x="1905000" y="4495800"/>
            <a:ext cx="978408" cy="484632"/>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AR"/>
          </a:p>
        </p:txBody>
      </p:sp>
      <p:pic>
        <p:nvPicPr>
          <p:cNvPr id="8"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2717" y="96469"/>
            <a:ext cx="908050" cy="962262"/>
          </a:xfrm>
          <a:prstGeom prst="rect">
            <a:avLst/>
          </a:prstGeom>
        </p:spPr>
      </p:pic>
      <p:pic>
        <p:nvPicPr>
          <p:cNvPr id="10" name="Marcador de contenido 5"/>
          <p:cNvPicPr>
            <a:picLocks noChangeAspect="1"/>
          </p:cNvPicPr>
          <p:nvPr/>
        </p:nvPicPr>
        <p:blipFill rotWithShape="1">
          <a:blip r:embed="rId3">
            <a:extLst>
              <a:ext uri="{28A0092B-C50C-407E-A947-70E740481C1C}">
                <a14:useLocalDpi xmlns:a14="http://schemas.microsoft.com/office/drawing/2010/main" val="0"/>
              </a:ext>
            </a:extLst>
          </a:blip>
          <a:srcRect r="52621"/>
          <a:stretch/>
        </p:blipFill>
        <p:spPr>
          <a:xfrm>
            <a:off x="2971800" y="1174872"/>
            <a:ext cx="2965715" cy="5071500"/>
          </a:xfrm>
          <a:prstGeom prst="rect">
            <a:avLst/>
          </a:prstGeom>
        </p:spPr>
      </p:pic>
    </p:spTree>
    <p:extLst>
      <p:ext uri="{BB962C8B-B14F-4D97-AF65-F5344CB8AC3E}">
        <p14:creationId xmlns:p14="http://schemas.microsoft.com/office/powerpoint/2010/main" val="29332203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 y="293782"/>
            <a:ext cx="8229600" cy="1143000"/>
          </a:xfrm>
        </p:spPr>
        <p:style>
          <a:lnRef idx="1">
            <a:schemeClr val="accent5"/>
          </a:lnRef>
          <a:fillRef idx="2">
            <a:schemeClr val="accent5"/>
          </a:fillRef>
          <a:effectRef idx="1">
            <a:schemeClr val="accent5"/>
          </a:effectRef>
          <a:fontRef idx="minor">
            <a:schemeClr val="dk1"/>
          </a:fontRef>
        </p:style>
        <p:txBody>
          <a:bodyPr/>
          <a:lstStyle/>
          <a:p>
            <a:r>
              <a:rPr lang="es-AR" dirty="0" smtClean="0"/>
              <a:t>Que nos dicen las Guías ????</a:t>
            </a:r>
            <a:endParaRPr lang="es-AR" dirty="0"/>
          </a:p>
        </p:txBody>
      </p:sp>
      <p:sp>
        <p:nvSpPr>
          <p:cNvPr id="6" name="CuadroTexto 5"/>
          <p:cNvSpPr txBox="1"/>
          <p:nvPr/>
        </p:nvSpPr>
        <p:spPr>
          <a:xfrm>
            <a:off x="609600" y="6308724"/>
            <a:ext cx="8534400" cy="292388"/>
          </a:xfrm>
          <a:prstGeom prst="rect">
            <a:avLst/>
          </a:prstGeom>
          <a:noFill/>
        </p:spPr>
        <p:txBody>
          <a:bodyPr wrap="square" rtlCol="0">
            <a:spAutoFit/>
          </a:bodyPr>
          <a:lstStyle/>
          <a:p>
            <a:r>
              <a:rPr lang="en-US" sz="1300" b="1" dirty="0">
                <a:solidFill>
                  <a:schemeClr val="accent1"/>
                </a:solidFill>
              </a:rPr>
              <a:t>Guidelines for the diagnosis and </a:t>
            </a:r>
            <a:r>
              <a:rPr lang="en-US" sz="1300" b="1" dirty="0" smtClean="0">
                <a:solidFill>
                  <a:schemeClr val="accent1"/>
                </a:solidFill>
              </a:rPr>
              <a:t>treatment of </a:t>
            </a:r>
            <a:r>
              <a:rPr lang="en-US" sz="1300" b="1" dirty="0">
                <a:solidFill>
                  <a:schemeClr val="accent1"/>
                </a:solidFill>
              </a:rPr>
              <a:t>pulmonary </a:t>
            </a:r>
            <a:r>
              <a:rPr lang="en-US" sz="1300" b="1" dirty="0" smtClean="0">
                <a:solidFill>
                  <a:schemeClr val="accent1"/>
                </a:solidFill>
              </a:rPr>
              <a:t>hypertension. European </a:t>
            </a:r>
            <a:r>
              <a:rPr lang="en-US" sz="1300" b="1" dirty="0">
                <a:solidFill>
                  <a:schemeClr val="accent1"/>
                </a:solidFill>
              </a:rPr>
              <a:t>Heart Journal (2009) 30, 2493–2537</a:t>
            </a:r>
            <a:endParaRPr lang="es-AR" sz="1300" b="1" dirty="0">
              <a:solidFill>
                <a:schemeClr val="accent1"/>
              </a:solidFill>
            </a:endParaRPr>
          </a:p>
        </p:txBody>
      </p:sp>
      <p:sp>
        <p:nvSpPr>
          <p:cNvPr id="7" name="Flecha derecha 6"/>
          <p:cNvSpPr/>
          <p:nvPr/>
        </p:nvSpPr>
        <p:spPr>
          <a:xfrm>
            <a:off x="1524000" y="4800600"/>
            <a:ext cx="978408" cy="484632"/>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AR"/>
          </a:p>
        </p:txBody>
      </p:sp>
      <p:pic>
        <p:nvPicPr>
          <p:cNvPr id="8"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09" y="274638"/>
            <a:ext cx="908050" cy="962262"/>
          </a:xfrm>
          <a:prstGeom prst="rect">
            <a:avLst/>
          </a:prstGeom>
        </p:spPr>
      </p:pic>
      <p:pic>
        <p:nvPicPr>
          <p:cNvPr id="9" name="Marcador de contenido 3"/>
          <p:cNvPicPr>
            <a:picLocks noChangeAspect="1"/>
          </p:cNvPicPr>
          <p:nvPr/>
        </p:nvPicPr>
        <p:blipFill rotWithShape="1">
          <a:blip r:embed="rId4">
            <a:extLst>
              <a:ext uri="{28A0092B-C50C-407E-A947-70E740481C1C}">
                <a14:useLocalDpi xmlns:a14="http://schemas.microsoft.com/office/drawing/2010/main" val="0"/>
              </a:ext>
            </a:extLst>
          </a:blip>
          <a:srcRect r="50976"/>
          <a:stretch/>
        </p:blipFill>
        <p:spPr>
          <a:xfrm>
            <a:off x="2502408" y="1773060"/>
            <a:ext cx="3962400" cy="4180241"/>
          </a:xfrm>
          <a:prstGeom prst="rect">
            <a:avLst/>
          </a:prstGeom>
        </p:spPr>
      </p:pic>
    </p:spTree>
    <p:extLst>
      <p:ext uri="{BB962C8B-B14F-4D97-AF65-F5344CB8AC3E}">
        <p14:creationId xmlns:p14="http://schemas.microsoft.com/office/powerpoint/2010/main" val="17308270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25488</TotalTime>
  <Words>1538</Words>
  <Application>Microsoft Office PowerPoint</Application>
  <PresentationFormat>Presentación en pantalla (4:3)</PresentationFormat>
  <Paragraphs>226</Paragraphs>
  <Slides>46</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46</vt:i4>
      </vt:variant>
    </vt:vector>
  </HeadingPairs>
  <TitlesOfParts>
    <vt:vector size="51" baseType="lpstr">
      <vt:lpstr>AR DARLING</vt:lpstr>
      <vt:lpstr>Arial</vt:lpstr>
      <vt:lpstr>Calibri</vt:lpstr>
      <vt:lpstr>Wingdings</vt:lpstr>
      <vt:lpstr>Office Theme</vt:lpstr>
      <vt:lpstr>Presentación de PowerPoint</vt:lpstr>
      <vt:lpstr>Conflictos de Interés</vt:lpstr>
      <vt:lpstr>Objetivos de la charla</vt:lpstr>
      <vt:lpstr>Debo asumir…</vt:lpstr>
      <vt:lpstr>Presentación de PowerPoint</vt:lpstr>
      <vt:lpstr>Presentación de PowerPoint</vt:lpstr>
      <vt:lpstr>Presentación de PowerPoint</vt:lpstr>
      <vt:lpstr>Pero que nos dicen las guías??</vt:lpstr>
      <vt:lpstr>Que nos dicen las Guías ????</vt:lpstr>
      <vt:lpstr>Presentación de PowerPoint</vt:lpstr>
      <vt:lpstr>La HTP aparece en el contexto de la FPI avanzada…..</vt:lpstr>
      <vt:lpstr>No pongamos el carro delante del caballo………………</vt:lpstr>
      <vt:lpstr>Este concepto aplica a HTP/FPI?</vt:lpstr>
      <vt:lpstr>Predictor Mortalidad?</vt:lpstr>
      <vt:lpstr>Presentación de PowerPoint</vt:lpstr>
      <vt:lpstr>Entonces….</vt:lpstr>
      <vt:lpstr>Patogénesis de la HTP en FPI (Modelo teórico) </vt:lpstr>
      <vt:lpstr>Presentación de PowerPoint</vt:lpstr>
      <vt:lpstr>Que cambió en los últimos 5 años?</vt:lpstr>
      <vt:lpstr>BUILD-3</vt:lpstr>
      <vt:lpstr>FPI LEVE A MODERADA….</vt:lpstr>
      <vt:lpstr>Presentación de PowerPoint</vt:lpstr>
      <vt:lpstr>Music Trial </vt:lpstr>
      <vt:lpstr>FPI LEVE A MODERADA….</vt:lpstr>
      <vt:lpstr>Presentación de PowerPoint</vt:lpstr>
      <vt:lpstr>STEP</vt:lpstr>
      <vt:lpstr>Presentación de PowerPoint</vt:lpstr>
      <vt:lpstr>Resultados: ENDPOINT 1°</vt:lpstr>
      <vt:lpstr>Endpoints 2°: diferencias pequeñas pero estadísticamente significativas….</vt:lpstr>
      <vt:lpstr>Presentación de PowerPoint</vt:lpstr>
      <vt:lpstr>Por lo tanto………………</vt:lpstr>
      <vt:lpstr>Muchos de uds se estarán preguntando…</vt:lpstr>
      <vt:lpstr>Bueno ahora viene lo concluyente…</vt:lpstr>
      <vt:lpstr>ARTEMIS</vt:lpstr>
      <vt:lpstr>Tras enrolar 492 pacientes (75% de lo planeado) y con una exposición a la droga promedio de 34.7 semanas..</vt:lpstr>
      <vt:lpstr>A demás……..</vt:lpstr>
      <vt:lpstr>Presentación de PowerPoint</vt:lpstr>
      <vt:lpstr>Pero saben que es lo peor ??</vt:lpstr>
      <vt:lpstr>Después del ARTEMIS difícilmente se puedan utilizar antagonistas de las endotelinas en FPI (con o sin HTP !!!)</vt:lpstr>
      <vt:lpstr>En resumen…….</vt:lpstr>
      <vt:lpstr>Por lo tanto….</vt:lpstr>
      <vt:lpstr>Como se debe tratar la HTP en FPI ???</vt:lpstr>
      <vt:lpstr>Conclusión </vt:lpstr>
      <vt:lpstr>Mi veredicto??</vt:lpstr>
      <vt:lpstr>Conclusión Final </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Tulio</dc:creator>
  <cp:lastModifiedBy>Natalia Campi</cp:lastModifiedBy>
  <cp:revision>685</cp:revision>
  <dcterms:created xsi:type="dcterms:W3CDTF">2006-08-16T00:00:00Z</dcterms:created>
  <dcterms:modified xsi:type="dcterms:W3CDTF">2014-10-09T20:23:02Z</dcterms:modified>
</cp:coreProperties>
</file>