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395" r:id="rId3"/>
    <p:sldId id="275" r:id="rId4"/>
    <p:sldId id="281" r:id="rId5"/>
    <p:sldId id="344" r:id="rId6"/>
    <p:sldId id="352" r:id="rId7"/>
    <p:sldId id="385" r:id="rId8"/>
    <p:sldId id="396" r:id="rId9"/>
    <p:sldId id="397" r:id="rId10"/>
    <p:sldId id="398" r:id="rId11"/>
    <p:sldId id="377" r:id="rId12"/>
    <p:sldId id="404" r:id="rId13"/>
    <p:sldId id="400" r:id="rId14"/>
    <p:sldId id="401" r:id="rId15"/>
    <p:sldId id="402" r:id="rId16"/>
    <p:sldId id="403" r:id="rId17"/>
    <p:sldId id="399" r:id="rId18"/>
    <p:sldId id="405" r:id="rId19"/>
    <p:sldId id="406" r:id="rId20"/>
    <p:sldId id="386" r:id="rId21"/>
    <p:sldId id="427" r:id="rId22"/>
    <p:sldId id="408" r:id="rId23"/>
    <p:sldId id="409" r:id="rId24"/>
    <p:sldId id="384" r:id="rId25"/>
    <p:sldId id="411" r:id="rId26"/>
    <p:sldId id="410" r:id="rId27"/>
    <p:sldId id="412" r:id="rId28"/>
    <p:sldId id="413" r:id="rId29"/>
    <p:sldId id="414" r:id="rId30"/>
    <p:sldId id="407" r:id="rId31"/>
    <p:sldId id="428" r:id="rId32"/>
    <p:sldId id="415" r:id="rId33"/>
    <p:sldId id="416" r:id="rId34"/>
    <p:sldId id="387" r:id="rId35"/>
    <p:sldId id="418" r:id="rId36"/>
    <p:sldId id="417" r:id="rId37"/>
    <p:sldId id="419" r:id="rId38"/>
    <p:sldId id="420" r:id="rId39"/>
    <p:sldId id="335" r:id="rId40"/>
    <p:sldId id="429" r:id="rId41"/>
    <p:sldId id="336" r:id="rId42"/>
    <p:sldId id="421" r:id="rId43"/>
    <p:sldId id="422" r:id="rId44"/>
    <p:sldId id="423" r:id="rId45"/>
    <p:sldId id="424" r:id="rId46"/>
    <p:sldId id="425" r:id="rId47"/>
    <p:sldId id="426" r:id="rId48"/>
  </p:sldIdLst>
  <p:sldSz cx="9144000" cy="6858000" type="screen4x3"/>
  <p:notesSz cx="6858000" cy="9144000"/>
  <p:defaultTextStyle>
    <a:defPPr>
      <a:defRPr lang="es-ES_trad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006600"/>
    <a:srgbClr val="F7C1A4"/>
    <a:srgbClr val="EAD3D8"/>
    <a:srgbClr val="008000"/>
    <a:srgbClr val="FFFFCC"/>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autoAdjust="0"/>
    <p:restoredTop sz="92674" autoAdjust="0"/>
  </p:normalViewPr>
  <p:slideViewPr>
    <p:cSldViewPr>
      <p:cViewPr>
        <p:scale>
          <a:sx n="75" d="100"/>
          <a:sy n="75" d="100"/>
        </p:scale>
        <p:origin x="-168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40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18604D5-DD18-4171-BDA9-A3D484541DF7}" type="datetimeFigureOut">
              <a:rPr lang="es-ES_tradnl"/>
              <a:pPr>
                <a:defRPr/>
              </a:pPr>
              <a:t>12/10/2014</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_tradnl"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_tradnl"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FF53B94F-31F5-4329-92F1-616ECD2B1582}"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1683" name="2 Marcador de notas"/>
          <p:cNvSpPr>
            <a:spLocks noGrp="1"/>
          </p:cNvSpPr>
          <p:nvPr>
            <p:ph type="body" idx="1"/>
          </p:nvPr>
        </p:nvSpPr>
        <p:spPr bwMode="auto">
          <a:noFill/>
        </p:spPr>
        <p:txBody>
          <a:bodyPr wrap="square" numCol="1" anchor="t" anchorCtr="0" compatLnSpc="1">
            <a:prstTxWarp prst="textNoShape">
              <a:avLst/>
            </a:prstTxWarp>
          </a:bodyPr>
          <a:lstStyle/>
          <a:p>
            <a:r>
              <a:rPr lang="es-ES_tradnl" smtClean="0"/>
              <a:t>1 INE. Base población a 1 de enero de 2013. Proyecciones a corto plazo. Consultado en abril de 2013.</a:t>
            </a:r>
          </a:p>
          <a:p>
            <a:r>
              <a:rPr lang="es-ES_tradnl" smtClean="0"/>
              <a:t>2 EPISCAN - J.B. Soriano. Eur. Resp J 2010; 36: 758-765.</a:t>
            </a:r>
          </a:p>
          <a:p>
            <a:r>
              <a:rPr lang="es-ES_tradnl" smtClean="0"/>
              <a:t>3 Sicras et al. 2013 ISPOR </a:t>
            </a:r>
          </a:p>
          <a:p>
            <a:r>
              <a:rPr lang="es-ES_tradnl" smtClean="0"/>
              <a:t>4 ACTUALIZACIONES EN LA EPOC. Monografías NEUMOMADRID. Pilar de Lucas Ramos Y Dolores Álvaro Álvarez.  VOLUMEN XV / 2010</a:t>
            </a:r>
          </a:p>
          <a:p>
            <a:r>
              <a:rPr lang="es-ES_tradnl" smtClean="0"/>
              <a:t>5 de Miguel y cols. Journal of COPD. EPIDEPOC study. BBDD del EPIDEPOC. </a:t>
            </a:r>
          </a:p>
          <a:p>
            <a:r>
              <a:rPr lang="es-ES_tradnl" smtClean="0"/>
              <a:t>6 Encuesta hábito y conocimientos tabaco-CNPT 2008</a:t>
            </a:r>
          </a:p>
          <a:p>
            <a:r>
              <a:rPr lang="es-ES_tradnl" smtClean="0"/>
              <a:t>7 Sicras et al. 2011. Aten Primaria.</a:t>
            </a:r>
          </a:p>
          <a:p>
            <a:endParaRPr lang="es-ES_tradnl" smtClean="0"/>
          </a:p>
          <a:p>
            <a:r>
              <a:rPr lang="es-ES_tradnl" smtClean="0"/>
              <a:t> </a:t>
            </a:r>
          </a:p>
          <a:p>
            <a:endParaRPr lang="es-ES_tradnl" smtClean="0"/>
          </a:p>
        </p:txBody>
      </p:sp>
      <p:sp>
        <p:nvSpPr>
          <p:cNvPr id="7168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8E2FC7-BD93-45BF-BC3C-46776858C32C}" type="slidenum">
              <a:rPr lang="es-ES_tradnl" smtClean="0">
                <a:latin typeface="Arial" pitchFamily="34" charset="0"/>
              </a:rPr>
              <a:pPr/>
              <a:t>5</a:t>
            </a:fld>
            <a:endParaRPr lang="es-ES_tradnl"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475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_tradnl" smtClean="0"/>
          </a:p>
        </p:txBody>
      </p:sp>
      <p:sp>
        <p:nvSpPr>
          <p:cNvPr id="747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4568C8-F0F9-4C8E-A3D4-C6E38F2AA86F}" type="slidenum">
              <a:rPr lang="es-ES_tradnl" smtClean="0">
                <a:latin typeface="Arial" pitchFamily="34" charset="0"/>
              </a:rPr>
              <a:pPr/>
              <a:t>32</a:t>
            </a:fld>
            <a:endParaRPr lang="es-ES_tradnl"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57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_tradnl" smtClean="0"/>
              <a:t>Pacientes que serían tratados con TODAS LAS TERAPIAS en ese año. </a:t>
            </a:r>
          </a:p>
        </p:txBody>
      </p:sp>
      <p:sp>
        <p:nvSpPr>
          <p:cNvPr id="757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C4944-D0FA-4AEA-B1B5-6264FA1352C1}" type="slidenum">
              <a:rPr lang="es-ES_tradnl" smtClean="0">
                <a:latin typeface="Arial" pitchFamily="34" charset="0"/>
              </a:rPr>
              <a:pPr/>
              <a:t>33</a:t>
            </a:fld>
            <a:endParaRPr lang="es-ES_tradnl"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57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_tradnl" smtClean="0"/>
              <a:t>Pacientes que serían tratados con TODAS LAS TERAPIAS en ese año. </a:t>
            </a:r>
          </a:p>
        </p:txBody>
      </p:sp>
      <p:sp>
        <p:nvSpPr>
          <p:cNvPr id="757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C4944-D0FA-4AEA-B1B5-6264FA1352C1}" type="slidenum">
              <a:rPr lang="es-ES_tradnl" smtClean="0">
                <a:latin typeface="Arial" pitchFamily="34" charset="0"/>
              </a:rPr>
              <a:pPr/>
              <a:t>35</a:t>
            </a:fld>
            <a:endParaRPr lang="es-ES_tradnl"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69635" name="2 Marcador de notas"/>
          <p:cNvSpPr>
            <a:spLocks noGrp="1"/>
          </p:cNvSpPr>
          <p:nvPr>
            <p:ph type="body" idx="1"/>
          </p:nvPr>
        </p:nvSpPr>
        <p:spPr bwMode="auto">
          <a:noFill/>
        </p:spPr>
        <p:txBody>
          <a:bodyPr wrap="square" numCol="1" anchor="t" anchorCtr="0" compatLnSpc="1">
            <a:prstTxWarp prst="textNoShape">
              <a:avLst/>
            </a:prstTxWarp>
          </a:bodyPr>
          <a:lstStyle/>
          <a:p>
            <a:r>
              <a:rPr lang="es-ES_tradnl" smtClean="0"/>
              <a:t>1 INE. Base población a 1 de enero de 2013. Proyecciones a corto plazo. Consultado en abril de 2013.</a:t>
            </a:r>
          </a:p>
          <a:p>
            <a:r>
              <a:rPr lang="es-ES_tradnl" smtClean="0"/>
              <a:t>2 EPISCAN - J.B. Soriano. Eur. Resp J 2010; 36: 758-765.</a:t>
            </a:r>
          </a:p>
          <a:p>
            <a:r>
              <a:rPr lang="es-ES_tradnl" smtClean="0"/>
              <a:t>3 Sicras et al. 2013 ISPOR </a:t>
            </a:r>
          </a:p>
          <a:p>
            <a:r>
              <a:rPr lang="es-ES_tradnl" smtClean="0"/>
              <a:t>4 ACTUALIZACIONES EN LA EPOC. Monografías NEUMOMADRID. Pilar de Lucas Ramos Y Dolores Álvaro Álvarez.  VOLUMEN XV / 2010</a:t>
            </a:r>
          </a:p>
          <a:p>
            <a:r>
              <a:rPr lang="es-ES_tradnl" smtClean="0"/>
              <a:t>5 de Miguel y cols. Journal of COPD. EPIDEPOC study. BBDD del EPIDEPOC. </a:t>
            </a:r>
          </a:p>
          <a:p>
            <a:r>
              <a:rPr lang="es-ES_tradnl" smtClean="0"/>
              <a:t>6 Encuesta hábito y conocimientos tabaco-CNPT 2008</a:t>
            </a:r>
          </a:p>
          <a:p>
            <a:r>
              <a:rPr lang="es-ES_tradnl" smtClean="0"/>
              <a:t>7 Sicras et al. 2011. Aten Primaria.</a:t>
            </a:r>
          </a:p>
          <a:p>
            <a:endParaRPr lang="es-ES_tradnl" smtClean="0"/>
          </a:p>
          <a:p>
            <a:r>
              <a:rPr lang="es-ES_tradnl" smtClean="0"/>
              <a:t> </a:t>
            </a:r>
          </a:p>
          <a:p>
            <a:endParaRPr lang="es-ES_tradnl" smtClean="0"/>
          </a:p>
        </p:txBody>
      </p:sp>
      <p:sp>
        <p:nvSpPr>
          <p:cNvPr id="6963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63A681-BD0D-4C73-B21A-1A32B56A9275}" type="slidenum">
              <a:rPr lang="es-ES_tradnl" smtClean="0">
                <a:latin typeface="Arial" pitchFamily="34" charset="0"/>
              </a:rPr>
              <a:pPr/>
              <a:t>46</a:t>
            </a:fld>
            <a:endParaRPr lang="es-ES_tradnl"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065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_tradnl" smtClean="0"/>
          </a:p>
          <a:p>
            <a:r>
              <a:rPr lang="es-ES_tradnl" smtClean="0"/>
              <a:t> </a:t>
            </a:r>
          </a:p>
          <a:p>
            <a:endParaRPr lang="es-ES_tradnl" smtClean="0"/>
          </a:p>
        </p:txBody>
      </p:sp>
      <p:sp>
        <p:nvSpPr>
          <p:cNvPr id="7066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3B9977-B17F-49FE-BABB-EA7634A760EE}" type="slidenum">
              <a:rPr lang="es-ES_tradnl" smtClean="0">
                <a:latin typeface="Arial" pitchFamily="34" charset="0"/>
              </a:rPr>
              <a:pPr/>
              <a:t>47</a:t>
            </a:fld>
            <a:endParaRPr lang="es-ES_tradn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270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_tradnl" smtClean="0"/>
          </a:p>
          <a:p>
            <a:r>
              <a:rPr lang="es-ES_tradnl" smtClean="0"/>
              <a:t> </a:t>
            </a:r>
          </a:p>
          <a:p>
            <a:endParaRPr lang="es-ES_tradnl" smtClean="0"/>
          </a:p>
        </p:txBody>
      </p:sp>
      <p:sp>
        <p:nvSpPr>
          <p:cNvPr id="7270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27A7AE-89E8-4C82-A34D-624F906CA2DA}" type="slidenum">
              <a:rPr lang="es-ES_tradnl" smtClean="0">
                <a:latin typeface="Arial" pitchFamily="34" charset="0"/>
              </a:rPr>
              <a:pPr/>
              <a:t>6</a:t>
            </a:fld>
            <a:endParaRPr lang="es-ES_tradnl"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475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_tradnl" smtClean="0"/>
          </a:p>
        </p:txBody>
      </p:sp>
      <p:sp>
        <p:nvSpPr>
          <p:cNvPr id="747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4568C8-F0F9-4C8E-A3D4-C6E38F2AA86F}" type="slidenum">
              <a:rPr lang="es-ES_tradnl" smtClean="0">
                <a:latin typeface="Arial" pitchFamily="34" charset="0"/>
              </a:rPr>
              <a:pPr/>
              <a:t>9</a:t>
            </a:fld>
            <a:endParaRPr lang="es-ES_tradnl"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57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_tradnl" smtClean="0"/>
              <a:t>Pacientes que serían tratados con TODAS LAS TERAPIAS en ese año. </a:t>
            </a:r>
          </a:p>
        </p:txBody>
      </p:sp>
      <p:sp>
        <p:nvSpPr>
          <p:cNvPr id="757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C4944-D0FA-4AEA-B1B5-6264FA1352C1}" type="slidenum">
              <a:rPr lang="es-ES_tradnl" smtClean="0">
                <a:latin typeface="Arial" pitchFamily="34" charset="0"/>
              </a:rPr>
              <a:pPr/>
              <a:t>10</a:t>
            </a:fld>
            <a:endParaRPr lang="es-ES_tradnl"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57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_tradnl" smtClean="0"/>
              <a:t>Pacientes que serían tratados con TODAS LAS TERAPIAS en ese año. </a:t>
            </a:r>
          </a:p>
        </p:txBody>
      </p:sp>
      <p:sp>
        <p:nvSpPr>
          <p:cNvPr id="757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C4944-D0FA-4AEA-B1B5-6264FA1352C1}" type="slidenum">
              <a:rPr lang="es-ES_tradnl" smtClean="0">
                <a:latin typeface="Arial" pitchFamily="34" charset="0"/>
              </a:rPr>
              <a:pPr/>
              <a:t>12</a:t>
            </a:fld>
            <a:endParaRPr lang="es-ES_tradnl"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3731" name="2 Marcador de notas"/>
          <p:cNvSpPr>
            <a:spLocks noGrp="1"/>
          </p:cNvSpPr>
          <p:nvPr>
            <p:ph type="body" idx="1"/>
          </p:nvPr>
        </p:nvSpPr>
        <p:spPr bwMode="auto">
          <a:noFill/>
        </p:spPr>
        <p:txBody>
          <a:bodyPr wrap="square" numCol="1" anchor="t" anchorCtr="0" compatLnSpc="1">
            <a:prstTxWarp prst="textNoShape">
              <a:avLst/>
            </a:prstTxWarp>
          </a:bodyPr>
          <a:lstStyle/>
          <a:p>
            <a:r>
              <a:rPr lang="es-ES_tradnl" smtClean="0"/>
              <a:t>Sicras et al. 2013. ISPOR</a:t>
            </a:r>
          </a:p>
          <a:p>
            <a:r>
              <a:rPr lang="es-ES_tradnl" smtClean="0"/>
              <a:t>Cancer de pulmón: Kevin Lock et al. </a:t>
            </a:r>
            <a:r>
              <a:rPr lang="en-US" smtClean="0"/>
              <a:t>Expert Opin. Pharmacother. (2011) 12(17):2613-2626</a:t>
            </a:r>
            <a:endParaRPr lang="es-ES_tradnl" smtClean="0"/>
          </a:p>
        </p:txBody>
      </p:sp>
      <p:sp>
        <p:nvSpPr>
          <p:cNvPr id="737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9674CD-F474-481D-AE60-0154EC310BAE}" type="slidenum">
              <a:rPr lang="es-ES_tradnl" smtClean="0">
                <a:latin typeface="Arial" pitchFamily="34" charset="0"/>
              </a:rPr>
              <a:pPr/>
              <a:t>15</a:t>
            </a:fld>
            <a:endParaRPr lang="es-ES_tradnl"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475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_tradnl" smtClean="0"/>
          </a:p>
        </p:txBody>
      </p:sp>
      <p:sp>
        <p:nvSpPr>
          <p:cNvPr id="747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4568C8-F0F9-4C8E-A3D4-C6E38F2AA86F}" type="slidenum">
              <a:rPr lang="es-ES_tradnl" smtClean="0">
                <a:latin typeface="Arial" pitchFamily="34" charset="0"/>
              </a:rPr>
              <a:pPr/>
              <a:t>22</a:t>
            </a:fld>
            <a:endParaRPr lang="es-ES_tradnl"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57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_tradnl" smtClean="0"/>
              <a:t>Pacientes que serían tratados con TODAS LAS TERAPIAS en ese año. </a:t>
            </a:r>
          </a:p>
        </p:txBody>
      </p:sp>
      <p:sp>
        <p:nvSpPr>
          <p:cNvPr id="757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C4944-D0FA-4AEA-B1B5-6264FA1352C1}" type="slidenum">
              <a:rPr lang="es-ES_tradnl" smtClean="0">
                <a:latin typeface="Arial" pitchFamily="34" charset="0"/>
              </a:rPr>
              <a:pPr/>
              <a:t>23</a:t>
            </a:fld>
            <a:endParaRPr lang="es-ES_tradnl"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57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_tradnl" smtClean="0"/>
              <a:t>Pacientes que serían tratados con TODAS LAS TERAPIAS en ese año. </a:t>
            </a:r>
          </a:p>
        </p:txBody>
      </p:sp>
      <p:sp>
        <p:nvSpPr>
          <p:cNvPr id="757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C4944-D0FA-4AEA-B1B5-6264FA1352C1}" type="slidenum">
              <a:rPr lang="es-ES_tradnl" smtClean="0">
                <a:latin typeface="Arial" pitchFamily="34" charset="0"/>
              </a:rPr>
              <a:pPr/>
              <a:t>25</a:t>
            </a:fld>
            <a:endParaRPr lang="es-ES_tradnl"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16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7" name="6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fld id="{84A0C871-C730-46E9-A0E4-EE87F18059CC}" type="datetimeFigureOut">
              <a:rPr lang="es-ES_tradnl"/>
              <a:pPr>
                <a:defRPr/>
              </a:pPr>
              <a:t>12/10/2014</a:t>
            </a:fld>
            <a:endParaRPr lang="es-ES_tradnl"/>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_tradnl"/>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66447CAE-EE61-477A-B28B-63C34DDEDF35}" type="slidenum">
              <a:rPr lang="es-ES_tradnl"/>
              <a:pPr>
                <a:defRPr/>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4A8EBD04-6EB7-48A5-83BD-D6A143C4AAE9}" type="datetimeFigureOut">
              <a:rPr lang="es-ES_tradnl"/>
              <a:pPr>
                <a:defRPr/>
              </a:pPr>
              <a:t>12/10/2014</a:t>
            </a:fld>
            <a:endParaRPr lang="es-ES_tradnl"/>
          </a:p>
        </p:txBody>
      </p:sp>
      <p:sp>
        <p:nvSpPr>
          <p:cNvPr id="5" name="21 Marcador de pie de página"/>
          <p:cNvSpPr>
            <a:spLocks noGrp="1"/>
          </p:cNvSpPr>
          <p:nvPr>
            <p:ph type="ftr" sz="quarter" idx="11"/>
          </p:nvPr>
        </p:nvSpPr>
        <p:spPr/>
        <p:txBody>
          <a:bodyPr/>
          <a:lstStyle>
            <a:lvl1pPr>
              <a:defRPr/>
            </a:lvl1pPr>
          </a:lstStyle>
          <a:p>
            <a:pPr>
              <a:defRPr/>
            </a:pPr>
            <a:endParaRPr lang="es-ES_tradnl"/>
          </a:p>
        </p:txBody>
      </p:sp>
      <p:sp>
        <p:nvSpPr>
          <p:cNvPr id="6" name="17 Marcador de número de diapositiva"/>
          <p:cNvSpPr>
            <a:spLocks noGrp="1"/>
          </p:cNvSpPr>
          <p:nvPr>
            <p:ph type="sldNum" sz="quarter" idx="12"/>
          </p:nvPr>
        </p:nvSpPr>
        <p:spPr/>
        <p:txBody>
          <a:bodyPr/>
          <a:lstStyle>
            <a:lvl1pPr>
              <a:defRPr/>
            </a:lvl1pPr>
          </a:lstStyle>
          <a:p>
            <a:pPr>
              <a:defRPr/>
            </a:pPr>
            <a:fld id="{5A5F32C8-3C04-43A5-B5AA-CA8E8D58C353}" type="slidenum">
              <a:rPr lang="es-ES_tradnl"/>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A10224E5-71E8-4E46-A292-2945BEBE7DEF}" type="datetimeFigureOut">
              <a:rPr lang="es-ES_tradnl"/>
              <a:pPr>
                <a:defRPr/>
              </a:pPr>
              <a:t>12/10/2014</a:t>
            </a:fld>
            <a:endParaRPr lang="es-ES_tradnl"/>
          </a:p>
        </p:txBody>
      </p:sp>
      <p:sp>
        <p:nvSpPr>
          <p:cNvPr id="5" name="21 Marcador de pie de página"/>
          <p:cNvSpPr>
            <a:spLocks noGrp="1"/>
          </p:cNvSpPr>
          <p:nvPr>
            <p:ph type="ftr" sz="quarter" idx="11"/>
          </p:nvPr>
        </p:nvSpPr>
        <p:spPr/>
        <p:txBody>
          <a:bodyPr/>
          <a:lstStyle>
            <a:lvl1pPr>
              <a:defRPr/>
            </a:lvl1pPr>
          </a:lstStyle>
          <a:p>
            <a:pPr>
              <a:defRPr/>
            </a:pPr>
            <a:endParaRPr lang="es-ES_tradnl"/>
          </a:p>
        </p:txBody>
      </p:sp>
      <p:sp>
        <p:nvSpPr>
          <p:cNvPr id="6" name="17 Marcador de número de diapositiva"/>
          <p:cNvSpPr>
            <a:spLocks noGrp="1"/>
          </p:cNvSpPr>
          <p:nvPr>
            <p:ph type="sldNum" sz="quarter" idx="12"/>
          </p:nvPr>
        </p:nvSpPr>
        <p:spPr/>
        <p:txBody>
          <a:bodyPr/>
          <a:lstStyle>
            <a:lvl1pPr>
              <a:defRPr/>
            </a:lvl1pPr>
          </a:lstStyle>
          <a:p>
            <a:pPr>
              <a:defRPr/>
            </a:pPr>
            <a:fld id="{26074D84-7B01-48E1-95F7-D8369097456E}" type="slidenum">
              <a:rPr lang="es-ES_tradnl"/>
              <a:pPr>
                <a:defRPr/>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noAutofit/>
          </a:bodyPr>
          <a:lstStyle>
            <a:lvl1pPr>
              <a:defRPr sz="3200"/>
            </a:lvl1pPr>
            <a:extLst/>
          </a:lstStyle>
          <a:p>
            <a:r>
              <a:rPr lang="es-ES" dirty="0" smtClean="0"/>
              <a:t>Haga clic para modificar el estilo de título del patrón</a:t>
            </a:r>
            <a:endParaRPr lang="en-US" dirty="0"/>
          </a:p>
        </p:txBody>
      </p:sp>
      <p:sp>
        <p:nvSpPr>
          <p:cNvPr id="4" name="9 Marcador de fecha"/>
          <p:cNvSpPr>
            <a:spLocks noGrp="1"/>
          </p:cNvSpPr>
          <p:nvPr>
            <p:ph type="dt" sz="half" idx="10"/>
          </p:nvPr>
        </p:nvSpPr>
        <p:spPr/>
        <p:txBody>
          <a:bodyPr/>
          <a:lstStyle>
            <a:lvl1pPr>
              <a:defRPr/>
            </a:lvl1pPr>
          </a:lstStyle>
          <a:p>
            <a:pPr>
              <a:defRPr/>
            </a:pPr>
            <a:fld id="{E354AF66-6623-4766-816A-3DD93E82BC51}" type="datetimeFigureOut">
              <a:rPr lang="es-ES_tradnl"/>
              <a:pPr>
                <a:defRPr/>
              </a:pPr>
              <a:t>12/10/2014</a:t>
            </a:fld>
            <a:endParaRPr lang="es-ES_tradnl"/>
          </a:p>
        </p:txBody>
      </p:sp>
      <p:sp>
        <p:nvSpPr>
          <p:cNvPr id="5" name="21 Marcador de pie de página"/>
          <p:cNvSpPr>
            <a:spLocks noGrp="1"/>
          </p:cNvSpPr>
          <p:nvPr>
            <p:ph type="ftr" sz="quarter" idx="11"/>
          </p:nvPr>
        </p:nvSpPr>
        <p:spPr/>
        <p:txBody>
          <a:bodyPr/>
          <a:lstStyle>
            <a:lvl1pPr>
              <a:defRPr/>
            </a:lvl1pPr>
          </a:lstStyle>
          <a:p>
            <a:pPr>
              <a:defRPr/>
            </a:pPr>
            <a:endParaRPr lang="es-ES_tradnl"/>
          </a:p>
        </p:txBody>
      </p:sp>
      <p:sp>
        <p:nvSpPr>
          <p:cNvPr id="6" name="17 Marcador de número de diapositiva"/>
          <p:cNvSpPr>
            <a:spLocks noGrp="1"/>
          </p:cNvSpPr>
          <p:nvPr>
            <p:ph type="sldNum" sz="quarter" idx="12"/>
          </p:nvPr>
        </p:nvSpPr>
        <p:spPr/>
        <p:txBody>
          <a:bodyPr/>
          <a:lstStyle>
            <a:lvl1pPr>
              <a:defRPr/>
            </a:lvl1pPr>
          </a:lstStyle>
          <a:p>
            <a:pPr>
              <a:defRPr/>
            </a:pPr>
            <a:fld id="{3636EBB9-8333-4DAD-B50D-F5A1D193B1AE}" type="slidenum">
              <a:rPr lang="es-ES_tradnl"/>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5284061E-7B6A-43F8-AC31-B12B8CCEF3F6}" type="datetimeFigureOut">
              <a:rPr lang="es-ES_tradnl"/>
              <a:pPr>
                <a:defRPr/>
              </a:pPr>
              <a:t>12/10/2014</a:t>
            </a:fld>
            <a:endParaRPr lang="es-ES_tradnl"/>
          </a:p>
        </p:txBody>
      </p:sp>
      <p:sp>
        <p:nvSpPr>
          <p:cNvPr id="7" name="4 Marcador de pie de página"/>
          <p:cNvSpPr>
            <a:spLocks noGrp="1"/>
          </p:cNvSpPr>
          <p:nvPr>
            <p:ph type="ftr" sz="quarter" idx="11"/>
          </p:nvPr>
        </p:nvSpPr>
        <p:spPr/>
        <p:txBody>
          <a:bodyPr/>
          <a:lstStyle>
            <a:lvl1pPr>
              <a:defRPr/>
            </a:lvl1pPr>
            <a:extLst/>
          </a:lstStyle>
          <a:p>
            <a:pPr>
              <a:defRPr/>
            </a:pPr>
            <a:endParaRPr lang="es-ES_tradnl"/>
          </a:p>
        </p:txBody>
      </p:sp>
      <p:sp>
        <p:nvSpPr>
          <p:cNvPr id="8" name="5 Marcador de número de diapositiva"/>
          <p:cNvSpPr>
            <a:spLocks noGrp="1"/>
          </p:cNvSpPr>
          <p:nvPr>
            <p:ph type="sldNum" sz="quarter" idx="12"/>
          </p:nvPr>
        </p:nvSpPr>
        <p:spPr/>
        <p:txBody>
          <a:bodyPr/>
          <a:lstStyle>
            <a:lvl1pPr>
              <a:defRPr/>
            </a:lvl1pPr>
            <a:extLst/>
          </a:lstStyle>
          <a:p>
            <a:pPr>
              <a:defRPr/>
            </a:pPr>
            <a:fld id="{8E167E59-7AC9-42C6-B461-EC386A15A086}" type="slidenum">
              <a:rPr lang="es-ES_tradnl"/>
              <a:pPr>
                <a:defRPr/>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8E7A019C-9B5C-4421-AEBF-0E600D1CFF38}" type="datetimeFigureOut">
              <a:rPr lang="es-ES_tradnl"/>
              <a:pPr>
                <a:defRPr/>
              </a:pPr>
              <a:t>12/10/2014</a:t>
            </a:fld>
            <a:endParaRPr lang="es-ES_tradnl"/>
          </a:p>
        </p:txBody>
      </p:sp>
      <p:sp>
        <p:nvSpPr>
          <p:cNvPr id="6" name="5 Marcador de pie de página"/>
          <p:cNvSpPr>
            <a:spLocks noGrp="1"/>
          </p:cNvSpPr>
          <p:nvPr>
            <p:ph type="ftr" sz="quarter" idx="11"/>
          </p:nvPr>
        </p:nvSpPr>
        <p:spPr/>
        <p:txBody>
          <a:bodyPr/>
          <a:lstStyle>
            <a:lvl1pPr>
              <a:defRPr/>
            </a:lvl1pPr>
            <a:extLst/>
          </a:lstStyle>
          <a:p>
            <a:pPr>
              <a:defRPr/>
            </a:pPr>
            <a:endParaRPr lang="es-ES_tradnl"/>
          </a:p>
        </p:txBody>
      </p:sp>
      <p:sp>
        <p:nvSpPr>
          <p:cNvPr id="7" name="6 Marcador de número de diapositiva"/>
          <p:cNvSpPr>
            <a:spLocks noGrp="1"/>
          </p:cNvSpPr>
          <p:nvPr>
            <p:ph type="sldNum" sz="quarter" idx="12"/>
          </p:nvPr>
        </p:nvSpPr>
        <p:spPr/>
        <p:txBody>
          <a:bodyPr/>
          <a:lstStyle>
            <a:lvl1pPr>
              <a:defRPr/>
            </a:lvl1pPr>
            <a:extLst/>
          </a:lstStyle>
          <a:p>
            <a:pPr>
              <a:defRPr/>
            </a:pPr>
            <a:fld id="{9CD31742-D615-4EAD-B7EA-9521FE7115CD}" type="slidenum">
              <a:rPr lang="es-ES_tradnl"/>
              <a:pPr>
                <a:defRPr/>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90A382B0-B2FE-48D1-9019-09D337E90305}" type="datetimeFigureOut">
              <a:rPr lang="es-ES_tradnl"/>
              <a:pPr>
                <a:defRPr/>
              </a:pPr>
              <a:t>12/10/2014</a:t>
            </a:fld>
            <a:endParaRPr lang="es-ES_tradnl"/>
          </a:p>
        </p:txBody>
      </p:sp>
      <p:sp>
        <p:nvSpPr>
          <p:cNvPr id="8" name="7 Marcador de pie de página"/>
          <p:cNvSpPr>
            <a:spLocks noGrp="1"/>
          </p:cNvSpPr>
          <p:nvPr>
            <p:ph type="ftr" sz="quarter" idx="11"/>
          </p:nvPr>
        </p:nvSpPr>
        <p:spPr/>
        <p:txBody>
          <a:bodyPr/>
          <a:lstStyle>
            <a:lvl1pPr>
              <a:defRPr/>
            </a:lvl1pPr>
            <a:extLst/>
          </a:lstStyle>
          <a:p>
            <a:pPr>
              <a:defRPr/>
            </a:pPr>
            <a:endParaRPr lang="es-ES_tradnl"/>
          </a:p>
        </p:txBody>
      </p:sp>
      <p:sp>
        <p:nvSpPr>
          <p:cNvPr id="9" name="8 Marcador de número de diapositiva"/>
          <p:cNvSpPr>
            <a:spLocks noGrp="1"/>
          </p:cNvSpPr>
          <p:nvPr>
            <p:ph type="sldNum" sz="quarter" idx="12"/>
          </p:nvPr>
        </p:nvSpPr>
        <p:spPr/>
        <p:txBody>
          <a:bodyPr/>
          <a:lstStyle>
            <a:lvl1pPr>
              <a:defRPr/>
            </a:lvl1pPr>
            <a:extLst/>
          </a:lstStyle>
          <a:p>
            <a:pPr>
              <a:defRPr/>
            </a:pPr>
            <a:fld id="{B2EE7E16-7866-4436-A64C-67DA74F7747D}" type="slidenum">
              <a:rPr lang="es-ES_tradnl"/>
              <a:pPr>
                <a:defRPr/>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BB2F299A-5CA0-4766-9B75-42235F6BEAF5}" type="datetimeFigureOut">
              <a:rPr lang="es-ES_tradnl"/>
              <a:pPr>
                <a:defRPr/>
              </a:pPr>
              <a:t>12/10/2014</a:t>
            </a:fld>
            <a:endParaRPr lang="es-ES_tradnl"/>
          </a:p>
        </p:txBody>
      </p:sp>
      <p:sp>
        <p:nvSpPr>
          <p:cNvPr id="4" name="3 Marcador de pie de página"/>
          <p:cNvSpPr>
            <a:spLocks noGrp="1"/>
          </p:cNvSpPr>
          <p:nvPr>
            <p:ph type="ftr" sz="quarter" idx="11"/>
          </p:nvPr>
        </p:nvSpPr>
        <p:spPr/>
        <p:txBody>
          <a:bodyPr/>
          <a:lstStyle>
            <a:lvl1pPr>
              <a:defRPr/>
            </a:lvl1pPr>
            <a:extLst/>
          </a:lstStyle>
          <a:p>
            <a:pPr>
              <a:defRPr/>
            </a:pPr>
            <a:endParaRPr lang="es-ES_tradnl"/>
          </a:p>
        </p:txBody>
      </p:sp>
      <p:sp>
        <p:nvSpPr>
          <p:cNvPr id="5" name="4 Marcador de número de diapositiva"/>
          <p:cNvSpPr>
            <a:spLocks noGrp="1"/>
          </p:cNvSpPr>
          <p:nvPr>
            <p:ph type="sldNum" sz="quarter" idx="12"/>
          </p:nvPr>
        </p:nvSpPr>
        <p:spPr/>
        <p:txBody>
          <a:bodyPr/>
          <a:lstStyle>
            <a:lvl1pPr>
              <a:defRPr/>
            </a:lvl1pPr>
            <a:extLst/>
          </a:lstStyle>
          <a:p>
            <a:pPr>
              <a:defRPr/>
            </a:pPr>
            <a:fld id="{A0BCFC2C-4C4B-479E-9992-27B1B3389D33}" type="slidenum">
              <a:rPr lang="es-ES_tradnl"/>
              <a:pPr>
                <a:defRPr/>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29FE307B-98FD-476B-9C46-EAC5EBA8596A}" type="datetimeFigureOut">
              <a:rPr lang="es-ES_tradnl"/>
              <a:pPr>
                <a:defRPr/>
              </a:pPr>
              <a:t>12/10/2014</a:t>
            </a:fld>
            <a:endParaRPr lang="es-ES_tradnl"/>
          </a:p>
        </p:txBody>
      </p:sp>
      <p:sp>
        <p:nvSpPr>
          <p:cNvPr id="3" name="21 Marcador de pie de página"/>
          <p:cNvSpPr>
            <a:spLocks noGrp="1"/>
          </p:cNvSpPr>
          <p:nvPr>
            <p:ph type="ftr" sz="quarter" idx="11"/>
          </p:nvPr>
        </p:nvSpPr>
        <p:spPr/>
        <p:txBody>
          <a:bodyPr/>
          <a:lstStyle>
            <a:lvl1pPr>
              <a:defRPr/>
            </a:lvl1pPr>
          </a:lstStyle>
          <a:p>
            <a:pPr>
              <a:defRPr/>
            </a:pPr>
            <a:endParaRPr lang="es-ES_tradnl"/>
          </a:p>
        </p:txBody>
      </p:sp>
      <p:sp>
        <p:nvSpPr>
          <p:cNvPr id="4" name="17 Marcador de número de diapositiva"/>
          <p:cNvSpPr>
            <a:spLocks noGrp="1"/>
          </p:cNvSpPr>
          <p:nvPr>
            <p:ph type="sldNum" sz="quarter" idx="12"/>
          </p:nvPr>
        </p:nvSpPr>
        <p:spPr/>
        <p:txBody>
          <a:bodyPr/>
          <a:lstStyle>
            <a:lvl1pPr>
              <a:defRPr/>
            </a:lvl1pPr>
          </a:lstStyle>
          <a:p>
            <a:pPr>
              <a:defRPr/>
            </a:pPr>
            <a:fld id="{0711C1F1-9EEB-4282-A757-3AE32DD44D9D}" type="slidenum">
              <a:rPr lang="es-ES_tradnl"/>
              <a:pPr>
                <a:defRPr/>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1B1B561F-0B76-4AF5-B4FA-3146E2A93C80}" type="datetimeFigureOut">
              <a:rPr lang="es-ES_tradnl"/>
              <a:pPr>
                <a:defRPr/>
              </a:pPr>
              <a:t>12/10/2014</a:t>
            </a:fld>
            <a:endParaRPr lang="es-ES_tradnl"/>
          </a:p>
        </p:txBody>
      </p:sp>
      <p:sp>
        <p:nvSpPr>
          <p:cNvPr id="6" name="5 Marcador de pie de página"/>
          <p:cNvSpPr>
            <a:spLocks noGrp="1"/>
          </p:cNvSpPr>
          <p:nvPr>
            <p:ph type="ftr" sz="quarter" idx="11"/>
          </p:nvPr>
        </p:nvSpPr>
        <p:spPr/>
        <p:txBody>
          <a:bodyPr/>
          <a:lstStyle>
            <a:lvl1pPr>
              <a:defRPr/>
            </a:lvl1pPr>
            <a:extLst/>
          </a:lstStyle>
          <a:p>
            <a:pPr>
              <a:defRPr/>
            </a:pPr>
            <a:endParaRPr lang="es-ES_tradnl"/>
          </a:p>
        </p:txBody>
      </p:sp>
      <p:sp>
        <p:nvSpPr>
          <p:cNvPr id="7" name="6 Marcador de número de diapositiva"/>
          <p:cNvSpPr>
            <a:spLocks noGrp="1"/>
          </p:cNvSpPr>
          <p:nvPr>
            <p:ph type="sldNum" sz="quarter" idx="12"/>
          </p:nvPr>
        </p:nvSpPr>
        <p:spPr/>
        <p:txBody>
          <a:bodyPr/>
          <a:lstStyle>
            <a:lvl1pPr>
              <a:defRPr/>
            </a:lvl1pPr>
            <a:extLst/>
          </a:lstStyle>
          <a:p>
            <a:pPr>
              <a:defRPr/>
            </a:pPr>
            <a:fld id="{0761A31F-EACF-42FF-BB00-4D42D02989B9}" type="slidenum">
              <a:rPr lang="es-ES_tradnl"/>
              <a:pPr>
                <a:defRPr/>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6" name="5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7" name="6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fld id="{F6B73F38-C9B2-4FA8-99BC-7A81F34D7EDE}" type="datetimeFigureOut">
              <a:rPr lang="es-ES_tradnl"/>
              <a:pPr>
                <a:defRPr/>
              </a:pPr>
              <a:t>12/10/2014</a:t>
            </a:fld>
            <a:endParaRPr lang="es-ES_tradnl"/>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ES_tradnl"/>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B8157A60-AEA8-443E-9C0C-4F0328949CAC}" type="slidenum">
              <a:rPr lang="es-ES_tradnl"/>
              <a:pPr>
                <a:defRPr/>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12" name="11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fld id="{F0A0DFA5-A2DE-4812-B59E-46B98B8EEAFE}" type="datetimeFigureOut">
              <a:rPr lang="es-ES_tradnl"/>
              <a:pPr>
                <a:defRPr/>
              </a:pPr>
              <a:t>12/10/2014</a:t>
            </a:fld>
            <a:endParaRPr lang="es-ES_tradnl"/>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es-ES_tradnl"/>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defRPr>
            </a:lvl1pPr>
            <a:extLst/>
          </a:lstStyle>
          <a:p>
            <a:pPr>
              <a:defRPr/>
            </a:pPr>
            <a:fld id="{4DA1CC3E-97A9-4349-B449-1A6287CE8EB0}" type="slidenum">
              <a:rPr lang="es-ES_tradnl"/>
              <a:pPr>
                <a:defRPr/>
              </a:pPr>
              <a:t>‹Nº›</a:t>
            </a:fld>
            <a:endParaRPr lang="es-ES_tradnl"/>
          </a:p>
        </p:txBody>
      </p:sp>
    </p:spTree>
  </p:cSld>
  <p:clrMap bg1="lt1" tx1="dk1" bg2="lt2" tx2="dk2" accent1="accent1" accent2="accent2" accent3="accent3" accent4="accent4" accent5="accent5" accent6="accent6" hlink="hlink" folHlink="folHlink"/>
  <p:sldLayoutIdLst>
    <p:sldLayoutId id="2147484367" r:id="rId1"/>
    <p:sldLayoutId id="2147484363" r:id="rId2"/>
    <p:sldLayoutId id="2147484368" r:id="rId3"/>
    <p:sldLayoutId id="2147484369" r:id="rId4"/>
    <p:sldLayoutId id="2147484370" r:id="rId5"/>
    <p:sldLayoutId id="2147484371" r:id="rId6"/>
    <p:sldLayoutId id="2147484364" r:id="rId7"/>
    <p:sldLayoutId id="2147484372" r:id="rId8"/>
    <p:sldLayoutId id="2147484373" r:id="rId9"/>
    <p:sldLayoutId id="2147484365" r:id="rId10"/>
    <p:sldLayoutId id="2147484366"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oblikue.com/bddcoste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a:xfrm>
            <a:off x="684213" y="692696"/>
            <a:ext cx="7772400" cy="3817169"/>
          </a:xfrm>
        </p:spPr>
        <p:txBody>
          <a:bodyPr>
            <a:noAutofit/>
          </a:bodyPr>
          <a:lstStyle/>
          <a:p>
            <a:pPr algn="ctr" eaLnBrk="1" fontAlgn="auto" hangingPunct="1">
              <a:spcAft>
                <a:spcPts val="0"/>
              </a:spcAft>
              <a:defRPr/>
            </a:pPr>
            <a:r>
              <a:rPr lang="es-ES_tradnl" dirty="0" smtClean="0">
                <a:solidFill>
                  <a:srgbClr val="002060"/>
                </a:solidFill>
              </a:rPr>
              <a:t>Impacto presupuestario de un programa de Cesación Tabáquica con fármacos en pacientes con EPOC en España</a:t>
            </a:r>
          </a:p>
        </p:txBody>
      </p:sp>
      <p:sp>
        <p:nvSpPr>
          <p:cNvPr id="4" name="1 Título"/>
          <p:cNvSpPr txBox="1">
            <a:spLocks/>
          </p:cNvSpPr>
          <p:nvPr/>
        </p:nvSpPr>
        <p:spPr>
          <a:xfrm>
            <a:off x="642910" y="5929330"/>
            <a:ext cx="7786742" cy="521726"/>
          </a:xfrm>
          <a:prstGeom prst="rect">
            <a:avLst/>
          </a:prstGeom>
          <a:solidFill>
            <a:schemeClr val="bg1"/>
          </a:solidFill>
        </p:spPr>
        <p:txBody>
          <a:bodyPr anchor="b">
            <a:normAutofit fontScale="97500"/>
            <a:scene3d>
              <a:camera prst="orthographicFront"/>
              <a:lightRig rig="soft" dir="t"/>
            </a:scene3d>
            <a:sp3d prstMaterial="softEdge">
              <a:bevelT w="25400" h="25400"/>
            </a:sp3d>
          </a:bodyPr>
          <a:lstStyle/>
          <a:p>
            <a:pPr algn="ctr" fontAlgn="auto">
              <a:spcAft>
                <a:spcPts val="0"/>
              </a:spcAft>
              <a:defRPr/>
            </a:pPr>
            <a:r>
              <a:rPr lang="es-ES_tradnl" sz="2000" b="1" dirty="0" smtClean="0">
                <a:solidFill>
                  <a:schemeClr val="tx2"/>
                </a:solidFill>
                <a:effectLst>
                  <a:outerShdw blurRad="31750" dist="25400" dir="5400000" algn="tl" rotWithShape="0">
                    <a:srgbClr val="000000">
                      <a:alpha val="25000"/>
                    </a:srgbClr>
                  </a:outerShdw>
                </a:effectLst>
                <a:latin typeface="+mj-lt"/>
                <a:ea typeface="+mj-ea"/>
                <a:cs typeface="+mj-cs"/>
              </a:rPr>
              <a:t>PROGRAMA DE INVESTIGACION EN TABAQUISMO. SEPAR</a:t>
            </a:r>
            <a:endParaRPr lang="es-ES_tradnl" sz="2000" b="1" dirty="0">
              <a:solidFill>
                <a:schemeClr val="tx2"/>
              </a:solidFill>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251520" y="548680"/>
            <a:ext cx="8229600" cy="576064"/>
          </a:xfrm>
        </p:spPr>
        <p:txBody>
          <a:bodyPr>
            <a:normAutofit fontScale="90000"/>
          </a:bodyPr>
          <a:lstStyle/>
          <a:p>
            <a:pPr eaLnBrk="1" fontAlgn="auto" hangingPunct="1">
              <a:spcAft>
                <a:spcPts val="0"/>
              </a:spcAft>
              <a:defRPr/>
            </a:pPr>
            <a:r>
              <a:rPr lang="es-ES_tradnl" sz="2700" u="sng" dirty="0" smtClean="0">
                <a:solidFill>
                  <a:schemeClr val="tx1"/>
                </a:solidFill>
                <a:effectLst/>
              </a:rPr>
              <a:t>Resultados: Escenario actual sin financiación</a:t>
            </a:r>
            <a:br>
              <a:rPr lang="es-ES_tradnl" sz="2700" u="sng" dirty="0" smtClean="0">
                <a:solidFill>
                  <a:schemeClr val="tx1"/>
                </a:solidFill>
                <a:effectLst/>
              </a:rPr>
            </a:br>
            <a:r>
              <a:rPr lang="es-ES_tradnl" sz="1300" u="sng" dirty="0" smtClean="0">
                <a:solidFill>
                  <a:schemeClr val="tx1"/>
                </a:solidFill>
                <a:effectLst/>
              </a:rPr>
              <a:t/>
            </a:r>
            <a:br>
              <a:rPr lang="es-ES_tradnl" sz="1300" u="sng" dirty="0" smtClean="0">
                <a:solidFill>
                  <a:schemeClr val="tx1"/>
                </a:solidFill>
                <a:effectLst/>
              </a:rPr>
            </a:br>
            <a:r>
              <a:rPr lang="es-ES_tradnl" sz="2200" u="sng" dirty="0" smtClean="0">
                <a:solidFill>
                  <a:schemeClr val="tx1"/>
                </a:solidFill>
                <a:effectLst/>
              </a:rPr>
              <a:t>Intentos de cesación tabáquica</a:t>
            </a:r>
            <a:r>
              <a:rPr lang="es-ES_tradnl" sz="2200" i="1" u="sng" dirty="0" smtClean="0">
                <a:solidFill>
                  <a:schemeClr val="tx1"/>
                </a:solidFill>
                <a:effectLst/>
              </a:rPr>
              <a:t>,</a:t>
            </a:r>
            <a:r>
              <a:rPr lang="es-ES_tradnl" sz="2200" u="sng" dirty="0" smtClean="0">
                <a:solidFill>
                  <a:schemeClr val="tx1"/>
                </a:solidFill>
                <a:effectLst/>
              </a:rPr>
              <a:t> total y según fármaco</a:t>
            </a:r>
            <a:endParaRPr lang="es-ES_tradnl" sz="2800" u="sng" dirty="0" smtClean="0">
              <a:solidFill>
                <a:schemeClr val="tx1"/>
              </a:solidFill>
              <a:effectLst/>
            </a:endParaRPr>
          </a:p>
        </p:txBody>
      </p:sp>
      <p:graphicFrame>
        <p:nvGraphicFramePr>
          <p:cNvPr id="9" name="3 Marcador de contenido"/>
          <p:cNvGraphicFramePr>
            <a:graphicFrameLocks/>
          </p:cNvGraphicFramePr>
          <p:nvPr/>
        </p:nvGraphicFramePr>
        <p:xfrm>
          <a:off x="251842" y="1340768"/>
          <a:ext cx="8640958" cy="885696"/>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2"/>
              </a:tblGrid>
              <a:tr h="442848">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2848">
                <a:tc>
                  <a:txBody>
                    <a:bodyPr/>
                    <a:lstStyle/>
                    <a:p>
                      <a:pPr marL="0" algn="ctr" rtl="0" eaLnBrk="1" fontAlgn="ctr" latinLnBrk="0" hangingPunct="1"/>
                      <a:r>
                        <a:rPr kumimoji="0" lang="es-ES_tradnl" sz="2000" b="1" i="0" u="none" strike="noStrike" kern="1200" dirty="0" smtClean="0">
                          <a:solidFill>
                            <a:schemeClr val="tx1"/>
                          </a:solidFill>
                          <a:latin typeface="Arial"/>
                          <a:ea typeface="+mn-ea"/>
                          <a:cs typeface="+mn-cs"/>
                        </a:rPr>
                        <a:t>Total </a:t>
                      </a:r>
                      <a:endParaRPr kumimoji="0" lang="es-ES_tradnl" sz="2000" b="1" i="0" u="none" strike="noStrike" kern="1200" dirty="0">
                        <a:solidFill>
                          <a:schemeClr val="tx1"/>
                        </a:solidFill>
                        <a:latin typeface="Arial"/>
                        <a:ea typeface="+mn-ea"/>
                        <a:cs typeface="+mn-cs"/>
                      </a:endParaRPr>
                    </a:p>
                  </a:txBody>
                  <a:tcPr marL="0" marR="0" marT="0" marB="0" anchor="ctr">
                    <a:noFill/>
                  </a:tcPr>
                </a:tc>
                <a:tc>
                  <a:txBody>
                    <a:bodyPr/>
                    <a:lstStyle/>
                    <a:p>
                      <a:pPr algn="ctr" fontAlgn="ctr"/>
                      <a:r>
                        <a:rPr lang="es-ES_tradnl" sz="2000" b="1" i="0" u="none" strike="noStrike" dirty="0">
                          <a:solidFill>
                            <a:schemeClr val="tx1"/>
                          </a:solidFill>
                          <a:latin typeface="Arial"/>
                        </a:rPr>
                        <a:t>3.638</a:t>
                      </a:r>
                    </a:p>
                  </a:txBody>
                  <a:tcPr marL="0" marR="0" marT="0" marB="0" anchor="ctr">
                    <a:noFill/>
                  </a:tcPr>
                </a:tc>
                <a:tc>
                  <a:txBody>
                    <a:bodyPr/>
                    <a:lstStyle/>
                    <a:p>
                      <a:pPr algn="ctr" fontAlgn="ctr"/>
                      <a:r>
                        <a:rPr lang="es-ES_tradnl" sz="2000" b="1" i="0" u="none" strike="noStrike" dirty="0">
                          <a:solidFill>
                            <a:schemeClr val="tx1"/>
                          </a:solidFill>
                          <a:latin typeface="Arial"/>
                        </a:rPr>
                        <a:t>3.905</a:t>
                      </a:r>
                    </a:p>
                  </a:txBody>
                  <a:tcPr marL="0" marR="0" marT="0" marB="0" anchor="ctr">
                    <a:noFill/>
                  </a:tcPr>
                </a:tc>
                <a:tc>
                  <a:txBody>
                    <a:bodyPr/>
                    <a:lstStyle/>
                    <a:p>
                      <a:pPr algn="ctr" fontAlgn="ctr"/>
                      <a:r>
                        <a:rPr lang="es-ES_tradnl" sz="2000" b="1" i="0" u="none" strike="noStrike" dirty="0">
                          <a:solidFill>
                            <a:schemeClr val="tx1"/>
                          </a:solidFill>
                          <a:latin typeface="Arial"/>
                        </a:rPr>
                        <a:t>4.167</a:t>
                      </a:r>
                    </a:p>
                  </a:txBody>
                  <a:tcPr marL="0" marR="0" marT="0" marB="0" anchor="ctr">
                    <a:noFill/>
                  </a:tcPr>
                </a:tc>
                <a:tc>
                  <a:txBody>
                    <a:bodyPr/>
                    <a:lstStyle/>
                    <a:p>
                      <a:pPr algn="ctr" fontAlgn="ctr"/>
                      <a:r>
                        <a:rPr lang="es-ES_tradnl" sz="2000" b="1" i="0" u="none" strike="noStrike" dirty="0">
                          <a:solidFill>
                            <a:schemeClr val="tx1"/>
                          </a:solidFill>
                          <a:latin typeface="Arial"/>
                        </a:rPr>
                        <a:t>4.426</a:t>
                      </a:r>
                    </a:p>
                  </a:txBody>
                  <a:tcPr marL="0" marR="0" marT="0" marB="0" anchor="ctr">
                    <a:noFill/>
                  </a:tcPr>
                </a:tc>
                <a:tc>
                  <a:txBody>
                    <a:bodyPr/>
                    <a:lstStyle/>
                    <a:p>
                      <a:pPr algn="ctr" fontAlgn="ctr"/>
                      <a:r>
                        <a:rPr lang="es-ES_tradnl" sz="2000" b="1" i="0" u="none" strike="noStrike" dirty="0">
                          <a:solidFill>
                            <a:schemeClr val="tx1"/>
                          </a:solidFill>
                          <a:latin typeface="Arial"/>
                        </a:rPr>
                        <a:t>2.006</a:t>
                      </a:r>
                    </a:p>
                  </a:txBody>
                  <a:tcPr marL="0" marR="0" marT="0" marB="0" anchor="ctr">
                    <a:noFill/>
                  </a:tcPr>
                </a:tc>
                <a:tc>
                  <a:txBody>
                    <a:bodyPr/>
                    <a:lstStyle/>
                    <a:p>
                      <a:pPr algn="ctr" fontAlgn="ctr"/>
                      <a:r>
                        <a:rPr lang="es-ES_tradnl" sz="2000" b="1" i="0" u="none" strike="noStrike" dirty="0">
                          <a:solidFill>
                            <a:schemeClr val="tx1"/>
                          </a:solidFill>
                          <a:latin typeface="Arial"/>
                        </a:rPr>
                        <a:t>18.142</a:t>
                      </a:r>
                    </a:p>
                  </a:txBody>
                  <a:tcPr marL="0" marR="0" marT="0" marB="0" anchor="ctr">
                    <a:noFill/>
                  </a:tcPr>
                </a:tc>
              </a:tr>
            </a:tbl>
          </a:graphicData>
        </a:graphic>
      </p:graphicFrame>
      <p:graphicFrame>
        <p:nvGraphicFramePr>
          <p:cNvPr id="10" name="3 Marcador de contenido"/>
          <p:cNvGraphicFramePr>
            <a:graphicFrameLocks/>
          </p:cNvGraphicFramePr>
          <p:nvPr/>
        </p:nvGraphicFramePr>
        <p:xfrm>
          <a:off x="251842" y="2205534"/>
          <a:ext cx="8640959" cy="1296144"/>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3"/>
              </a:tblGrid>
              <a:tr h="432048">
                <a:tc>
                  <a:txBody>
                    <a:bodyPr/>
                    <a:lstStyle/>
                    <a:p>
                      <a:pPr marL="0" indent="0" algn="l" fontAlgn="ctr"/>
                      <a:r>
                        <a:rPr lang="es-ES_tradnl" sz="1800" b="1" i="0" u="none" strike="noStrike" dirty="0" smtClean="0">
                          <a:solidFill>
                            <a:schemeClr val="tx1"/>
                          </a:solidFill>
                          <a:latin typeface="Arial"/>
                        </a:rPr>
                        <a:t>Vareniclina</a:t>
                      </a:r>
                      <a:endParaRPr lang="es-ES_tradnl" sz="1800" b="1" i="0" u="none" strike="noStrike" dirty="0">
                        <a:solidFill>
                          <a:schemeClr val="tx1"/>
                        </a:solidFill>
                        <a:latin typeface="Arial"/>
                      </a:endParaRPr>
                    </a:p>
                  </a:txBody>
                  <a:tcPr marL="228600" marR="0" marT="0" marB="0" anchor="ctr">
                    <a:solidFill>
                      <a:srgbClr val="99FF99"/>
                    </a:solidFill>
                  </a:tcPr>
                </a:tc>
                <a:tc>
                  <a:txBody>
                    <a:bodyPr/>
                    <a:lstStyle/>
                    <a:p>
                      <a:pPr algn="ctr" fontAlgn="ctr"/>
                      <a:r>
                        <a:rPr lang="es-ES_tradnl" sz="1800" b="1" i="0" u="none" strike="noStrike" dirty="0">
                          <a:solidFill>
                            <a:schemeClr val="tx1"/>
                          </a:solidFill>
                          <a:latin typeface="Arial"/>
                        </a:rPr>
                        <a:t>797</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836</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875</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914</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426</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3.847</a:t>
                      </a:r>
                    </a:p>
                  </a:txBody>
                  <a:tcPr marL="0" marR="0" marT="0" marB="0" anchor="ctr">
                    <a:solidFill>
                      <a:srgbClr val="99FF99"/>
                    </a:solidFill>
                  </a:tcPr>
                </a:tc>
              </a:tr>
              <a:tr h="432048">
                <a:tc>
                  <a:txBody>
                    <a:bodyPr/>
                    <a:lstStyle/>
                    <a:p>
                      <a:pPr marL="0" indent="0" algn="l" fontAlgn="ctr"/>
                      <a:r>
                        <a:rPr lang="es-ES_tradnl" sz="1800" b="1" i="0" u="none" strike="noStrike" dirty="0">
                          <a:latin typeface="Arial"/>
                        </a:rPr>
                        <a:t>Bupropion </a:t>
                      </a:r>
                    </a:p>
                  </a:txBody>
                  <a:tcPr marL="22860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913</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1.000</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1.085</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1.168</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516</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4.682</a:t>
                      </a:r>
                    </a:p>
                  </a:txBody>
                  <a:tcPr marL="0" marR="0" marT="0" marB="0" anchor="ctr">
                    <a:solidFill>
                      <a:schemeClr val="bg2">
                        <a:lumMod val="90000"/>
                      </a:schemeClr>
                    </a:solidFill>
                  </a:tcPr>
                </a:tc>
              </a:tr>
              <a:tr h="432048">
                <a:tc>
                  <a:txBody>
                    <a:bodyPr/>
                    <a:lstStyle/>
                    <a:p>
                      <a:pPr marL="0" indent="0" algn="l" fontAlgn="ctr"/>
                      <a:r>
                        <a:rPr lang="es-ES_tradnl" sz="1800" b="1" i="0" u="none" strike="noStrike" dirty="0">
                          <a:latin typeface="Arial"/>
                        </a:rPr>
                        <a:t>TSN </a:t>
                      </a:r>
                    </a:p>
                  </a:txBody>
                  <a:tcPr marL="228600" marR="0" marT="0" marB="0" anchor="ctr">
                    <a:solidFill>
                      <a:srgbClr val="FFFFCC"/>
                    </a:solidFill>
                  </a:tcPr>
                </a:tc>
                <a:tc>
                  <a:txBody>
                    <a:bodyPr/>
                    <a:lstStyle/>
                    <a:p>
                      <a:pPr algn="ctr" fontAlgn="ctr"/>
                      <a:r>
                        <a:rPr lang="es-ES_tradnl" sz="1800" b="1" i="0" u="none" strike="noStrike" dirty="0">
                          <a:solidFill>
                            <a:schemeClr val="tx1"/>
                          </a:solidFill>
                          <a:latin typeface="Arial"/>
                        </a:rPr>
                        <a:t>1.928</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2.070</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2.208</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2.344</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1.063</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9.613</a:t>
                      </a:r>
                    </a:p>
                  </a:txBody>
                  <a:tcPr marL="0" marR="0" marT="0" marB="0" anchor="ctr">
                    <a:solidFill>
                      <a:srgbClr val="FFFFCC"/>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a"/>
          <p:cNvGraphicFramePr>
            <a:graphicFrameLocks noGrp="1"/>
          </p:cNvGraphicFramePr>
          <p:nvPr/>
        </p:nvGraphicFramePr>
        <p:xfrm>
          <a:off x="179512" y="1340768"/>
          <a:ext cx="8712968" cy="4608512"/>
        </p:xfrm>
        <a:graphic>
          <a:graphicData uri="http://schemas.openxmlformats.org/drawingml/2006/table">
            <a:tbl>
              <a:tblPr firstRow="1" bandRow="1">
                <a:tableStyleId>{5C22544A-7EE6-4342-B048-85BDC9FD1C3A}</a:tableStyleId>
              </a:tblPr>
              <a:tblGrid>
                <a:gridCol w="1224136"/>
                <a:gridCol w="1656184"/>
                <a:gridCol w="1728192"/>
                <a:gridCol w="1368152"/>
                <a:gridCol w="1224136"/>
                <a:gridCol w="1512168"/>
              </a:tblGrid>
              <a:tr h="773692">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Fármaco</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Dosis </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Cumplimiento </a:t>
                      </a:r>
                      <a:endParaRPr lang="es-ES_tradnl" sz="1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Coste  (€) financiado</a:t>
                      </a:r>
                      <a:endParaRPr lang="es-ES_tradnl" sz="1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CAR-52</a:t>
                      </a:r>
                      <a:r>
                        <a:rPr lang="es-ES_tradnl" sz="1600" baseline="30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2</a:t>
                      </a:r>
                      <a:endParaRPr lang="es-ES_tradnl" sz="1600" baseline="300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Ensayo clínico</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r>
              <a:tr h="874608">
                <a:tc>
                  <a:txBody>
                    <a:bodyPr/>
                    <a:lstStyle/>
                    <a:p>
                      <a:r>
                        <a:rPr lang="es-ES_tradnl" sz="1600" b="0" dirty="0" smtClean="0">
                          <a:solidFill>
                            <a:schemeClr val="tx1"/>
                          </a:solidFill>
                          <a:effectLst/>
                          <a:latin typeface="Arial" pitchFamily="34" charset="0"/>
                          <a:cs typeface="Arial" pitchFamily="34" charset="0"/>
                        </a:rPr>
                        <a:t>Bupropion</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ES_tradnl" sz="1200" b="0" dirty="0" smtClean="0">
                          <a:solidFill>
                            <a:schemeClr val="tx1"/>
                          </a:solidFill>
                          <a:effectLst/>
                          <a:latin typeface="Arial" pitchFamily="34" charset="0"/>
                          <a:cs typeface="Arial" pitchFamily="34" charset="0"/>
                        </a:rPr>
                        <a:t>150-300mg/día x 12 semanas</a:t>
                      </a:r>
                    </a:p>
                    <a:p>
                      <a:pPr algn="ctr"/>
                      <a:r>
                        <a:rPr lang="es-ES_tradnl" sz="1200" b="0" dirty="0" smtClean="0">
                          <a:solidFill>
                            <a:schemeClr val="tx1"/>
                          </a:solidFill>
                          <a:effectLst/>
                          <a:latin typeface="Arial" pitchFamily="34" charset="0"/>
                          <a:cs typeface="Arial" pitchFamily="34" charset="0"/>
                        </a:rPr>
                        <a:t>(168 comprimidos)</a:t>
                      </a:r>
                      <a:endParaRPr lang="es-ES_tradnl" sz="12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66%</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0</a:t>
                      </a: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5,5</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300"/>
                        </a:spcBef>
                        <a:spcAft>
                          <a:spcPts val="300"/>
                        </a:spcAft>
                        <a:buClrTx/>
                        <a:buSzPct val="100000"/>
                        <a:buFontTx/>
                        <a:buNone/>
                        <a:tabLst/>
                        <a:defRPr/>
                      </a:pPr>
                      <a:r>
                        <a:rPr lang="en-US" sz="1400" b="0" dirty="0" err="1" smtClean="0">
                          <a:solidFill>
                            <a:schemeClr val="tx1"/>
                          </a:solidFill>
                          <a:effectLst/>
                          <a:latin typeface="Arial" pitchFamily="34" charset="0"/>
                          <a:cs typeface="Arial" pitchFamily="34" charset="0"/>
                        </a:rPr>
                        <a:t>Tashkin</a:t>
                      </a:r>
                      <a:r>
                        <a:rPr lang="en-US" sz="1400" b="0" dirty="0" smtClean="0">
                          <a:solidFill>
                            <a:schemeClr val="tx1"/>
                          </a:solidFill>
                          <a:effectLst/>
                          <a:latin typeface="Arial" pitchFamily="34" charset="0"/>
                          <a:cs typeface="Arial" pitchFamily="34" charset="0"/>
                        </a:rPr>
                        <a:t> DP et al. Lancet. 2001; 357:1571-75.</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r h="1143718">
                <a:tc>
                  <a:txBody>
                    <a:bodyPr/>
                    <a:lstStyle/>
                    <a:p>
                      <a:r>
                        <a:rPr lang="es-ES_tradnl" sz="1600" b="0" dirty="0" smtClean="0">
                          <a:solidFill>
                            <a:schemeClr val="tx1"/>
                          </a:solidFill>
                          <a:effectLst/>
                          <a:latin typeface="Arial" pitchFamily="34" charset="0"/>
                          <a:cs typeface="Arial" pitchFamily="34" charset="0"/>
                        </a:rPr>
                        <a:t>TSN</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ES_tradnl" sz="1200" b="0" dirty="0" smtClean="0">
                          <a:solidFill>
                            <a:schemeClr val="tx1"/>
                          </a:solidFill>
                          <a:effectLst/>
                          <a:latin typeface="Arial" pitchFamily="34" charset="0"/>
                          <a:cs typeface="Arial" pitchFamily="34" charset="0"/>
                        </a:rPr>
                        <a:t>7,9 tabletas sublinguales 2mg/día x 12 semanas</a:t>
                      </a:r>
                    </a:p>
                    <a:p>
                      <a:pPr algn="ctr"/>
                      <a:r>
                        <a:rPr lang="es-ES_tradnl" sz="1200" b="0" dirty="0" smtClean="0">
                          <a:solidFill>
                            <a:schemeClr val="tx1"/>
                          </a:solidFill>
                          <a:effectLst/>
                          <a:latin typeface="Arial" pitchFamily="34" charset="0"/>
                          <a:cs typeface="Arial" pitchFamily="34" charset="0"/>
                        </a:rPr>
                        <a:t>(659 tabletas)</a:t>
                      </a:r>
                      <a:endParaRPr lang="es-ES_tradnl" sz="12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78%</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0</a:t>
                      </a: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7,7</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solidFill>
                            <a:schemeClr val="tx1"/>
                          </a:solidFill>
                          <a:effectLst/>
                          <a:latin typeface="Arial" pitchFamily="34" charset="0"/>
                          <a:cs typeface="Arial" pitchFamily="34" charset="0"/>
                        </a:rPr>
                        <a:t>Tønnesen</a:t>
                      </a:r>
                      <a:r>
                        <a:rPr lang="en-US" sz="1400" b="0" dirty="0" smtClean="0">
                          <a:solidFill>
                            <a:schemeClr val="tx1"/>
                          </a:solidFill>
                          <a:effectLst/>
                          <a:latin typeface="Arial" pitchFamily="34" charset="0"/>
                          <a:cs typeface="Arial" pitchFamily="34" charset="0"/>
                        </a:rPr>
                        <a:t> P et al. Chest. 2006;130:334-42.</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r h="1816494">
                <a:tc>
                  <a:txBody>
                    <a:bodyPr/>
                    <a:lstStyle/>
                    <a:p>
                      <a:r>
                        <a:rPr lang="es-ES_tradnl" sz="1600" b="0" dirty="0" smtClean="0">
                          <a:solidFill>
                            <a:schemeClr val="tx1"/>
                          </a:solidFill>
                          <a:effectLst/>
                          <a:latin typeface="Arial" pitchFamily="34" charset="0"/>
                          <a:cs typeface="Arial" pitchFamily="34" charset="0"/>
                        </a:rPr>
                        <a:t>Vareniclina</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indent="0" algn="ctr">
                        <a:buFont typeface="Arial" pitchFamily="34" charset="0"/>
                        <a:buNone/>
                        <a:defRPr/>
                      </a:pPr>
                      <a:r>
                        <a:rPr lang="es-ES_tradnl" sz="1200" b="0" dirty="0" smtClean="0">
                          <a:solidFill>
                            <a:schemeClr val="tx1"/>
                          </a:solidFill>
                          <a:effectLst/>
                          <a:latin typeface="Arial" pitchFamily="34" charset="0"/>
                          <a:cs typeface="Arial" pitchFamily="34" charset="0"/>
                        </a:rPr>
                        <a:t>0,5-2 mg/día x 12 semanas (11 comprimidos 0,5mg + 14 comprimidos 1mg</a:t>
                      </a:r>
                      <a:r>
                        <a:rPr lang="es-ES_tradnl" sz="1200" b="0" baseline="0" dirty="0" smtClean="0">
                          <a:solidFill>
                            <a:schemeClr val="tx1"/>
                          </a:solidFill>
                          <a:effectLst/>
                          <a:latin typeface="Arial" pitchFamily="34" charset="0"/>
                          <a:cs typeface="Arial" pitchFamily="34" charset="0"/>
                        </a:rPr>
                        <a:t> + p</a:t>
                      </a:r>
                      <a:r>
                        <a:rPr lang="es-ES_tradnl" sz="1200" b="0" dirty="0" smtClean="0">
                          <a:solidFill>
                            <a:schemeClr val="tx1"/>
                          </a:solidFill>
                          <a:effectLst/>
                          <a:latin typeface="Arial" pitchFamily="34" charset="0"/>
                          <a:cs typeface="Arial" pitchFamily="34" charset="0"/>
                        </a:rPr>
                        <a:t>ack 112 comprimidos 1mg + pack 28 comprimidos 1mg)</a:t>
                      </a: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84%</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0</a:t>
                      </a: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10,2</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solidFill>
                            <a:schemeClr val="tx1"/>
                          </a:solidFill>
                          <a:effectLst/>
                          <a:latin typeface="Arial" pitchFamily="34" charset="0"/>
                          <a:cs typeface="Arial" pitchFamily="34" charset="0"/>
                        </a:rPr>
                        <a:t>Tashkin</a:t>
                      </a:r>
                      <a:r>
                        <a:rPr lang="en-US" sz="1400" b="0" dirty="0" smtClean="0">
                          <a:solidFill>
                            <a:schemeClr val="tx1"/>
                          </a:solidFill>
                          <a:effectLst/>
                          <a:latin typeface="Arial" pitchFamily="34" charset="0"/>
                          <a:cs typeface="Arial" pitchFamily="34" charset="0"/>
                        </a:rPr>
                        <a:t> DP et al. Chest. 2011; 139:591-9.</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bl>
          </a:graphicData>
        </a:graphic>
      </p:graphicFrame>
      <p:sp>
        <p:nvSpPr>
          <p:cNvPr id="4" name="1 Título"/>
          <p:cNvSpPr txBox="1">
            <a:spLocks/>
          </p:cNvSpPr>
          <p:nvPr/>
        </p:nvSpPr>
        <p:spPr>
          <a:xfrm>
            <a:off x="179512" y="332929"/>
            <a:ext cx="8712967"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Eficacia y costes </a:t>
            </a:r>
            <a:r>
              <a:rPr lang="es-ES_tradnl" sz="2400" b="1" u="sng" dirty="0" smtClean="0">
                <a:effectLst>
                  <a:outerShdw blurRad="31750" dist="25400" dir="5400000" algn="tl" rotWithShape="0">
                    <a:srgbClr val="000000">
                      <a:alpha val="25000"/>
                    </a:srgbClr>
                  </a:outerShdw>
                </a:effectLst>
                <a:latin typeface="+mj-lt"/>
                <a:ea typeface="+mj-ea"/>
                <a:cs typeface="+mj-cs"/>
              </a:rPr>
              <a:t>de tratamiento en   Escenario ACTUAL</a:t>
            </a:r>
            <a:r>
              <a:rPr lang="es-ES_tradnl" sz="2400" baseline="30000" dirty="0" smtClean="0">
                <a:latin typeface="+mj-lt"/>
                <a:ea typeface="+mj-ea"/>
                <a:cs typeface="+mj-cs"/>
              </a:rPr>
              <a:t>1</a:t>
            </a:r>
            <a:endParaRPr lang="es-ES_tradnl" sz="2400" baseline="30000" dirty="0">
              <a:latin typeface="+mj-lt"/>
              <a:ea typeface="+mj-ea"/>
              <a:cs typeface="+mj-cs"/>
            </a:endParaRPr>
          </a:p>
        </p:txBody>
      </p:sp>
      <p:sp>
        <p:nvSpPr>
          <p:cNvPr id="24611" name="4 CuadroTexto"/>
          <p:cNvSpPr txBox="1">
            <a:spLocks noChangeArrowheads="1"/>
          </p:cNvSpPr>
          <p:nvPr/>
        </p:nvSpPr>
        <p:spPr bwMode="auto">
          <a:xfrm>
            <a:off x="179512" y="6021288"/>
            <a:ext cx="8712968" cy="553998"/>
          </a:xfrm>
          <a:prstGeom prst="rect">
            <a:avLst/>
          </a:prstGeom>
          <a:solidFill>
            <a:schemeClr val="bg1"/>
          </a:solidFill>
          <a:ln w="9525">
            <a:noFill/>
            <a:miter lim="800000"/>
            <a:headEnd/>
            <a:tailEnd/>
          </a:ln>
        </p:spPr>
        <p:txBody>
          <a:bodyPr wrap="square">
            <a:spAutoFit/>
          </a:bodyPr>
          <a:lstStyle/>
          <a:p>
            <a:r>
              <a:rPr lang="es-ES_tradnl" sz="1000" baseline="30000" dirty="0"/>
              <a:t>1</a:t>
            </a:r>
            <a:r>
              <a:rPr lang="es-ES_tradnl" sz="1000" dirty="0"/>
              <a:t> Basados en la dosis y duración de los tratamientos utilizados en ensayos clínicos en </a:t>
            </a:r>
            <a:r>
              <a:rPr lang="es-ES_tradnl" sz="1000" dirty="0" smtClean="0"/>
              <a:t>EPOC. </a:t>
            </a:r>
            <a:endParaRPr lang="es-ES_tradnl" sz="1000" b="1" u="sng" dirty="0">
              <a:solidFill>
                <a:srgbClr val="FF0000"/>
              </a:solidFill>
            </a:endParaRPr>
          </a:p>
          <a:p>
            <a:r>
              <a:rPr lang="es-ES_tradnl" sz="1000" baseline="30000" dirty="0"/>
              <a:t>2 </a:t>
            </a:r>
            <a:r>
              <a:rPr lang="es-ES_tradnl" sz="1000" dirty="0"/>
              <a:t>CAR 52: Tasa continua de abstinencia en 52 semanas con 12 semanas de tratamiento (%-año</a:t>
            </a:r>
            <a:r>
              <a:rPr lang="es-ES_tradnl" sz="1000" dirty="0" smtClean="0"/>
              <a:t>) según ensayo clínico en pacientes con EPOC corregida por el efecto de seguimiento limitado en la vida real (0,547) según </a:t>
            </a:r>
            <a:r>
              <a:rPr lang="en-US" sz="1000" dirty="0" smtClean="0"/>
              <a:t>Zhu SH y cols. New </a:t>
            </a:r>
            <a:r>
              <a:rPr lang="en-US" sz="1000" dirty="0" err="1" smtClean="0"/>
              <a:t>Engl</a:t>
            </a:r>
            <a:r>
              <a:rPr lang="en-US" sz="1000" dirty="0" smtClean="0"/>
              <a:t> J Med 2002; 347:1087-93.</a:t>
            </a:r>
            <a:endParaRPr lang="es-ES_tradnl"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251520" y="548680"/>
            <a:ext cx="8229600" cy="576064"/>
          </a:xfrm>
        </p:spPr>
        <p:txBody>
          <a:bodyPr>
            <a:normAutofit fontScale="90000"/>
          </a:bodyPr>
          <a:lstStyle/>
          <a:p>
            <a:pPr eaLnBrk="1" fontAlgn="auto" hangingPunct="1">
              <a:spcAft>
                <a:spcPts val="0"/>
              </a:spcAft>
              <a:defRPr/>
            </a:pPr>
            <a:r>
              <a:rPr lang="es-ES_tradnl" sz="2700" u="sng" dirty="0" smtClean="0">
                <a:solidFill>
                  <a:schemeClr val="tx1"/>
                </a:solidFill>
                <a:effectLst/>
              </a:rPr>
              <a:t>Resultados: Escenario actual sin financiación</a:t>
            </a:r>
            <a:br>
              <a:rPr lang="es-ES_tradnl" sz="2700" u="sng" dirty="0" smtClean="0">
                <a:solidFill>
                  <a:schemeClr val="tx1"/>
                </a:solidFill>
                <a:effectLst/>
              </a:rPr>
            </a:br>
            <a:r>
              <a:rPr lang="es-ES_tradnl" sz="1300" u="sng" dirty="0" smtClean="0">
                <a:solidFill>
                  <a:schemeClr val="tx1"/>
                </a:solidFill>
                <a:effectLst/>
              </a:rPr>
              <a:t/>
            </a:r>
            <a:br>
              <a:rPr lang="es-ES_tradnl" sz="1300" u="sng" dirty="0" smtClean="0">
                <a:solidFill>
                  <a:schemeClr val="tx1"/>
                </a:solidFill>
                <a:effectLst/>
              </a:rPr>
            </a:br>
            <a:endParaRPr lang="es-ES_tradnl" sz="2800" u="sng" dirty="0" smtClean="0">
              <a:solidFill>
                <a:schemeClr val="tx1"/>
              </a:solidFill>
              <a:effectLst/>
            </a:endParaRPr>
          </a:p>
        </p:txBody>
      </p:sp>
      <p:sp>
        <p:nvSpPr>
          <p:cNvPr id="14" name="1 Título"/>
          <p:cNvSpPr txBox="1">
            <a:spLocks/>
          </p:cNvSpPr>
          <p:nvPr/>
        </p:nvSpPr>
        <p:spPr>
          <a:xfrm>
            <a:off x="214282" y="1785926"/>
            <a:ext cx="8568952" cy="432048"/>
          </a:xfrm>
          <a:prstGeom prst="rect">
            <a:avLst/>
          </a:prstGeom>
        </p:spPr>
        <p:txBody>
          <a:bodyPr vert="horz" rtlCol="0" anchor="ctr">
            <a:normAutofit fontScale="975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Pacientes acumulados que </a:t>
            </a:r>
            <a:r>
              <a:rPr kumimoji="0" lang="es-ES_tradnl" sz="2000" b="1" i="1" u="sng" strike="noStrike" kern="1200" cap="none" spc="0" normalizeH="0" baseline="0" noProof="0" dirty="0" smtClean="0">
                <a:ln>
                  <a:noFill/>
                </a:ln>
                <a:solidFill>
                  <a:schemeClr val="tx1"/>
                </a:solidFill>
                <a:effectLst/>
                <a:uLnTx/>
                <a:uFillTx/>
                <a:latin typeface="+mj-lt"/>
                <a:ea typeface="+mj-ea"/>
                <a:cs typeface="+mj-cs"/>
              </a:rPr>
              <a:t>dejan de fumar, </a:t>
            </a: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total y según fármaco </a:t>
            </a:r>
            <a:endParaRPr kumimoji="0" lang="es-ES_tradnl" sz="2400" b="1" i="0" u="sng"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15" name="3 Marcador de contenido"/>
          <p:cNvGraphicFramePr>
            <a:graphicFrameLocks/>
          </p:cNvGraphicFramePr>
          <p:nvPr/>
        </p:nvGraphicFramePr>
        <p:xfrm>
          <a:off x="214282" y="2428868"/>
          <a:ext cx="8640958" cy="885696"/>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2"/>
              </a:tblGrid>
              <a:tr h="442848">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2848">
                <a:tc>
                  <a:txBody>
                    <a:bodyPr/>
                    <a:lstStyle/>
                    <a:p>
                      <a:pPr marL="0" algn="ctr" rtl="0" eaLnBrk="1" fontAlgn="ctr" latinLnBrk="0" hangingPunct="1"/>
                      <a:r>
                        <a:rPr kumimoji="0" lang="es-ES_tradnl" sz="2000" b="1" i="0" u="none" strike="noStrike" kern="1200" dirty="0" smtClean="0">
                          <a:solidFill>
                            <a:schemeClr val="tx1"/>
                          </a:solidFill>
                          <a:latin typeface="Arial"/>
                          <a:ea typeface="+mn-ea"/>
                          <a:cs typeface="+mn-cs"/>
                        </a:rPr>
                        <a:t>Total </a:t>
                      </a:r>
                      <a:endParaRPr kumimoji="0" lang="es-ES_tradnl" sz="2000" b="1" i="0" u="none" strike="noStrike" kern="1200" dirty="0">
                        <a:solidFill>
                          <a:schemeClr val="tx1"/>
                        </a:solidFill>
                        <a:latin typeface="Arial"/>
                        <a:ea typeface="+mn-ea"/>
                        <a:cs typeface="+mn-cs"/>
                      </a:endParaRPr>
                    </a:p>
                  </a:txBody>
                  <a:tcPr marL="0" marR="0" marT="0" marB="0" anchor="ctr">
                    <a:noFill/>
                  </a:tcPr>
                </a:tc>
                <a:tc>
                  <a:txBody>
                    <a:bodyPr/>
                    <a:lstStyle/>
                    <a:p>
                      <a:pPr algn="ctr" fontAlgn="ctr"/>
                      <a:r>
                        <a:rPr lang="es-ES_tradnl" sz="1800" b="1" i="0" u="none" strike="noStrike" dirty="0">
                          <a:solidFill>
                            <a:schemeClr val="tx1"/>
                          </a:solidFill>
                          <a:latin typeface="Arial"/>
                        </a:rPr>
                        <a:t>280</a:t>
                      </a:r>
                    </a:p>
                  </a:txBody>
                  <a:tcPr marL="0" marR="0" marT="0" marB="0" anchor="ctr">
                    <a:noFill/>
                  </a:tcPr>
                </a:tc>
                <a:tc>
                  <a:txBody>
                    <a:bodyPr/>
                    <a:lstStyle/>
                    <a:p>
                      <a:pPr algn="ctr" fontAlgn="ctr"/>
                      <a:r>
                        <a:rPr lang="es-ES_tradnl" sz="1800" b="1" i="0" u="none" strike="noStrike">
                          <a:solidFill>
                            <a:schemeClr val="tx1"/>
                          </a:solidFill>
                          <a:latin typeface="Arial"/>
                        </a:rPr>
                        <a:t>300</a:t>
                      </a:r>
                    </a:p>
                  </a:txBody>
                  <a:tcPr marL="0" marR="0" marT="0" marB="0" anchor="ctr">
                    <a:noFill/>
                  </a:tcPr>
                </a:tc>
                <a:tc>
                  <a:txBody>
                    <a:bodyPr/>
                    <a:lstStyle/>
                    <a:p>
                      <a:pPr algn="ctr" fontAlgn="ctr"/>
                      <a:r>
                        <a:rPr lang="es-ES_tradnl" sz="1800" b="1" i="0" u="none" strike="noStrike">
                          <a:solidFill>
                            <a:schemeClr val="tx1"/>
                          </a:solidFill>
                          <a:latin typeface="Arial"/>
                        </a:rPr>
                        <a:t>319</a:t>
                      </a:r>
                    </a:p>
                  </a:txBody>
                  <a:tcPr marL="0" marR="0" marT="0" marB="0" anchor="ctr">
                    <a:noFill/>
                  </a:tcPr>
                </a:tc>
                <a:tc>
                  <a:txBody>
                    <a:bodyPr/>
                    <a:lstStyle/>
                    <a:p>
                      <a:pPr algn="ctr" fontAlgn="ctr"/>
                      <a:r>
                        <a:rPr lang="es-ES_tradnl" sz="1800" b="1" i="0" u="none" strike="noStrike">
                          <a:solidFill>
                            <a:schemeClr val="tx1"/>
                          </a:solidFill>
                          <a:latin typeface="Arial"/>
                        </a:rPr>
                        <a:t>338</a:t>
                      </a:r>
                    </a:p>
                  </a:txBody>
                  <a:tcPr marL="0" marR="0" marT="0" marB="0" anchor="ctr">
                    <a:noFill/>
                  </a:tcPr>
                </a:tc>
                <a:tc>
                  <a:txBody>
                    <a:bodyPr/>
                    <a:lstStyle/>
                    <a:p>
                      <a:pPr algn="ctr" fontAlgn="ctr"/>
                      <a:r>
                        <a:rPr lang="es-ES_tradnl" sz="1800" b="1" i="0" u="none" strike="noStrike">
                          <a:solidFill>
                            <a:schemeClr val="tx1"/>
                          </a:solidFill>
                          <a:latin typeface="Arial"/>
                        </a:rPr>
                        <a:t>154</a:t>
                      </a:r>
                    </a:p>
                  </a:txBody>
                  <a:tcPr marL="0" marR="0" marT="0" marB="0" anchor="ctr">
                    <a:noFill/>
                  </a:tcPr>
                </a:tc>
                <a:tc>
                  <a:txBody>
                    <a:bodyPr/>
                    <a:lstStyle/>
                    <a:p>
                      <a:pPr algn="ctr" fontAlgn="ctr"/>
                      <a:r>
                        <a:rPr lang="es-ES_tradnl" sz="1800" b="1" i="0" u="none" strike="noStrike" dirty="0">
                          <a:solidFill>
                            <a:schemeClr val="tx1"/>
                          </a:solidFill>
                          <a:latin typeface="Arial"/>
                        </a:rPr>
                        <a:t>1.303</a:t>
                      </a:r>
                    </a:p>
                  </a:txBody>
                  <a:tcPr marL="0" marR="0" marT="0" marB="0" anchor="ctr">
                    <a:noFill/>
                  </a:tcPr>
                </a:tc>
              </a:tr>
            </a:tbl>
          </a:graphicData>
        </a:graphic>
      </p:graphicFrame>
      <p:graphicFrame>
        <p:nvGraphicFramePr>
          <p:cNvPr id="16" name="3 Marcador de contenido"/>
          <p:cNvGraphicFramePr>
            <a:graphicFrameLocks/>
          </p:cNvGraphicFramePr>
          <p:nvPr/>
        </p:nvGraphicFramePr>
        <p:xfrm>
          <a:off x="285720" y="3286124"/>
          <a:ext cx="8640959" cy="1296144"/>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3"/>
              </a:tblGrid>
              <a:tr h="432048">
                <a:tc>
                  <a:txBody>
                    <a:bodyPr/>
                    <a:lstStyle/>
                    <a:p>
                      <a:pPr marL="0" indent="0" algn="l" fontAlgn="ctr"/>
                      <a:r>
                        <a:rPr lang="es-ES_tradnl" sz="1800" b="1" i="0" u="none" strike="noStrike" dirty="0" smtClean="0">
                          <a:solidFill>
                            <a:schemeClr val="tx1"/>
                          </a:solidFill>
                          <a:latin typeface="Arial"/>
                        </a:rPr>
                        <a:t>Vareniclina</a:t>
                      </a:r>
                      <a:endParaRPr lang="es-ES_tradnl" sz="1800" b="1" i="0" u="none" strike="noStrike" dirty="0">
                        <a:solidFill>
                          <a:schemeClr val="tx1"/>
                        </a:solidFill>
                        <a:latin typeface="Arial"/>
                      </a:endParaRPr>
                    </a:p>
                  </a:txBody>
                  <a:tcPr marL="228600" marR="0" marT="0" marB="0" anchor="ctr">
                    <a:solidFill>
                      <a:srgbClr val="99FF99"/>
                    </a:solidFill>
                  </a:tcPr>
                </a:tc>
                <a:tc>
                  <a:txBody>
                    <a:bodyPr/>
                    <a:lstStyle/>
                    <a:p>
                      <a:pPr algn="ctr" fontAlgn="ctr"/>
                      <a:r>
                        <a:rPr lang="es-ES_tradnl" sz="1800" b="1" i="0" u="none" strike="noStrike" dirty="0">
                          <a:solidFill>
                            <a:schemeClr val="tx1"/>
                          </a:solidFill>
                          <a:latin typeface="Arial"/>
                        </a:rPr>
                        <a:t>81</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85</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89</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93</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43</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368</a:t>
                      </a:r>
                    </a:p>
                  </a:txBody>
                  <a:tcPr marL="0" marR="0" marT="0" marB="0" anchor="ctr">
                    <a:solidFill>
                      <a:srgbClr val="99FF99"/>
                    </a:solidFill>
                  </a:tcPr>
                </a:tc>
              </a:tr>
              <a:tr h="432048">
                <a:tc>
                  <a:txBody>
                    <a:bodyPr/>
                    <a:lstStyle/>
                    <a:p>
                      <a:pPr marL="0" indent="0" algn="l" fontAlgn="ctr"/>
                      <a:r>
                        <a:rPr lang="es-ES_tradnl" sz="1800" b="1" i="0" u="none" strike="noStrike" dirty="0">
                          <a:latin typeface="Arial"/>
                        </a:rPr>
                        <a:t>Bupropion </a:t>
                      </a:r>
                    </a:p>
                  </a:txBody>
                  <a:tcPr marL="22860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50</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55</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60</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64</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28</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241</a:t>
                      </a:r>
                    </a:p>
                  </a:txBody>
                  <a:tcPr marL="0" marR="0" marT="0" marB="0" anchor="ctr">
                    <a:solidFill>
                      <a:schemeClr val="bg2">
                        <a:lumMod val="90000"/>
                      </a:schemeClr>
                    </a:solidFill>
                  </a:tcPr>
                </a:tc>
              </a:tr>
              <a:tr h="432048">
                <a:tc>
                  <a:txBody>
                    <a:bodyPr/>
                    <a:lstStyle/>
                    <a:p>
                      <a:pPr marL="0" indent="0" algn="l" fontAlgn="ctr"/>
                      <a:r>
                        <a:rPr lang="es-ES_tradnl" sz="1800" b="1" i="0" u="none" strike="noStrike" dirty="0">
                          <a:latin typeface="Arial"/>
                        </a:rPr>
                        <a:t>TSN </a:t>
                      </a:r>
                    </a:p>
                  </a:txBody>
                  <a:tcPr marL="228600" marR="0" marT="0" marB="0" anchor="ctr">
                    <a:solidFill>
                      <a:srgbClr val="FFFFCC"/>
                    </a:solidFill>
                  </a:tcPr>
                </a:tc>
                <a:tc>
                  <a:txBody>
                    <a:bodyPr/>
                    <a:lstStyle/>
                    <a:p>
                      <a:pPr algn="ctr" fontAlgn="ctr"/>
                      <a:r>
                        <a:rPr lang="es-ES_tradnl" sz="1800" b="1" i="0" u="none" strike="noStrike" dirty="0">
                          <a:solidFill>
                            <a:schemeClr val="tx1"/>
                          </a:solidFill>
                          <a:latin typeface="Arial"/>
                        </a:rPr>
                        <a:t>148</a:t>
                      </a:r>
                    </a:p>
                  </a:txBody>
                  <a:tcPr marL="0" marR="0" marT="0" marB="0" anchor="ctr">
                    <a:solidFill>
                      <a:srgbClr val="FFFFCC"/>
                    </a:solidFill>
                  </a:tcPr>
                </a:tc>
                <a:tc>
                  <a:txBody>
                    <a:bodyPr/>
                    <a:lstStyle/>
                    <a:p>
                      <a:pPr algn="ctr" fontAlgn="ctr"/>
                      <a:r>
                        <a:rPr lang="es-ES_tradnl" sz="1800" b="1" i="0" u="none" strike="noStrike">
                          <a:solidFill>
                            <a:schemeClr val="tx1"/>
                          </a:solidFill>
                          <a:latin typeface="Arial"/>
                        </a:rPr>
                        <a:t>159</a:t>
                      </a:r>
                    </a:p>
                  </a:txBody>
                  <a:tcPr marL="0" marR="0" marT="0" marB="0" anchor="ctr">
                    <a:solidFill>
                      <a:srgbClr val="FFFFCC"/>
                    </a:solidFill>
                  </a:tcPr>
                </a:tc>
                <a:tc>
                  <a:txBody>
                    <a:bodyPr/>
                    <a:lstStyle/>
                    <a:p>
                      <a:pPr algn="ctr" fontAlgn="ctr"/>
                      <a:r>
                        <a:rPr lang="es-ES_tradnl" sz="1800" b="1" i="0" u="none" strike="noStrike">
                          <a:solidFill>
                            <a:schemeClr val="tx1"/>
                          </a:solidFill>
                          <a:latin typeface="Arial"/>
                        </a:rPr>
                        <a:t>170</a:t>
                      </a:r>
                    </a:p>
                  </a:txBody>
                  <a:tcPr marL="0" marR="0" marT="0" marB="0" anchor="ctr">
                    <a:solidFill>
                      <a:srgbClr val="FFFFCC"/>
                    </a:solidFill>
                  </a:tcPr>
                </a:tc>
                <a:tc>
                  <a:txBody>
                    <a:bodyPr/>
                    <a:lstStyle/>
                    <a:p>
                      <a:pPr algn="ctr" fontAlgn="ctr"/>
                      <a:r>
                        <a:rPr lang="es-ES_tradnl" sz="1800" b="1" i="0" u="none" strike="noStrike">
                          <a:solidFill>
                            <a:schemeClr val="tx1"/>
                          </a:solidFill>
                          <a:latin typeface="Arial"/>
                        </a:rPr>
                        <a:t>180</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82</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694</a:t>
                      </a:r>
                    </a:p>
                  </a:txBody>
                  <a:tcPr marL="0" marR="0" marT="0" marB="0" anchor="ctr">
                    <a:solidFill>
                      <a:srgbClr val="FFFFCC"/>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85720" y="1857364"/>
            <a:ext cx="8858280" cy="3429024"/>
          </a:xfrm>
        </p:spPr>
        <p:txBody>
          <a:bodyPr/>
          <a:lstStyle/>
          <a:p>
            <a:pPr algn="ctr">
              <a:defRPr/>
            </a:pPr>
            <a:r>
              <a:rPr lang="es-ES_tradnl" sz="4000" u="sng" dirty="0" smtClean="0">
                <a:solidFill>
                  <a:schemeClr val="tx1"/>
                </a:solidFill>
              </a:rPr>
              <a:t>CALCULO DE AHORROS EN COSTES SANITARIOS  POR ABANDONO DEL TABACO.</a:t>
            </a:r>
            <a:endParaRPr lang="es-ES_tradnl" sz="4000" u="sng"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428596" y="2571744"/>
            <a:ext cx="8229600" cy="2293937"/>
          </a:xfrm>
        </p:spPr>
        <p:txBody>
          <a:bodyPr/>
          <a:lstStyle/>
          <a:p>
            <a:r>
              <a:rPr lang="es-ES" sz="2400" dirty="0" err="1" smtClean="0">
                <a:latin typeface="Arial" pitchFamily="34" charset="0"/>
                <a:cs typeface="Arial" pitchFamily="34" charset="0"/>
              </a:rPr>
              <a:t>Sicras-Mainar</a:t>
            </a:r>
            <a:r>
              <a:rPr lang="es-ES" sz="2400" dirty="0" smtClean="0">
                <a:latin typeface="Arial" pitchFamily="34" charset="0"/>
                <a:cs typeface="Arial" pitchFamily="34" charset="0"/>
              </a:rPr>
              <a:t> A, Rejas-Gutiérrez J, Navarro-</a:t>
            </a:r>
            <a:r>
              <a:rPr lang="es-ES" sz="2400" dirty="0" err="1" smtClean="0">
                <a:latin typeface="Arial" pitchFamily="34" charset="0"/>
                <a:cs typeface="Arial" pitchFamily="34" charset="0"/>
              </a:rPr>
              <a:t>Artieda</a:t>
            </a:r>
            <a:r>
              <a:rPr lang="es-ES" sz="2400" dirty="0" smtClean="0">
                <a:latin typeface="Arial" pitchFamily="34" charset="0"/>
                <a:cs typeface="Arial" pitchFamily="34" charset="0"/>
              </a:rPr>
              <a:t> R, Ibáñez-</a:t>
            </a:r>
            <a:r>
              <a:rPr lang="es-ES" sz="2400" dirty="0" err="1" smtClean="0">
                <a:latin typeface="Arial" pitchFamily="34" charset="0"/>
                <a:cs typeface="Arial" pitchFamily="34" charset="0"/>
              </a:rPr>
              <a:t>Nolla</a:t>
            </a:r>
            <a:r>
              <a:rPr lang="es-ES" sz="2400" dirty="0" smtClean="0">
                <a:latin typeface="Arial" pitchFamily="34" charset="0"/>
                <a:cs typeface="Arial" pitchFamily="34" charset="0"/>
              </a:rPr>
              <a:t> J. </a:t>
            </a:r>
            <a:r>
              <a:rPr lang="en-US" sz="2400" dirty="0" smtClean="0">
                <a:latin typeface="Arial" pitchFamily="34" charset="0"/>
                <a:cs typeface="Arial" pitchFamily="34" charset="0"/>
              </a:rPr>
              <a:t>The effect of quitting smoking on costs and healthcare utilization in patients with chronic obstructive pulmonary disease: a comparison of current smokers versus ex-smokers in routine clinical practice.</a:t>
            </a:r>
            <a:r>
              <a:rPr lang="es-ES" sz="2400" dirty="0" smtClean="0">
                <a:latin typeface="Arial" pitchFamily="34" charset="0"/>
                <a:cs typeface="Arial" pitchFamily="34" charset="0"/>
              </a:rPr>
              <a:t> </a:t>
            </a:r>
            <a:r>
              <a:rPr lang="en-US" sz="2400" dirty="0" smtClean="0">
                <a:latin typeface="Arial" pitchFamily="34" charset="0"/>
                <a:cs typeface="Arial" pitchFamily="34" charset="0"/>
              </a:rPr>
              <a:t>Lung. 2014;192:505-18. </a:t>
            </a:r>
            <a:endParaRPr lang="es-ES_tradnl" sz="2400" b="1" i="1"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68313" y="404937"/>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400" b="1" u="sng" dirty="0" smtClean="0">
                <a:effectLst>
                  <a:outerShdw blurRad="31750" dist="25400" dir="5400000" algn="tl" rotWithShape="0">
                    <a:srgbClr val="000000">
                      <a:alpha val="25000"/>
                    </a:srgbClr>
                  </a:outerShdw>
                </a:effectLst>
                <a:latin typeface="+mj-lt"/>
                <a:ea typeface="+mj-ea"/>
                <a:cs typeface="+mj-cs"/>
              </a:rPr>
              <a:t>Costes </a:t>
            </a:r>
            <a:r>
              <a:rPr lang="es-ES_tradnl" sz="2400" b="1" u="sng" dirty="0">
                <a:effectLst>
                  <a:outerShdw blurRad="31750" dist="25400" dir="5400000" algn="tl" rotWithShape="0">
                    <a:srgbClr val="000000">
                      <a:alpha val="25000"/>
                    </a:srgbClr>
                  </a:outerShdw>
                </a:effectLst>
                <a:latin typeface="+mj-lt"/>
                <a:ea typeface="+mj-ea"/>
                <a:cs typeface="+mj-cs"/>
              </a:rPr>
              <a:t>sanitarios evitados por dejar de fumar según año y grupo de edad.</a:t>
            </a:r>
            <a:endParaRPr lang="es-ES_tradnl" sz="2400" baseline="30000" dirty="0">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250825" y="1138238"/>
          <a:ext cx="8640960" cy="5314800"/>
        </p:xfrm>
        <a:graphic>
          <a:graphicData uri="http://schemas.openxmlformats.org/drawingml/2006/table">
            <a:tbl>
              <a:tblPr/>
              <a:tblGrid>
                <a:gridCol w="5041255"/>
                <a:gridCol w="1800200"/>
                <a:gridCol w="1799505"/>
              </a:tblGrid>
              <a:tr h="216243">
                <a:tc rowSpan="2">
                  <a:txBody>
                    <a:bodyPr/>
                    <a:lstStyle/>
                    <a:p>
                      <a:pPr algn="ctr" fontAlgn="ctr"/>
                      <a:endParaRPr lang="es-ES_tradnl" sz="1600" b="1" i="0" u="none" strike="noStrike"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_tradnl" sz="1400" b="1" i="0" u="none" strike="noStrike" dirty="0" smtClean="0">
                          <a:latin typeface="Arial"/>
                        </a:rPr>
                        <a:t>Costes (€)</a:t>
                      </a:r>
                      <a:r>
                        <a:rPr lang="es-ES_tradnl" sz="1400" b="1" i="0" u="none" strike="noStrike" baseline="30000" dirty="0" smtClean="0">
                          <a:latin typeface="Arial"/>
                        </a:rPr>
                        <a:t>1</a:t>
                      </a: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s-ES_tradnl"/>
                    </a:p>
                  </a:txBody>
                  <a:tcPr/>
                </a:tc>
              </a:tr>
              <a:tr h="330675">
                <a:tc vMerge="1">
                  <a:txBody>
                    <a:bodyPr/>
                    <a:lstStyle/>
                    <a:p>
                      <a:pPr algn="ctr" fontAlgn="ctr"/>
                      <a:endParaRPr lang="es-ES_tradnl" sz="1600" b="1" i="0" u="none" strike="noStrike" dirty="0">
                        <a:latin typeface="Arial"/>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s-ES_tradnl" sz="1400" b="1" dirty="0" smtClean="0">
                          <a:latin typeface="Arial" pitchFamily="34" charset="0"/>
                          <a:cs typeface="Arial" pitchFamily="34" charset="0"/>
                        </a:rPr>
                        <a:t>40-69 años </a:t>
                      </a:r>
                      <a:endParaRPr lang="es-ES_tradnl" sz="1400" b="1" i="0" u="none" strike="noStrike" dirty="0">
                        <a:latin typeface="Arial" pitchFamily="34" charset="0"/>
                        <a:cs typeface="Arial" pitchFamily="34" charset="0"/>
                      </a:endParaRPr>
                    </a:p>
                  </a:txBody>
                  <a:tcPr marL="0" marR="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ES_tradnl" sz="1400" b="1" i="0" u="none" strike="noStrike" baseline="0" dirty="0" smtClean="0">
                          <a:latin typeface="Arial"/>
                        </a:rPr>
                        <a:t>70+ años</a:t>
                      </a:r>
                      <a:endParaRPr lang="es-ES_tradnl" sz="1600" b="1" i="0" u="none" strike="noStrike" dirty="0">
                        <a:latin typeface="Arial"/>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06250">
                <a:tc>
                  <a:txBody>
                    <a:bodyPr/>
                    <a:lstStyle/>
                    <a:p>
                      <a:pPr algn="l" fontAlgn="ctr">
                        <a:spcBef>
                          <a:spcPts val="600"/>
                        </a:spcBef>
                      </a:pPr>
                      <a:r>
                        <a:rPr lang="es-ES_tradnl" sz="1400" b="0" i="0" u="none" strike="noStrike" dirty="0" smtClean="0">
                          <a:latin typeface="Arial"/>
                        </a:rPr>
                        <a:t> Coste sanitario promedio anual (IC 95%) en fumador actual</a:t>
                      </a:r>
                      <a:r>
                        <a:rPr lang="es-ES_tradnl" sz="1400" b="0" i="0" u="none" strike="noStrike" baseline="30000" dirty="0" smtClean="0">
                          <a:latin typeface="Arial"/>
                        </a:rPr>
                        <a:t>2</a:t>
                      </a:r>
                      <a:endParaRPr lang="es-ES_tradnl" sz="1400" b="0" i="0" u="none" strike="noStrike" baseline="30000" dirty="0">
                        <a:latin typeface="Arial"/>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spcBef>
                          <a:spcPts val="600"/>
                        </a:spcBef>
                      </a:pPr>
                      <a:r>
                        <a:rPr lang="es-ES_tradnl" sz="1400" b="0" i="0" u="none" strike="noStrike" dirty="0" smtClean="0">
                          <a:latin typeface="Arial"/>
                        </a:rPr>
                        <a:t>3.402 [3.108;3.696]</a:t>
                      </a:r>
                      <a:endParaRPr lang="es-ES_tradnl" sz="1400" b="0" i="0" u="none" strike="noStrike" dirty="0">
                        <a:latin typeface="Arial"/>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spcBef>
                          <a:spcPts val="600"/>
                        </a:spcBef>
                      </a:pPr>
                      <a:r>
                        <a:rPr lang="es-ES_tradnl" sz="1400" b="0" i="0" u="none" strike="noStrike" dirty="0" smtClean="0">
                          <a:latin typeface="Arial"/>
                        </a:rPr>
                        <a:t>4.094 [3.805;4.383]</a:t>
                      </a:r>
                      <a:endParaRPr lang="es-ES_tradnl" sz="1400" b="0" i="0" u="none" strike="noStrike" dirty="0">
                        <a:latin typeface="Arial"/>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06250">
                <a:tc gridSpan="3">
                  <a:txBody>
                    <a:bodyPr/>
                    <a:lstStyle/>
                    <a:p>
                      <a:pPr algn="l" fontAlgn="ctr"/>
                      <a:r>
                        <a:rPr lang="es-ES_tradnl" sz="1400" b="0" i="0" u="none" strike="noStrike" dirty="0" smtClean="0">
                          <a:latin typeface="Arial"/>
                        </a:rPr>
                        <a:t> Coste sanitario promedio anual (IC 95%) en ex-fumador</a:t>
                      </a:r>
                      <a:r>
                        <a:rPr lang="es-ES_tradnl" sz="1400" b="0" i="0" u="none" strike="noStrike" baseline="30000" dirty="0" smtClean="0">
                          <a:latin typeface="Arial"/>
                        </a:rPr>
                        <a:t>2</a:t>
                      </a:r>
                      <a:endParaRPr lang="es-ES_tradnl" sz="1400" b="0" i="0" u="none" strike="noStrike"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s-ES_tradnl"/>
                    </a:p>
                  </a:txBody>
                  <a:tcPr/>
                </a:tc>
                <a:tc hMerge="1">
                  <a:txBody>
                    <a:bodyPr/>
                    <a:lstStyle/>
                    <a:p>
                      <a:endParaRPr lang="es-ES_tradnl"/>
                    </a:p>
                  </a:txBody>
                  <a:tcPr/>
                </a:tc>
              </a:tr>
              <a:tr h="269814">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1r año de cesación</a:t>
                      </a:r>
                      <a:endParaRPr lang="es-ES_tradnl" sz="1400" b="0" i="0" u="none" strike="noStrike" baseline="0" dirty="0">
                        <a:latin typeface="Arial"/>
                      </a:endParaRPr>
                    </a:p>
                  </a:txBody>
                  <a:tcPr marL="0" marR="0" marT="0" marB="0" anchor="ctr">
                    <a:lnL>
                      <a:noFill/>
                    </a:lnL>
                    <a:lnR>
                      <a:noFill/>
                    </a:lnR>
                    <a:lnT w="12700" cap="flat" cmpd="sng" algn="ctr">
                      <a:noFill/>
                      <a:prstDash val="solid"/>
                      <a:round/>
                      <a:headEnd type="none" w="med" len="med"/>
                      <a:tailEnd type="none" w="med" len="med"/>
                    </a:lnT>
                    <a:lnB>
                      <a:noFill/>
                    </a:lnB>
                    <a:solidFill>
                      <a:schemeClr val="bg1"/>
                    </a:solidFill>
                  </a:tcPr>
                </a:tc>
                <a:tc>
                  <a:txBody>
                    <a:bodyPr/>
                    <a:lstStyle/>
                    <a:p>
                      <a:pPr algn="ctr" fontAlgn="b"/>
                      <a:r>
                        <a:rPr lang="es-ES_tradnl" sz="1400" b="0" i="0" u="none" strike="noStrike" kern="1200" dirty="0" smtClean="0">
                          <a:solidFill>
                            <a:schemeClr val="tx1"/>
                          </a:solidFill>
                          <a:latin typeface="Arial"/>
                          <a:ea typeface="+mn-ea"/>
                          <a:cs typeface="+mn-cs"/>
                        </a:rPr>
                        <a:t>NA</a:t>
                      </a:r>
                      <a:r>
                        <a:rPr lang="es-ES_tradnl" sz="1400" b="0" i="0" u="none" strike="noStrike" kern="1200" baseline="30000" dirty="0" smtClean="0">
                          <a:solidFill>
                            <a:schemeClr val="tx1"/>
                          </a:solidFill>
                          <a:latin typeface="Arial"/>
                          <a:ea typeface="+mn-ea"/>
                          <a:cs typeface="+mn-cs"/>
                        </a:rPr>
                        <a:t>3</a:t>
                      </a:r>
                      <a:endParaRPr lang="es-ES_tradnl" sz="1400" b="0" i="0" u="none" strike="noStrike" kern="1200" baseline="30000" dirty="0">
                        <a:solidFill>
                          <a:schemeClr val="tx1"/>
                        </a:solidFill>
                        <a:latin typeface="Arial"/>
                        <a:ea typeface="+mn-ea"/>
                        <a:cs typeface="+mn-cs"/>
                      </a:endParaRPr>
                    </a:p>
                  </a:txBody>
                  <a:tcPr marL="0" marR="0" marT="0" marB="0" anchor="b">
                    <a:lnL>
                      <a:noFill/>
                    </a:lnL>
                    <a:lnR>
                      <a:noFill/>
                    </a:lnR>
                    <a:lnT w="12700" cap="flat" cmpd="sng" algn="ctr">
                      <a:noFill/>
                      <a:prstDash val="solid"/>
                      <a:round/>
                      <a:headEnd type="none" w="med" len="med"/>
                      <a:tailEnd type="none" w="med" len="med"/>
                    </a:lnT>
                    <a:lnB>
                      <a:noFill/>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_tradnl" sz="1400" b="0" i="0" u="none" strike="noStrike" kern="1200" dirty="0" smtClean="0">
                          <a:solidFill>
                            <a:schemeClr val="tx1"/>
                          </a:solidFill>
                          <a:latin typeface="Arial"/>
                          <a:ea typeface="+mn-ea"/>
                          <a:cs typeface="+mn-cs"/>
                        </a:rPr>
                        <a:t>NA</a:t>
                      </a:r>
                      <a:r>
                        <a:rPr lang="es-ES_tradnl" sz="1400" b="0" i="0" u="none" strike="noStrike" kern="1200" baseline="30000" dirty="0" smtClean="0">
                          <a:solidFill>
                            <a:schemeClr val="tx1"/>
                          </a:solidFill>
                          <a:latin typeface="Arial"/>
                          <a:ea typeface="+mn-ea"/>
                          <a:cs typeface="+mn-cs"/>
                        </a:rPr>
                        <a:t>3</a:t>
                      </a:r>
                    </a:p>
                  </a:txBody>
                  <a:tcPr marL="0" marR="0" marT="0" marB="0" anchor="b">
                    <a:lnL>
                      <a:noFill/>
                    </a:lnL>
                    <a:lnR>
                      <a:noFill/>
                    </a:lnR>
                    <a:lnT w="12700" cap="flat" cmpd="sng" algn="ctr">
                      <a:noFill/>
                      <a:prstDash val="solid"/>
                      <a:round/>
                      <a:headEnd type="none" w="med" len="med"/>
                      <a:tailEnd type="none" w="med" len="med"/>
                    </a:lnT>
                    <a:lnB>
                      <a:noFill/>
                    </a:lnB>
                    <a:solidFill>
                      <a:schemeClr val="bg1"/>
                    </a:solidFill>
                  </a:tcPr>
                </a:tc>
              </a:tr>
              <a:tr h="237047">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2º año de cesación</a:t>
                      </a:r>
                      <a:endParaRPr lang="es-ES_tradnl" sz="1400" b="0" i="0" u="none" strike="noStrike" baseline="0"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2.575 [1.870;3.281]</a:t>
                      </a:r>
                      <a:r>
                        <a:rPr lang="es-ES_tradnl" sz="1400" b="1" i="0" u="none" strike="noStrike" dirty="0" smtClean="0">
                          <a:latin typeface="Arial"/>
                        </a:rPr>
                        <a:t>*</a:t>
                      </a:r>
                      <a:endParaRPr lang="es-ES_tradnl" sz="1400" b="1" i="0" u="none" strike="noStrike"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2.619 [2.364;2.884]</a:t>
                      </a:r>
                      <a:r>
                        <a:rPr lang="es-ES_tradnl" sz="1400" b="1" i="0" u="none" strike="noStrike" baseline="30000" dirty="0" smtClean="0">
                          <a:latin typeface="Arial"/>
                        </a:rPr>
                        <a:t>‡</a:t>
                      </a:r>
                      <a:endParaRPr lang="es-ES_tradnl" sz="1400" b="0" i="0" u="none" strike="noStrike" dirty="0">
                        <a:latin typeface="Arial"/>
                      </a:endParaRPr>
                    </a:p>
                  </a:txBody>
                  <a:tcPr marL="0" marR="0" marT="0" marB="0" anchor="ctr">
                    <a:lnL>
                      <a:noFill/>
                    </a:lnL>
                    <a:lnR>
                      <a:noFill/>
                    </a:lnR>
                    <a:lnT>
                      <a:noFill/>
                    </a:lnT>
                    <a:lnB>
                      <a:noFill/>
                    </a:lnB>
                    <a:noFill/>
                  </a:tcPr>
                </a:tc>
              </a:tr>
              <a:tr h="288032">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3º año de cesación</a:t>
                      </a:r>
                      <a:endParaRPr lang="es-ES_tradnl" sz="1400" b="0" i="0" u="none" strike="noStrike" baseline="0"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2.240 [1.583;2.898]</a:t>
                      </a:r>
                      <a:r>
                        <a:rPr lang="es-ES_tradnl" sz="1400" b="1" i="0" u="none" strike="noStrike" baseline="30000" dirty="0" smtClean="0">
                          <a:latin typeface="Arial"/>
                        </a:rPr>
                        <a:t>†</a:t>
                      </a:r>
                      <a:endParaRPr lang="es-ES_tradnl" sz="1400" b="1" i="0" u="none" strike="noStrike" baseline="30000"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2.103 [792;3.414]</a:t>
                      </a:r>
                      <a:r>
                        <a:rPr lang="es-ES_tradnl" sz="1400" b="1" i="0" u="none" strike="noStrike" baseline="30000" dirty="0" smtClean="0">
                          <a:latin typeface="Arial"/>
                        </a:rPr>
                        <a:t>†</a:t>
                      </a:r>
                      <a:endParaRPr lang="es-ES_tradnl" sz="1400" b="0" i="0" u="none" strike="noStrike" dirty="0">
                        <a:latin typeface="Arial"/>
                      </a:endParaRPr>
                    </a:p>
                  </a:txBody>
                  <a:tcPr marL="0" marR="0" marT="0" marB="0" anchor="ctr">
                    <a:lnL>
                      <a:noFill/>
                    </a:lnL>
                    <a:lnR>
                      <a:noFill/>
                    </a:lnR>
                    <a:lnT>
                      <a:noFill/>
                    </a:lnT>
                    <a:lnB>
                      <a:noFill/>
                    </a:lnB>
                    <a:solidFill>
                      <a:schemeClr val="bg1"/>
                    </a:solidFill>
                  </a:tcPr>
                </a:tc>
              </a:tr>
              <a:tr h="309055">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4º año de cesación</a:t>
                      </a:r>
                      <a:endParaRPr lang="es-ES_tradnl" sz="1400" b="0" i="0" u="none" strike="noStrike" baseline="0"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1.790 [1.117;2.463]</a:t>
                      </a:r>
                      <a:r>
                        <a:rPr lang="es-ES_tradnl" sz="1400" b="1" i="0" u="none" strike="noStrike" baseline="30000" dirty="0" smtClean="0">
                          <a:latin typeface="Arial"/>
                        </a:rPr>
                        <a:t>‡</a:t>
                      </a:r>
                      <a:endParaRPr lang="es-ES_tradnl" sz="1400" b="1" i="0" u="none" strike="noStrike" baseline="30000"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1.813 [935;2.691]</a:t>
                      </a:r>
                      <a:r>
                        <a:rPr lang="es-ES_tradnl" sz="1400" b="1" i="0" u="none" strike="noStrike" baseline="30000" dirty="0" smtClean="0">
                          <a:latin typeface="Arial"/>
                        </a:rPr>
                        <a:t>‡</a:t>
                      </a:r>
                      <a:endParaRPr lang="es-ES_tradnl" sz="1400" b="0" i="0" u="none" strike="noStrike" dirty="0">
                        <a:latin typeface="Arial"/>
                      </a:endParaRPr>
                    </a:p>
                  </a:txBody>
                  <a:tcPr marL="0" marR="0" marT="0" marB="0" anchor="ctr">
                    <a:lnL>
                      <a:noFill/>
                    </a:lnL>
                    <a:lnR>
                      <a:noFill/>
                    </a:lnR>
                    <a:lnT>
                      <a:noFill/>
                    </a:lnT>
                    <a:lnB>
                      <a:noFill/>
                    </a:lnB>
                    <a:solidFill>
                      <a:schemeClr val="bg1"/>
                    </a:solidFill>
                  </a:tcPr>
                </a:tc>
              </a:tr>
              <a:tr h="267009">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5º año de cesación</a:t>
                      </a:r>
                      <a:endParaRPr lang="es-ES_tradnl" sz="1400" b="0" i="0" u="none" strike="noStrike" baseline="0"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1.530 [920;2.140]</a:t>
                      </a:r>
                      <a:r>
                        <a:rPr lang="es-ES_tradnl" sz="1400" b="1" i="0" u="none" strike="noStrike" baseline="30000" dirty="0" smtClean="0">
                          <a:latin typeface="Arial"/>
                        </a:rPr>
                        <a:t>‡</a:t>
                      </a:r>
                      <a:endParaRPr lang="es-ES_tradnl" sz="1400" b="0" i="0" u="none" strike="noStrike" dirty="0">
                        <a:latin typeface="Arial"/>
                      </a:endParaRPr>
                    </a:p>
                  </a:txBody>
                  <a:tcPr marL="0" marR="0" marT="0" marB="0" anchor="ctr">
                    <a:lnL>
                      <a:noFill/>
                    </a:lnL>
                    <a:lnR>
                      <a:noFill/>
                    </a:lnR>
                    <a:lnT>
                      <a:noFill/>
                    </a:lnT>
                    <a:lnB>
                      <a:noFill/>
                    </a:lnB>
                    <a:solidFill>
                      <a:schemeClr val="bg1"/>
                    </a:solidFill>
                  </a:tcPr>
                </a:tc>
                <a:tc>
                  <a:txBody>
                    <a:bodyPr/>
                    <a:lstStyle/>
                    <a:p>
                      <a:pPr algn="r" fontAlgn="b"/>
                      <a:r>
                        <a:rPr lang="es-ES_tradnl" sz="1400" b="0" i="0" u="none" strike="noStrike" dirty="0" smtClean="0">
                          <a:latin typeface="Arial"/>
                        </a:rPr>
                        <a:t>1.706 [971;2.440]</a:t>
                      </a:r>
                      <a:r>
                        <a:rPr lang="es-ES_tradnl" sz="1400" b="1" i="0" u="none" strike="noStrike" baseline="30000" dirty="0" smtClean="0">
                          <a:latin typeface="Arial"/>
                        </a:rPr>
                        <a:t>‡</a:t>
                      </a:r>
                      <a:endParaRPr lang="es-ES_tradnl" sz="1400" b="0" i="0" u="none" strike="noStrike" dirty="0">
                        <a:latin typeface="Arial"/>
                      </a:endParaRPr>
                    </a:p>
                  </a:txBody>
                  <a:tcPr marL="0" marR="0" marT="0" marB="0" anchor="ctr">
                    <a:lnL>
                      <a:noFill/>
                    </a:lnL>
                    <a:lnR>
                      <a:noFill/>
                    </a:lnR>
                    <a:lnT>
                      <a:noFill/>
                    </a:lnT>
                    <a:lnB>
                      <a:noFill/>
                    </a:lnB>
                    <a:solidFill>
                      <a:schemeClr val="bg1"/>
                    </a:solidFill>
                  </a:tcPr>
                </a:tc>
              </a:tr>
              <a:tr h="327273">
                <a:tc gridSpan="3">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_tradnl" sz="1400" b="1" i="0" u="none" strike="noStrike" dirty="0" smtClean="0">
                          <a:solidFill>
                            <a:schemeClr val="bg1"/>
                          </a:solidFill>
                          <a:effectLst>
                            <a:outerShdw blurRad="38100" dist="38100" dir="2700000" algn="tl">
                              <a:srgbClr val="000000">
                                <a:alpha val="43137"/>
                              </a:srgbClr>
                            </a:outerShdw>
                          </a:effectLst>
                          <a:latin typeface="Arial"/>
                        </a:rPr>
                        <a:t> Coste sanitario promedio anual (IC 95%) evitado en exfumador (ahorros)</a:t>
                      </a:r>
                      <a:r>
                        <a:rPr lang="es-ES_tradnl" sz="1400" b="1" i="0" u="none" strike="noStrike" baseline="30000" dirty="0" smtClean="0">
                          <a:solidFill>
                            <a:schemeClr val="bg1"/>
                          </a:solidFill>
                          <a:effectLst>
                            <a:outerShdw blurRad="38100" dist="38100" dir="2700000" algn="tl">
                              <a:srgbClr val="000000">
                                <a:alpha val="43137"/>
                              </a:srgbClr>
                            </a:outerShdw>
                          </a:effectLst>
                          <a:latin typeface="Arial"/>
                        </a:rPr>
                        <a:t>4</a:t>
                      </a: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6600"/>
                    </a:solidFill>
                  </a:tcPr>
                </a:tc>
                <a:tc hMerge="1">
                  <a:txBody>
                    <a:bodyPr/>
                    <a:lstStyle/>
                    <a:p>
                      <a:endParaRPr lang="es-ES_tradnl"/>
                    </a:p>
                  </a:txBody>
                  <a:tcPr/>
                </a:tc>
                <a:tc hMerge="1">
                  <a:txBody>
                    <a:bodyPr/>
                    <a:lstStyle/>
                    <a:p>
                      <a:endParaRPr lang="es-ES_tradnl"/>
                    </a:p>
                  </a:txBody>
                  <a:tcPr/>
                </a:tc>
              </a:tr>
              <a:tr h="288032">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1r año de cesación</a:t>
                      </a:r>
                      <a:endParaRPr lang="es-ES_tradnl" sz="1400" b="0" i="0" u="none" strike="noStrike" baseline="0"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es-ES_tradnl" sz="1400" b="0" i="0" u="none" strike="noStrike" kern="1200" dirty="0" smtClean="0">
                          <a:solidFill>
                            <a:schemeClr val="tx1"/>
                          </a:solidFill>
                          <a:latin typeface="Arial"/>
                          <a:ea typeface="+mn-ea"/>
                          <a:cs typeface="+mn-cs"/>
                        </a:rPr>
                        <a:t>NA</a:t>
                      </a:r>
                      <a:r>
                        <a:rPr lang="es-ES_tradnl" sz="1400" b="0" i="0" u="none" strike="noStrike" kern="1200" baseline="30000" dirty="0" smtClean="0">
                          <a:solidFill>
                            <a:schemeClr val="tx1"/>
                          </a:solidFill>
                          <a:latin typeface="Arial"/>
                          <a:ea typeface="+mn-ea"/>
                          <a:cs typeface="+mn-cs"/>
                        </a:rPr>
                        <a:t>3</a:t>
                      </a:r>
                      <a:endParaRPr lang="es-ES_tradnl" sz="1400" b="0" i="0" u="none" strike="noStrike" kern="1200" baseline="30000" dirty="0">
                        <a:solidFill>
                          <a:schemeClr val="tx1"/>
                        </a:solidFill>
                        <a:latin typeface="Arial"/>
                        <a:ea typeface="+mn-ea"/>
                        <a:cs typeface="+mn-cs"/>
                      </a:endParaRPr>
                    </a:p>
                  </a:txBody>
                  <a:tcPr marL="0" marR="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_tradnl" sz="1400" b="0" i="0" u="none" strike="noStrike" kern="1200" dirty="0" smtClean="0">
                          <a:solidFill>
                            <a:schemeClr val="tx1"/>
                          </a:solidFill>
                          <a:latin typeface="Arial"/>
                          <a:ea typeface="+mn-ea"/>
                          <a:cs typeface="+mn-cs"/>
                        </a:rPr>
                        <a:t>NA</a:t>
                      </a:r>
                      <a:r>
                        <a:rPr lang="es-ES_tradnl" sz="1400" b="0" i="0" u="none" strike="noStrike" kern="1200" baseline="30000" dirty="0" smtClean="0">
                          <a:solidFill>
                            <a:schemeClr val="tx1"/>
                          </a:solidFill>
                          <a:latin typeface="Arial"/>
                          <a:ea typeface="+mn-ea"/>
                          <a:cs typeface="+mn-cs"/>
                        </a:rPr>
                        <a:t>3</a:t>
                      </a:r>
                    </a:p>
                  </a:txBody>
                  <a:tcPr marL="0" marR="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271264">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2º año de cesación</a:t>
                      </a:r>
                      <a:endParaRPr lang="es-ES_tradnl" sz="1400" b="0" i="0" u="none" strike="noStrike" baseline="0"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770 [90;1.531]</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1.398 [961;1.836]</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271264">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3º año de cesación</a:t>
                      </a:r>
                      <a:endParaRPr lang="es-ES_tradnl" sz="1400" b="0" i="0" u="none" strike="noStrike" baseline="0"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1.089 [377;1.802]</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1.977 [635;3.318]</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254496">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4º año de cesación</a:t>
                      </a:r>
                      <a:endParaRPr lang="es-ES_tradnl" sz="1400" b="0" i="0" u="none" strike="noStrike" baseline="0"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1.567 [846;2.288]</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2.258 [1.336;3.180]</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254496">
                <a:tc>
                  <a:txBody>
                    <a:bodyPr/>
                    <a:lstStyle/>
                    <a:p>
                      <a:pPr marL="0" indent="355600" algn="l" fontAlgn="ctr"/>
                      <a:r>
                        <a:rPr lang="es-ES_tradnl" sz="1400" b="0" i="0" u="none" strike="noStrike" baseline="0" dirty="0">
                          <a:latin typeface="Arial"/>
                        </a:rPr>
                        <a:t>   </a:t>
                      </a:r>
                      <a:r>
                        <a:rPr lang="es-ES_tradnl" sz="1400" b="0" i="0" u="none" strike="noStrike" baseline="0" dirty="0" smtClean="0">
                          <a:latin typeface="Arial"/>
                        </a:rPr>
                        <a:t>5º año de cesación</a:t>
                      </a:r>
                      <a:endParaRPr lang="es-ES_tradnl" sz="1400" b="0" i="0" u="none" strike="noStrike" baseline="0" dirty="0">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1.871 [1.210;2.532]</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ES_tradnl" sz="1400" b="1" i="0" u="none" strike="noStrike" dirty="0" smtClean="0">
                          <a:solidFill>
                            <a:srgbClr val="006600"/>
                          </a:solidFill>
                          <a:effectLst>
                            <a:outerShdw blurRad="38100" dist="38100" dir="2700000" algn="tl">
                              <a:srgbClr val="000000">
                                <a:alpha val="43137"/>
                              </a:srgbClr>
                            </a:outerShdw>
                          </a:effectLst>
                          <a:latin typeface="Arial"/>
                        </a:rPr>
                        <a:t>2.356 [1.570;3.142]</a:t>
                      </a:r>
                      <a:endParaRPr lang="es-ES_tradnl" sz="1400" b="1" i="0" u="none" strike="noStrike" dirty="0">
                        <a:solidFill>
                          <a:srgbClr val="006600"/>
                        </a:solidFill>
                        <a:effectLst>
                          <a:outerShdw blurRad="38100" dist="38100" dir="2700000" algn="tl">
                            <a:srgbClr val="000000">
                              <a:alpha val="43137"/>
                            </a:srgbClr>
                          </a:outerShdw>
                        </a:effectLst>
                        <a:latin typeface="Arial"/>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7519">
                <a:tc gridSpan="3">
                  <a:txBody>
                    <a:bodyPr/>
                    <a:lstStyle/>
                    <a:p>
                      <a:pPr algn="l" fontAlgn="ctr">
                        <a:spcBef>
                          <a:spcPts val="1200"/>
                        </a:spcBef>
                      </a:pPr>
                      <a:endParaRPr kumimoji="0" lang="es-ES_tradnl" sz="100" b="0" i="0" u="none" strike="noStrike" kern="1200" dirty="0" smtClean="0">
                        <a:solidFill>
                          <a:schemeClr val="tx1"/>
                        </a:solidFill>
                        <a:effectLst/>
                        <a:latin typeface="Arial"/>
                        <a:ea typeface="+mn-ea"/>
                        <a:cs typeface="+mn-cs"/>
                      </a:endParaRPr>
                    </a:p>
                    <a:p>
                      <a:pPr algn="l" fontAlgn="ctr">
                        <a:lnSpc>
                          <a:spcPct val="100000"/>
                        </a:lnSpc>
                        <a:spcBef>
                          <a:spcPts val="300"/>
                        </a:spcBef>
                        <a:spcAft>
                          <a:spcPts val="300"/>
                        </a:spcAft>
                      </a:pPr>
                      <a:r>
                        <a:rPr kumimoji="0" lang="es-ES_tradnl" sz="200" b="0" i="0" u="none" strike="noStrike" kern="1200" dirty="0" smtClean="0">
                          <a:solidFill>
                            <a:schemeClr val="tx1"/>
                          </a:solidFill>
                          <a:effectLst/>
                          <a:latin typeface="Arial"/>
                          <a:ea typeface="+mn-ea"/>
                          <a:cs typeface="+mn-cs"/>
                        </a:rPr>
                        <a:t> </a:t>
                      </a:r>
                    </a:p>
                    <a:p>
                      <a:pPr algn="l" fontAlgn="ctr">
                        <a:lnSpc>
                          <a:spcPct val="100000"/>
                        </a:lnSpc>
                        <a:spcBef>
                          <a:spcPts val="0"/>
                        </a:spcBef>
                        <a:spcAft>
                          <a:spcPts val="0"/>
                        </a:spcAft>
                      </a:pPr>
                      <a:r>
                        <a:rPr lang="es-ES_tradnl" sz="900" b="1" i="0" u="none" strike="noStrike" baseline="30000" dirty="0" smtClean="0">
                          <a:solidFill>
                            <a:srgbClr val="FF0000"/>
                          </a:solidFill>
                          <a:latin typeface="Arial"/>
                        </a:rPr>
                        <a:t>1</a:t>
                      </a:r>
                      <a:r>
                        <a:rPr kumimoji="0" lang="es-ES_tradnl" sz="900" b="0" i="0" u="none" strike="noStrike" kern="1200" dirty="0" smtClean="0">
                          <a:solidFill>
                            <a:srgbClr val="FF0000"/>
                          </a:solidFill>
                          <a:effectLst/>
                          <a:latin typeface="Arial"/>
                          <a:ea typeface="+mn-ea"/>
                          <a:cs typeface="+mn-cs"/>
                        </a:rPr>
                        <a:t>Costes calculados ajustando por severidad de la EPOC (GOLD). Fumadores y exfumadores emparejados por edad, sexo, años de evolución y carga de </a:t>
                      </a:r>
                      <a:r>
                        <a:rPr kumimoji="0" lang="es-ES_tradnl" sz="900" b="0" i="0" u="none" strike="noStrike" kern="1200" dirty="0" err="1" smtClean="0">
                          <a:solidFill>
                            <a:srgbClr val="FF0000"/>
                          </a:solidFill>
                          <a:effectLst/>
                          <a:latin typeface="Arial"/>
                          <a:ea typeface="+mn-ea"/>
                          <a:cs typeface="+mn-cs"/>
                        </a:rPr>
                        <a:t>comorbilidad</a:t>
                      </a:r>
                      <a:r>
                        <a:rPr kumimoji="0" lang="es-ES_tradnl" sz="900" b="0" i="0" u="none" strike="noStrike" kern="1200" dirty="0" smtClean="0">
                          <a:solidFill>
                            <a:schemeClr val="tx1"/>
                          </a:solidFill>
                          <a:effectLst/>
                          <a:latin typeface="Arial"/>
                          <a:ea typeface="+mn-ea"/>
                          <a:cs typeface="+mn-cs"/>
                        </a:rPr>
                        <a:t>. </a:t>
                      </a:r>
                      <a:r>
                        <a:rPr kumimoji="0" lang="es-ES_tradnl" sz="900" b="0" i="0" u="none" strike="noStrike" kern="1200" baseline="30000" dirty="0" smtClean="0">
                          <a:solidFill>
                            <a:schemeClr val="tx1"/>
                          </a:solidFill>
                          <a:effectLst/>
                          <a:latin typeface="Arial"/>
                          <a:ea typeface="+mn-ea"/>
                          <a:cs typeface="+mn-cs"/>
                        </a:rPr>
                        <a:t>2</a:t>
                      </a:r>
                      <a:r>
                        <a:rPr kumimoji="0" lang="es-ES_tradnl" sz="900" b="0" i="0" u="none" strike="noStrike" kern="1200" dirty="0" smtClean="0">
                          <a:solidFill>
                            <a:schemeClr val="tx1"/>
                          </a:solidFill>
                          <a:effectLst/>
                          <a:latin typeface="Arial"/>
                          <a:ea typeface="+mn-ea"/>
                          <a:cs typeface="+mn-cs"/>
                        </a:rPr>
                        <a:t>Costes sanitarios corresponden al uso de recursos sanitarios relacionados con la EPOC. Los recursos sanitarios incluyen fármacos para</a:t>
                      </a:r>
                      <a:r>
                        <a:rPr kumimoji="0" lang="es-ES_tradnl" sz="900" b="0" i="0" u="none" strike="noStrike" kern="1200" baseline="0" dirty="0" smtClean="0">
                          <a:solidFill>
                            <a:schemeClr val="tx1"/>
                          </a:solidFill>
                          <a:effectLst/>
                          <a:latin typeface="Arial"/>
                          <a:ea typeface="+mn-ea"/>
                          <a:cs typeface="+mn-cs"/>
                        </a:rPr>
                        <a:t> EPOC, hospitalizaciones y visitas a urgencias por exacerbaciones o complicaciones (eventos cardiovasculares, cáncer de pulmón, etc.) relacionados con la EPOC, visitas médicas, pruebas complementarias y oxigenoterapia.  </a:t>
                      </a:r>
                      <a:r>
                        <a:rPr lang="es-ES_tradnl" sz="900" b="0" i="0" u="none" strike="noStrike" kern="1200" baseline="30000" dirty="0" smtClean="0">
                          <a:solidFill>
                            <a:schemeClr val="tx1"/>
                          </a:solidFill>
                          <a:latin typeface="Arial"/>
                          <a:ea typeface="+mn-ea"/>
                          <a:cs typeface="+mn-cs"/>
                        </a:rPr>
                        <a:t>3</a:t>
                      </a:r>
                      <a:r>
                        <a:rPr kumimoji="0" lang="es-ES_tradnl" sz="900" b="0" i="0" u="none" strike="noStrike" kern="1200" baseline="0" dirty="0" smtClean="0">
                          <a:solidFill>
                            <a:schemeClr val="tx1"/>
                          </a:solidFill>
                          <a:effectLst/>
                          <a:latin typeface="Arial"/>
                          <a:ea typeface="+mn-ea"/>
                          <a:cs typeface="+mn-cs"/>
                        </a:rPr>
                        <a:t>El estudio requería 12 meses sin fumar para considerar al paciente ex–fumador.  </a:t>
                      </a:r>
                      <a:r>
                        <a:rPr kumimoji="0" lang="es-ES_tradnl" sz="900" b="0" i="0" u="none" strike="noStrike" kern="1200" baseline="30000" dirty="0" smtClean="0">
                          <a:solidFill>
                            <a:schemeClr val="tx1"/>
                          </a:solidFill>
                          <a:effectLst/>
                          <a:latin typeface="Arial"/>
                          <a:ea typeface="+mn-ea"/>
                          <a:cs typeface="+mn-cs"/>
                        </a:rPr>
                        <a:t>4</a:t>
                      </a:r>
                      <a:r>
                        <a:rPr kumimoji="0" lang="es-ES_tradnl" sz="900" b="0" i="0" u="none" strike="noStrike" kern="1200" baseline="0" dirty="0" smtClean="0">
                          <a:solidFill>
                            <a:schemeClr val="tx1"/>
                          </a:solidFill>
                          <a:effectLst/>
                          <a:latin typeface="Arial"/>
                          <a:ea typeface="+mn-ea"/>
                          <a:cs typeface="+mn-cs"/>
                        </a:rPr>
                        <a:t>Entre el 60% y 65% del coste evitado   corresponde a la reducción en el uso de fármacos para EPOC.</a:t>
                      </a:r>
                    </a:p>
                    <a:p>
                      <a:pPr algn="l" fontAlgn="ctr">
                        <a:lnSpc>
                          <a:spcPct val="100000"/>
                        </a:lnSpc>
                        <a:spcBef>
                          <a:spcPts val="600"/>
                        </a:spcBef>
                        <a:spcAft>
                          <a:spcPts val="600"/>
                        </a:spcAft>
                      </a:pPr>
                      <a:r>
                        <a:rPr kumimoji="0" lang="es-ES_tradnl" sz="900" b="0" i="0" u="none" strike="noStrike" kern="1200" baseline="0" dirty="0" smtClean="0">
                          <a:solidFill>
                            <a:schemeClr val="tx1"/>
                          </a:solidFill>
                          <a:effectLst/>
                          <a:latin typeface="Arial"/>
                          <a:ea typeface="+mn-ea"/>
                          <a:cs typeface="+mn-cs"/>
                        </a:rPr>
                        <a:t> *p&lt;0,05, </a:t>
                      </a:r>
                      <a:r>
                        <a:rPr kumimoji="0" lang="es-ES_tradnl" sz="900" b="0" i="0" u="none" strike="noStrike" kern="1200" baseline="30000" dirty="0" smtClean="0">
                          <a:solidFill>
                            <a:schemeClr val="tx1"/>
                          </a:solidFill>
                          <a:effectLst/>
                          <a:latin typeface="Trebuchet MS"/>
                          <a:ea typeface="+mn-ea"/>
                          <a:cs typeface="+mn-cs"/>
                        </a:rPr>
                        <a:t>†</a:t>
                      </a:r>
                      <a:r>
                        <a:rPr kumimoji="0" lang="es-ES_tradnl" sz="900" b="0" i="0" u="none" strike="noStrike" kern="1200" baseline="0" dirty="0" smtClean="0">
                          <a:solidFill>
                            <a:schemeClr val="tx1"/>
                          </a:solidFill>
                          <a:effectLst/>
                          <a:latin typeface="Trebuchet MS"/>
                          <a:ea typeface="+mn-ea"/>
                          <a:cs typeface="+mn-cs"/>
                        </a:rPr>
                        <a:t>p&lt;0,01 </a:t>
                      </a:r>
                      <a:r>
                        <a:rPr kumimoji="0" lang="es-ES_tradnl" sz="900" b="0" i="0" u="none" strike="noStrike" kern="1200" baseline="30000" dirty="0" smtClean="0">
                          <a:solidFill>
                            <a:schemeClr val="tx1"/>
                          </a:solidFill>
                          <a:effectLst/>
                          <a:latin typeface="Trebuchet MS"/>
                          <a:ea typeface="+mn-ea"/>
                          <a:cs typeface="+mn-cs"/>
                        </a:rPr>
                        <a:t>‡</a:t>
                      </a:r>
                      <a:r>
                        <a:rPr kumimoji="0" lang="es-ES_tradnl" sz="900" b="0" i="0" u="none" strike="noStrike" kern="1200" baseline="0" dirty="0" smtClean="0">
                          <a:solidFill>
                            <a:schemeClr val="tx1"/>
                          </a:solidFill>
                          <a:effectLst/>
                          <a:latin typeface="Trebuchet MS"/>
                          <a:ea typeface="+mn-ea"/>
                          <a:cs typeface="+mn-cs"/>
                        </a:rPr>
                        <a:t>p&lt;0,001 versus fumador actual. </a:t>
                      </a:r>
                      <a:endParaRPr kumimoji="0" lang="es-ES_tradnl" sz="900" b="0" i="0" u="none" strike="noStrike" kern="1200" baseline="0" dirty="0" smtClean="0">
                        <a:solidFill>
                          <a:schemeClr val="tx1"/>
                        </a:solidFill>
                        <a:effectLst/>
                        <a:latin typeface="Arial"/>
                        <a:ea typeface="+mn-ea"/>
                        <a:cs typeface="+mn-cs"/>
                      </a:endParaRPr>
                    </a:p>
                    <a:p>
                      <a:pPr algn="l" fontAlgn="ctr">
                        <a:lnSpc>
                          <a:spcPct val="100000"/>
                        </a:lnSpc>
                        <a:spcBef>
                          <a:spcPts val="0"/>
                        </a:spcBef>
                        <a:spcAft>
                          <a:spcPts val="0"/>
                        </a:spcAft>
                      </a:pPr>
                      <a:endParaRPr lang="es-ES_tradnl" sz="200" b="0" i="0" u="none" strike="noStrike" kern="1200" baseline="30000" dirty="0" smtClean="0">
                        <a:solidFill>
                          <a:schemeClr val="tx1"/>
                        </a:solidFill>
                        <a:latin typeface="Arial"/>
                        <a:ea typeface="+mn-ea"/>
                        <a:cs typeface="+mn-cs"/>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ES_tradnl"/>
                    </a:p>
                  </a:txBody>
                  <a:tcPr/>
                </a:tc>
                <a:tc hMerge="1">
                  <a:txBody>
                    <a:bodyPr/>
                    <a:lstStyle/>
                    <a:p>
                      <a:endParaRPr lang="es-ES_tradnl"/>
                    </a:p>
                  </a:txBody>
                  <a:tcPr/>
                </a:tc>
              </a:tr>
            </a:tbl>
          </a:graphicData>
        </a:graphic>
      </p:graphicFrame>
      <p:sp>
        <p:nvSpPr>
          <p:cNvPr id="6" name="1 Título"/>
          <p:cNvSpPr>
            <a:spLocks noGrp="1"/>
          </p:cNvSpPr>
          <p:nvPr>
            <p:ph type="title"/>
          </p:nvPr>
        </p:nvSpPr>
        <p:spPr>
          <a:xfrm>
            <a:off x="395536" y="188640"/>
            <a:ext cx="8229600" cy="850106"/>
          </a:xfrm>
        </p:spPr>
        <p:txBody>
          <a:bodyPr>
            <a:normAutofit fontScale="90000"/>
          </a:bodyPr>
          <a:lstStyle/>
          <a:p>
            <a:pPr eaLnBrk="1" fontAlgn="auto" hangingPunct="1">
              <a:spcAft>
                <a:spcPts val="0"/>
              </a:spcAft>
              <a:defRPr/>
            </a:pPr>
            <a:r>
              <a:rPr lang="es-ES_tradnl" sz="3100" u="sng" dirty="0" smtClean="0">
                <a:solidFill>
                  <a:schemeClr val="tx1"/>
                </a:solidFill>
              </a:rPr>
              <a:t>Métodos:</a:t>
            </a:r>
            <a:r>
              <a:rPr lang="es-ES_tradnl" sz="2800" u="sng" dirty="0" smtClean="0">
                <a:solidFill>
                  <a:schemeClr val="tx1"/>
                </a:solidFill>
              </a:rPr>
              <a:t> </a:t>
            </a:r>
            <a:r>
              <a:rPr lang="es-ES_tradnl" sz="2700" u="sng" dirty="0" smtClean="0">
                <a:solidFill>
                  <a:schemeClr val="tx1"/>
                </a:solidFill>
              </a:rPr>
              <a:t>Costes anuales evitados (ahorros) por paciente que deja de fumar según año de cesación</a:t>
            </a:r>
            <a:endParaRPr lang="es-ES_tradnl" sz="2800" u="sng" dirty="0"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428596" y="1214422"/>
            <a:ext cx="8401080" cy="3001973"/>
          </a:xfrm>
        </p:spPr>
        <p:txBody>
          <a:bodyPr/>
          <a:lstStyle/>
          <a:p>
            <a:r>
              <a:rPr lang="es-ES_tradnl" sz="3200" dirty="0" smtClean="0">
                <a:latin typeface="Arial" pitchFamily="34" charset="0"/>
                <a:cs typeface="Arial" pitchFamily="34" charset="0"/>
              </a:rPr>
              <a:t>El coste sanitario medio por fumador con EPOC y año esta en torno a 3.700 euros.</a:t>
            </a:r>
          </a:p>
          <a:p>
            <a:endParaRPr lang="es-ES_tradnl" sz="3200" dirty="0" smtClean="0">
              <a:latin typeface="Arial" pitchFamily="34" charset="0"/>
              <a:cs typeface="Arial" pitchFamily="34" charset="0"/>
            </a:endParaRPr>
          </a:p>
          <a:p>
            <a:r>
              <a:rPr lang="es-ES_tradnl" sz="3200" dirty="0" smtClean="0">
                <a:latin typeface="Arial" pitchFamily="34" charset="0"/>
                <a:cs typeface="Arial" pitchFamily="34" charset="0"/>
              </a:rPr>
              <a:t>El coste sanitario medio por </a:t>
            </a:r>
            <a:r>
              <a:rPr lang="es-ES_tradnl" sz="3200" dirty="0" err="1" smtClean="0">
                <a:latin typeface="Arial" pitchFamily="34" charset="0"/>
                <a:cs typeface="Arial" pitchFamily="34" charset="0"/>
              </a:rPr>
              <a:t>exfumador</a:t>
            </a:r>
            <a:r>
              <a:rPr lang="es-ES_tradnl" sz="3200" dirty="0" smtClean="0">
                <a:latin typeface="Arial" pitchFamily="34" charset="0"/>
                <a:cs typeface="Arial" pitchFamily="34" charset="0"/>
              </a:rPr>
              <a:t> con EPOC y año esta en torno a 2.300 euros. </a:t>
            </a:r>
          </a:p>
          <a:p>
            <a:endParaRPr lang="es-ES_tradnl" sz="3200" dirty="0" smtClean="0">
              <a:latin typeface="Arial" pitchFamily="34" charset="0"/>
              <a:cs typeface="Arial" pitchFamily="34" charset="0"/>
            </a:endParaRPr>
          </a:p>
          <a:p>
            <a:r>
              <a:rPr lang="es-ES_tradnl" sz="3200" dirty="0" smtClean="0">
                <a:latin typeface="Arial" pitchFamily="34" charset="0"/>
                <a:cs typeface="Arial" pitchFamily="34" charset="0"/>
              </a:rPr>
              <a:t>El ahorro en coste sanitario por </a:t>
            </a:r>
            <a:r>
              <a:rPr lang="es-ES_tradnl" sz="3200" dirty="0" err="1" smtClean="0">
                <a:latin typeface="Arial" pitchFamily="34" charset="0"/>
                <a:cs typeface="Arial" pitchFamily="34" charset="0"/>
              </a:rPr>
              <a:t>exfumador</a:t>
            </a:r>
            <a:r>
              <a:rPr lang="es-ES_tradnl" sz="3200" dirty="0" smtClean="0">
                <a:latin typeface="Arial" pitchFamily="34" charset="0"/>
                <a:cs typeface="Arial" pitchFamily="34" charset="0"/>
              </a:rPr>
              <a:t> con EPOC y año esta en torno a </a:t>
            </a:r>
            <a:r>
              <a:rPr lang="es-ES_tradnl" sz="3200" dirty="0" smtClean="0">
                <a:latin typeface="Arial" pitchFamily="34" charset="0"/>
                <a:cs typeface="Arial" pitchFamily="34" charset="0"/>
              </a:rPr>
              <a:t>1.400 €</a:t>
            </a:r>
            <a:endParaRPr lang="es-ES_tradnl" sz="3200" dirty="0" smtClean="0">
              <a:latin typeface="Arial" pitchFamily="34" charset="0"/>
              <a:cs typeface="Arial" pitchFamily="34" charset="0"/>
            </a:endParaRPr>
          </a:p>
          <a:p>
            <a:endParaRPr lang="es-ES_tradnl" sz="3200" dirty="0" smtClean="0">
              <a:latin typeface="Arial" pitchFamily="34" charset="0"/>
              <a:cs typeface="Arial" pitchFamily="34" charset="0"/>
            </a:endParaRPr>
          </a:p>
          <a:p>
            <a:pPr lvl="1"/>
            <a:r>
              <a:rPr lang="es-ES" sz="2000" dirty="0" err="1" smtClean="0">
                <a:latin typeface="Arial" pitchFamily="34" charset="0"/>
                <a:cs typeface="Arial" pitchFamily="34" charset="0"/>
              </a:rPr>
              <a:t>Sicras-Mainar</a:t>
            </a:r>
            <a:r>
              <a:rPr lang="es-ES" sz="2000" dirty="0" smtClean="0">
                <a:latin typeface="Arial" pitchFamily="34" charset="0"/>
                <a:cs typeface="Arial" pitchFamily="34" charset="0"/>
              </a:rPr>
              <a:t> A et al. </a:t>
            </a:r>
            <a:r>
              <a:rPr lang="en-US" sz="2000" dirty="0" smtClean="0">
                <a:latin typeface="Arial" pitchFamily="34" charset="0"/>
                <a:cs typeface="Arial" pitchFamily="34" charset="0"/>
              </a:rPr>
              <a:t>Lung. 2014; 192:505-18. </a:t>
            </a:r>
            <a:endParaRPr lang="es-ES_tradnl" sz="2000" dirty="0" smtClean="0">
              <a:latin typeface="Arial" pitchFamily="34" charset="0"/>
              <a:cs typeface="Arial" pitchFamily="34" charset="0"/>
            </a:endParaRPr>
          </a:p>
          <a:p>
            <a:endParaRPr lang="es-ES_tradnl" sz="3600"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68313" y="404937"/>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5400" baseline="30000" dirty="0" smtClean="0">
                <a:ea typeface="+mj-ea"/>
                <a:cs typeface="Arial" pitchFamily="34" charset="0"/>
              </a:rPr>
              <a:t>RESUMEN</a:t>
            </a:r>
            <a:endParaRPr lang="es-ES_tradnl" sz="5400" baseline="30000" dirty="0">
              <a:ea typeface="+mj-ea"/>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94338" y="2060848"/>
          <a:ext cx="8928102" cy="3168982"/>
        </p:xfrm>
        <a:graphic>
          <a:graphicData uri="http://schemas.openxmlformats.org/drawingml/2006/table">
            <a:tbl>
              <a:tblPr firstRow="1" bandRow="1">
                <a:tableStyleId>{5C22544A-7EE6-4342-B048-85BDC9FD1C3A}</a:tableStyleId>
              </a:tblPr>
              <a:tblGrid>
                <a:gridCol w="1799754"/>
                <a:gridCol w="1080120"/>
                <a:gridCol w="1080120"/>
                <a:gridCol w="1080120"/>
                <a:gridCol w="1224136"/>
                <a:gridCol w="1296144"/>
                <a:gridCol w="1367708"/>
              </a:tblGrid>
              <a:tr h="396902">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0642">
                <a:tc>
                  <a:txBody>
                    <a:bodyPr/>
                    <a:lstStyle/>
                    <a:p>
                      <a:pPr algn="l" fontAlgn="b"/>
                      <a:r>
                        <a:rPr lang="es-ES_tradnl" sz="1400" b="1" i="0" u="none" strike="noStrike" kern="1200" dirty="0" smtClean="0">
                          <a:solidFill>
                            <a:schemeClr val="tx1"/>
                          </a:solidFill>
                          <a:latin typeface="Arial"/>
                          <a:ea typeface="+mn-ea"/>
                          <a:cs typeface="+mn-cs"/>
                        </a:rPr>
                        <a:t>Costes en fármacos  (000, €)</a:t>
                      </a: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asistenciales  (000, €)</a:t>
                      </a: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medios incurridos  (000, €)</a:t>
                      </a:r>
                      <a:endParaRPr lang="es-ES_tradnl" sz="1400" b="1" i="0" u="none" strike="noStrike" kern="1200" dirty="0">
                        <a:solidFill>
                          <a:schemeClr val="tx1"/>
                        </a:solidFill>
                        <a:latin typeface="Arial"/>
                        <a:ea typeface="+mn-ea"/>
                        <a:cs typeface="+mn-cs"/>
                      </a:endParaRPr>
                    </a:p>
                  </a:txBody>
                  <a:tcPr marL="0" marR="0" marT="0" marB="0" anchor="ctr">
                    <a:solidFill>
                      <a:schemeClr val="accent6">
                        <a:lumMod val="20000"/>
                        <a:lumOff val="80000"/>
                      </a:schemeClr>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400" b="1" i="0" u="none" strike="noStrike" dirty="0" smtClean="0">
                          <a:solidFill>
                            <a:schemeClr val="tx1"/>
                          </a:solidFill>
                          <a:latin typeface="Arial"/>
                        </a:rPr>
                        <a:t>0</a:t>
                      </a:r>
                      <a:endParaRPr lang="es-ES_tradnl" sz="1400" b="1" i="0" u="none" strike="noStrike" dirty="0">
                        <a:solidFill>
                          <a:schemeClr val="tx1"/>
                        </a:solidFill>
                        <a:latin typeface="Arial"/>
                      </a:endParaRPr>
                    </a:p>
                  </a:txBody>
                  <a:tcPr marL="0" marR="0" marT="0" marB="0" anchor="ctr">
                    <a:solidFill>
                      <a:schemeClr val="accent6">
                        <a:lumMod val="20000"/>
                        <a:lumOff val="80000"/>
                      </a:schemeClr>
                    </a:solidFill>
                  </a:tcPr>
                </a:tc>
              </a:tr>
              <a:tr h="242576">
                <a:tc>
                  <a:txBody>
                    <a:bodyPr/>
                    <a:lstStyle/>
                    <a:p>
                      <a:pPr algn="r" fontAlgn="ct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200" b="1" i="0" u="none" strike="noStrike" kern="1200" dirty="0" smtClean="0">
                        <a:solidFill>
                          <a:schemeClr val="dk1"/>
                        </a:solidFill>
                        <a:latin typeface="Arial"/>
                        <a:ea typeface="+mn-ea"/>
                        <a:cs typeface="+mn-cs"/>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medios evitados (000, €)</a:t>
                      </a:r>
                      <a:endParaRPr lang="es-ES_tradnl" sz="1400" b="1" i="0" u="none" strike="noStrike" kern="1200" dirty="0">
                        <a:solidFill>
                          <a:schemeClr val="tx1"/>
                        </a:solidFill>
                        <a:latin typeface="Arial"/>
                        <a:ea typeface="+mn-ea"/>
                        <a:cs typeface="+mn-cs"/>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270       </a:t>
                      </a:r>
                      <a:r>
                        <a:rPr lang="es-ES_tradnl" sz="1200" b="1" i="0" u="none" strike="noStrike" dirty="0" smtClean="0">
                          <a:solidFill>
                            <a:schemeClr val="tx1"/>
                          </a:solidFill>
                          <a:latin typeface="Arial"/>
                        </a:rPr>
                        <a:t>(109;445)</a:t>
                      </a:r>
                      <a:endParaRPr lang="es-ES_tradnl" sz="1200" b="1" i="0" u="none" strike="noStrike" dirty="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653   </a:t>
                      </a:r>
                      <a:r>
                        <a:rPr lang="es-ES_tradnl" sz="1200" b="1" i="0" u="none" strike="noStrike" dirty="0" smtClean="0">
                          <a:solidFill>
                            <a:schemeClr val="tx1"/>
                          </a:solidFill>
                          <a:latin typeface="Arial"/>
                        </a:rPr>
                        <a:t>(295;1.014)</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1.145    </a:t>
                      </a:r>
                      <a:r>
                        <a:rPr lang="es-ES_tradnl" sz="1200" b="1" i="0" u="none" strike="noStrike" dirty="0" smtClean="0">
                          <a:solidFill>
                            <a:schemeClr val="tx1"/>
                          </a:solidFill>
                          <a:latin typeface="Arial"/>
                        </a:rPr>
                        <a:t>(645;1.649)</a:t>
                      </a:r>
                      <a:endParaRPr lang="es-ES_tradnl" sz="1800" b="1" i="0" u="none" strike="noStrike" dirty="0" smtClean="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1.316     </a:t>
                      </a:r>
                      <a:r>
                        <a:rPr lang="es-ES_tradnl" sz="1200" b="1" i="0" u="none" strike="noStrike" dirty="0" smtClean="0">
                          <a:solidFill>
                            <a:schemeClr val="tx1"/>
                          </a:solidFill>
                          <a:latin typeface="Arial"/>
                        </a:rPr>
                        <a:t>(605;2.095)</a:t>
                      </a:r>
                      <a:endParaRPr lang="es-ES_tradnl" sz="1400" b="1" i="0" u="none" strike="noStrike" dirty="0">
                        <a:solidFill>
                          <a:schemeClr val="tx1"/>
                        </a:solidFill>
                        <a:latin typeface="Arial"/>
                      </a:endParaRPr>
                    </a:p>
                  </a:txBody>
                  <a:tcPr marL="0" marR="0" marT="0" marB="0" anchor="ctr">
                    <a:solidFill>
                      <a:srgbClr val="99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3.384   </a:t>
                      </a:r>
                      <a:r>
                        <a:rPr lang="es-ES_tradnl" sz="1200" b="1" i="0" u="none" strike="noStrike" dirty="0" smtClean="0">
                          <a:solidFill>
                            <a:schemeClr val="tx1"/>
                          </a:solidFill>
                          <a:latin typeface="Arial"/>
                        </a:rPr>
                        <a:t>(1.653;5.203 )</a:t>
                      </a:r>
                      <a:endParaRPr lang="es-ES_tradnl" sz="1400" b="1" i="0" u="none" strike="noStrike" dirty="0" smtClean="0">
                        <a:solidFill>
                          <a:schemeClr val="tx1"/>
                        </a:solidFill>
                        <a:latin typeface="Arial"/>
                      </a:endParaRPr>
                    </a:p>
                  </a:txBody>
                  <a:tcPr marL="0" marR="0" marT="0" marB="0" anchor="ctr">
                    <a:solidFill>
                      <a:srgbClr val="99FF99"/>
                    </a:solidFill>
                  </a:tcPr>
                </a:tc>
              </a:tr>
              <a:tr h="262880">
                <a:tc>
                  <a:txBody>
                    <a:bodyPr/>
                    <a:lstStyle/>
                    <a:p>
                      <a:pPr algn="r" fontAlgn="ctr"/>
                      <a:endParaRPr lang="es-ES_tradnl" sz="1400" b="1" i="0" u="none" strike="noStrike" kern="1200" dirty="0">
                        <a:solidFill>
                          <a:schemeClr val="tx1"/>
                        </a:solidFill>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4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r>
              <a:tr h="504056">
                <a:tc>
                  <a:txBody>
                    <a:bodyPr/>
                    <a:lstStyle/>
                    <a:p>
                      <a:pPr algn="l" fontAlgn="b"/>
                      <a:r>
                        <a:rPr lang="es-ES_tradnl" sz="1400" b="1" i="0" u="none" strike="noStrike" kern="1200" dirty="0" smtClean="0">
                          <a:solidFill>
                            <a:schemeClr val="tx1"/>
                          </a:solidFill>
                          <a:latin typeface="Arial"/>
                          <a:ea typeface="+mn-ea"/>
                          <a:cs typeface="+mn-cs"/>
                        </a:rPr>
                        <a:t>Ahorros</a:t>
                      </a:r>
                      <a:r>
                        <a:rPr lang="es-ES_tradnl" sz="1400" b="1" i="0" u="none" strike="noStrike" kern="1200" baseline="0" dirty="0" smtClean="0">
                          <a:solidFill>
                            <a:schemeClr val="tx1"/>
                          </a:solidFill>
                          <a:latin typeface="Arial"/>
                          <a:ea typeface="+mn-ea"/>
                          <a:cs typeface="+mn-cs"/>
                        </a:rPr>
                        <a:t> </a:t>
                      </a:r>
                      <a:r>
                        <a:rPr lang="es-ES_tradnl" sz="1400" b="1" i="0" u="none" strike="noStrike" kern="1200" dirty="0" smtClean="0">
                          <a:solidFill>
                            <a:schemeClr val="tx1"/>
                          </a:solidFill>
                          <a:latin typeface="Arial"/>
                          <a:ea typeface="+mn-ea"/>
                          <a:cs typeface="+mn-cs"/>
                        </a:rPr>
                        <a:t>medios en el SNS (000, €)</a:t>
                      </a:r>
                      <a:endParaRPr lang="es-ES_tradnl" sz="1400" b="1" i="0" u="none" strike="noStrike" kern="1200" dirty="0">
                        <a:solidFill>
                          <a:schemeClr val="tx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0</a:t>
                      </a: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270       </a:t>
                      </a:r>
                      <a:r>
                        <a:rPr lang="es-ES_tradnl" sz="1200" b="1" i="0" u="none" strike="noStrike" dirty="0" smtClean="0">
                          <a:solidFill>
                            <a:schemeClr val="tx1"/>
                          </a:solidFill>
                          <a:latin typeface="Arial"/>
                        </a:rPr>
                        <a:t>(109;445)</a:t>
                      </a:r>
                      <a:endParaRPr lang="es-ES_tradnl" sz="12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653   </a:t>
                      </a:r>
                      <a:r>
                        <a:rPr lang="es-ES_tradnl" sz="1200" b="1" i="0" u="none" strike="noStrike" dirty="0" smtClean="0">
                          <a:solidFill>
                            <a:schemeClr val="tx1"/>
                          </a:solidFill>
                          <a:latin typeface="Arial"/>
                        </a:rPr>
                        <a:t>(295;1.014)</a:t>
                      </a: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1.145    </a:t>
                      </a:r>
                      <a:r>
                        <a:rPr lang="es-ES_tradnl" sz="1200" b="1" i="0" u="none" strike="noStrike" dirty="0" smtClean="0">
                          <a:solidFill>
                            <a:schemeClr val="tx1"/>
                          </a:solidFill>
                          <a:latin typeface="Arial"/>
                        </a:rPr>
                        <a:t>(645;1.649)</a:t>
                      </a:r>
                      <a:endParaRPr lang="es-ES_tradnl" sz="1800" b="1" i="0" u="none" strike="noStrike" dirty="0" smtClean="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1.316     </a:t>
                      </a:r>
                      <a:r>
                        <a:rPr lang="es-ES_tradnl" sz="1200" b="1" i="0" u="none" strike="noStrike" dirty="0" smtClean="0">
                          <a:solidFill>
                            <a:schemeClr val="tx1"/>
                          </a:solidFill>
                          <a:latin typeface="Arial"/>
                        </a:rPr>
                        <a:t>(605;2.095)</a:t>
                      </a: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3.384   </a:t>
                      </a:r>
                      <a:r>
                        <a:rPr lang="es-ES_tradnl" sz="1200" b="1" i="0" u="none" strike="noStrike" dirty="0" smtClean="0">
                          <a:solidFill>
                            <a:schemeClr val="tx1"/>
                          </a:solidFill>
                          <a:latin typeface="Arial"/>
                        </a:rPr>
                        <a:t>(1.653;5.203 )</a:t>
                      </a:r>
                      <a:endParaRPr lang="es-ES_tradnl" sz="1400" b="1" i="0" u="none" strike="noStrike" dirty="0" smtClean="0">
                        <a:solidFill>
                          <a:schemeClr val="tx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sp>
        <p:nvSpPr>
          <p:cNvPr id="6" name="1 Título"/>
          <p:cNvSpPr>
            <a:spLocks noGrp="1"/>
          </p:cNvSpPr>
          <p:nvPr>
            <p:ph type="title"/>
          </p:nvPr>
        </p:nvSpPr>
        <p:spPr>
          <a:xfrm>
            <a:off x="179512" y="476672"/>
            <a:ext cx="8208912" cy="792088"/>
          </a:xfrm>
        </p:spPr>
        <p:txBody>
          <a:bodyPr>
            <a:normAutofit/>
          </a:bodyPr>
          <a:lstStyle/>
          <a:p>
            <a:pPr eaLnBrk="1" fontAlgn="auto" hangingPunct="1">
              <a:spcAft>
                <a:spcPts val="0"/>
              </a:spcAft>
              <a:defRPr/>
            </a:pPr>
            <a:r>
              <a:rPr lang="es-ES_tradnl" sz="2400" u="sng" dirty="0" smtClean="0">
                <a:solidFill>
                  <a:schemeClr val="tx1"/>
                </a:solidFill>
                <a:effectLst/>
              </a:rPr>
              <a:t>Resultados: Escenario actual sin financiación </a:t>
            </a:r>
            <a:br>
              <a:rPr lang="es-ES_tradnl" sz="2400" u="sng" dirty="0" smtClean="0">
                <a:solidFill>
                  <a:schemeClr val="tx1"/>
                </a:solidFill>
                <a:effectLst/>
              </a:rPr>
            </a:br>
            <a:endParaRPr lang="es-ES_tradnl" sz="2000" u="sng" dirty="0" smtClean="0">
              <a:solidFill>
                <a:schemeClr val="tx1"/>
              </a:solidFill>
              <a:effectLst/>
            </a:endParaRPr>
          </a:p>
        </p:txBody>
      </p:sp>
      <p:sp>
        <p:nvSpPr>
          <p:cNvPr id="5" name="4 CuadroTexto"/>
          <p:cNvSpPr txBox="1">
            <a:spLocks noChangeArrowheads="1"/>
          </p:cNvSpPr>
          <p:nvPr/>
        </p:nvSpPr>
        <p:spPr bwMode="auto">
          <a:xfrm>
            <a:off x="35496" y="5301208"/>
            <a:ext cx="8494633" cy="246221"/>
          </a:xfrm>
          <a:prstGeom prst="rect">
            <a:avLst/>
          </a:prstGeom>
          <a:solidFill>
            <a:schemeClr val="bg1"/>
          </a:solidFill>
          <a:ln w="9525">
            <a:noFill/>
            <a:miter lim="800000"/>
            <a:headEnd/>
            <a:tailEnd/>
          </a:ln>
        </p:spPr>
        <p:txBody>
          <a:bodyPr wrap="none">
            <a:spAutoFit/>
          </a:bodyPr>
          <a:lstStyle/>
          <a:p>
            <a:pPr>
              <a:defRPr/>
            </a:pPr>
            <a:r>
              <a:rPr lang="es-ES_tradnl" sz="1000" dirty="0" smtClean="0">
                <a:latin typeface="Arial" charset="0"/>
              </a:rPr>
              <a:t>Costes asistenciales=Visitas adicionales a profesionales sanitarios (especialista y/o enfermería). En paréntesis límites inferior y superior del IC 95%</a:t>
            </a:r>
            <a:endParaRPr lang="es-ES_tradnl" sz="1000" dirty="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357158" y="1071546"/>
            <a:ext cx="8401080" cy="3001973"/>
          </a:xfrm>
        </p:spPr>
        <p:txBody>
          <a:bodyPr/>
          <a:lstStyle/>
          <a:p>
            <a:r>
              <a:rPr lang="es-ES_tradnl" sz="2400" dirty="0" smtClean="0">
                <a:latin typeface="Arial" pitchFamily="34" charset="0"/>
                <a:cs typeface="Arial" pitchFamily="34" charset="0"/>
              </a:rPr>
              <a:t>En cinco años, alrededor de 18.000 pacientes intentarían dejar de fumar y, de ellos, alrededor de 1300 (7,2%) lo conseguirían.</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El SNS no incurriría en nuevos gastos por financiación de fármacos ni por nueva asistencia sanitaria.</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En cinco años los 1300 fumadores que hubieran dejado de fumar habrían evitado un gasto al SNS de 3.384.000 €</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Luego el SNS en cinco años habría ahorrado 3.384.000 €</a:t>
            </a:r>
          </a:p>
          <a:p>
            <a:endParaRPr lang="es-ES_tradnl" sz="3600"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28596" y="214290"/>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dirty="0" smtClean="0">
                <a:ea typeface="+mj-ea"/>
                <a:cs typeface="Arial" pitchFamily="34" charset="0"/>
              </a:rPr>
              <a:t>ESCENARIO ACTUAL SIN FINANCIACIÓN. RESUMEN.</a:t>
            </a:r>
            <a:endParaRPr lang="es-ES_tradnl" sz="2800" b="1" baseline="30000" dirty="0">
              <a:ea typeface="+mj-ea"/>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1285860"/>
            <a:ext cx="8319298" cy="2928958"/>
          </a:xfrm>
        </p:spPr>
        <p:txBody>
          <a:bodyPr/>
          <a:lstStyle/>
          <a:p>
            <a:pPr algn="ctr">
              <a:defRPr/>
            </a:pPr>
            <a:r>
              <a:rPr lang="es-ES_tradnl" sz="4000" u="sng" dirty="0" smtClean="0">
                <a:solidFill>
                  <a:schemeClr val="tx1"/>
                </a:solidFill>
                <a:effectLst/>
              </a:rPr>
              <a:t>Resultados: Análisis de Impacto Presupuestario</a:t>
            </a:r>
            <a:br>
              <a:rPr lang="es-ES_tradnl" sz="4000" u="sng" dirty="0" smtClean="0">
                <a:solidFill>
                  <a:schemeClr val="tx1"/>
                </a:solidFill>
                <a:effectLst/>
              </a:rPr>
            </a:br>
            <a:r>
              <a:rPr lang="es-ES_tradnl" sz="4000" u="sng" dirty="0" smtClean="0">
                <a:solidFill>
                  <a:schemeClr val="tx1"/>
                </a:solidFill>
                <a:effectLst/>
              </a:rPr>
              <a:t/>
            </a:r>
            <a:br>
              <a:rPr lang="es-ES_tradnl" sz="4000" u="sng" dirty="0" smtClean="0">
                <a:solidFill>
                  <a:schemeClr val="tx1"/>
                </a:solidFill>
                <a:effectLst/>
              </a:rPr>
            </a:br>
            <a:r>
              <a:rPr lang="es-ES_tradnl" sz="4000" dirty="0" smtClean="0">
                <a:solidFill>
                  <a:schemeClr val="tx1"/>
                </a:solidFill>
                <a:effectLst/>
              </a:rPr>
              <a:t>ESCENARIO FINANCIACION 1</a:t>
            </a:r>
            <a:endParaRPr lang="es-ES_tradnl" sz="4000" dirty="0">
              <a:solidFill>
                <a:schemeClr val="tx1"/>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35063"/>
            <a:ext cx="8075613" cy="4957762"/>
          </a:xfrm>
        </p:spPr>
        <p:txBody>
          <a:bodyPr>
            <a:noAutofit/>
          </a:bodyPr>
          <a:lstStyle/>
          <a:p>
            <a:pPr indent="-274638" eaLnBrk="1" fontAlgn="auto" hangingPunct="1">
              <a:spcBef>
                <a:spcPts val="0"/>
              </a:spcBef>
              <a:spcAft>
                <a:spcPts val="0"/>
              </a:spcAft>
              <a:buFont typeface="Wingdings 3"/>
              <a:buChar char=""/>
              <a:defRPr/>
            </a:pPr>
            <a:r>
              <a:rPr lang="es-ES_tradnl" sz="2400" dirty="0" smtClean="0"/>
              <a:t>Coordinador</a:t>
            </a:r>
            <a:r>
              <a:rPr lang="es-ES_tradnl" sz="1800" dirty="0" smtClean="0"/>
              <a:t>:</a:t>
            </a:r>
          </a:p>
          <a:p>
            <a:pPr lvl="1" indent="-274638" eaLnBrk="1" fontAlgn="auto" hangingPunct="1">
              <a:spcBef>
                <a:spcPts val="0"/>
              </a:spcBef>
              <a:spcAft>
                <a:spcPts val="0"/>
              </a:spcAft>
              <a:buFont typeface="Wingdings 3"/>
              <a:buChar char=""/>
              <a:defRPr/>
            </a:pPr>
            <a:r>
              <a:rPr lang="es-ES_tradnl" sz="2000" dirty="0" smtClean="0"/>
              <a:t>Dr. Carlos A. Jimenez Ruiz</a:t>
            </a:r>
          </a:p>
          <a:p>
            <a:pPr lvl="1" indent="-274638" eaLnBrk="1" fontAlgn="auto" hangingPunct="1">
              <a:spcBef>
                <a:spcPts val="0"/>
              </a:spcBef>
              <a:spcAft>
                <a:spcPts val="0"/>
              </a:spcAft>
              <a:buFont typeface="Wingdings 3"/>
              <a:buChar char=""/>
              <a:defRPr/>
            </a:pPr>
            <a:endParaRPr lang="es-ES_tradnl" sz="1400" dirty="0" smtClean="0"/>
          </a:p>
          <a:p>
            <a:pPr indent="-274638" eaLnBrk="1" fontAlgn="auto" hangingPunct="1">
              <a:spcBef>
                <a:spcPts val="0"/>
              </a:spcBef>
              <a:spcAft>
                <a:spcPts val="0"/>
              </a:spcAft>
              <a:buFont typeface="Wingdings 3"/>
              <a:buChar char=""/>
              <a:defRPr/>
            </a:pPr>
            <a:r>
              <a:rPr lang="es-ES_tradnl" sz="2400" dirty="0" smtClean="0"/>
              <a:t>Vocales:</a:t>
            </a:r>
          </a:p>
          <a:p>
            <a:pPr lvl="1" indent="-274638" eaLnBrk="1" fontAlgn="auto" hangingPunct="1">
              <a:spcBef>
                <a:spcPts val="0"/>
              </a:spcBef>
              <a:spcAft>
                <a:spcPts val="0"/>
              </a:spcAft>
              <a:buFont typeface="Wingdings 3"/>
              <a:buChar char=""/>
              <a:defRPr/>
            </a:pPr>
            <a:r>
              <a:rPr lang="es-ES_tradnl" sz="2000" dirty="0" smtClean="0"/>
              <a:t>Dra. Neus Altet Gomez</a:t>
            </a:r>
          </a:p>
          <a:p>
            <a:pPr lvl="1" indent="-274638" eaLnBrk="1" fontAlgn="auto" hangingPunct="1">
              <a:spcBef>
                <a:spcPts val="0"/>
              </a:spcBef>
              <a:spcAft>
                <a:spcPts val="0"/>
              </a:spcAft>
              <a:buFont typeface="Wingdings 3"/>
              <a:buChar char=""/>
              <a:defRPr/>
            </a:pPr>
            <a:r>
              <a:rPr lang="es-ES_tradnl" sz="2000" dirty="0" smtClean="0"/>
              <a:t>Dr. Miguel Barrueco Ferrero</a:t>
            </a:r>
          </a:p>
          <a:p>
            <a:pPr lvl="1" indent="-274638" eaLnBrk="1" fontAlgn="auto" hangingPunct="1">
              <a:spcBef>
                <a:spcPts val="0"/>
              </a:spcBef>
              <a:spcAft>
                <a:spcPts val="0"/>
              </a:spcAft>
              <a:buFont typeface="Wingdings 3"/>
              <a:buChar char=""/>
              <a:defRPr/>
            </a:pPr>
            <a:r>
              <a:rPr lang="es-ES_tradnl" sz="2000" dirty="0" smtClean="0"/>
              <a:t>Dr. Jose Ignacio de Granda Orive</a:t>
            </a:r>
          </a:p>
          <a:p>
            <a:pPr lvl="1" indent="-274638" eaLnBrk="1" fontAlgn="auto" hangingPunct="1">
              <a:spcBef>
                <a:spcPts val="0"/>
              </a:spcBef>
              <a:spcAft>
                <a:spcPts val="0"/>
              </a:spcAft>
              <a:buFont typeface="Wingdings 3"/>
              <a:buChar char=""/>
              <a:defRPr/>
            </a:pPr>
            <a:r>
              <a:rPr lang="es-ES_tradnl" sz="2000" dirty="0" smtClean="0"/>
              <a:t>Dra. Eva de </a:t>
            </a:r>
            <a:r>
              <a:rPr lang="es-ES_tradnl" sz="2000" dirty="0" err="1" smtClean="0"/>
              <a:t>Higes</a:t>
            </a:r>
            <a:r>
              <a:rPr lang="es-ES_tradnl" sz="2000" dirty="0" smtClean="0"/>
              <a:t> Martinez</a:t>
            </a:r>
          </a:p>
          <a:p>
            <a:pPr lvl="1" indent="-274638" eaLnBrk="1" fontAlgn="auto" hangingPunct="1">
              <a:spcBef>
                <a:spcPts val="0"/>
              </a:spcBef>
              <a:spcAft>
                <a:spcPts val="0"/>
              </a:spcAft>
              <a:buFont typeface="Wingdings 3"/>
              <a:buChar char=""/>
              <a:defRPr/>
            </a:pPr>
            <a:r>
              <a:rPr lang="es-ES_tradnl" sz="2000" dirty="0" smtClean="0"/>
              <a:t>Dr. Jose Javier Lorza Blasco</a:t>
            </a:r>
          </a:p>
          <a:p>
            <a:pPr lvl="1" indent="-274638" eaLnBrk="1" fontAlgn="auto" hangingPunct="1">
              <a:spcBef>
                <a:spcPts val="0"/>
              </a:spcBef>
              <a:spcAft>
                <a:spcPts val="0"/>
              </a:spcAft>
              <a:buFont typeface="Wingdings 3"/>
              <a:buChar char=""/>
              <a:defRPr/>
            </a:pPr>
            <a:r>
              <a:rPr lang="es-ES_tradnl" sz="2000" dirty="0" smtClean="0"/>
              <a:t>Dr. Juan Antonio Riesco Miranda</a:t>
            </a:r>
          </a:p>
          <a:p>
            <a:pPr lvl="1" indent="-274638" eaLnBrk="1" fontAlgn="auto" hangingPunct="1">
              <a:spcBef>
                <a:spcPts val="0"/>
              </a:spcBef>
              <a:spcAft>
                <a:spcPts val="0"/>
              </a:spcAft>
              <a:buFont typeface="Wingdings 3"/>
              <a:buChar char=""/>
              <a:defRPr/>
            </a:pPr>
            <a:r>
              <a:rPr lang="es-ES_tradnl" sz="2000" dirty="0" smtClean="0"/>
              <a:t>Dr. Jaime Signes-Costa </a:t>
            </a:r>
          </a:p>
          <a:p>
            <a:pPr lvl="1" indent="-274638" eaLnBrk="1" fontAlgn="auto" hangingPunct="1">
              <a:spcBef>
                <a:spcPts val="0"/>
              </a:spcBef>
              <a:spcAft>
                <a:spcPts val="0"/>
              </a:spcAft>
              <a:buFont typeface="Wingdings 3"/>
              <a:buChar char=""/>
              <a:defRPr/>
            </a:pPr>
            <a:r>
              <a:rPr lang="es-ES_tradnl" sz="2000" dirty="0" smtClean="0"/>
              <a:t>Dr. Segismundo Solano Reina.</a:t>
            </a:r>
            <a:r>
              <a:rPr lang="es-ES_tradnl" sz="1400" dirty="0" smtClean="0"/>
              <a:t> </a:t>
            </a:r>
          </a:p>
          <a:p>
            <a:pPr lvl="1" indent="-274638" eaLnBrk="1" fontAlgn="auto" hangingPunct="1">
              <a:spcBef>
                <a:spcPts val="0"/>
              </a:spcBef>
              <a:spcAft>
                <a:spcPts val="0"/>
              </a:spcAft>
              <a:buFont typeface="Wingdings 3"/>
              <a:buChar char=""/>
              <a:defRPr/>
            </a:pPr>
            <a:endParaRPr lang="es-ES_tradnl" sz="1400" dirty="0" smtClean="0"/>
          </a:p>
          <a:p>
            <a:pPr lvl="1" indent="-274638" eaLnBrk="1" fontAlgn="auto" hangingPunct="1">
              <a:spcBef>
                <a:spcPts val="0"/>
              </a:spcBef>
              <a:spcAft>
                <a:spcPts val="0"/>
              </a:spcAft>
              <a:buFont typeface="Wingdings 3"/>
              <a:buChar char=""/>
              <a:defRPr/>
            </a:pPr>
            <a:endParaRPr lang="es-ES_tradnl" sz="1400" dirty="0" smtClean="0"/>
          </a:p>
          <a:p>
            <a:pPr lvl="1" indent="-274638" eaLnBrk="1" fontAlgn="auto" hangingPunct="1">
              <a:spcBef>
                <a:spcPts val="0"/>
              </a:spcBef>
              <a:spcAft>
                <a:spcPts val="0"/>
              </a:spcAft>
              <a:buFont typeface="Wingdings 3"/>
              <a:buChar char=""/>
              <a:defRPr/>
            </a:pPr>
            <a:r>
              <a:rPr lang="es-ES_tradnl" sz="2000" dirty="0" smtClean="0"/>
              <a:t>PROGRAMA DE INVESTIGACIÓN EN TABAQUISMO. SEPAR</a:t>
            </a:r>
            <a:r>
              <a:rPr lang="es-ES_tradnl" sz="1400" dirty="0" smtClean="0"/>
              <a:t>. </a:t>
            </a:r>
            <a:endParaRPr lang="es-ES_tradnl" sz="1800" dirty="0" smtClean="0"/>
          </a:p>
          <a:p>
            <a:pPr marL="621792" lvl="1" eaLnBrk="1" fontAlgn="auto" hangingPunct="1">
              <a:spcBef>
                <a:spcPts val="0"/>
              </a:spcBef>
              <a:spcAft>
                <a:spcPts val="0"/>
              </a:spcAft>
              <a:buFont typeface="Verdana"/>
              <a:buChar char="◦"/>
              <a:defRPr/>
            </a:pPr>
            <a:endParaRPr lang="es-ES_tradnl" sz="1800" dirty="0" smtClean="0"/>
          </a:p>
          <a:p>
            <a:pPr indent="-274638" eaLnBrk="1" fontAlgn="auto" hangingPunct="1">
              <a:spcBef>
                <a:spcPts val="0"/>
              </a:spcBef>
              <a:spcAft>
                <a:spcPts val="0"/>
              </a:spcAft>
              <a:buNone/>
              <a:defRPr/>
            </a:pPr>
            <a:endParaRPr lang="es-ES_tradnl" sz="1800" dirty="0" smtClean="0"/>
          </a:p>
        </p:txBody>
      </p:sp>
      <p:sp>
        <p:nvSpPr>
          <p:cNvPr id="4" name="1 Título"/>
          <p:cNvSpPr txBox="1">
            <a:spLocks/>
          </p:cNvSpPr>
          <p:nvPr/>
        </p:nvSpPr>
        <p:spPr bwMode="auto">
          <a:xfrm>
            <a:off x="323850" y="333375"/>
            <a:ext cx="8569325" cy="625475"/>
          </a:xfrm>
          <a:prstGeom prst="rect">
            <a:avLst/>
          </a:prstGeom>
          <a:noFill/>
          <a:ln w="9525">
            <a:noFill/>
            <a:miter lim="800000"/>
            <a:headEnd/>
            <a:tailEnd/>
          </a:ln>
        </p:spPr>
        <p:txBody>
          <a:bodyPr anchor="ctr"/>
          <a:lstStyle/>
          <a:p>
            <a:pPr marL="457200" indent="-457200" eaLnBrk="0" hangingPunct="0">
              <a:defRPr/>
            </a:pPr>
            <a:r>
              <a:rPr lang="es-ES_tradnl" sz="2800" b="1" u="sng" dirty="0" smtClean="0">
                <a:effectLst>
                  <a:outerShdw blurRad="31750" dist="25400" dir="5400000" algn="tl" rotWithShape="0">
                    <a:srgbClr val="000000">
                      <a:alpha val="25000"/>
                    </a:srgbClr>
                  </a:outerShdw>
                </a:effectLst>
                <a:latin typeface="+mj-lt"/>
                <a:ea typeface="+mj-ea"/>
                <a:cs typeface="+mj-cs"/>
              </a:rPr>
              <a:t>COMITÉ CIENTIFICO</a:t>
            </a:r>
            <a:endParaRPr lang="es-ES_tradnl" sz="2800" b="1" u="sng"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contenido"/>
          <p:cNvSpPr>
            <a:spLocks noGrp="1"/>
          </p:cNvSpPr>
          <p:nvPr>
            <p:ph idx="1"/>
          </p:nvPr>
        </p:nvSpPr>
        <p:spPr>
          <a:xfrm>
            <a:off x="323528" y="908720"/>
            <a:ext cx="8568952" cy="5616624"/>
          </a:xfrm>
          <a:solidFill>
            <a:schemeClr val="bg1"/>
          </a:solidFill>
        </p:spPr>
        <p:txBody>
          <a:bodyPr/>
          <a:lstStyle/>
          <a:p>
            <a:pPr marL="400050" lvl="1" indent="-400050">
              <a:spcBef>
                <a:spcPts val="300"/>
              </a:spcBef>
              <a:spcAft>
                <a:spcPts val="300"/>
              </a:spcAft>
              <a:buClr>
                <a:schemeClr val="tx1"/>
              </a:buClr>
              <a:buFont typeface="+mj-lt"/>
              <a:buAutoNum type="romanUcPeriod"/>
              <a:defRPr/>
            </a:pPr>
            <a:r>
              <a:rPr lang="es-ES_tradnl" sz="2400" dirty="0" smtClean="0">
                <a:latin typeface="Arial" pitchFamily="34" charset="0"/>
                <a:cs typeface="Arial" pitchFamily="34" charset="0"/>
              </a:rPr>
              <a:t>Financiación  de todas las terapias farmacológicas y seguimiento por profesionales sanitarios formados en cesación tabáquica. Las asunciones incorporadas frente al escenario actual son las siguientes:</a:t>
            </a:r>
          </a:p>
          <a:p>
            <a:pPr marL="400050" lvl="1" indent="-400050">
              <a:spcBef>
                <a:spcPts val="300"/>
              </a:spcBef>
              <a:spcAft>
                <a:spcPts val="300"/>
              </a:spcAft>
              <a:buClr>
                <a:schemeClr val="tx1"/>
              </a:buClr>
              <a:buFont typeface="+mj-lt"/>
              <a:buAutoNum type="romanUcPeriod"/>
              <a:defRPr/>
            </a:pPr>
            <a:endParaRPr lang="es-ES_tradnl" sz="16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 10% en la proporción de pacientes con EPOC diagnosticados.</a:t>
            </a:r>
          </a:p>
          <a:p>
            <a:pPr marL="627063" lvl="1" indent="-271463">
              <a:spcBef>
                <a:spcPts val="0"/>
              </a:spcBef>
              <a:spcAft>
                <a:spcPts val="0"/>
              </a:spcAft>
              <a:buClr>
                <a:schemeClr val="tx1"/>
              </a:buClr>
              <a:buSzPct val="100000"/>
              <a:buFont typeface="Wingdings" pitchFamily="2" charset="2"/>
              <a:buChar char="§"/>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 50% de la demanda de pacientes que desean o intentan dejar de fumar (tasa de presentación).</a:t>
            </a:r>
          </a:p>
          <a:p>
            <a:pPr marL="627063" lvl="1" indent="-271463">
              <a:spcBef>
                <a:spcPts val="0"/>
              </a:spcBef>
              <a:spcAft>
                <a:spcPts val="0"/>
              </a:spcAft>
              <a:buClr>
                <a:schemeClr val="tx1"/>
              </a:buClr>
              <a:buSzPct val="100000"/>
              <a:buFont typeface="Wingdings" pitchFamily="2" charset="2"/>
              <a:buChar char="§"/>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Incrementa la prescripción  tratamiento farmacológico: hasta el 61,7%  de los que lo intentan.</a:t>
            </a:r>
          </a:p>
          <a:p>
            <a:pPr marL="627063" lvl="1" indent="-271463">
              <a:spcBef>
                <a:spcPts val="0"/>
              </a:spcBef>
              <a:spcAft>
                <a:spcPts val="0"/>
              </a:spcAft>
              <a:buClr>
                <a:schemeClr val="tx1"/>
              </a:buClr>
              <a:buSzPct val="100000"/>
              <a:buFont typeface="Wingdings" pitchFamily="2" charset="2"/>
              <a:buChar char="§"/>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Cambia la distribución en el uso de  fármacos:  Vareniclina: 44,6%; Bupropion: 4,2% y TSN: 51,2%.</a:t>
            </a:r>
          </a:p>
          <a:p>
            <a:pPr marL="268288" lvl="1" indent="-268288">
              <a:spcBef>
                <a:spcPts val="300"/>
              </a:spcBef>
              <a:spcAft>
                <a:spcPts val="300"/>
              </a:spcAft>
              <a:buClr>
                <a:schemeClr val="tx1"/>
              </a:buClr>
              <a:buFont typeface="+mj-lt"/>
              <a:buAutoNum type="romanUcPeriod"/>
              <a:defRPr/>
            </a:pPr>
            <a:endParaRPr lang="es-ES_tradnl" sz="1400" dirty="0" smtClean="0"/>
          </a:p>
        </p:txBody>
      </p:sp>
      <p:sp>
        <p:nvSpPr>
          <p:cNvPr id="3" name="2 Título"/>
          <p:cNvSpPr>
            <a:spLocks noGrp="1"/>
          </p:cNvSpPr>
          <p:nvPr>
            <p:ph type="title"/>
          </p:nvPr>
        </p:nvSpPr>
        <p:spPr>
          <a:xfrm>
            <a:off x="457200" y="260648"/>
            <a:ext cx="8229600" cy="576064"/>
          </a:xfrm>
        </p:spPr>
        <p:txBody>
          <a:bodyPr/>
          <a:lstStyle/>
          <a:p>
            <a:pPr>
              <a:defRPr/>
            </a:pPr>
            <a:r>
              <a:rPr lang="es-ES_tradnl" sz="2800" u="sng" dirty="0" smtClean="0">
                <a:solidFill>
                  <a:schemeClr val="tx1"/>
                </a:solidFill>
              </a:rPr>
              <a:t>Métodos: Escenario de financiación 1</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contenido"/>
          <p:cNvSpPr>
            <a:spLocks noGrp="1"/>
          </p:cNvSpPr>
          <p:nvPr>
            <p:ph idx="1"/>
          </p:nvPr>
        </p:nvSpPr>
        <p:spPr>
          <a:xfrm>
            <a:off x="323528" y="908720"/>
            <a:ext cx="8568952" cy="5616624"/>
          </a:xfrm>
          <a:solidFill>
            <a:schemeClr val="bg1"/>
          </a:solidFill>
        </p:spPr>
        <p:txBody>
          <a:bodyPr/>
          <a:lstStyle/>
          <a:p>
            <a:pPr marL="400050" lvl="1" indent="-400050">
              <a:spcBef>
                <a:spcPts val="300"/>
              </a:spcBef>
              <a:spcAft>
                <a:spcPts val="300"/>
              </a:spcAft>
              <a:buClr>
                <a:schemeClr val="tx1"/>
              </a:buClr>
              <a:buNone/>
              <a:defRPr/>
            </a:pPr>
            <a:endParaRPr lang="es-ES_tradnl" sz="2400" dirty="0" smtClean="0">
              <a:latin typeface="Arial" pitchFamily="34" charset="0"/>
              <a:cs typeface="Arial" pitchFamily="34" charset="0"/>
            </a:endParaRPr>
          </a:p>
          <a:p>
            <a:pPr marL="400050" lvl="1" indent="-400050">
              <a:spcBef>
                <a:spcPts val="300"/>
              </a:spcBef>
              <a:spcAft>
                <a:spcPts val="300"/>
              </a:spcAft>
              <a:buClr>
                <a:schemeClr val="tx1"/>
              </a:buClr>
              <a:buFont typeface="+mj-lt"/>
              <a:buAutoNum type="romanUcPeriod"/>
              <a:defRPr/>
            </a:pPr>
            <a:endParaRPr lang="es-ES_tradnl" sz="16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Cambia la eficacia de los fármacos que sería la  derivada de los ensayos clínicos sin corregir por falta de seguimiento médico: Vareniclina: 18,6%; Bupropion: 10.0% y TSN: 14.0%.</a:t>
            </a:r>
          </a:p>
          <a:p>
            <a:pPr marL="627063" lvl="1" indent="-271463">
              <a:spcBef>
                <a:spcPts val="0"/>
              </a:spcBef>
              <a:spcAft>
                <a:spcPts val="0"/>
              </a:spcAft>
              <a:buClr>
                <a:schemeClr val="tx1"/>
              </a:buClr>
              <a:buSzPct val="100000"/>
              <a:buNone/>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None/>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Coste de seguimiento por profesionales sanitarios: </a:t>
            </a:r>
          </a:p>
          <a:p>
            <a:pPr marL="865188" lvl="2" indent="-271463">
              <a:spcBef>
                <a:spcPts val="0"/>
              </a:spcBef>
              <a:spcAft>
                <a:spcPts val="0"/>
              </a:spcAft>
              <a:buClr>
                <a:schemeClr val="tx1"/>
              </a:buClr>
              <a:buFont typeface="Wingdings" pitchFamily="2" charset="2"/>
              <a:buChar char="§"/>
              <a:defRPr/>
            </a:pPr>
            <a:r>
              <a:rPr lang="es-ES_tradnl" sz="1800" dirty="0" smtClean="0">
                <a:latin typeface="Arial" pitchFamily="34" charset="0"/>
                <a:cs typeface="Arial" pitchFamily="34" charset="0"/>
              </a:rPr>
              <a:t>1 visita inicial de médico.</a:t>
            </a:r>
          </a:p>
          <a:p>
            <a:pPr marL="865188" lvl="2" indent="-271463">
              <a:spcBef>
                <a:spcPts val="0"/>
              </a:spcBef>
              <a:spcAft>
                <a:spcPts val="0"/>
              </a:spcAft>
              <a:buClr>
                <a:schemeClr val="tx1"/>
              </a:buClr>
              <a:buFont typeface="Wingdings" pitchFamily="2" charset="2"/>
              <a:buChar char="§"/>
              <a:defRPr/>
            </a:pPr>
            <a:r>
              <a:rPr lang="es-ES_tradnl" sz="1800" dirty="0" smtClean="0">
                <a:latin typeface="Arial" pitchFamily="34" charset="0"/>
                <a:cs typeface="Arial" pitchFamily="34" charset="0"/>
              </a:rPr>
              <a:t>4 visitas de enfermería.</a:t>
            </a:r>
          </a:p>
          <a:p>
            <a:pPr marL="268288" lvl="1" indent="-268288">
              <a:spcBef>
                <a:spcPts val="300"/>
              </a:spcBef>
              <a:spcAft>
                <a:spcPts val="300"/>
              </a:spcAft>
              <a:buClr>
                <a:schemeClr val="tx1"/>
              </a:buClr>
              <a:buFont typeface="+mj-lt"/>
              <a:buAutoNum type="romanUcPeriod"/>
              <a:defRPr/>
            </a:pPr>
            <a:endParaRPr lang="es-ES_tradnl" sz="1400" dirty="0" smtClean="0"/>
          </a:p>
        </p:txBody>
      </p:sp>
      <p:sp>
        <p:nvSpPr>
          <p:cNvPr id="3" name="2 Título"/>
          <p:cNvSpPr>
            <a:spLocks noGrp="1"/>
          </p:cNvSpPr>
          <p:nvPr>
            <p:ph type="title"/>
          </p:nvPr>
        </p:nvSpPr>
        <p:spPr>
          <a:xfrm>
            <a:off x="457200" y="260648"/>
            <a:ext cx="8229600" cy="576064"/>
          </a:xfrm>
        </p:spPr>
        <p:txBody>
          <a:bodyPr/>
          <a:lstStyle/>
          <a:p>
            <a:pPr>
              <a:defRPr/>
            </a:pPr>
            <a:r>
              <a:rPr lang="es-ES_tradnl" sz="2800" u="sng" dirty="0" smtClean="0">
                <a:solidFill>
                  <a:schemeClr val="tx1"/>
                </a:solidFill>
              </a:rPr>
              <a:t>Métodos: Escenario de financiación 1</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107950" y="981075"/>
          <a:ext cx="8964487" cy="5394864"/>
        </p:xfrm>
        <a:graphic>
          <a:graphicData uri="http://schemas.openxmlformats.org/drawingml/2006/table">
            <a:tbl>
              <a:tblPr firstRow="1" bandRow="1">
                <a:tableStyleId>{5C22544A-7EE6-4342-B048-85BDC9FD1C3A}</a:tableStyleId>
              </a:tblPr>
              <a:tblGrid>
                <a:gridCol w="3599954"/>
                <a:gridCol w="1152128"/>
                <a:gridCol w="1121376"/>
                <a:gridCol w="1030343"/>
                <a:gridCol w="1030343"/>
                <a:gridCol w="1030343"/>
              </a:tblGrid>
              <a:tr h="492434">
                <a:tc>
                  <a:txBody>
                    <a:bodyPr/>
                    <a:lstStyle/>
                    <a:p>
                      <a:pPr algn="ctr" fontAlgn="ctr"/>
                      <a:endParaRPr lang="es-ES_tradnl" sz="1400" b="1" i="0" u="none" strike="noStrike" dirty="0">
                        <a:solidFill>
                          <a:srgbClr val="FFFFFF"/>
                        </a:solidFill>
                        <a:latin typeface="Arial" pitchFamily="34" charset="0"/>
                        <a:cs typeface="Arial" pitchFamily="34" charset="0"/>
                      </a:endParaRPr>
                    </a:p>
                  </a:txBody>
                  <a:tcPr marL="0" marR="0" marT="0" marB="0" anchor="ctr"/>
                </a:tc>
                <a:tc>
                  <a:txBody>
                    <a:bodyPr/>
                    <a:lstStyle/>
                    <a:p>
                      <a:pPr algn="ctr" fontAlgn="ctr"/>
                      <a:r>
                        <a:rPr lang="es-ES_tradnl" sz="1800" u="none" strike="noStrike" dirty="0">
                          <a:effectLst>
                            <a:outerShdw blurRad="38100" dist="38100" dir="2700000" algn="tl">
                              <a:srgbClr val="000000">
                                <a:alpha val="43137"/>
                              </a:srgbClr>
                            </a:outerShdw>
                          </a:effectLst>
                          <a:latin typeface="Arial" pitchFamily="34" charset="0"/>
                          <a:cs typeface="Arial" pitchFamily="34" charset="0"/>
                        </a:rPr>
                        <a:t>Año </a:t>
                      </a: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base</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2º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3</a:t>
                      </a:r>
                      <a:r>
                        <a:rPr lang="es-ES_tradnl" sz="1800" u="none" strike="noStrike" baseline="30000" dirty="0" smtClean="0">
                          <a:effectLst>
                            <a:outerShdw blurRad="38100" dist="38100" dir="2700000" algn="tl">
                              <a:srgbClr val="000000">
                                <a:alpha val="43137"/>
                              </a:srgbClr>
                            </a:outerShdw>
                          </a:effectLst>
                          <a:latin typeface="Arial" pitchFamily="34" charset="0"/>
                          <a:cs typeface="Arial" pitchFamily="34" charset="0"/>
                        </a:rPr>
                        <a:t>r</a:t>
                      </a: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4º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5º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general </a:t>
                      </a:r>
                      <a:r>
                        <a:rPr lang="es-ES_tradnl" sz="1400" b="0" i="0" u="sng" strike="noStrike" dirty="0" smtClean="0">
                          <a:latin typeface="Arial"/>
                        </a:rPr>
                        <a:t>&gt;</a:t>
                      </a:r>
                      <a:r>
                        <a:rPr lang="es-ES_tradnl" sz="1400" b="0" i="0" u="none" strike="noStrike" dirty="0" smtClean="0">
                          <a:latin typeface="Arial"/>
                        </a:rPr>
                        <a:t>40 años</a:t>
                      </a:r>
                      <a:endParaRPr lang="es-ES_tradnl" sz="1400" b="0" i="0" u="none" strike="noStrike" dirty="0">
                        <a:latin typeface="Arial"/>
                      </a:endParaRPr>
                    </a:p>
                  </a:txBody>
                  <a:tcPr marL="180000" marR="0" marT="0" marB="0" anchor="ctr">
                    <a:solidFill>
                      <a:schemeClr val="bg1"/>
                    </a:solidFill>
                  </a:tcPr>
                </a:tc>
                <a:tc>
                  <a:txBody>
                    <a:bodyPr/>
                    <a:lstStyle/>
                    <a:p>
                      <a:pPr algn="ctr" fontAlgn="ctr"/>
                      <a:r>
                        <a:rPr lang="es-ES_tradnl" sz="1400" b="0" i="0" u="none" strike="noStrike" dirty="0">
                          <a:latin typeface="Arial"/>
                        </a:rPr>
                        <a:t>24.321.996</a:t>
                      </a:r>
                    </a:p>
                  </a:txBody>
                  <a:tcPr marL="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r>
              <a:tr h="377110">
                <a:tc>
                  <a:txBody>
                    <a:bodyPr/>
                    <a:lstStyle/>
                    <a:p>
                      <a:pPr marL="0" indent="176213" algn="l" fontAlgn="ctr"/>
                      <a:r>
                        <a:rPr lang="es-ES_tradnl" sz="1400" b="0" i="0" u="none" strike="noStrike" dirty="0">
                          <a:latin typeface="Arial"/>
                        </a:rPr>
                        <a:t>Población masculina en el año</a:t>
                      </a:r>
                    </a:p>
                  </a:txBody>
                  <a:tcPr marL="18000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b"/>
                      <a:r>
                        <a:rPr lang="es-ES_tradnl" sz="1400" b="0" i="0" u="none" strike="noStrike">
                          <a:latin typeface="Arial"/>
                        </a:rPr>
                        <a:t>11.646.566</a:t>
                      </a:r>
                    </a:p>
                  </a:txBody>
                  <a:tcPr marL="0" marR="0" marT="0" marB="0" anchor="ctr">
                    <a:solidFill>
                      <a:schemeClr val="bg1"/>
                    </a:solidFill>
                  </a:tcPr>
                </a:tc>
                <a:tc>
                  <a:txBody>
                    <a:bodyPr/>
                    <a:lstStyle/>
                    <a:p>
                      <a:pPr algn="ctr" fontAlgn="b"/>
                      <a:r>
                        <a:rPr lang="es-ES_tradnl" sz="1400" b="0" i="0" u="none" strike="noStrike">
                          <a:latin typeface="Arial"/>
                        </a:rPr>
                        <a:t>11.797.294</a:t>
                      </a:r>
                    </a:p>
                  </a:txBody>
                  <a:tcPr marL="0" marR="0" marT="0" marB="0" anchor="ctr">
                    <a:solidFill>
                      <a:schemeClr val="bg1"/>
                    </a:solidFill>
                  </a:tcPr>
                </a:tc>
                <a:tc>
                  <a:txBody>
                    <a:bodyPr/>
                    <a:lstStyle/>
                    <a:p>
                      <a:pPr algn="ctr" fontAlgn="b"/>
                      <a:r>
                        <a:rPr lang="es-ES_tradnl" sz="1400" b="0" i="0" u="none" strike="noStrike">
                          <a:latin typeface="Arial"/>
                        </a:rPr>
                        <a:t>11.942.395</a:t>
                      </a:r>
                    </a:p>
                  </a:txBody>
                  <a:tcPr marL="0" marR="0" marT="0" marB="0" anchor="ctr">
                    <a:solidFill>
                      <a:schemeClr val="bg1"/>
                    </a:solidFill>
                  </a:tcPr>
                </a:tc>
                <a:tc>
                  <a:txBody>
                    <a:bodyPr/>
                    <a:lstStyle/>
                    <a:p>
                      <a:pPr algn="ctr" fontAlgn="b"/>
                      <a:r>
                        <a:rPr lang="es-ES_tradnl" sz="1400" b="0" i="0" u="none" strike="noStrike">
                          <a:latin typeface="Arial"/>
                        </a:rPr>
                        <a:t>12.077.252</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Población femenina en el año </a:t>
                      </a:r>
                    </a:p>
                  </a:txBody>
                  <a:tcPr marL="18000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b"/>
                      <a:r>
                        <a:rPr lang="es-ES_tradnl" sz="1400" b="0" i="0" u="none" strike="noStrike">
                          <a:latin typeface="Arial"/>
                        </a:rPr>
                        <a:t>13.004.363</a:t>
                      </a:r>
                    </a:p>
                  </a:txBody>
                  <a:tcPr marL="0" marR="0" marT="0" marB="0" anchor="ctr">
                    <a:solidFill>
                      <a:schemeClr val="bg1"/>
                    </a:solidFill>
                  </a:tcPr>
                </a:tc>
                <a:tc>
                  <a:txBody>
                    <a:bodyPr/>
                    <a:lstStyle/>
                    <a:p>
                      <a:pPr algn="ctr" fontAlgn="b"/>
                      <a:r>
                        <a:rPr lang="es-ES_tradnl" sz="1400" b="0" i="0" u="none" strike="noStrike">
                          <a:latin typeface="Arial"/>
                        </a:rPr>
                        <a:t>13.177.535</a:t>
                      </a:r>
                    </a:p>
                  </a:txBody>
                  <a:tcPr marL="0" marR="0" marT="0" marB="0" anchor="ctr">
                    <a:solidFill>
                      <a:schemeClr val="bg1"/>
                    </a:solidFill>
                  </a:tcPr>
                </a:tc>
                <a:tc>
                  <a:txBody>
                    <a:bodyPr/>
                    <a:lstStyle/>
                    <a:p>
                      <a:pPr algn="ctr" fontAlgn="b"/>
                      <a:r>
                        <a:rPr lang="es-ES_tradnl" sz="1400" b="0" i="0" u="none" strike="noStrike">
                          <a:latin typeface="Arial"/>
                        </a:rPr>
                        <a:t>13.347.874</a:t>
                      </a:r>
                    </a:p>
                  </a:txBody>
                  <a:tcPr marL="0" marR="0" marT="0" marB="0" anchor="ctr">
                    <a:solidFill>
                      <a:schemeClr val="bg1"/>
                    </a:solidFill>
                  </a:tcPr>
                </a:tc>
                <a:tc>
                  <a:txBody>
                    <a:bodyPr/>
                    <a:lstStyle/>
                    <a:p>
                      <a:pPr algn="ctr" fontAlgn="b"/>
                      <a:r>
                        <a:rPr lang="es-ES_tradnl" sz="1400" b="0" i="0" u="none" strike="noStrike" dirty="0">
                          <a:latin typeface="Arial"/>
                        </a:rPr>
                        <a:t>13.510.936</a:t>
                      </a:r>
                    </a:p>
                  </a:txBody>
                  <a:tcPr marL="0" marR="0" marT="0" marB="0" anchor="ctr">
                    <a:solidFill>
                      <a:schemeClr val="bg1"/>
                    </a:solidFill>
                  </a:tcP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con EPOC </a:t>
                      </a:r>
                      <a:r>
                        <a:rPr lang="es-ES_tradnl" sz="1200" b="0" i="0" u="none" strike="noStrike" dirty="0" smtClean="0">
                          <a:latin typeface="Arial"/>
                        </a:rPr>
                        <a:t>(prevalente)</a:t>
                      </a:r>
                      <a:endParaRPr lang="es-ES_tradnl" sz="1400" b="0" i="0" u="none" strike="noStrike" dirty="0">
                        <a:latin typeface="Arial"/>
                      </a:endParaRPr>
                    </a:p>
                  </a:txBody>
                  <a:tcPr marL="180000" marR="0" marT="0" marB="0" anchor="ctr">
                    <a:solidFill>
                      <a:schemeClr val="bg1"/>
                    </a:solidFill>
                  </a:tcPr>
                </a:tc>
                <a:tc>
                  <a:txBody>
                    <a:bodyPr/>
                    <a:lstStyle/>
                    <a:p>
                      <a:pPr algn="ctr" fontAlgn="ctr"/>
                      <a:r>
                        <a:rPr lang="es-ES_tradnl" sz="1400" b="0" i="0" u="none" strike="noStrike" dirty="0">
                          <a:latin typeface="Arial"/>
                        </a:rPr>
                        <a:t>1.913.441</a:t>
                      </a:r>
                    </a:p>
                  </a:txBody>
                  <a:tcPr marL="0" marR="0" marT="0" marB="0" anchor="ctr">
                    <a:solidFill>
                      <a:schemeClr val="bg1"/>
                    </a:solidFill>
                  </a:tcPr>
                </a:tc>
                <a:tc>
                  <a:txBody>
                    <a:bodyPr/>
                    <a:lstStyle/>
                    <a:p>
                      <a:pPr algn="ctr" fontAlgn="ctr"/>
                      <a:r>
                        <a:rPr lang="es-ES_tradnl" sz="1400" b="0" i="0" u="none" strike="noStrike" dirty="0">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con EPOC </a:t>
                      </a:r>
                      <a:r>
                        <a:rPr lang="es-ES_tradnl" sz="1200" b="0" i="0" u="none" strike="noStrike" dirty="0" smtClean="0">
                          <a:latin typeface="Arial"/>
                        </a:rPr>
                        <a:t>(nuevos casos/año)</a:t>
                      </a:r>
                      <a:endParaRPr lang="es-ES_tradnl" sz="1400" b="0" i="0" u="none" strike="noStrike" dirty="0">
                        <a:latin typeface="Arial"/>
                      </a:endParaRPr>
                    </a:p>
                  </a:txBody>
                  <a:tcPr marL="180000" marR="0" marT="0" marB="0" anchor="ctr">
                    <a:solidFill>
                      <a:schemeClr val="bg1"/>
                    </a:solidFill>
                  </a:tcPr>
                </a:tc>
                <a:tc>
                  <a:txBody>
                    <a:bodyPr/>
                    <a:lstStyle/>
                    <a:p>
                      <a:pPr algn="ctr" fontAlgn="ctr"/>
                      <a:endParaRPr lang="es-ES_tradnl" sz="1400" b="0" i="0" u="none" strike="noStrike">
                        <a:latin typeface="Arial"/>
                      </a:endParaRPr>
                    </a:p>
                  </a:txBody>
                  <a:tcPr marL="0" marR="0" marT="0" marB="0" anchor="ctr">
                    <a:solidFill>
                      <a:schemeClr val="bg1"/>
                    </a:solidFill>
                  </a:tcPr>
                </a:tc>
                <a:tc>
                  <a:txBody>
                    <a:bodyPr/>
                    <a:lstStyle/>
                    <a:p>
                      <a:pPr algn="ctr" fontAlgn="ctr"/>
                      <a:r>
                        <a:rPr lang="es-ES_tradnl" sz="1400" b="0" i="0" u="none" strike="noStrike" dirty="0">
                          <a:latin typeface="Arial"/>
                        </a:rPr>
                        <a:t>222.000</a:t>
                      </a:r>
                    </a:p>
                  </a:txBody>
                  <a:tcPr marL="0" marR="0" marT="0" marB="0" anchor="ctr">
                    <a:solidFill>
                      <a:schemeClr val="bg1"/>
                    </a:solidFill>
                  </a:tcPr>
                </a:tc>
                <a:tc>
                  <a:txBody>
                    <a:bodyPr/>
                    <a:lstStyle/>
                    <a:p>
                      <a:pPr algn="ctr" fontAlgn="ctr"/>
                      <a:r>
                        <a:rPr lang="es-ES_tradnl" sz="1400" b="0" i="0" u="none" strike="noStrike">
                          <a:latin typeface="Arial"/>
                        </a:rPr>
                        <a:t>224.888</a:t>
                      </a:r>
                    </a:p>
                  </a:txBody>
                  <a:tcPr marL="0" marR="0" marT="0" marB="0" anchor="ctr">
                    <a:solidFill>
                      <a:schemeClr val="bg1"/>
                    </a:solidFill>
                  </a:tcPr>
                </a:tc>
                <a:tc>
                  <a:txBody>
                    <a:bodyPr/>
                    <a:lstStyle/>
                    <a:p>
                      <a:pPr algn="ctr" fontAlgn="ctr"/>
                      <a:r>
                        <a:rPr lang="es-ES_tradnl" sz="1400" b="0" i="0" u="none" strike="noStrike">
                          <a:latin typeface="Arial"/>
                        </a:rPr>
                        <a:t>227.680</a:t>
                      </a:r>
                    </a:p>
                  </a:txBody>
                  <a:tcPr marL="0" marR="0" marT="0" marB="0" anchor="ctr">
                    <a:solidFill>
                      <a:schemeClr val="bg1"/>
                    </a:solidFill>
                  </a:tcPr>
                </a:tc>
                <a:tc>
                  <a:txBody>
                    <a:bodyPr/>
                    <a:lstStyle/>
                    <a:p>
                      <a:pPr algn="ctr" fontAlgn="ctr"/>
                      <a:r>
                        <a:rPr lang="es-ES_tradnl" sz="1400" b="0" i="0" u="none" strike="noStrike" dirty="0">
                          <a:latin typeface="Arial"/>
                        </a:rPr>
                        <a:t>230.289</a:t>
                      </a:r>
                    </a:p>
                  </a:txBody>
                  <a:tcPr marL="0" marR="0" marT="0" marB="0" anchor="ctr">
                    <a:solidFill>
                      <a:schemeClr val="bg1"/>
                    </a:solidFill>
                  </a:tcPr>
                </a:tc>
              </a:tr>
              <a:tr h="377110">
                <a:tc>
                  <a:txBody>
                    <a:bodyPr/>
                    <a:lstStyle/>
                    <a:p>
                      <a:pPr algn="l" fontAlgn="ctr"/>
                      <a:r>
                        <a:rPr lang="es-ES_tradnl" sz="1400" b="0" i="0" u="none" strike="noStrike" dirty="0">
                          <a:latin typeface="Arial"/>
                        </a:rPr>
                        <a:t>Diagnosticados de EPOC</a:t>
                      </a:r>
                    </a:p>
                  </a:txBody>
                  <a:tcPr marL="180000" marR="0" marT="0" marB="0" anchor="ctr">
                    <a:solidFill>
                      <a:schemeClr val="bg1"/>
                    </a:solidFill>
                  </a:tcPr>
                </a:tc>
                <a:tc>
                  <a:txBody>
                    <a:bodyPr/>
                    <a:lstStyle/>
                    <a:p>
                      <a:pPr algn="ctr" fontAlgn="ctr"/>
                      <a:r>
                        <a:rPr lang="es-ES_tradnl" sz="1400" b="0" i="0" u="none" strike="noStrike" dirty="0">
                          <a:latin typeface="Arial"/>
                        </a:rPr>
                        <a:t>568.292</a:t>
                      </a:r>
                    </a:p>
                  </a:txBody>
                  <a:tcPr marL="0" marR="0" marT="0" marB="0" anchor="ctr">
                    <a:solidFill>
                      <a:schemeClr val="bg1"/>
                    </a:solidFill>
                  </a:tcPr>
                </a:tc>
                <a:tc>
                  <a:txBody>
                    <a:bodyPr/>
                    <a:lstStyle/>
                    <a:p>
                      <a:pPr algn="ctr" fontAlgn="ctr"/>
                      <a:r>
                        <a:rPr lang="es-ES_tradnl" sz="1400" b="0" i="0" u="none" strike="noStrike">
                          <a:latin typeface="Arial"/>
                        </a:rPr>
                        <a:t>65.934</a:t>
                      </a:r>
                    </a:p>
                  </a:txBody>
                  <a:tcPr marL="0" marR="0" marT="0" marB="0" anchor="ctr">
                    <a:solidFill>
                      <a:schemeClr val="bg1"/>
                    </a:solidFill>
                  </a:tcPr>
                </a:tc>
                <a:tc>
                  <a:txBody>
                    <a:bodyPr/>
                    <a:lstStyle/>
                    <a:p>
                      <a:pPr algn="ctr" fontAlgn="ctr"/>
                      <a:r>
                        <a:rPr lang="es-ES_tradnl" sz="1400" b="0" i="0" u="none" strike="noStrike">
                          <a:latin typeface="Arial"/>
                        </a:rPr>
                        <a:t>66.792</a:t>
                      </a:r>
                    </a:p>
                  </a:txBody>
                  <a:tcPr marL="0" marR="0" marT="0" marB="0" anchor="ctr">
                    <a:solidFill>
                      <a:schemeClr val="bg1"/>
                    </a:solidFill>
                  </a:tcPr>
                </a:tc>
                <a:tc>
                  <a:txBody>
                    <a:bodyPr/>
                    <a:lstStyle/>
                    <a:p>
                      <a:pPr algn="ctr" fontAlgn="ctr"/>
                      <a:r>
                        <a:rPr lang="es-ES_tradnl" sz="1400" b="0" i="0" u="none" strike="noStrike">
                          <a:latin typeface="Arial"/>
                        </a:rPr>
                        <a:t>67.621</a:t>
                      </a:r>
                    </a:p>
                  </a:txBody>
                  <a:tcPr marL="0" marR="0" marT="0" marB="0" anchor="ctr">
                    <a:solidFill>
                      <a:schemeClr val="bg1"/>
                    </a:solidFill>
                  </a:tcPr>
                </a:tc>
                <a:tc>
                  <a:txBody>
                    <a:bodyPr/>
                    <a:lstStyle/>
                    <a:p>
                      <a:pPr algn="ctr" fontAlgn="ctr"/>
                      <a:r>
                        <a:rPr lang="es-ES_tradnl" sz="1400" b="0" i="0" u="none" strike="noStrike">
                          <a:latin typeface="Arial"/>
                        </a:rPr>
                        <a:t>68.396</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Fumadores con EPOC </a:t>
                      </a:r>
                    </a:p>
                  </a:txBody>
                  <a:tcPr marL="180000" marR="0" marT="0" marB="0" anchor="ctr">
                    <a:solidFill>
                      <a:schemeClr val="bg1"/>
                    </a:solidFill>
                  </a:tcPr>
                </a:tc>
                <a:tc>
                  <a:txBody>
                    <a:bodyPr/>
                    <a:lstStyle/>
                    <a:p>
                      <a:pPr algn="ctr" fontAlgn="ctr"/>
                      <a:r>
                        <a:rPr lang="es-ES_tradnl" sz="1400" b="0" i="0" u="none" strike="noStrike">
                          <a:latin typeface="Arial"/>
                        </a:rPr>
                        <a:t>110.666</a:t>
                      </a:r>
                    </a:p>
                  </a:txBody>
                  <a:tcPr marL="0" marR="0" marT="0" marB="0" anchor="ctr">
                    <a:solidFill>
                      <a:schemeClr val="bg1"/>
                    </a:solidFill>
                  </a:tcPr>
                </a:tc>
                <a:tc>
                  <a:txBody>
                    <a:bodyPr/>
                    <a:lstStyle/>
                    <a:p>
                      <a:pPr algn="ctr" fontAlgn="ctr"/>
                      <a:r>
                        <a:rPr lang="es-ES_tradnl" sz="1400" b="0" i="0" u="none" strike="noStrike">
                          <a:latin typeface="Arial"/>
                        </a:rPr>
                        <a:t>16.385</a:t>
                      </a:r>
                    </a:p>
                  </a:txBody>
                  <a:tcPr marL="0" marR="0" marT="0" marB="0" anchor="ctr">
                    <a:solidFill>
                      <a:schemeClr val="bg1"/>
                    </a:solidFill>
                  </a:tcPr>
                </a:tc>
                <a:tc>
                  <a:txBody>
                    <a:bodyPr/>
                    <a:lstStyle/>
                    <a:p>
                      <a:pPr algn="ctr" fontAlgn="ctr"/>
                      <a:r>
                        <a:rPr lang="es-ES_tradnl" sz="1400" b="0" i="0" u="none" strike="noStrike">
                          <a:latin typeface="Arial"/>
                        </a:rPr>
                        <a:t>16.579</a:t>
                      </a:r>
                    </a:p>
                  </a:txBody>
                  <a:tcPr marL="0" marR="0" marT="0" marB="0" anchor="ctr">
                    <a:solidFill>
                      <a:schemeClr val="bg1"/>
                    </a:solidFill>
                  </a:tcPr>
                </a:tc>
                <a:tc>
                  <a:txBody>
                    <a:bodyPr/>
                    <a:lstStyle/>
                    <a:p>
                      <a:pPr algn="ctr" fontAlgn="ctr"/>
                      <a:r>
                        <a:rPr lang="es-ES_tradnl" sz="1400" b="0" i="0" u="none" strike="noStrike">
                          <a:latin typeface="Arial"/>
                        </a:rPr>
                        <a:t>16.762</a:t>
                      </a:r>
                    </a:p>
                  </a:txBody>
                  <a:tcPr marL="0" marR="0" marT="0" marB="0" anchor="ctr">
                    <a:solidFill>
                      <a:schemeClr val="bg1"/>
                    </a:solidFill>
                  </a:tcPr>
                </a:tc>
                <a:tc>
                  <a:txBody>
                    <a:bodyPr/>
                    <a:lstStyle/>
                    <a:p>
                      <a:pPr algn="ctr" fontAlgn="ctr"/>
                      <a:r>
                        <a:rPr lang="es-ES_tradnl" sz="1400" b="0" i="0" u="none" strike="noStrike">
                          <a:latin typeface="Arial"/>
                        </a:rPr>
                        <a:t>16.927</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Desean dejar de fumar </a:t>
                      </a:r>
                    </a:p>
                  </a:txBody>
                  <a:tcPr marL="180000" marR="0" marT="0" marB="0" anchor="ctr">
                    <a:solidFill>
                      <a:schemeClr val="bg1"/>
                    </a:solidFill>
                  </a:tcPr>
                </a:tc>
                <a:tc>
                  <a:txBody>
                    <a:bodyPr/>
                    <a:lstStyle/>
                    <a:p>
                      <a:pPr algn="ctr" fontAlgn="ctr"/>
                      <a:r>
                        <a:rPr lang="es-ES_tradnl" sz="1400" b="0" i="0" u="none" strike="noStrike">
                          <a:latin typeface="Arial"/>
                        </a:rPr>
                        <a:t>101.260</a:t>
                      </a:r>
                    </a:p>
                  </a:txBody>
                  <a:tcPr marL="0" marR="0" marT="0" marB="0" anchor="ctr">
                    <a:solidFill>
                      <a:schemeClr val="bg1"/>
                    </a:solidFill>
                  </a:tcPr>
                </a:tc>
                <a:tc>
                  <a:txBody>
                    <a:bodyPr/>
                    <a:lstStyle/>
                    <a:p>
                      <a:pPr algn="ctr" fontAlgn="ctr"/>
                      <a:r>
                        <a:rPr lang="es-ES_tradnl" sz="1400" b="0" i="0" u="none" strike="noStrike">
                          <a:latin typeface="Arial"/>
                        </a:rPr>
                        <a:t>14.992</a:t>
                      </a:r>
                    </a:p>
                  </a:txBody>
                  <a:tcPr marL="0" marR="0" marT="0" marB="0" anchor="ctr">
                    <a:solidFill>
                      <a:schemeClr val="bg1"/>
                    </a:solidFill>
                  </a:tcPr>
                </a:tc>
                <a:tc>
                  <a:txBody>
                    <a:bodyPr/>
                    <a:lstStyle/>
                    <a:p>
                      <a:pPr algn="ctr" fontAlgn="ctr"/>
                      <a:r>
                        <a:rPr lang="es-ES_tradnl" sz="1400" b="0" i="0" u="none" strike="noStrike">
                          <a:latin typeface="Arial"/>
                        </a:rPr>
                        <a:t>15.170</a:t>
                      </a:r>
                    </a:p>
                  </a:txBody>
                  <a:tcPr marL="0" marR="0" marT="0" marB="0" anchor="ctr">
                    <a:solidFill>
                      <a:schemeClr val="bg1"/>
                    </a:solidFill>
                  </a:tcPr>
                </a:tc>
                <a:tc>
                  <a:txBody>
                    <a:bodyPr/>
                    <a:lstStyle/>
                    <a:p>
                      <a:pPr algn="ctr" fontAlgn="ctr"/>
                      <a:r>
                        <a:rPr lang="es-ES_tradnl" sz="1400" b="0" i="0" u="none" strike="noStrike">
                          <a:latin typeface="Arial"/>
                        </a:rPr>
                        <a:t>15.337</a:t>
                      </a:r>
                    </a:p>
                  </a:txBody>
                  <a:tcPr marL="0" marR="0" marT="0" marB="0" anchor="ctr">
                    <a:solidFill>
                      <a:schemeClr val="bg1"/>
                    </a:solidFill>
                  </a:tcPr>
                </a:tc>
                <a:tc>
                  <a:txBody>
                    <a:bodyPr/>
                    <a:lstStyle/>
                    <a:p>
                      <a:pPr algn="ctr" fontAlgn="ctr"/>
                      <a:r>
                        <a:rPr lang="es-ES_tradnl" sz="1400" b="0" i="0" u="none" strike="noStrike">
                          <a:latin typeface="Arial"/>
                        </a:rPr>
                        <a:t>15.488</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Dispuestos a dejar de </a:t>
                      </a:r>
                      <a:r>
                        <a:rPr lang="es-ES_tradnl" sz="1400" b="0" i="0" u="none" strike="noStrike" dirty="0" smtClean="0">
                          <a:latin typeface="Arial"/>
                        </a:rPr>
                        <a:t>fumar</a:t>
                      </a:r>
                      <a:endParaRPr lang="es-ES_tradnl" sz="1400" b="0" i="0" u="none" strike="noStrike" dirty="0">
                        <a:latin typeface="Arial"/>
                      </a:endParaRPr>
                    </a:p>
                  </a:txBody>
                  <a:tcPr marL="18000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43.339</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6.417</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6.493</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6.564</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6.629</a:t>
                      </a:r>
                    </a:p>
                  </a:txBody>
                  <a:tcPr marL="0" marR="0" marT="0" marB="0" anchor="ctr">
                    <a:lnB w="38100" cap="flat" cmpd="sng" algn="ctr">
                      <a:solidFill>
                        <a:schemeClr val="tx1"/>
                      </a:solidFill>
                      <a:prstDash val="solid"/>
                      <a:round/>
                      <a:headEnd type="none" w="med" len="med"/>
                      <a:tailEnd type="none" w="med" len="med"/>
                    </a:lnB>
                    <a:solidFill>
                      <a:schemeClr val="bg1"/>
                    </a:solidFill>
                  </a:tcPr>
                </a:tc>
              </a:tr>
              <a:tr h="377110">
                <a:tc>
                  <a:txBody>
                    <a:bodyPr/>
                    <a:lstStyle/>
                    <a:p>
                      <a:pPr marL="0" indent="176213" algn="l" fontAlgn="ctr"/>
                      <a:r>
                        <a:rPr lang="es-ES_tradnl" sz="1400" b="0" i="1" u="none" strike="noStrike" dirty="0" smtClean="0">
                          <a:effectLst/>
                          <a:latin typeface="Arial"/>
                        </a:rPr>
                        <a:t>Usaría</a:t>
                      </a:r>
                      <a:r>
                        <a:rPr lang="es-ES_tradnl" sz="1400" b="0" i="1" u="none" strike="noStrike" baseline="0" dirty="0" smtClean="0">
                          <a:effectLst/>
                          <a:latin typeface="Arial"/>
                        </a:rPr>
                        <a:t>n </a:t>
                      </a:r>
                      <a:r>
                        <a:rPr lang="es-ES_tradnl" sz="1400" b="0" i="1" u="none" strike="noStrike" baseline="0" dirty="0" err="1" smtClean="0">
                          <a:effectLst/>
                          <a:latin typeface="Arial"/>
                        </a:rPr>
                        <a:t>tto</a:t>
                      </a:r>
                      <a:r>
                        <a:rPr lang="es-ES_tradnl" sz="1400" b="0" i="1" u="none" strike="noStrike" baseline="0" dirty="0" smtClean="0">
                          <a:effectLst/>
                          <a:latin typeface="Arial"/>
                        </a:rPr>
                        <a:t> Farmacológico</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26.740</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3.959</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4.006</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4.050</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4.090</a:t>
                      </a:r>
                    </a:p>
                  </a:txBody>
                  <a:tcPr marL="0" marR="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r>
              <a:tr h="377110">
                <a:tc>
                  <a:txBody>
                    <a:bodyPr/>
                    <a:lstStyle/>
                    <a:p>
                      <a:pPr marL="0" indent="176213" algn="l" fontAlgn="ctr"/>
                      <a:r>
                        <a:rPr lang="es-ES_tradnl" sz="1400" b="0" i="1" u="none" strike="noStrike" dirty="0" smtClean="0">
                          <a:effectLst/>
                          <a:latin typeface="Arial"/>
                        </a:rPr>
                        <a:t>Fracasos tras intento cesación</a:t>
                      </a:r>
                      <a:r>
                        <a:rPr lang="es-ES_tradnl" sz="1400" b="0" i="1" u="none" strike="noStrike" baseline="0" dirty="0" smtClean="0">
                          <a:effectLst/>
                          <a:latin typeface="Arial"/>
                        </a:rPr>
                        <a:t> </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tcPr>
                </a:tc>
                <a:tc>
                  <a:txBody>
                    <a:bodyPr/>
                    <a:lstStyle/>
                    <a:p>
                      <a:endParaRPr lang="es-ES_tradnl" b="1" i="1" dirty="0">
                        <a:effectLst/>
                      </a:endParaRPr>
                    </a:p>
                  </a:txBody>
                  <a:tcPr marL="0" marR="0" marT="0" marB="0" anchor="ctr"/>
                </a:tc>
                <a:tc>
                  <a:txBody>
                    <a:bodyPr/>
                    <a:lstStyle/>
                    <a:p>
                      <a:pPr algn="ctr" fontAlgn="ctr"/>
                      <a:r>
                        <a:rPr lang="es-ES_tradnl" sz="1400" b="1" i="1" u="none" strike="noStrike" dirty="0">
                          <a:latin typeface="Arial"/>
                        </a:rPr>
                        <a:t>22.493</a:t>
                      </a:r>
                    </a:p>
                  </a:txBody>
                  <a:tcPr marL="0" marR="0" marT="0" marB="0" anchor="ctr"/>
                </a:tc>
                <a:tc>
                  <a:txBody>
                    <a:bodyPr/>
                    <a:lstStyle/>
                    <a:p>
                      <a:pPr algn="ctr" fontAlgn="ctr"/>
                      <a:r>
                        <a:rPr lang="es-ES_tradnl" sz="1400" b="1" i="1" u="none" strike="noStrike">
                          <a:latin typeface="Arial"/>
                        </a:rPr>
                        <a:t>22.375</a:t>
                      </a:r>
                    </a:p>
                  </a:txBody>
                  <a:tcPr marL="0" marR="0" marT="0" marB="0" anchor="ctr"/>
                </a:tc>
                <a:tc>
                  <a:txBody>
                    <a:bodyPr/>
                    <a:lstStyle/>
                    <a:p>
                      <a:pPr algn="ctr" fontAlgn="ctr"/>
                      <a:r>
                        <a:rPr lang="es-ES_tradnl" sz="1400" b="1" i="1" u="none" strike="noStrike">
                          <a:latin typeface="Arial"/>
                        </a:rPr>
                        <a:t>22.431</a:t>
                      </a:r>
                    </a:p>
                  </a:txBody>
                  <a:tcPr marL="0" marR="0" marT="0" marB="0" anchor="ctr"/>
                </a:tc>
                <a:tc>
                  <a:txBody>
                    <a:bodyPr/>
                    <a:lstStyle/>
                    <a:p>
                      <a:pPr algn="ctr" fontAlgn="ctr"/>
                      <a:r>
                        <a:rPr lang="es-ES_tradnl" sz="1400" b="1" i="1" u="none" strike="noStrike">
                          <a:latin typeface="Arial"/>
                        </a:rPr>
                        <a:t>8.904</a:t>
                      </a:r>
                    </a:p>
                  </a:txBody>
                  <a:tcPr marL="0" marR="0" marT="0" marB="0" anchor="ctr">
                    <a:lnR w="38100" cap="flat" cmpd="sng" algn="ctr">
                      <a:solidFill>
                        <a:schemeClr val="tx1"/>
                      </a:solidFill>
                      <a:prstDash val="solid"/>
                      <a:round/>
                      <a:headEnd type="none" w="med" len="med"/>
                      <a:tailEnd type="none" w="med" len="med"/>
                    </a:lnR>
                  </a:tcPr>
                </a:tc>
              </a:tr>
              <a:tr h="377110">
                <a:tc>
                  <a:txBody>
                    <a:bodyPr/>
                    <a:lstStyle/>
                    <a:p>
                      <a:pPr marL="0" indent="176213" algn="l" fontAlgn="ctr"/>
                      <a:r>
                        <a:rPr lang="es-ES_tradnl" sz="1400" b="0" i="1" u="none" strike="noStrike" dirty="0" smtClean="0">
                          <a:effectLst/>
                          <a:latin typeface="Arial"/>
                        </a:rPr>
                        <a:t>Recaídas tras abstinencia</a:t>
                      </a:r>
                      <a:r>
                        <a:rPr lang="es-ES_tradnl" sz="1400" b="0" i="1" u="none" strike="noStrike" baseline="0" dirty="0" smtClean="0">
                          <a:effectLst/>
                          <a:latin typeface="Arial"/>
                        </a:rPr>
                        <a:t> </a:t>
                      </a:r>
                      <a:r>
                        <a:rPr lang="es-ES_tradnl" sz="1400" b="0" i="1" u="none" strike="noStrike" dirty="0" smtClean="0">
                          <a:effectLst/>
                          <a:latin typeface="Arial"/>
                        </a:rPr>
                        <a:t>52 semanas</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endParaRPr lang="es-ES_tradnl" b="1" i="1" dirty="0">
                        <a:effectLst/>
                      </a:endParaRP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a:latin typeface="Arial"/>
                        </a:rPr>
                        <a:t>127</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a:latin typeface="Arial"/>
                        </a:rPr>
                        <a:t>250</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a:latin typeface="Arial"/>
                        </a:rPr>
                        <a:t>368</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dirty="0">
                          <a:latin typeface="Arial"/>
                        </a:rPr>
                        <a:t>368</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r h="377110">
                <a:tc>
                  <a:txBody>
                    <a:bodyPr/>
                    <a:lstStyle/>
                    <a:p>
                      <a:pPr marL="0" marR="0" indent="176213" algn="l"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bg1"/>
                          </a:solidFill>
                          <a:latin typeface="Arial"/>
                        </a:rPr>
                        <a:t>Total Tratados</a:t>
                      </a:r>
                      <a:r>
                        <a:rPr lang="es-ES_tradnl" sz="1600" b="1" i="0" u="none" strike="noStrike" baseline="0" dirty="0" smtClean="0">
                          <a:solidFill>
                            <a:schemeClr val="bg1"/>
                          </a:solidFill>
                          <a:latin typeface="Arial"/>
                        </a:rPr>
                        <a:t> en el año</a:t>
                      </a:r>
                      <a:endParaRPr lang="es-ES_tradnl" sz="1600" b="1" i="0" u="none" strike="noStrike" dirty="0" smtClean="0">
                        <a:solidFill>
                          <a:schemeClr val="bg1"/>
                        </a:solidFill>
                        <a:latin typeface="Arial"/>
                      </a:endParaRPr>
                    </a:p>
                  </a:txBody>
                  <a:tcPr marL="18000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chemeClr val="bg1"/>
                          </a:solidFill>
                          <a:latin typeface="Arial"/>
                        </a:rPr>
                        <a:t>26.740</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chemeClr val="bg1"/>
                          </a:solidFill>
                          <a:latin typeface="Arial"/>
                        </a:rPr>
                        <a:t>26.579</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chemeClr val="bg1"/>
                          </a:solidFill>
                          <a:latin typeface="Arial"/>
                        </a:rPr>
                        <a:t>26.630</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chemeClr val="bg1"/>
                          </a:solidFill>
                          <a:latin typeface="Arial"/>
                        </a:rPr>
                        <a:t>26.850</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chemeClr val="bg1"/>
                          </a:solidFill>
                          <a:latin typeface="Arial"/>
                        </a:rPr>
                        <a:t>13.361</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r>
            </a:tbl>
          </a:graphicData>
        </a:graphic>
      </p:graphicFrame>
      <p:sp>
        <p:nvSpPr>
          <p:cNvPr id="8194" name="1 Título"/>
          <p:cNvSpPr>
            <a:spLocks noGrp="1"/>
          </p:cNvSpPr>
          <p:nvPr>
            <p:ph type="title"/>
          </p:nvPr>
        </p:nvSpPr>
        <p:spPr>
          <a:xfrm>
            <a:off x="251520" y="260648"/>
            <a:ext cx="8136904" cy="508918"/>
          </a:xfrm>
        </p:spPr>
        <p:txBody>
          <a:bodyPr/>
          <a:lstStyle/>
          <a:p>
            <a:pPr eaLnBrk="1" fontAlgn="auto" hangingPunct="1">
              <a:spcAft>
                <a:spcPts val="0"/>
              </a:spcAft>
              <a:defRPr/>
            </a:pPr>
            <a:r>
              <a:rPr lang="es-ES_tradnl" sz="2400" u="sng" dirty="0" smtClean="0">
                <a:solidFill>
                  <a:schemeClr val="tx1"/>
                </a:solidFill>
                <a:effectLst/>
              </a:rPr>
              <a:t>Resultados: Escenario financiación 1 </a:t>
            </a:r>
            <a:br>
              <a:rPr lang="es-ES_tradnl" sz="2400" u="sng" dirty="0" smtClean="0">
                <a:solidFill>
                  <a:schemeClr val="tx1"/>
                </a:solidFill>
                <a:effectLst/>
              </a:rPr>
            </a:br>
            <a:r>
              <a:rPr lang="es-ES_tradnl" sz="2000" u="sng" dirty="0" smtClean="0">
                <a:solidFill>
                  <a:schemeClr val="tx1"/>
                </a:solidFill>
                <a:effectLst/>
              </a:rPr>
              <a:t>Total población a tratar por año de AIP </a:t>
            </a:r>
            <a:endParaRPr lang="es-ES_tradnl" sz="2400" u="sng" dirty="0" smtClean="0">
              <a:solidFill>
                <a:schemeClr val="tx1"/>
              </a:solidFill>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251520" y="548680"/>
            <a:ext cx="8229600" cy="576064"/>
          </a:xfrm>
        </p:spPr>
        <p:txBody>
          <a:bodyPr>
            <a:normAutofit fontScale="90000"/>
          </a:bodyPr>
          <a:lstStyle/>
          <a:p>
            <a:pPr eaLnBrk="1" fontAlgn="auto" hangingPunct="1">
              <a:spcAft>
                <a:spcPts val="0"/>
              </a:spcAft>
              <a:defRPr/>
            </a:pPr>
            <a:r>
              <a:rPr lang="es-ES_tradnl" sz="2700" u="sng" dirty="0" smtClean="0">
                <a:solidFill>
                  <a:schemeClr val="tx1"/>
                </a:solidFill>
                <a:effectLst/>
              </a:rPr>
              <a:t>Resultados: Escenario financiación I</a:t>
            </a:r>
            <a:br>
              <a:rPr lang="es-ES_tradnl" sz="2700" u="sng" dirty="0" smtClean="0">
                <a:solidFill>
                  <a:schemeClr val="tx1"/>
                </a:solidFill>
                <a:effectLst/>
              </a:rPr>
            </a:br>
            <a:r>
              <a:rPr lang="es-ES_tradnl" sz="1300" u="sng" dirty="0" smtClean="0">
                <a:solidFill>
                  <a:schemeClr val="tx1"/>
                </a:solidFill>
                <a:effectLst/>
              </a:rPr>
              <a:t/>
            </a:r>
            <a:br>
              <a:rPr lang="es-ES_tradnl" sz="1300" u="sng" dirty="0" smtClean="0">
                <a:solidFill>
                  <a:schemeClr val="tx1"/>
                </a:solidFill>
                <a:effectLst/>
              </a:rPr>
            </a:br>
            <a:r>
              <a:rPr lang="es-ES_tradnl" sz="2200" u="sng" dirty="0" smtClean="0">
                <a:solidFill>
                  <a:schemeClr val="tx1"/>
                </a:solidFill>
                <a:effectLst/>
              </a:rPr>
              <a:t>Intentos de cesación tabáquica</a:t>
            </a:r>
            <a:r>
              <a:rPr lang="es-ES_tradnl" sz="2200" i="1" u="sng" dirty="0" smtClean="0">
                <a:solidFill>
                  <a:schemeClr val="tx1"/>
                </a:solidFill>
                <a:effectLst/>
              </a:rPr>
              <a:t>,</a:t>
            </a:r>
            <a:r>
              <a:rPr lang="es-ES_tradnl" sz="2200" u="sng" dirty="0" smtClean="0">
                <a:solidFill>
                  <a:schemeClr val="tx1"/>
                </a:solidFill>
                <a:effectLst/>
              </a:rPr>
              <a:t> total y según fármaco</a:t>
            </a:r>
          </a:p>
        </p:txBody>
      </p:sp>
      <p:graphicFrame>
        <p:nvGraphicFramePr>
          <p:cNvPr id="6" name="3 Marcador de contenido"/>
          <p:cNvGraphicFramePr>
            <a:graphicFrameLocks/>
          </p:cNvGraphicFramePr>
          <p:nvPr/>
        </p:nvGraphicFramePr>
        <p:xfrm>
          <a:off x="251842" y="1340768"/>
          <a:ext cx="8640958" cy="885696"/>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2"/>
              </a:tblGrid>
              <a:tr h="442848">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2848">
                <a:tc>
                  <a:txBody>
                    <a:bodyPr/>
                    <a:lstStyle/>
                    <a:p>
                      <a:pPr marL="0" algn="ctr" rtl="0" eaLnBrk="1" fontAlgn="ctr" latinLnBrk="0" hangingPunct="1"/>
                      <a:r>
                        <a:rPr kumimoji="0" lang="es-ES_tradnl" sz="2000" b="1" i="0" u="none" strike="noStrike" kern="1200" dirty="0" smtClean="0">
                          <a:solidFill>
                            <a:schemeClr val="tx1"/>
                          </a:solidFill>
                          <a:latin typeface="Arial"/>
                          <a:ea typeface="+mn-ea"/>
                          <a:cs typeface="+mn-cs"/>
                        </a:rPr>
                        <a:t>Total </a:t>
                      </a:r>
                      <a:endParaRPr kumimoji="0" lang="es-ES_tradnl" sz="2000" b="1" i="0" u="none" strike="noStrike" kern="1200" dirty="0">
                        <a:solidFill>
                          <a:schemeClr val="tx1"/>
                        </a:solidFill>
                        <a:latin typeface="Arial"/>
                        <a:ea typeface="+mn-ea"/>
                        <a:cs typeface="+mn-cs"/>
                      </a:endParaRPr>
                    </a:p>
                  </a:txBody>
                  <a:tcPr marL="0" marR="0" marT="0" marB="0" anchor="ctr">
                    <a:noFill/>
                  </a:tcPr>
                </a:tc>
                <a:tc>
                  <a:txBody>
                    <a:bodyPr/>
                    <a:lstStyle/>
                    <a:p>
                      <a:pPr algn="ctr" fontAlgn="ctr"/>
                      <a:r>
                        <a:rPr lang="es-ES_tradnl" sz="2000" b="1" i="0" u="none" strike="noStrike" dirty="0">
                          <a:solidFill>
                            <a:schemeClr val="tx1"/>
                          </a:solidFill>
                          <a:latin typeface="Arial"/>
                        </a:rPr>
                        <a:t>26.740</a:t>
                      </a:r>
                    </a:p>
                  </a:txBody>
                  <a:tcPr marL="0" marR="0" marT="0" marB="0" anchor="ctr">
                    <a:noFill/>
                  </a:tcPr>
                </a:tc>
                <a:tc>
                  <a:txBody>
                    <a:bodyPr/>
                    <a:lstStyle/>
                    <a:p>
                      <a:pPr algn="ctr" fontAlgn="ctr"/>
                      <a:r>
                        <a:rPr lang="es-ES_tradnl" sz="2000" b="1" i="0" u="none" strike="noStrike" dirty="0">
                          <a:solidFill>
                            <a:schemeClr val="tx1"/>
                          </a:solidFill>
                          <a:latin typeface="Arial"/>
                        </a:rPr>
                        <a:t>26.579</a:t>
                      </a:r>
                    </a:p>
                  </a:txBody>
                  <a:tcPr marL="0" marR="0" marT="0" marB="0" anchor="ctr">
                    <a:noFill/>
                  </a:tcPr>
                </a:tc>
                <a:tc>
                  <a:txBody>
                    <a:bodyPr/>
                    <a:lstStyle/>
                    <a:p>
                      <a:pPr algn="ctr" fontAlgn="ctr"/>
                      <a:r>
                        <a:rPr lang="es-ES_tradnl" sz="2000" b="1" i="0" u="none" strike="noStrike" dirty="0">
                          <a:solidFill>
                            <a:schemeClr val="tx1"/>
                          </a:solidFill>
                          <a:latin typeface="Arial"/>
                        </a:rPr>
                        <a:t>26.630</a:t>
                      </a:r>
                    </a:p>
                  </a:txBody>
                  <a:tcPr marL="0" marR="0" marT="0" marB="0" anchor="ctr">
                    <a:noFill/>
                  </a:tcPr>
                </a:tc>
                <a:tc>
                  <a:txBody>
                    <a:bodyPr/>
                    <a:lstStyle/>
                    <a:p>
                      <a:pPr algn="ctr" fontAlgn="ctr"/>
                      <a:r>
                        <a:rPr lang="es-ES_tradnl" sz="2000" b="1" i="0" u="none" strike="noStrike" dirty="0">
                          <a:solidFill>
                            <a:schemeClr val="tx1"/>
                          </a:solidFill>
                          <a:latin typeface="Arial"/>
                        </a:rPr>
                        <a:t>26.850</a:t>
                      </a:r>
                    </a:p>
                  </a:txBody>
                  <a:tcPr marL="0" marR="0" marT="0" marB="0" anchor="ctr">
                    <a:noFill/>
                  </a:tcPr>
                </a:tc>
                <a:tc>
                  <a:txBody>
                    <a:bodyPr/>
                    <a:lstStyle/>
                    <a:p>
                      <a:pPr algn="ctr" fontAlgn="ctr"/>
                      <a:r>
                        <a:rPr lang="es-ES_tradnl" sz="2000" b="1" i="0" u="none" strike="noStrike" dirty="0">
                          <a:solidFill>
                            <a:schemeClr val="tx1"/>
                          </a:solidFill>
                          <a:latin typeface="Arial"/>
                        </a:rPr>
                        <a:t>13.361</a:t>
                      </a:r>
                    </a:p>
                  </a:txBody>
                  <a:tcPr marL="0" marR="0" marT="0" marB="0" anchor="ctr">
                    <a:noFill/>
                  </a:tcPr>
                </a:tc>
                <a:tc>
                  <a:txBody>
                    <a:bodyPr/>
                    <a:lstStyle/>
                    <a:p>
                      <a:pPr algn="ctr" fontAlgn="ctr"/>
                      <a:r>
                        <a:rPr lang="es-ES_tradnl" sz="2000" b="1" i="0" u="none" strike="noStrike" dirty="0">
                          <a:latin typeface="Arial"/>
                        </a:rPr>
                        <a:t>120.161</a:t>
                      </a:r>
                    </a:p>
                  </a:txBody>
                  <a:tcPr marL="0" marR="0" marT="0" marB="0" anchor="ctr">
                    <a:noFill/>
                  </a:tcPr>
                </a:tc>
              </a:tr>
            </a:tbl>
          </a:graphicData>
        </a:graphic>
      </p:graphicFrame>
      <p:graphicFrame>
        <p:nvGraphicFramePr>
          <p:cNvPr id="8" name="3 Marcador de contenido"/>
          <p:cNvGraphicFramePr>
            <a:graphicFrameLocks/>
          </p:cNvGraphicFramePr>
          <p:nvPr/>
        </p:nvGraphicFramePr>
        <p:xfrm>
          <a:off x="251842" y="2205534"/>
          <a:ext cx="8640959" cy="1296144"/>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3"/>
              </a:tblGrid>
              <a:tr h="432048">
                <a:tc>
                  <a:txBody>
                    <a:bodyPr/>
                    <a:lstStyle/>
                    <a:p>
                      <a:pPr marL="0" indent="0" algn="l" fontAlgn="ctr"/>
                      <a:r>
                        <a:rPr lang="es-ES_tradnl" sz="1800" b="1" i="0" u="none" strike="noStrike" dirty="0" smtClean="0">
                          <a:solidFill>
                            <a:schemeClr val="tx1"/>
                          </a:solidFill>
                          <a:latin typeface="Arial"/>
                        </a:rPr>
                        <a:t>Vareniclina</a:t>
                      </a:r>
                      <a:endParaRPr lang="es-ES_tradnl" sz="1800" b="1" i="0" u="none" strike="noStrike" dirty="0">
                        <a:solidFill>
                          <a:schemeClr val="tx1"/>
                        </a:solidFill>
                        <a:latin typeface="Arial"/>
                      </a:endParaRPr>
                    </a:p>
                  </a:txBody>
                  <a:tcPr marL="228600" marR="0" marT="0" marB="0" anchor="ctr">
                    <a:solidFill>
                      <a:srgbClr val="99FF99"/>
                    </a:solidFill>
                  </a:tcPr>
                </a:tc>
                <a:tc>
                  <a:txBody>
                    <a:bodyPr/>
                    <a:lstStyle/>
                    <a:p>
                      <a:pPr algn="ctr" fontAlgn="ctr"/>
                      <a:r>
                        <a:rPr lang="es-ES_tradnl" sz="1800" b="1" i="0" u="none" strike="noStrike" dirty="0">
                          <a:solidFill>
                            <a:schemeClr val="tx1"/>
                          </a:solidFill>
                          <a:latin typeface="Arial"/>
                        </a:rPr>
                        <a:t>11.926</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11.540</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11.309</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11.200</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5.760</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51.736</a:t>
                      </a:r>
                    </a:p>
                  </a:txBody>
                  <a:tcPr marL="0" marR="0" marT="0" marB="0" anchor="ctr">
                    <a:solidFill>
                      <a:srgbClr val="99FF99"/>
                    </a:solidFill>
                  </a:tcPr>
                </a:tc>
              </a:tr>
              <a:tr h="432048">
                <a:tc>
                  <a:txBody>
                    <a:bodyPr/>
                    <a:lstStyle/>
                    <a:p>
                      <a:pPr marL="0" indent="0" algn="l" fontAlgn="ctr"/>
                      <a:r>
                        <a:rPr lang="es-ES_tradnl" sz="1800" b="1" i="0" u="none" strike="noStrike" dirty="0">
                          <a:latin typeface="Arial"/>
                        </a:rPr>
                        <a:t>Bupropion </a:t>
                      </a:r>
                    </a:p>
                  </a:txBody>
                  <a:tcPr marL="22860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1.123</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1.180</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1.237</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1.294</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602</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5.438</a:t>
                      </a:r>
                    </a:p>
                  </a:txBody>
                  <a:tcPr marL="0" marR="0" marT="0" marB="0" anchor="ctr">
                    <a:solidFill>
                      <a:schemeClr val="bg2">
                        <a:lumMod val="90000"/>
                      </a:schemeClr>
                    </a:solidFill>
                  </a:tcPr>
                </a:tc>
              </a:tr>
              <a:tr h="432048">
                <a:tc>
                  <a:txBody>
                    <a:bodyPr/>
                    <a:lstStyle/>
                    <a:p>
                      <a:pPr marL="0" indent="0" algn="l" fontAlgn="ctr"/>
                      <a:r>
                        <a:rPr lang="es-ES_tradnl" sz="1800" b="1" i="0" u="none" strike="noStrike" dirty="0">
                          <a:latin typeface="Arial"/>
                        </a:rPr>
                        <a:t>TSN </a:t>
                      </a:r>
                    </a:p>
                  </a:txBody>
                  <a:tcPr marL="228600" marR="0" marT="0" marB="0" anchor="ctr">
                    <a:solidFill>
                      <a:srgbClr val="FFFFCC"/>
                    </a:solidFill>
                  </a:tcPr>
                </a:tc>
                <a:tc>
                  <a:txBody>
                    <a:bodyPr/>
                    <a:lstStyle/>
                    <a:p>
                      <a:pPr algn="ctr" fontAlgn="ctr"/>
                      <a:r>
                        <a:rPr lang="es-ES_tradnl" sz="1800" b="1" i="0" u="none" strike="noStrike" dirty="0">
                          <a:solidFill>
                            <a:schemeClr val="tx1"/>
                          </a:solidFill>
                          <a:latin typeface="Arial"/>
                        </a:rPr>
                        <a:t>13.691</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13.859</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14.084</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14.355</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6.999</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62.987</a:t>
                      </a:r>
                    </a:p>
                  </a:txBody>
                  <a:tcPr marL="0" marR="0" marT="0" marB="0" anchor="ctr">
                    <a:solidFill>
                      <a:srgbClr val="FFFFCC"/>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a"/>
          <p:cNvGraphicFramePr>
            <a:graphicFrameLocks noGrp="1"/>
          </p:cNvGraphicFramePr>
          <p:nvPr/>
        </p:nvGraphicFramePr>
        <p:xfrm>
          <a:off x="179512" y="1340768"/>
          <a:ext cx="8712968" cy="4608512"/>
        </p:xfrm>
        <a:graphic>
          <a:graphicData uri="http://schemas.openxmlformats.org/drawingml/2006/table">
            <a:tbl>
              <a:tblPr firstRow="1" bandRow="1">
                <a:tableStyleId>{5C22544A-7EE6-4342-B048-85BDC9FD1C3A}</a:tableStyleId>
              </a:tblPr>
              <a:tblGrid>
                <a:gridCol w="1224136"/>
                <a:gridCol w="1728192"/>
                <a:gridCol w="1584176"/>
                <a:gridCol w="1512168"/>
                <a:gridCol w="1152128"/>
                <a:gridCol w="1512168"/>
              </a:tblGrid>
              <a:tr h="773692">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Fármaco</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Dosis </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Cumplimiento </a:t>
                      </a:r>
                      <a:endParaRPr lang="es-ES_tradnl" sz="1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Coste (€)</a:t>
                      </a:r>
                      <a:r>
                        <a:rPr lang="es-ES_tradnl" sz="1600" b="1" baseline="30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2</a:t>
                      </a: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financiado </a:t>
                      </a:r>
                      <a:endParaRPr lang="es-ES_tradnl" sz="1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CAR-52</a:t>
                      </a:r>
                      <a:r>
                        <a:rPr lang="es-ES_tradnl" sz="1600" baseline="30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3</a:t>
                      </a:r>
                      <a:endParaRPr lang="es-ES_tradnl" sz="1600" baseline="300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Ensayo clínico</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r>
              <a:tr h="874608">
                <a:tc>
                  <a:txBody>
                    <a:bodyPr/>
                    <a:lstStyle/>
                    <a:p>
                      <a:r>
                        <a:rPr lang="es-ES_tradnl" sz="1600" b="0" dirty="0" smtClean="0">
                          <a:solidFill>
                            <a:schemeClr val="tx1"/>
                          </a:solidFill>
                          <a:effectLst/>
                          <a:latin typeface="Arial" pitchFamily="34" charset="0"/>
                          <a:cs typeface="Arial" pitchFamily="34" charset="0"/>
                        </a:rPr>
                        <a:t>Bupropion</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ES_tradnl" sz="1200" b="0" dirty="0" smtClean="0">
                          <a:solidFill>
                            <a:schemeClr val="tx1"/>
                          </a:solidFill>
                          <a:effectLst/>
                          <a:latin typeface="Arial" pitchFamily="34" charset="0"/>
                          <a:cs typeface="Arial" pitchFamily="34" charset="0"/>
                        </a:rPr>
                        <a:t>150-300mg/día x 12 semanas</a:t>
                      </a:r>
                    </a:p>
                    <a:p>
                      <a:pPr algn="ctr"/>
                      <a:r>
                        <a:rPr lang="es-ES_tradnl" sz="1200" b="0" dirty="0" smtClean="0">
                          <a:solidFill>
                            <a:schemeClr val="tx1"/>
                          </a:solidFill>
                          <a:effectLst/>
                          <a:latin typeface="Arial" pitchFamily="34" charset="0"/>
                          <a:cs typeface="Arial" pitchFamily="34" charset="0"/>
                        </a:rPr>
                        <a:t>(168 comprimidos)</a:t>
                      </a:r>
                      <a:endParaRPr lang="es-ES_tradnl" sz="12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66%</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180,33 </a:t>
                      </a:r>
                      <a:r>
                        <a:rPr kumimoji="0" lang="es-ES_tradnl" sz="1400" b="0" kern="1200" dirty="0" smtClean="0">
                          <a:solidFill>
                            <a:schemeClr val="tx1"/>
                          </a:solidFill>
                          <a:effectLst/>
                          <a:latin typeface="Arial" pitchFamily="34" charset="0"/>
                          <a:ea typeface="+mn-ea"/>
                          <a:cs typeface="Arial" pitchFamily="34" charset="0"/>
                        </a:rPr>
                        <a:t>(108,33+72,0)</a:t>
                      </a:r>
                      <a:endParaRPr kumimoji="0" lang="es-ES_tradnl" sz="1600" b="0" kern="1200" dirty="0" smtClean="0">
                        <a:solidFill>
                          <a:schemeClr val="tx1"/>
                        </a:solidFill>
                        <a:effectLst/>
                        <a:latin typeface="Arial" pitchFamily="34" charset="0"/>
                        <a:ea typeface="+mn-ea"/>
                        <a:cs typeface="Arial" pitchFamily="34" charset="0"/>
                      </a:endParaRP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10,0</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300"/>
                        </a:spcBef>
                        <a:spcAft>
                          <a:spcPts val="300"/>
                        </a:spcAft>
                        <a:buClrTx/>
                        <a:buSzPct val="100000"/>
                        <a:buFontTx/>
                        <a:buNone/>
                        <a:tabLst/>
                        <a:defRPr/>
                      </a:pPr>
                      <a:r>
                        <a:rPr lang="en-US" sz="1400" b="0" dirty="0" err="1" smtClean="0">
                          <a:solidFill>
                            <a:schemeClr val="tx1"/>
                          </a:solidFill>
                          <a:effectLst/>
                          <a:latin typeface="Arial" pitchFamily="34" charset="0"/>
                          <a:cs typeface="Arial" pitchFamily="34" charset="0"/>
                        </a:rPr>
                        <a:t>Tashkin</a:t>
                      </a:r>
                      <a:r>
                        <a:rPr lang="en-US" sz="1400" b="0" dirty="0" smtClean="0">
                          <a:solidFill>
                            <a:schemeClr val="tx1"/>
                          </a:solidFill>
                          <a:effectLst/>
                          <a:latin typeface="Arial" pitchFamily="34" charset="0"/>
                          <a:cs typeface="Arial" pitchFamily="34" charset="0"/>
                        </a:rPr>
                        <a:t> DP et al. Lancet. 2001; 357:1571-75.</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r h="1143718">
                <a:tc>
                  <a:txBody>
                    <a:bodyPr/>
                    <a:lstStyle/>
                    <a:p>
                      <a:r>
                        <a:rPr lang="es-ES_tradnl" sz="1600" b="0" dirty="0" smtClean="0">
                          <a:solidFill>
                            <a:schemeClr val="tx1"/>
                          </a:solidFill>
                          <a:effectLst/>
                          <a:latin typeface="Arial" pitchFamily="34" charset="0"/>
                          <a:cs typeface="Arial" pitchFamily="34" charset="0"/>
                        </a:rPr>
                        <a:t>TSN</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ES_tradnl" sz="1200" b="0" dirty="0" smtClean="0">
                          <a:solidFill>
                            <a:schemeClr val="tx1"/>
                          </a:solidFill>
                          <a:effectLst/>
                          <a:latin typeface="Arial" pitchFamily="34" charset="0"/>
                          <a:cs typeface="Arial" pitchFamily="34" charset="0"/>
                        </a:rPr>
                        <a:t>7,9 tabletas sublinguales 2mg/día x 12 semanas</a:t>
                      </a:r>
                    </a:p>
                    <a:p>
                      <a:pPr algn="ctr"/>
                      <a:r>
                        <a:rPr lang="es-ES_tradnl" sz="1200" b="0" dirty="0" smtClean="0">
                          <a:solidFill>
                            <a:schemeClr val="tx1"/>
                          </a:solidFill>
                          <a:effectLst/>
                          <a:latin typeface="Arial" pitchFamily="34" charset="0"/>
                          <a:cs typeface="Arial" pitchFamily="34" charset="0"/>
                        </a:rPr>
                        <a:t>(659 tabletas)</a:t>
                      </a:r>
                      <a:endParaRPr lang="es-ES_tradnl" sz="12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78%</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224,50 </a:t>
                      </a:r>
                      <a:r>
                        <a:rPr kumimoji="0" lang="es-ES_tradnl" sz="1400" b="0" kern="1200" dirty="0" smtClean="0">
                          <a:solidFill>
                            <a:schemeClr val="tx1"/>
                          </a:solidFill>
                          <a:effectLst/>
                          <a:latin typeface="Arial" pitchFamily="34" charset="0"/>
                          <a:ea typeface="+mn-ea"/>
                          <a:cs typeface="Arial" pitchFamily="34" charset="0"/>
                        </a:rPr>
                        <a:t>(152,50+72,0)</a:t>
                      </a:r>
                      <a:endParaRPr kumimoji="0" lang="es-ES_tradnl" sz="1600" b="0" kern="1200" dirty="0" smtClean="0">
                        <a:solidFill>
                          <a:schemeClr val="tx1"/>
                        </a:solidFill>
                        <a:effectLst/>
                        <a:latin typeface="Arial" pitchFamily="34" charset="0"/>
                        <a:ea typeface="+mn-ea"/>
                        <a:cs typeface="Arial" pitchFamily="34" charset="0"/>
                      </a:endParaRP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14,0</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solidFill>
                            <a:schemeClr val="tx1"/>
                          </a:solidFill>
                          <a:effectLst/>
                          <a:latin typeface="Arial" pitchFamily="34" charset="0"/>
                          <a:cs typeface="Arial" pitchFamily="34" charset="0"/>
                        </a:rPr>
                        <a:t>Tønnesen</a:t>
                      </a:r>
                      <a:r>
                        <a:rPr lang="en-US" sz="1400" b="0" dirty="0" smtClean="0">
                          <a:solidFill>
                            <a:schemeClr val="tx1"/>
                          </a:solidFill>
                          <a:effectLst/>
                          <a:latin typeface="Arial" pitchFamily="34" charset="0"/>
                          <a:cs typeface="Arial" pitchFamily="34" charset="0"/>
                        </a:rPr>
                        <a:t> P et al. Chest. 2006;130:334-42.</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r h="1816494">
                <a:tc>
                  <a:txBody>
                    <a:bodyPr/>
                    <a:lstStyle/>
                    <a:p>
                      <a:r>
                        <a:rPr lang="es-ES_tradnl" sz="1600" b="0" dirty="0" smtClean="0">
                          <a:solidFill>
                            <a:schemeClr val="tx1"/>
                          </a:solidFill>
                          <a:effectLst/>
                          <a:latin typeface="Arial" pitchFamily="34" charset="0"/>
                          <a:cs typeface="Arial" pitchFamily="34" charset="0"/>
                        </a:rPr>
                        <a:t>Vareniclina</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indent="0" algn="ctr">
                        <a:buFont typeface="Arial" pitchFamily="34" charset="0"/>
                        <a:buNone/>
                        <a:defRPr/>
                      </a:pPr>
                      <a:r>
                        <a:rPr lang="es-ES_tradnl" sz="1200" b="0" dirty="0" smtClean="0">
                          <a:solidFill>
                            <a:schemeClr val="tx1"/>
                          </a:solidFill>
                          <a:effectLst/>
                          <a:latin typeface="Arial" pitchFamily="34" charset="0"/>
                          <a:cs typeface="Arial" pitchFamily="34" charset="0"/>
                        </a:rPr>
                        <a:t>0,5-2 mg/día x 12 semanas (11 comprimidos 0,5mg + 14 comprimidos 1mg</a:t>
                      </a:r>
                      <a:r>
                        <a:rPr lang="es-ES_tradnl" sz="1200" b="0" baseline="0" dirty="0" smtClean="0">
                          <a:solidFill>
                            <a:schemeClr val="tx1"/>
                          </a:solidFill>
                          <a:effectLst/>
                          <a:latin typeface="Arial" pitchFamily="34" charset="0"/>
                          <a:cs typeface="Arial" pitchFamily="34" charset="0"/>
                        </a:rPr>
                        <a:t> + p</a:t>
                      </a:r>
                      <a:r>
                        <a:rPr lang="es-ES_tradnl" sz="1200" b="0" dirty="0" smtClean="0">
                          <a:solidFill>
                            <a:schemeClr val="tx1"/>
                          </a:solidFill>
                          <a:effectLst/>
                          <a:latin typeface="Arial" pitchFamily="34" charset="0"/>
                          <a:cs typeface="Arial" pitchFamily="34" charset="0"/>
                        </a:rPr>
                        <a:t>ack 112 comprimidos 1mg + pack 28 comprimidos 1mg)</a:t>
                      </a: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84%</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231.30</a:t>
                      </a:r>
                      <a:r>
                        <a:rPr kumimoji="0" lang="es-ES_tradnl" sz="1600" b="0" kern="1200" baseline="0" dirty="0" smtClean="0">
                          <a:solidFill>
                            <a:schemeClr val="tx1"/>
                          </a:solidFill>
                          <a:effectLst/>
                          <a:latin typeface="Arial" pitchFamily="34" charset="0"/>
                          <a:ea typeface="+mn-ea"/>
                          <a:cs typeface="Arial" pitchFamily="34" charset="0"/>
                        </a:rPr>
                        <a:t> </a:t>
                      </a:r>
                      <a:r>
                        <a:rPr kumimoji="0" lang="es-ES_tradnl" sz="1400" b="0" kern="1200" baseline="0" dirty="0" smtClean="0">
                          <a:solidFill>
                            <a:schemeClr val="tx1"/>
                          </a:solidFill>
                          <a:effectLst/>
                          <a:latin typeface="Arial" pitchFamily="34" charset="0"/>
                          <a:ea typeface="+mn-ea"/>
                          <a:cs typeface="Arial" pitchFamily="34" charset="0"/>
                        </a:rPr>
                        <a:t>(</a:t>
                      </a:r>
                      <a:r>
                        <a:rPr kumimoji="0" lang="es-ES_tradnl" sz="1400" b="0" kern="1200" dirty="0" smtClean="0">
                          <a:solidFill>
                            <a:schemeClr val="tx1"/>
                          </a:solidFill>
                          <a:effectLst/>
                          <a:latin typeface="Arial" pitchFamily="34" charset="0"/>
                          <a:ea typeface="+mn-ea"/>
                          <a:cs typeface="Arial" pitchFamily="34" charset="0"/>
                        </a:rPr>
                        <a:t>159,30+72,0)</a:t>
                      </a:r>
                      <a:endParaRPr kumimoji="0" lang="es-ES_tradnl" sz="1600" b="0" kern="1200" dirty="0" smtClean="0">
                        <a:solidFill>
                          <a:schemeClr val="tx1"/>
                        </a:solidFill>
                        <a:effectLst/>
                        <a:latin typeface="Arial" pitchFamily="34" charset="0"/>
                        <a:ea typeface="+mn-ea"/>
                        <a:cs typeface="Arial" pitchFamily="34" charset="0"/>
                      </a:endParaRP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18,6</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solidFill>
                            <a:schemeClr val="tx1"/>
                          </a:solidFill>
                          <a:effectLst/>
                          <a:latin typeface="Arial" pitchFamily="34" charset="0"/>
                          <a:cs typeface="Arial" pitchFamily="34" charset="0"/>
                        </a:rPr>
                        <a:t>Tashkin</a:t>
                      </a:r>
                      <a:r>
                        <a:rPr lang="en-US" sz="1400" b="0" dirty="0" smtClean="0">
                          <a:solidFill>
                            <a:schemeClr val="tx1"/>
                          </a:solidFill>
                          <a:effectLst/>
                          <a:latin typeface="Arial" pitchFamily="34" charset="0"/>
                          <a:cs typeface="Arial" pitchFamily="34" charset="0"/>
                        </a:rPr>
                        <a:t> DP et al. Chest. 2011; 139:591-9.</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bl>
          </a:graphicData>
        </a:graphic>
      </p:graphicFrame>
      <p:sp>
        <p:nvSpPr>
          <p:cNvPr id="4" name="1 Título"/>
          <p:cNvSpPr txBox="1">
            <a:spLocks/>
          </p:cNvSpPr>
          <p:nvPr/>
        </p:nvSpPr>
        <p:spPr>
          <a:xfrm>
            <a:off x="468313" y="332929"/>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Eficacia y costes </a:t>
            </a:r>
            <a:r>
              <a:rPr lang="es-ES_tradnl" sz="2400" b="1" u="sng" dirty="0" smtClean="0">
                <a:effectLst>
                  <a:outerShdw blurRad="31750" dist="25400" dir="5400000" algn="tl" rotWithShape="0">
                    <a:srgbClr val="000000">
                      <a:alpha val="25000"/>
                    </a:srgbClr>
                  </a:outerShdw>
                </a:effectLst>
                <a:latin typeface="+mj-lt"/>
                <a:ea typeface="+mj-ea"/>
                <a:cs typeface="+mj-cs"/>
              </a:rPr>
              <a:t>de tratamiento en escenario de financiación 1</a:t>
            </a:r>
            <a:r>
              <a:rPr lang="es-ES_tradnl" sz="2400" baseline="30000" dirty="0" smtClean="0">
                <a:latin typeface="+mj-lt"/>
                <a:ea typeface="+mj-ea"/>
                <a:cs typeface="+mj-cs"/>
              </a:rPr>
              <a:t>1</a:t>
            </a:r>
            <a:endParaRPr lang="es-ES_tradnl" sz="2400" baseline="30000" dirty="0">
              <a:latin typeface="+mj-lt"/>
              <a:ea typeface="+mj-ea"/>
              <a:cs typeface="+mj-cs"/>
            </a:endParaRPr>
          </a:p>
        </p:txBody>
      </p:sp>
      <p:sp>
        <p:nvSpPr>
          <p:cNvPr id="24611" name="4 CuadroTexto"/>
          <p:cNvSpPr txBox="1">
            <a:spLocks noChangeArrowheads="1"/>
          </p:cNvSpPr>
          <p:nvPr/>
        </p:nvSpPr>
        <p:spPr bwMode="auto">
          <a:xfrm>
            <a:off x="251520" y="6021288"/>
            <a:ext cx="8496944" cy="769441"/>
          </a:xfrm>
          <a:prstGeom prst="rect">
            <a:avLst/>
          </a:prstGeom>
          <a:solidFill>
            <a:schemeClr val="bg1"/>
          </a:solidFill>
          <a:ln w="9525">
            <a:noFill/>
            <a:miter lim="800000"/>
            <a:headEnd/>
            <a:tailEnd/>
          </a:ln>
        </p:spPr>
        <p:txBody>
          <a:bodyPr wrap="square">
            <a:spAutoFit/>
          </a:bodyPr>
          <a:lstStyle/>
          <a:p>
            <a:r>
              <a:rPr lang="es-ES_tradnl" sz="1100" baseline="30000" dirty="0"/>
              <a:t>1</a:t>
            </a:r>
            <a:r>
              <a:rPr lang="es-ES_tradnl" sz="1100" dirty="0"/>
              <a:t> Basados en la dosis y duración de los tratamientos utilizados en ensayos clínicos en EPOC y precio </a:t>
            </a:r>
            <a:r>
              <a:rPr lang="es-ES_tradnl" sz="1100" dirty="0" smtClean="0"/>
              <a:t>PVL. </a:t>
            </a:r>
            <a:endParaRPr lang="es-ES_tradnl" sz="1100" b="1" u="sng" dirty="0">
              <a:solidFill>
                <a:srgbClr val="FF0000"/>
              </a:solidFill>
            </a:endParaRPr>
          </a:p>
          <a:p>
            <a:r>
              <a:rPr lang="es-ES_tradnl" sz="1100" baseline="30000" dirty="0" smtClean="0"/>
              <a:t>2 </a:t>
            </a:r>
            <a:r>
              <a:rPr lang="es-ES_tradnl" sz="1100" dirty="0" smtClean="0"/>
              <a:t>Coste fármacos a PVL + coste seguimiento médico (4 visitas adicionales de enfermería = 72€) </a:t>
            </a:r>
          </a:p>
          <a:p>
            <a:r>
              <a:rPr lang="es-ES_tradnl" sz="1100" baseline="30000" dirty="0" smtClean="0"/>
              <a:t>3 </a:t>
            </a:r>
            <a:r>
              <a:rPr lang="es-ES_tradnl" sz="1100" dirty="0"/>
              <a:t>CAR 52: Tasa continua de abstinencia en 52 semanas con 12 semanas de tratamiento (%-año</a:t>
            </a:r>
            <a:r>
              <a:rPr lang="es-ES_tradnl" sz="1100" dirty="0" smtClean="0"/>
              <a:t>) según ensayos clínicos en EPOC con seguimiento por profesionales sanitarios (4 visitas de enfermería).</a:t>
            </a:r>
            <a:endParaRPr lang="es-ES_tradnl"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251520" y="548680"/>
            <a:ext cx="8229600" cy="576064"/>
          </a:xfrm>
        </p:spPr>
        <p:txBody>
          <a:bodyPr>
            <a:normAutofit fontScale="90000"/>
          </a:bodyPr>
          <a:lstStyle/>
          <a:p>
            <a:pPr eaLnBrk="1" fontAlgn="auto" hangingPunct="1">
              <a:spcAft>
                <a:spcPts val="0"/>
              </a:spcAft>
              <a:defRPr/>
            </a:pPr>
            <a:r>
              <a:rPr lang="es-ES_tradnl" sz="2700" u="sng" dirty="0" smtClean="0">
                <a:solidFill>
                  <a:schemeClr val="tx1"/>
                </a:solidFill>
                <a:effectLst/>
              </a:rPr>
              <a:t>Resultados: Escenario financiación 1</a:t>
            </a:r>
            <a:br>
              <a:rPr lang="es-ES_tradnl" sz="2700" u="sng" dirty="0" smtClean="0">
                <a:solidFill>
                  <a:schemeClr val="tx1"/>
                </a:solidFill>
                <a:effectLst/>
              </a:rPr>
            </a:br>
            <a:r>
              <a:rPr lang="es-ES_tradnl" sz="1300" u="sng" dirty="0" smtClean="0">
                <a:solidFill>
                  <a:schemeClr val="tx1"/>
                </a:solidFill>
                <a:effectLst/>
              </a:rPr>
              <a:t/>
            </a:r>
            <a:br>
              <a:rPr lang="es-ES_tradnl" sz="1300" u="sng" dirty="0" smtClean="0">
                <a:solidFill>
                  <a:schemeClr val="tx1"/>
                </a:solidFill>
                <a:effectLst/>
              </a:rPr>
            </a:br>
            <a:endParaRPr lang="es-ES_tradnl" sz="2200" u="sng" dirty="0" smtClean="0">
              <a:solidFill>
                <a:schemeClr val="tx1"/>
              </a:solidFill>
              <a:effectLst/>
            </a:endParaRPr>
          </a:p>
        </p:txBody>
      </p:sp>
      <p:sp>
        <p:nvSpPr>
          <p:cNvPr id="11" name="1 Título"/>
          <p:cNvSpPr txBox="1">
            <a:spLocks/>
          </p:cNvSpPr>
          <p:nvPr/>
        </p:nvSpPr>
        <p:spPr>
          <a:xfrm>
            <a:off x="285720" y="1214422"/>
            <a:ext cx="8568952" cy="432048"/>
          </a:xfrm>
          <a:prstGeom prst="rect">
            <a:avLst/>
          </a:prstGeom>
        </p:spPr>
        <p:txBody>
          <a:bodyPr vert="horz" rtlCol="0" anchor="ctr">
            <a:normAutofit fontScale="975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Pacientes acumulados que </a:t>
            </a:r>
            <a:r>
              <a:rPr kumimoji="0" lang="es-ES_tradnl" sz="2000" b="1" i="1" u="sng" strike="noStrike" kern="1200" cap="none" spc="0" normalizeH="0" baseline="0" noProof="0" dirty="0" smtClean="0">
                <a:ln>
                  <a:noFill/>
                </a:ln>
                <a:solidFill>
                  <a:schemeClr val="tx1"/>
                </a:solidFill>
                <a:effectLst/>
                <a:uLnTx/>
                <a:uFillTx/>
                <a:latin typeface="+mj-lt"/>
                <a:ea typeface="+mj-ea"/>
                <a:cs typeface="+mj-cs"/>
              </a:rPr>
              <a:t>dejan de fumar, </a:t>
            </a: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total y según fármaco </a:t>
            </a:r>
            <a:endParaRPr kumimoji="0" lang="es-ES_tradnl" sz="2400" b="1" i="0" u="sng"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9" name="3 Marcador de contenido"/>
          <p:cNvGraphicFramePr>
            <a:graphicFrameLocks/>
          </p:cNvGraphicFramePr>
          <p:nvPr/>
        </p:nvGraphicFramePr>
        <p:xfrm>
          <a:off x="214282" y="1785926"/>
          <a:ext cx="8640958" cy="885696"/>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2"/>
              </a:tblGrid>
              <a:tr h="442848">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2848">
                <a:tc>
                  <a:txBody>
                    <a:bodyPr/>
                    <a:lstStyle/>
                    <a:p>
                      <a:pPr marL="0" algn="ctr" rtl="0" eaLnBrk="1" fontAlgn="ctr" latinLnBrk="0" hangingPunct="1"/>
                      <a:r>
                        <a:rPr kumimoji="0" lang="es-ES_tradnl" sz="2000" b="1" i="0" u="none" strike="noStrike" kern="1200" dirty="0" smtClean="0">
                          <a:solidFill>
                            <a:schemeClr val="tx1"/>
                          </a:solidFill>
                          <a:latin typeface="Arial"/>
                          <a:ea typeface="+mn-ea"/>
                          <a:cs typeface="+mn-cs"/>
                        </a:rPr>
                        <a:t>Total </a:t>
                      </a:r>
                      <a:endParaRPr kumimoji="0" lang="es-ES_tradnl" sz="2000" b="1" i="0" u="none" strike="noStrike" kern="1200" dirty="0">
                        <a:solidFill>
                          <a:schemeClr val="tx1"/>
                        </a:solidFill>
                        <a:latin typeface="Arial"/>
                        <a:ea typeface="+mn-ea"/>
                        <a:cs typeface="+mn-cs"/>
                      </a:endParaRPr>
                    </a:p>
                  </a:txBody>
                  <a:tcPr marL="0" marR="0" marT="0" marB="0" anchor="ctr">
                    <a:noFill/>
                  </a:tcPr>
                </a:tc>
                <a:tc>
                  <a:txBody>
                    <a:bodyPr/>
                    <a:lstStyle/>
                    <a:p>
                      <a:pPr algn="ctr" fontAlgn="ctr"/>
                      <a:r>
                        <a:rPr lang="es-ES_tradnl" sz="2000" b="1" i="0" u="none" strike="noStrike" dirty="0">
                          <a:solidFill>
                            <a:schemeClr val="tx1"/>
                          </a:solidFill>
                          <a:latin typeface="Arial"/>
                        </a:rPr>
                        <a:t>4.247</a:t>
                      </a:r>
                    </a:p>
                  </a:txBody>
                  <a:tcPr marL="0" marR="0" marT="0" marB="0" anchor="ctr">
                    <a:noFill/>
                  </a:tcPr>
                </a:tc>
                <a:tc>
                  <a:txBody>
                    <a:bodyPr/>
                    <a:lstStyle/>
                    <a:p>
                      <a:pPr algn="ctr" fontAlgn="ctr"/>
                      <a:r>
                        <a:rPr lang="es-ES_tradnl" sz="2000" b="1" i="0" u="none" strike="noStrike" dirty="0">
                          <a:solidFill>
                            <a:schemeClr val="tx1"/>
                          </a:solidFill>
                          <a:latin typeface="Arial"/>
                        </a:rPr>
                        <a:t>4.205</a:t>
                      </a:r>
                    </a:p>
                  </a:txBody>
                  <a:tcPr marL="0" marR="0" marT="0" marB="0" anchor="ctr">
                    <a:noFill/>
                  </a:tcPr>
                </a:tc>
                <a:tc>
                  <a:txBody>
                    <a:bodyPr/>
                    <a:lstStyle/>
                    <a:p>
                      <a:pPr algn="ctr" fontAlgn="ctr"/>
                      <a:r>
                        <a:rPr lang="es-ES_tradnl" sz="2000" b="1" i="0" u="none" strike="noStrike" dirty="0">
                          <a:solidFill>
                            <a:schemeClr val="tx1"/>
                          </a:solidFill>
                          <a:latin typeface="Arial"/>
                        </a:rPr>
                        <a:t>4.199</a:t>
                      </a:r>
                    </a:p>
                  </a:txBody>
                  <a:tcPr marL="0" marR="0" marT="0" marB="0" anchor="ctr">
                    <a:noFill/>
                  </a:tcPr>
                </a:tc>
                <a:tc>
                  <a:txBody>
                    <a:bodyPr/>
                    <a:lstStyle/>
                    <a:p>
                      <a:pPr algn="ctr" fontAlgn="ctr"/>
                      <a:r>
                        <a:rPr lang="es-ES_tradnl" sz="2000" b="1" i="0" u="none" strike="noStrike" dirty="0">
                          <a:solidFill>
                            <a:schemeClr val="tx1"/>
                          </a:solidFill>
                          <a:latin typeface="Arial"/>
                        </a:rPr>
                        <a:t>4.222</a:t>
                      </a:r>
                    </a:p>
                  </a:txBody>
                  <a:tcPr marL="0" marR="0" marT="0" marB="0" anchor="ctr">
                    <a:noFill/>
                  </a:tcPr>
                </a:tc>
                <a:tc>
                  <a:txBody>
                    <a:bodyPr/>
                    <a:lstStyle/>
                    <a:p>
                      <a:pPr algn="ctr" fontAlgn="ctr"/>
                      <a:r>
                        <a:rPr lang="es-ES_tradnl" sz="2000" b="1" i="0" u="none" strike="noStrike" dirty="0">
                          <a:solidFill>
                            <a:schemeClr val="tx1"/>
                          </a:solidFill>
                          <a:latin typeface="Arial"/>
                        </a:rPr>
                        <a:t>2.111</a:t>
                      </a:r>
                    </a:p>
                  </a:txBody>
                  <a:tcPr marL="0" marR="0" marT="0" marB="0" anchor="ctr">
                    <a:noFill/>
                  </a:tcPr>
                </a:tc>
                <a:tc>
                  <a:txBody>
                    <a:bodyPr/>
                    <a:lstStyle/>
                    <a:p>
                      <a:pPr algn="ctr" fontAlgn="ctr"/>
                      <a:r>
                        <a:rPr lang="es-ES_tradnl" sz="2000" b="1" i="0" u="none" strike="noStrike" dirty="0">
                          <a:solidFill>
                            <a:schemeClr val="tx1"/>
                          </a:solidFill>
                          <a:latin typeface="Arial"/>
                        </a:rPr>
                        <a:t>17.756</a:t>
                      </a:r>
                    </a:p>
                  </a:txBody>
                  <a:tcPr marL="0" marR="0" marT="0" marB="0" anchor="ctr">
                    <a:noFill/>
                  </a:tcPr>
                </a:tc>
              </a:tr>
            </a:tbl>
          </a:graphicData>
        </a:graphic>
      </p:graphicFrame>
      <p:graphicFrame>
        <p:nvGraphicFramePr>
          <p:cNvPr id="10" name="3 Marcador de contenido"/>
          <p:cNvGraphicFramePr>
            <a:graphicFrameLocks/>
          </p:cNvGraphicFramePr>
          <p:nvPr/>
        </p:nvGraphicFramePr>
        <p:xfrm>
          <a:off x="214282" y="2714620"/>
          <a:ext cx="8640959" cy="1296144"/>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3"/>
              </a:tblGrid>
              <a:tr h="432048">
                <a:tc>
                  <a:txBody>
                    <a:bodyPr/>
                    <a:lstStyle/>
                    <a:p>
                      <a:pPr marL="0" indent="0" algn="l" fontAlgn="ctr"/>
                      <a:r>
                        <a:rPr lang="es-ES_tradnl" sz="1800" b="1" i="0" u="none" strike="noStrike" dirty="0" smtClean="0">
                          <a:solidFill>
                            <a:schemeClr val="tx1"/>
                          </a:solidFill>
                          <a:latin typeface="Arial"/>
                        </a:rPr>
                        <a:t>Vareniclina</a:t>
                      </a:r>
                      <a:endParaRPr lang="es-ES_tradnl" sz="1800" b="1" i="0" u="none" strike="noStrike" dirty="0">
                        <a:solidFill>
                          <a:schemeClr val="tx1"/>
                        </a:solidFill>
                        <a:latin typeface="Arial"/>
                      </a:endParaRPr>
                    </a:p>
                  </a:txBody>
                  <a:tcPr marL="228600" marR="0" marT="0" marB="0" anchor="ctr">
                    <a:solidFill>
                      <a:srgbClr val="99FF99"/>
                    </a:solidFill>
                  </a:tcPr>
                </a:tc>
                <a:tc>
                  <a:txBody>
                    <a:bodyPr/>
                    <a:lstStyle/>
                    <a:p>
                      <a:pPr algn="ctr" fontAlgn="ctr"/>
                      <a:r>
                        <a:rPr lang="es-ES_tradnl" sz="1800" b="1" i="0" u="none" strike="noStrike" dirty="0">
                          <a:solidFill>
                            <a:schemeClr val="tx1"/>
                          </a:solidFill>
                          <a:latin typeface="Arial"/>
                        </a:rPr>
                        <a:t>2.218</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2.146</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2.104</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2.083</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a:rPr>
                        <a:t>1.071</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8.994</a:t>
                      </a:r>
                    </a:p>
                  </a:txBody>
                  <a:tcPr marL="0" marR="0" marT="0" marB="0" anchor="ctr">
                    <a:solidFill>
                      <a:srgbClr val="99FF99"/>
                    </a:solidFill>
                  </a:tcPr>
                </a:tc>
              </a:tr>
              <a:tr h="432048">
                <a:tc>
                  <a:txBody>
                    <a:bodyPr/>
                    <a:lstStyle/>
                    <a:p>
                      <a:pPr marL="0" indent="0" algn="l" fontAlgn="ctr"/>
                      <a:r>
                        <a:rPr lang="es-ES_tradnl" sz="1800" b="1" i="0" u="none" strike="noStrike" dirty="0">
                          <a:latin typeface="Arial"/>
                        </a:rPr>
                        <a:t>Bupropion </a:t>
                      </a:r>
                    </a:p>
                  </a:txBody>
                  <a:tcPr marL="22860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112</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118</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124</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129</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60</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509</a:t>
                      </a:r>
                    </a:p>
                  </a:txBody>
                  <a:tcPr marL="0" marR="0" marT="0" marB="0" anchor="ctr">
                    <a:solidFill>
                      <a:schemeClr val="bg2">
                        <a:lumMod val="90000"/>
                      </a:schemeClr>
                    </a:solidFill>
                  </a:tcPr>
                </a:tc>
              </a:tr>
              <a:tr h="432048">
                <a:tc>
                  <a:txBody>
                    <a:bodyPr/>
                    <a:lstStyle/>
                    <a:p>
                      <a:pPr marL="0" indent="0" algn="l" fontAlgn="ctr"/>
                      <a:r>
                        <a:rPr lang="es-ES_tradnl" sz="1800" b="1" i="0" u="none" strike="noStrike" dirty="0">
                          <a:latin typeface="Arial"/>
                        </a:rPr>
                        <a:t>TSN </a:t>
                      </a:r>
                    </a:p>
                  </a:txBody>
                  <a:tcPr marL="228600" marR="0" marT="0" marB="0" anchor="ctr">
                    <a:solidFill>
                      <a:srgbClr val="FFFFCC"/>
                    </a:solidFill>
                  </a:tcPr>
                </a:tc>
                <a:tc>
                  <a:txBody>
                    <a:bodyPr/>
                    <a:lstStyle/>
                    <a:p>
                      <a:pPr algn="ctr" fontAlgn="ctr"/>
                      <a:r>
                        <a:rPr lang="es-ES_tradnl" sz="1800" b="1" i="0" u="none" strike="noStrike" dirty="0">
                          <a:solidFill>
                            <a:schemeClr val="tx1"/>
                          </a:solidFill>
                          <a:latin typeface="Arial"/>
                        </a:rPr>
                        <a:t>1.917</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1.940</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1.972</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2.010</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980</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8.252</a:t>
                      </a:r>
                    </a:p>
                  </a:txBody>
                  <a:tcPr marL="0" marR="0" marT="0" marB="0" anchor="ctr">
                    <a:solidFill>
                      <a:srgbClr val="FFFFCC"/>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94338" y="1478252"/>
          <a:ext cx="8928102" cy="3886398"/>
        </p:xfrm>
        <a:graphic>
          <a:graphicData uri="http://schemas.openxmlformats.org/drawingml/2006/table">
            <a:tbl>
              <a:tblPr firstRow="1" bandRow="1">
                <a:tableStyleId>{5C22544A-7EE6-4342-B048-85BDC9FD1C3A}</a:tableStyleId>
              </a:tblPr>
              <a:tblGrid>
                <a:gridCol w="1799754"/>
                <a:gridCol w="1080120"/>
                <a:gridCol w="1080120"/>
                <a:gridCol w="1080120"/>
                <a:gridCol w="1224136"/>
                <a:gridCol w="1296144"/>
                <a:gridCol w="1367708"/>
              </a:tblGrid>
              <a:tr h="396902">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0642">
                <a:tc>
                  <a:txBody>
                    <a:bodyPr/>
                    <a:lstStyle/>
                    <a:p>
                      <a:pPr algn="l" fontAlgn="b"/>
                      <a:r>
                        <a:rPr lang="es-ES_tradnl" sz="1400" b="1" i="0" u="none" strike="noStrike" kern="1200" dirty="0" smtClean="0">
                          <a:solidFill>
                            <a:schemeClr val="tx1"/>
                          </a:solidFill>
                          <a:latin typeface="Arial"/>
                          <a:ea typeface="+mn-ea"/>
                          <a:cs typeface="+mn-cs"/>
                        </a:rPr>
                        <a:t>Costes en fármacos  (000, €)</a:t>
                      </a: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4.109</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4.080</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4.083</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4.114</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2.050</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18.436</a:t>
                      </a:r>
                      <a:endParaRPr lang="es-ES_tradnl" sz="1600" b="1" i="0" u="none" strike="noStrike" dirty="0">
                        <a:solidFill>
                          <a:schemeClr val="tx1"/>
                        </a:solidFill>
                        <a:latin typeface="Arial"/>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asistenciales  (000, €)</a:t>
                      </a: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4.929</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4.861</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4.838</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4.848</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2.438</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21.914</a:t>
                      </a:r>
                      <a:endParaRPr lang="es-ES_tradnl" sz="1600" b="1" i="0" u="none" strike="noStrike" dirty="0">
                        <a:solidFill>
                          <a:schemeClr val="tx1"/>
                        </a:solidFill>
                        <a:latin typeface="Arial"/>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medios incurridos  (000, €)</a:t>
                      </a:r>
                      <a:endParaRPr lang="es-ES_tradnl" sz="1400" b="1" i="0" u="none" strike="noStrike" kern="1200" dirty="0">
                        <a:solidFill>
                          <a:schemeClr val="tx1"/>
                        </a:solidFill>
                        <a:latin typeface="Arial"/>
                        <a:ea typeface="+mn-ea"/>
                        <a:cs typeface="+mn-cs"/>
                      </a:endParaRPr>
                    </a:p>
                  </a:txBody>
                  <a:tcPr marL="0" marR="0" marT="0" marB="0" anchor="ctr">
                    <a:solidFill>
                      <a:schemeClr val="accent6">
                        <a:lumMod val="20000"/>
                        <a:lumOff val="80000"/>
                      </a:schemeClr>
                    </a:solidFill>
                  </a:tcPr>
                </a:tc>
                <a:tc>
                  <a:txBody>
                    <a:bodyPr/>
                    <a:lstStyle/>
                    <a:p>
                      <a:pPr algn="ctr" fontAlgn="b"/>
                      <a:r>
                        <a:rPr lang="es-ES_tradnl" sz="1800" b="1" i="0" u="none" strike="noStrike" dirty="0" smtClean="0">
                          <a:solidFill>
                            <a:schemeClr val="tx1"/>
                          </a:solidFill>
                          <a:latin typeface="Arial"/>
                        </a:rPr>
                        <a:t>9.038</a:t>
                      </a:r>
                      <a:endParaRPr lang="es-ES_tradnl" sz="18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800" b="1" i="0" u="none" strike="noStrike" dirty="0" smtClean="0">
                          <a:solidFill>
                            <a:schemeClr val="tx1"/>
                          </a:solidFill>
                          <a:latin typeface="Arial"/>
                        </a:rPr>
                        <a:t>8.941</a:t>
                      </a:r>
                      <a:endParaRPr lang="es-ES_tradnl" sz="18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800" b="1" i="0" u="none" strike="noStrike" dirty="0" smtClean="0">
                          <a:solidFill>
                            <a:schemeClr val="tx1"/>
                          </a:solidFill>
                          <a:latin typeface="Arial"/>
                        </a:rPr>
                        <a:t>8.921</a:t>
                      </a:r>
                      <a:endParaRPr lang="es-ES_tradnl" sz="18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800" b="1" i="0" u="none" strike="noStrike" dirty="0" smtClean="0">
                          <a:solidFill>
                            <a:schemeClr val="tx1"/>
                          </a:solidFill>
                          <a:latin typeface="Arial"/>
                        </a:rPr>
                        <a:t>8.962</a:t>
                      </a:r>
                      <a:endParaRPr lang="es-ES_tradnl" sz="18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800" b="1" i="0" u="none" strike="noStrike" dirty="0" smtClean="0">
                          <a:solidFill>
                            <a:schemeClr val="tx1"/>
                          </a:solidFill>
                          <a:latin typeface="Arial"/>
                        </a:rPr>
                        <a:t>4.488</a:t>
                      </a:r>
                      <a:endParaRPr lang="es-ES_tradnl" sz="18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800" b="1" i="0" u="none" strike="noStrike" dirty="0" smtClean="0">
                          <a:solidFill>
                            <a:schemeClr val="tx1"/>
                          </a:solidFill>
                          <a:latin typeface="Arial"/>
                        </a:rPr>
                        <a:t>40.350</a:t>
                      </a:r>
                      <a:endParaRPr lang="es-ES_tradnl" sz="1800" b="1" i="0" u="none" strike="noStrike" dirty="0">
                        <a:solidFill>
                          <a:schemeClr val="tx1"/>
                        </a:solidFill>
                        <a:latin typeface="Arial"/>
                      </a:endParaRPr>
                    </a:p>
                  </a:txBody>
                  <a:tcPr marL="0" marR="0" marT="0" marB="0" anchor="ctr">
                    <a:solidFill>
                      <a:schemeClr val="accent6">
                        <a:lumMod val="20000"/>
                        <a:lumOff val="80000"/>
                      </a:schemeClr>
                    </a:solidFill>
                  </a:tcPr>
                </a:tc>
              </a:tr>
              <a:tr h="242576">
                <a:tc>
                  <a:txBody>
                    <a:bodyPr/>
                    <a:lstStyle/>
                    <a:p>
                      <a:pPr algn="r" fontAlgn="ct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200" b="1" i="0" u="none" strike="noStrike" kern="1200" dirty="0" smtClean="0">
                        <a:solidFill>
                          <a:schemeClr val="dk1"/>
                        </a:solidFill>
                        <a:latin typeface="Arial"/>
                        <a:ea typeface="+mn-ea"/>
                        <a:cs typeface="+mn-cs"/>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medios evitados (000, €)</a:t>
                      </a:r>
                      <a:endParaRPr lang="es-ES_tradnl" sz="1400" b="1" i="0" u="none" strike="noStrike" kern="1200" dirty="0">
                        <a:solidFill>
                          <a:schemeClr val="tx1"/>
                        </a:solidFill>
                        <a:latin typeface="Arial"/>
                        <a:ea typeface="+mn-ea"/>
                        <a:cs typeface="+mn-cs"/>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4.096       </a:t>
                      </a:r>
                      <a:r>
                        <a:rPr lang="es-ES_tradnl" sz="1200" b="1" i="0" u="none" strike="noStrike" dirty="0" smtClean="0">
                          <a:solidFill>
                            <a:schemeClr val="tx1"/>
                          </a:solidFill>
                          <a:latin typeface="Arial"/>
                        </a:rPr>
                        <a:t>(1.651;6.756)</a:t>
                      </a:r>
                      <a:endParaRPr lang="es-ES_tradnl" sz="1400" b="1" i="0" u="none" strike="noStrike" dirty="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9.573   </a:t>
                      </a:r>
                      <a:r>
                        <a:rPr lang="es-ES_tradnl" sz="1200" b="1" i="0" u="none" strike="noStrike" dirty="0" smtClean="0">
                          <a:solidFill>
                            <a:schemeClr val="tx1"/>
                          </a:solidFill>
                          <a:latin typeface="Arial"/>
                        </a:rPr>
                        <a:t>(4.336;14.849)</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16.319    </a:t>
                      </a:r>
                      <a:r>
                        <a:rPr lang="es-ES_tradnl" sz="1200" b="1" i="0" u="none" strike="noStrike" dirty="0" smtClean="0">
                          <a:solidFill>
                            <a:schemeClr val="tx1"/>
                          </a:solidFill>
                          <a:latin typeface="Arial"/>
                        </a:rPr>
                        <a:t>(9.323;23.343)</a:t>
                      </a:r>
                      <a:endParaRPr lang="es-ES_tradnl" sz="1800" b="1" i="0" u="none" strike="noStrike" dirty="0" smtClean="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18.005 </a:t>
                      </a:r>
                      <a:r>
                        <a:rPr lang="es-ES_tradnl" sz="1200" b="1" i="0" u="none" strike="noStrike" dirty="0" smtClean="0">
                          <a:solidFill>
                            <a:schemeClr val="tx1"/>
                          </a:solidFill>
                          <a:latin typeface="Arial"/>
                        </a:rPr>
                        <a:t>(8.322;28.604)</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47.992 </a:t>
                      </a:r>
                      <a:r>
                        <a:rPr lang="es-ES_tradnl" sz="1200" b="1" i="0" u="none" strike="noStrike" dirty="0" smtClean="0">
                          <a:solidFill>
                            <a:schemeClr val="tx1"/>
                          </a:solidFill>
                          <a:latin typeface="Arial"/>
                        </a:rPr>
                        <a:t>(23.632;73.552)</a:t>
                      </a:r>
                      <a:endParaRPr lang="es-ES_tradnl" sz="1600" b="1" i="0" u="none" strike="noStrike" dirty="0" smtClean="0">
                        <a:solidFill>
                          <a:schemeClr val="tx1"/>
                        </a:solidFill>
                        <a:latin typeface="Arial"/>
                      </a:endParaRPr>
                    </a:p>
                  </a:txBody>
                  <a:tcPr marL="0" marR="0" marT="0" marB="0" anchor="ctr">
                    <a:solidFill>
                      <a:srgbClr val="99FF99"/>
                    </a:solidFill>
                  </a:tcPr>
                </a:tc>
              </a:tr>
              <a:tr h="262880">
                <a:tc>
                  <a:txBody>
                    <a:bodyPr/>
                    <a:lstStyle/>
                    <a:p>
                      <a:pPr algn="r" fontAlgn="ctr"/>
                      <a:endParaRPr lang="es-ES_tradnl" sz="1400" b="1" i="0" u="none" strike="noStrike" kern="1200" dirty="0">
                        <a:solidFill>
                          <a:schemeClr val="tx1"/>
                        </a:solidFill>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4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r>
              <a:tr h="504056">
                <a:tc>
                  <a:txBody>
                    <a:bodyPr/>
                    <a:lstStyle/>
                    <a:p>
                      <a:pPr algn="l" fontAlgn="b"/>
                      <a:r>
                        <a:rPr lang="es-ES_tradnl" sz="1400" b="1" i="0" u="none" strike="noStrike" kern="1200" dirty="0" smtClean="0">
                          <a:solidFill>
                            <a:schemeClr val="tx1"/>
                          </a:solidFill>
                          <a:latin typeface="Arial"/>
                          <a:ea typeface="+mn-ea"/>
                          <a:cs typeface="+mn-cs"/>
                        </a:rPr>
                        <a:t>Ahorros</a:t>
                      </a:r>
                      <a:r>
                        <a:rPr lang="es-ES_tradnl" sz="1400" b="1" i="0" u="none" strike="noStrike" kern="1200" baseline="0" dirty="0" smtClean="0">
                          <a:solidFill>
                            <a:schemeClr val="tx1"/>
                          </a:solidFill>
                          <a:latin typeface="Arial"/>
                          <a:ea typeface="+mn-ea"/>
                          <a:cs typeface="+mn-cs"/>
                        </a:rPr>
                        <a:t> </a:t>
                      </a:r>
                      <a:r>
                        <a:rPr lang="es-ES_tradnl" sz="1400" b="1" i="0" u="none" strike="noStrike" kern="1200" dirty="0" smtClean="0">
                          <a:solidFill>
                            <a:schemeClr val="tx1"/>
                          </a:solidFill>
                          <a:latin typeface="Arial"/>
                          <a:ea typeface="+mn-ea"/>
                          <a:cs typeface="+mn-cs"/>
                        </a:rPr>
                        <a:t>medios en el SNS (000, €)</a:t>
                      </a:r>
                      <a:endParaRPr lang="es-ES_tradnl" sz="1400" b="1" i="0" u="none" strike="noStrike" kern="1200" dirty="0">
                        <a:solidFill>
                          <a:schemeClr val="tx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-9.038</a:t>
                      </a: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-4.845        </a:t>
                      </a:r>
                      <a:r>
                        <a:rPr lang="es-ES_tradnl" sz="1200" b="1" i="0" u="none" strike="noStrike" dirty="0" smtClean="0">
                          <a:solidFill>
                            <a:schemeClr val="tx1"/>
                          </a:solidFill>
                          <a:latin typeface="Arial"/>
                        </a:rPr>
                        <a:t>(-7.290;-2.185)</a:t>
                      </a: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652            </a:t>
                      </a:r>
                      <a:r>
                        <a:rPr lang="es-ES_tradnl" sz="1200" b="1" i="0" u="none" strike="noStrike" dirty="0" smtClean="0">
                          <a:solidFill>
                            <a:schemeClr val="tx1"/>
                          </a:solidFill>
                          <a:latin typeface="Arial"/>
                        </a:rPr>
                        <a:t>(-4.585;5.928)</a:t>
                      </a: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7.357    </a:t>
                      </a:r>
                      <a:r>
                        <a:rPr lang="es-ES_tradnl" sz="1200" b="1" i="0" u="none" strike="noStrike" dirty="0" smtClean="0">
                          <a:solidFill>
                            <a:schemeClr val="tx1"/>
                          </a:solidFill>
                          <a:latin typeface="Arial"/>
                        </a:rPr>
                        <a:t>(361;14.381)</a:t>
                      </a:r>
                      <a:endParaRPr lang="es-ES_tradnl" sz="1600" b="1" i="0" u="none" strike="noStrike" dirty="0" smtClean="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13.517    </a:t>
                      </a:r>
                      <a:r>
                        <a:rPr lang="es-ES_tradnl" sz="1200" b="1" i="0" u="none" strike="noStrike" dirty="0" smtClean="0">
                          <a:solidFill>
                            <a:schemeClr val="tx1"/>
                          </a:solidFill>
                          <a:latin typeface="Arial"/>
                        </a:rPr>
                        <a:t>(3.834;24.115)</a:t>
                      </a: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7.642              </a:t>
                      </a:r>
                      <a:r>
                        <a:rPr lang="es-ES_tradnl" sz="1200" b="1" i="0" u="none" strike="noStrike" dirty="0" smtClean="0">
                          <a:solidFill>
                            <a:schemeClr val="tx1"/>
                          </a:solidFill>
                          <a:latin typeface="Arial"/>
                        </a:rPr>
                        <a:t>(-16.718;33.202)</a:t>
                      </a:r>
                      <a:endParaRPr lang="es-ES_tradnl" sz="1600" b="1" i="0" u="none" strike="noStrike" dirty="0" smtClean="0">
                        <a:solidFill>
                          <a:schemeClr val="tx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98836">
                <a:tc gridSpan="7">
                  <a:txBody>
                    <a:bodyPr/>
                    <a:lstStyle/>
                    <a:p>
                      <a:pPr algn="l" fontAlgn="b"/>
                      <a:endParaRPr lang="es-ES_tradnl" sz="1400" b="1" i="0" u="none" strike="noStrike" kern="1200" dirty="0">
                        <a:solidFill>
                          <a:schemeClr val="tx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800" b="1" i="0" u="none" strike="noStrike" dirty="0" smtClean="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600" b="1" i="0" u="none" strike="noStrike" dirty="0" smtClean="0">
                        <a:solidFill>
                          <a:schemeClr val="tx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4056">
                <a:tc>
                  <a:txBody>
                    <a:bodyPr/>
                    <a:lstStyle/>
                    <a:p>
                      <a:pPr algn="l" fontAlgn="b"/>
                      <a:endParaRPr lang="es-ES_tradnl" sz="1400" b="1" i="0" u="none" strike="noStrike" kern="1200" dirty="0">
                        <a:solidFill>
                          <a:schemeClr val="bg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6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4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6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800" b="1" i="0" u="none" strike="noStrike" dirty="0" smtClean="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6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600" b="1" i="0" u="none" strike="noStrike" dirty="0" smtClean="0">
                        <a:solidFill>
                          <a:schemeClr val="bg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
        <p:nvSpPr>
          <p:cNvPr id="6" name="1 Título"/>
          <p:cNvSpPr>
            <a:spLocks noGrp="1"/>
          </p:cNvSpPr>
          <p:nvPr>
            <p:ph type="title"/>
          </p:nvPr>
        </p:nvSpPr>
        <p:spPr>
          <a:xfrm>
            <a:off x="179512" y="476672"/>
            <a:ext cx="8208912" cy="792088"/>
          </a:xfrm>
        </p:spPr>
        <p:txBody>
          <a:bodyPr>
            <a:normAutofit fontScale="90000"/>
          </a:bodyPr>
          <a:lstStyle/>
          <a:p>
            <a:pPr eaLnBrk="1" fontAlgn="auto" hangingPunct="1">
              <a:spcAft>
                <a:spcPts val="0"/>
              </a:spcAft>
              <a:defRPr/>
            </a:pPr>
            <a:r>
              <a:rPr lang="es-ES_tradnl" sz="2400" u="sng" dirty="0" smtClean="0">
                <a:solidFill>
                  <a:schemeClr val="tx1"/>
                </a:solidFill>
                <a:effectLst/>
              </a:rPr>
              <a:t>Resultados: Escenario financiación 1</a:t>
            </a:r>
            <a:br>
              <a:rPr lang="es-ES_tradnl" sz="2400" u="sng" dirty="0" smtClean="0">
                <a:solidFill>
                  <a:schemeClr val="tx1"/>
                </a:solidFill>
                <a:effectLst/>
              </a:rPr>
            </a:br>
            <a:r>
              <a:rPr lang="es-ES_tradnl" sz="2200" b="0" dirty="0" smtClean="0">
                <a:solidFill>
                  <a:schemeClr val="tx1"/>
                </a:solidFill>
                <a:effectLst/>
              </a:rPr>
              <a:t>Profesionales sanitarios formados en cesación tabáquica</a:t>
            </a:r>
            <a:br>
              <a:rPr lang="es-ES_tradnl" sz="2200" b="0" dirty="0" smtClean="0">
                <a:solidFill>
                  <a:schemeClr val="tx1"/>
                </a:solidFill>
                <a:effectLst/>
              </a:rPr>
            </a:br>
            <a:endParaRPr lang="es-ES_tradnl" sz="2000" b="0" dirty="0" smtClean="0">
              <a:solidFill>
                <a:schemeClr val="tx1"/>
              </a:solidFill>
              <a:effectLst/>
            </a:endParaRPr>
          </a:p>
        </p:txBody>
      </p:sp>
      <p:sp>
        <p:nvSpPr>
          <p:cNvPr id="5" name="4 CuadroTexto"/>
          <p:cNvSpPr txBox="1">
            <a:spLocks noChangeArrowheads="1"/>
          </p:cNvSpPr>
          <p:nvPr/>
        </p:nvSpPr>
        <p:spPr bwMode="auto">
          <a:xfrm>
            <a:off x="66533" y="5589240"/>
            <a:ext cx="8537915" cy="246221"/>
          </a:xfrm>
          <a:prstGeom prst="rect">
            <a:avLst/>
          </a:prstGeom>
          <a:solidFill>
            <a:schemeClr val="bg1"/>
          </a:solidFill>
          <a:ln w="9525">
            <a:noFill/>
            <a:miter lim="800000"/>
            <a:headEnd/>
            <a:tailEnd/>
          </a:ln>
        </p:spPr>
        <p:txBody>
          <a:bodyPr wrap="none">
            <a:spAutoFit/>
          </a:bodyPr>
          <a:lstStyle/>
          <a:p>
            <a:pPr>
              <a:defRPr/>
            </a:pPr>
            <a:r>
              <a:rPr lang="es-ES_tradnl" sz="1000" dirty="0" smtClean="0">
                <a:latin typeface="Arial" charset="0"/>
              </a:rPr>
              <a:t>Costes asistenciales=Visitas adicionales a profesionales sanitarios (especialista y/o enfermería). En paréntesis límites inferior y superior del IC 95%</a:t>
            </a:r>
            <a:endParaRPr lang="es-ES_tradnl" sz="1000" dirty="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357158" y="1071546"/>
            <a:ext cx="8401080" cy="3001973"/>
          </a:xfrm>
        </p:spPr>
        <p:txBody>
          <a:bodyPr/>
          <a:lstStyle/>
          <a:p>
            <a:r>
              <a:rPr lang="es-ES_tradnl" sz="2400" dirty="0" smtClean="0">
                <a:latin typeface="Arial" pitchFamily="34" charset="0"/>
                <a:cs typeface="Arial" pitchFamily="34" charset="0"/>
              </a:rPr>
              <a:t>En cinco años, alrededor de 120.000 pacientes intentarían dejar de fumar y, de ellos, alrededor de 17.700 (14,6%) lo conseguirían.</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El SNS incurriría en nuevos gastos:</a:t>
            </a:r>
          </a:p>
          <a:p>
            <a:pPr lvl="1"/>
            <a:r>
              <a:rPr lang="es-ES_tradnl" sz="2000" dirty="0" smtClean="0">
                <a:latin typeface="Arial" pitchFamily="34" charset="0"/>
                <a:cs typeface="Arial" pitchFamily="34" charset="0"/>
              </a:rPr>
              <a:t>Financiación de fármacos……………………..18.400.000 €</a:t>
            </a:r>
          </a:p>
          <a:p>
            <a:pPr lvl="1"/>
            <a:r>
              <a:rPr lang="es-ES_tradnl" sz="2000" dirty="0" smtClean="0">
                <a:latin typeface="Arial" pitchFamily="34" charset="0"/>
                <a:cs typeface="Arial" pitchFamily="34" charset="0"/>
              </a:rPr>
              <a:t>Asistencia sanitaria a los fumadores…………21.900.000 €</a:t>
            </a:r>
          </a:p>
          <a:p>
            <a:pPr lvl="1"/>
            <a:r>
              <a:rPr lang="es-ES_tradnl" sz="2000" dirty="0" smtClean="0">
                <a:latin typeface="Arial" pitchFamily="34" charset="0"/>
                <a:cs typeface="Arial" pitchFamily="34" charset="0"/>
              </a:rPr>
              <a:t>Total………………………………………………40.350.000 €</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En cinco años los 17.700 fumadores que hubieran dejado de fumar habrían evitado un gasto al SNS de 47.990.000 €</a:t>
            </a:r>
          </a:p>
          <a:p>
            <a:endParaRPr lang="es-ES_tradnl" sz="2400" dirty="0" smtClean="0">
              <a:latin typeface="Arial" pitchFamily="34" charset="0"/>
              <a:cs typeface="Arial" pitchFamily="34" charset="0"/>
            </a:endParaRPr>
          </a:p>
          <a:p>
            <a:pPr>
              <a:buNone/>
            </a:pPr>
            <a:endParaRPr lang="es-ES_tradnl" sz="2400" dirty="0" smtClean="0">
              <a:latin typeface="Arial" pitchFamily="34" charset="0"/>
              <a:cs typeface="Arial" pitchFamily="34" charset="0"/>
            </a:endParaRPr>
          </a:p>
          <a:p>
            <a:endParaRPr lang="es-ES_tradnl" sz="3600"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28596" y="214290"/>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dirty="0" smtClean="0">
                <a:ea typeface="+mj-ea"/>
                <a:cs typeface="Arial" pitchFamily="34" charset="0"/>
              </a:rPr>
              <a:t>ESCENARIO FINANCIACIÓN 1. RESUMEN.</a:t>
            </a:r>
            <a:endParaRPr lang="es-ES_tradnl" sz="2800" b="1" baseline="30000" dirty="0">
              <a:ea typeface="+mj-ea"/>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357158" y="1071546"/>
            <a:ext cx="8401080" cy="3001973"/>
          </a:xfrm>
        </p:spPr>
        <p:txBody>
          <a:bodyPr/>
          <a:lstStyle/>
          <a:p>
            <a:pPr>
              <a:buNone/>
            </a:pPr>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Luego el SNS en cinco años habría ahorrado </a:t>
            </a:r>
            <a:r>
              <a:rPr lang="es-ES_tradnl" sz="2400" dirty="0" smtClean="0">
                <a:latin typeface="Arial" pitchFamily="34" charset="0"/>
                <a:cs typeface="Arial" pitchFamily="34" charset="0"/>
              </a:rPr>
              <a:t>7.642.000 €</a:t>
            </a: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En el escenario actual </a:t>
            </a:r>
            <a:r>
              <a:rPr lang="es-ES_tradnl" sz="2400" dirty="0" smtClean="0">
                <a:latin typeface="Arial" pitchFamily="34" charset="0"/>
                <a:cs typeface="Arial" pitchFamily="34" charset="0"/>
              </a:rPr>
              <a:t>el SNS sólo </a:t>
            </a:r>
            <a:r>
              <a:rPr lang="es-ES_tradnl" sz="2400" dirty="0" smtClean="0">
                <a:latin typeface="Arial" pitchFamily="34" charset="0"/>
                <a:cs typeface="Arial" pitchFamily="34" charset="0"/>
              </a:rPr>
              <a:t>ahorra </a:t>
            </a:r>
            <a:r>
              <a:rPr lang="es-ES_tradnl" sz="2400" dirty="0" smtClean="0">
                <a:latin typeface="Arial" pitchFamily="34" charset="0"/>
                <a:cs typeface="Arial" pitchFamily="34" charset="0"/>
              </a:rPr>
              <a:t>3.384.000 </a:t>
            </a:r>
            <a:r>
              <a:rPr lang="es-ES_tradnl" sz="2400" dirty="0" smtClean="0">
                <a:latin typeface="Arial" pitchFamily="34" charset="0"/>
                <a:cs typeface="Arial" pitchFamily="34" charset="0"/>
              </a:rPr>
              <a:t>€</a:t>
            </a:r>
            <a:endParaRPr lang="es-ES_tradnl" sz="2400" dirty="0" smtClean="0">
              <a:latin typeface="Arial" pitchFamily="34" charset="0"/>
              <a:cs typeface="Arial" pitchFamily="34" charset="0"/>
            </a:endParaRPr>
          </a:p>
          <a:p>
            <a:pPr>
              <a:buNone/>
            </a:pPr>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Luego los ahorros adicionales que tendría el SNS con respecto al escenario actual serían de 4.258.000 €.</a:t>
            </a: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endParaRPr lang="es-ES_tradnl" sz="3600"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28596" y="214290"/>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dirty="0" smtClean="0">
                <a:ea typeface="+mj-ea"/>
                <a:cs typeface="Arial" pitchFamily="34" charset="0"/>
              </a:rPr>
              <a:t>ESCENARIO FINANCIACIÓN 1. RESUMEN.</a:t>
            </a:r>
            <a:endParaRPr lang="es-ES_tradnl" sz="2800" b="1" baseline="30000" dirty="0">
              <a:ea typeface="+mj-ea"/>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1285860"/>
            <a:ext cx="8319298" cy="2928958"/>
          </a:xfrm>
        </p:spPr>
        <p:txBody>
          <a:bodyPr/>
          <a:lstStyle/>
          <a:p>
            <a:pPr algn="ctr">
              <a:defRPr/>
            </a:pPr>
            <a:r>
              <a:rPr lang="es-ES_tradnl" sz="4000" u="sng" dirty="0" smtClean="0">
                <a:solidFill>
                  <a:schemeClr val="tx1"/>
                </a:solidFill>
                <a:effectLst/>
              </a:rPr>
              <a:t>Resultados: Análisis de Impacto Presupuestario</a:t>
            </a:r>
            <a:br>
              <a:rPr lang="es-ES_tradnl" sz="4000" u="sng" dirty="0" smtClean="0">
                <a:solidFill>
                  <a:schemeClr val="tx1"/>
                </a:solidFill>
                <a:effectLst/>
              </a:rPr>
            </a:br>
            <a:r>
              <a:rPr lang="es-ES_tradnl" sz="4000" u="sng" dirty="0" smtClean="0">
                <a:solidFill>
                  <a:schemeClr val="tx1"/>
                </a:solidFill>
                <a:effectLst/>
              </a:rPr>
              <a:t/>
            </a:r>
            <a:br>
              <a:rPr lang="es-ES_tradnl" sz="4000" u="sng" dirty="0" smtClean="0">
                <a:solidFill>
                  <a:schemeClr val="tx1"/>
                </a:solidFill>
                <a:effectLst/>
              </a:rPr>
            </a:br>
            <a:r>
              <a:rPr lang="es-ES_tradnl" sz="4000" dirty="0" smtClean="0">
                <a:solidFill>
                  <a:schemeClr val="tx1"/>
                </a:solidFill>
                <a:effectLst/>
              </a:rPr>
              <a:t>ESCENARIO FINANCIACION 2</a:t>
            </a:r>
            <a:endParaRPr lang="es-ES_tradnl" sz="4000" dirty="0">
              <a:solidFill>
                <a:schemeClr val="tx1"/>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Marcador de contenido"/>
          <p:cNvSpPr>
            <a:spLocks noGrp="1"/>
          </p:cNvSpPr>
          <p:nvPr>
            <p:ph idx="1"/>
          </p:nvPr>
        </p:nvSpPr>
        <p:spPr>
          <a:xfrm>
            <a:off x="468313" y="1628775"/>
            <a:ext cx="8229600" cy="3600450"/>
          </a:xfrm>
        </p:spPr>
        <p:txBody>
          <a:bodyPr/>
          <a:lstStyle/>
          <a:p>
            <a:pPr eaLnBrk="1" hangingPunct="1"/>
            <a:endParaRPr lang="es-ES_tradnl" sz="2400" dirty="0" smtClean="0"/>
          </a:p>
          <a:p>
            <a:pPr eaLnBrk="1" hangingPunct="1"/>
            <a:endParaRPr lang="es-ES_tradnl" sz="2400" dirty="0" smtClean="0"/>
          </a:p>
          <a:p>
            <a:pPr eaLnBrk="1" hangingPunct="1"/>
            <a:endParaRPr lang="es-ES_tradnl" sz="2400" dirty="0" smtClean="0"/>
          </a:p>
          <a:p>
            <a:pPr eaLnBrk="1" hangingPunct="1"/>
            <a:r>
              <a:rPr lang="es-ES_tradnl" sz="2400" dirty="0" smtClean="0"/>
              <a:t>Realizar un Análisis del Impacto Presupuestario que tendría la  financiación por el SNS del tratamiento del tabaquismo en fumadores con EPOC.</a:t>
            </a:r>
          </a:p>
          <a:p>
            <a:pPr eaLnBrk="1" hangingPunct="1"/>
            <a:endParaRPr lang="es-ES_tradnl" sz="2400" dirty="0" smtClean="0"/>
          </a:p>
          <a:p>
            <a:pPr eaLnBrk="1" hangingPunct="1"/>
            <a:endParaRPr lang="es-ES_tradnl" sz="2400" dirty="0" smtClean="0"/>
          </a:p>
          <a:p>
            <a:pPr eaLnBrk="1" hangingPunct="1"/>
            <a:endParaRPr lang="es-ES_tradnl" sz="2400" dirty="0" smtClean="0"/>
          </a:p>
        </p:txBody>
      </p:sp>
      <p:sp>
        <p:nvSpPr>
          <p:cNvPr id="5122" name="1 Título"/>
          <p:cNvSpPr>
            <a:spLocks noGrp="1"/>
          </p:cNvSpPr>
          <p:nvPr>
            <p:ph type="title"/>
          </p:nvPr>
        </p:nvSpPr>
        <p:spPr>
          <a:xfrm>
            <a:off x="457200" y="346646"/>
            <a:ext cx="8229600" cy="850106"/>
          </a:xfrm>
        </p:spPr>
        <p:txBody>
          <a:bodyPr>
            <a:normAutofit/>
          </a:bodyPr>
          <a:lstStyle/>
          <a:p>
            <a:pPr eaLnBrk="1" fontAlgn="auto" hangingPunct="1">
              <a:spcAft>
                <a:spcPts val="0"/>
              </a:spcAft>
              <a:defRPr/>
            </a:pPr>
            <a:r>
              <a:rPr lang="es-ES_tradnl" sz="2800" u="sng" dirty="0" smtClean="0">
                <a:solidFill>
                  <a:schemeClr val="tx1"/>
                </a:solidFill>
              </a:rPr>
              <a:t>Objetivo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contenido"/>
          <p:cNvSpPr>
            <a:spLocks noGrp="1"/>
          </p:cNvSpPr>
          <p:nvPr>
            <p:ph idx="1"/>
          </p:nvPr>
        </p:nvSpPr>
        <p:spPr>
          <a:xfrm>
            <a:off x="323528" y="908720"/>
            <a:ext cx="8568952" cy="5616624"/>
          </a:xfrm>
          <a:solidFill>
            <a:schemeClr val="bg1"/>
          </a:solidFill>
        </p:spPr>
        <p:txBody>
          <a:bodyPr/>
          <a:lstStyle/>
          <a:p>
            <a:pPr marL="268288" lvl="1" indent="-268288">
              <a:spcBef>
                <a:spcPts val="300"/>
              </a:spcBef>
              <a:spcAft>
                <a:spcPts val="300"/>
              </a:spcAft>
              <a:buClr>
                <a:schemeClr val="tx1"/>
              </a:buClr>
              <a:buFont typeface="+mj-lt"/>
              <a:buAutoNum type="romanUcPeriod"/>
              <a:defRPr/>
            </a:pPr>
            <a:endParaRPr lang="es-ES_tradnl" sz="1400" dirty="0" smtClean="0"/>
          </a:p>
          <a:p>
            <a:pPr marL="400050" lvl="1" indent="-400050">
              <a:spcBef>
                <a:spcPts val="300"/>
              </a:spcBef>
              <a:spcAft>
                <a:spcPts val="300"/>
              </a:spcAft>
              <a:buClr>
                <a:schemeClr val="tx1"/>
              </a:buClr>
              <a:buFont typeface="+mj-lt"/>
              <a:buAutoNum type="romanUcPeriod" startAt="2"/>
              <a:defRPr/>
            </a:pPr>
            <a:r>
              <a:rPr lang="es-ES_tradnl" sz="2400" dirty="0" smtClean="0">
                <a:latin typeface="Arial" pitchFamily="34" charset="0"/>
                <a:cs typeface="Arial" pitchFamily="34" charset="0"/>
              </a:rPr>
              <a:t>Escenario  financiación 2 que contempla la financiación de las terapias farmacológicas  y seguimiento en Unidades de Tabaquismo. Las asunciones incorporadas frente al escenario actual son las siguientes:</a:t>
            </a: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 10% en la proporción de pacientes con EPOC diagnosticados.</a:t>
            </a:r>
          </a:p>
          <a:p>
            <a:pPr marL="627063" lvl="1" indent="-271463">
              <a:spcBef>
                <a:spcPts val="0"/>
              </a:spcBef>
              <a:spcAft>
                <a:spcPts val="0"/>
              </a:spcAft>
              <a:buClr>
                <a:schemeClr val="tx1"/>
              </a:buClr>
              <a:buSzPct val="100000"/>
              <a:buFont typeface="Wingdings" pitchFamily="2" charset="2"/>
              <a:buChar char="§"/>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 50% de la demanda de pacientes que desean o intentan dejar de fumar (tasa de presentación).</a:t>
            </a:r>
          </a:p>
          <a:p>
            <a:pPr marL="627063" lvl="1" indent="-271463">
              <a:spcBef>
                <a:spcPts val="0"/>
              </a:spcBef>
              <a:spcAft>
                <a:spcPts val="0"/>
              </a:spcAft>
              <a:buClr>
                <a:schemeClr val="tx1"/>
              </a:buClr>
              <a:buSzPct val="100000"/>
              <a:buFont typeface="Wingdings" pitchFamily="2" charset="2"/>
              <a:buChar char="§"/>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Incrementa la prescripción  tratamiento farmacológico: hasta el 61,7%  de los que lo intentan.</a:t>
            </a:r>
          </a:p>
          <a:p>
            <a:pPr marL="627063" lvl="1" indent="-271463">
              <a:spcBef>
                <a:spcPts val="0"/>
              </a:spcBef>
              <a:spcAft>
                <a:spcPts val="0"/>
              </a:spcAft>
              <a:buClr>
                <a:schemeClr val="tx1"/>
              </a:buClr>
              <a:buSzPct val="100000"/>
              <a:buFont typeface="Wingdings" pitchFamily="2" charset="2"/>
              <a:buChar char="§"/>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Cambia la distribución en el uso de  fármacos:  </a:t>
            </a:r>
            <a:r>
              <a:rPr lang="es-ES_tradnl" sz="2000" dirty="0" err="1" smtClean="0">
                <a:latin typeface="Arial" pitchFamily="34" charset="0"/>
                <a:cs typeface="Arial" pitchFamily="34" charset="0"/>
              </a:rPr>
              <a:t>Vareniclina</a:t>
            </a:r>
            <a:r>
              <a:rPr lang="es-ES_tradnl" sz="2000" dirty="0" smtClean="0">
                <a:latin typeface="Arial" pitchFamily="34" charset="0"/>
                <a:cs typeface="Arial" pitchFamily="34" charset="0"/>
              </a:rPr>
              <a:t>: 44,6%; </a:t>
            </a:r>
            <a:r>
              <a:rPr lang="es-ES_tradnl" sz="2000" dirty="0" err="1" smtClean="0">
                <a:latin typeface="Arial" pitchFamily="34" charset="0"/>
                <a:cs typeface="Arial" pitchFamily="34" charset="0"/>
              </a:rPr>
              <a:t>Bupropion</a:t>
            </a:r>
            <a:r>
              <a:rPr lang="es-ES_tradnl" sz="2000" dirty="0" smtClean="0">
                <a:latin typeface="Arial" pitchFamily="34" charset="0"/>
                <a:cs typeface="Arial" pitchFamily="34" charset="0"/>
              </a:rPr>
              <a:t>: 4,2% y TSN: 51,2%.</a:t>
            </a:r>
          </a:p>
        </p:txBody>
      </p:sp>
      <p:sp>
        <p:nvSpPr>
          <p:cNvPr id="3" name="2 Título"/>
          <p:cNvSpPr>
            <a:spLocks noGrp="1"/>
          </p:cNvSpPr>
          <p:nvPr>
            <p:ph type="title"/>
          </p:nvPr>
        </p:nvSpPr>
        <p:spPr>
          <a:xfrm>
            <a:off x="457200" y="260648"/>
            <a:ext cx="8229600" cy="576064"/>
          </a:xfrm>
        </p:spPr>
        <p:txBody>
          <a:bodyPr/>
          <a:lstStyle/>
          <a:p>
            <a:pPr>
              <a:defRPr/>
            </a:pPr>
            <a:r>
              <a:rPr lang="es-ES_tradnl" sz="2800" u="sng" dirty="0" smtClean="0">
                <a:solidFill>
                  <a:schemeClr val="tx1"/>
                </a:solidFill>
              </a:rPr>
              <a:t>Métodos: Escenario de financiación 2.</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contenido"/>
          <p:cNvSpPr>
            <a:spLocks noGrp="1"/>
          </p:cNvSpPr>
          <p:nvPr>
            <p:ph idx="1"/>
          </p:nvPr>
        </p:nvSpPr>
        <p:spPr>
          <a:xfrm>
            <a:off x="323528" y="908720"/>
            <a:ext cx="8568952" cy="5616624"/>
          </a:xfrm>
          <a:solidFill>
            <a:schemeClr val="bg1"/>
          </a:solidFill>
        </p:spPr>
        <p:txBody>
          <a:bodyPr/>
          <a:lstStyle/>
          <a:p>
            <a:pPr marL="268288" lvl="1" indent="-268288">
              <a:spcBef>
                <a:spcPts val="300"/>
              </a:spcBef>
              <a:spcAft>
                <a:spcPts val="300"/>
              </a:spcAft>
              <a:buClr>
                <a:schemeClr val="tx1"/>
              </a:buClr>
              <a:buFont typeface="+mj-lt"/>
              <a:buAutoNum type="romanUcPeriod"/>
              <a:defRPr/>
            </a:pPr>
            <a:endParaRPr lang="es-ES_tradnl" sz="1400" dirty="0" smtClean="0"/>
          </a:p>
          <a:p>
            <a:pPr marL="400050" lvl="1" indent="-400050">
              <a:spcBef>
                <a:spcPts val="300"/>
              </a:spcBef>
              <a:spcAft>
                <a:spcPts val="300"/>
              </a:spcAft>
              <a:buClr>
                <a:schemeClr val="tx1"/>
              </a:buClr>
              <a:buNone/>
              <a:defRPr/>
            </a:pPr>
            <a:endParaRPr lang="es-ES_tradnl" sz="2400" dirty="0" smtClean="0">
              <a:latin typeface="Arial" pitchFamily="34" charset="0"/>
              <a:cs typeface="Arial" pitchFamily="34" charset="0"/>
            </a:endParaRPr>
          </a:p>
          <a:p>
            <a:pPr marL="627063" lvl="1" indent="-271463">
              <a:spcBef>
                <a:spcPts val="0"/>
              </a:spcBef>
              <a:spcAft>
                <a:spcPts val="0"/>
              </a:spcAft>
              <a:buClr>
                <a:schemeClr val="tx1"/>
              </a:buClr>
              <a:buSzPct val="100000"/>
              <a:buNone/>
              <a:defRPr/>
            </a:pPr>
            <a:endParaRPr lang="es-ES_tradnl" sz="16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Eficacia observada en unidades de tabaquismo.</a:t>
            </a:r>
            <a:endParaRPr lang="es-ES_tradnl" sz="2000" dirty="0" smtClean="0">
              <a:latin typeface="Arial" charset="0"/>
              <a:cs typeface="Arial" charset="0"/>
            </a:endParaRPr>
          </a:p>
          <a:p>
            <a:pPr marL="627063" lvl="1" indent="-271463">
              <a:spcBef>
                <a:spcPts val="0"/>
              </a:spcBef>
              <a:spcAft>
                <a:spcPts val="0"/>
              </a:spcAft>
              <a:buClr>
                <a:schemeClr val="tx1"/>
              </a:buClr>
              <a:buSzPct val="100000"/>
              <a:buNone/>
              <a:defRPr/>
            </a:pPr>
            <a:endParaRPr lang="es-ES_tradnl" sz="2000" dirty="0" smtClean="0">
              <a:latin typeface="Arial" pitchFamily="34" charset="0"/>
              <a:cs typeface="Arial" pitchFamily="34" charset="0"/>
            </a:endParaRPr>
          </a:p>
          <a:p>
            <a:pPr marL="627063" lvl="1" indent="-271463">
              <a:spcBef>
                <a:spcPts val="0"/>
              </a:spcBef>
              <a:spcAft>
                <a:spcPts val="0"/>
              </a:spcAft>
              <a:buClr>
                <a:schemeClr val="tx1"/>
              </a:buClr>
              <a:buSzPct val="100000"/>
              <a:buFont typeface="Wingdings" pitchFamily="2" charset="2"/>
              <a:buChar char="§"/>
              <a:defRPr/>
            </a:pPr>
            <a:r>
              <a:rPr lang="es-ES_tradnl" sz="2000" dirty="0" smtClean="0">
                <a:latin typeface="Arial" pitchFamily="34" charset="0"/>
                <a:cs typeface="Arial" pitchFamily="34" charset="0"/>
              </a:rPr>
              <a:t>Coste de seguimiento por profesionales sanitarios en unidad especializada: </a:t>
            </a:r>
          </a:p>
          <a:p>
            <a:pPr marL="865188" lvl="2" indent="-271463">
              <a:spcBef>
                <a:spcPts val="0"/>
              </a:spcBef>
              <a:spcAft>
                <a:spcPts val="0"/>
              </a:spcAft>
              <a:buClr>
                <a:schemeClr val="tx1"/>
              </a:buClr>
              <a:buFont typeface="Wingdings" pitchFamily="2" charset="2"/>
              <a:buChar char="§"/>
              <a:defRPr/>
            </a:pPr>
            <a:r>
              <a:rPr lang="es-ES_tradnl" sz="1800" dirty="0" smtClean="0">
                <a:latin typeface="Arial" pitchFamily="34" charset="0"/>
                <a:cs typeface="Arial" pitchFamily="34" charset="0"/>
              </a:rPr>
              <a:t>2 visitas médico  (inicial y de seguimiento) </a:t>
            </a:r>
          </a:p>
          <a:p>
            <a:pPr marL="865188" lvl="2" indent="-271463">
              <a:spcBef>
                <a:spcPts val="0"/>
              </a:spcBef>
              <a:spcAft>
                <a:spcPts val="0"/>
              </a:spcAft>
              <a:buClr>
                <a:schemeClr val="tx1"/>
              </a:buClr>
              <a:buFont typeface="Wingdings" pitchFamily="2" charset="2"/>
              <a:buChar char="§"/>
              <a:defRPr/>
            </a:pPr>
            <a:r>
              <a:rPr lang="es-ES_tradnl" sz="1800" dirty="0" smtClean="0">
                <a:latin typeface="Arial" pitchFamily="34" charset="0"/>
                <a:cs typeface="Arial" pitchFamily="34" charset="0"/>
              </a:rPr>
              <a:t>4 visitas de enfermería.</a:t>
            </a:r>
          </a:p>
        </p:txBody>
      </p:sp>
      <p:sp>
        <p:nvSpPr>
          <p:cNvPr id="3" name="2 Título"/>
          <p:cNvSpPr>
            <a:spLocks noGrp="1"/>
          </p:cNvSpPr>
          <p:nvPr>
            <p:ph type="title"/>
          </p:nvPr>
        </p:nvSpPr>
        <p:spPr>
          <a:xfrm>
            <a:off x="457200" y="260648"/>
            <a:ext cx="8229600" cy="576064"/>
          </a:xfrm>
        </p:spPr>
        <p:txBody>
          <a:bodyPr/>
          <a:lstStyle/>
          <a:p>
            <a:pPr>
              <a:defRPr/>
            </a:pPr>
            <a:r>
              <a:rPr lang="es-ES_tradnl" sz="2800" u="sng" dirty="0" smtClean="0">
                <a:solidFill>
                  <a:schemeClr val="tx1"/>
                </a:solidFill>
              </a:rPr>
              <a:t>Métodos: Escenario de financiación 2.</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107950" y="981075"/>
          <a:ext cx="8964487" cy="5394864"/>
        </p:xfrm>
        <a:graphic>
          <a:graphicData uri="http://schemas.openxmlformats.org/drawingml/2006/table">
            <a:tbl>
              <a:tblPr firstRow="1" bandRow="1">
                <a:tableStyleId>{5C22544A-7EE6-4342-B048-85BDC9FD1C3A}</a:tableStyleId>
              </a:tblPr>
              <a:tblGrid>
                <a:gridCol w="3599954"/>
                <a:gridCol w="1152128"/>
                <a:gridCol w="1121376"/>
                <a:gridCol w="1030343"/>
                <a:gridCol w="1030343"/>
                <a:gridCol w="1030343"/>
              </a:tblGrid>
              <a:tr h="492434">
                <a:tc>
                  <a:txBody>
                    <a:bodyPr/>
                    <a:lstStyle/>
                    <a:p>
                      <a:pPr algn="ctr" fontAlgn="ctr"/>
                      <a:endParaRPr lang="es-ES_tradnl" sz="1400" b="1" i="0" u="none" strike="noStrike" dirty="0">
                        <a:solidFill>
                          <a:srgbClr val="FFFFFF"/>
                        </a:solidFill>
                        <a:latin typeface="Arial" pitchFamily="34" charset="0"/>
                        <a:cs typeface="Arial" pitchFamily="34" charset="0"/>
                      </a:endParaRPr>
                    </a:p>
                  </a:txBody>
                  <a:tcPr marL="0" marR="0" marT="0" marB="0" anchor="ctr"/>
                </a:tc>
                <a:tc>
                  <a:txBody>
                    <a:bodyPr/>
                    <a:lstStyle/>
                    <a:p>
                      <a:pPr algn="ctr" fontAlgn="ctr"/>
                      <a:r>
                        <a:rPr lang="es-ES_tradnl" sz="1800" u="none" strike="noStrike" dirty="0">
                          <a:effectLst>
                            <a:outerShdw blurRad="38100" dist="38100" dir="2700000" algn="tl">
                              <a:srgbClr val="000000">
                                <a:alpha val="43137"/>
                              </a:srgbClr>
                            </a:outerShdw>
                          </a:effectLst>
                          <a:latin typeface="Arial" pitchFamily="34" charset="0"/>
                          <a:cs typeface="Arial" pitchFamily="34" charset="0"/>
                        </a:rPr>
                        <a:t>Año </a:t>
                      </a: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base</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2º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3</a:t>
                      </a:r>
                      <a:r>
                        <a:rPr lang="es-ES_tradnl" sz="1800" u="none" strike="noStrike" baseline="30000" dirty="0" smtClean="0">
                          <a:effectLst>
                            <a:outerShdw blurRad="38100" dist="38100" dir="2700000" algn="tl">
                              <a:srgbClr val="000000">
                                <a:alpha val="43137"/>
                              </a:srgbClr>
                            </a:outerShdw>
                          </a:effectLst>
                          <a:latin typeface="Arial" pitchFamily="34" charset="0"/>
                          <a:cs typeface="Arial" pitchFamily="34" charset="0"/>
                        </a:rPr>
                        <a:t>r</a:t>
                      </a: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4º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5º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general </a:t>
                      </a:r>
                      <a:r>
                        <a:rPr lang="es-ES_tradnl" sz="1400" b="0" i="0" u="sng" strike="noStrike" dirty="0" smtClean="0">
                          <a:latin typeface="Arial"/>
                        </a:rPr>
                        <a:t>&gt;</a:t>
                      </a:r>
                      <a:r>
                        <a:rPr lang="es-ES_tradnl" sz="1400" b="0" i="0" u="none" strike="noStrike" dirty="0" smtClean="0">
                          <a:latin typeface="Arial"/>
                        </a:rPr>
                        <a:t>40 años</a:t>
                      </a:r>
                      <a:endParaRPr lang="es-ES_tradnl" sz="1400" b="0" i="0" u="none" strike="noStrike" dirty="0">
                        <a:latin typeface="Arial"/>
                      </a:endParaRPr>
                    </a:p>
                  </a:txBody>
                  <a:tcPr marL="180000" marR="0" marT="0" marB="0" anchor="ctr">
                    <a:solidFill>
                      <a:schemeClr val="bg1"/>
                    </a:solidFill>
                  </a:tcPr>
                </a:tc>
                <a:tc>
                  <a:txBody>
                    <a:bodyPr/>
                    <a:lstStyle/>
                    <a:p>
                      <a:pPr algn="ctr" fontAlgn="ctr"/>
                      <a:r>
                        <a:rPr lang="es-ES_tradnl" sz="1400" b="0" i="0" u="none" strike="noStrike" dirty="0">
                          <a:latin typeface="Arial"/>
                        </a:rPr>
                        <a:t>24.321.996</a:t>
                      </a:r>
                    </a:p>
                  </a:txBody>
                  <a:tcPr marL="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r>
              <a:tr h="377110">
                <a:tc>
                  <a:txBody>
                    <a:bodyPr/>
                    <a:lstStyle/>
                    <a:p>
                      <a:pPr marL="0" indent="176213" algn="l" fontAlgn="ctr"/>
                      <a:r>
                        <a:rPr lang="es-ES_tradnl" sz="1400" b="0" i="0" u="none" strike="noStrike" dirty="0">
                          <a:latin typeface="Arial"/>
                        </a:rPr>
                        <a:t>Población masculina en el año</a:t>
                      </a:r>
                    </a:p>
                  </a:txBody>
                  <a:tcPr marL="18000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b"/>
                      <a:r>
                        <a:rPr lang="es-ES_tradnl" sz="1400" b="0" i="0" u="none" strike="noStrike">
                          <a:latin typeface="Arial"/>
                        </a:rPr>
                        <a:t>11.646.566</a:t>
                      </a:r>
                    </a:p>
                  </a:txBody>
                  <a:tcPr marL="0" marR="0" marT="0" marB="0" anchor="ctr">
                    <a:solidFill>
                      <a:schemeClr val="bg1"/>
                    </a:solidFill>
                  </a:tcPr>
                </a:tc>
                <a:tc>
                  <a:txBody>
                    <a:bodyPr/>
                    <a:lstStyle/>
                    <a:p>
                      <a:pPr algn="ctr" fontAlgn="b"/>
                      <a:r>
                        <a:rPr lang="es-ES_tradnl" sz="1400" b="0" i="0" u="none" strike="noStrike">
                          <a:latin typeface="Arial"/>
                        </a:rPr>
                        <a:t>11.797.294</a:t>
                      </a:r>
                    </a:p>
                  </a:txBody>
                  <a:tcPr marL="0" marR="0" marT="0" marB="0" anchor="ctr">
                    <a:solidFill>
                      <a:schemeClr val="bg1"/>
                    </a:solidFill>
                  </a:tcPr>
                </a:tc>
                <a:tc>
                  <a:txBody>
                    <a:bodyPr/>
                    <a:lstStyle/>
                    <a:p>
                      <a:pPr algn="ctr" fontAlgn="b"/>
                      <a:r>
                        <a:rPr lang="es-ES_tradnl" sz="1400" b="0" i="0" u="none" strike="noStrike">
                          <a:latin typeface="Arial"/>
                        </a:rPr>
                        <a:t>11.942.395</a:t>
                      </a:r>
                    </a:p>
                  </a:txBody>
                  <a:tcPr marL="0" marR="0" marT="0" marB="0" anchor="ctr">
                    <a:solidFill>
                      <a:schemeClr val="bg1"/>
                    </a:solidFill>
                  </a:tcPr>
                </a:tc>
                <a:tc>
                  <a:txBody>
                    <a:bodyPr/>
                    <a:lstStyle/>
                    <a:p>
                      <a:pPr algn="ctr" fontAlgn="b"/>
                      <a:r>
                        <a:rPr lang="es-ES_tradnl" sz="1400" b="0" i="0" u="none" strike="noStrike">
                          <a:latin typeface="Arial"/>
                        </a:rPr>
                        <a:t>12.077.252</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Población femenina en el año </a:t>
                      </a:r>
                    </a:p>
                  </a:txBody>
                  <a:tcPr marL="18000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b"/>
                      <a:r>
                        <a:rPr lang="es-ES_tradnl" sz="1400" b="0" i="0" u="none" strike="noStrike">
                          <a:latin typeface="Arial"/>
                        </a:rPr>
                        <a:t>13.004.363</a:t>
                      </a:r>
                    </a:p>
                  </a:txBody>
                  <a:tcPr marL="0" marR="0" marT="0" marB="0" anchor="ctr">
                    <a:solidFill>
                      <a:schemeClr val="bg1"/>
                    </a:solidFill>
                  </a:tcPr>
                </a:tc>
                <a:tc>
                  <a:txBody>
                    <a:bodyPr/>
                    <a:lstStyle/>
                    <a:p>
                      <a:pPr algn="ctr" fontAlgn="b"/>
                      <a:r>
                        <a:rPr lang="es-ES_tradnl" sz="1400" b="0" i="0" u="none" strike="noStrike">
                          <a:latin typeface="Arial"/>
                        </a:rPr>
                        <a:t>13.177.535</a:t>
                      </a:r>
                    </a:p>
                  </a:txBody>
                  <a:tcPr marL="0" marR="0" marT="0" marB="0" anchor="ctr">
                    <a:solidFill>
                      <a:schemeClr val="bg1"/>
                    </a:solidFill>
                  </a:tcPr>
                </a:tc>
                <a:tc>
                  <a:txBody>
                    <a:bodyPr/>
                    <a:lstStyle/>
                    <a:p>
                      <a:pPr algn="ctr" fontAlgn="b"/>
                      <a:r>
                        <a:rPr lang="es-ES_tradnl" sz="1400" b="0" i="0" u="none" strike="noStrike">
                          <a:latin typeface="Arial"/>
                        </a:rPr>
                        <a:t>13.347.874</a:t>
                      </a:r>
                    </a:p>
                  </a:txBody>
                  <a:tcPr marL="0" marR="0" marT="0" marB="0" anchor="ctr">
                    <a:solidFill>
                      <a:schemeClr val="bg1"/>
                    </a:solidFill>
                  </a:tcPr>
                </a:tc>
                <a:tc>
                  <a:txBody>
                    <a:bodyPr/>
                    <a:lstStyle/>
                    <a:p>
                      <a:pPr algn="ctr" fontAlgn="b"/>
                      <a:r>
                        <a:rPr lang="es-ES_tradnl" sz="1400" b="0" i="0" u="none" strike="noStrike" dirty="0">
                          <a:latin typeface="Arial"/>
                        </a:rPr>
                        <a:t>13.510.936</a:t>
                      </a:r>
                    </a:p>
                  </a:txBody>
                  <a:tcPr marL="0" marR="0" marT="0" marB="0" anchor="ctr">
                    <a:solidFill>
                      <a:schemeClr val="bg1"/>
                    </a:solidFill>
                  </a:tcP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con EPOC </a:t>
                      </a:r>
                      <a:r>
                        <a:rPr lang="es-ES_tradnl" sz="1200" b="0" i="0" u="none" strike="noStrike" dirty="0" smtClean="0">
                          <a:latin typeface="Arial"/>
                        </a:rPr>
                        <a:t>(prevalente)</a:t>
                      </a:r>
                      <a:endParaRPr lang="es-ES_tradnl" sz="1400" b="0" i="0" u="none" strike="noStrike" dirty="0">
                        <a:latin typeface="Arial"/>
                      </a:endParaRPr>
                    </a:p>
                  </a:txBody>
                  <a:tcPr marL="180000" marR="0" marT="0" marB="0" anchor="ctr">
                    <a:solidFill>
                      <a:schemeClr val="bg1"/>
                    </a:solidFill>
                  </a:tcPr>
                </a:tc>
                <a:tc>
                  <a:txBody>
                    <a:bodyPr/>
                    <a:lstStyle/>
                    <a:p>
                      <a:pPr algn="ctr" fontAlgn="ctr"/>
                      <a:r>
                        <a:rPr lang="es-ES_tradnl" sz="1400" b="0" i="0" u="none" strike="noStrike" dirty="0">
                          <a:latin typeface="Arial"/>
                        </a:rPr>
                        <a:t>1.913.441</a:t>
                      </a:r>
                    </a:p>
                  </a:txBody>
                  <a:tcPr marL="0" marR="0" marT="0" marB="0" anchor="ctr">
                    <a:solidFill>
                      <a:schemeClr val="bg1"/>
                    </a:solidFill>
                  </a:tcPr>
                </a:tc>
                <a:tc>
                  <a:txBody>
                    <a:bodyPr/>
                    <a:lstStyle/>
                    <a:p>
                      <a:pPr algn="ctr" fontAlgn="ctr"/>
                      <a:r>
                        <a:rPr lang="es-ES_tradnl" sz="1400" b="0" i="0" u="none" strike="noStrike" dirty="0">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con EPOC </a:t>
                      </a:r>
                      <a:r>
                        <a:rPr lang="es-ES_tradnl" sz="1200" b="0" i="0" u="none" strike="noStrike" dirty="0" smtClean="0">
                          <a:latin typeface="Arial"/>
                        </a:rPr>
                        <a:t>(nuevos casos/año)</a:t>
                      </a:r>
                      <a:endParaRPr lang="es-ES_tradnl" sz="1400" b="0" i="0" u="none" strike="noStrike" dirty="0">
                        <a:latin typeface="Arial"/>
                      </a:endParaRPr>
                    </a:p>
                  </a:txBody>
                  <a:tcPr marL="180000" marR="0" marT="0" marB="0" anchor="ctr">
                    <a:solidFill>
                      <a:schemeClr val="bg1"/>
                    </a:solidFill>
                  </a:tcPr>
                </a:tc>
                <a:tc>
                  <a:txBody>
                    <a:bodyPr/>
                    <a:lstStyle/>
                    <a:p>
                      <a:pPr algn="ctr" fontAlgn="ctr"/>
                      <a:endParaRPr lang="es-ES_tradnl" sz="1400" b="0" i="0" u="none" strike="noStrike">
                        <a:latin typeface="Arial"/>
                      </a:endParaRPr>
                    </a:p>
                  </a:txBody>
                  <a:tcPr marL="0" marR="0" marT="0" marB="0" anchor="ctr">
                    <a:solidFill>
                      <a:schemeClr val="bg1"/>
                    </a:solidFill>
                  </a:tcPr>
                </a:tc>
                <a:tc>
                  <a:txBody>
                    <a:bodyPr/>
                    <a:lstStyle/>
                    <a:p>
                      <a:pPr algn="ctr" fontAlgn="ctr"/>
                      <a:r>
                        <a:rPr lang="es-ES_tradnl" sz="1400" b="0" i="0" u="none" strike="noStrike" dirty="0">
                          <a:latin typeface="Arial"/>
                        </a:rPr>
                        <a:t>222.000</a:t>
                      </a:r>
                    </a:p>
                  </a:txBody>
                  <a:tcPr marL="0" marR="0" marT="0" marB="0" anchor="ctr">
                    <a:solidFill>
                      <a:schemeClr val="bg1"/>
                    </a:solidFill>
                  </a:tcPr>
                </a:tc>
                <a:tc>
                  <a:txBody>
                    <a:bodyPr/>
                    <a:lstStyle/>
                    <a:p>
                      <a:pPr algn="ctr" fontAlgn="ctr"/>
                      <a:r>
                        <a:rPr lang="es-ES_tradnl" sz="1400" b="0" i="0" u="none" strike="noStrike">
                          <a:latin typeface="Arial"/>
                        </a:rPr>
                        <a:t>224.888</a:t>
                      </a:r>
                    </a:p>
                  </a:txBody>
                  <a:tcPr marL="0" marR="0" marT="0" marB="0" anchor="ctr">
                    <a:solidFill>
                      <a:schemeClr val="bg1"/>
                    </a:solidFill>
                  </a:tcPr>
                </a:tc>
                <a:tc>
                  <a:txBody>
                    <a:bodyPr/>
                    <a:lstStyle/>
                    <a:p>
                      <a:pPr algn="ctr" fontAlgn="ctr"/>
                      <a:r>
                        <a:rPr lang="es-ES_tradnl" sz="1400" b="0" i="0" u="none" strike="noStrike">
                          <a:latin typeface="Arial"/>
                        </a:rPr>
                        <a:t>227.680</a:t>
                      </a:r>
                    </a:p>
                  </a:txBody>
                  <a:tcPr marL="0" marR="0" marT="0" marB="0" anchor="ctr">
                    <a:solidFill>
                      <a:schemeClr val="bg1"/>
                    </a:solidFill>
                  </a:tcPr>
                </a:tc>
                <a:tc>
                  <a:txBody>
                    <a:bodyPr/>
                    <a:lstStyle/>
                    <a:p>
                      <a:pPr algn="ctr" fontAlgn="ctr"/>
                      <a:r>
                        <a:rPr lang="es-ES_tradnl" sz="1400" b="0" i="0" u="none" strike="noStrike" dirty="0">
                          <a:latin typeface="Arial"/>
                        </a:rPr>
                        <a:t>230.289</a:t>
                      </a:r>
                    </a:p>
                  </a:txBody>
                  <a:tcPr marL="0" marR="0" marT="0" marB="0" anchor="ctr">
                    <a:solidFill>
                      <a:schemeClr val="bg1"/>
                    </a:solidFill>
                  </a:tcPr>
                </a:tc>
              </a:tr>
              <a:tr h="377110">
                <a:tc>
                  <a:txBody>
                    <a:bodyPr/>
                    <a:lstStyle/>
                    <a:p>
                      <a:pPr algn="l" fontAlgn="ctr"/>
                      <a:r>
                        <a:rPr lang="es-ES_tradnl" sz="1400" b="0" i="0" u="none" strike="noStrike" dirty="0">
                          <a:latin typeface="Arial"/>
                        </a:rPr>
                        <a:t>Diagnosticados de EPOC</a:t>
                      </a:r>
                    </a:p>
                  </a:txBody>
                  <a:tcPr marL="180000" marR="0" marT="0" marB="0" anchor="ctr">
                    <a:solidFill>
                      <a:schemeClr val="bg1"/>
                    </a:solidFill>
                  </a:tcPr>
                </a:tc>
                <a:tc>
                  <a:txBody>
                    <a:bodyPr/>
                    <a:lstStyle/>
                    <a:p>
                      <a:pPr algn="ctr" fontAlgn="ctr"/>
                      <a:r>
                        <a:rPr lang="es-ES_tradnl" sz="1400" b="0" i="0" u="none" strike="noStrike" dirty="0">
                          <a:latin typeface="Arial"/>
                        </a:rPr>
                        <a:t>568.292</a:t>
                      </a:r>
                    </a:p>
                  </a:txBody>
                  <a:tcPr marL="0" marR="0" marT="0" marB="0" anchor="ctr">
                    <a:solidFill>
                      <a:schemeClr val="bg1"/>
                    </a:solidFill>
                  </a:tcPr>
                </a:tc>
                <a:tc>
                  <a:txBody>
                    <a:bodyPr/>
                    <a:lstStyle/>
                    <a:p>
                      <a:pPr algn="ctr" fontAlgn="ctr"/>
                      <a:r>
                        <a:rPr lang="es-ES_tradnl" sz="1400" b="0" i="0" u="none" strike="noStrike">
                          <a:latin typeface="Arial"/>
                        </a:rPr>
                        <a:t>65.934</a:t>
                      </a:r>
                    </a:p>
                  </a:txBody>
                  <a:tcPr marL="0" marR="0" marT="0" marB="0" anchor="ctr">
                    <a:solidFill>
                      <a:schemeClr val="bg1"/>
                    </a:solidFill>
                  </a:tcPr>
                </a:tc>
                <a:tc>
                  <a:txBody>
                    <a:bodyPr/>
                    <a:lstStyle/>
                    <a:p>
                      <a:pPr algn="ctr" fontAlgn="ctr"/>
                      <a:r>
                        <a:rPr lang="es-ES_tradnl" sz="1400" b="0" i="0" u="none" strike="noStrike">
                          <a:latin typeface="Arial"/>
                        </a:rPr>
                        <a:t>66.792</a:t>
                      </a:r>
                    </a:p>
                  </a:txBody>
                  <a:tcPr marL="0" marR="0" marT="0" marB="0" anchor="ctr">
                    <a:solidFill>
                      <a:schemeClr val="bg1"/>
                    </a:solidFill>
                  </a:tcPr>
                </a:tc>
                <a:tc>
                  <a:txBody>
                    <a:bodyPr/>
                    <a:lstStyle/>
                    <a:p>
                      <a:pPr algn="ctr" fontAlgn="ctr"/>
                      <a:r>
                        <a:rPr lang="es-ES_tradnl" sz="1400" b="0" i="0" u="none" strike="noStrike">
                          <a:latin typeface="Arial"/>
                        </a:rPr>
                        <a:t>67.621</a:t>
                      </a:r>
                    </a:p>
                  </a:txBody>
                  <a:tcPr marL="0" marR="0" marT="0" marB="0" anchor="ctr">
                    <a:solidFill>
                      <a:schemeClr val="bg1"/>
                    </a:solidFill>
                  </a:tcPr>
                </a:tc>
                <a:tc>
                  <a:txBody>
                    <a:bodyPr/>
                    <a:lstStyle/>
                    <a:p>
                      <a:pPr algn="ctr" fontAlgn="ctr"/>
                      <a:r>
                        <a:rPr lang="es-ES_tradnl" sz="1400" b="0" i="0" u="none" strike="noStrike">
                          <a:latin typeface="Arial"/>
                        </a:rPr>
                        <a:t>68.396</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Fumadores con EPOC </a:t>
                      </a:r>
                    </a:p>
                  </a:txBody>
                  <a:tcPr marL="180000" marR="0" marT="0" marB="0" anchor="ctr">
                    <a:solidFill>
                      <a:schemeClr val="bg1"/>
                    </a:solidFill>
                  </a:tcPr>
                </a:tc>
                <a:tc>
                  <a:txBody>
                    <a:bodyPr/>
                    <a:lstStyle/>
                    <a:p>
                      <a:pPr algn="ctr" fontAlgn="ctr"/>
                      <a:r>
                        <a:rPr lang="es-ES_tradnl" sz="1400" b="0" i="0" u="none" strike="noStrike">
                          <a:latin typeface="Arial"/>
                        </a:rPr>
                        <a:t>110.666</a:t>
                      </a:r>
                    </a:p>
                  </a:txBody>
                  <a:tcPr marL="0" marR="0" marT="0" marB="0" anchor="ctr">
                    <a:solidFill>
                      <a:schemeClr val="bg1"/>
                    </a:solidFill>
                  </a:tcPr>
                </a:tc>
                <a:tc>
                  <a:txBody>
                    <a:bodyPr/>
                    <a:lstStyle/>
                    <a:p>
                      <a:pPr algn="ctr" fontAlgn="ctr"/>
                      <a:r>
                        <a:rPr lang="es-ES_tradnl" sz="1400" b="0" i="0" u="none" strike="noStrike">
                          <a:latin typeface="Arial"/>
                        </a:rPr>
                        <a:t>16.385</a:t>
                      </a:r>
                    </a:p>
                  </a:txBody>
                  <a:tcPr marL="0" marR="0" marT="0" marB="0" anchor="ctr">
                    <a:solidFill>
                      <a:schemeClr val="bg1"/>
                    </a:solidFill>
                  </a:tcPr>
                </a:tc>
                <a:tc>
                  <a:txBody>
                    <a:bodyPr/>
                    <a:lstStyle/>
                    <a:p>
                      <a:pPr algn="ctr" fontAlgn="ctr"/>
                      <a:r>
                        <a:rPr lang="es-ES_tradnl" sz="1400" b="0" i="0" u="none" strike="noStrike">
                          <a:latin typeface="Arial"/>
                        </a:rPr>
                        <a:t>16.579</a:t>
                      </a:r>
                    </a:p>
                  </a:txBody>
                  <a:tcPr marL="0" marR="0" marT="0" marB="0" anchor="ctr">
                    <a:solidFill>
                      <a:schemeClr val="bg1"/>
                    </a:solidFill>
                  </a:tcPr>
                </a:tc>
                <a:tc>
                  <a:txBody>
                    <a:bodyPr/>
                    <a:lstStyle/>
                    <a:p>
                      <a:pPr algn="ctr" fontAlgn="ctr"/>
                      <a:r>
                        <a:rPr lang="es-ES_tradnl" sz="1400" b="0" i="0" u="none" strike="noStrike">
                          <a:latin typeface="Arial"/>
                        </a:rPr>
                        <a:t>16.762</a:t>
                      </a:r>
                    </a:p>
                  </a:txBody>
                  <a:tcPr marL="0" marR="0" marT="0" marB="0" anchor="ctr">
                    <a:solidFill>
                      <a:schemeClr val="bg1"/>
                    </a:solidFill>
                  </a:tcPr>
                </a:tc>
                <a:tc>
                  <a:txBody>
                    <a:bodyPr/>
                    <a:lstStyle/>
                    <a:p>
                      <a:pPr algn="ctr" fontAlgn="ctr"/>
                      <a:r>
                        <a:rPr lang="es-ES_tradnl" sz="1400" b="0" i="0" u="none" strike="noStrike">
                          <a:latin typeface="Arial"/>
                        </a:rPr>
                        <a:t>16.927</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Desean dejar de fumar </a:t>
                      </a:r>
                    </a:p>
                  </a:txBody>
                  <a:tcPr marL="180000" marR="0" marT="0" marB="0" anchor="ctr">
                    <a:solidFill>
                      <a:schemeClr val="bg1"/>
                    </a:solidFill>
                  </a:tcPr>
                </a:tc>
                <a:tc>
                  <a:txBody>
                    <a:bodyPr/>
                    <a:lstStyle/>
                    <a:p>
                      <a:pPr algn="ctr" fontAlgn="ctr"/>
                      <a:r>
                        <a:rPr lang="es-ES_tradnl" sz="1400" b="0" i="0" u="none" strike="noStrike">
                          <a:latin typeface="Arial"/>
                        </a:rPr>
                        <a:t>101.260</a:t>
                      </a:r>
                    </a:p>
                  </a:txBody>
                  <a:tcPr marL="0" marR="0" marT="0" marB="0" anchor="ctr">
                    <a:solidFill>
                      <a:schemeClr val="bg1"/>
                    </a:solidFill>
                  </a:tcPr>
                </a:tc>
                <a:tc>
                  <a:txBody>
                    <a:bodyPr/>
                    <a:lstStyle/>
                    <a:p>
                      <a:pPr algn="ctr" fontAlgn="ctr"/>
                      <a:r>
                        <a:rPr lang="es-ES_tradnl" sz="1400" b="0" i="0" u="none" strike="noStrike">
                          <a:latin typeface="Arial"/>
                        </a:rPr>
                        <a:t>14.992</a:t>
                      </a:r>
                    </a:p>
                  </a:txBody>
                  <a:tcPr marL="0" marR="0" marT="0" marB="0" anchor="ctr">
                    <a:solidFill>
                      <a:schemeClr val="bg1"/>
                    </a:solidFill>
                  </a:tcPr>
                </a:tc>
                <a:tc>
                  <a:txBody>
                    <a:bodyPr/>
                    <a:lstStyle/>
                    <a:p>
                      <a:pPr algn="ctr" fontAlgn="ctr"/>
                      <a:r>
                        <a:rPr lang="es-ES_tradnl" sz="1400" b="0" i="0" u="none" strike="noStrike">
                          <a:latin typeface="Arial"/>
                        </a:rPr>
                        <a:t>15.170</a:t>
                      </a:r>
                    </a:p>
                  </a:txBody>
                  <a:tcPr marL="0" marR="0" marT="0" marB="0" anchor="ctr">
                    <a:solidFill>
                      <a:schemeClr val="bg1"/>
                    </a:solidFill>
                  </a:tcPr>
                </a:tc>
                <a:tc>
                  <a:txBody>
                    <a:bodyPr/>
                    <a:lstStyle/>
                    <a:p>
                      <a:pPr algn="ctr" fontAlgn="ctr"/>
                      <a:r>
                        <a:rPr lang="es-ES_tradnl" sz="1400" b="0" i="0" u="none" strike="noStrike">
                          <a:latin typeface="Arial"/>
                        </a:rPr>
                        <a:t>15.337</a:t>
                      </a:r>
                    </a:p>
                  </a:txBody>
                  <a:tcPr marL="0" marR="0" marT="0" marB="0" anchor="ctr">
                    <a:solidFill>
                      <a:schemeClr val="bg1"/>
                    </a:solidFill>
                  </a:tcPr>
                </a:tc>
                <a:tc>
                  <a:txBody>
                    <a:bodyPr/>
                    <a:lstStyle/>
                    <a:p>
                      <a:pPr algn="ctr" fontAlgn="ctr"/>
                      <a:r>
                        <a:rPr lang="es-ES_tradnl" sz="1400" b="0" i="0" u="none" strike="noStrike">
                          <a:latin typeface="Arial"/>
                        </a:rPr>
                        <a:t>15.488</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Dispuestos a dejar de </a:t>
                      </a:r>
                      <a:r>
                        <a:rPr lang="es-ES_tradnl" sz="1400" b="0" i="0" u="none" strike="noStrike" dirty="0" smtClean="0">
                          <a:latin typeface="Arial"/>
                        </a:rPr>
                        <a:t>fumar</a:t>
                      </a:r>
                      <a:endParaRPr lang="es-ES_tradnl" sz="1400" b="0" i="0" u="none" strike="noStrike" dirty="0">
                        <a:latin typeface="Arial"/>
                      </a:endParaRPr>
                    </a:p>
                  </a:txBody>
                  <a:tcPr marL="18000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43.339</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6.417</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6.493</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6.564</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a:latin typeface="Arial"/>
                        </a:rPr>
                        <a:t>6.629</a:t>
                      </a:r>
                    </a:p>
                  </a:txBody>
                  <a:tcPr marL="0" marR="0" marT="0" marB="0" anchor="ctr">
                    <a:lnB w="38100" cap="flat" cmpd="sng" algn="ctr">
                      <a:solidFill>
                        <a:schemeClr val="tx1"/>
                      </a:solidFill>
                      <a:prstDash val="solid"/>
                      <a:round/>
                      <a:headEnd type="none" w="med" len="med"/>
                      <a:tailEnd type="none" w="med" len="med"/>
                    </a:lnB>
                    <a:solidFill>
                      <a:schemeClr val="bg1"/>
                    </a:solidFill>
                  </a:tcPr>
                </a:tc>
              </a:tr>
              <a:tr h="377110">
                <a:tc>
                  <a:txBody>
                    <a:bodyPr/>
                    <a:lstStyle/>
                    <a:p>
                      <a:pPr marL="0" indent="176213" algn="l" fontAlgn="ctr"/>
                      <a:r>
                        <a:rPr lang="es-ES_tradnl" sz="1400" b="0" i="1" u="none" strike="noStrike" dirty="0" smtClean="0">
                          <a:effectLst/>
                          <a:latin typeface="Arial"/>
                        </a:rPr>
                        <a:t>Usaría</a:t>
                      </a:r>
                      <a:r>
                        <a:rPr lang="es-ES_tradnl" sz="1400" b="0" i="1" u="none" strike="noStrike" baseline="0" dirty="0" smtClean="0">
                          <a:effectLst/>
                          <a:latin typeface="Arial"/>
                        </a:rPr>
                        <a:t>n </a:t>
                      </a:r>
                      <a:r>
                        <a:rPr lang="es-ES_tradnl" sz="1400" b="0" i="1" u="none" strike="noStrike" baseline="0" dirty="0" err="1" smtClean="0">
                          <a:effectLst/>
                          <a:latin typeface="Arial"/>
                        </a:rPr>
                        <a:t>tto</a:t>
                      </a:r>
                      <a:r>
                        <a:rPr lang="es-ES_tradnl" sz="1400" b="0" i="1" u="none" strike="noStrike" baseline="0" dirty="0" smtClean="0">
                          <a:effectLst/>
                          <a:latin typeface="Arial"/>
                        </a:rPr>
                        <a:t> Farmacológico</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26.740</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3.959</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4.006</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4.050</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4.090</a:t>
                      </a:r>
                    </a:p>
                  </a:txBody>
                  <a:tcPr marL="0" marR="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r>
              <a:tr h="377110">
                <a:tc>
                  <a:txBody>
                    <a:bodyPr/>
                    <a:lstStyle/>
                    <a:p>
                      <a:pPr marL="0" indent="176213" algn="l" fontAlgn="ctr"/>
                      <a:r>
                        <a:rPr lang="es-ES_tradnl" sz="1400" b="0" i="1" u="none" strike="noStrike" dirty="0" smtClean="0">
                          <a:effectLst/>
                          <a:latin typeface="Arial"/>
                        </a:rPr>
                        <a:t>Fracasos tras intento cesación</a:t>
                      </a:r>
                      <a:r>
                        <a:rPr lang="es-ES_tradnl" sz="1400" b="0" i="1" u="none" strike="noStrike" baseline="0" dirty="0" smtClean="0">
                          <a:effectLst/>
                          <a:latin typeface="Arial"/>
                        </a:rPr>
                        <a:t> </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tcPr>
                </a:tc>
                <a:tc>
                  <a:txBody>
                    <a:bodyPr/>
                    <a:lstStyle/>
                    <a:p>
                      <a:endParaRPr lang="es-ES_tradnl" b="1" i="1" dirty="0">
                        <a:effectLst/>
                      </a:endParaRPr>
                    </a:p>
                  </a:txBody>
                  <a:tcPr marL="0" marR="0" marT="0" marB="0" anchor="ctr"/>
                </a:tc>
                <a:tc>
                  <a:txBody>
                    <a:bodyPr/>
                    <a:lstStyle/>
                    <a:p>
                      <a:pPr algn="ctr" fontAlgn="ctr"/>
                      <a:r>
                        <a:rPr lang="es-ES_tradnl" sz="1400" b="1" i="1" u="none" strike="noStrike" dirty="0">
                          <a:latin typeface="Arial"/>
                        </a:rPr>
                        <a:t>17.164</a:t>
                      </a:r>
                    </a:p>
                  </a:txBody>
                  <a:tcPr marL="0" marR="0" marT="0" marB="0" anchor="ctr"/>
                </a:tc>
                <a:tc>
                  <a:txBody>
                    <a:bodyPr/>
                    <a:lstStyle/>
                    <a:p>
                      <a:pPr algn="ctr" fontAlgn="ctr"/>
                      <a:r>
                        <a:rPr lang="es-ES_tradnl" sz="1400" b="1" i="1" u="none" strike="noStrike">
                          <a:latin typeface="Arial"/>
                        </a:rPr>
                        <a:t>13.881</a:t>
                      </a:r>
                    </a:p>
                  </a:txBody>
                  <a:tcPr marL="0" marR="0" marT="0" marB="0" anchor="ctr"/>
                </a:tc>
                <a:tc>
                  <a:txBody>
                    <a:bodyPr/>
                    <a:lstStyle/>
                    <a:p>
                      <a:pPr algn="ctr" fontAlgn="ctr"/>
                      <a:r>
                        <a:rPr lang="es-ES_tradnl" sz="1400" b="1" i="1" u="none" strike="noStrike">
                          <a:latin typeface="Arial"/>
                        </a:rPr>
                        <a:t>12.002</a:t>
                      </a:r>
                    </a:p>
                  </a:txBody>
                  <a:tcPr marL="0" marR="0" marT="0" marB="0" anchor="ctr"/>
                </a:tc>
                <a:tc>
                  <a:txBody>
                    <a:bodyPr/>
                    <a:lstStyle/>
                    <a:p>
                      <a:pPr algn="ctr" fontAlgn="ctr"/>
                      <a:r>
                        <a:rPr lang="es-ES_tradnl" sz="1400" b="1" i="1" u="none" strike="noStrike">
                          <a:latin typeface="Arial"/>
                        </a:rPr>
                        <a:t>5.712</a:t>
                      </a:r>
                    </a:p>
                  </a:txBody>
                  <a:tcPr marL="0" marR="0" marT="0" marB="0" anchor="ctr">
                    <a:lnR w="38100" cap="flat" cmpd="sng" algn="ctr">
                      <a:solidFill>
                        <a:schemeClr val="tx1"/>
                      </a:solidFill>
                      <a:prstDash val="solid"/>
                      <a:round/>
                      <a:headEnd type="none" w="med" len="med"/>
                      <a:tailEnd type="none" w="med" len="med"/>
                    </a:lnR>
                  </a:tcPr>
                </a:tc>
              </a:tr>
              <a:tr h="377110">
                <a:tc>
                  <a:txBody>
                    <a:bodyPr/>
                    <a:lstStyle/>
                    <a:p>
                      <a:pPr marL="0" indent="176213" algn="l" fontAlgn="ctr"/>
                      <a:r>
                        <a:rPr lang="es-ES_tradnl" sz="1400" b="0" i="1" u="none" strike="noStrike" dirty="0" smtClean="0">
                          <a:effectLst/>
                          <a:latin typeface="Arial"/>
                        </a:rPr>
                        <a:t>Recaídas tras abstinencia</a:t>
                      </a:r>
                      <a:r>
                        <a:rPr lang="es-ES_tradnl" sz="1400" b="0" i="1" u="none" strike="noStrike" baseline="0" dirty="0" smtClean="0">
                          <a:effectLst/>
                          <a:latin typeface="Arial"/>
                        </a:rPr>
                        <a:t> </a:t>
                      </a:r>
                      <a:r>
                        <a:rPr lang="es-ES_tradnl" sz="1400" b="0" i="1" u="none" strike="noStrike" dirty="0" smtClean="0">
                          <a:effectLst/>
                          <a:latin typeface="Arial"/>
                        </a:rPr>
                        <a:t>52 semanas</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endParaRPr lang="es-ES_tradnl" b="1" i="1" dirty="0">
                        <a:effectLst/>
                      </a:endParaRP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dirty="0">
                          <a:latin typeface="Arial"/>
                        </a:rPr>
                        <a:t>287</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dirty="0">
                          <a:latin typeface="Arial"/>
                        </a:rPr>
                        <a:t>505</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dirty="0">
                          <a:latin typeface="Arial"/>
                        </a:rPr>
                        <a:t>681</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dirty="0">
                          <a:latin typeface="Arial"/>
                        </a:rPr>
                        <a:t>572</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r h="377110">
                <a:tc>
                  <a:txBody>
                    <a:bodyPr/>
                    <a:lstStyle/>
                    <a:p>
                      <a:pPr marL="0" marR="0" indent="176213" algn="l"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bg1"/>
                          </a:solidFill>
                          <a:latin typeface="Arial"/>
                        </a:rPr>
                        <a:t>Total Tratados</a:t>
                      </a:r>
                      <a:r>
                        <a:rPr lang="es-ES_tradnl" sz="1600" b="1" i="0" u="none" strike="noStrike" baseline="0" dirty="0" smtClean="0">
                          <a:solidFill>
                            <a:schemeClr val="bg1"/>
                          </a:solidFill>
                          <a:latin typeface="Arial"/>
                        </a:rPr>
                        <a:t> en el año</a:t>
                      </a:r>
                      <a:endParaRPr lang="es-ES_tradnl" sz="1600" b="1" i="0" u="none" strike="noStrike" dirty="0" smtClean="0">
                        <a:solidFill>
                          <a:schemeClr val="bg1"/>
                        </a:solidFill>
                        <a:latin typeface="Arial"/>
                      </a:endParaRPr>
                    </a:p>
                  </a:txBody>
                  <a:tcPr marL="18000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b"/>
                      <a:r>
                        <a:rPr lang="es-ES_tradnl" sz="1600" b="1" i="0" u="none" strike="noStrike" dirty="0">
                          <a:solidFill>
                            <a:schemeClr val="bg1"/>
                          </a:solidFill>
                          <a:latin typeface="Arial"/>
                        </a:rPr>
                        <a:t>26.740</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b"/>
                      <a:r>
                        <a:rPr lang="es-ES_tradnl" sz="1600" b="1" i="0" u="none" strike="noStrike" dirty="0">
                          <a:solidFill>
                            <a:schemeClr val="bg1"/>
                          </a:solidFill>
                          <a:latin typeface="Arial"/>
                        </a:rPr>
                        <a:t>21.410</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b"/>
                      <a:r>
                        <a:rPr lang="es-ES_tradnl" sz="1600" b="1" i="0" u="none" strike="noStrike" dirty="0">
                          <a:solidFill>
                            <a:schemeClr val="bg1"/>
                          </a:solidFill>
                          <a:latin typeface="Arial"/>
                        </a:rPr>
                        <a:t>18.392</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b"/>
                      <a:r>
                        <a:rPr lang="es-ES_tradnl" sz="1600" b="1" i="0" u="none" strike="noStrike" dirty="0">
                          <a:solidFill>
                            <a:schemeClr val="bg1"/>
                          </a:solidFill>
                          <a:latin typeface="Arial"/>
                        </a:rPr>
                        <a:t>16.733</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b"/>
                      <a:r>
                        <a:rPr lang="es-ES_tradnl" sz="1600" b="1" i="0" u="none" strike="noStrike" dirty="0">
                          <a:solidFill>
                            <a:schemeClr val="bg1"/>
                          </a:solidFill>
                          <a:latin typeface="Arial"/>
                        </a:rPr>
                        <a:t>10.374</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r>
            </a:tbl>
          </a:graphicData>
        </a:graphic>
      </p:graphicFrame>
      <p:sp>
        <p:nvSpPr>
          <p:cNvPr id="8194" name="1 Título"/>
          <p:cNvSpPr>
            <a:spLocks noGrp="1"/>
          </p:cNvSpPr>
          <p:nvPr>
            <p:ph type="title"/>
          </p:nvPr>
        </p:nvSpPr>
        <p:spPr>
          <a:xfrm>
            <a:off x="251520" y="260648"/>
            <a:ext cx="8136904" cy="508918"/>
          </a:xfrm>
        </p:spPr>
        <p:txBody>
          <a:bodyPr/>
          <a:lstStyle/>
          <a:p>
            <a:pPr eaLnBrk="1" fontAlgn="auto" hangingPunct="1">
              <a:spcAft>
                <a:spcPts val="0"/>
              </a:spcAft>
              <a:defRPr/>
            </a:pPr>
            <a:r>
              <a:rPr lang="es-ES_tradnl" sz="2400" u="sng" dirty="0" smtClean="0">
                <a:solidFill>
                  <a:schemeClr val="tx1"/>
                </a:solidFill>
                <a:effectLst/>
              </a:rPr>
              <a:t>Resultados: Escenario financiación 2 </a:t>
            </a:r>
            <a:br>
              <a:rPr lang="es-ES_tradnl" sz="2400" u="sng" dirty="0" smtClean="0">
                <a:solidFill>
                  <a:schemeClr val="tx1"/>
                </a:solidFill>
                <a:effectLst/>
              </a:rPr>
            </a:br>
            <a:r>
              <a:rPr lang="es-ES_tradnl" sz="2000" u="sng" dirty="0" smtClean="0">
                <a:solidFill>
                  <a:schemeClr val="tx1"/>
                </a:solidFill>
                <a:effectLst/>
              </a:rPr>
              <a:t>Total población a tratar por año de AIP </a:t>
            </a:r>
            <a:endParaRPr lang="es-ES_tradnl" sz="2400" u="sng" dirty="0" smtClean="0">
              <a:solidFill>
                <a:schemeClr val="tx1"/>
              </a:solidFill>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251520" y="548680"/>
            <a:ext cx="8229600" cy="576064"/>
          </a:xfrm>
        </p:spPr>
        <p:txBody>
          <a:bodyPr>
            <a:normAutofit fontScale="90000"/>
          </a:bodyPr>
          <a:lstStyle/>
          <a:p>
            <a:pPr eaLnBrk="1" fontAlgn="auto" hangingPunct="1">
              <a:spcAft>
                <a:spcPts val="0"/>
              </a:spcAft>
              <a:defRPr/>
            </a:pPr>
            <a:r>
              <a:rPr lang="es-ES_tradnl" sz="2700" u="sng" dirty="0" smtClean="0">
                <a:solidFill>
                  <a:schemeClr val="tx1"/>
                </a:solidFill>
                <a:effectLst/>
              </a:rPr>
              <a:t>Resultados: Escenario financiación 2</a:t>
            </a:r>
            <a:br>
              <a:rPr lang="es-ES_tradnl" sz="2700" u="sng" dirty="0" smtClean="0">
                <a:solidFill>
                  <a:schemeClr val="tx1"/>
                </a:solidFill>
                <a:effectLst/>
              </a:rPr>
            </a:br>
            <a:r>
              <a:rPr lang="es-ES_tradnl" sz="1300" u="sng" dirty="0" smtClean="0">
                <a:solidFill>
                  <a:schemeClr val="tx1"/>
                </a:solidFill>
                <a:effectLst/>
              </a:rPr>
              <a:t/>
            </a:r>
            <a:br>
              <a:rPr lang="es-ES_tradnl" sz="1300" u="sng" dirty="0" smtClean="0">
                <a:solidFill>
                  <a:schemeClr val="tx1"/>
                </a:solidFill>
                <a:effectLst/>
              </a:rPr>
            </a:br>
            <a:r>
              <a:rPr lang="es-ES_tradnl" sz="2200" u="sng" dirty="0" smtClean="0">
                <a:solidFill>
                  <a:schemeClr val="tx1"/>
                </a:solidFill>
                <a:effectLst/>
              </a:rPr>
              <a:t>Intentos de cesación tabáquica</a:t>
            </a:r>
            <a:r>
              <a:rPr lang="es-ES_tradnl" sz="2200" i="1" u="sng" dirty="0" smtClean="0">
                <a:solidFill>
                  <a:schemeClr val="tx1"/>
                </a:solidFill>
                <a:effectLst/>
              </a:rPr>
              <a:t>,</a:t>
            </a:r>
            <a:r>
              <a:rPr lang="es-ES_tradnl" sz="2200" u="sng" dirty="0" smtClean="0">
                <a:solidFill>
                  <a:schemeClr val="tx1"/>
                </a:solidFill>
                <a:effectLst/>
              </a:rPr>
              <a:t> total y según fármaco</a:t>
            </a:r>
          </a:p>
        </p:txBody>
      </p:sp>
      <p:graphicFrame>
        <p:nvGraphicFramePr>
          <p:cNvPr id="6" name="3 Marcador de contenido"/>
          <p:cNvGraphicFramePr>
            <a:graphicFrameLocks/>
          </p:cNvGraphicFramePr>
          <p:nvPr/>
        </p:nvGraphicFramePr>
        <p:xfrm>
          <a:off x="251842" y="1340768"/>
          <a:ext cx="8640958" cy="885696"/>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2"/>
              </a:tblGrid>
              <a:tr h="442848">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2848">
                <a:tc>
                  <a:txBody>
                    <a:bodyPr/>
                    <a:lstStyle/>
                    <a:p>
                      <a:pPr marL="0" algn="ctr" rtl="0" eaLnBrk="1" fontAlgn="ctr" latinLnBrk="0" hangingPunct="1"/>
                      <a:r>
                        <a:rPr kumimoji="0" lang="es-ES_tradnl" sz="2000" b="1" i="0" u="none" strike="noStrike" kern="1200" dirty="0" smtClean="0">
                          <a:solidFill>
                            <a:schemeClr val="tx1"/>
                          </a:solidFill>
                          <a:latin typeface="Arial"/>
                          <a:ea typeface="+mn-ea"/>
                          <a:cs typeface="+mn-cs"/>
                        </a:rPr>
                        <a:t>Total </a:t>
                      </a:r>
                      <a:endParaRPr kumimoji="0" lang="es-ES_tradnl" sz="2000" b="1" i="0" u="none" strike="noStrike" kern="1200" dirty="0">
                        <a:solidFill>
                          <a:schemeClr val="tx1"/>
                        </a:solidFill>
                        <a:latin typeface="Arial"/>
                        <a:ea typeface="+mn-ea"/>
                        <a:cs typeface="+mn-cs"/>
                      </a:endParaRPr>
                    </a:p>
                  </a:txBody>
                  <a:tcPr marL="0" marR="0" marT="0" marB="0" anchor="ctr">
                    <a:noFill/>
                  </a:tcPr>
                </a:tc>
                <a:tc>
                  <a:txBody>
                    <a:bodyPr/>
                    <a:lstStyle/>
                    <a:p>
                      <a:pPr algn="ctr" fontAlgn="b"/>
                      <a:r>
                        <a:rPr lang="es-ES_tradnl" sz="2000" b="1" i="0" u="none" strike="noStrike" dirty="0">
                          <a:solidFill>
                            <a:schemeClr val="tx1"/>
                          </a:solidFill>
                          <a:latin typeface="Arial"/>
                        </a:rPr>
                        <a:t>26.740</a:t>
                      </a:r>
                    </a:p>
                  </a:txBody>
                  <a:tcPr marL="0" marR="0" marT="0" marB="0" anchor="ctr">
                    <a:noFill/>
                  </a:tcPr>
                </a:tc>
                <a:tc>
                  <a:txBody>
                    <a:bodyPr/>
                    <a:lstStyle/>
                    <a:p>
                      <a:pPr algn="ctr" fontAlgn="b"/>
                      <a:r>
                        <a:rPr lang="es-ES_tradnl" sz="2000" b="1" i="0" u="none" strike="noStrike" dirty="0">
                          <a:solidFill>
                            <a:schemeClr val="tx1"/>
                          </a:solidFill>
                          <a:latin typeface="Arial"/>
                        </a:rPr>
                        <a:t>21.410</a:t>
                      </a:r>
                    </a:p>
                  </a:txBody>
                  <a:tcPr marL="0" marR="0" marT="0" marB="0" anchor="ctr">
                    <a:noFill/>
                  </a:tcPr>
                </a:tc>
                <a:tc>
                  <a:txBody>
                    <a:bodyPr/>
                    <a:lstStyle/>
                    <a:p>
                      <a:pPr algn="ctr" fontAlgn="b"/>
                      <a:r>
                        <a:rPr lang="es-ES_tradnl" sz="2000" b="1" i="0" u="none" strike="noStrike" dirty="0">
                          <a:solidFill>
                            <a:schemeClr val="tx1"/>
                          </a:solidFill>
                          <a:latin typeface="Arial"/>
                        </a:rPr>
                        <a:t>18.392</a:t>
                      </a:r>
                    </a:p>
                  </a:txBody>
                  <a:tcPr marL="0" marR="0" marT="0" marB="0" anchor="ctr">
                    <a:noFill/>
                  </a:tcPr>
                </a:tc>
                <a:tc>
                  <a:txBody>
                    <a:bodyPr/>
                    <a:lstStyle/>
                    <a:p>
                      <a:pPr algn="ctr" fontAlgn="b"/>
                      <a:r>
                        <a:rPr lang="es-ES_tradnl" sz="2000" b="1" i="0" u="none" strike="noStrike" dirty="0">
                          <a:solidFill>
                            <a:schemeClr val="tx1"/>
                          </a:solidFill>
                          <a:latin typeface="Arial"/>
                        </a:rPr>
                        <a:t>16.733</a:t>
                      </a:r>
                    </a:p>
                  </a:txBody>
                  <a:tcPr marL="0" marR="0" marT="0" marB="0" anchor="ctr">
                    <a:noFill/>
                  </a:tcPr>
                </a:tc>
                <a:tc>
                  <a:txBody>
                    <a:bodyPr/>
                    <a:lstStyle/>
                    <a:p>
                      <a:pPr algn="ctr" fontAlgn="b"/>
                      <a:r>
                        <a:rPr lang="es-ES_tradnl" sz="2000" b="1" i="0" u="none" strike="noStrike" dirty="0">
                          <a:solidFill>
                            <a:schemeClr val="tx1"/>
                          </a:solidFill>
                          <a:latin typeface="Arial"/>
                        </a:rPr>
                        <a:t>10.374</a:t>
                      </a:r>
                    </a:p>
                  </a:txBody>
                  <a:tcPr marL="0" marR="0" marT="0" marB="0" anchor="ctr">
                    <a:noFill/>
                  </a:tcPr>
                </a:tc>
                <a:tc>
                  <a:txBody>
                    <a:bodyPr/>
                    <a:lstStyle/>
                    <a:p>
                      <a:pPr algn="ctr" fontAlgn="ctr"/>
                      <a:r>
                        <a:rPr lang="es-ES_tradnl" sz="2000" b="1" i="0" u="none" strike="noStrike" dirty="0">
                          <a:solidFill>
                            <a:schemeClr val="tx1"/>
                          </a:solidFill>
                          <a:latin typeface="Arial"/>
                        </a:rPr>
                        <a:t>93.649</a:t>
                      </a:r>
                    </a:p>
                  </a:txBody>
                  <a:tcPr marL="0" marR="0" marT="0" marB="0" anchor="ctr">
                    <a:noFill/>
                  </a:tcPr>
                </a:tc>
              </a:tr>
            </a:tbl>
          </a:graphicData>
        </a:graphic>
      </p:graphicFrame>
      <p:graphicFrame>
        <p:nvGraphicFramePr>
          <p:cNvPr id="8" name="3 Marcador de contenido"/>
          <p:cNvGraphicFramePr>
            <a:graphicFrameLocks/>
          </p:cNvGraphicFramePr>
          <p:nvPr/>
        </p:nvGraphicFramePr>
        <p:xfrm>
          <a:off x="251842" y="2205534"/>
          <a:ext cx="8640959" cy="1296144"/>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3"/>
              </a:tblGrid>
              <a:tr h="432048">
                <a:tc>
                  <a:txBody>
                    <a:bodyPr/>
                    <a:lstStyle/>
                    <a:p>
                      <a:pPr marL="0" indent="0" algn="l" fontAlgn="ctr"/>
                      <a:r>
                        <a:rPr lang="es-ES_tradnl" sz="1800" b="1" i="0" u="none" strike="noStrike" dirty="0" smtClean="0">
                          <a:solidFill>
                            <a:schemeClr val="tx1"/>
                          </a:solidFill>
                          <a:latin typeface="Arial"/>
                        </a:rPr>
                        <a:t>Vareniclina</a:t>
                      </a:r>
                      <a:endParaRPr lang="es-ES_tradnl" sz="1800" b="1" i="0" u="none" strike="noStrike" dirty="0">
                        <a:solidFill>
                          <a:schemeClr val="tx1"/>
                        </a:solidFill>
                        <a:latin typeface="Arial"/>
                      </a:endParaRPr>
                    </a:p>
                  </a:txBody>
                  <a:tcPr marL="228600" marR="0" marT="0" marB="0" anchor="ctr">
                    <a:solidFill>
                      <a:srgbClr val="99FF99"/>
                    </a:solidFill>
                  </a:tcPr>
                </a:tc>
                <a:tc>
                  <a:txBody>
                    <a:bodyPr/>
                    <a:lstStyle/>
                    <a:p>
                      <a:pPr algn="ctr" fontAlgn="ctr"/>
                      <a:r>
                        <a:rPr lang="es-ES_tradnl" sz="1800" b="1" i="0" u="none" strike="noStrike" dirty="0">
                          <a:solidFill>
                            <a:schemeClr val="tx1"/>
                          </a:solidFill>
                          <a:latin typeface="Arial" pitchFamily="34" charset="0"/>
                          <a:cs typeface="Arial" pitchFamily="34" charset="0"/>
                        </a:rPr>
                        <a:t>11.926</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pitchFamily="34" charset="0"/>
                          <a:cs typeface="Arial" pitchFamily="34" charset="0"/>
                        </a:rPr>
                        <a:t>8.717</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pitchFamily="34" charset="0"/>
                          <a:cs typeface="Arial" pitchFamily="34" charset="0"/>
                        </a:rPr>
                        <a:t>7.017</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pitchFamily="34" charset="0"/>
                          <a:cs typeface="Arial" pitchFamily="34" charset="0"/>
                        </a:rPr>
                        <a:t>6.151</a:t>
                      </a:r>
                    </a:p>
                  </a:txBody>
                  <a:tcPr marL="0" marR="0" marT="0" marB="0" anchor="ctr">
                    <a:solidFill>
                      <a:srgbClr val="99FF99"/>
                    </a:solidFill>
                  </a:tcPr>
                </a:tc>
                <a:tc>
                  <a:txBody>
                    <a:bodyPr/>
                    <a:lstStyle/>
                    <a:p>
                      <a:pPr algn="ctr" fontAlgn="ctr"/>
                      <a:r>
                        <a:rPr lang="es-ES_tradnl" sz="1800" b="1" i="0" u="none" strike="noStrike">
                          <a:solidFill>
                            <a:schemeClr val="tx1"/>
                          </a:solidFill>
                          <a:latin typeface="Arial" pitchFamily="34" charset="0"/>
                          <a:cs typeface="Arial" pitchFamily="34" charset="0"/>
                        </a:rPr>
                        <a:t>4.185</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pitchFamily="34" charset="0"/>
                          <a:cs typeface="Arial" pitchFamily="34" charset="0"/>
                        </a:rPr>
                        <a:t>37.996</a:t>
                      </a:r>
                    </a:p>
                  </a:txBody>
                  <a:tcPr marL="0" marR="0" marT="0" marB="0" anchor="ctr">
                    <a:solidFill>
                      <a:srgbClr val="99FF99"/>
                    </a:solidFill>
                  </a:tcPr>
                </a:tc>
              </a:tr>
              <a:tr h="432048">
                <a:tc>
                  <a:txBody>
                    <a:bodyPr/>
                    <a:lstStyle/>
                    <a:p>
                      <a:pPr marL="0" indent="0" algn="l" fontAlgn="ctr"/>
                      <a:r>
                        <a:rPr lang="es-ES_tradnl" sz="1800" b="1" i="0" u="none" strike="noStrike" dirty="0">
                          <a:latin typeface="Arial"/>
                        </a:rPr>
                        <a:t>Bupropion </a:t>
                      </a:r>
                    </a:p>
                  </a:txBody>
                  <a:tcPr marL="22860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pitchFamily="34" charset="0"/>
                          <a:cs typeface="Arial" pitchFamily="34" charset="0"/>
                        </a:rPr>
                        <a:t>1.123</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pitchFamily="34" charset="0"/>
                          <a:cs typeface="Arial" pitchFamily="34" charset="0"/>
                        </a:rPr>
                        <a:t>786</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pitchFamily="34" charset="0"/>
                          <a:cs typeface="Arial" pitchFamily="34" charset="0"/>
                        </a:rPr>
                        <a:t>617</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pitchFamily="34" charset="0"/>
                          <a:cs typeface="Arial" pitchFamily="34" charset="0"/>
                        </a:rPr>
                        <a:t>536</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pitchFamily="34" charset="0"/>
                          <a:cs typeface="Arial" pitchFamily="34" charset="0"/>
                        </a:rPr>
                        <a:t>377</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pitchFamily="34" charset="0"/>
                          <a:cs typeface="Arial" pitchFamily="34" charset="0"/>
                        </a:rPr>
                        <a:t>3.440</a:t>
                      </a:r>
                    </a:p>
                  </a:txBody>
                  <a:tcPr marL="0" marR="0" marT="0" marB="0" anchor="ctr">
                    <a:solidFill>
                      <a:schemeClr val="bg2">
                        <a:lumMod val="90000"/>
                      </a:schemeClr>
                    </a:solidFill>
                  </a:tcPr>
                </a:tc>
              </a:tr>
              <a:tr h="432048">
                <a:tc>
                  <a:txBody>
                    <a:bodyPr/>
                    <a:lstStyle/>
                    <a:p>
                      <a:pPr marL="0" indent="0" algn="l" fontAlgn="ctr"/>
                      <a:r>
                        <a:rPr lang="es-ES_tradnl" sz="1800" b="1" i="0" u="none" strike="noStrike" dirty="0">
                          <a:latin typeface="Arial"/>
                        </a:rPr>
                        <a:t>TSN </a:t>
                      </a:r>
                    </a:p>
                  </a:txBody>
                  <a:tcPr marL="228600" marR="0" marT="0" marB="0" anchor="ctr">
                    <a:solidFill>
                      <a:srgbClr val="FFFFCC"/>
                    </a:solidFill>
                  </a:tcPr>
                </a:tc>
                <a:tc>
                  <a:txBody>
                    <a:bodyPr/>
                    <a:lstStyle/>
                    <a:p>
                      <a:pPr algn="ctr" fontAlgn="ctr"/>
                      <a:r>
                        <a:rPr lang="es-ES_tradnl" sz="1800" b="1" i="0" u="none" strike="noStrike" dirty="0">
                          <a:solidFill>
                            <a:schemeClr val="tx1"/>
                          </a:solidFill>
                          <a:latin typeface="Arial" pitchFamily="34" charset="0"/>
                          <a:cs typeface="Arial" pitchFamily="34" charset="0"/>
                        </a:rPr>
                        <a:t>13.691</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pitchFamily="34" charset="0"/>
                          <a:cs typeface="Arial" pitchFamily="34" charset="0"/>
                        </a:rPr>
                        <a:t>11.907</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pitchFamily="34" charset="0"/>
                          <a:cs typeface="Arial" pitchFamily="34" charset="0"/>
                        </a:rPr>
                        <a:t>10.757</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pitchFamily="34" charset="0"/>
                          <a:cs typeface="Arial" pitchFamily="34" charset="0"/>
                        </a:rPr>
                        <a:t>10.047</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pitchFamily="34" charset="0"/>
                          <a:cs typeface="Arial" pitchFamily="34" charset="0"/>
                        </a:rPr>
                        <a:t>5.812</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pitchFamily="34" charset="0"/>
                          <a:cs typeface="Arial" pitchFamily="34" charset="0"/>
                        </a:rPr>
                        <a:t>52.214</a:t>
                      </a:r>
                    </a:p>
                  </a:txBody>
                  <a:tcPr marL="0" marR="0" marT="0" marB="0" anchor="ctr">
                    <a:solidFill>
                      <a:srgbClr val="FFFFCC"/>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a"/>
          <p:cNvGraphicFramePr>
            <a:graphicFrameLocks noGrp="1"/>
          </p:cNvGraphicFramePr>
          <p:nvPr/>
        </p:nvGraphicFramePr>
        <p:xfrm>
          <a:off x="179512" y="1340768"/>
          <a:ext cx="8712968" cy="4608512"/>
        </p:xfrm>
        <a:graphic>
          <a:graphicData uri="http://schemas.openxmlformats.org/drawingml/2006/table">
            <a:tbl>
              <a:tblPr firstRow="1" bandRow="1">
                <a:tableStyleId>{5C22544A-7EE6-4342-B048-85BDC9FD1C3A}</a:tableStyleId>
              </a:tblPr>
              <a:tblGrid>
                <a:gridCol w="1224136"/>
                <a:gridCol w="1728192"/>
                <a:gridCol w="1584176"/>
                <a:gridCol w="1512168"/>
                <a:gridCol w="1152128"/>
                <a:gridCol w="1512168"/>
              </a:tblGrid>
              <a:tr h="773692">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Fármaco</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Dosis </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Cumplimiento </a:t>
                      </a:r>
                      <a:endParaRPr lang="es-ES_tradnl" sz="1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Coste (€)</a:t>
                      </a:r>
                      <a:r>
                        <a:rPr lang="es-ES_tradnl" sz="1600" b="1" baseline="30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2</a:t>
                      </a:r>
                      <a:r>
                        <a:rPr lang="es-ES_tradnl" sz="1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financiado </a:t>
                      </a:r>
                      <a:endParaRPr lang="es-ES_tradnl" sz="1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CAR-52</a:t>
                      </a:r>
                      <a:r>
                        <a:rPr lang="es-ES_tradnl" sz="1600" baseline="30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3</a:t>
                      </a:r>
                      <a:endParaRPr lang="es-ES_tradnl" sz="1600" baseline="300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c>
                  <a:txBody>
                    <a:bodyPr/>
                    <a:lstStyle/>
                    <a:p>
                      <a:pPr algn="ctr">
                        <a:spcBef>
                          <a:spcPts val="600"/>
                        </a:spcBef>
                        <a:spcAft>
                          <a:spcPts val="600"/>
                        </a:spcAft>
                      </a:pPr>
                      <a:r>
                        <a:rPr lang="es-ES_tradnl" sz="1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Ensayo clínico</a:t>
                      </a:r>
                      <a:endParaRPr lang="es-ES_tradnl" sz="1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a:txBody>
                  <a:tcPr anchor="ctr">
                    <a:solidFill>
                      <a:schemeClr val="accent1">
                        <a:lumMod val="75000"/>
                      </a:schemeClr>
                    </a:solidFill>
                  </a:tcPr>
                </a:tc>
              </a:tr>
              <a:tr h="874608">
                <a:tc>
                  <a:txBody>
                    <a:bodyPr/>
                    <a:lstStyle/>
                    <a:p>
                      <a:r>
                        <a:rPr lang="es-ES_tradnl" sz="1600" b="0" dirty="0" smtClean="0">
                          <a:solidFill>
                            <a:schemeClr val="tx1"/>
                          </a:solidFill>
                          <a:effectLst/>
                          <a:latin typeface="Arial" pitchFamily="34" charset="0"/>
                          <a:cs typeface="Arial" pitchFamily="34" charset="0"/>
                        </a:rPr>
                        <a:t>Bupropion</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ES_tradnl" sz="1200" b="0" dirty="0" smtClean="0">
                          <a:solidFill>
                            <a:schemeClr val="tx1"/>
                          </a:solidFill>
                          <a:effectLst/>
                          <a:latin typeface="Arial" pitchFamily="34" charset="0"/>
                          <a:cs typeface="Arial" pitchFamily="34" charset="0"/>
                        </a:rPr>
                        <a:t>150-300mg/día x 12 semanas</a:t>
                      </a:r>
                    </a:p>
                    <a:p>
                      <a:pPr algn="ctr"/>
                      <a:r>
                        <a:rPr lang="es-ES_tradnl" sz="1200" b="0" dirty="0" smtClean="0">
                          <a:solidFill>
                            <a:schemeClr val="tx1"/>
                          </a:solidFill>
                          <a:effectLst/>
                          <a:latin typeface="Arial" pitchFamily="34" charset="0"/>
                          <a:cs typeface="Arial" pitchFamily="34" charset="0"/>
                        </a:rPr>
                        <a:t>(168 comprimidos)</a:t>
                      </a:r>
                      <a:endParaRPr lang="es-ES_tradnl" sz="12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66%</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388,33 </a:t>
                      </a:r>
                      <a:r>
                        <a:rPr kumimoji="0" lang="es-ES_tradnl" sz="1400" b="0" kern="1200" dirty="0" smtClean="0">
                          <a:solidFill>
                            <a:schemeClr val="tx1"/>
                          </a:solidFill>
                          <a:effectLst/>
                          <a:latin typeface="Arial" pitchFamily="34" charset="0"/>
                          <a:ea typeface="+mn-ea"/>
                          <a:cs typeface="Arial" pitchFamily="34" charset="0"/>
                        </a:rPr>
                        <a:t>(108,33+280,0)</a:t>
                      </a:r>
                      <a:endParaRPr kumimoji="0" lang="es-ES_tradnl" sz="1600" b="0" kern="1200" dirty="0" smtClean="0">
                        <a:solidFill>
                          <a:schemeClr val="tx1"/>
                        </a:solidFill>
                        <a:effectLst/>
                        <a:latin typeface="Arial" pitchFamily="34" charset="0"/>
                        <a:ea typeface="+mn-ea"/>
                        <a:cs typeface="Arial" pitchFamily="34" charset="0"/>
                      </a:endParaRP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46,2</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rowSpan="3">
                  <a:txBody>
                    <a:bodyPr/>
                    <a:lstStyle/>
                    <a:p>
                      <a:pPr marL="0" marR="0" indent="0" algn="l" defTabSz="914400" rtl="0" eaLnBrk="1" fontAlgn="auto" latinLnBrk="0" hangingPunct="1">
                        <a:lnSpc>
                          <a:spcPct val="100000"/>
                        </a:lnSpc>
                        <a:spcBef>
                          <a:spcPts val="300"/>
                        </a:spcBef>
                        <a:spcAft>
                          <a:spcPts val="300"/>
                        </a:spcAft>
                        <a:buClrTx/>
                        <a:buSzPct val="100000"/>
                        <a:buFontTx/>
                        <a:buNone/>
                        <a:tabLst/>
                        <a:defRPr/>
                      </a:pPr>
                      <a:r>
                        <a:rPr lang="en-US" sz="1400" dirty="0" smtClean="0">
                          <a:latin typeface="Arial" pitchFamily="34" charset="0"/>
                          <a:cs typeface="Arial" pitchFamily="34" charset="0"/>
                        </a:rPr>
                        <a:t>Jiménez </a:t>
                      </a:r>
                      <a:r>
                        <a:rPr lang="es-ES_tradnl" sz="1400" dirty="0" smtClean="0">
                          <a:latin typeface="Arial" charset="0"/>
                          <a:cs typeface="Arial" charset="0"/>
                        </a:rPr>
                        <a:t>CA et al. NTR 2012; 14:1035-39.</a:t>
                      </a: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r h="1143718">
                <a:tc>
                  <a:txBody>
                    <a:bodyPr/>
                    <a:lstStyle/>
                    <a:p>
                      <a:r>
                        <a:rPr lang="es-ES_tradnl" sz="1600" b="0" dirty="0" smtClean="0">
                          <a:solidFill>
                            <a:schemeClr val="tx1"/>
                          </a:solidFill>
                          <a:effectLst/>
                          <a:latin typeface="Arial" pitchFamily="34" charset="0"/>
                          <a:cs typeface="Arial" pitchFamily="34" charset="0"/>
                        </a:rPr>
                        <a:t>TSN</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ES_tradnl" sz="1200" b="0" dirty="0" smtClean="0">
                          <a:solidFill>
                            <a:schemeClr val="tx1"/>
                          </a:solidFill>
                          <a:effectLst/>
                          <a:latin typeface="Arial" pitchFamily="34" charset="0"/>
                          <a:cs typeface="Arial" pitchFamily="34" charset="0"/>
                        </a:rPr>
                        <a:t>7,9 tabletas sublinguales 2mg/día x 12 semanas</a:t>
                      </a:r>
                    </a:p>
                    <a:p>
                      <a:pPr algn="ctr"/>
                      <a:r>
                        <a:rPr lang="es-ES_tradnl" sz="1200" b="0" dirty="0" smtClean="0">
                          <a:solidFill>
                            <a:schemeClr val="tx1"/>
                          </a:solidFill>
                          <a:effectLst/>
                          <a:latin typeface="Arial" pitchFamily="34" charset="0"/>
                          <a:cs typeface="Arial" pitchFamily="34" charset="0"/>
                        </a:rPr>
                        <a:t>(659 tabletas)</a:t>
                      </a:r>
                      <a:endParaRPr lang="es-ES_tradnl" sz="12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78%</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432,50 </a:t>
                      </a:r>
                      <a:r>
                        <a:rPr kumimoji="0" lang="es-ES_tradnl" sz="1400" b="0" kern="1200" dirty="0" smtClean="0">
                          <a:solidFill>
                            <a:schemeClr val="tx1"/>
                          </a:solidFill>
                          <a:effectLst/>
                          <a:latin typeface="Arial" pitchFamily="34" charset="0"/>
                          <a:ea typeface="+mn-ea"/>
                          <a:cs typeface="Arial" pitchFamily="34" charset="0"/>
                        </a:rPr>
                        <a:t>(152,50+280,0)</a:t>
                      </a:r>
                      <a:endParaRPr kumimoji="0" lang="es-ES_tradnl" sz="1600" b="0" kern="1200" dirty="0" smtClean="0">
                        <a:solidFill>
                          <a:schemeClr val="tx1"/>
                        </a:solidFill>
                        <a:effectLst/>
                        <a:latin typeface="Arial" pitchFamily="34" charset="0"/>
                        <a:ea typeface="+mn-ea"/>
                        <a:cs typeface="Arial" pitchFamily="34" charset="0"/>
                      </a:endParaRP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28,7</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r h="1816494">
                <a:tc>
                  <a:txBody>
                    <a:bodyPr/>
                    <a:lstStyle/>
                    <a:p>
                      <a:r>
                        <a:rPr lang="es-ES_tradnl" sz="1600" b="0" dirty="0" smtClean="0">
                          <a:solidFill>
                            <a:schemeClr val="tx1"/>
                          </a:solidFill>
                          <a:effectLst/>
                          <a:latin typeface="Arial" pitchFamily="34" charset="0"/>
                          <a:cs typeface="Arial" pitchFamily="34" charset="0"/>
                        </a:rPr>
                        <a:t>Vareniclina</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a:txBody>
                    <a:bodyPr/>
                    <a:lstStyle/>
                    <a:p>
                      <a:pPr marL="0" indent="0" algn="ctr">
                        <a:buFont typeface="Arial" pitchFamily="34" charset="0"/>
                        <a:buNone/>
                        <a:defRPr/>
                      </a:pPr>
                      <a:r>
                        <a:rPr lang="es-ES_tradnl" sz="1200" b="0" dirty="0" smtClean="0">
                          <a:solidFill>
                            <a:schemeClr val="tx1"/>
                          </a:solidFill>
                          <a:effectLst/>
                          <a:latin typeface="Arial" pitchFamily="34" charset="0"/>
                          <a:cs typeface="Arial" pitchFamily="34" charset="0"/>
                        </a:rPr>
                        <a:t>0,5-2 mg/día x 12 semanas (11 comprimidos 0,5mg + 14 comprimidos 1mg</a:t>
                      </a:r>
                      <a:r>
                        <a:rPr lang="es-ES_tradnl" sz="1200" b="0" baseline="0" dirty="0" smtClean="0">
                          <a:solidFill>
                            <a:schemeClr val="tx1"/>
                          </a:solidFill>
                          <a:effectLst/>
                          <a:latin typeface="Arial" pitchFamily="34" charset="0"/>
                          <a:cs typeface="Arial" pitchFamily="34" charset="0"/>
                        </a:rPr>
                        <a:t> + p</a:t>
                      </a:r>
                      <a:r>
                        <a:rPr lang="es-ES_tradnl" sz="1200" b="0" dirty="0" smtClean="0">
                          <a:solidFill>
                            <a:schemeClr val="tx1"/>
                          </a:solidFill>
                          <a:effectLst/>
                          <a:latin typeface="Arial" pitchFamily="34" charset="0"/>
                          <a:cs typeface="Arial" pitchFamily="34" charset="0"/>
                        </a:rPr>
                        <a:t>ack 112 comprimidos 1mg + pack 28 comprimidos 1mg)</a:t>
                      </a:r>
                    </a:p>
                  </a:txBody>
                  <a:tcPr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84%</a:t>
                      </a:r>
                    </a:p>
                  </a:txBody>
                  <a:tcPr marL="0" marR="0" marT="0" marB="0" anchor="ctr">
                    <a:solidFill>
                      <a:schemeClr val="accent4">
                        <a:lumMod val="20000"/>
                        <a:lumOff val="80000"/>
                      </a:schemeClr>
                    </a:solidFill>
                  </a:tcPr>
                </a:tc>
                <a:tc>
                  <a:txBody>
                    <a:bodyPr/>
                    <a:lstStyle/>
                    <a:p>
                      <a:pPr algn="ctr" fontAlgn="b"/>
                      <a:r>
                        <a:rPr kumimoji="0" lang="es-ES_tradnl" sz="1600" b="0" kern="1200" dirty="0" smtClean="0">
                          <a:solidFill>
                            <a:schemeClr val="tx1"/>
                          </a:solidFill>
                          <a:effectLst/>
                          <a:latin typeface="Arial" pitchFamily="34" charset="0"/>
                          <a:ea typeface="+mn-ea"/>
                          <a:cs typeface="Arial" pitchFamily="34" charset="0"/>
                        </a:rPr>
                        <a:t>439.30</a:t>
                      </a:r>
                      <a:r>
                        <a:rPr kumimoji="0" lang="es-ES_tradnl" sz="1600" b="0" kern="1200" baseline="0" dirty="0" smtClean="0">
                          <a:solidFill>
                            <a:schemeClr val="tx1"/>
                          </a:solidFill>
                          <a:effectLst/>
                          <a:latin typeface="Arial" pitchFamily="34" charset="0"/>
                          <a:ea typeface="+mn-ea"/>
                          <a:cs typeface="Arial" pitchFamily="34" charset="0"/>
                        </a:rPr>
                        <a:t> </a:t>
                      </a:r>
                      <a:r>
                        <a:rPr kumimoji="0" lang="es-ES_tradnl" sz="1400" b="0" kern="1200" baseline="0" dirty="0" smtClean="0">
                          <a:solidFill>
                            <a:schemeClr val="tx1"/>
                          </a:solidFill>
                          <a:effectLst/>
                          <a:latin typeface="Arial" pitchFamily="34" charset="0"/>
                          <a:ea typeface="+mn-ea"/>
                          <a:cs typeface="Arial" pitchFamily="34" charset="0"/>
                        </a:rPr>
                        <a:t>(</a:t>
                      </a:r>
                      <a:r>
                        <a:rPr kumimoji="0" lang="es-ES_tradnl" sz="1400" b="0" kern="1200" dirty="0" smtClean="0">
                          <a:solidFill>
                            <a:schemeClr val="tx1"/>
                          </a:solidFill>
                          <a:effectLst/>
                          <a:latin typeface="Arial" pitchFamily="34" charset="0"/>
                          <a:ea typeface="+mn-ea"/>
                          <a:cs typeface="Arial" pitchFamily="34" charset="0"/>
                        </a:rPr>
                        <a:t>159,30+280,0)</a:t>
                      </a:r>
                      <a:endParaRPr kumimoji="0" lang="es-ES_tradnl" sz="1600" b="0" kern="1200" dirty="0" smtClean="0">
                        <a:solidFill>
                          <a:schemeClr val="tx1"/>
                        </a:solidFill>
                        <a:effectLst/>
                        <a:latin typeface="Arial" pitchFamily="34" charset="0"/>
                        <a:ea typeface="+mn-ea"/>
                        <a:cs typeface="Arial" pitchFamily="34" charset="0"/>
                      </a:endParaRPr>
                    </a:p>
                  </a:txBody>
                  <a:tcPr marL="0" marR="0" marT="0" marB="0" anchor="ctr">
                    <a:solidFill>
                      <a:schemeClr val="accent4">
                        <a:lumMod val="20000"/>
                        <a:lumOff val="80000"/>
                      </a:schemeClr>
                    </a:solidFill>
                  </a:tcPr>
                </a:tc>
                <a:tc>
                  <a:txBody>
                    <a:bodyPr/>
                    <a:lstStyle/>
                    <a:p>
                      <a:pPr algn="ctr"/>
                      <a:r>
                        <a:rPr lang="es-ES_tradnl" sz="1600" b="0" dirty="0" smtClean="0">
                          <a:solidFill>
                            <a:schemeClr val="tx1"/>
                          </a:solidFill>
                          <a:effectLst/>
                          <a:latin typeface="Arial" pitchFamily="34" charset="0"/>
                          <a:cs typeface="Arial" pitchFamily="34" charset="0"/>
                        </a:rPr>
                        <a:t>43,0</a:t>
                      </a:r>
                      <a:endParaRPr lang="es-ES_tradnl" sz="1600" b="0" dirty="0">
                        <a:solidFill>
                          <a:schemeClr val="tx1"/>
                        </a:solidFill>
                        <a:effectLst/>
                        <a:latin typeface="Arial" pitchFamily="34" charset="0"/>
                        <a:cs typeface="Arial" pitchFamily="34" charset="0"/>
                      </a:endParaRPr>
                    </a:p>
                  </a:txBody>
                  <a:tcPr anchor="ctr">
                    <a:solidFill>
                      <a:schemeClr val="accent4">
                        <a:lumMod val="20000"/>
                        <a:lumOff val="80000"/>
                      </a:scheme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ES_tradnl" sz="1400" b="0" dirty="0" smtClean="0">
                        <a:solidFill>
                          <a:schemeClr val="tx1"/>
                        </a:solidFill>
                        <a:effectLst/>
                        <a:latin typeface="Arial" pitchFamily="34" charset="0"/>
                        <a:cs typeface="Arial" pitchFamily="34" charset="0"/>
                      </a:endParaRPr>
                    </a:p>
                  </a:txBody>
                  <a:tcPr anchor="ctr">
                    <a:solidFill>
                      <a:schemeClr val="accent4">
                        <a:lumMod val="20000"/>
                        <a:lumOff val="80000"/>
                      </a:schemeClr>
                    </a:solidFill>
                  </a:tcPr>
                </a:tc>
              </a:tr>
            </a:tbl>
          </a:graphicData>
        </a:graphic>
      </p:graphicFrame>
      <p:sp>
        <p:nvSpPr>
          <p:cNvPr id="4" name="1 Título"/>
          <p:cNvSpPr txBox="1">
            <a:spLocks/>
          </p:cNvSpPr>
          <p:nvPr/>
        </p:nvSpPr>
        <p:spPr>
          <a:xfrm>
            <a:off x="468313" y="332929"/>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Eficacia y costes </a:t>
            </a:r>
            <a:r>
              <a:rPr lang="es-ES_tradnl" sz="2400" b="1" u="sng" dirty="0" smtClean="0">
                <a:effectLst>
                  <a:outerShdw blurRad="31750" dist="25400" dir="5400000" algn="tl" rotWithShape="0">
                    <a:srgbClr val="000000">
                      <a:alpha val="25000"/>
                    </a:srgbClr>
                  </a:outerShdw>
                </a:effectLst>
                <a:latin typeface="+mj-lt"/>
                <a:ea typeface="+mj-ea"/>
                <a:cs typeface="+mj-cs"/>
              </a:rPr>
              <a:t>de tratamiento en escenario de financiación 2</a:t>
            </a:r>
            <a:r>
              <a:rPr lang="es-ES_tradnl" sz="2400" baseline="30000" dirty="0" smtClean="0">
                <a:latin typeface="+mj-lt"/>
                <a:ea typeface="+mj-ea"/>
                <a:cs typeface="+mj-cs"/>
              </a:rPr>
              <a:t>1</a:t>
            </a:r>
            <a:endParaRPr lang="es-ES_tradnl" sz="2400" baseline="30000" dirty="0">
              <a:latin typeface="+mj-lt"/>
              <a:ea typeface="+mj-ea"/>
              <a:cs typeface="+mj-cs"/>
            </a:endParaRPr>
          </a:p>
        </p:txBody>
      </p:sp>
      <p:sp>
        <p:nvSpPr>
          <p:cNvPr id="24611" name="4 CuadroTexto"/>
          <p:cNvSpPr txBox="1">
            <a:spLocks noChangeArrowheads="1"/>
          </p:cNvSpPr>
          <p:nvPr/>
        </p:nvSpPr>
        <p:spPr bwMode="auto">
          <a:xfrm>
            <a:off x="179512" y="5949280"/>
            <a:ext cx="8712968" cy="900246"/>
          </a:xfrm>
          <a:prstGeom prst="rect">
            <a:avLst/>
          </a:prstGeom>
          <a:solidFill>
            <a:schemeClr val="bg1"/>
          </a:solidFill>
          <a:ln w="9525">
            <a:noFill/>
            <a:miter lim="800000"/>
            <a:headEnd/>
            <a:tailEnd/>
          </a:ln>
        </p:spPr>
        <p:txBody>
          <a:bodyPr wrap="square">
            <a:spAutoFit/>
          </a:bodyPr>
          <a:lstStyle/>
          <a:p>
            <a:r>
              <a:rPr lang="es-ES_tradnl" sz="1050" baseline="30000" dirty="0"/>
              <a:t>1</a:t>
            </a:r>
            <a:r>
              <a:rPr lang="es-ES_tradnl" sz="1050" dirty="0"/>
              <a:t> Basados en la dosis y duración de los tratamientos utilizados en ensayos clínicos en EPOC y precio </a:t>
            </a:r>
            <a:r>
              <a:rPr lang="es-ES_tradnl" sz="1050" dirty="0" smtClean="0"/>
              <a:t>PVL+IVA </a:t>
            </a:r>
            <a:r>
              <a:rPr lang="es-ES_tradnl" sz="1050" dirty="0"/>
              <a:t>año </a:t>
            </a:r>
            <a:r>
              <a:rPr lang="es-ES_tradnl" sz="1050" dirty="0" smtClean="0"/>
              <a:t>2013. </a:t>
            </a:r>
            <a:endParaRPr lang="es-ES_tradnl" sz="1050" b="1" u="sng" dirty="0">
              <a:solidFill>
                <a:srgbClr val="FF0000"/>
              </a:solidFill>
            </a:endParaRPr>
          </a:p>
          <a:p>
            <a:r>
              <a:rPr lang="es-ES_tradnl" sz="1050" baseline="30000" dirty="0" smtClean="0"/>
              <a:t>2 </a:t>
            </a:r>
            <a:r>
              <a:rPr lang="es-ES_tradnl" sz="1050" dirty="0" smtClean="0"/>
              <a:t>Coste por intento de cesación fármacos a PVL-IVA + coste seguimiento médico (4 visitas adicionales de enfermería + 2 visitas especialista médico = 280€) </a:t>
            </a:r>
          </a:p>
          <a:p>
            <a:r>
              <a:rPr lang="es-ES_tradnl" sz="1050" baseline="30000" dirty="0" smtClean="0"/>
              <a:t>3 </a:t>
            </a:r>
            <a:r>
              <a:rPr lang="es-ES_tradnl" sz="1050" dirty="0"/>
              <a:t>CAR 52: Tasa continua de abstinencia en 52 semanas con 12 semanas de tratamiento (%-año</a:t>
            </a:r>
            <a:r>
              <a:rPr lang="es-ES_tradnl" sz="1050" dirty="0" smtClean="0"/>
              <a:t>) según estudio de Jiménez CA et al en pacientes con EPOC con seguimiento en unidades especializadas en tabaquismo. </a:t>
            </a:r>
            <a:endParaRPr lang="es-ES_tradnl" sz="105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251520" y="548680"/>
            <a:ext cx="8229600" cy="576064"/>
          </a:xfrm>
        </p:spPr>
        <p:txBody>
          <a:bodyPr>
            <a:normAutofit fontScale="90000"/>
          </a:bodyPr>
          <a:lstStyle/>
          <a:p>
            <a:pPr eaLnBrk="1" fontAlgn="auto" hangingPunct="1">
              <a:spcAft>
                <a:spcPts val="0"/>
              </a:spcAft>
              <a:defRPr/>
            </a:pPr>
            <a:r>
              <a:rPr lang="es-ES_tradnl" sz="2700" u="sng" dirty="0" smtClean="0">
                <a:solidFill>
                  <a:schemeClr val="tx1"/>
                </a:solidFill>
                <a:effectLst/>
              </a:rPr>
              <a:t>Resultados: Escenario financiación 2</a:t>
            </a:r>
            <a:br>
              <a:rPr lang="es-ES_tradnl" sz="2700" u="sng" dirty="0" smtClean="0">
                <a:solidFill>
                  <a:schemeClr val="tx1"/>
                </a:solidFill>
                <a:effectLst/>
              </a:rPr>
            </a:br>
            <a:r>
              <a:rPr lang="es-ES_tradnl" sz="1300" u="sng" dirty="0" smtClean="0">
                <a:solidFill>
                  <a:schemeClr val="tx1"/>
                </a:solidFill>
                <a:effectLst/>
              </a:rPr>
              <a:t/>
            </a:r>
            <a:br>
              <a:rPr lang="es-ES_tradnl" sz="1300" u="sng" dirty="0" smtClean="0">
                <a:solidFill>
                  <a:schemeClr val="tx1"/>
                </a:solidFill>
                <a:effectLst/>
              </a:rPr>
            </a:br>
            <a:endParaRPr lang="es-ES_tradnl" sz="2200" u="sng" dirty="0" smtClean="0">
              <a:solidFill>
                <a:schemeClr val="tx1"/>
              </a:solidFill>
              <a:effectLst/>
            </a:endParaRPr>
          </a:p>
        </p:txBody>
      </p:sp>
      <p:sp>
        <p:nvSpPr>
          <p:cNvPr id="11" name="1 Título"/>
          <p:cNvSpPr txBox="1">
            <a:spLocks/>
          </p:cNvSpPr>
          <p:nvPr/>
        </p:nvSpPr>
        <p:spPr>
          <a:xfrm>
            <a:off x="214282" y="1571612"/>
            <a:ext cx="8568952" cy="432048"/>
          </a:xfrm>
          <a:prstGeom prst="rect">
            <a:avLst/>
          </a:prstGeom>
        </p:spPr>
        <p:txBody>
          <a:bodyPr vert="horz" rtlCol="0" anchor="ctr">
            <a:normAutofit fontScale="975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Pacientes acumulados que </a:t>
            </a:r>
            <a:r>
              <a:rPr kumimoji="0" lang="es-ES_tradnl" sz="2000" b="1" i="1" u="sng" strike="noStrike" kern="1200" cap="none" spc="0" normalizeH="0" baseline="0" noProof="0" dirty="0" smtClean="0">
                <a:ln>
                  <a:noFill/>
                </a:ln>
                <a:solidFill>
                  <a:schemeClr val="tx1"/>
                </a:solidFill>
                <a:effectLst/>
                <a:uLnTx/>
                <a:uFillTx/>
                <a:latin typeface="+mj-lt"/>
                <a:ea typeface="+mj-ea"/>
                <a:cs typeface="+mj-cs"/>
              </a:rPr>
              <a:t>dejan de fumar, </a:t>
            </a: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total y según fármaco </a:t>
            </a:r>
            <a:endParaRPr kumimoji="0" lang="es-ES_tradnl" sz="2400" b="1" i="0" u="sng"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9" name="3 Marcador de contenido"/>
          <p:cNvGraphicFramePr>
            <a:graphicFrameLocks/>
          </p:cNvGraphicFramePr>
          <p:nvPr/>
        </p:nvGraphicFramePr>
        <p:xfrm>
          <a:off x="142844" y="2071678"/>
          <a:ext cx="8640958" cy="885696"/>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2"/>
              </a:tblGrid>
              <a:tr h="442848">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2848">
                <a:tc>
                  <a:txBody>
                    <a:bodyPr/>
                    <a:lstStyle/>
                    <a:p>
                      <a:pPr marL="0" algn="ctr" rtl="0" eaLnBrk="1" fontAlgn="ctr" latinLnBrk="0" hangingPunct="1"/>
                      <a:r>
                        <a:rPr kumimoji="0" lang="es-ES_tradnl" sz="2000" b="1" i="0" u="none" strike="noStrike" kern="1200" dirty="0" smtClean="0">
                          <a:solidFill>
                            <a:schemeClr val="tx1"/>
                          </a:solidFill>
                          <a:latin typeface="Arial"/>
                          <a:ea typeface="+mn-ea"/>
                          <a:cs typeface="+mn-cs"/>
                        </a:rPr>
                        <a:t>Total </a:t>
                      </a:r>
                      <a:endParaRPr kumimoji="0" lang="es-ES_tradnl" sz="2000" b="1" i="0" u="none" strike="noStrike" kern="1200" dirty="0">
                        <a:solidFill>
                          <a:schemeClr val="tx1"/>
                        </a:solidFill>
                        <a:latin typeface="Arial"/>
                        <a:ea typeface="+mn-ea"/>
                        <a:cs typeface="+mn-cs"/>
                      </a:endParaRPr>
                    </a:p>
                  </a:txBody>
                  <a:tcPr marL="0" marR="0" marT="0" marB="0" anchor="ctr">
                    <a:noFill/>
                  </a:tcPr>
                </a:tc>
                <a:tc>
                  <a:txBody>
                    <a:bodyPr/>
                    <a:lstStyle/>
                    <a:p>
                      <a:pPr algn="ctr" fontAlgn="ctr"/>
                      <a:r>
                        <a:rPr lang="es-ES_tradnl" sz="2000" b="1" i="0" u="none" strike="noStrike" dirty="0">
                          <a:solidFill>
                            <a:schemeClr val="tx1"/>
                          </a:solidFill>
                          <a:latin typeface="Arial"/>
                        </a:rPr>
                        <a:t>9.576</a:t>
                      </a:r>
                    </a:p>
                  </a:txBody>
                  <a:tcPr marL="0" marR="0" marT="0" marB="0" anchor="ctr">
                    <a:noFill/>
                  </a:tcPr>
                </a:tc>
                <a:tc>
                  <a:txBody>
                    <a:bodyPr/>
                    <a:lstStyle/>
                    <a:p>
                      <a:pPr algn="ctr" fontAlgn="ctr"/>
                      <a:r>
                        <a:rPr lang="es-ES_tradnl" sz="2000" b="1" i="0" u="none" strike="noStrike">
                          <a:solidFill>
                            <a:schemeClr val="tx1"/>
                          </a:solidFill>
                          <a:latin typeface="Arial"/>
                        </a:rPr>
                        <a:t>7.529</a:t>
                      </a:r>
                    </a:p>
                  </a:txBody>
                  <a:tcPr marL="0" marR="0" marT="0" marB="0" anchor="ctr">
                    <a:noFill/>
                  </a:tcPr>
                </a:tc>
                <a:tc>
                  <a:txBody>
                    <a:bodyPr/>
                    <a:lstStyle/>
                    <a:p>
                      <a:pPr algn="ctr" fontAlgn="ctr"/>
                      <a:r>
                        <a:rPr lang="es-ES_tradnl" sz="2000" b="1" i="0" u="none" strike="noStrike">
                          <a:solidFill>
                            <a:schemeClr val="tx1"/>
                          </a:solidFill>
                          <a:latin typeface="Arial"/>
                        </a:rPr>
                        <a:t>6.390</a:t>
                      </a:r>
                    </a:p>
                  </a:txBody>
                  <a:tcPr marL="0" marR="0" marT="0" marB="0" anchor="ctr">
                    <a:noFill/>
                  </a:tcPr>
                </a:tc>
                <a:tc>
                  <a:txBody>
                    <a:bodyPr/>
                    <a:lstStyle/>
                    <a:p>
                      <a:pPr algn="ctr" fontAlgn="ctr"/>
                      <a:r>
                        <a:rPr lang="es-ES_tradnl" sz="2000" b="1" i="0" u="none" strike="noStrike">
                          <a:solidFill>
                            <a:schemeClr val="tx1"/>
                          </a:solidFill>
                          <a:latin typeface="Arial"/>
                        </a:rPr>
                        <a:t>5.776</a:t>
                      </a:r>
                    </a:p>
                  </a:txBody>
                  <a:tcPr marL="0" marR="0" marT="0" marB="0" anchor="ctr">
                    <a:noFill/>
                  </a:tcPr>
                </a:tc>
                <a:tc>
                  <a:txBody>
                    <a:bodyPr/>
                    <a:lstStyle/>
                    <a:p>
                      <a:pPr algn="ctr" fontAlgn="ctr"/>
                      <a:r>
                        <a:rPr lang="es-ES_tradnl" sz="2000" b="1" i="0" u="none" strike="noStrike">
                          <a:solidFill>
                            <a:schemeClr val="tx1"/>
                          </a:solidFill>
                          <a:latin typeface="Arial"/>
                        </a:rPr>
                        <a:t>3.642</a:t>
                      </a:r>
                    </a:p>
                  </a:txBody>
                  <a:tcPr marL="0" marR="0" marT="0" marB="0" anchor="ctr">
                    <a:noFill/>
                  </a:tcPr>
                </a:tc>
                <a:tc>
                  <a:txBody>
                    <a:bodyPr/>
                    <a:lstStyle/>
                    <a:p>
                      <a:pPr algn="ctr" fontAlgn="ctr"/>
                      <a:r>
                        <a:rPr lang="es-ES_tradnl" sz="2000" b="1" i="0" u="none" strike="noStrike" dirty="0">
                          <a:solidFill>
                            <a:schemeClr val="tx1"/>
                          </a:solidFill>
                          <a:latin typeface="Arial"/>
                        </a:rPr>
                        <a:t>30.606</a:t>
                      </a:r>
                    </a:p>
                  </a:txBody>
                  <a:tcPr marL="0" marR="0" marT="0" marB="0" anchor="ctr">
                    <a:noFill/>
                  </a:tcPr>
                </a:tc>
              </a:tr>
            </a:tbl>
          </a:graphicData>
        </a:graphic>
      </p:graphicFrame>
      <p:graphicFrame>
        <p:nvGraphicFramePr>
          <p:cNvPr id="10" name="3 Marcador de contenido"/>
          <p:cNvGraphicFramePr>
            <a:graphicFrameLocks/>
          </p:cNvGraphicFramePr>
          <p:nvPr/>
        </p:nvGraphicFramePr>
        <p:xfrm>
          <a:off x="142844" y="3000372"/>
          <a:ext cx="8640959" cy="1296144"/>
        </p:xfrm>
        <a:graphic>
          <a:graphicData uri="http://schemas.openxmlformats.org/drawingml/2006/table">
            <a:tbl>
              <a:tblPr firstRow="1" bandRow="1">
                <a:tableStyleId>{5C22544A-7EE6-4342-B048-85BDC9FD1C3A}</a:tableStyleId>
              </a:tblPr>
              <a:tblGrid>
                <a:gridCol w="1655862"/>
                <a:gridCol w="1224136"/>
                <a:gridCol w="1080120"/>
                <a:gridCol w="1080120"/>
                <a:gridCol w="1080120"/>
                <a:gridCol w="1152128"/>
                <a:gridCol w="1368473"/>
              </a:tblGrid>
              <a:tr h="432048">
                <a:tc>
                  <a:txBody>
                    <a:bodyPr/>
                    <a:lstStyle/>
                    <a:p>
                      <a:pPr marL="0" indent="0" algn="l" fontAlgn="ctr"/>
                      <a:r>
                        <a:rPr lang="es-ES_tradnl" sz="1800" b="1" i="0" u="none" strike="noStrike" dirty="0" smtClean="0">
                          <a:solidFill>
                            <a:schemeClr val="tx1"/>
                          </a:solidFill>
                          <a:latin typeface="Arial"/>
                        </a:rPr>
                        <a:t>Vareniclina</a:t>
                      </a:r>
                      <a:endParaRPr lang="es-ES_tradnl" sz="1800" b="1" i="0" u="none" strike="noStrike" dirty="0">
                        <a:solidFill>
                          <a:schemeClr val="tx1"/>
                        </a:solidFill>
                        <a:latin typeface="Arial"/>
                      </a:endParaRPr>
                    </a:p>
                  </a:txBody>
                  <a:tcPr marL="228600" marR="0" marT="0" marB="0" anchor="ctr">
                    <a:solidFill>
                      <a:srgbClr val="99FF99"/>
                    </a:solidFill>
                  </a:tcPr>
                </a:tc>
                <a:tc>
                  <a:txBody>
                    <a:bodyPr/>
                    <a:lstStyle/>
                    <a:p>
                      <a:pPr algn="ctr" fontAlgn="ctr"/>
                      <a:r>
                        <a:rPr lang="es-ES_tradnl" sz="1800" b="1" i="0" u="none" strike="noStrike" dirty="0">
                          <a:solidFill>
                            <a:schemeClr val="tx1"/>
                          </a:solidFill>
                          <a:latin typeface="Arial"/>
                        </a:rPr>
                        <a:t>5.128</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3.749</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3.017</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2.645</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1.799</a:t>
                      </a:r>
                    </a:p>
                  </a:txBody>
                  <a:tcPr marL="0" marR="0" marT="0" marB="0" anchor="ctr">
                    <a:solidFill>
                      <a:srgbClr val="99FF99"/>
                    </a:solidFill>
                  </a:tcPr>
                </a:tc>
                <a:tc>
                  <a:txBody>
                    <a:bodyPr/>
                    <a:lstStyle/>
                    <a:p>
                      <a:pPr algn="ctr" fontAlgn="ctr"/>
                      <a:r>
                        <a:rPr lang="es-ES_tradnl" sz="1800" b="1" i="0" u="none" strike="noStrike" dirty="0">
                          <a:solidFill>
                            <a:schemeClr val="tx1"/>
                          </a:solidFill>
                          <a:latin typeface="Arial"/>
                        </a:rPr>
                        <a:t>15.165</a:t>
                      </a:r>
                    </a:p>
                  </a:txBody>
                  <a:tcPr marL="0" marR="0" marT="0" marB="0" anchor="ctr">
                    <a:solidFill>
                      <a:srgbClr val="99FF99"/>
                    </a:solidFill>
                  </a:tcPr>
                </a:tc>
              </a:tr>
              <a:tr h="432048">
                <a:tc>
                  <a:txBody>
                    <a:bodyPr/>
                    <a:lstStyle/>
                    <a:p>
                      <a:pPr marL="0" indent="0" algn="l" fontAlgn="ctr"/>
                      <a:r>
                        <a:rPr lang="es-ES_tradnl" sz="1800" b="1" i="0" u="none" strike="noStrike" dirty="0">
                          <a:latin typeface="Arial"/>
                        </a:rPr>
                        <a:t>Bupropion </a:t>
                      </a:r>
                    </a:p>
                  </a:txBody>
                  <a:tcPr marL="22860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519</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363</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285</a:t>
                      </a:r>
                    </a:p>
                  </a:txBody>
                  <a:tcPr marL="0" marR="0" marT="0" marB="0" anchor="ctr">
                    <a:solidFill>
                      <a:schemeClr val="bg2">
                        <a:lumMod val="90000"/>
                      </a:schemeClr>
                    </a:solidFill>
                  </a:tcPr>
                </a:tc>
                <a:tc>
                  <a:txBody>
                    <a:bodyPr/>
                    <a:lstStyle/>
                    <a:p>
                      <a:pPr algn="ctr" fontAlgn="ctr"/>
                      <a:r>
                        <a:rPr lang="es-ES_tradnl" sz="1800" b="1" i="0" u="none" strike="noStrike">
                          <a:solidFill>
                            <a:schemeClr val="tx1"/>
                          </a:solidFill>
                          <a:latin typeface="Arial"/>
                        </a:rPr>
                        <a:t>248</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174</a:t>
                      </a:r>
                    </a:p>
                  </a:txBody>
                  <a:tcPr marL="0" marR="0" marT="0" marB="0" anchor="ctr">
                    <a:solidFill>
                      <a:schemeClr val="bg2">
                        <a:lumMod val="90000"/>
                      </a:schemeClr>
                    </a:solidFill>
                  </a:tcPr>
                </a:tc>
                <a:tc>
                  <a:txBody>
                    <a:bodyPr/>
                    <a:lstStyle/>
                    <a:p>
                      <a:pPr algn="ctr" fontAlgn="ctr"/>
                      <a:r>
                        <a:rPr lang="es-ES_tradnl" sz="1800" b="1" i="0" u="none" strike="noStrike" dirty="0">
                          <a:solidFill>
                            <a:schemeClr val="tx1"/>
                          </a:solidFill>
                          <a:latin typeface="Arial"/>
                        </a:rPr>
                        <a:t>1.474</a:t>
                      </a:r>
                    </a:p>
                  </a:txBody>
                  <a:tcPr marL="0" marR="0" marT="0" marB="0" anchor="ctr">
                    <a:solidFill>
                      <a:schemeClr val="bg2">
                        <a:lumMod val="90000"/>
                      </a:schemeClr>
                    </a:solidFill>
                  </a:tcPr>
                </a:tc>
              </a:tr>
              <a:tr h="432048">
                <a:tc>
                  <a:txBody>
                    <a:bodyPr/>
                    <a:lstStyle/>
                    <a:p>
                      <a:pPr marL="0" indent="0" algn="l" fontAlgn="ctr"/>
                      <a:r>
                        <a:rPr lang="es-ES_tradnl" sz="1800" b="1" i="0" u="none" strike="noStrike" dirty="0">
                          <a:latin typeface="Arial"/>
                        </a:rPr>
                        <a:t>TSN </a:t>
                      </a:r>
                    </a:p>
                  </a:txBody>
                  <a:tcPr marL="228600" marR="0" marT="0" marB="0" anchor="ctr">
                    <a:solidFill>
                      <a:srgbClr val="FFFFCC"/>
                    </a:solidFill>
                  </a:tcPr>
                </a:tc>
                <a:tc>
                  <a:txBody>
                    <a:bodyPr/>
                    <a:lstStyle/>
                    <a:p>
                      <a:pPr algn="ctr" fontAlgn="ctr"/>
                      <a:r>
                        <a:rPr lang="es-ES_tradnl" sz="1800" b="1" i="0" u="none" strike="noStrike" dirty="0">
                          <a:solidFill>
                            <a:schemeClr val="tx1"/>
                          </a:solidFill>
                          <a:latin typeface="Arial"/>
                        </a:rPr>
                        <a:t>3.929</a:t>
                      </a:r>
                    </a:p>
                  </a:txBody>
                  <a:tcPr marL="0" marR="0" marT="0" marB="0" anchor="ctr">
                    <a:solidFill>
                      <a:srgbClr val="FFFFCC"/>
                    </a:solidFill>
                  </a:tcPr>
                </a:tc>
                <a:tc>
                  <a:txBody>
                    <a:bodyPr/>
                    <a:lstStyle/>
                    <a:p>
                      <a:pPr algn="ctr" fontAlgn="ctr"/>
                      <a:r>
                        <a:rPr lang="es-ES_tradnl" sz="1800" b="1" i="0" u="none" strike="noStrike">
                          <a:solidFill>
                            <a:schemeClr val="tx1"/>
                          </a:solidFill>
                          <a:latin typeface="Arial"/>
                        </a:rPr>
                        <a:t>3.417</a:t>
                      </a:r>
                    </a:p>
                  </a:txBody>
                  <a:tcPr marL="0" marR="0" marT="0" marB="0" anchor="ctr">
                    <a:solidFill>
                      <a:srgbClr val="FFFFCC"/>
                    </a:solidFill>
                  </a:tcPr>
                </a:tc>
                <a:tc>
                  <a:txBody>
                    <a:bodyPr/>
                    <a:lstStyle/>
                    <a:p>
                      <a:pPr algn="ctr" fontAlgn="ctr"/>
                      <a:r>
                        <a:rPr lang="es-ES_tradnl" sz="1800" b="1" i="0" u="none" strike="noStrike">
                          <a:solidFill>
                            <a:schemeClr val="tx1"/>
                          </a:solidFill>
                          <a:latin typeface="Arial"/>
                        </a:rPr>
                        <a:t>3.087</a:t>
                      </a:r>
                    </a:p>
                  </a:txBody>
                  <a:tcPr marL="0" marR="0" marT="0" marB="0" anchor="ctr">
                    <a:solidFill>
                      <a:srgbClr val="FFFFCC"/>
                    </a:solidFill>
                  </a:tcPr>
                </a:tc>
                <a:tc>
                  <a:txBody>
                    <a:bodyPr/>
                    <a:lstStyle/>
                    <a:p>
                      <a:pPr algn="ctr" fontAlgn="ctr"/>
                      <a:r>
                        <a:rPr lang="es-ES_tradnl" sz="1800" b="1" i="0" u="none" strike="noStrike">
                          <a:solidFill>
                            <a:schemeClr val="tx1"/>
                          </a:solidFill>
                          <a:latin typeface="Arial"/>
                        </a:rPr>
                        <a:t>2.883</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1.668</a:t>
                      </a:r>
                    </a:p>
                  </a:txBody>
                  <a:tcPr marL="0" marR="0" marT="0" marB="0" anchor="ctr">
                    <a:solidFill>
                      <a:srgbClr val="FFFFCC"/>
                    </a:solidFill>
                  </a:tcPr>
                </a:tc>
                <a:tc>
                  <a:txBody>
                    <a:bodyPr/>
                    <a:lstStyle/>
                    <a:p>
                      <a:pPr algn="ctr" fontAlgn="ctr"/>
                      <a:r>
                        <a:rPr lang="es-ES_tradnl" sz="1800" b="1" i="0" u="none" strike="noStrike" dirty="0">
                          <a:solidFill>
                            <a:schemeClr val="tx1"/>
                          </a:solidFill>
                          <a:latin typeface="Arial"/>
                        </a:rPr>
                        <a:t>13.967</a:t>
                      </a:r>
                    </a:p>
                  </a:txBody>
                  <a:tcPr marL="0" marR="0" marT="0" marB="0" anchor="ctr">
                    <a:solidFill>
                      <a:srgbClr val="FFFFCC"/>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94338" y="1478252"/>
          <a:ext cx="8928102" cy="3886398"/>
        </p:xfrm>
        <a:graphic>
          <a:graphicData uri="http://schemas.openxmlformats.org/drawingml/2006/table">
            <a:tbl>
              <a:tblPr firstRow="1" bandRow="1">
                <a:tableStyleId>{5C22544A-7EE6-4342-B048-85BDC9FD1C3A}</a:tableStyleId>
              </a:tblPr>
              <a:tblGrid>
                <a:gridCol w="1799754"/>
                <a:gridCol w="1080120"/>
                <a:gridCol w="1080120"/>
                <a:gridCol w="1080120"/>
                <a:gridCol w="1224136"/>
                <a:gridCol w="1296144"/>
                <a:gridCol w="1367708"/>
              </a:tblGrid>
              <a:tr h="396902">
                <a:tc>
                  <a:txBody>
                    <a:bodyPr/>
                    <a:lstStyle/>
                    <a:p>
                      <a:pPr marL="0" algn="ctr" rtl="0" eaLnBrk="1" fontAlgn="ctr" latinLnBrk="0" hangingPunct="1"/>
                      <a:endParaRPr kumimoji="0" lang="es-ES_tradnl" sz="2000" b="1" i="0" u="none" strike="noStrike" kern="1200" dirty="0">
                        <a:solidFill>
                          <a:schemeClr val="tx1"/>
                        </a:solidFill>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rPr>
                        <a:t>Año </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base</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2º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3</a:t>
                      </a:r>
                      <a:r>
                        <a:rPr kumimoji="0" lang="es-ES_tradnl" sz="1800" b="1" i="0" u="none" strike="noStrike" kern="1200" baseline="30000" dirty="0" smtClean="0">
                          <a:solidFill>
                            <a:schemeClr val="bg1"/>
                          </a:solidFill>
                          <a:effectLst>
                            <a:outerShdw blurRad="38100" dist="38100" dir="2700000" algn="tl">
                              <a:srgbClr val="000000">
                                <a:alpha val="43137"/>
                              </a:srgbClr>
                            </a:outerShdw>
                          </a:effectLst>
                          <a:latin typeface="Arial"/>
                          <a:ea typeface="+mn-ea"/>
                          <a:cs typeface="+mn-cs"/>
                        </a:rPr>
                        <a:t>r</a:t>
                      </a:r>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4º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5º año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c>
                  <a:txBody>
                    <a:bodyPr/>
                    <a:lstStyle/>
                    <a:p>
                      <a:pPr marL="0" algn="ctr" rtl="0" eaLnBrk="1" fontAlgn="ctr" latinLnBrk="0" hangingPunct="1"/>
                      <a:r>
                        <a:rPr kumimoji="0" lang="es-ES_tradnl" sz="1800" b="1" i="0" u="none" strike="noStrike" kern="1200" dirty="0" smtClean="0">
                          <a:solidFill>
                            <a:schemeClr val="bg1"/>
                          </a:solidFill>
                          <a:effectLst>
                            <a:outerShdw blurRad="38100" dist="38100" dir="2700000" algn="tl">
                              <a:srgbClr val="000000">
                                <a:alpha val="43137"/>
                              </a:srgbClr>
                            </a:outerShdw>
                          </a:effectLst>
                          <a:latin typeface="Arial"/>
                          <a:ea typeface="+mn-ea"/>
                          <a:cs typeface="+mn-cs"/>
                        </a:rPr>
                        <a:t>Acumulado</a:t>
                      </a:r>
                      <a:endParaRPr kumimoji="0" lang="es-ES_tradnl" sz="1800" b="1" i="0" u="none" strike="noStrike" kern="1200" dirty="0">
                        <a:solidFill>
                          <a:schemeClr val="bg1"/>
                        </a:solidFill>
                        <a:effectLst>
                          <a:outerShdw blurRad="38100" dist="38100" dir="2700000" algn="tl">
                            <a:srgbClr val="000000">
                              <a:alpha val="43137"/>
                            </a:srgbClr>
                          </a:outerShdw>
                        </a:effectLst>
                        <a:latin typeface="Arial"/>
                        <a:ea typeface="+mn-ea"/>
                        <a:cs typeface="+mn-cs"/>
                      </a:endParaRPr>
                    </a:p>
                  </a:txBody>
                  <a:tcPr marL="0" marR="0" marT="0" marB="0" anchor="ctr"/>
                </a:tc>
              </a:tr>
              <a:tr h="440642">
                <a:tc>
                  <a:txBody>
                    <a:bodyPr/>
                    <a:lstStyle/>
                    <a:p>
                      <a:pPr algn="l" fontAlgn="b"/>
                      <a:r>
                        <a:rPr lang="es-ES_tradnl" sz="1400" b="1" i="0" u="none" strike="noStrike" kern="1200" dirty="0" smtClean="0">
                          <a:solidFill>
                            <a:schemeClr val="tx1"/>
                          </a:solidFill>
                          <a:latin typeface="Arial"/>
                          <a:ea typeface="+mn-ea"/>
                          <a:cs typeface="+mn-cs"/>
                        </a:rPr>
                        <a:t>Costes en fármacos  (000, €)</a:t>
                      </a: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4.109</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3.290</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2.825</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2.570</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1.594</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14.388</a:t>
                      </a:r>
                      <a:endParaRPr lang="es-ES_tradnl" sz="1600" b="1" i="0" u="none" strike="noStrike" dirty="0">
                        <a:solidFill>
                          <a:schemeClr val="tx1"/>
                        </a:solidFill>
                        <a:latin typeface="Arial"/>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asistenciales  (000, €)</a:t>
                      </a: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6.731</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5.183</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4.283</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3.765</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2.487</a:t>
                      </a:r>
                      <a:endParaRPr lang="es-ES_tradnl" sz="1600" b="1" i="0" u="none" strike="noStrike" dirty="0">
                        <a:solidFill>
                          <a:schemeClr val="tx1"/>
                        </a:solidFill>
                        <a:latin typeface="Arial"/>
                      </a:endParaRPr>
                    </a:p>
                  </a:txBody>
                  <a:tcPr marL="0" marR="0" marT="0" marB="0" anchor="ctr">
                    <a:solidFill>
                      <a:schemeClr val="bg1"/>
                    </a:solidFill>
                  </a:tcPr>
                </a:tc>
                <a:tc>
                  <a:txBody>
                    <a:bodyPr/>
                    <a:lstStyle/>
                    <a:p>
                      <a:pPr algn="ctr" fontAlgn="b"/>
                      <a:r>
                        <a:rPr lang="es-ES_tradnl" sz="1600" b="1" i="0" u="none" strike="noStrike" dirty="0" smtClean="0">
                          <a:solidFill>
                            <a:schemeClr val="tx1"/>
                          </a:solidFill>
                          <a:latin typeface="Arial"/>
                        </a:rPr>
                        <a:t>22.448</a:t>
                      </a:r>
                      <a:endParaRPr lang="es-ES_tradnl" sz="1600" b="1" i="0" u="none" strike="noStrike" dirty="0">
                        <a:solidFill>
                          <a:schemeClr val="tx1"/>
                        </a:solidFill>
                        <a:latin typeface="Arial"/>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medios incurridos  (000, €)</a:t>
                      </a:r>
                      <a:endParaRPr lang="es-ES_tradnl" sz="1400" b="1" i="0" u="none" strike="noStrike" kern="1200" dirty="0">
                        <a:solidFill>
                          <a:schemeClr val="tx1"/>
                        </a:solidFill>
                        <a:latin typeface="Arial"/>
                        <a:ea typeface="+mn-ea"/>
                        <a:cs typeface="+mn-cs"/>
                      </a:endParaRPr>
                    </a:p>
                  </a:txBody>
                  <a:tcPr marL="0" marR="0" marT="0" marB="0" anchor="ctr">
                    <a:solidFill>
                      <a:schemeClr val="accent6">
                        <a:lumMod val="20000"/>
                        <a:lumOff val="80000"/>
                      </a:schemeClr>
                    </a:solidFill>
                  </a:tcPr>
                </a:tc>
                <a:tc>
                  <a:txBody>
                    <a:bodyPr/>
                    <a:lstStyle/>
                    <a:p>
                      <a:pPr algn="ctr" fontAlgn="b"/>
                      <a:r>
                        <a:rPr lang="es-ES_tradnl" sz="1600" b="1" i="0" u="none" strike="noStrike" dirty="0" smtClean="0">
                          <a:solidFill>
                            <a:schemeClr val="tx1"/>
                          </a:solidFill>
                          <a:latin typeface="Arial"/>
                        </a:rPr>
                        <a:t>10.840</a:t>
                      </a:r>
                      <a:endParaRPr lang="es-ES_tradnl" sz="16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600" b="1" i="0" u="none" strike="noStrike" dirty="0" smtClean="0">
                          <a:solidFill>
                            <a:schemeClr val="tx1"/>
                          </a:solidFill>
                          <a:latin typeface="Arial"/>
                        </a:rPr>
                        <a:t>8.472</a:t>
                      </a:r>
                      <a:endParaRPr lang="es-ES_tradnl" sz="16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600" b="1" i="0" u="none" strike="noStrike" dirty="0" smtClean="0">
                          <a:solidFill>
                            <a:schemeClr val="tx1"/>
                          </a:solidFill>
                          <a:latin typeface="Arial"/>
                        </a:rPr>
                        <a:t>7.108</a:t>
                      </a:r>
                      <a:endParaRPr lang="es-ES_tradnl" sz="16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600" b="1" i="0" u="none" strike="noStrike" dirty="0" smtClean="0">
                          <a:solidFill>
                            <a:schemeClr val="tx1"/>
                          </a:solidFill>
                          <a:latin typeface="Arial"/>
                        </a:rPr>
                        <a:t>6.335</a:t>
                      </a:r>
                      <a:endParaRPr lang="es-ES_tradnl" sz="16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600" b="1" i="0" u="none" strike="noStrike" dirty="0" smtClean="0">
                          <a:solidFill>
                            <a:schemeClr val="tx1"/>
                          </a:solidFill>
                          <a:latin typeface="Arial"/>
                        </a:rPr>
                        <a:t>4.081</a:t>
                      </a:r>
                      <a:endParaRPr lang="es-ES_tradnl" sz="1600" b="1" i="0" u="none" strike="noStrike" dirty="0">
                        <a:solidFill>
                          <a:schemeClr val="tx1"/>
                        </a:solidFill>
                        <a:latin typeface="Arial"/>
                      </a:endParaRPr>
                    </a:p>
                  </a:txBody>
                  <a:tcPr marL="0" marR="0" marT="0" marB="0" anchor="ctr">
                    <a:solidFill>
                      <a:schemeClr val="accent6">
                        <a:lumMod val="20000"/>
                        <a:lumOff val="80000"/>
                      </a:schemeClr>
                    </a:solidFill>
                  </a:tcPr>
                </a:tc>
                <a:tc>
                  <a:txBody>
                    <a:bodyPr/>
                    <a:lstStyle/>
                    <a:p>
                      <a:pPr algn="ctr" fontAlgn="b"/>
                      <a:r>
                        <a:rPr lang="es-ES_tradnl" sz="1600" b="1" i="0" u="none" strike="noStrike" dirty="0" smtClean="0">
                          <a:solidFill>
                            <a:schemeClr val="tx1"/>
                          </a:solidFill>
                          <a:latin typeface="Arial"/>
                        </a:rPr>
                        <a:t>36.836</a:t>
                      </a:r>
                      <a:endParaRPr lang="es-ES_tradnl" sz="1600" b="1" i="0" u="none" strike="noStrike" dirty="0">
                        <a:solidFill>
                          <a:schemeClr val="tx1"/>
                        </a:solidFill>
                        <a:latin typeface="Arial"/>
                      </a:endParaRPr>
                    </a:p>
                  </a:txBody>
                  <a:tcPr marL="0" marR="0" marT="0" marB="0" anchor="ctr">
                    <a:solidFill>
                      <a:schemeClr val="accent6">
                        <a:lumMod val="20000"/>
                        <a:lumOff val="80000"/>
                      </a:schemeClr>
                    </a:solidFill>
                  </a:tcPr>
                </a:tc>
              </a:tr>
              <a:tr h="242576">
                <a:tc>
                  <a:txBody>
                    <a:bodyPr/>
                    <a:lstStyle/>
                    <a:p>
                      <a:pPr algn="r" fontAlgn="ctr"/>
                      <a:endParaRPr lang="es-ES_tradnl" sz="1400" b="1" i="0" u="none" strike="noStrike" kern="1200" dirty="0">
                        <a:solidFill>
                          <a:schemeClr val="tx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400" b="1" i="0" u="none" strike="noStrike" kern="1200" dirty="0" smtClean="0">
                        <a:solidFill>
                          <a:schemeClr val="dk1"/>
                        </a:solidFill>
                        <a:latin typeface="Arial"/>
                        <a:ea typeface="+mn-ea"/>
                        <a:cs typeface="+mn-cs"/>
                      </a:endParaRPr>
                    </a:p>
                  </a:txBody>
                  <a:tcPr marL="0" marR="0" marT="0" marB="0" anchor="ctr">
                    <a:solidFill>
                      <a:schemeClr val="bg1"/>
                    </a:solidFill>
                  </a:tcPr>
                </a:tc>
                <a:tc>
                  <a:txBody>
                    <a:bodyPr/>
                    <a:lstStyle/>
                    <a:p>
                      <a:pPr algn="ctr" fontAlgn="ctr"/>
                      <a:endParaRPr lang="es-ES_tradnl" sz="1200" b="1" i="0" u="none" strike="noStrike" kern="1200" dirty="0" smtClean="0">
                        <a:solidFill>
                          <a:schemeClr val="dk1"/>
                        </a:solidFill>
                        <a:latin typeface="Arial"/>
                        <a:ea typeface="+mn-ea"/>
                        <a:cs typeface="+mn-cs"/>
                      </a:endParaRPr>
                    </a:p>
                  </a:txBody>
                  <a:tcPr marL="0" marR="0" marT="0" marB="0" anchor="ctr">
                    <a:solidFill>
                      <a:schemeClr val="bg1"/>
                    </a:solidFill>
                  </a:tcPr>
                </a:tc>
              </a:tr>
              <a:tr h="440642">
                <a:tc>
                  <a:txBody>
                    <a:bodyPr/>
                    <a:lstStyle/>
                    <a:p>
                      <a:pPr algn="l" fontAlgn="b"/>
                      <a:r>
                        <a:rPr lang="es-ES_tradnl" sz="1400" b="1" i="0" u="none" strike="noStrike" kern="1200" dirty="0" smtClean="0">
                          <a:solidFill>
                            <a:schemeClr val="tx1"/>
                          </a:solidFill>
                          <a:latin typeface="Arial"/>
                          <a:ea typeface="+mn-ea"/>
                          <a:cs typeface="+mn-cs"/>
                        </a:rPr>
                        <a:t>Costes medios evitados (000, €)</a:t>
                      </a:r>
                      <a:endParaRPr lang="es-ES_tradnl" sz="1400" b="1" i="0" u="none" strike="noStrike" kern="1200" dirty="0">
                        <a:solidFill>
                          <a:schemeClr val="tx1"/>
                        </a:solidFill>
                        <a:latin typeface="Arial"/>
                        <a:ea typeface="+mn-ea"/>
                        <a:cs typeface="+mn-cs"/>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9.234       </a:t>
                      </a:r>
                      <a:r>
                        <a:rPr lang="es-ES_tradnl" sz="1200" b="1" i="0" u="none" strike="noStrike" dirty="0" smtClean="0">
                          <a:solidFill>
                            <a:schemeClr val="tx1"/>
                          </a:solidFill>
                          <a:latin typeface="Arial"/>
                        </a:rPr>
                        <a:t>(3.723;15.233)</a:t>
                      </a:r>
                      <a:endParaRPr lang="es-ES_tradnl" sz="1400" b="1" i="0" u="none" strike="noStrike" dirty="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19.702   </a:t>
                      </a:r>
                      <a:r>
                        <a:rPr lang="es-ES_tradnl" sz="1200" b="1" i="0" u="none" strike="noStrike" dirty="0" smtClean="0">
                          <a:solidFill>
                            <a:schemeClr val="tx1"/>
                          </a:solidFill>
                          <a:latin typeface="Arial"/>
                        </a:rPr>
                        <a:t>(9.018;30.376)</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31.291    </a:t>
                      </a:r>
                      <a:r>
                        <a:rPr lang="es-ES_tradnl" sz="1200" b="1" i="0" u="none" strike="noStrike" dirty="0" smtClean="0">
                          <a:solidFill>
                            <a:schemeClr val="tx1"/>
                          </a:solidFill>
                          <a:latin typeface="Arial"/>
                        </a:rPr>
                        <a:t>(18.582;43.987)</a:t>
                      </a:r>
                      <a:endParaRPr lang="es-ES_tradnl" sz="1800" b="1" i="0" u="none" strike="noStrike" dirty="0" smtClean="0">
                        <a:solidFill>
                          <a:schemeClr val="tx1"/>
                        </a:solidFill>
                        <a:latin typeface="Arial"/>
                      </a:endParaRPr>
                    </a:p>
                  </a:txBody>
                  <a:tcPr marL="0" marR="0" marT="0" marB="0" anchor="ctr">
                    <a:solidFill>
                      <a:srgbClr val="99FF99"/>
                    </a:solidFill>
                  </a:tcPr>
                </a:tc>
                <a:tc>
                  <a:txBody>
                    <a:bodyPr/>
                    <a:lstStyle/>
                    <a:p>
                      <a:pPr algn="ctr" fontAlgn="ctr"/>
                      <a:r>
                        <a:rPr lang="es-ES_tradnl" sz="1600" b="1" i="0" u="none" strike="noStrike" dirty="0" smtClean="0">
                          <a:solidFill>
                            <a:schemeClr val="tx1"/>
                          </a:solidFill>
                          <a:latin typeface="Arial"/>
                        </a:rPr>
                        <a:t>31.389 </a:t>
                      </a:r>
                      <a:r>
                        <a:rPr lang="es-ES_tradnl" sz="1200" b="1" i="0" u="none" strike="noStrike" dirty="0" smtClean="0">
                          <a:solidFill>
                            <a:schemeClr val="tx1"/>
                          </a:solidFill>
                          <a:latin typeface="Arial"/>
                        </a:rPr>
                        <a:t>(14.703;49.623)</a:t>
                      </a:r>
                      <a:endParaRPr lang="es-ES_tradnl" sz="1600" b="1" i="0" u="none" strike="noStrike" dirty="0">
                        <a:solidFill>
                          <a:schemeClr val="tx1"/>
                        </a:solidFill>
                        <a:latin typeface="Arial"/>
                      </a:endParaRPr>
                    </a:p>
                  </a:txBody>
                  <a:tcPr marL="0" marR="0" marT="0" marB="0" anchor="ctr">
                    <a:solidFill>
                      <a:srgbClr val="99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91.616 </a:t>
                      </a:r>
                      <a:r>
                        <a:rPr lang="es-ES_tradnl" sz="1200" b="1" i="0" u="none" strike="noStrike" dirty="0" smtClean="0">
                          <a:solidFill>
                            <a:schemeClr val="tx1"/>
                          </a:solidFill>
                          <a:latin typeface="Arial"/>
                        </a:rPr>
                        <a:t>(46.026;139.218)</a:t>
                      </a:r>
                      <a:endParaRPr lang="es-ES_tradnl" sz="1600" b="1" i="0" u="none" strike="noStrike" dirty="0" smtClean="0">
                        <a:solidFill>
                          <a:schemeClr val="tx1"/>
                        </a:solidFill>
                        <a:latin typeface="Arial"/>
                      </a:endParaRPr>
                    </a:p>
                  </a:txBody>
                  <a:tcPr marL="0" marR="0" marT="0" marB="0" anchor="ctr">
                    <a:solidFill>
                      <a:srgbClr val="99FF99"/>
                    </a:solidFill>
                  </a:tcPr>
                </a:tc>
              </a:tr>
              <a:tr h="262880">
                <a:tc>
                  <a:txBody>
                    <a:bodyPr/>
                    <a:lstStyle/>
                    <a:p>
                      <a:pPr algn="r" fontAlgn="ctr"/>
                      <a:endParaRPr lang="es-ES_tradnl" sz="1400" b="1" i="0" u="none" strike="noStrike" kern="1200" dirty="0">
                        <a:solidFill>
                          <a:schemeClr val="tx1"/>
                        </a:solidFill>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6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c>
                  <a:txBody>
                    <a:bodyPr/>
                    <a:lstStyle/>
                    <a:p>
                      <a:pPr algn="ctr" fontAlgn="b"/>
                      <a:endParaRPr lang="es-ES_tradnl" sz="1400" b="1" i="0" u="none" strike="noStrike" kern="1200" dirty="0" smtClean="0">
                        <a:solidFill>
                          <a:schemeClr val="dk1"/>
                        </a:solidFill>
                        <a:effectLst>
                          <a:outerShdw blurRad="38100" dist="38100" dir="2700000" algn="tl">
                            <a:srgbClr val="000000">
                              <a:alpha val="43137"/>
                            </a:srgbClr>
                          </a:outerShdw>
                        </a:effectLst>
                        <a:latin typeface="Arial"/>
                        <a:ea typeface="+mn-ea"/>
                        <a:cs typeface="+mn-cs"/>
                      </a:endParaRPr>
                    </a:p>
                  </a:txBody>
                  <a:tcPr marL="0" marR="0" marT="0" marB="0" anchor="ctr">
                    <a:lnB w="19050" cap="flat" cmpd="sng" algn="ctr">
                      <a:noFill/>
                      <a:prstDash val="solid"/>
                      <a:round/>
                      <a:headEnd type="none" w="med" len="med"/>
                      <a:tailEnd type="none" w="med" len="med"/>
                    </a:lnB>
                    <a:solidFill>
                      <a:schemeClr val="bg1"/>
                    </a:solidFill>
                  </a:tcPr>
                </a:tc>
              </a:tr>
              <a:tr h="504056">
                <a:tc>
                  <a:txBody>
                    <a:bodyPr/>
                    <a:lstStyle/>
                    <a:p>
                      <a:pPr algn="l" fontAlgn="b"/>
                      <a:r>
                        <a:rPr lang="es-ES_tradnl" sz="1400" b="1" i="0" u="none" strike="noStrike" kern="1200" dirty="0" smtClean="0">
                          <a:solidFill>
                            <a:schemeClr val="tx1"/>
                          </a:solidFill>
                          <a:latin typeface="Arial"/>
                          <a:ea typeface="+mn-ea"/>
                          <a:cs typeface="+mn-cs"/>
                        </a:rPr>
                        <a:t>Ahorros</a:t>
                      </a:r>
                      <a:r>
                        <a:rPr lang="es-ES_tradnl" sz="1400" b="1" i="0" u="none" strike="noStrike" kern="1200" baseline="0" dirty="0" smtClean="0">
                          <a:solidFill>
                            <a:schemeClr val="tx1"/>
                          </a:solidFill>
                          <a:latin typeface="Arial"/>
                          <a:ea typeface="+mn-ea"/>
                          <a:cs typeface="+mn-cs"/>
                        </a:rPr>
                        <a:t> </a:t>
                      </a:r>
                      <a:r>
                        <a:rPr lang="es-ES_tradnl" sz="1400" b="1" i="0" u="none" strike="noStrike" kern="1200" dirty="0" smtClean="0">
                          <a:solidFill>
                            <a:schemeClr val="tx1"/>
                          </a:solidFill>
                          <a:latin typeface="Arial"/>
                          <a:ea typeface="+mn-ea"/>
                          <a:cs typeface="+mn-cs"/>
                        </a:rPr>
                        <a:t>medios en el SNS (000, €)</a:t>
                      </a:r>
                      <a:endParaRPr lang="es-ES_tradnl" sz="1400" b="1" i="0" u="none" strike="noStrike" kern="1200" dirty="0">
                        <a:solidFill>
                          <a:schemeClr val="tx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-10.840</a:t>
                      </a: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762            </a:t>
                      </a:r>
                      <a:r>
                        <a:rPr lang="es-ES_tradnl" sz="1200" b="1" i="0" u="none" strike="noStrike" dirty="0" smtClean="0">
                          <a:solidFill>
                            <a:schemeClr val="tx1"/>
                          </a:solidFill>
                          <a:latin typeface="Arial"/>
                        </a:rPr>
                        <a:t>(-4.749;6.761)</a:t>
                      </a: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12.594        </a:t>
                      </a:r>
                      <a:r>
                        <a:rPr lang="es-ES_tradnl" sz="1200" b="1" i="0" u="none" strike="noStrike" dirty="0" smtClean="0">
                          <a:solidFill>
                            <a:schemeClr val="tx1"/>
                          </a:solidFill>
                          <a:latin typeface="Arial"/>
                        </a:rPr>
                        <a:t>(1.910;23.268)</a:t>
                      </a: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24.956    </a:t>
                      </a:r>
                      <a:r>
                        <a:rPr lang="es-ES_tradnl" sz="1200" b="1" i="0" u="none" strike="noStrike" dirty="0" smtClean="0">
                          <a:solidFill>
                            <a:schemeClr val="tx1"/>
                          </a:solidFill>
                          <a:latin typeface="Arial"/>
                        </a:rPr>
                        <a:t>(12.247;37.652)</a:t>
                      </a:r>
                      <a:endParaRPr lang="es-ES_tradnl" sz="1600" b="1" i="0" u="none" strike="noStrike" dirty="0" smtClean="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s-ES_tradnl" sz="1600" b="1" i="0" u="none" strike="noStrike" dirty="0" smtClean="0">
                          <a:solidFill>
                            <a:schemeClr val="tx1"/>
                          </a:solidFill>
                          <a:latin typeface="Arial"/>
                        </a:rPr>
                        <a:t>27.308    </a:t>
                      </a:r>
                      <a:r>
                        <a:rPr lang="es-ES_tradnl" sz="1200" b="1" i="0" u="none" strike="noStrike" dirty="0" smtClean="0">
                          <a:solidFill>
                            <a:schemeClr val="tx1"/>
                          </a:solidFill>
                          <a:latin typeface="Arial"/>
                        </a:rPr>
                        <a:t>(10.622;45.541)</a:t>
                      </a: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tx1"/>
                          </a:solidFill>
                          <a:latin typeface="Arial"/>
                        </a:rPr>
                        <a:t>54.780            </a:t>
                      </a:r>
                      <a:r>
                        <a:rPr lang="es-ES_tradnl" sz="1200" b="1" i="0" u="none" strike="noStrike" dirty="0" smtClean="0">
                          <a:solidFill>
                            <a:schemeClr val="tx1"/>
                          </a:solidFill>
                          <a:latin typeface="Arial"/>
                        </a:rPr>
                        <a:t>(9.190;102.382)</a:t>
                      </a:r>
                      <a:endParaRPr lang="es-ES_tradnl" sz="1600" b="1" i="0" u="none" strike="noStrike" dirty="0" smtClean="0">
                        <a:solidFill>
                          <a:schemeClr val="tx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98836">
                <a:tc gridSpan="7">
                  <a:txBody>
                    <a:bodyPr/>
                    <a:lstStyle/>
                    <a:p>
                      <a:pPr algn="l" fontAlgn="b"/>
                      <a:endParaRPr lang="es-ES_tradnl" sz="1400" b="1" i="0" u="none" strike="noStrike" kern="1200" dirty="0">
                        <a:solidFill>
                          <a:schemeClr val="tx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4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800" b="1" i="0" u="none" strike="noStrike" dirty="0" smtClean="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ctr"/>
                      <a:endParaRPr lang="es-ES_tradnl" sz="1600" b="1" i="0" u="none" strike="noStrike" dirty="0">
                        <a:solidFill>
                          <a:schemeClr val="tx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600" b="1" i="0" u="none" strike="noStrike" dirty="0" smtClean="0">
                        <a:solidFill>
                          <a:schemeClr val="tx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4056">
                <a:tc>
                  <a:txBody>
                    <a:bodyPr/>
                    <a:lstStyle/>
                    <a:p>
                      <a:pPr algn="l" fontAlgn="b"/>
                      <a:endParaRPr lang="es-ES_tradnl" sz="1400" b="1" i="0" u="none" strike="noStrike" kern="1200" dirty="0">
                        <a:solidFill>
                          <a:schemeClr val="bg1"/>
                        </a:solidFill>
                        <a:latin typeface="Arial"/>
                        <a:ea typeface="+mn-ea"/>
                        <a:cs typeface="+mn-cs"/>
                      </a:endParaRPr>
                    </a:p>
                  </a:txBody>
                  <a:tcPr marL="0" marR="0" marT="0" marB="0"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6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4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6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800" b="1" i="0" u="none" strike="noStrike" dirty="0" smtClean="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ctr"/>
                      <a:endParaRPr lang="es-ES_tradnl" sz="1600" b="1" i="0" u="none" strike="noStrike" dirty="0">
                        <a:solidFill>
                          <a:schemeClr val="bg1"/>
                        </a:solidFill>
                        <a:latin typeface="Arial"/>
                      </a:endParaRPr>
                    </a:p>
                  </a:txBody>
                  <a:tcPr marL="0" marR="0" marT="0" marB="0" anchor="ctr">
                    <a:lnL w="12700" cmpd="sng">
                      <a:noFill/>
                    </a:lnL>
                    <a:lnR w="12700" cmpd="sng">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ES_tradnl" sz="1600" b="1" i="0" u="none" strike="noStrike" dirty="0" smtClean="0">
                        <a:solidFill>
                          <a:schemeClr val="bg1"/>
                        </a:solidFill>
                        <a:latin typeface="Arial"/>
                      </a:endParaRPr>
                    </a:p>
                  </a:txBody>
                  <a:tcPr marL="0" marR="0" marT="0" marB="0"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
        <p:nvSpPr>
          <p:cNvPr id="6" name="1 Título"/>
          <p:cNvSpPr>
            <a:spLocks noGrp="1"/>
          </p:cNvSpPr>
          <p:nvPr>
            <p:ph type="title"/>
          </p:nvPr>
        </p:nvSpPr>
        <p:spPr>
          <a:xfrm>
            <a:off x="179512" y="476672"/>
            <a:ext cx="8208912" cy="792088"/>
          </a:xfrm>
        </p:spPr>
        <p:txBody>
          <a:bodyPr>
            <a:normAutofit fontScale="90000"/>
          </a:bodyPr>
          <a:lstStyle/>
          <a:p>
            <a:pPr eaLnBrk="1" fontAlgn="auto" hangingPunct="1">
              <a:spcAft>
                <a:spcPts val="0"/>
              </a:spcAft>
              <a:defRPr/>
            </a:pPr>
            <a:r>
              <a:rPr lang="es-ES_tradnl" sz="2400" u="sng" dirty="0" smtClean="0">
                <a:solidFill>
                  <a:schemeClr val="tx1"/>
                </a:solidFill>
                <a:effectLst/>
              </a:rPr>
              <a:t>Resultados: Escenario financiación  2</a:t>
            </a:r>
            <a:br>
              <a:rPr lang="es-ES_tradnl" sz="2400" u="sng" dirty="0" smtClean="0">
                <a:solidFill>
                  <a:schemeClr val="tx1"/>
                </a:solidFill>
                <a:effectLst/>
              </a:rPr>
            </a:br>
            <a:r>
              <a:rPr lang="es-ES_tradnl" sz="2200" b="0" dirty="0" smtClean="0">
                <a:solidFill>
                  <a:schemeClr val="tx1"/>
                </a:solidFill>
                <a:effectLst/>
              </a:rPr>
              <a:t>Unidades especializadas en Tabaquismo</a:t>
            </a:r>
            <a:br>
              <a:rPr lang="es-ES_tradnl" sz="2200" b="0" dirty="0" smtClean="0">
                <a:solidFill>
                  <a:schemeClr val="tx1"/>
                </a:solidFill>
                <a:effectLst/>
              </a:rPr>
            </a:br>
            <a:endParaRPr lang="es-ES_tradnl" sz="2000" b="0" dirty="0" smtClean="0">
              <a:solidFill>
                <a:schemeClr val="tx1"/>
              </a:solidFill>
              <a:effectLst/>
            </a:endParaRPr>
          </a:p>
        </p:txBody>
      </p:sp>
      <p:sp>
        <p:nvSpPr>
          <p:cNvPr id="5" name="4 CuadroTexto"/>
          <p:cNvSpPr txBox="1">
            <a:spLocks noChangeArrowheads="1"/>
          </p:cNvSpPr>
          <p:nvPr/>
        </p:nvSpPr>
        <p:spPr bwMode="auto">
          <a:xfrm>
            <a:off x="66533" y="5589240"/>
            <a:ext cx="8537915" cy="246221"/>
          </a:xfrm>
          <a:prstGeom prst="rect">
            <a:avLst/>
          </a:prstGeom>
          <a:solidFill>
            <a:schemeClr val="bg1"/>
          </a:solidFill>
          <a:ln w="9525">
            <a:noFill/>
            <a:miter lim="800000"/>
            <a:headEnd/>
            <a:tailEnd/>
          </a:ln>
        </p:spPr>
        <p:txBody>
          <a:bodyPr wrap="none">
            <a:spAutoFit/>
          </a:bodyPr>
          <a:lstStyle/>
          <a:p>
            <a:pPr>
              <a:defRPr/>
            </a:pPr>
            <a:r>
              <a:rPr lang="es-ES_tradnl" sz="1000" dirty="0" smtClean="0">
                <a:latin typeface="Arial" charset="0"/>
              </a:rPr>
              <a:t>Costes asistenciales=Visitas adicionales a profesionales sanitarios (especialista y/o enfermería). En paréntesis límites inferior y superior del IC 95%</a:t>
            </a:r>
            <a:endParaRPr lang="es-ES_tradnl" sz="1000" dirty="0">
              <a:latin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357158" y="1071546"/>
            <a:ext cx="8401080" cy="3001973"/>
          </a:xfrm>
        </p:spPr>
        <p:txBody>
          <a:bodyPr/>
          <a:lstStyle/>
          <a:p>
            <a:r>
              <a:rPr lang="es-ES_tradnl" sz="2400" dirty="0" smtClean="0">
                <a:latin typeface="Arial" pitchFamily="34" charset="0"/>
                <a:cs typeface="Arial" pitchFamily="34" charset="0"/>
              </a:rPr>
              <a:t>En cinco años, alrededor de 93.649 pacientes intentarían dejar de fumar y, de ellos, alrededor de 30.606 (32%) lo conseguirían.</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El SNS incurriría en nuevos gastos:</a:t>
            </a:r>
          </a:p>
          <a:p>
            <a:pPr lvl="1"/>
            <a:r>
              <a:rPr lang="es-ES_tradnl" sz="2000" dirty="0" smtClean="0">
                <a:latin typeface="Arial" pitchFamily="34" charset="0"/>
                <a:cs typeface="Arial" pitchFamily="34" charset="0"/>
              </a:rPr>
              <a:t>Financiación de fármacos……………………..14.388.000 €</a:t>
            </a:r>
          </a:p>
          <a:p>
            <a:pPr lvl="1"/>
            <a:r>
              <a:rPr lang="es-ES_tradnl" sz="2000" dirty="0" smtClean="0">
                <a:latin typeface="Arial" pitchFamily="34" charset="0"/>
                <a:cs typeface="Arial" pitchFamily="34" charset="0"/>
              </a:rPr>
              <a:t>Asistencia sanitaria a los fumadores…………22.448.000 €</a:t>
            </a:r>
          </a:p>
          <a:p>
            <a:pPr lvl="1"/>
            <a:r>
              <a:rPr lang="es-ES_tradnl" sz="2000" dirty="0" smtClean="0">
                <a:latin typeface="Arial" pitchFamily="34" charset="0"/>
                <a:cs typeface="Arial" pitchFamily="34" charset="0"/>
              </a:rPr>
              <a:t>Total………………………………………………36.836.000 €</a:t>
            </a: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En cinco años los 30.606 fumadores que hubieran dejado de fumar habrían evitado un gasto al SNS de 91.616.000 €</a:t>
            </a:r>
          </a:p>
          <a:p>
            <a:endParaRPr lang="es-ES_tradnl" sz="2400" dirty="0" smtClean="0">
              <a:latin typeface="Arial" pitchFamily="34" charset="0"/>
              <a:cs typeface="Arial" pitchFamily="34" charset="0"/>
            </a:endParaRPr>
          </a:p>
          <a:p>
            <a:pPr>
              <a:buNone/>
            </a:pPr>
            <a:endParaRPr lang="es-ES_tradnl" sz="2400" dirty="0" smtClean="0">
              <a:latin typeface="Arial" pitchFamily="34" charset="0"/>
              <a:cs typeface="Arial" pitchFamily="34" charset="0"/>
            </a:endParaRPr>
          </a:p>
          <a:p>
            <a:endParaRPr lang="es-ES_tradnl" sz="3600"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28596" y="214290"/>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dirty="0" smtClean="0">
                <a:ea typeface="+mj-ea"/>
                <a:cs typeface="Arial" pitchFamily="34" charset="0"/>
              </a:rPr>
              <a:t>ESCENARIO FINANCIACIÓN 2. RESUMEN.</a:t>
            </a:r>
            <a:endParaRPr lang="es-ES_tradnl" sz="2800" b="1" baseline="30000" dirty="0">
              <a:ea typeface="+mj-ea"/>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contenido"/>
          <p:cNvSpPr>
            <a:spLocks noGrp="1"/>
          </p:cNvSpPr>
          <p:nvPr>
            <p:ph idx="1"/>
          </p:nvPr>
        </p:nvSpPr>
        <p:spPr>
          <a:xfrm>
            <a:off x="357158" y="1071546"/>
            <a:ext cx="8401080" cy="3001973"/>
          </a:xfrm>
        </p:spPr>
        <p:txBody>
          <a:bodyPr/>
          <a:lstStyle/>
          <a:p>
            <a:pPr>
              <a:buNone/>
            </a:pPr>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Luego el SNS en cinco años habría ahorrado 54.780.000  </a:t>
            </a:r>
            <a:r>
              <a:rPr lang="es-ES_tradnl" sz="2400" dirty="0" smtClean="0">
                <a:latin typeface="Arial" pitchFamily="34" charset="0"/>
                <a:cs typeface="Arial" pitchFamily="34" charset="0"/>
              </a:rPr>
              <a:t>€</a:t>
            </a: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En el escenario actual el </a:t>
            </a:r>
            <a:r>
              <a:rPr lang="es-ES_tradnl" sz="2400" dirty="0" smtClean="0">
                <a:latin typeface="Arial" pitchFamily="34" charset="0"/>
                <a:cs typeface="Arial" pitchFamily="34" charset="0"/>
              </a:rPr>
              <a:t>SNS sólo </a:t>
            </a:r>
            <a:r>
              <a:rPr lang="es-ES_tradnl" sz="2400" dirty="0" smtClean="0">
                <a:latin typeface="Arial" pitchFamily="34" charset="0"/>
                <a:cs typeface="Arial" pitchFamily="34" charset="0"/>
              </a:rPr>
              <a:t>ahorra </a:t>
            </a:r>
            <a:r>
              <a:rPr lang="es-ES_tradnl" sz="2400" dirty="0" smtClean="0">
                <a:latin typeface="Arial" pitchFamily="34" charset="0"/>
                <a:cs typeface="Arial" pitchFamily="34" charset="0"/>
              </a:rPr>
              <a:t>3.384.000 €</a:t>
            </a: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Luego los ahorros adicionales que tendría el SNS con respecto al escenario actual serían de 51.396. 000 €.</a:t>
            </a: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endParaRPr lang="es-ES_tradnl" sz="2400" dirty="0" smtClean="0">
              <a:latin typeface="Arial" pitchFamily="34" charset="0"/>
              <a:cs typeface="Arial" pitchFamily="34" charset="0"/>
            </a:endParaRPr>
          </a:p>
          <a:p>
            <a:endParaRPr lang="es-ES_tradnl" sz="3600" dirty="0" smtClean="0">
              <a:latin typeface="Arial" pitchFamily="34" charset="0"/>
              <a:cs typeface="Arial" pitchFamily="34" charset="0"/>
            </a:endParaRPr>
          </a:p>
          <a:p>
            <a:pPr lvl="1"/>
            <a:endParaRPr lang="es-ES_tradnl" dirty="0" smtClean="0"/>
          </a:p>
        </p:txBody>
      </p:sp>
      <p:sp>
        <p:nvSpPr>
          <p:cNvPr id="3" name="1 Título"/>
          <p:cNvSpPr txBox="1">
            <a:spLocks/>
          </p:cNvSpPr>
          <p:nvPr/>
        </p:nvSpPr>
        <p:spPr>
          <a:xfrm>
            <a:off x="428596" y="214290"/>
            <a:ext cx="8229600" cy="791815"/>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dirty="0" smtClean="0">
                <a:ea typeface="+mj-ea"/>
                <a:cs typeface="Arial" pitchFamily="34" charset="0"/>
              </a:rPr>
              <a:t>ESCENARIO FINANCIACIÓN 2. RESUMEN.</a:t>
            </a:r>
            <a:endParaRPr lang="es-ES_tradnl" sz="2800" b="1" baseline="30000" dirty="0">
              <a:ea typeface="+mj-ea"/>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519113" y="980728"/>
            <a:ext cx="7941319" cy="5401270"/>
          </a:xfrm>
          <a:solidFill>
            <a:schemeClr val="bg1"/>
          </a:solidFill>
        </p:spPr>
        <p:txBody>
          <a:bodyPr/>
          <a:lstStyle/>
          <a:p>
            <a:pPr marL="355600" indent="-247650">
              <a:spcBef>
                <a:spcPts val="600"/>
              </a:spcBef>
              <a:spcAft>
                <a:spcPts val="600"/>
              </a:spcAft>
              <a:buClrTx/>
              <a:buSzPct val="100000"/>
              <a:buFont typeface="+mj-lt"/>
              <a:buAutoNum type="arabicPeriod"/>
              <a:defRPr/>
            </a:pPr>
            <a:r>
              <a:rPr lang="es-ES_tradnl" sz="2400" dirty="0" smtClean="0">
                <a:latin typeface="Arial" pitchFamily="34" charset="0"/>
                <a:cs typeface="Arial" pitchFamily="34" charset="0"/>
              </a:rPr>
              <a:t>Periodo de modelización relativamente corto en una intervención cuyos beneficios clínicos se observan en el largo plazo. </a:t>
            </a:r>
          </a:p>
          <a:p>
            <a:pPr marL="361950" indent="-254000">
              <a:spcBef>
                <a:spcPts val="600"/>
              </a:spcBef>
              <a:spcAft>
                <a:spcPts val="600"/>
              </a:spcAft>
              <a:buClrTx/>
              <a:buSzPct val="100000"/>
              <a:buFont typeface="+mj-lt"/>
              <a:buAutoNum type="arabicPeriod"/>
              <a:defRPr/>
            </a:pPr>
            <a:r>
              <a:rPr lang="es-ES_tradnl" sz="2400" dirty="0" smtClean="0">
                <a:latin typeface="Arial" pitchFamily="34" charset="0"/>
                <a:cs typeface="Arial" pitchFamily="34" charset="0"/>
              </a:rPr>
              <a:t>Incertidumbre relativa al copago farmacéutico por parte de los pacientes. </a:t>
            </a:r>
          </a:p>
          <a:p>
            <a:pPr marL="361950" indent="-254000">
              <a:spcBef>
                <a:spcPts val="600"/>
              </a:spcBef>
              <a:spcAft>
                <a:spcPts val="600"/>
              </a:spcAft>
              <a:buClrTx/>
              <a:buSzPct val="100000"/>
              <a:buFont typeface="+mj-lt"/>
              <a:buAutoNum type="arabicPeriod"/>
              <a:defRPr/>
            </a:pPr>
            <a:r>
              <a:rPr lang="es-ES_tradnl" sz="2400" dirty="0" smtClean="0">
                <a:latin typeface="Arial" pitchFamily="34" charset="0"/>
                <a:cs typeface="Arial" pitchFamily="34" charset="0"/>
              </a:rPr>
              <a:t>El modelo de AIP no incorpora el coste del tratamiento de los posibles efectos secundarios asociados a las terapias farmacológicas.</a:t>
            </a:r>
          </a:p>
          <a:p>
            <a:pPr marL="355600" indent="-247650">
              <a:spcBef>
                <a:spcPts val="600"/>
              </a:spcBef>
              <a:spcAft>
                <a:spcPts val="600"/>
              </a:spcAft>
              <a:buClrTx/>
              <a:buSzPct val="100000"/>
              <a:buFont typeface="+mj-lt"/>
              <a:buAutoNum type="arabicPeriod"/>
              <a:defRPr/>
            </a:pPr>
            <a:r>
              <a:rPr lang="es-ES_tradnl" sz="2400" dirty="0" smtClean="0">
                <a:latin typeface="Arial" pitchFamily="34" charset="0"/>
                <a:cs typeface="Arial" pitchFamily="34" charset="0"/>
              </a:rPr>
              <a:t>El modelo no contempla periodos de tratamiento para cesación tabáquica inferiores o superiores a las 12 semanas.  </a:t>
            </a:r>
          </a:p>
        </p:txBody>
      </p:sp>
      <p:sp>
        <p:nvSpPr>
          <p:cNvPr id="3" name="2 Título"/>
          <p:cNvSpPr>
            <a:spLocks noGrp="1"/>
          </p:cNvSpPr>
          <p:nvPr>
            <p:ph type="title"/>
          </p:nvPr>
        </p:nvSpPr>
        <p:spPr>
          <a:xfrm>
            <a:off x="251520" y="116632"/>
            <a:ext cx="8229600" cy="648072"/>
          </a:xfrm>
        </p:spPr>
        <p:txBody>
          <a:bodyPr/>
          <a:lstStyle/>
          <a:p>
            <a:pPr>
              <a:defRPr/>
            </a:pPr>
            <a:r>
              <a:rPr lang="es-ES_tradnl" sz="2800" u="sng" dirty="0" smtClean="0">
                <a:solidFill>
                  <a:schemeClr val="tx1"/>
                </a:solidFill>
              </a:rPr>
              <a:t>Limitaciones 1</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Marcador de contenido"/>
          <p:cNvSpPr>
            <a:spLocks noGrp="1"/>
          </p:cNvSpPr>
          <p:nvPr>
            <p:ph idx="1"/>
          </p:nvPr>
        </p:nvSpPr>
        <p:spPr>
          <a:xfrm>
            <a:off x="611188" y="1196975"/>
            <a:ext cx="7777162" cy="4679950"/>
          </a:xfrm>
        </p:spPr>
        <p:txBody>
          <a:bodyPr/>
          <a:lstStyle/>
          <a:p>
            <a:pPr marL="457200" indent="-457200" eaLnBrk="1" hangingPunct="1">
              <a:buNone/>
              <a:defRPr/>
            </a:pPr>
            <a:endParaRPr lang="es-ES_tradnl" sz="2000" dirty="0" smtClean="0"/>
          </a:p>
          <a:p>
            <a:pPr marL="457200" indent="-457200" eaLnBrk="1" hangingPunct="1">
              <a:defRPr/>
            </a:pPr>
            <a:endParaRPr lang="es-ES_tradnl" sz="2000" dirty="0" smtClean="0"/>
          </a:p>
          <a:p>
            <a:pPr marL="457200" indent="-457200" eaLnBrk="1" hangingPunct="1">
              <a:defRPr/>
            </a:pPr>
            <a:r>
              <a:rPr lang="es-ES_tradnl" sz="2000" dirty="0" smtClean="0"/>
              <a:t>Modelo analítico de decisión del tipo </a:t>
            </a:r>
            <a:r>
              <a:rPr lang="es-ES_tradnl" sz="2000" b="1" dirty="0" smtClean="0">
                <a:effectLst>
                  <a:outerShdw blurRad="38100" dist="38100" dir="2700000" algn="tl">
                    <a:srgbClr val="000000">
                      <a:alpha val="43137"/>
                    </a:srgbClr>
                  </a:outerShdw>
                </a:effectLst>
              </a:rPr>
              <a:t>árbol de pacientes (árbol de decisión) </a:t>
            </a:r>
            <a:r>
              <a:rPr lang="es-ES_tradnl" sz="2000" dirty="0" smtClean="0"/>
              <a:t>que representa y cuantifica la población estimada de pacientes con EPOC que recibirían alguna tratamiento para cesación tabáquica.</a:t>
            </a:r>
          </a:p>
          <a:p>
            <a:pPr marL="457200" indent="-457200" eaLnBrk="1" hangingPunct="1">
              <a:defRPr/>
            </a:pPr>
            <a:endParaRPr lang="es-ES_tradnl" sz="2000" dirty="0" smtClean="0"/>
          </a:p>
          <a:p>
            <a:pPr marL="457200" indent="-457200" eaLnBrk="1" hangingPunct="1">
              <a:defRPr/>
            </a:pPr>
            <a:r>
              <a:rPr lang="es-ES_tradnl" sz="2000" dirty="0" smtClean="0"/>
              <a:t>Modelo a </a:t>
            </a:r>
            <a:r>
              <a:rPr lang="es-ES_tradnl" sz="2000" b="1" dirty="0" smtClean="0"/>
              <a:t>cinco años</a:t>
            </a:r>
            <a:r>
              <a:rPr lang="es-ES_tradnl" sz="2000" dirty="0" smtClean="0"/>
              <a:t>.</a:t>
            </a:r>
          </a:p>
          <a:p>
            <a:pPr marL="457200" indent="-457200" eaLnBrk="1" hangingPunct="1">
              <a:defRPr/>
            </a:pPr>
            <a:endParaRPr lang="es-ES_tradnl" sz="2000" dirty="0" smtClean="0"/>
          </a:p>
          <a:p>
            <a:pPr marL="457200" indent="-457200" eaLnBrk="1" hangingPunct="1">
              <a:defRPr/>
            </a:pPr>
            <a:r>
              <a:rPr lang="es-ES_tradnl" sz="2000" dirty="0" smtClean="0"/>
              <a:t>El modelo incorpora la posibilidad de realizar </a:t>
            </a:r>
            <a:r>
              <a:rPr lang="es-ES_tradnl" sz="2000" b="1" dirty="0" smtClean="0">
                <a:effectLst>
                  <a:outerShdw blurRad="38100" dist="38100" dir="2700000" algn="tl">
                    <a:srgbClr val="000000">
                      <a:alpha val="43137"/>
                    </a:srgbClr>
                  </a:outerShdw>
                </a:effectLst>
              </a:rPr>
              <a:t>hasta 3 intentos adicionales de cesación tabáquica .</a:t>
            </a:r>
            <a:endParaRPr lang="es-ES_tradnl" sz="2000" dirty="0" smtClean="0"/>
          </a:p>
          <a:p>
            <a:pPr marL="457200" indent="-457200" eaLnBrk="1" hangingPunct="1">
              <a:defRPr/>
            </a:pPr>
            <a:endParaRPr lang="es-ES_tradnl" sz="2000" dirty="0" smtClean="0"/>
          </a:p>
        </p:txBody>
      </p:sp>
      <p:sp>
        <p:nvSpPr>
          <p:cNvPr id="6146" name="1 Título"/>
          <p:cNvSpPr>
            <a:spLocks noGrp="1"/>
          </p:cNvSpPr>
          <p:nvPr>
            <p:ph type="title"/>
          </p:nvPr>
        </p:nvSpPr>
        <p:spPr>
          <a:xfrm>
            <a:off x="457200" y="274638"/>
            <a:ext cx="8229600" cy="706090"/>
          </a:xfrm>
        </p:spPr>
        <p:txBody>
          <a:bodyPr/>
          <a:lstStyle/>
          <a:p>
            <a:pPr eaLnBrk="1" fontAlgn="auto" hangingPunct="1">
              <a:spcAft>
                <a:spcPts val="0"/>
              </a:spcAft>
              <a:defRPr/>
            </a:pPr>
            <a:r>
              <a:rPr lang="es-ES_tradnl" sz="2800" u="sng" dirty="0" smtClean="0">
                <a:solidFill>
                  <a:schemeClr val="tx1"/>
                </a:solidFill>
              </a:rPr>
              <a:t>Métodos: </a:t>
            </a:r>
            <a:r>
              <a:rPr lang="es-ES_tradnl" sz="2400" u="sng" dirty="0" smtClean="0">
                <a:solidFill>
                  <a:schemeClr val="tx1"/>
                </a:solidFill>
              </a:rPr>
              <a:t>Diseño del modelo</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519113" y="980728"/>
            <a:ext cx="7941319" cy="5401270"/>
          </a:xfrm>
          <a:solidFill>
            <a:schemeClr val="bg1"/>
          </a:solidFill>
        </p:spPr>
        <p:txBody>
          <a:bodyPr/>
          <a:lstStyle/>
          <a:p>
            <a:pPr marL="355600" indent="-247650">
              <a:spcBef>
                <a:spcPts val="600"/>
              </a:spcBef>
              <a:spcAft>
                <a:spcPts val="600"/>
              </a:spcAft>
              <a:buClrTx/>
              <a:buSzPct val="100000"/>
              <a:buFont typeface="+mj-lt"/>
              <a:buAutoNum type="arabicPeriod"/>
              <a:defRPr/>
            </a:pPr>
            <a:endParaRPr lang="es-ES_tradnl" sz="2400" dirty="0" smtClean="0">
              <a:latin typeface="Arial" pitchFamily="34" charset="0"/>
              <a:cs typeface="Arial" pitchFamily="34" charset="0"/>
            </a:endParaRPr>
          </a:p>
          <a:p>
            <a:pPr marL="355600" indent="-247650">
              <a:spcBef>
                <a:spcPts val="600"/>
              </a:spcBef>
              <a:spcAft>
                <a:spcPts val="600"/>
              </a:spcAft>
              <a:buClrTx/>
              <a:buSzPct val="100000"/>
              <a:buNone/>
              <a:defRPr/>
            </a:pPr>
            <a:r>
              <a:rPr lang="es-ES_tradnl" sz="2400" dirty="0" smtClean="0">
                <a:latin typeface="Arial" pitchFamily="34" charset="0"/>
                <a:cs typeface="Arial" pitchFamily="34" charset="0"/>
              </a:rPr>
              <a:t>5.-No se permite asociar mas de un fármaco de manera combinada.</a:t>
            </a:r>
          </a:p>
          <a:p>
            <a:pPr marL="355600" indent="-247650">
              <a:spcBef>
                <a:spcPts val="600"/>
              </a:spcBef>
              <a:spcAft>
                <a:spcPts val="600"/>
              </a:spcAft>
              <a:buClrTx/>
              <a:buSzPct val="100000"/>
              <a:buNone/>
              <a:defRPr/>
            </a:pPr>
            <a:r>
              <a:rPr lang="es-ES_tradnl" sz="2400" dirty="0" smtClean="0">
                <a:latin typeface="Arial" pitchFamily="34" charset="0"/>
                <a:cs typeface="Arial" pitchFamily="34" charset="0"/>
              </a:rPr>
              <a:t>6.- Los intentos posteriores de cesación son siempre con el mismo fármaco con el que se realizó el intento inicial. </a:t>
            </a:r>
          </a:p>
          <a:p>
            <a:pPr marL="355600" indent="-247650">
              <a:spcBef>
                <a:spcPts val="600"/>
              </a:spcBef>
              <a:spcAft>
                <a:spcPts val="600"/>
              </a:spcAft>
              <a:buClrTx/>
              <a:buSzPct val="100000"/>
              <a:buNone/>
              <a:defRPr/>
            </a:pPr>
            <a:r>
              <a:rPr lang="es-ES_tradnl" sz="2400" dirty="0" smtClean="0">
                <a:latin typeface="Arial" pitchFamily="34" charset="0"/>
                <a:cs typeface="Arial" pitchFamily="34" charset="0"/>
              </a:rPr>
              <a:t>7.- El modelo no incorpora la mortalidad esperada en estos pacientes durante el tiempo de modelización.</a:t>
            </a:r>
          </a:p>
          <a:p>
            <a:pPr marL="355600" indent="-247650">
              <a:spcBef>
                <a:spcPts val="600"/>
              </a:spcBef>
              <a:spcAft>
                <a:spcPts val="600"/>
              </a:spcAft>
              <a:buClrTx/>
              <a:buSzPct val="100000"/>
              <a:buNone/>
              <a:defRPr/>
            </a:pPr>
            <a:r>
              <a:rPr lang="es-ES_tradnl" sz="2400" dirty="0" smtClean="0">
                <a:latin typeface="Arial" pitchFamily="34" charset="0"/>
                <a:cs typeface="Arial" pitchFamily="34" charset="0"/>
              </a:rPr>
              <a:t>8.- No se imputan beneficios laborales por dejar de fumar (bajas laborales evitadas). </a:t>
            </a:r>
            <a:endParaRPr lang="es-ES_tradnl" sz="2400" dirty="0">
              <a:latin typeface="Arial" pitchFamily="34" charset="0"/>
              <a:cs typeface="Arial" pitchFamily="34" charset="0"/>
            </a:endParaRPr>
          </a:p>
        </p:txBody>
      </p:sp>
      <p:sp>
        <p:nvSpPr>
          <p:cNvPr id="3" name="2 Título"/>
          <p:cNvSpPr>
            <a:spLocks noGrp="1"/>
          </p:cNvSpPr>
          <p:nvPr>
            <p:ph type="title"/>
          </p:nvPr>
        </p:nvSpPr>
        <p:spPr>
          <a:xfrm>
            <a:off x="251520" y="116632"/>
            <a:ext cx="8229600" cy="648072"/>
          </a:xfrm>
        </p:spPr>
        <p:txBody>
          <a:bodyPr/>
          <a:lstStyle/>
          <a:p>
            <a:pPr>
              <a:defRPr/>
            </a:pPr>
            <a:r>
              <a:rPr lang="es-ES_tradnl" sz="2800" u="sng" dirty="0" smtClean="0">
                <a:solidFill>
                  <a:schemeClr val="tx1"/>
                </a:solidFill>
              </a:rPr>
              <a:t>Limitaciones 2</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3 Marcador de contenido"/>
          <p:cNvSpPr>
            <a:spLocks noGrp="1"/>
          </p:cNvSpPr>
          <p:nvPr>
            <p:ph idx="1"/>
          </p:nvPr>
        </p:nvSpPr>
        <p:spPr>
          <a:xfrm>
            <a:off x="323850" y="981075"/>
            <a:ext cx="8208590" cy="4968205"/>
          </a:xfrm>
          <a:solidFill>
            <a:schemeClr val="bg1"/>
          </a:solidFill>
        </p:spPr>
        <p:txBody>
          <a:bodyPr/>
          <a:lstStyle/>
          <a:p>
            <a:pPr marL="565150" indent="-457200">
              <a:spcBef>
                <a:spcPct val="0"/>
              </a:spcBef>
              <a:buClr>
                <a:schemeClr val="tx1"/>
              </a:buClr>
              <a:buSzPct val="100000"/>
              <a:buFont typeface="Lucida Sans Unicode" pitchFamily="34" charset="0"/>
              <a:buAutoNum type="arabicPeriod"/>
            </a:pPr>
            <a:endParaRPr lang="es-ES_tradnl" sz="16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endParaRPr lang="es-ES_tradnl" sz="16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endParaRPr lang="es-ES_tradnl" sz="16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r>
              <a:rPr lang="es-ES_tradnl" sz="2000" dirty="0" smtClean="0">
                <a:latin typeface="Arial" pitchFamily="34" charset="0"/>
                <a:cs typeface="Arial" pitchFamily="34" charset="0"/>
              </a:rPr>
              <a:t>Los resultados del AIP muestran que </a:t>
            </a:r>
            <a:r>
              <a:rPr lang="es-ES_tradnl" sz="2000" dirty="0" smtClean="0">
                <a:latin typeface="Arial" pitchFamily="34" charset="0"/>
                <a:cs typeface="Arial" pitchFamily="34" charset="0"/>
              </a:rPr>
              <a:t>la financiación del tratamiento del tabaquismo  </a:t>
            </a:r>
            <a:r>
              <a:rPr lang="es-ES_tradnl" sz="2000" dirty="0" smtClean="0">
                <a:latin typeface="Arial" pitchFamily="34" charset="0"/>
                <a:cs typeface="Arial" pitchFamily="34" charset="0"/>
              </a:rPr>
              <a:t>en </a:t>
            </a:r>
            <a:r>
              <a:rPr lang="es-ES_tradnl" sz="2000" dirty="0" smtClean="0">
                <a:latin typeface="Arial" pitchFamily="34" charset="0"/>
                <a:cs typeface="Arial" pitchFamily="34" charset="0"/>
              </a:rPr>
              <a:t>fumadores </a:t>
            </a:r>
            <a:r>
              <a:rPr lang="es-ES_tradnl" sz="2000" dirty="0" smtClean="0">
                <a:latin typeface="Arial" pitchFamily="34" charset="0"/>
                <a:cs typeface="Arial" pitchFamily="34" charset="0"/>
              </a:rPr>
              <a:t> </a:t>
            </a:r>
            <a:r>
              <a:rPr lang="es-ES_tradnl" sz="2000" dirty="0" smtClean="0">
                <a:latin typeface="Arial" pitchFamily="34" charset="0"/>
                <a:cs typeface="Arial" pitchFamily="34" charset="0"/>
              </a:rPr>
              <a:t>con EPOC resulta económicamente beneficioso para el Sistema Nacional de Salud.</a:t>
            </a:r>
          </a:p>
          <a:p>
            <a:pPr marL="565150" indent="-457200">
              <a:spcBef>
                <a:spcPct val="0"/>
              </a:spcBef>
              <a:buClr>
                <a:schemeClr val="tx1"/>
              </a:buClr>
              <a:buSzPct val="100000"/>
              <a:buFont typeface="Lucida Sans Unicode" pitchFamily="34" charset="0"/>
              <a:buAutoNum type="arabicPeriod"/>
            </a:pPr>
            <a:endParaRPr lang="es-ES_tradnl" sz="20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endParaRPr lang="es-ES_tradnl" sz="20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r>
              <a:rPr lang="es-ES_tradnl" sz="2000" dirty="0" smtClean="0">
                <a:latin typeface="Arial" pitchFamily="34" charset="0"/>
                <a:cs typeface="Arial" pitchFamily="34" charset="0"/>
              </a:rPr>
              <a:t>La</a:t>
            </a:r>
            <a:r>
              <a:rPr lang="es-ES_tradnl" sz="2000" dirty="0" smtClean="0">
                <a:latin typeface="Arial" pitchFamily="34" charset="0"/>
                <a:cs typeface="Arial" pitchFamily="34" charset="0"/>
              </a:rPr>
              <a:t> </a:t>
            </a:r>
            <a:r>
              <a:rPr lang="es-ES_tradnl" sz="2000" dirty="0" smtClean="0">
                <a:latin typeface="Arial" pitchFamily="34" charset="0"/>
                <a:cs typeface="Arial" pitchFamily="34" charset="0"/>
              </a:rPr>
              <a:t>financiación </a:t>
            </a:r>
            <a:r>
              <a:rPr lang="es-ES_tradnl" sz="2000" dirty="0" smtClean="0">
                <a:latin typeface="Arial" pitchFamily="34" charset="0"/>
                <a:cs typeface="Arial" pitchFamily="34" charset="0"/>
              </a:rPr>
              <a:t>de los tratamiento para dejar de fumar en estos pacientes produciría ahorros que oscilarían entre 4.250.000 € y 51.400.000 €.</a:t>
            </a:r>
          </a:p>
          <a:p>
            <a:pPr marL="565150" indent="-457200">
              <a:spcBef>
                <a:spcPct val="0"/>
              </a:spcBef>
              <a:buClr>
                <a:schemeClr val="tx1"/>
              </a:buClr>
              <a:buSzPct val="100000"/>
              <a:buFont typeface="Lucida Sans Unicode" pitchFamily="34" charset="0"/>
              <a:buAutoNum type="arabicPeriod"/>
            </a:pPr>
            <a:endParaRPr lang="es-ES_tradnl" sz="20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endParaRPr lang="es-ES_tradnl" sz="20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r>
              <a:rPr lang="es-ES_tradnl" sz="2000" dirty="0" smtClean="0">
                <a:latin typeface="Arial" pitchFamily="34" charset="0"/>
                <a:cs typeface="Arial" pitchFamily="34" charset="0"/>
              </a:rPr>
              <a:t>Los </a:t>
            </a:r>
            <a:r>
              <a:rPr lang="es-ES_tradnl" sz="2000" dirty="0" smtClean="0">
                <a:latin typeface="Arial" pitchFamily="34" charset="0"/>
                <a:cs typeface="Arial" pitchFamily="34" charset="0"/>
              </a:rPr>
              <a:t>beneficios económicos </a:t>
            </a:r>
            <a:r>
              <a:rPr lang="es-ES_tradnl" sz="2000" dirty="0" smtClean="0">
                <a:latin typeface="Arial" pitchFamily="34" charset="0"/>
                <a:cs typeface="Arial" pitchFamily="34" charset="0"/>
              </a:rPr>
              <a:t>se incrementan </a:t>
            </a:r>
            <a:r>
              <a:rPr lang="es-ES_tradnl" sz="2000" dirty="0" smtClean="0">
                <a:latin typeface="Arial" pitchFamily="34" charset="0"/>
                <a:cs typeface="Arial" pitchFamily="34" charset="0"/>
              </a:rPr>
              <a:t>sustancialmente cuando aumenta la eficacia de las terapias farmacológicas y  cuando aumenta la población susceptible de recibir el programa de cesación tabáquica</a:t>
            </a:r>
            <a:endParaRPr lang="es-ES_tradnl" sz="2000" dirty="0" smtClean="0">
              <a:latin typeface="Arial" pitchFamily="34" charset="0"/>
              <a:cs typeface="Arial" pitchFamily="34" charset="0"/>
            </a:endParaRPr>
          </a:p>
          <a:p>
            <a:pPr marL="565150" indent="-457200">
              <a:spcBef>
                <a:spcPct val="0"/>
              </a:spcBef>
              <a:buClr>
                <a:schemeClr val="tx1"/>
              </a:buClr>
              <a:buSzPct val="100000"/>
              <a:buFont typeface="Lucida Sans Unicode" pitchFamily="34" charset="0"/>
              <a:buAutoNum type="arabicPeriod"/>
            </a:pPr>
            <a:endParaRPr lang="es-ES_tradnl" sz="2000" dirty="0" smtClean="0">
              <a:latin typeface="Arial" pitchFamily="34" charset="0"/>
              <a:cs typeface="Arial" pitchFamily="34" charset="0"/>
            </a:endParaRPr>
          </a:p>
        </p:txBody>
      </p:sp>
      <p:sp>
        <p:nvSpPr>
          <p:cNvPr id="3" name="2 Título"/>
          <p:cNvSpPr>
            <a:spLocks noGrp="1"/>
          </p:cNvSpPr>
          <p:nvPr>
            <p:ph type="title"/>
          </p:nvPr>
        </p:nvSpPr>
        <p:spPr>
          <a:xfrm>
            <a:off x="539552" y="260648"/>
            <a:ext cx="8229600" cy="576064"/>
          </a:xfrm>
        </p:spPr>
        <p:txBody>
          <a:bodyPr/>
          <a:lstStyle/>
          <a:p>
            <a:pPr>
              <a:defRPr/>
            </a:pPr>
            <a:r>
              <a:rPr lang="es-ES_tradnl" sz="2800" u="sng" dirty="0" smtClean="0">
                <a:solidFill>
                  <a:schemeClr val="tx1"/>
                </a:solidFill>
              </a:rPr>
              <a:t>Conclusiones</a:t>
            </a:r>
            <a:endParaRPr lang="es-ES_tradnl" sz="2800" u="sng"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contenido"/>
          <p:cNvSpPr>
            <a:spLocks noGrp="1"/>
          </p:cNvSpPr>
          <p:nvPr>
            <p:ph idx="1"/>
          </p:nvPr>
        </p:nvSpPr>
        <p:spPr>
          <a:xfrm>
            <a:off x="395288" y="1052513"/>
            <a:ext cx="8280400" cy="5256212"/>
          </a:xfrm>
          <a:solidFill>
            <a:schemeClr val="bg1"/>
          </a:solidFill>
        </p:spPr>
        <p:txBody>
          <a:bodyPr/>
          <a:lstStyle/>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Población general</a:t>
            </a:r>
            <a:r>
              <a:rPr lang="es-ES_tradnl" sz="1400" b="1" dirty="0" smtClean="0">
                <a:latin typeface="Arial" pitchFamily="34" charset="0"/>
                <a:cs typeface="Arial" pitchFamily="34" charset="0"/>
              </a:rPr>
              <a:t>: </a:t>
            </a:r>
            <a:r>
              <a:rPr lang="es-ES_tradnl" sz="1400" dirty="0" smtClean="0">
                <a:latin typeface="Arial" pitchFamily="34" charset="0"/>
                <a:cs typeface="Arial" pitchFamily="34" charset="0"/>
              </a:rPr>
              <a:t>INE. Base población a 1 de enero de 2013. Proyecciones a corto plazo. Consultado en Septiembre de 2013.</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Prevalencia EPOC &lt;70años:</a:t>
            </a:r>
            <a:r>
              <a:rPr lang="es-ES_tradnl" sz="1400" dirty="0" smtClean="0">
                <a:latin typeface="Arial" pitchFamily="34" charset="0"/>
                <a:cs typeface="Arial" pitchFamily="34" charset="0"/>
              </a:rPr>
              <a:t> Estudio EPISCAN. Soriano JB et al. </a:t>
            </a:r>
            <a:r>
              <a:rPr lang="es-ES_tradnl" sz="1400" dirty="0" err="1" smtClean="0">
                <a:latin typeface="Arial" pitchFamily="34" charset="0"/>
                <a:cs typeface="Arial" pitchFamily="34" charset="0"/>
              </a:rPr>
              <a:t>Eur</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Resp</a:t>
            </a:r>
            <a:r>
              <a:rPr lang="es-ES_tradnl" sz="1400" dirty="0" smtClean="0">
                <a:latin typeface="Arial" pitchFamily="34" charset="0"/>
                <a:cs typeface="Arial" pitchFamily="34" charset="0"/>
              </a:rPr>
              <a:t> J 2010; 36:758-65.</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Prevalencia EPOC 70+ años:</a:t>
            </a:r>
            <a:r>
              <a:rPr lang="es-ES_tradnl" sz="1400" dirty="0" smtClean="0">
                <a:latin typeface="Arial" pitchFamily="34" charset="0"/>
                <a:cs typeface="Arial" pitchFamily="34" charset="0"/>
              </a:rPr>
              <a:t> Sicras A et al. </a:t>
            </a:r>
            <a:r>
              <a:rPr lang="es-ES_tradnl" sz="1400" dirty="0" err="1" smtClean="0">
                <a:latin typeface="Arial" pitchFamily="34" charset="0"/>
                <a:cs typeface="Arial" pitchFamily="34" charset="0"/>
              </a:rPr>
              <a:t>Value</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Health</a:t>
            </a:r>
            <a:r>
              <a:rPr lang="es-ES_tradnl" sz="1400" dirty="0" smtClean="0">
                <a:latin typeface="Arial" pitchFamily="34" charset="0"/>
                <a:cs typeface="Arial" pitchFamily="34" charset="0"/>
              </a:rPr>
              <a:t> 2013: PRS28. ISPOR 16th </a:t>
            </a:r>
            <a:r>
              <a:rPr lang="es-ES_tradnl" sz="1400" dirty="0" err="1" smtClean="0">
                <a:latin typeface="Arial" pitchFamily="34" charset="0"/>
                <a:cs typeface="Arial" pitchFamily="34" charset="0"/>
              </a:rPr>
              <a:t>Annual</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European</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Congress</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Dublin</a:t>
            </a:r>
            <a:r>
              <a:rPr lang="es-ES_tradnl" sz="1400" dirty="0" smtClean="0">
                <a:latin typeface="Arial" pitchFamily="34" charset="0"/>
                <a:cs typeface="Arial" pitchFamily="34" charset="0"/>
              </a:rPr>
              <a:t> 2-6 </a:t>
            </a:r>
            <a:r>
              <a:rPr lang="es-ES_tradnl" sz="1400" dirty="0" err="1" smtClean="0">
                <a:latin typeface="Arial" pitchFamily="34" charset="0"/>
                <a:cs typeface="Arial" pitchFamily="34" charset="0"/>
              </a:rPr>
              <a:t>November</a:t>
            </a:r>
            <a:r>
              <a:rPr lang="es-ES_tradnl" sz="1400" dirty="0" smtClean="0">
                <a:latin typeface="Arial" pitchFamily="34" charset="0"/>
                <a:cs typeface="Arial" pitchFamily="34" charset="0"/>
              </a:rPr>
              <a:t> 2013.</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Incidencia anual de EPOC</a:t>
            </a:r>
            <a:r>
              <a:rPr lang="es-ES_tradnl" sz="1400" dirty="0" smtClean="0">
                <a:latin typeface="Arial" pitchFamily="34" charset="0"/>
                <a:cs typeface="Arial" pitchFamily="34" charset="0"/>
              </a:rPr>
              <a:t>: Actualizaciones en la EPOC. Monografías NEUMOMADRID. Pilar de Lucas Ramos y Dolores Álvaro Álvarez. VOLUMEN XV / 2010.</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Tasa de diagnóstico/presentación de EPOC:</a:t>
            </a:r>
            <a:r>
              <a:rPr lang="es-ES_tradnl" sz="1400" dirty="0" smtClean="0">
                <a:latin typeface="Arial" pitchFamily="34" charset="0"/>
                <a:cs typeface="Arial" pitchFamily="34" charset="0"/>
              </a:rPr>
              <a:t> Estudio EPISCAN. Soriano JB et al. </a:t>
            </a:r>
            <a:r>
              <a:rPr lang="es-ES_tradnl" sz="1400" dirty="0" err="1" smtClean="0">
                <a:latin typeface="Arial" pitchFamily="34" charset="0"/>
                <a:cs typeface="Arial" pitchFamily="34" charset="0"/>
              </a:rPr>
              <a:t>Eur</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Resp</a:t>
            </a:r>
            <a:r>
              <a:rPr lang="es-ES_tradnl" sz="1400" dirty="0" smtClean="0">
                <a:latin typeface="Arial" pitchFamily="34" charset="0"/>
                <a:cs typeface="Arial" pitchFamily="34" charset="0"/>
              </a:rPr>
              <a:t> J 2010; 36:758-65.</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Prevalencia tabaquismo en EPOC &lt;70años:</a:t>
            </a:r>
            <a:r>
              <a:rPr lang="es-ES_tradnl" sz="1400" dirty="0" smtClean="0">
                <a:latin typeface="Arial" pitchFamily="34" charset="0"/>
                <a:cs typeface="Arial" pitchFamily="34" charset="0"/>
              </a:rPr>
              <a:t> Estudio EPISCAN. Soriano JB et al. </a:t>
            </a:r>
            <a:r>
              <a:rPr lang="es-ES_tradnl" sz="1400" dirty="0" err="1" smtClean="0">
                <a:latin typeface="Arial" pitchFamily="34" charset="0"/>
                <a:cs typeface="Arial" pitchFamily="34" charset="0"/>
              </a:rPr>
              <a:t>Eur</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Resp</a:t>
            </a:r>
            <a:r>
              <a:rPr lang="es-ES_tradnl" sz="1400" dirty="0" smtClean="0">
                <a:latin typeface="Arial" pitchFamily="34" charset="0"/>
                <a:cs typeface="Arial" pitchFamily="34" charset="0"/>
              </a:rPr>
              <a:t> J 2010; 36:758-65.</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Prevalencia tabaquismo en EPOC 70+años:</a:t>
            </a:r>
            <a:r>
              <a:rPr lang="es-ES_tradnl" sz="1400" dirty="0" smtClean="0">
                <a:latin typeface="Arial" pitchFamily="34" charset="0"/>
                <a:cs typeface="Arial" pitchFamily="34" charset="0"/>
              </a:rPr>
              <a:t> Estudio EPIDEPOC. de Miguel J y cols. </a:t>
            </a:r>
            <a:r>
              <a:rPr lang="es-ES_tradnl" sz="1400" dirty="0" err="1" smtClean="0">
                <a:latin typeface="Arial" pitchFamily="34" charset="0"/>
                <a:cs typeface="Arial" pitchFamily="34" charset="0"/>
              </a:rPr>
              <a:t>Intern</a:t>
            </a:r>
            <a:r>
              <a:rPr lang="es-ES_tradnl" sz="1400" dirty="0" smtClean="0">
                <a:latin typeface="Arial" pitchFamily="34" charset="0"/>
                <a:cs typeface="Arial" pitchFamily="34" charset="0"/>
              </a:rPr>
              <a:t> J 2008; 3: 701-12.   </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Pacientes con EPOC fumadores que desean dejar de fumar:</a:t>
            </a:r>
            <a:r>
              <a:rPr lang="es-ES_tradnl" sz="1400" dirty="0" smtClean="0">
                <a:latin typeface="Arial" pitchFamily="34" charset="0"/>
                <a:cs typeface="Arial" pitchFamily="34" charset="0"/>
              </a:rPr>
              <a:t> Estudio EPISCAN. Soriano JB et al. </a:t>
            </a:r>
            <a:r>
              <a:rPr lang="es-ES_tradnl" sz="1400" dirty="0" err="1" smtClean="0">
                <a:latin typeface="Arial" pitchFamily="34" charset="0"/>
                <a:cs typeface="Arial" pitchFamily="34" charset="0"/>
              </a:rPr>
              <a:t>Eur</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Resp</a:t>
            </a:r>
            <a:r>
              <a:rPr lang="es-ES_tradnl" sz="1400" dirty="0" smtClean="0">
                <a:latin typeface="Arial" pitchFamily="34" charset="0"/>
                <a:cs typeface="Arial" pitchFamily="34" charset="0"/>
              </a:rPr>
              <a:t> J 2010; 36:758-65.</a:t>
            </a:r>
          </a:p>
          <a:p>
            <a:pPr marL="450850" indent="-450850">
              <a:spcBef>
                <a:spcPts val="600"/>
              </a:spcBef>
              <a:spcAft>
                <a:spcPts val="600"/>
              </a:spcAft>
              <a:buClrTx/>
              <a:buSzPct val="100000"/>
              <a:buFont typeface="Lucida Sans Unicode" pitchFamily="34" charset="0"/>
              <a:buAutoNum type="arabicPeriod"/>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Pacientes con EPOC fumadores que desean dejar de fumar y lo han intentado:</a:t>
            </a:r>
            <a:r>
              <a:rPr lang="es-ES_tradnl" sz="1400" dirty="0" smtClean="0">
                <a:latin typeface="Arial" pitchFamily="34" charset="0"/>
                <a:cs typeface="Arial" pitchFamily="34" charset="0"/>
              </a:rPr>
              <a:t> Encuesta sobre conocimientos, actitudes, creencias y conductas en relación al consumo de tabaco. Comité Nacional para la Prevención del Tabaquismo (CNPT), 2008.</a:t>
            </a:r>
          </a:p>
        </p:txBody>
      </p:sp>
      <p:sp>
        <p:nvSpPr>
          <p:cNvPr id="4" name="1 Título"/>
          <p:cNvSpPr txBox="1">
            <a:spLocks/>
          </p:cNvSpPr>
          <p:nvPr/>
        </p:nvSpPr>
        <p:spPr>
          <a:xfrm>
            <a:off x="251520" y="188640"/>
            <a:ext cx="8424936" cy="706090"/>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Asunciones del modelo y fuente (1).</a:t>
            </a:r>
            <a:endParaRPr lang="es-ES_tradnl" sz="2800" b="1" u="sng"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contenido"/>
          <p:cNvSpPr>
            <a:spLocks noGrp="1"/>
          </p:cNvSpPr>
          <p:nvPr>
            <p:ph idx="1"/>
          </p:nvPr>
        </p:nvSpPr>
        <p:spPr>
          <a:xfrm>
            <a:off x="323850" y="1053083"/>
            <a:ext cx="8064574" cy="4536157"/>
          </a:xfrm>
          <a:solidFill>
            <a:schemeClr val="bg1"/>
          </a:solidFill>
        </p:spPr>
        <p:txBody>
          <a:bodyPr/>
          <a:lstStyle/>
          <a:p>
            <a:pPr marL="450850" indent="-450850">
              <a:spcBef>
                <a:spcPts val="600"/>
              </a:spcBef>
              <a:spcAft>
                <a:spcPts val="600"/>
              </a:spcAft>
              <a:buClrTx/>
              <a:buSzPct val="100000"/>
              <a:buFont typeface="+mj-lt"/>
              <a:buAutoNum type="arabicPeriod" startAt="10"/>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Pacientes con EPOC fumadores que desean dejar de fumar y lo han intentado y utilizarían fármacos:</a:t>
            </a:r>
            <a:r>
              <a:rPr lang="es-ES_tradnl" sz="1400" dirty="0" smtClean="0">
                <a:latin typeface="Arial" pitchFamily="34" charset="0"/>
                <a:cs typeface="Arial" pitchFamily="34" charset="0"/>
              </a:rPr>
              <a:t> Jiménez CA y cols. </a:t>
            </a:r>
            <a:r>
              <a:rPr lang="es-ES_tradnl" sz="1400" dirty="0" err="1" smtClean="0">
                <a:latin typeface="Arial" pitchFamily="34" charset="0"/>
                <a:cs typeface="Arial" pitchFamily="34" charset="0"/>
              </a:rPr>
              <a:t>Arch</a:t>
            </a:r>
            <a:r>
              <a:rPr lang="es-ES_tradnl" sz="1400" dirty="0" smtClean="0">
                <a:latin typeface="Arial" pitchFamily="34" charset="0"/>
                <a:cs typeface="Arial" pitchFamily="34" charset="0"/>
              </a:rPr>
              <a:t> </a:t>
            </a:r>
            <a:r>
              <a:rPr lang="es-ES_tradnl" sz="1400" dirty="0" err="1" smtClean="0">
                <a:latin typeface="Arial" pitchFamily="34" charset="0"/>
                <a:cs typeface="Arial" pitchFamily="34" charset="0"/>
              </a:rPr>
              <a:t>Bronconeumol</a:t>
            </a:r>
            <a:r>
              <a:rPr lang="es-ES_tradnl" sz="1400" dirty="0" smtClean="0">
                <a:latin typeface="Arial" pitchFamily="34" charset="0"/>
                <a:cs typeface="Arial" pitchFamily="34" charset="0"/>
              </a:rPr>
              <a:t> 2000; 36:241-4.</a:t>
            </a:r>
          </a:p>
          <a:p>
            <a:pPr marL="450850" indent="-450850">
              <a:spcBef>
                <a:spcPts val="600"/>
              </a:spcBef>
              <a:spcAft>
                <a:spcPts val="600"/>
              </a:spcAft>
              <a:buClrTx/>
              <a:buSzPct val="100000"/>
              <a:buFont typeface="+mj-lt"/>
              <a:buAutoNum type="arabicPeriod" startAt="10"/>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Distribución del tipo de fármaco para cesación tabáquica que se utilizaría: </a:t>
            </a:r>
            <a:r>
              <a:rPr lang="es-ES_tradnl" sz="1400" dirty="0" smtClean="0">
                <a:latin typeface="Arial" pitchFamily="34" charset="0"/>
                <a:cs typeface="Arial" pitchFamily="34" charset="0"/>
              </a:rPr>
              <a:t>Sicras A et al. Aten Primaria 2011; 43:482-89.</a:t>
            </a:r>
          </a:p>
          <a:p>
            <a:pPr marL="450850" indent="-450850">
              <a:spcBef>
                <a:spcPts val="600"/>
              </a:spcBef>
              <a:spcAft>
                <a:spcPts val="600"/>
              </a:spcAft>
              <a:buClrTx/>
              <a:buSzPct val="100000"/>
              <a:buFont typeface="+mj-lt"/>
              <a:buAutoNum type="arabicPeriod" startAt="10"/>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Eficacia de los fármacos para cesación tabáquica en EPOC (12 semanas de tratamiento y eficacia expresada como CAR a 52 semanas) en los escenarios financiados:</a:t>
            </a:r>
          </a:p>
          <a:p>
            <a:pPr marL="706438" lvl="1" indent="-260350">
              <a:spcBef>
                <a:spcPts val="0"/>
              </a:spcBef>
              <a:spcAft>
                <a:spcPts val="0"/>
              </a:spcAft>
              <a:buClrTx/>
              <a:buSzPct val="100000"/>
              <a:buFont typeface="+mj-lt"/>
              <a:buAutoNum type="alphaUcPeriod"/>
              <a:defRPr/>
            </a:pPr>
            <a:r>
              <a:rPr lang="en-US" sz="1200" dirty="0" err="1" smtClean="0">
                <a:latin typeface="Arial" pitchFamily="34" charset="0"/>
                <a:cs typeface="Arial" pitchFamily="34" charset="0"/>
              </a:rPr>
              <a:t>Tashkin</a:t>
            </a:r>
            <a:r>
              <a:rPr lang="en-US" sz="1200" dirty="0" smtClean="0">
                <a:latin typeface="Arial" pitchFamily="34" charset="0"/>
                <a:cs typeface="Arial" pitchFamily="34" charset="0"/>
              </a:rPr>
              <a:t> DP et al. Chest. 2011; 139:591-9.</a:t>
            </a:r>
            <a:endParaRPr lang="es-ES_tradnl" sz="1200" dirty="0" smtClean="0">
              <a:latin typeface="Arial" pitchFamily="34" charset="0"/>
              <a:cs typeface="Arial" pitchFamily="34" charset="0"/>
            </a:endParaRPr>
          </a:p>
          <a:p>
            <a:pPr marL="708025" lvl="1" indent="-261938">
              <a:spcBef>
                <a:spcPts val="0"/>
              </a:spcBef>
              <a:spcAft>
                <a:spcPts val="0"/>
              </a:spcAft>
              <a:buClrTx/>
              <a:buSzPct val="100000"/>
              <a:buFont typeface="+mj-lt"/>
              <a:buAutoNum type="alphaUcPeriod"/>
              <a:defRPr/>
            </a:pPr>
            <a:r>
              <a:rPr lang="en-US" sz="1200" dirty="0" err="1" smtClean="0">
                <a:latin typeface="Arial" pitchFamily="34" charset="0"/>
                <a:cs typeface="Arial" pitchFamily="34" charset="0"/>
              </a:rPr>
              <a:t>Tashkin</a:t>
            </a:r>
            <a:r>
              <a:rPr lang="en-US" sz="1200" dirty="0" smtClean="0">
                <a:latin typeface="Arial" pitchFamily="34" charset="0"/>
                <a:cs typeface="Arial" pitchFamily="34" charset="0"/>
              </a:rPr>
              <a:t> DP et al. Lancet. 2001; 357:1571-75. </a:t>
            </a:r>
            <a:endParaRPr lang="es-ES_tradnl" sz="1200" dirty="0" smtClean="0">
              <a:latin typeface="Arial" pitchFamily="34" charset="0"/>
              <a:cs typeface="Arial" pitchFamily="34" charset="0"/>
            </a:endParaRPr>
          </a:p>
          <a:p>
            <a:pPr marL="708025" lvl="1" indent="-261938">
              <a:spcBef>
                <a:spcPts val="0"/>
              </a:spcBef>
              <a:spcAft>
                <a:spcPts val="0"/>
              </a:spcAft>
              <a:buClrTx/>
              <a:buSzPct val="100000"/>
              <a:buFont typeface="+mj-lt"/>
              <a:buAutoNum type="alphaUcPeriod"/>
              <a:defRPr/>
            </a:pPr>
            <a:r>
              <a:rPr lang="en-US" sz="1200" dirty="0" err="1" smtClean="0">
                <a:latin typeface="Arial" pitchFamily="34" charset="0"/>
                <a:cs typeface="Arial" pitchFamily="34" charset="0"/>
              </a:rPr>
              <a:t>Tønnesen</a:t>
            </a:r>
            <a:r>
              <a:rPr lang="en-US" sz="1200" dirty="0" smtClean="0">
                <a:latin typeface="Arial" pitchFamily="34" charset="0"/>
                <a:cs typeface="Arial" pitchFamily="34" charset="0"/>
              </a:rPr>
              <a:t> P et al. Chest. 2006;130:334-42.</a:t>
            </a:r>
          </a:p>
          <a:p>
            <a:pPr marL="708025" lvl="1" indent="-261938">
              <a:spcBef>
                <a:spcPts val="0"/>
              </a:spcBef>
              <a:spcAft>
                <a:spcPts val="0"/>
              </a:spcAft>
              <a:buClrTx/>
              <a:buSzPct val="100000"/>
              <a:buFont typeface="+mj-lt"/>
              <a:buAutoNum type="alphaUcPeriod"/>
              <a:defRPr/>
            </a:pPr>
            <a:r>
              <a:rPr lang="en-US" sz="1200" dirty="0" smtClean="0">
                <a:latin typeface="Arial" pitchFamily="34" charset="0"/>
                <a:cs typeface="Arial" pitchFamily="34" charset="0"/>
              </a:rPr>
              <a:t>Jiménez </a:t>
            </a:r>
            <a:r>
              <a:rPr lang="es-ES_tradnl" sz="1200" dirty="0" smtClean="0">
                <a:latin typeface="Arial" charset="0"/>
                <a:cs typeface="Arial" charset="0"/>
              </a:rPr>
              <a:t>CA et al. NTR 2012; 14:1035-39.</a:t>
            </a:r>
          </a:p>
          <a:p>
            <a:pPr marL="708025" lvl="1" indent="-261938">
              <a:spcBef>
                <a:spcPts val="0"/>
              </a:spcBef>
              <a:spcAft>
                <a:spcPts val="0"/>
              </a:spcAft>
              <a:buClrTx/>
              <a:buSzPct val="100000"/>
              <a:buFont typeface="+mj-lt"/>
              <a:buAutoNum type="alphaUcPeriod"/>
              <a:defRPr/>
            </a:pPr>
            <a:r>
              <a:rPr lang="es-ES_tradnl" sz="1200" dirty="0" smtClean="0">
                <a:latin typeface="Arial" charset="0"/>
                <a:cs typeface="Arial" charset="0"/>
              </a:rPr>
              <a:t>Sicras-Mainar A y cols. Aten Primaria 2011; 43:482-89.</a:t>
            </a:r>
            <a:endParaRPr lang="es-ES_tradnl" sz="1800" dirty="0" smtClean="0">
              <a:latin typeface="Arial" pitchFamily="34" charset="0"/>
              <a:cs typeface="Arial" pitchFamily="34" charset="0"/>
            </a:endParaRPr>
          </a:p>
          <a:p>
            <a:pPr marL="450850" indent="-450850">
              <a:spcBef>
                <a:spcPts val="600"/>
              </a:spcBef>
              <a:spcAft>
                <a:spcPts val="600"/>
              </a:spcAft>
              <a:buClrTx/>
              <a:buSzPct val="100000"/>
              <a:buFont typeface="Lucida Sans Unicode" pitchFamily="34" charset="0"/>
              <a:buAutoNum type="arabicPeriod" startAt="10"/>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Efectividad  de los fármacos para cesación tabáquica en EPOC (12 semanas de tratamiento y expresada como CAR a 52 semanas) corregida por seguimiento limitado en práctica médica habitual según:</a:t>
            </a:r>
          </a:p>
          <a:p>
            <a:pPr marL="706438" lvl="1" indent="-254000">
              <a:spcBef>
                <a:spcPts val="600"/>
              </a:spcBef>
              <a:spcAft>
                <a:spcPts val="600"/>
              </a:spcAft>
              <a:buClrTx/>
              <a:buSzPct val="100000"/>
              <a:buFont typeface="+mj-lt"/>
              <a:buAutoNum type="alphaUcPeriod"/>
              <a:defRPr/>
            </a:pPr>
            <a:r>
              <a:rPr lang="en-US" sz="1200" dirty="0" smtClean="0">
                <a:latin typeface="Arial" pitchFamily="34" charset="0"/>
                <a:cs typeface="Arial" pitchFamily="34" charset="0"/>
              </a:rPr>
              <a:t>Zhu SH y cols. New </a:t>
            </a:r>
            <a:r>
              <a:rPr lang="en-US" sz="1200" dirty="0" err="1" smtClean="0">
                <a:latin typeface="Arial" pitchFamily="34" charset="0"/>
                <a:cs typeface="Arial" pitchFamily="34" charset="0"/>
              </a:rPr>
              <a:t>Engl</a:t>
            </a:r>
            <a:r>
              <a:rPr lang="en-US" sz="1200" dirty="0" smtClean="0">
                <a:latin typeface="Arial" pitchFamily="34" charset="0"/>
                <a:cs typeface="Arial" pitchFamily="34" charset="0"/>
              </a:rPr>
              <a:t> J Med 2002; 347:1087-93.</a:t>
            </a:r>
            <a:endParaRPr lang="es-ES_tradnl" sz="1200" b="1" u="sng" dirty="0" smtClean="0">
              <a:effectLst>
                <a:outerShdw blurRad="38100" dist="38100" dir="2700000" algn="tl">
                  <a:srgbClr val="000000">
                    <a:alpha val="43137"/>
                  </a:srgbClr>
                </a:outerShdw>
              </a:effectLst>
              <a:latin typeface="Arial" pitchFamily="34" charset="0"/>
              <a:cs typeface="Arial" pitchFamily="34" charset="0"/>
            </a:endParaRPr>
          </a:p>
          <a:p>
            <a:pPr marL="450850" indent="-450850">
              <a:spcBef>
                <a:spcPts val="600"/>
              </a:spcBef>
              <a:spcAft>
                <a:spcPts val="600"/>
              </a:spcAft>
              <a:buClrTx/>
              <a:buSzPct val="100000"/>
              <a:buFont typeface="Lucida Sans Unicode" pitchFamily="34" charset="0"/>
              <a:buAutoNum type="arabicPeriod" startAt="10"/>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Tasa de recaída anual tras 52 semanas de abstinencia:</a:t>
            </a:r>
            <a:r>
              <a:rPr lang="es-ES_tradnl" sz="1400" dirty="0" smtClean="0">
                <a:latin typeface="Arial" pitchFamily="34" charset="0"/>
                <a:cs typeface="Arial" pitchFamily="34" charset="0"/>
              </a:rPr>
              <a:t> </a:t>
            </a:r>
          </a:p>
          <a:p>
            <a:pPr marL="706438" lvl="1" indent="-260350">
              <a:spcBef>
                <a:spcPts val="600"/>
              </a:spcBef>
              <a:spcAft>
                <a:spcPts val="600"/>
              </a:spcAft>
              <a:buClrTx/>
              <a:buSzPct val="100000"/>
              <a:buFont typeface="+mj-lt"/>
              <a:buAutoNum type="alphaUcPeriod"/>
              <a:defRPr/>
            </a:pPr>
            <a:r>
              <a:rPr lang="es-ES_tradnl" sz="1200" dirty="0" smtClean="0">
                <a:effectLst>
                  <a:outerShdw blurRad="38100" dist="38100" dir="2700000" algn="tl">
                    <a:srgbClr val="000000">
                      <a:alpha val="43137"/>
                    </a:srgbClr>
                  </a:outerShdw>
                </a:effectLst>
                <a:latin typeface="Arial" pitchFamily="34" charset="0"/>
                <a:cs typeface="Arial" pitchFamily="34" charset="0"/>
              </a:rPr>
              <a:t>3%</a:t>
            </a:r>
            <a:r>
              <a:rPr lang="es-ES_tradnl" sz="1200" dirty="0" smtClean="0">
                <a:latin typeface="Arial" pitchFamily="34" charset="0"/>
                <a:cs typeface="Arial" pitchFamily="34" charset="0"/>
              </a:rPr>
              <a:t> anual según </a:t>
            </a:r>
            <a:r>
              <a:rPr lang="es-ES_tradnl" sz="1200" dirty="0" err="1" smtClean="0">
                <a:latin typeface="Arial" pitchFamily="34" charset="0"/>
                <a:cs typeface="Arial" pitchFamily="34" charset="0"/>
              </a:rPr>
              <a:t>Krall</a:t>
            </a:r>
            <a:r>
              <a:rPr lang="es-ES_tradnl" sz="1200" dirty="0" smtClean="0">
                <a:latin typeface="Arial" pitchFamily="34" charset="0"/>
                <a:cs typeface="Arial" pitchFamily="34" charset="0"/>
              </a:rPr>
              <a:t> EA et al. NTR 2002; 4:95-100.</a:t>
            </a:r>
          </a:p>
        </p:txBody>
      </p:sp>
      <p:sp>
        <p:nvSpPr>
          <p:cNvPr id="6" name="1 Título"/>
          <p:cNvSpPr txBox="1">
            <a:spLocks/>
          </p:cNvSpPr>
          <p:nvPr/>
        </p:nvSpPr>
        <p:spPr>
          <a:xfrm>
            <a:off x="251520" y="260648"/>
            <a:ext cx="8424936" cy="648072"/>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Asunciones del modelo y fuente (2).</a:t>
            </a:r>
            <a:endParaRPr lang="es-ES_tradnl" sz="2800" b="1" u="sng"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contenido"/>
          <p:cNvSpPr>
            <a:spLocks noGrp="1"/>
          </p:cNvSpPr>
          <p:nvPr>
            <p:ph idx="1"/>
          </p:nvPr>
        </p:nvSpPr>
        <p:spPr>
          <a:xfrm>
            <a:off x="468313" y="1052512"/>
            <a:ext cx="7776095" cy="5040784"/>
          </a:xfrm>
          <a:solidFill>
            <a:schemeClr val="bg1"/>
          </a:solidFill>
        </p:spPr>
        <p:txBody>
          <a:bodyPr/>
          <a:lstStyle/>
          <a:p>
            <a:pPr marL="450850" indent="-450850">
              <a:spcBef>
                <a:spcPts val="600"/>
              </a:spcBef>
              <a:spcAft>
                <a:spcPts val="600"/>
              </a:spcAft>
              <a:buClrTx/>
              <a:buSzPct val="100000"/>
              <a:buFont typeface="+mj-lt"/>
              <a:buAutoNum type="arabicPeriod" startAt="15"/>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Coste terapia cesación tabáquica  en EPOC: coste fármacos + visitas de seguimiento en el escenario de financiación</a:t>
            </a:r>
          </a:p>
          <a:p>
            <a:pPr marL="706438" lvl="1" indent="-260350">
              <a:spcBef>
                <a:spcPts val="600"/>
              </a:spcBef>
              <a:spcAft>
                <a:spcPts val="600"/>
              </a:spcAft>
              <a:buClrTx/>
              <a:buSzPct val="100000"/>
              <a:buFont typeface="+mj-lt"/>
              <a:buAutoNum type="alphaUcPeriod"/>
              <a:defRPr/>
            </a:pPr>
            <a:r>
              <a:rPr lang="es-ES_tradnl" sz="1200" dirty="0" smtClean="0">
                <a:latin typeface="Arial" pitchFamily="34" charset="0"/>
                <a:cs typeface="Arial" pitchFamily="34" charset="0"/>
              </a:rPr>
              <a:t>Coste fármacos basado en la dosis y duración de los tratamientos utilizados en ensayos clínicos en EPOC (corregido por el cumplimiento observado) y precio venta del laboratorio. Fuente: BOT. Catálogo Consejo General de Colegios Oficiales de Farmacéuticos de España.</a:t>
            </a:r>
          </a:p>
          <a:p>
            <a:pPr marL="706438" lvl="1" indent="-260350">
              <a:spcBef>
                <a:spcPts val="600"/>
              </a:spcBef>
              <a:spcAft>
                <a:spcPts val="600"/>
              </a:spcAft>
              <a:buClrTx/>
              <a:buSzPct val="100000"/>
              <a:buFont typeface="+mj-lt"/>
              <a:buAutoNum type="alphaUcPeriod"/>
              <a:defRPr/>
            </a:pPr>
            <a:r>
              <a:rPr lang="es-ES_tradnl" sz="1200" dirty="0" smtClean="0">
                <a:latin typeface="Arial" pitchFamily="34" charset="0"/>
                <a:cs typeface="Arial" pitchFamily="34" charset="0"/>
              </a:rPr>
              <a:t>Coste visitas de seguimiento basado en:</a:t>
            </a:r>
          </a:p>
          <a:p>
            <a:pPr marL="944563" lvl="2" indent="-260350">
              <a:spcBef>
                <a:spcPts val="600"/>
              </a:spcBef>
              <a:spcAft>
                <a:spcPts val="600"/>
              </a:spcAft>
              <a:buClrTx/>
              <a:defRPr/>
            </a:pPr>
            <a:r>
              <a:rPr lang="es-ES_tradnl" sz="1200" dirty="0" smtClean="0">
                <a:latin typeface="Arial" pitchFamily="34" charset="0"/>
                <a:cs typeface="Arial" pitchFamily="34" charset="0"/>
              </a:rPr>
              <a:t>en el escenario de financiación por profesional sanitario entrenado en cesación tabáquica, al coste farmacológico se añade el correspondiente a las visitas médicas de sanitarios adicionales por efecto de la financiación.  El coste de las visitas de profesionales sanitarios se incrementa en cada uno de los intentos de cesación tabáquica en este escenario con financiación a razón de 4 visitas de enfermería (72€ por intento), que representa el seguimiento adicional o extra con respecto al escenario actual sin financiación. Además, y dado que se espera un aumento de la demanda de intentos de cesación, en este escenario todos los intentos adicionales de cesación con respecto al escenario actual sin financiación llevan asociado un extra coste de seguimiento médico. Este extra coste, en estos intentos adicionales, se corresponde con la visita de médico especialista inicial mas las cuatro visitas de seguimiento de enfermería (202€ por intento). Esta cantidad resulta de aplicar la guía de deshabituación tabáquica del Instituto Catalán de la Salud (http://www.ics.gencat.cat/3clics/main.php?page=GuiaPage&amp;idGuia=1&amp;lang=CAS) y las tarifas de asistencia sanitaria ambulatoria de la Comunidad de Madrid (B.O.C.M. 215 de 10 de septiembre de 2013). </a:t>
            </a:r>
          </a:p>
          <a:p>
            <a:pPr marL="944563" lvl="2" indent="-260350">
              <a:spcBef>
                <a:spcPts val="600"/>
              </a:spcBef>
              <a:spcAft>
                <a:spcPts val="600"/>
              </a:spcAft>
              <a:buClrTx/>
              <a:defRPr/>
            </a:pPr>
            <a:r>
              <a:rPr lang="es-ES_tradnl" sz="1200" dirty="0" smtClean="0">
                <a:latin typeface="Arial" pitchFamily="34" charset="0"/>
                <a:cs typeface="Arial" pitchFamily="34" charset="0"/>
              </a:rPr>
              <a:t>En el escenario de financiación en unidad especializada en tabaquismo se considera un coste asistencial adicional al coste farmacológico de 280€ en todos los intentos de cesación tabáquica.</a:t>
            </a:r>
          </a:p>
        </p:txBody>
      </p:sp>
      <p:sp>
        <p:nvSpPr>
          <p:cNvPr id="6" name="1 Título"/>
          <p:cNvSpPr txBox="1">
            <a:spLocks/>
          </p:cNvSpPr>
          <p:nvPr/>
        </p:nvSpPr>
        <p:spPr>
          <a:xfrm>
            <a:off x="251520" y="260648"/>
            <a:ext cx="8424936" cy="648072"/>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Asunciones del modelo y fuente </a:t>
            </a:r>
            <a:r>
              <a:rPr lang="es-ES_tradnl" sz="2400" b="1" u="sng" dirty="0" smtClean="0">
                <a:effectLst>
                  <a:outerShdw blurRad="31750" dist="25400" dir="5400000" algn="tl" rotWithShape="0">
                    <a:srgbClr val="000000">
                      <a:alpha val="25000"/>
                    </a:srgbClr>
                  </a:outerShdw>
                </a:effectLst>
                <a:latin typeface="+mj-lt"/>
                <a:ea typeface="+mj-ea"/>
                <a:cs typeface="+mj-cs"/>
              </a:rPr>
              <a:t>(3</a:t>
            </a:r>
            <a:r>
              <a:rPr lang="es-ES_tradnl" sz="2400" b="1" u="sng" dirty="0">
                <a:effectLst>
                  <a:outerShdw blurRad="31750" dist="25400" dir="5400000" algn="tl" rotWithShape="0">
                    <a:srgbClr val="000000">
                      <a:alpha val="25000"/>
                    </a:srgbClr>
                  </a:outerShdw>
                </a:effectLst>
                <a:latin typeface="+mj-lt"/>
                <a:ea typeface="+mj-ea"/>
                <a:cs typeface="+mj-cs"/>
              </a:rPr>
              <a:t>).</a:t>
            </a:r>
            <a:endParaRPr lang="es-ES_tradnl" sz="2800" b="1" u="sng"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contenido"/>
          <p:cNvSpPr>
            <a:spLocks noGrp="1"/>
          </p:cNvSpPr>
          <p:nvPr>
            <p:ph idx="1"/>
          </p:nvPr>
        </p:nvSpPr>
        <p:spPr>
          <a:xfrm>
            <a:off x="468313" y="1052513"/>
            <a:ext cx="8280151" cy="3960812"/>
          </a:xfrm>
          <a:solidFill>
            <a:schemeClr val="bg1"/>
          </a:solidFill>
        </p:spPr>
        <p:txBody>
          <a:bodyPr/>
          <a:lstStyle/>
          <a:p>
            <a:pPr marL="450850" indent="-450850">
              <a:spcBef>
                <a:spcPts val="600"/>
              </a:spcBef>
              <a:spcAft>
                <a:spcPts val="600"/>
              </a:spcAft>
              <a:buClrTx/>
              <a:buSzPct val="100000"/>
              <a:buFont typeface="+mj-lt"/>
              <a:buAutoNum type="arabicPeriod" startAt="16"/>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Recursos sanitarios evitados:  </a:t>
            </a:r>
          </a:p>
          <a:p>
            <a:pPr marL="706438" lvl="1" indent="-260350">
              <a:spcBef>
                <a:spcPts val="300"/>
              </a:spcBef>
              <a:spcAft>
                <a:spcPts val="300"/>
              </a:spcAft>
              <a:buClrTx/>
              <a:buSzPct val="100000"/>
              <a:buFont typeface="+mj-lt"/>
              <a:buAutoNum type="alphaUcPeriod"/>
              <a:defRPr/>
            </a:pPr>
            <a:r>
              <a:rPr lang="es-ES_tradnl" sz="1200" dirty="0" smtClean="0">
                <a:latin typeface="Arial" pitchFamily="34" charset="0"/>
                <a:cs typeface="Arial" pitchFamily="34" charset="0"/>
              </a:rPr>
              <a:t>Estudio de Sicras A et al. </a:t>
            </a:r>
            <a:r>
              <a:rPr lang="es-ES_tradnl" sz="1200" dirty="0" err="1" smtClean="0">
                <a:latin typeface="Arial" pitchFamily="34" charset="0"/>
                <a:cs typeface="Arial" pitchFamily="34" charset="0"/>
              </a:rPr>
              <a:t>Value</a:t>
            </a:r>
            <a:r>
              <a:rPr lang="es-ES_tradnl" sz="1200" dirty="0" smtClean="0">
                <a:latin typeface="Arial" pitchFamily="34" charset="0"/>
                <a:cs typeface="Arial" pitchFamily="34" charset="0"/>
              </a:rPr>
              <a:t> </a:t>
            </a:r>
            <a:r>
              <a:rPr lang="es-ES_tradnl" sz="1200" dirty="0" err="1" smtClean="0">
                <a:latin typeface="Arial" pitchFamily="34" charset="0"/>
                <a:cs typeface="Arial" pitchFamily="34" charset="0"/>
              </a:rPr>
              <a:t>Health</a:t>
            </a:r>
            <a:r>
              <a:rPr lang="es-ES_tradnl" sz="1200" dirty="0" smtClean="0">
                <a:latin typeface="Arial" pitchFamily="34" charset="0"/>
                <a:cs typeface="Arial" pitchFamily="34" charset="0"/>
              </a:rPr>
              <a:t> 2013: PRS28. ISPOR 16th </a:t>
            </a:r>
            <a:r>
              <a:rPr lang="es-ES_tradnl" sz="1200" dirty="0" err="1" smtClean="0">
                <a:latin typeface="Arial" pitchFamily="34" charset="0"/>
                <a:cs typeface="Arial" pitchFamily="34" charset="0"/>
              </a:rPr>
              <a:t>Annual</a:t>
            </a:r>
            <a:r>
              <a:rPr lang="es-ES_tradnl" sz="1200" dirty="0" smtClean="0">
                <a:latin typeface="Arial" pitchFamily="34" charset="0"/>
                <a:cs typeface="Arial" pitchFamily="34" charset="0"/>
              </a:rPr>
              <a:t> </a:t>
            </a:r>
            <a:r>
              <a:rPr lang="es-ES_tradnl" sz="1200" dirty="0" err="1" smtClean="0">
                <a:latin typeface="Arial" pitchFamily="34" charset="0"/>
                <a:cs typeface="Arial" pitchFamily="34" charset="0"/>
              </a:rPr>
              <a:t>European</a:t>
            </a:r>
            <a:r>
              <a:rPr lang="es-ES_tradnl" sz="1200" dirty="0" smtClean="0">
                <a:latin typeface="Arial" pitchFamily="34" charset="0"/>
                <a:cs typeface="Arial" pitchFamily="34" charset="0"/>
              </a:rPr>
              <a:t> </a:t>
            </a:r>
            <a:r>
              <a:rPr lang="es-ES_tradnl" sz="1200" dirty="0" err="1" smtClean="0">
                <a:latin typeface="Arial" pitchFamily="34" charset="0"/>
                <a:cs typeface="Arial" pitchFamily="34" charset="0"/>
              </a:rPr>
              <a:t>Congress</a:t>
            </a:r>
            <a:r>
              <a:rPr lang="es-ES_tradnl" sz="1200" dirty="0" smtClean="0">
                <a:latin typeface="Arial" pitchFamily="34" charset="0"/>
                <a:cs typeface="Arial" pitchFamily="34" charset="0"/>
              </a:rPr>
              <a:t>, </a:t>
            </a:r>
            <a:r>
              <a:rPr lang="es-ES_tradnl" sz="1200" dirty="0" err="1" smtClean="0">
                <a:latin typeface="Arial" pitchFamily="34" charset="0"/>
                <a:cs typeface="Arial" pitchFamily="34" charset="0"/>
              </a:rPr>
              <a:t>Dublin</a:t>
            </a:r>
            <a:r>
              <a:rPr lang="es-ES_tradnl" sz="1200" dirty="0" smtClean="0">
                <a:latin typeface="Arial" pitchFamily="34" charset="0"/>
                <a:cs typeface="Arial" pitchFamily="34" charset="0"/>
              </a:rPr>
              <a:t> 2-6, Noviembre 2013. </a:t>
            </a:r>
          </a:p>
          <a:p>
            <a:pPr marL="706438" lvl="1" indent="-260350">
              <a:spcBef>
                <a:spcPts val="300"/>
              </a:spcBef>
              <a:spcAft>
                <a:spcPts val="300"/>
              </a:spcAft>
              <a:buClrTx/>
              <a:buSzPct val="100000"/>
              <a:buFont typeface="+mj-lt"/>
              <a:buAutoNum type="alphaUcPeriod"/>
              <a:defRPr/>
            </a:pPr>
            <a:r>
              <a:rPr lang="es-ES_tradnl" sz="1200" dirty="0" smtClean="0">
                <a:latin typeface="Arial" pitchFamily="34" charset="0"/>
                <a:cs typeface="Arial" pitchFamily="34" charset="0"/>
              </a:rPr>
              <a:t>BOT. Catálogo Consejo General de Colegios Oficiales de Farmacéuticos de España.</a:t>
            </a:r>
          </a:p>
          <a:p>
            <a:pPr marL="706438" lvl="1" indent="-260350">
              <a:spcBef>
                <a:spcPts val="300"/>
              </a:spcBef>
              <a:spcAft>
                <a:spcPts val="300"/>
              </a:spcAft>
              <a:buClrTx/>
              <a:buSzPct val="100000"/>
              <a:buFont typeface="+mj-lt"/>
              <a:buAutoNum type="alphaUcPeriod"/>
              <a:defRPr/>
            </a:pPr>
            <a:r>
              <a:rPr lang="es-ES_tradnl" sz="1200" u="sng" dirty="0" err="1" smtClean="0">
                <a:latin typeface="Arial" pitchFamily="34" charset="0"/>
                <a:cs typeface="Arial" pitchFamily="34" charset="0"/>
              </a:rPr>
              <a:t>Oblikue</a:t>
            </a:r>
            <a:r>
              <a:rPr lang="es-ES_tradnl" sz="1200" u="sng" dirty="0" smtClean="0">
                <a:latin typeface="Arial" pitchFamily="34" charset="0"/>
                <a:cs typeface="Arial" pitchFamily="34" charset="0"/>
              </a:rPr>
              <a:t>. (2013). </a:t>
            </a:r>
            <a:r>
              <a:rPr lang="es-ES_tradnl" sz="1200" i="1" u="sng" dirty="0" smtClean="0">
                <a:latin typeface="Arial" pitchFamily="34" charset="0"/>
                <a:cs typeface="Arial" pitchFamily="34" charset="0"/>
              </a:rPr>
              <a:t>Base de Datos de Costes Sanitarios </a:t>
            </a:r>
            <a:r>
              <a:rPr lang="es-ES_tradnl" sz="1200" i="1" u="sng" dirty="0" err="1" smtClean="0">
                <a:latin typeface="Arial" pitchFamily="34" charset="0"/>
                <a:cs typeface="Arial" pitchFamily="34" charset="0"/>
              </a:rPr>
              <a:t>eSALUD</a:t>
            </a:r>
            <a:r>
              <a:rPr lang="es-ES_tradnl" sz="1200" i="1" u="sng" dirty="0" smtClean="0">
                <a:latin typeface="Arial" pitchFamily="34" charset="0"/>
                <a:cs typeface="Arial" pitchFamily="34" charset="0"/>
              </a:rPr>
              <a:t> </a:t>
            </a:r>
            <a:r>
              <a:rPr lang="es-ES_tradnl" sz="1200" u="sng" dirty="0" smtClean="0">
                <a:latin typeface="Arial" pitchFamily="34" charset="0"/>
                <a:cs typeface="Arial" pitchFamily="34" charset="0"/>
              </a:rPr>
              <a:t>[Online]. </a:t>
            </a:r>
            <a:r>
              <a:rPr lang="es-ES_tradnl" sz="1200" dirty="0" smtClean="0">
                <a:latin typeface="Arial" pitchFamily="34" charset="0"/>
                <a:cs typeface="Arial" pitchFamily="34" charset="0"/>
              </a:rPr>
              <a:t>Barcelona (Spain). </a:t>
            </a:r>
            <a:r>
              <a:rPr lang="es-ES_tradnl" sz="1200" dirty="0" err="1" smtClean="0">
                <a:latin typeface="Arial" pitchFamily="34" charset="0"/>
                <a:cs typeface="Arial" pitchFamily="34" charset="0"/>
              </a:rPr>
              <a:t>Available</a:t>
            </a:r>
            <a:r>
              <a:rPr lang="es-ES_tradnl" sz="1200" dirty="0" smtClean="0">
                <a:latin typeface="Arial" pitchFamily="34" charset="0"/>
                <a:cs typeface="Arial" pitchFamily="34" charset="0"/>
              </a:rPr>
              <a:t>: </a:t>
            </a:r>
            <a:r>
              <a:rPr lang="es-ES_tradnl" sz="1200" u="sng" dirty="0" smtClean="0">
                <a:latin typeface="Arial" pitchFamily="34" charset="0"/>
                <a:cs typeface="Arial" pitchFamily="34" charset="0"/>
                <a:hlinkClick r:id="rId2"/>
              </a:rPr>
              <a:t>http://www.oblikue.com/bddcostes/</a:t>
            </a:r>
            <a:r>
              <a:rPr lang="es-ES_tradnl" sz="1200" dirty="0" smtClean="0">
                <a:latin typeface="Arial" pitchFamily="34" charset="0"/>
                <a:cs typeface="Arial" pitchFamily="34" charset="0"/>
              </a:rPr>
              <a:t> [Acceso: Septiembre 2013].</a:t>
            </a:r>
          </a:p>
          <a:p>
            <a:pPr marL="706438" lvl="1" indent="-260350">
              <a:spcBef>
                <a:spcPts val="300"/>
              </a:spcBef>
              <a:spcAft>
                <a:spcPts val="300"/>
              </a:spcAft>
              <a:buClrTx/>
              <a:buSzPct val="100000"/>
              <a:buFont typeface="+mj-lt"/>
              <a:buAutoNum type="alphaUcPeriod"/>
              <a:defRPr/>
            </a:pPr>
            <a:r>
              <a:rPr lang="es-ES_tradnl" sz="1200" dirty="0" smtClean="0">
                <a:latin typeface="Arial" pitchFamily="34" charset="0"/>
                <a:cs typeface="Arial" pitchFamily="34" charset="0"/>
              </a:rPr>
              <a:t>Tarifas oficiales prestación de servicios sanitarios en CAM, INGESA y BSA.</a:t>
            </a:r>
          </a:p>
          <a:p>
            <a:pPr marL="706438" lvl="1" indent="-260350">
              <a:spcBef>
                <a:spcPts val="300"/>
              </a:spcBef>
              <a:spcAft>
                <a:spcPts val="300"/>
              </a:spcAft>
              <a:buClrTx/>
              <a:buSzPct val="100000"/>
              <a:buFont typeface="+mj-lt"/>
              <a:buAutoNum type="alphaUcPeriod"/>
              <a:defRPr/>
            </a:pPr>
            <a:endParaRPr lang="es-ES_tradnl" sz="1200" b="1" u="sng" dirty="0" smtClean="0">
              <a:effectLst>
                <a:outerShdw blurRad="38100" dist="38100" dir="2700000" algn="tl">
                  <a:srgbClr val="000000">
                    <a:alpha val="43137"/>
                  </a:srgbClr>
                </a:outerShdw>
              </a:effectLst>
              <a:latin typeface="Arial" pitchFamily="34" charset="0"/>
              <a:cs typeface="Arial" pitchFamily="34" charset="0"/>
            </a:endParaRPr>
          </a:p>
          <a:p>
            <a:pPr marL="450850" indent="-450850">
              <a:spcBef>
                <a:spcPts val="600"/>
              </a:spcBef>
              <a:spcAft>
                <a:spcPts val="600"/>
              </a:spcAft>
              <a:buClrTx/>
              <a:buSzPct val="100000"/>
              <a:buFont typeface="Lucida Sans Unicode" pitchFamily="34" charset="0"/>
              <a:buAutoNum type="arabicPeriod" startAt="16"/>
              <a:defRPr/>
            </a:pPr>
            <a:r>
              <a:rPr lang="es-ES_tradnl" sz="1400" b="1" u="sng" dirty="0" smtClean="0">
                <a:effectLst>
                  <a:outerShdw blurRad="38100" dist="38100" dir="2700000" algn="tl">
                    <a:srgbClr val="000000">
                      <a:alpha val="43137"/>
                    </a:srgbClr>
                  </a:outerShdw>
                </a:effectLst>
                <a:latin typeface="Arial" pitchFamily="34" charset="0"/>
                <a:cs typeface="Arial" pitchFamily="34" charset="0"/>
              </a:rPr>
              <a:t>Beneficios económicos imputados por recursos sanitarios evitados en cada paciente que deja de fumar según año de cesación:  </a:t>
            </a:r>
          </a:p>
          <a:p>
            <a:pPr marL="706438" lvl="1" indent="-260350">
              <a:spcBef>
                <a:spcPts val="300"/>
              </a:spcBef>
              <a:spcAft>
                <a:spcPts val="300"/>
              </a:spcAft>
              <a:buClrTx/>
              <a:buSzPct val="100000"/>
              <a:buFont typeface="+mj-lt"/>
              <a:buAutoNum type="alphaUcPeriod"/>
              <a:defRPr/>
            </a:pPr>
            <a:r>
              <a:rPr lang="es-ES_tradnl" sz="1200" dirty="0" smtClean="0">
                <a:latin typeface="Arial" pitchFamily="34" charset="0"/>
                <a:cs typeface="Arial" pitchFamily="34" charset="0"/>
              </a:rPr>
              <a:t>1</a:t>
            </a:r>
            <a:r>
              <a:rPr lang="es-ES_tradnl" sz="1200" baseline="30000" dirty="0" smtClean="0">
                <a:latin typeface="Arial" pitchFamily="34" charset="0"/>
                <a:cs typeface="Arial" pitchFamily="34" charset="0"/>
              </a:rPr>
              <a:t>r</a:t>
            </a:r>
            <a:r>
              <a:rPr lang="es-ES_tradnl" sz="1200" dirty="0" smtClean="0">
                <a:latin typeface="Arial" pitchFamily="34" charset="0"/>
                <a:cs typeface="Arial" pitchFamily="34" charset="0"/>
              </a:rPr>
              <a:t> año: 0% al no calcularse costes evitados por requerimiento del estudio que debían llevar 12+ meses sin fumar para considerar al paciente exfumador.</a:t>
            </a:r>
          </a:p>
          <a:p>
            <a:pPr marL="706438" lvl="1" indent="-260350">
              <a:spcBef>
                <a:spcPts val="300"/>
              </a:spcBef>
              <a:spcAft>
                <a:spcPts val="300"/>
              </a:spcAft>
              <a:buClrTx/>
              <a:buSzPct val="100000"/>
              <a:buFont typeface="+mj-lt"/>
              <a:buAutoNum type="alphaUcPeriod"/>
              <a:defRPr/>
            </a:pPr>
            <a:r>
              <a:rPr lang="es-ES_tradnl" sz="1200" dirty="0" smtClean="0">
                <a:latin typeface="Arial" pitchFamily="34" charset="0"/>
                <a:cs typeface="Arial" pitchFamily="34" charset="0"/>
              </a:rPr>
              <a:t>2º año y sucesivos: 100% del ahorro observado en el año.</a:t>
            </a:r>
            <a:endParaRPr lang="es-ES_tradnl" sz="1400" b="1" u="sng" dirty="0" smtClean="0">
              <a:effectLst>
                <a:outerShdw blurRad="38100" dist="38100" dir="2700000" algn="tl">
                  <a:srgbClr val="000000">
                    <a:alpha val="43137"/>
                  </a:srgbClr>
                </a:outerShdw>
              </a:effectLst>
              <a:latin typeface="Arial" pitchFamily="34" charset="0"/>
              <a:cs typeface="Arial" pitchFamily="34" charset="0"/>
            </a:endParaRPr>
          </a:p>
        </p:txBody>
      </p:sp>
      <p:sp>
        <p:nvSpPr>
          <p:cNvPr id="6" name="1 Título"/>
          <p:cNvSpPr txBox="1">
            <a:spLocks/>
          </p:cNvSpPr>
          <p:nvPr/>
        </p:nvSpPr>
        <p:spPr>
          <a:xfrm>
            <a:off x="251520" y="260648"/>
            <a:ext cx="8424936" cy="648072"/>
          </a:xfrm>
          <a:prstGeom prst="rect">
            <a:avLst/>
          </a:prstGeom>
        </p:spPr>
        <p:txBody>
          <a:bodyPr anchor="ctr">
            <a:scene3d>
              <a:camera prst="orthographicFront"/>
              <a:lightRig rig="soft" dir="t"/>
            </a:scene3d>
            <a:sp3d prstMaterial="softEdge">
              <a:bevelT w="25400" h="25400"/>
            </a:sp3d>
          </a:bodyPr>
          <a:lstStyle/>
          <a:p>
            <a:pPr fontAlgn="auto">
              <a:spcAft>
                <a:spcPts val="0"/>
              </a:spcAft>
              <a:defRPr/>
            </a:pPr>
            <a:r>
              <a:rPr lang="es-ES_tradnl" sz="2800" b="1" u="sng" dirty="0">
                <a:effectLst>
                  <a:outerShdw blurRad="31750" dist="25400" dir="5400000" algn="tl" rotWithShape="0">
                    <a:srgbClr val="000000">
                      <a:alpha val="25000"/>
                    </a:srgbClr>
                  </a:outerShdw>
                </a:effectLst>
                <a:latin typeface="+mj-lt"/>
                <a:ea typeface="+mj-ea"/>
                <a:cs typeface="+mj-cs"/>
              </a:rPr>
              <a:t>Métodos: </a:t>
            </a:r>
            <a:r>
              <a:rPr lang="es-ES_tradnl" sz="2400" b="1" u="sng" dirty="0">
                <a:effectLst>
                  <a:outerShdw blurRad="31750" dist="25400" dir="5400000" algn="tl" rotWithShape="0">
                    <a:srgbClr val="000000">
                      <a:alpha val="25000"/>
                    </a:srgbClr>
                  </a:outerShdw>
                </a:effectLst>
                <a:latin typeface="+mj-lt"/>
                <a:ea typeface="+mj-ea"/>
                <a:cs typeface="+mj-cs"/>
              </a:rPr>
              <a:t>Asunciones del modelo y fuente (y </a:t>
            </a:r>
            <a:r>
              <a:rPr lang="es-ES_tradnl" sz="2400" b="1" u="sng" dirty="0" smtClean="0">
                <a:effectLst>
                  <a:outerShdw blurRad="31750" dist="25400" dir="5400000" algn="tl" rotWithShape="0">
                    <a:srgbClr val="000000">
                      <a:alpha val="25000"/>
                    </a:srgbClr>
                  </a:outerShdw>
                </a:effectLst>
                <a:latin typeface="+mj-lt"/>
                <a:ea typeface="+mj-ea"/>
                <a:cs typeface="+mj-cs"/>
              </a:rPr>
              <a:t>4).</a:t>
            </a:r>
            <a:endParaRPr lang="es-ES_tradnl" sz="2800" b="1" u="sng"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1 Título"/>
          <p:cNvSpPr>
            <a:spLocks noGrp="1"/>
          </p:cNvSpPr>
          <p:nvPr>
            <p:ph type="title"/>
          </p:nvPr>
        </p:nvSpPr>
        <p:spPr>
          <a:xfrm>
            <a:off x="251520" y="332656"/>
            <a:ext cx="7704856" cy="504056"/>
          </a:xfrm>
        </p:spPr>
        <p:txBody>
          <a:bodyPr/>
          <a:lstStyle/>
          <a:p>
            <a:pPr eaLnBrk="1" fontAlgn="auto" hangingPunct="1">
              <a:spcAft>
                <a:spcPts val="0"/>
              </a:spcAft>
              <a:defRPr/>
            </a:pPr>
            <a:r>
              <a:rPr lang="es-ES_tradnl" sz="2800" u="sng" dirty="0" smtClean="0">
                <a:solidFill>
                  <a:schemeClr val="tx1"/>
                </a:solidFill>
              </a:rPr>
              <a:t>Métodos: </a:t>
            </a:r>
            <a:r>
              <a:rPr lang="es-ES_tradnl" sz="2400" u="sng" dirty="0" smtClean="0">
                <a:solidFill>
                  <a:schemeClr val="tx1"/>
                </a:solidFill>
              </a:rPr>
              <a:t>Árbol de pacientes (estructura).</a:t>
            </a:r>
            <a:endParaRPr lang="es-ES_tradnl" sz="2800" u="sng" dirty="0" smtClean="0">
              <a:solidFill>
                <a:schemeClr val="tx1"/>
              </a:solidFill>
            </a:endParaRPr>
          </a:p>
        </p:txBody>
      </p:sp>
      <p:grpSp>
        <p:nvGrpSpPr>
          <p:cNvPr id="2" name="37 Grupo"/>
          <p:cNvGrpSpPr>
            <a:grpSpLocks/>
          </p:cNvGrpSpPr>
          <p:nvPr/>
        </p:nvGrpSpPr>
        <p:grpSpPr bwMode="auto">
          <a:xfrm>
            <a:off x="395288" y="1052513"/>
            <a:ext cx="8424862" cy="5256212"/>
            <a:chOff x="395288" y="1268413"/>
            <a:chExt cx="8424862" cy="5256212"/>
          </a:xfrm>
        </p:grpSpPr>
        <p:cxnSp>
          <p:nvCxnSpPr>
            <p:cNvPr id="125" name="124 Conector angular"/>
            <p:cNvCxnSpPr>
              <a:stCxn id="6" idx="2"/>
              <a:endCxn id="45" idx="0"/>
            </p:cNvCxnSpPr>
            <p:nvPr/>
          </p:nvCxnSpPr>
          <p:spPr bwMode="auto">
            <a:xfrm rot="16200000" flipH="1">
              <a:off x="7078663" y="5094287"/>
              <a:ext cx="319088" cy="1795463"/>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61" name="60 Conector angular"/>
            <p:cNvCxnSpPr/>
            <p:nvPr/>
          </p:nvCxnSpPr>
          <p:spPr bwMode="auto">
            <a:xfrm rot="5400000">
              <a:off x="6111081" y="5384007"/>
              <a:ext cx="454025" cy="4762"/>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60" name="59 Conector angular"/>
            <p:cNvCxnSpPr/>
            <p:nvPr/>
          </p:nvCxnSpPr>
          <p:spPr bwMode="auto">
            <a:xfrm rot="5400000">
              <a:off x="6116638" y="4830763"/>
              <a:ext cx="454025" cy="3175"/>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sp>
          <p:nvSpPr>
            <p:cNvPr id="3" name="2 Rectángulo"/>
            <p:cNvSpPr/>
            <p:nvPr/>
          </p:nvSpPr>
          <p:spPr bwMode="auto">
            <a:xfrm>
              <a:off x="3276600" y="6151563"/>
              <a:ext cx="1943100"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Vareniclina</a:t>
              </a:r>
              <a:endParaRPr lang="es-ES_tradnl" sz="1200" dirty="0">
                <a:solidFill>
                  <a:schemeClr val="tx1"/>
                </a:solidFill>
              </a:endParaRPr>
            </a:p>
          </p:txBody>
        </p:sp>
        <p:sp>
          <p:nvSpPr>
            <p:cNvPr id="5" name="4 Rectángulo"/>
            <p:cNvSpPr/>
            <p:nvPr/>
          </p:nvSpPr>
          <p:spPr bwMode="auto">
            <a:xfrm>
              <a:off x="5435600" y="6151563"/>
              <a:ext cx="1800225"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Bupropion</a:t>
              </a:r>
              <a:endParaRPr lang="es-ES_tradnl" sz="1200" dirty="0">
                <a:solidFill>
                  <a:schemeClr val="tx1"/>
                </a:solidFill>
              </a:endParaRPr>
            </a:p>
          </p:txBody>
        </p:sp>
        <p:sp>
          <p:nvSpPr>
            <p:cNvPr id="6" name="5 Rectángulo"/>
            <p:cNvSpPr/>
            <p:nvPr/>
          </p:nvSpPr>
          <p:spPr bwMode="auto">
            <a:xfrm>
              <a:off x="4048125" y="5483225"/>
              <a:ext cx="4584700" cy="349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Usarían  alternativas farmacológicas</a:t>
              </a:r>
            </a:p>
          </p:txBody>
        </p:sp>
        <p:sp>
          <p:nvSpPr>
            <p:cNvPr id="7" name="6 Rectángulo"/>
            <p:cNvSpPr/>
            <p:nvPr/>
          </p:nvSpPr>
          <p:spPr bwMode="auto">
            <a:xfrm>
              <a:off x="4144963" y="4935538"/>
              <a:ext cx="4389437" cy="3000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smtClean="0">
                  <a:solidFill>
                    <a:schemeClr val="tx1"/>
                  </a:solidFill>
                </a:rPr>
                <a:t>Dispuestos a intentarlo de forma </a:t>
              </a:r>
              <a:r>
                <a:rPr lang="es-ES_tradnl" sz="1400" dirty="0" err="1" smtClean="0">
                  <a:solidFill>
                    <a:schemeClr val="tx1"/>
                  </a:solidFill>
                </a:rPr>
                <a:t>inmdiata</a:t>
              </a:r>
              <a:endParaRPr lang="es-ES_tradnl" sz="1400" dirty="0">
                <a:solidFill>
                  <a:schemeClr val="tx1"/>
                </a:solidFill>
              </a:endParaRPr>
            </a:p>
          </p:txBody>
        </p:sp>
        <p:sp>
          <p:nvSpPr>
            <p:cNvPr id="8" name="7 Rectángulo"/>
            <p:cNvSpPr/>
            <p:nvPr/>
          </p:nvSpPr>
          <p:spPr bwMode="auto">
            <a:xfrm>
              <a:off x="3303588" y="1268413"/>
              <a:ext cx="3267075" cy="498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Población española </a:t>
              </a:r>
            </a:p>
          </p:txBody>
        </p:sp>
        <p:sp>
          <p:nvSpPr>
            <p:cNvPr id="9" name="8 Rectángulo"/>
            <p:cNvSpPr/>
            <p:nvPr/>
          </p:nvSpPr>
          <p:spPr bwMode="auto">
            <a:xfrm>
              <a:off x="3557588" y="2103438"/>
              <a:ext cx="5118100"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Población con EPOC (prevalencia + incidencia) </a:t>
              </a:r>
            </a:p>
          </p:txBody>
        </p:sp>
        <p:sp>
          <p:nvSpPr>
            <p:cNvPr id="10" name="9 Rectángulo"/>
            <p:cNvSpPr/>
            <p:nvPr/>
          </p:nvSpPr>
          <p:spPr bwMode="auto">
            <a:xfrm>
              <a:off x="395288" y="2098675"/>
              <a:ext cx="2311400" cy="400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Población sin EPOC </a:t>
              </a:r>
            </a:p>
          </p:txBody>
        </p:sp>
        <p:sp>
          <p:nvSpPr>
            <p:cNvPr id="11" name="10 Rectángulo"/>
            <p:cNvSpPr/>
            <p:nvPr/>
          </p:nvSpPr>
          <p:spPr bwMode="auto">
            <a:xfrm>
              <a:off x="4703763" y="2865438"/>
              <a:ext cx="3143250" cy="3317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Diagnosticados</a:t>
              </a:r>
            </a:p>
          </p:txBody>
        </p:sp>
        <p:sp>
          <p:nvSpPr>
            <p:cNvPr id="13" name="12 Rectángulo"/>
            <p:cNvSpPr/>
            <p:nvPr/>
          </p:nvSpPr>
          <p:spPr bwMode="auto">
            <a:xfrm>
              <a:off x="4140200" y="3513138"/>
              <a:ext cx="4397375" cy="347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Fumadores  </a:t>
              </a:r>
            </a:p>
          </p:txBody>
        </p:sp>
        <p:sp>
          <p:nvSpPr>
            <p:cNvPr id="14" name="13 Rectángulo"/>
            <p:cNvSpPr/>
            <p:nvPr/>
          </p:nvSpPr>
          <p:spPr bwMode="auto">
            <a:xfrm>
              <a:off x="411163" y="3489325"/>
              <a:ext cx="2433637" cy="363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No fumadores</a:t>
              </a:r>
            </a:p>
          </p:txBody>
        </p:sp>
        <p:sp>
          <p:nvSpPr>
            <p:cNvPr id="15" name="14 Rectángulo"/>
            <p:cNvSpPr/>
            <p:nvPr/>
          </p:nvSpPr>
          <p:spPr bwMode="auto">
            <a:xfrm>
              <a:off x="4306888" y="4271963"/>
              <a:ext cx="4090987" cy="347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Dispuestos a  dejar de fumar </a:t>
              </a:r>
            </a:p>
          </p:txBody>
        </p:sp>
        <p:sp>
          <p:nvSpPr>
            <p:cNvPr id="16" name="15 Rectángulo"/>
            <p:cNvSpPr/>
            <p:nvPr/>
          </p:nvSpPr>
          <p:spPr bwMode="auto">
            <a:xfrm>
              <a:off x="465138" y="4230688"/>
              <a:ext cx="2898775" cy="4953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No dispuestos a dejar de fumar</a:t>
              </a:r>
            </a:p>
          </p:txBody>
        </p:sp>
        <p:cxnSp>
          <p:nvCxnSpPr>
            <p:cNvPr id="18" name="17 Conector angular"/>
            <p:cNvCxnSpPr>
              <a:stCxn id="8" idx="2"/>
              <a:endCxn id="10" idx="0"/>
            </p:cNvCxnSpPr>
            <p:nvPr/>
          </p:nvCxnSpPr>
          <p:spPr bwMode="auto">
            <a:xfrm rot="5400000">
              <a:off x="3078163" y="239713"/>
              <a:ext cx="331787" cy="3386137"/>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20" name="19 Conector angular"/>
            <p:cNvCxnSpPr/>
            <p:nvPr/>
          </p:nvCxnSpPr>
          <p:spPr bwMode="auto">
            <a:xfrm rot="16200000" flipH="1">
              <a:off x="5391944" y="1313657"/>
              <a:ext cx="260350" cy="1179512"/>
            </a:xfrm>
            <a:prstGeom prst="bentConnector3">
              <a:avLst>
                <a:gd name="adj1" fmla="val 61511"/>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28" name="27 Conector angular"/>
            <p:cNvCxnSpPr/>
            <p:nvPr/>
          </p:nvCxnSpPr>
          <p:spPr bwMode="auto">
            <a:xfrm rot="5400000">
              <a:off x="3659188" y="442912"/>
              <a:ext cx="427038" cy="4487863"/>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2" name="31 Conector angular"/>
            <p:cNvCxnSpPr/>
            <p:nvPr/>
          </p:nvCxnSpPr>
          <p:spPr bwMode="auto">
            <a:xfrm rot="5400000">
              <a:off x="3975100" y="1876425"/>
              <a:ext cx="284163" cy="4424363"/>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4" name="33 Conector angular"/>
            <p:cNvCxnSpPr>
              <a:stCxn id="11" idx="2"/>
              <a:endCxn id="14" idx="0"/>
            </p:cNvCxnSpPr>
            <p:nvPr/>
          </p:nvCxnSpPr>
          <p:spPr bwMode="auto">
            <a:xfrm rot="5400000">
              <a:off x="3805238" y="1019175"/>
              <a:ext cx="292100" cy="4648200"/>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5" name="34 Conector angular"/>
            <p:cNvCxnSpPr>
              <a:stCxn id="11" idx="2"/>
              <a:endCxn id="13" idx="0"/>
            </p:cNvCxnSpPr>
            <p:nvPr/>
          </p:nvCxnSpPr>
          <p:spPr bwMode="auto">
            <a:xfrm rot="16200000" flipH="1">
              <a:off x="6149181" y="3323432"/>
              <a:ext cx="315913" cy="63500"/>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6" name="35 Conector angular"/>
            <p:cNvCxnSpPr/>
            <p:nvPr/>
          </p:nvCxnSpPr>
          <p:spPr bwMode="auto">
            <a:xfrm rot="16200000" flipH="1">
              <a:off x="6009481" y="2609057"/>
              <a:ext cx="373063" cy="158750"/>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sp>
          <p:nvSpPr>
            <p:cNvPr id="45" name="44 Rectángulo"/>
            <p:cNvSpPr/>
            <p:nvPr/>
          </p:nvSpPr>
          <p:spPr bwMode="auto">
            <a:xfrm>
              <a:off x="7451725" y="6151563"/>
              <a:ext cx="1368425"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TSN</a:t>
              </a:r>
              <a:endParaRPr lang="es-ES_tradnl" sz="1200" dirty="0">
                <a:solidFill>
                  <a:schemeClr val="tx1"/>
                </a:solidFill>
              </a:endParaRPr>
            </a:p>
          </p:txBody>
        </p:sp>
        <p:cxnSp>
          <p:nvCxnSpPr>
            <p:cNvPr id="65" name="64 Conector angular"/>
            <p:cNvCxnSpPr>
              <a:stCxn id="6" idx="2"/>
              <a:endCxn id="3" idx="0"/>
            </p:cNvCxnSpPr>
            <p:nvPr/>
          </p:nvCxnSpPr>
          <p:spPr bwMode="auto">
            <a:xfrm rot="5400000">
              <a:off x="5134769" y="4945856"/>
              <a:ext cx="319088" cy="2092325"/>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54" name="53 Conector angular"/>
            <p:cNvCxnSpPr/>
            <p:nvPr/>
          </p:nvCxnSpPr>
          <p:spPr bwMode="auto">
            <a:xfrm rot="16200000" flipH="1">
              <a:off x="6234906" y="4056857"/>
              <a:ext cx="265113" cy="63500"/>
            </a:xfrm>
            <a:prstGeom prst="bentConnector3">
              <a:avLst>
                <a:gd name="adj1" fmla="val 45463"/>
              </a:avLst>
            </a:prstGeom>
            <a:solidFill>
              <a:schemeClr val="bg1"/>
            </a:solidFill>
          </p:spPr>
          <p:style>
            <a:lnRef idx="1">
              <a:schemeClr val="accent1"/>
            </a:lnRef>
            <a:fillRef idx="0">
              <a:schemeClr val="accent1"/>
            </a:fillRef>
            <a:effectRef idx="0">
              <a:schemeClr val="accent1"/>
            </a:effectRef>
            <a:fontRef idx="minor">
              <a:schemeClr val="tx1"/>
            </a:fontRef>
          </p:style>
        </p:cxnSp>
        <p:sp>
          <p:nvSpPr>
            <p:cNvPr id="68" name="67 Flecha abajo"/>
            <p:cNvSpPr/>
            <p:nvPr/>
          </p:nvSpPr>
          <p:spPr>
            <a:xfrm>
              <a:off x="4859338" y="1825625"/>
              <a:ext cx="71437"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69" name="68 Flecha abajo"/>
            <p:cNvSpPr/>
            <p:nvPr/>
          </p:nvSpPr>
          <p:spPr>
            <a:xfrm>
              <a:off x="6269038" y="2492375"/>
              <a:ext cx="103187" cy="333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0" name="69 Flecha abajo"/>
            <p:cNvSpPr/>
            <p:nvPr/>
          </p:nvSpPr>
          <p:spPr>
            <a:xfrm>
              <a:off x="6283325" y="3230563"/>
              <a:ext cx="88900" cy="2698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4" name="73 Flecha abajo"/>
            <p:cNvSpPr/>
            <p:nvPr/>
          </p:nvSpPr>
          <p:spPr>
            <a:xfrm>
              <a:off x="6318250" y="5895975"/>
              <a:ext cx="50800" cy="201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1" name="70 Flecha abajo"/>
            <p:cNvSpPr/>
            <p:nvPr/>
          </p:nvSpPr>
          <p:spPr>
            <a:xfrm>
              <a:off x="6286500" y="3886200"/>
              <a:ext cx="107950" cy="360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2" name="71 Flecha abajo"/>
            <p:cNvSpPr/>
            <p:nvPr/>
          </p:nvSpPr>
          <p:spPr>
            <a:xfrm>
              <a:off x="6316663" y="4619625"/>
              <a:ext cx="55562" cy="247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3" name="72 Flecha abajo"/>
            <p:cNvSpPr/>
            <p:nvPr/>
          </p:nvSpPr>
          <p:spPr>
            <a:xfrm>
              <a:off x="6303963" y="5300663"/>
              <a:ext cx="55562" cy="130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5" name="74 Flecha abajo"/>
            <p:cNvSpPr/>
            <p:nvPr/>
          </p:nvSpPr>
          <p:spPr>
            <a:xfrm rot="5400000">
              <a:off x="6197601" y="5924550"/>
              <a:ext cx="55562" cy="1285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6" name="75 Flecha abajo"/>
            <p:cNvSpPr/>
            <p:nvPr/>
          </p:nvSpPr>
          <p:spPr>
            <a:xfrm rot="16200000">
              <a:off x="6436519" y="5918994"/>
              <a:ext cx="55563" cy="130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12" name="11 Rectángulo"/>
            <p:cNvSpPr/>
            <p:nvPr/>
          </p:nvSpPr>
          <p:spPr bwMode="auto">
            <a:xfrm>
              <a:off x="411163" y="2890838"/>
              <a:ext cx="2433637"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No diagnosticados</a:t>
              </a:r>
            </a:p>
          </p:txBody>
        </p: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1 Título"/>
          <p:cNvSpPr>
            <a:spLocks noGrp="1"/>
          </p:cNvSpPr>
          <p:nvPr>
            <p:ph type="title"/>
          </p:nvPr>
        </p:nvSpPr>
        <p:spPr>
          <a:xfrm>
            <a:off x="251520" y="188640"/>
            <a:ext cx="7704856" cy="576064"/>
          </a:xfrm>
        </p:spPr>
        <p:txBody>
          <a:bodyPr/>
          <a:lstStyle/>
          <a:p>
            <a:pPr eaLnBrk="1" fontAlgn="auto" hangingPunct="1">
              <a:spcAft>
                <a:spcPts val="0"/>
              </a:spcAft>
              <a:defRPr/>
            </a:pPr>
            <a:r>
              <a:rPr lang="es-ES_tradnl" sz="2800" u="sng" dirty="0" smtClean="0">
                <a:solidFill>
                  <a:schemeClr val="tx1"/>
                </a:solidFill>
              </a:rPr>
              <a:t>Métodos: </a:t>
            </a:r>
            <a:r>
              <a:rPr lang="es-ES_tradnl" sz="2400" u="sng" dirty="0" smtClean="0">
                <a:solidFill>
                  <a:schemeClr val="tx1"/>
                </a:solidFill>
              </a:rPr>
              <a:t>Árbol de pacientes (estructura).</a:t>
            </a:r>
            <a:endParaRPr lang="es-ES_tradnl" sz="2800" u="sng" dirty="0" smtClean="0">
              <a:solidFill>
                <a:schemeClr val="tx1"/>
              </a:solidFill>
            </a:endParaRPr>
          </a:p>
        </p:txBody>
      </p:sp>
      <p:grpSp>
        <p:nvGrpSpPr>
          <p:cNvPr id="2" name="22 Grupo"/>
          <p:cNvGrpSpPr>
            <a:grpSpLocks/>
          </p:cNvGrpSpPr>
          <p:nvPr/>
        </p:nvGrpSpPr>
        <p:grpSpPr bwMode="auto">
          <a:xfrm>
            <a:off x="1187450" y="1100138"/>
            <a:ext cx="7127875" cy="4370387"/>
            <a:chOff x="1331913" y="892175"/>
            <a:chExt cx="7127875" cy="4370388"/>
          </a:xfrm>
        </p:grpSpPr>
        <p:sp>
          <p:nvSpPr>
            <p:cNvPr id="62" name="61 Flecha abajo"/>
            <p:cNvSpPr/>
            <p:nvPr/>
          </p:nvSpPr>
          <p:spPr>
            <a:xfrm>
              <a:off x="4716463" y="2082800"/>
              <a:ext cx="142875" cy="12969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cxnSp>
          <p:nvCxnSpPr>
            <p:cNvPr id="26" name="25 Conector recto de flecha"/>
            <p:cNvCxnSpPr/>
            <p:nvPr/>
          </p:nvCxnSpPr>
          <p:spPr>
            <a:xfrm>
              <a:off x="2484438" y="2708275"/>
              <a:ext cx="0" cy="191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flipH="1">
              <a:off x="2555876" y="3789363"/>
              <a:ext cx="3240087" cy="79216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59" name="58 Flecha abajo"/>
            <p:cNvSpPr/>
            <p:nvPr/>
          </p:nvSpPr>
          <p:spPr>
            <a:xfrm>
              <a:off x="6804026" y="2119312"/>
              <a:ext cx="144462" cy="12969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55" name="54 Flecha abajo"/>
            <p:cNvSpPr/>
            <p:nvPr/>
          </p:nvSpPr>
          <p:spPr>
            <a:xfrm>
              <a:off x="6804026" y="1165225"/>
              <a:ext cx="144462"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53" name="52 Flecha abajo"/>
            <p:cNvSpPr/>
            <p:nvPr/>
          </p:nvSpPr>
          <p:spPr>
            <a:xfrm>
              <a:off x="4716463" y="1165225"/>
              <a:ext cx="142875"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48" name="47 Flecha abajo"/>
            <p:cNvSpPr/>
            <p:nvPr/>
          </p:nvSpPr>
          <p:spPr>
            <a:xfrm>
              <a:off x="2411413" y="1165225"/>
              <a:ext cx="144463"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3" name="2 Rectángulo"/>
            <p:cNvSpPr/>
            <p:nvPr/>
          </p:nvSpPr>
          <p:spPr bwMode="auto">
            <a:xfrm>
              <a:off x="1331913" y="892175"/>
              <a:ext cx="2303463"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Vareniclina</a:t>
              </a:r>
            </a:p>
          </p:txBody>
        </p:sp>
        <p:sp>
          <p:nvSpPr>
            <p:cNvPr id="5" name="4 Rectángulo"/>
            <p:cNvSpPr/>
            <p:nvPr/>
          </p:nvSpPr>
          <p:spPr bwMode="auto">
            <a:xfrm>
              <a:off x="3779838" y="892175"/>
              <a:ext cx="2160588"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Bupropion</a:t>
              </a:r>
            </a:p>
          </p:txBody>
        </p:sp>
        <p:sp>
          <p:nvSpPr>
            <p:cNvPr id="45" name="44 Rectángulo"/>
            <p:cNvSpPr/>
            <p:nvPr/>
          </p:nvSpPr>
          <p:spPr bwMode="auto">
            <a:xfrm>
              <a:off x="6043613" y="892175"/>
              <a:ext cx="1697038"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TSN</a:t>
              </a:r>
            </a:p>
          </p:txBody>
        </p:sp>
        <p:sp>
          <p:nvSpPr>
            <p:cNvPr id="52" name="51 Rectángulo"/>
            <p:cNvSpPr/>
            <p:nvPr/>
          </p:nvSpPr>
          <p:spPr bwMode="auto">
            <a:xfrm>
              <a:off x="1331913" y="1468437"/>
              <a:ext cx="6408738" cy="687388"/>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bg1"/>
                  </a:solidFill>
                  <a:effectLst>
                    <a:outerShdw blurRad="38100" dist="38100" dir="2700000" algn="tl">
                      <a:srgbClr val="000000">
                        <a:alpha val="43137"/>
                      </a:srgbClr>
                    </a:outerShdw>
                  </a:effectLst>
                </a:rPr>
                <a:t>Eficacia: Tasas de abstinencia continua a las 52 semanas en EPOC con 12 semanas de tratamiento</a:t>
              </a:r>
            </a:p>
          </p:txBody>
        </p:sp>
        <p:sp>
          <p:nvSpPr>
            <p:cNvPr id="56" name="55 Rectángulo"/>
            <p:cNvSpPr/>
            <p:nvPr/>
          </p:nvSpPr>
          <p:spPr bwMode="auto">
            <a:xfrm>
              <a:off x="1331913" y="2519362"/>
              <a:ext cx="2303463" cy="360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Abstinentes</a:t>
              </a:r>
            </a:p>
          </p:txBody>
        </p:sp>
        <p:sp>
          <p:nvSpPr>
            <p:cNvPr id="57" name="56 Rectángulo"/>
            <p:cNvSpPr/>
            <p:nvPr/>
          </p:nvSpPr>
          <p:spPr bwMode="auto">
            <a:xfrm>
              <a:off x="3779838" y="2519362"/>
              <a:ext cx="2160588" cy="360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Fracasos</a:t>
              </a:r>
            </a:p>
          </p:txBody>
        </p:sp>
        <p:sp>
          <p:nvSpPr>
            <p:cNvPr id="58" name="57 Rectángulo"/>
            <p:cNvSpPr/>
            <p:nvPr/>
          </p:nvSpPr>
          <p:spPr bwMode="auto">
            <a:xfrm>
              <a:off x="6043613" y="2519362"/>
              <a:ext cx="1697038" cy="360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Recaídas</a:t>
              </a:r>
            </a:p>
          </p:txBody>
        </p:sp>
        <p:sp>
          <p:nvSpPr>
            <p:cNvPr id="64" name="63 Rectángulo"/>
            <p:cNvSpPr/>
            <p:nvPr/>
          </p:nvSpPr>
          <p:spPr bwMode="auto">
            <a:xfrm>
              <a:off x="3779838" y="3429000"/>
              <a:ext cx="3960813" cy="576262"/>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bg1"/>
                  </a:solidFill>
                  <a:effectLst>
                    <a:outerShdw blurRad="38100" dist="38100" dir="2700000" algn="tl">
                      <a:srgbClr val="000000">
                        <a:alpha val="43137"/>
                      </a:srgbClr>
                    </a:outerShdw>
                  </a:effectLst>
                </a:rPr>
                <a:t>Hasta 3 intentos adicionales en no abstinentes y recaídas </a:t>
              </a:r>
            </a:p>
          </p:txBody>
        </p:sp>
        <p:sp>
          <p:nvSpPr>
            <p:cNvPr id="67" name="66 Rectángulo"/>
            <p:cNvSpPr/>
            <p:nvPr/>
          </p:nvSpPr>
          <p:spPr bwMode="auto">
            <a:xfrm>
              <a:off x="1331913" y="4686301"/>
              <a:ext cx="6408738" cy="5762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1"/>
                  </a:solidFill>
                  <a:effectLst>
                    <a:outerShdw blurRad="38100" dist="38100" dir="2700000" algn="tl">
                      <a:srgbClr val="000000">
                        <a:alpha val="43137"/>
                      </a:srgbClr>
                    </a:outerShdw>
                  </a:effectLst>
                </a:rPr>
                <a:t>Pacientes acumulados en </a:t>
              </a:r>
              <a:r>
                <a:rPr lang="es-ES_tradnl" sz="1600" b="1" dirty="0" smtClean="0">
                  <a:solidFill>
                    <a:schemeClr val="tx1"/>
                  </a:solidFill>
                  <a:effectLst>
                    <a:outerShdw blurRad="38100" dist="38100" dir="2700000" algn="tl">
                      <a:srgbClr val="000000">
                        <a:alpha val="43137"/>
                      </a:srgbClr>
                    </a:outerShdw>
                  </a:effectLst>
                </a:rPr>
                <a:t>abstinencia </a:t>
              </a:r>
              <a:r>
                <a:rPr lang="es-ES_tradnl" sz="1600" b="1" dirty="0">
                  <a:solidFill>
                    <a:schemeClr val="tx1"/>
                  </a:solidFill>
                  <a:effectLst>
                    <a:outerShdw blurRad="38100" dist="38100" dir="2700000" algn="tl">
                      <a:srgbClr val="000000">
                        <a:alpha val="43137"/>
                      </a:srgbClr>
                    </a:outerShdw>
                  </a:effectLst>
                </a:rPr>
                <a:t>en el periodo de 5 años de modelización</a:t>
              </a:r>
            </a:p>
          </p:txBody>
        </p:sp>
        <p:sp>
          <p:nvSpPr>
            <p:cNvPr id="27" name="26 Flecha curvada hacia la izquierda"/>
            <p:cNvSpPr/>
            <p:nvPr/>
          </p:nvSpPr>
          <p:spPr>
            <a:xfrm flipV="1">
              <a:off x="7812088" y="2636837"/>
              <a:ext cx="647700" cy="11525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solidFill>
                  <a:schemeClr val="tx1"/>
                </a:solidFill>
              </a:endParaRPr>
            </a:p>
          </p:txBody>
        </p:sp>
        <p:sp>
          <p:nvSpPr>
            <p:cNvPr id="31" name="30 Rectángulo"/>
            <p:cNvSpPr/>
            <p:nvPr/>
          </p:nvSpPr>
          <p:spPr bwMode="auto">
            <a:xfrm>
              <a:off x="1547813" y="3429000"/>
              <a:ext cx="1863725" cy="576262"/>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bg1"/>
                  </a:solidFill>
                  <a:effectLst>
                    <a:outerShdw blurRad="38100" dist="38100" dir="2700000" algn="tl">
                      <a:srgbClr val="000000">
                        <a:alpha val="43137"/>
                      </a:srgbClr>
                    </a:outerShdw>
                  </a:effectLst>
                </a:rPr>
                <a:t>2ª a 5ª año de AIP</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1 Título"/>
          <p:cNvSpPr>
            <a:spLocks noGrp="1"/>
          </p:cNvSpPr>
          <p:nvPr>
            <p:ph type="title"/>
          </p:nvPr>
        </p:nvSpPr>
        <p:spPr>
          <a:xfrm>
            <a:off x="251520" y="332656"/>
            <a:ext cx="7704856" cy="432048"/>
          </a:xfrm>
        </p:spPr>
        <p:txBody>
          <a:bodyPr/>
          <a:lstStyle/>
          <a:p>
            <a:pPr eaLnBrk="1" fontAlgn="auto" hangingPunct="1">
              <a:spcAft>
                <a:spcPts val="0"/>
              </a:spcAft>
              <a:defRPr/>
            </a:pPr>
            <a:r>
              <a:rPr lang="es-ES_tradnl" sz="2800" u="sng" dirty="0" smtClean="0">
                <a:solidFill>
                  <a:schemeClr val="tx1"/>
                </a:solidFill>
              </a:rPr>
              <a:t>Métodos: </a:t>
            </a:r>
            <a:r>
              <a:rPr lang="es-ES_tradnl" sz="2400" u="sng" dirty="0" smtClean="0">
                <a:solidFill>
                  <a:schemeClr val="tx1"/>
                </a:solidFill>
              </a:rPr>
              <a:t>Árbol de pacientes con asunciones escenario actual.</a:t>
            </a:r>
            <a:endParaRPr lang="es-ES_tradnl" sz="2800" u="sng" dirty="0" smtClean="0">
              <a:solidFill>
                <a:schemeClr val="tx1"/>
              </a:solidFill>
            </a:endParaRPr>
          </a:p>
        </p:txBody>
      </p:sp>
      <p:grpSp>
        <p:nvGrpSpPr>
          <p:cNvPr id="22531" name="37 Grupo"/>
          <p:cNvGrpSpPr>
            <a:grpSpLocks/>
          </p:cNvGrpSpPr>
          <p:nvPr/>
        </p:nvGrpSpPr>
        <p:grpSpPr bwMode="auto">
          <a:xfrm>
            <a:off x="395288" y="1052513"/>
            <a:ext cx="8424862" cy="5256212"/>
            <a:chOff x="395288" y="1268413"/>
            <a:chExt cx="8424862" cy="5256212"/>
          </a:xfrm>
        </p:grpSpPr>
        <p:cxnSp>
          <p:nvCxnSpPr>
            <p:cNvPr id="125" name="124 Conector angular"/>
            <p:cNvCxnSpPr>
              <a:stCxn id="6" idx="2"/>
              <a:endCxn id="45" idx="0"/>
            </p:cNvCxnSpPr>
            <p:nvPr/>
          </p:nvCxnSpPr>
          <p:spPr bwMode="auto">
            <a:xfrm rot="16200000" flipH="1">
              <a:off x="7078663" y="5094287"/>
              <a:ext cx="319088" cy="1795463"/>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61" name="60 Conector angular"/>
            <p:cNvCxnSpPr/>
            <p:nvPr/>
          </p:nvCxnSpPr>
          <p:spPr bwMode="auto">
            <a:xfrm rot="5400000">
              <a:off x="6111081" y="5384007"/>
              <a:ext cx="454025" cy="4762"/>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60" name="59 Conector angular"/>
            <p:cNvCxnSpPr/>
            <p:nvPr/>
          </p:nvCxnSpPr>
          <p:spPr bwMode="auto">
            <a:xfrm rot="5400000">
              <a:off x="6116638" y="4830763"/>
              <a:ext cx="454025" cy="3175"/>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sp>
          <p:nvSpPr>
            <p:cNvPr id="3" name="2 Rectángulo"/>
            <p:cNvSpPr/>
            <p:nvPr/>
          </p:nvSpPr>
          <p:spPr bwMode="auto">
            <a:xfrm>
              <a:off x="3276600" y="6151563"/>
              <a:ext cx="1943100"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Vareniclina: </a:t>
              </a:r>
              <a:r>
                <a:rPr lang="es-ES_tradnl" sz="1400" b="1" dirty="0">
                  <a:solidFill>
                    <a:schemeClr val="tx1"/>
                  </a:solidFill>
                  <a:effectLst>
                    <a:outerShdw blurRad="38100" dist="38100" dir="2700000" algn="tl">
                      <a:srgbClr val="000000">
                        <a:alpha val="43137"/>
                      </a:srgbClr>
                    </a:outerShdw>
                  </a:effectLst>
                </a:rPr>
                <a:t>21,9%</a:t>
              </a:r>
              <a:endParaRPr lang="es-ES_tradnl" sz="1200" b="1" dirty="0">
                <a:solidFill>
                  <a:schemeClr val="tx1"/>
                </a:solidFill>
                <a:effectLst>
                  <a:outerShdw blurRad="38100" dist="38100" dir="2700000" algn="tl">
                    <a:srgbClr val="000000">
                      <a:alpha val="43137"/>
                    </a:srgbClr>
                  </a:outerShdw>
                </a:effectLst>
              </a:endParaRPr>
            </a:p>
          </p:txBody>
        </p:sp>
        <p:sp>
          <p:nvSpPr>
            <p:cNvPr id="5" name="4 Rectángulo"/>
            <p:cNvSpPr/>
            <p:nvPr/>
          </p:nvSpPr>
          <p:spPr bwMode="auto">
            <a:xfrm>
              <a:off x="5435600" y="6151563"/>
              <a:ext cx="1800225"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Bupropion: </a:t>
              </a:r>
              <a:r>
                <a:rPr lang="es-ES_tradnl" sz="1400" b="1" dirty="0">
                  <a:solidFill>
                    <a:schemeClr val="tx1"/>
                  </a:solidFill>
                  <a:effectLst>
                    <a:outerShdw blurRad="38100" dist="38100" dir="2700000" algn="tl">
                      <a:srgbClr val="000000">
                        <a:alpha val="43137"/>
                      </a:srgbClr>
                    </a:outerShdw>
                  </a:effectLst>
                </a:rPr>
                <a:t>25,1%</a:t>
              </a:r>
              <a:endParaRPr lang="es-ES_tradnl" sz="1200" b="1" dirty="0">
                <a:solidFill>
                  <a:schemeClr val="tx1"/>
                </a:solidFill>
                <a:effectLst>
                  <a:outerShdw blurRad="38100" dist="38100" dir="2700000" algn="tl">
                    <a:srgbClr val="000000">
                      <a:alpha val="43137"/>
                    </a:srgbClr>
                  </a:outerShdw>
                </a:effectLst>
              </a:endParaRPr>
            </a:p>
          </p:txBody>
        </p:sp>
        <p:sp>
          <p:nvSpPr>
            <p:cNvPr id="6" name="5 Rectángulo"/>
            <p:cNvSpPr/>
            <p:nvPr/>
          </p:nvSpPr>
          <p:spPr bwMode="auto">
            <a:xfrm>
              <a:off x="4048125" y="5483225"/>
              <a:ext cx="4584700" cy="349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Usarían  alternativas farmacológicas: </a:t>
              </a:r>
              <a:r>
                <a:rPr lang="es-ES_tradnl" sz="1400" b="1" dirty="0" smtClean="0">
                  <a:solidFill>
                    <a:schemeClr val="tx1"/>
                  </a:solidFill>
                  <a:effectLst>
                    <a:outerShdw blurRad="38100" dist="38100" dir="2700000" algn="tl">
                      <a:srgbClr val="000000">
                        <a:alpha val="43137"/>
                      </a:srgbClr>
                    </a:outerShdw>
                  </a:effectLst>
                </a:rPr>
                <a:t>13,9 </a:t>
              </a:r>
              <a:r>
                <a:rPr lang="es-ES_tradnl" sz="1400" b="1" dirty="0">
                  <a:solidFill>
                    <a:schemeClr val="tx1"/>
                  </a:solidFill>
                  <a:effectLst>
                    <a:outerShdw blurRad="38100" dist="38100" dir="2700000" algn="tl">
                      <a:srgbClr val="000000">
                        <a:alpha val="43137"/>
                      </a:srgbClr>
                    </a:outerShdw>
                  </a:effectLst>
                </a:rPr>
                <a:t>%</a:t>
              </a:r>
            </a:p>
          </p:txBody>
        </p:sp>
        <p:sp>
          <p:nvSpPr>
            <p:cNvPr id="7" name="6 Rectángulo"/>
            <p:cNvSpPr/>
            <p:nvPr/>
          </p:nvSpPr>
          <p:spPr bwMode="auto">
            <a:xfrm>
              <a:off x="4133850" y="4957763"/>
              <a:ext cx="4389438" cy="3000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smtClean="0">
                  <a:solidFill>
                    <a:schemeClr val="tx1"/>
                  </a:solidFill>
                </a:rPr>
                <a:t>Preparación: </a:t>
              </a:r>
              <a:r>
                <a:rPr lang="es-ES_tradnl" sz="1400" b="1" dirty="0" smtClean="0">
                  <a:solidFill>
                    <a:schemeClr val="tx1"/>
                  </a:solidFill>
                  <a:effectLst>
                    <a:outerShdw blurRad="38100" dist="38100" dir="2700000" algn="tl">
                      <a:srgbClr val="000000">
                        <a:alpha val="43137"/>
                      </a:srgbClr>
                    </a:outerShdw>
                  </a:effectLst>
                </a:rPr>
                <a:t>42,8</a:t>
              </a:r>
              <a:r>
                <a:rPr lang="es-ES_tradnl" sz="1400" b="1" dirty="0">
                  <a:solidFill>
                    <a:schemeClr val="tx1"/>
                  </a:solidFill>
                  <a:effectLst>
                    <a:outerShdw blurRad="38100" dist="38100" dir="2700000" algn="tl">
                      <a:srgbClr val="000000">
                        <a:alpha val="43137"/>
                      </a:srgbClr>
                    </a:outerShdw>
                  </a:effectLst>
                </a:rPr>
                <a:t>%</a:t>
              </a:r>
            </a:p>
          </p:txBody>
        </p:sp>
        <p:sp>
          <p:nvSpPr>
            <p:cNvPr id="8" name="7 Rectángulo"/>
            <p:cNvSpPr/>
            <p:nvPr/>
          </p:nvSpPr>
          <p:spPr bwMode="auto">
            <a:xfrm>
              <a:off x="3303588" y="1268413"/>
              <a:ext cx="3267075" cy="498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Población española </a:t>
              </a:r>
            </a:p>
            <a:p>
              <a:pPr algn="ctr">
                <a:defRPr/>
              </a:pPr>
              <a:r>
                <a:rPr lang="es-ES_tradnl" sz="1400" b="1" dirty="0">
                  <a:solidFill>
                    <a:schemeClr val="tx1"/>
                  </a:solidFill>
                  <a:effectLst>
                    <a:outerShdw blurRad="38100" dist="38100" dir="2700000" algn="tl">
                      <a:srgbClr val="000000">
                        <a:alpha val="43137"/>
                      </a:srgbClr>
                    </a:outerShdw>
                  </a:effectLst>
                </a:rPr>
                <a:t>40+ años</a:t>
              </a:r>
            </a:p>
          </p:txBody>
        </p:sp>
        <p:sp>
          <p:nvSpPr>
            <p:cNvPr id="9" name="8 Rectángulo"/>
            <p:cNvSpPr/>
            <p:nvPr/>
          </p:nvSpPr>
          <p:spPr bwMode="auto">
            <a:xfrm>
              <a:off x="3557588" y="2041525"/>
              <a:ext cx="5118100" cy="5365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Población con EPOC (prevalencia + incidencia) </a:t>
              </a:r>
            </a:p>
            <a:p>
              <a:pPr algn="ctr">
                <a:defRPr/>
              </a:pPr>
              <a:r>
                <a:rPr lang="es-ES_tradnl" sz="1400" b="1" dirty="0">
                  <a:solidFill>
                    <a:schemeClr val="tx1"/>
                  </a:solidFill>
                  <a:effectLst>
                    <a:outerShdw blurRad="38100" dist="38100" dir="2700000" algn="tl">
                      <a:srgbClr val="000000">
                        <a:alpha val="43137"/>
                      </a:srgbClr>
                    </a:outerShdw>
                  </a:effectLst>
                </a:rPr>
                <a:t>40-69 años: 4,5%; 70+ años: 18,1% </a:t>
              </a:r>
            </a:p>
          </p:txBody>
        </p:sp>
        <p:sp>
          <p:nvSpPr>
            <p:cNvPr id="10" name="9 Rectángulo"/>
            <p:cNvSpPr/>
            <p:nvPr/>
          </p:nvSpPr>
          <p:spPr bwMode="auto">
            <a:xfrm>
              <a:off x="395288" y="2098675"/>
              <a:ext cx="2311400" cy="400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Población sin EPOC 95,5%</a:t>
              </a:r>
            </a:p>
          </p:txBody>
        </p:sp>
        <p:sp>
          <p:nvSpPr>
            <p:cNvPr id="11" name="10 Rectángulo"/>
            <p:cNvSpPr/>
            <p:nvPr/>
          </p:nvSpPr>
          <p:spPr bwMode="auto">
            <a:xfrm>
              <a:off x="4703763" y="2865438"/>
              <a:ext cx="3143250" cy="3317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Diagnosticados: </a:t>
              </a:r>
              <a:r>
                <a:rPr lang="es-ES_tradnl" sz="1400" b="1" dirty="0" smtClean="0">
                  <a:solidFill>
                    <a:schemeClr val="tx1"/>
                  </a:solidFill>
                  <a:effectLst>
                    <a:outerShdw blurRad="38100" dist="38100" dir="2700000" algn="tl">
                      <a:srgbClr val="000000">
                        <a:alpha val="43137"/>
                      </a:srgbClr>
                    </a:outerShdw>
                  </a:effectLst>
                </a:rPr>
                <a:t>27,0%</a:t>
              </a:r>
              <a:r>
                <a:rPr lang="es-ES_tradnl" sz="1400" dirty="0" smtClean="0">
                  <a:solidFill>
                    <a:schemeClr val="tx1"/>
                  </a:solidFill>
                </a:rPr>
                <a:t> </a:t>
              </a:r>
              <a:endParaRPr lang="es-ES_tradnl" sz="1400" dirty="0">
                <a:solidFill>
                  <a:schemeClr val="tx1"/>
                </a:solidFill>
              </a:endParaRPr>
            </a:p>
          </p:txBody>
        </p:sp>
        <p:sp>
          <p:nvSpPr>
            <p:cNvPr id="12" name="11 Rectángulo"/>
            <p:cNvSpPr/>
            <p:nvPr/>
          </p:nvSpPr>
          <p:spPr bwMode="auto">
            <a:xfrm>
              <a:off x="411163" y="2890838"/>
              <a:ext cx="2433637"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No diagnosticados 73%</a:t>
              </a:r>
            </a:p>
          </p:txBody>
        </p:sp>
        <p:sp>
          <p:nvSpPr>
            <p:cNvPr id="13" name="12 Rectángulo"/>
            <p:cNvSpPr/>
            <p:nvPr/>
          </p:nvSpPr>
          <p:spPr bwMode="auto">
            <a:xfrm>
              <a:off x="4140200" y="3462338"/>
              <a:ext cx="4397375" cy="4841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Fumadores  </a:t>
              </a:r>
            </a:p>
            <a:p>
              <a:pPr algn="ctr">
                <a:defRPr/>
              </a:pPr>
              <a:r>
                <a:rPr lang="es-ES_tradnl" sz="1400" b="1" dirty="0">
                  <a:solidFill>
                    <a:schemeClr val="tx1"/>
                  </a:solidFill>
                  <a:effectLst>
                    <a:outerShdw blurRad="38100" dist="38100" dir="2700000" algn="tl">
                      <a:srgbClr val="000000">
                        <a:alpha val="43137"/>
                      </a:srgbClr>
                    </a:outerShdw>
                  </a:effectLst>
                </a:rPr>
                <a:t>40-69 años: 29,1%;  70+ años ♂12,2% y ♀ </a:t>
              </a:r>
              <a:r>
                <a:rPr lang="es-ES_tradnl" sz="1400" b="1" dirty="0" smtClean="0">
                  <a:solidFill>
                    <a:schemeClr val="tx1"/>
                  </a:solidFill>
                  <a:effectLst>
                    <a:outerShdw blurRad="38100" dist="38100" dir="2700000" algn="tl">
                      <a:srgbClr val="000000">
                        <a:alpha val="43137"/>
                      </a:srgbClr>
                    </a:outerShdw>
                  </a:effectLst>
                </a:rPr>
                <a:t>4,2</a:t>
              </a:r>
              <a:r>
                <a:rPr lang="es-ES_tradnl" sz="1400" b="1" dirty="0">
                  <a:solidFill>
                    <a:schemeClr val="tx1"/>
                  </a:solidFill>
                  <a:effectLst>
                    <a:outerShdw blurRad="38100" dist="38100" dir="2700000" algn="tl">
                      <a:srgbClr val="000000">
                        <a:alpha val="43137"/>
                      </a:srgbClr>
                    </a:outerShdw>
                  </a:effectLst>
                </a:rPr>
                <a:t>%</a:t>
              </a:r>
              <a:r>
                <a:rPr lang="es-ES_tradnl" sz="1600" b="1" dirty="0">
                  <a:solidFill>
                    <a:schemeClr val="tx1"/>
                  </a:solidFill>
                  <a:effectLst>
                    <a:outerShdw blurRad="38100" dist="38100" dir="2700000" algn="tl">
                      <a:srgbClr val="000000">
                        <a:alpha val="43137"/>
                      </a:srgbClr>
                    </a:outerShdw>
                  </a:effectLst>
                </a:rPr>
                <a:t>  </a:t>
              </a:r>
            </a:p>
          </p:txBody>
        </p:sp>
        <p:sp>
          <p:nvSpPr>
            <p:cNvPr id="14" name="13 Rectángulo"/>
            <p:cNvSpPr/>
            <p:nvPr/>
          </p:nvSpPr>
          <p:spPr bwMode="auto">
            <a:xfrm>
              <a:off x="411163" y="3489325"/>
              <a:ext cx="2433637" cy="363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No fumadores</a:t>
              </a:r>
            </a:p>
          </p:txBody>
        </p:sp>
        <p:sp>
          <p:nvSpPr>
            <p:cNvPr id="15" name="14 Rectángulo"/>
            <p:cNvSpPr/>
            <p:nvPr/>
          </p:nvSpPr>
          <p:spPr bwMode="auto">
            <a:xfrm>
              <a:off x="4265613" y="4233863"/>
              <a:ext cx="4090987" cy="492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Dispuestos a  dejar de fumar </a:t>
              </a:r>
            </a:p>
            <a:p>
              <a:pPr algn="ctr">
                <a:defRPr/>
              </a:pPr>
              <a:r>
                <a:rPr lang="es-ES_tradnl" sz="1400" dirty="0">
                  <a:solidFill>
                    <a:schemeClr val="tx1"/>
                  </a:solidFill>
                </a:rPr>
                <a:t>(</a:t>
              </a:r>
              <a:r>
                <a:rPr lang="es-ES_tradnl" sz="1400" dirty="0" smtClean="0">
                  <a:solidFill>
                    <a:schemeClr val="tx1"/>
                  </a:solidFill>
                </a:rPr>
                <a:t>Contemplación): </a:t>
              </a:r>
              <a:r>
                <a:rPr lang="es-ES_tradnl" sz="1400" b="1" dirty="0" smtClean="0">
                  <a:solidFill>
                    <a:schemeClr val="tx1"/>
                  </a:solidFill>
                  <a:effectLst>
                    <a:outerShdw blurRad="38100" dist="38100" dir="2700000" algn="tl">
                      <a:srgbClr val="000000">
                        <a:alpha val="43137"/>
                      </a:srgbClr>
                    </a:outerShdw>
                  </a:effectLst>
                </a:rPr>
                <a:t>61,0%</a:t>
              </a:r>
              <a:endParaRPr lang="es-ES_tradnl" sz="1400" b="1" dirty="0">
                <a:solidFill>
                  <a:schemeClr val="tx1"/>
                </a:solidFill>
                <a:effectLst>
                  <a:outerShdw blurRad="38100" dist="38100" dir="2700000" algn="tl">
                    <a:srgbClr val="000000">
                      <a:alpha val="43137"/>
                    </a:srgbClr>
                  </a:outerShdw>
                </a:effectLst>
              </a:endParaRPr>
            </a:p>
          </p:txBody>
        </p:sp>
        <p:sp>
          <p:nvSpPr>
            <p:cNvPr id="16" name="15 Rectángulo"/>
            <p:cNvSpPr/>
            <p:nvPr/>
          </p:nvSpPr>
          <p:spPr bwMode="auto">
            <a:xfrm>
              <a:off x="465138" y="4230688"/>
              <a:ext cx="2898775" cy="4953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dirty="0">
                  <a:solidFill>
                    <a:schemeClr val="tx1"/>
                  </a:solidFill>
                </a:rPr>
                <a:t>No dispuestos a dejar de fumar</a:t>
              </a:r>
            </a:p>
            <a:p>
              <a:pPr algn="ctr">
                <a:defRPr/>
              </a:pPr>
              <a:r>
                <a:rPr lang="es-ES_tradnl" sz="1200" dirty="0">
                  <a:solidFill>
                    <a:schemeClr val="tx1"/>
                  </a:solidFill>
                </a:rPr>
                <a:t>(Pre-contemplativos)</a:t>
              </a:r>
              <a:endParaRPr lang="es-ES_tradnl" sz="1400" dirty="0">
                <a:solidFill>
                  <a:schemeClr val="tx1"/>
                </a:solidFill>
              </a:endParaRPr>
            </a:p>
          </p:txBody>
        </p:sp>
        <p:cxnSp>
          <p:nvCxnSpPr>
            <p:cNvPr id="18" name="17 Conector angular"/>
            <p:cNvCxnSpPr>
              <a:stCxn id="8" idx="2"/>
              <a:endCxn id="10" idx="0"/>
            </p:cNvCxnSpPr>
            <p:nvPr/>
          </p:nvCxnSpPr>
          <p:spPr bwMode="auto">
            <a:xfrm rot="5400000">
              <a:off x="3078163" y="239713"/>
              <a:ext cx="331787" cy="3386137"/>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20" name="19 Conector angular"/>
            <p:cNvCxnSpPr/>
            <p:nvPr/>
          </p:nvCxnSpPr>
          <p:spPr bwMode="auto">
            <a:xfrm rot="16200000" flipH="1">
              <a:off x="5391944" y="1313657"/>
              <a:ext cx="260350" cy="1179512"/>
            </a:xfrm>
            <a:prstGeom prst="bentConnector3">
              <a:avLst>
                <a:gd name="adj1" fmla="val 61511"/>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28" name="27 Conector angular"/>
            <p:cNvCxnSpPr>
              <a:stCxn id="9" idx="2"/>
              <a:endCxn id="12" idx="0"/>
            </p:cNvCxnSpPr>
            <p:nvPr/>
          </p:nvCxnSpPr>
          <p:spPr bwMode="auto">
            <a:xfrm rot="5400000">
              <a:off x="3715544" y="489744"/>
              <a:ext cx="312738" cy="4489450"/>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2" name="31 Conector angular"/>
            <p:cNvCxnSpPr/>
            <p:nvPr/>
          </p:nvCxnSpPr>
          <p:spPr bwMode="auto">
            <a:xfrm rot="5400000">
              <a:off x="3975100" y="1876425"/>
              <a:ext cx="284163" cy="4424363"/>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4" name="33 Conector angular"/>
            <p:cNvCxnSpPr>
              <a:stCxn id="11" idx="2"/>
              <a:endCxn id="14" idx="0"/>
            </p:cNvCxnSpPr>
            <p:nvPr/>
          </p:nvCxnSpPr>
          <p:spPr bwMode="auto">
            <a:xfrm rot="5400000">
              <a:off x="3805238" y="1019175"/>
              <a:ext cx="292100" cy="4648200"/>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5" name="34 Conector angular"/>
            <p:cNvCxnSpPr>
              <a:stCxn id="11" idx="2"/>
              <a:endCxn id="13" idx="0"/>
            </p:cNvCxnSpPr>
            <p:nvPr/>
          </p:nvCxnSpPr>
          <p:spPr bwMode="auto">
            <a:xfrm rot="16200000" flipH="1">
              <a:off x="6174581" y="3298032"/>
              <a:ext cx="265113" cy="63500"/>
            </a:xfrm>
            <a:prstGeom prst="bentConnector3">
              <a:avLst>
                <a:gd name="adj1" fmla="val 5454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36" name="35 Conector angular"/>
            <p:cNvCxnSpPr>
              <a:stCxn id="9" idx="2"/>
              <a:endCxn id="11" idx="0"/>
            </p:cNvCxnSpPr>
            <p:nvPr/>
          </p:nvCxnSpPr>
          <p:spPr bwMode="auto">
            <a:xfrm rot="16200000" flipH="1">
              <a:off x="6052344" y="2642394"/>
              <a:ext cx="287338" cy="158750"/>
            </a:xfrm>
            <a:prstGeom prst="bentConnector3">
              <a:avLst>
                <a:gd name="adj1" fmla="val 54905"/>
              </a:avLst>
            </a:prstGeom>
            <a:solidFill>
              <a:schemeClr val="bg1"/>
            </a:solidFill>
          </p:spPr>
          <p:style>
            <a:lnRef idx="1">
              <a:schemeClr val="accent1"/>
            </a:lnRef>
            <a:fillRef idx="0">
              <a:schemeClr val="accent1"/>
            </a:fillRef>
            <a:effectRef idx="0">
              <a:schemeClr val="accent1"/>
            </a:effectRef>
            <a:fontRef idx="minor">
              <a:schemeClr val="tx1"/>
            </a:fontRef>
          </p:style>
        </p:cxnSp>
        <p:sp>
          <p:nvSpPr>
            <p:cNvPr id="45" name="44 Rectángulo"/>
            <p:cNvSpPr/>
            <p:nvPr/>
          </p:nvSpPr>
          <p:spPr bwMode="auto">
            <a:xfrm>
              <a:off x="7451725" y="6151563"/>
              <a:ext cx="1368425" cy="3730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400" dirty="0">
                  <a:solidFill>
                    <a:schemeClr val="tx1"/>
                  </a:solidFill>
                </a:rPr>
                <a:t>TSN: </a:t>
              </a:r>
              <a:r>
                <a:rPr lang="es-ES_tradnl" sz="1400" b="1" dirty="0">
                  <a:solidFill>
                    <a:schemeClr val="tx1"/>
                  </a:solidFill>
                  <a:effectLst>
                    <a:outerShdw blurRad="38100" dist="38100" dir="2700000" algn="tl">
                      <a:srgbClr val="000000">
                        <a:alpha val="43137"/>
                      </a:srgbClr>
                    </a:outerShdw>
                  </a:effectLst>
                </a:rPr>
                <a:t>53,0%</a:t>
              </a:r>
              <a:endParaRPr lang="es-ES_tradnl" sz="1200" b="1" dirty="0">
                <a:solidFill>
                  <a:schemeClr val="tx1"/>
                </a:solidFill>
                <a:effectLst>
                  <a:outerShdw blurRad="38100" dist="38100" dir="2700000" algn="tl">
                    <a:srgbClr val="000000">
                      <a:alpha val="43137"/>
                    </a:srgbClr>
                  </a:outerShdw>
                </a:effectLst>
              </a:endParaRPr>
            </a:p>
          </p:txBody>
        </p:sp>
        <p:cxnSp>
          <p:nvCxnSpPr>
            <p:cNvPr id="65" name="64 Conector angular"/>
            <p:cNvCxnSpPr>
              <a:stCxn id="6" idx="2"/>
              <a:endCxn id="3" idx="0"/>
            </p:cNvCxnSpPr>
            <p:nvPr/>
          </p:nvCxnSpPr>
          <p:spPr bwMode="auto">
            <a:xfrm rot="5400000">
              <a:off x="5134769" y="4945856"/>
              <a:ext cx="319088" cy="2092325"/>
            </a:xfrm>
            <a:prstGeom prst="bentConnector3">
              <a:avLst>
                <a:gd name="adj1" fmla="val 50000"/>
              </a:avLst>
            </a:prstGeom>
            <a:solidFill>
              <a:schemeClr val="bg1"/>
            </a:solidFill>
          </p:spPr>
          <p:style>
            <a:lnRef idx="1">
              <a:schemeClr val="accent1"/>
            </a:lnRef>
            <a:fillRef idx="0">
              <a:schemeClr val="accent1"/>
            </a:fillRef>
            <a:effectRef idx="0">
              <a:schemeClr val="accent1"/>
            </a:effectRef>
            <a:fontRef idx="minor">
              <a:schemeClr val="tx1"/>
            </a:fontRef>
          </p:style>
        </p:cxnSp>
        <p:cxnSp>
          <p:nvCxnSpPr>
            <p:cNvPr id="54" name="53 Conector angular"/>
            <p:cNvCxnSpPr/>
            <p:nvPr/>
          </p:nvCxnSpPr>
          <p:spPr bwMode="auto">
            <a:xfrm rot="16200000" flipH="1">
              <a:off x="6234906" y="4056857"/>
              <a:ext cx="265113" cy="63500"/>
            </a:xfrm>
            <a:prstGeom prst="bentConnector3">
              <a:avLst>
                <a:gd name="adj1" fmla="val 45463"/>
              </a:avLst>
            </a:prstGeom>
            <a:solidFill>
              <a:schemeClr val="bg1"/>
            </a:solidFill>
          </p:spPr>
          <p:style>
            <a:lnRef idx="1">
              <a:schemeClr val="accent1"/>
            </a:lnRef>
            <a:fillRef idx="0">
              <a:schemeClr val="accent1"/>
            </a:fillRef>
            <a:effectRef idx="0">
              <a:schemeClr val="accent1"/>
            </a:effectRef>
            <a:fontRef idx="minor">
              <a:schemeClr val="tx1"/>
            </a:fontRef>
          </p:style>
        </p:cxnSp>
        <p:sp>
          <p:nvSpPr>
            <p:cNvPr id="68" name="67 Flecha abajo"/>
            <p:cNvSpPr/>
            <p:nvPr/>
          </p:nvSpPr>
          <p:spPr>
            <a:xfrm>
              <a:off x="4932363" y="1773238"/>
              <a:ext cx="71437"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69" name="68 Flecha abajo"/>
            <p:cNvSpPr/>
            <p:nvPr/>
          </p:nvSpPr>
          <p:spPr>
            <a:xfrm>
              <a:off x="6269038" y="2640013"/>
              <a:ext cx="73025" cy="1857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0" name="69 Flecha abajo"/>
            <p:cNvSpPr/>
            <p:nvPr/>
          </p:nvSpPr>
          <p:spPr>
            <a:xfrm>
              <a:off x="6283325" y="3230563"/>
              <a:ext cx="73025" cy="187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4" name="73 Flecha abajo"/>
            <p:cNvSpPr/>
            <p:nvPr/>
          </p:nvSpPr>
          <p:spPr>
            <a:xfrm>
              <a:off x="6318250" y="5895975"/>
              <a:ext cx="50800" cy="201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1" name="70 Flecha abajo"/>
            <p:cNvSpPr/>
            <p:nvPr/>
          </p:nvSpPr>
          <p:spPr>
            <a:xfrm>
              <a:off x="6335713" y="3987800"/>
              <a:ext cx="71437" cy="187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2" name="71 Flecha abajo"/>
            <p:cNvSpPr/>
            <p:nvPr/>
          </p:nvSpPr>
          <p:spPr>
            <a:xfrm>
              <a:off x="6316663" y="4772025"/>
              <a:ext cx="55562" cy="130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3" name="72 Flecha abajo"/>
            <p:cNvSpPr/>
            <p:nvPr/>
          </p:nvSpPr>
          <p:spPr>
            <a:xfrm>
              <a:off x="6303963" y="5300663"/>
              <a:ext cx="55562" cy="130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5" name="74 Flecha abajo"/>
            <p:cNvSpPr/>
            <p:nvPr/>
          </p:nvSpPr>
          <p:spPr>
            <a:xfrm rot="5400000">
              <a:off x="6197601" y="5924550"/>
              <a:ext cx="55562" cy="1285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76" name="75 Flecha abajo"/>
            <p:cNvSpPr/>
            <p:nvPr/>
          </p:nvSpPr>
          <p:spPr>
            <a:xfrm rot="16200000">
              <a:off x="6436519" y="5918994"/>
              <a:ext cx="55563" cy="130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27 Grupo"/>
          <p:cNvGrpSpPr/>
          <p:nvPr/>
        </p:nvGrpSpPr>
        <p:grpSpPr>
          <a:xfrm>
            <a:off x="1331913" y="1172864"/>
            <a:ext cx="7127875" cy="4370388"/>
            <a:chOff x="1331913" y="892175"/>
            <a:chExt cx="7127875" cy="4370388"/>
          </a:xfrm>
        </p:grpSpPr>
        <p:sp>
          <p:nvSpPr>
            <p:cNvPr id="62" name="61 Flecha abajo"/>
            <p:cNvSpPr/>
            <p:nvPr/>
          </p:nvSpPr>
          <p:spPr>
            <a:xfrm>
              <a:off x="4716463" y="2082800"/>
              <a:ext cx="142875" cy="12969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cxnSp>
          <p:nvCxnSpPr>
            <p:cNvPr id="26" name="25 Conector recto de flecha"/>
            <p:cNvCxnSpPr/>
            <p:nvPr/>
          </p:nvCxnSpPr>
          <p:spPr>
            <a:xfrm>
              <a:off x="2484438" y="2708275"/>
              <a:ext cx="0" cy="191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flipH="1">
              <a:off x="2555875" y="3789363"/>
              <a:ext cx="3240088" cy="79216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59" name="58 Flecha abajo"/>
            <p:cNvSpPr/>
            <p:nvPr/>
          </p:nvSpPr>
          <p:spPr>
            <a:xfrm>
              <a:off x="6804025" y="2119313"/>
              <a:ext cx="144463" cy="12969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55" name="54 Flecha abajo"/>
            <p:cNvSpPr/>
            <p:nvPr/>
          </p:nvSpPr>
          <p:spPr>
            <a:xfrm>
              <a:off x="6804025" y="1165225"/>
              <a:ext cx="144463"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53" name="52 Flecha abajo"/>
            <p:cNvSpPr/>
            <p:nvPr/>
          </p:nvSpPr>
          <p:spPr>
            <a:xfrm>
              <a:off x="4716463" y="1165225"/>
              <a:ext cx="142875"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48" name="47 Flecha abajo"/>
            <p:cNvSpPr/>
            <p:nvPr/>
          </p:nvSpPr>
          <p:spPr>
            <a:xfrm>
              <a:off x="2411413" y="1165225"/>
              <a:ext cx="144462"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3" name="2 Rectángulo"/>
            <p:cNvSpPr/>
            <p:nvPr/>
          </p:nvSpPr>
          <p:spPr bwMode="auto">
            <a:xfrm>
              <a:off x="1331913" y="892175"/>
              <a:ext cx="2303462" cy="360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Vareniclina: </a:t>
              </a:r>
              <a:r>
                <a:rPr lang="es-ES_tradnl" dirty="0" smtClean="0">
                  <a:solidFill>
                    <a:schemeClr val="tx1"/>
                  </a:solidFill>
                </a:rPr>
                <a:t>10,2% </a:t>
              </a:r>
              <a:endParaRPr lang="es-ES_tradnl" dirty="0">
                <a:solidFill>
                  <a:schemeClr val="tx1"/>
                </a:solidFill>
              </a:endParaRPr>
            </a:p>
          </p:txBody>
        </p:sp>
        <p:sp>
          <p:nvSpPr>
            <p:cNvPr id="5" name="4 Rectángulo"/>
            <p:cNvSpPr/>
            <p:nvPr/>
          </p:nvSpPr>
          <p:spPr bwMode="auto">
            <a:xfrm>
              <a:off x="3779838" y="892175"/>
              <a:ext cx="2160587" cy="360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Bupropion: </a:t>
              </a:r>
              <a:r>
                <a:rPr lang="es-ES_tradnl" dirty="0" smtClean="0">
                  <a:solidFill>
                    <a:schemeClr val="tx1"/>
                  </a:solidFill>
                </a:rPr>
                <a:t>5,5%</a:t>
              </a:r>
              <a:endParaRPr lang="es-ES_tradnl" dirty="0">
                <a:solidFill>
                  <a:schemeClr val="tx1"/>
                </a:solidFill>
              </a:endParaRPr>
            </a:p>
          </p:txBody>
        </p:sp>
        <p:sp>
          <p:nvSpPr>
            <p:cNvPr id="45" name="44 Rectángulo"/>
            <p:cNvSpPr/>
            <p:nvPr/>
          </p:nvSpPr>
          <p:spPr bwMode="auto">
            <a:xfrm>
              <a:off x="6043613" y="892175"/>
              <a:ext cx="1697037" cy="360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TSN: </a:t>
              </a:r>
              <a:r>
                <a:rPr lang="es-ES_tradnl" dirty="0" smtClean="0">
                  <a:solidFill>
                    <a:schemeClr val="tx1"/>
                  </a:solidFill>
                </a:rPr>
                <a:t>7,7%</a:t>
              </a:r>
              <a:endParaRPr lang="es-ES_tradnl" dirty="0">
                <a:solidFill>
                  <a:schemeClr val="tx1"/>
                </a:solidFill>
              </a:endParaRPr>
            </a:p>
          </p:txBody>
        </p:sp>
        <p:sp>
          <p:nvSpPr>
            <p:cNvPr id="52" name="51 Rectángulo"/>
            <p:cNvSpPr/>
            <p:nvPr/>
          </p:nvSpPr>
          <p:spPr bwMode="auto">
            <a:xfrm>
              <a:off x="1331913" y="1468438"/>
              <a:ext cx="6408737" cy="687387"/>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bg1"/>
                  </a:solidFill>
                  <a:effectLst>
                    <a:outerShdw blurRad="38100" dist="38100" dir="2700000" algn="tl">
                      <a:srgbClr val="000000">
                        <a:alpha val="43137"/>
                      </a:srgbClr>
                    </a:outerShdw>
                  </a:effectLst>
                </a:rPr>
                <a:t>Eficacia: Tasas de abstinencia continua a las 52 semanas en EPOC con 12 semanas de tratamiento</a:t>
              </a:r>
            </a:p>
          </p:txBody>
        </p:sp>
        <p:sp>
          <p:nvSpPr>
            <p:cNvPr id="56" name="55 Rectángulo"/>
            <p:cNvSpPr/>
            <p:nvPr/>
          </p:nvSpPr>
          <p:spPr bwMode="auto">
            <a:xfrm>
              <a:off x="1331913" y="2519363"/>
              <a:ext cx="2303462"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Abstinentes </a:t>
              </a:r>
            </a:p>
          </p:txBody>
        </p:sp>
        <p:sp>
          <p:nvSpPr>
            <p:cNvPr id="57" name="56 Rectángulo"/>
            <p:cNvSpPr/>
            <p:nvPr/>
          </p:nvSpPr>
          <p:spPr bwMode="auto">
            <a:xfrm>
              <a:off x="3779838" y="2519363"/>
              <a:ext cx="2160587"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Fracasos </a:t>
              </a:r>
            </a:p>
          </p:txBody>
        </p:sp>
        <p:sp>
          <p:nvSpPr>
            <p:cNvPr id="58" name="57 Rectángulo"/>
            <p:cNvSpPr/>
            <p:nvPr/>
          </p:nvSpPr>
          <p:spPr bwMode="auto">
            <a:xfrm>
              <a:off x="6043613" y="2519363"/>
              <a:ext cx="1697037"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dirty="0">
                  <a:solidFill>
                    <a:schemeClr val="tx1"/>
                  </a:solidFill>
                </a:rPr>
                <a:t>Recaídas: 3%</a:t>
              </a:r>
            </a:p>
          </p:txBody>
        </p:sp>
        <p:sp>
          <p:nvSpPr>
            <p:cNvPr id="64" name="63 Rectángulo"/>
            <p:cNvSpPr/>
            <p:nvPr/>
          </p:nvSpPr>
          <p:spPr bwMode="auto">
            <a:xfrm>
              <a:off x="3779838" y="3429000"/>
              <a:ext cx="3960812" cy="57626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bg1"/>
                  </a:solidFill>
                  <a:effectLst>
                    <a:outerShdw blurRad="38100" dist="38100" dir="2700000" algn="tl">
                      <a:srgbClr val="000000">
                        <a:alpha val="43137"/>
                      </a:srgbClr>
                    </a:outerShdw>
                  </a:effectLst>
                </a:rPr>
                <a:t>Hasta 3 intentos adicionales en no abstinentes y recaídas </a:t>
              </a:r>
            </a:p>
          </p:txBody>
        </p:sp>
        <p:sp>
          <p:nvSpPr>
            <p:cNvPr id="67" name="66 Rectángulo"/>
            <p:cNvSpPr/>
            <p:nvPr/>
          </p:nvSpPr>
          <p:spPr bwMode="auto">
            <a:xfrm>
              <a:off x="1331913" y="4686300"/>
              <a:ext cx="6408737" cy="5762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1"/>
                  </a:solidFill>
                  <a:effectLst>
                    <a:outerShdw blurRad="38100" dist="38100" dir="2700000" algn="tl">
                      <a:srgbClr val="000000">
                        <a:alpha val="43137"/>
                      </a:srgbClr>
                    </a:outerShdw>
                  </a:effectLst>
                </a:rPr>
                <a:t>Pacientes acumulados en abstinencia permanente en el periodo de 5 años de modelización</a:t>
              </a:r>
            </a:p>
          </p:txBody>
        </p:sp>
        <p:sp>
          <p:nvSpPr>
            <p:cNvPr id="27" name="26 Flecha curvada hacia la izquierda"/>
            <p:cNvSpPr/>
            <p:nvPr/>
          </p:nvSpPr>
          <p:spPr>
            <a:xfrm flipV="1">
              <a:off x="7812088" y="2636838"/>
              <a:ext cx="647700" cy="11525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solidFill>
                  <a:schemeClr val="tx1"/>
                </a:solidFill>
              </a:endParaRPr>
            </a:p>
          </p:txBody>
        </p:sp>
        <p:sp>
          <p:nvSpPr>
            <p:cNvPr id="31" name="30 Rectángulo"/>
            <p:cNvSpPr/>
            <p:nvPr/>
          </p:nvSpPr>
          <p:spPr bwMode="auto">
            <a:xfrm>
              <a:off x="1547813" y="3429000"/>
              <a:ext cx="1863725" cy="57626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bg1"/>
                  </a:solidFill>
                  <a:effectLst>
                    <a:outerShdw blurRad="38100" dist="38100" dir="2700000" algn="tl">
                      <a:srgbClr val="000000">
                        <a:alpha val="43137"/>
                      </a:srgbClr>
                    </a:outerShdw>
                  </a:effectLst>
                </a:rPr>
                <a:t>2ª a 5ª año de AIP</a:t>
              </a:r>
            </a:p>
          </p:txBody>
        </p:sp>
      </p:grpSp>
      <p:sp>
        <p:nvSpPr>
          <p:cNvPr id="25" name="1 Título"/>
          <p:cNvSpPr>
            <a:spLocks noGrp="1"/>
          </p:cNvSpPr>
          <p:nvPr>
            <p:ph type="title"/>
          </p:nvPr>
        </p:nvSpPr>
        <p:spPr>
          <a:xfrm>
            <a:off x="251520" y="332656"/>
            <a:ext cx="7704856" cy="432048"/>
          </a:xfrm>
        </p:spPr>
        <p:txBody>
          <a:bodyPr/>
          <a:lstStyle/>
          <a:p>
            <a:pPr eaLnBrk="1" fontAlgn="auto" hangingPunct="1">
              <a:spcAft>
                <a:spcPts val="0"/>
              </a:spcAft>
              <a:defRPr/>
            </a:pPr>
            <a:r>
              <a:rPr lang="es-ES_tradnl" sz="2800" u="sng" dirty="0" smtClean="0">
                <a:solidFill>
                  <a:schemeClr val="tx1"/>
                </a:solidFill>
              </a:rPr>
              <a:t>Métodos: </a:t>
            </a:r>
            <a:r>
              <a:rPr lang="es-ES_tradnl" sz="2400" u="sng" dirty="0" smtClean="0">
                <a:solidFill>
                  <a:schemeClr val="tx1"/>
                </a:solidFill>
              </a:rPr>
              <a:t>Árbol de pacientes con asunciones escenario actual.</a:t>
            </a:r>
            <a:endParaRPr lang="es-ES_tradnl" sz="2800" u="sng"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contenido"/>
          <p:cNvSpPr>
            <a:spLocks noGrp="1"/>
          </p:cNvSpPr>
          <p:nvPr>
            <p:ph idx="1"/>
          </p:nvPr>
        </p:nvSpPr>
        <p:spPr>
          <a:xfrm>
            <a:off x="214282" y="714356"/>
            <a:ext cx="8568630" cy="5616624"/>
          </a:xfrm>
          <a:solidFill>
            <a:schemeClr val="bg1"/>
          </a:solidFill>
        </p:spPr>
        <p:txBody>
          <a:bodyPr/>
          <a:lstStyle/>
          <a:p>
            <a:pPr>
              <a:spcBef>
                <a:spcPts val="300"/>
              </a:spcBef>
              <a:spcAft>
                <a:spcPts val="300"/>
              </a:spcAft>
              <a:defRPr/>
            </a:pPr>
            <a:r>
              <a:rPr lang="es-ES_tradnl" sz="2400" dirty="0" smtClean="0">
                <a:latin typeface="Arial" pitchFamily="34" charset="0"/>
                <a:cs typeface="Arial" pitchFamily="34" charset="0"/>
              </a:rPr>
              <a:t>El AIP desarrolla tres escenarios principales:</a:t>
            </a:r>
          </a:p>
          <a:p>
            <a:pPr marL="623888" lvl="1" indent="-231775">
              <a:spcBef>
                <a:spcPts val="300"/>
              </a:spcBef>
              <a:spcAft>
                <a:spcPts val="300"/>
              </a:spcAft>
              <a:buFont typeface="Wingdings" pitchFamily="2" charset="2"/>
              <a:buChar char="q"/>
              <a:defRPr/>
            </a:pPr>
            <a:r>
              <a:rPr lang="es-ES_tradnl" sz="2000" u="sng" dirty="0" smtClean="0">
                <a:latin typeface="Arial" pitchFamily="34" charset="0"/>
                <a:cs typeface="Arial" pitchFamily="34" charset="0"/>
              </a:rPr>
              <a:t>Escenario actual </a:t>
            </a:r>
            <a:r>
              <a:rPr lang="es-ES_tradnl" sz="2000" dirty="0" smtClean="0">
                <a:latin typeface="Arial" pitchFamily="34" charset="0"/>
                <a:cs typeface="Arial" pitchFamily="34" charset="0"/>
              </a:rPr>
              <a:t>sin financiación </a:t>
            </a:r>
            <a:r>
              <a:rPr lang="es-ES_tradnl" sz="2000" dirty="0" smtClean="0"/>
              <a:t>.</a:t>
            </a:r>
          </a:p>
          <a:p>
            <a:pPr marL="862013" lvl="2" indent="-231775">
              <a:spcBef>
                <a:spcPts val="300"/>
              </a:spcBef>
              <a:spcAft>
                <a:spcPts val="300"/>
              </a:spcAft>
              <a:buFont typeface="Wingdings" pitchFamily="2" charset="2"/>
              <a:buChar char="q"/>
              <a:defRPr/>
            </a:pPr>
            <a:r>
              <a:rPr lang="es-ES_tradnl" sz="1800" dirty="0" smtClean="0">
                <a:latin typeface="Arial" pitchFamily="34" charset="0"/>
                <a:cs typeface="Arial" pitchFamily="34" charset="0"/>
              </a:rPr>
              <a:t>Escaso número de pacientes utilizan los fármacos y el seguimiento por parte del profesional  sanitario es poco intenso.</a:t>
            </a:r>
          </a:p>
          <a:p>
            <a:pPr marL="862013" lvl="2" indent="-231775">
              <a:spcBef>
                <a:spcPts val="300"/>
              </a:spcBef>
              <a:spcAft>
                <a:spcPts val="300"/>
              </a:spcAft>
              <a:buFont typeface="Wingdings" pitchFamily="2" charset="2"/>
              <a:buChar char="q"/>
              <a:defRPr/>
            </a:pPr>
            <a:r>
              <a:rPr lang="es-ES_tradnl" sz="1800" dirty="0" smtClean="0">
                <a:latin typeface="Arial" pitchFamily="34" charset="0"/>
                <a:cs typeface="Arial" pitchFamily="34" charset="0"/>
              </a:rPr>
              <a:t>Eficacia: La que muestran los ensayos clínicos corregida por la falta de seguimiento.</a:t>
            </a:r>
          </a:p>
          <a:p>
            <a:pPr marL="623888" lvl="1" indent="-231775">
              <a:spcBef>
                <a:spcPts val="300"/>
              </a:spcBef>
              <a:spcAft>
                <a:spcPts val="300"/>
              </a:spcAft>
              <a:buFont typeface="Wingdings" pitchFamily="2" charset="2"/>
              <a:buChar char="q"/>
              <a:defRPr/>
            </a:pPr>
            <a:endParaRPr lang="es-ES_tradnl" sz="1400" dirty="0" smtClean="0"/>
          </a:p>
          <a:p>
            <a:pPr marL="623888" lvl="1" indent="-231775">
              <a:spcBef>
                <a:spcPts val="300"/>
              </a:spcBef>
              <a:spcAft>
                <a:spcPts val="300"/>
              </a:spcAft>
              <a:buFont typeface="Wingdings" pitchFamily="2" charset="2"/>
              <a:buChar char="q"/>
              <a:defRPr/>
            </a:pPr>
            <a:r>
              <a:rPr lang="es-ES_tradnl" sz="2000" u="sng" dirty="0" smtClean="0">
                <a:latin typeface="Arial" pitchFamily="34" charset="0"/>
                <a:cs typeface="Arial" pitchFamily="34" charset="0"/>
              </a:rPr>
              <a:t>Escenario financiación 1</a:t>
            </a:r>
            <a:r>
              <a:rPr lang="es-ES_tradnl" sz="1400" dirty="0" smtClean="0">
                <a:latin typeface="Arial" pitchFamily="34" charset="0"/>
                <a:cs typeface="Arial" pitchFamily="34" charset="0"/>
              </a:rPr>
              <a:t>.</a:t>
            </a:r>
          </a:p>
          <a:p>
            <a:pPr marL="862013" lvl="2" indent="-231775">
              <a:spcBef>
                <a:spcPts val="300"/>
              </a:spcBef>
              <a:spcAft>
                <a:spcPts val="300"/>
              </a:spcAft>
              <a:buFont typeface="Wingdings" pitchFamily="2" charset="2"/>
              <a:buChar char="q"/>
              <a:defRPr/>
            </a:pPr>
            <a:r>
              <a:rPr lang="es-ES_tradnl" sz="1800" dirty="0" smtClean="0">
                <a:latin typeface="Arial" pitchFamily="34" charset="0"/>
                <a:cs typeface="Arial" pitchFamily="34" charset="0"/>
              </a:rPr>
              <a:t>Financiación de todas las terapias farmacológicas disponibles.</a:t>
            </a:r>
          </a:p>
          <a:p>
            <a:pPr marL="862013" lvl="2" indent="-231775">
              <a:spcBef>
                <a:spcPts val="300"/>
              </a:spcBef>
              <a:spcAft>
                <a:spcPts val="300"/>
              </a:spcAft>
              <a:buFont typeface="Wingdings" pitchFamily="2" charset="2"/>
              <a:buChar char="q"/>
              <a:defRPr/>
            </a:pPr>
            <a:r>
              <a:rPr lang="es-ES_tradnl" sz="1800" dirty="0" smtClean="0">
                <a:latin typeface="Arial" pitchFamily="34" charset="0"/>
                <a:cs typeface="Arial" pitchFamily="34" charset="0"/>
              </a:rPr>
              <a:t> Seguimiento por profesionales sanitarios formados en  tabaquismo.</a:t>
            </a:r>
          </a:p>
          <a:p>
            <a:pPr marL="862013" lvl="2" indent="-231775">
              <a:spcBef>
                <a:spcPts val="300"/>
              </a:spcBef>
              <a:spcAft>
                <a:spcPts val="300"/>
              </a:spcAft>
              <a:buFont typeface="Wingdings" pitchFamily="2" charset="2"/>
              <a:buChar char="q"/>
              <a:defRPr/>
            </a:pPr>
            <a:r>
              <a:rPr lang="es-ES_tradnl" sz="1800" dirty="0" smtClean="0">
                <a:latin typeface="Arial" pitchFamily="34" charset="0"/>
                <a:cs typeface="Arial" pitchFamily="34" charset="0"/>
              </a:rPr>
              <a:t>Eficacia: La que muestran los ensayos clínicos. </a:t>
            </a:r>
          </a:p>
          <a:p>
            <a:pPr marL="623888" lvl="1" indent="-231775">
              <a:spcBef>
                <a:spcPts val="300"/>
              </a:spcBef>
              <a:spcAft>
                <a:spcPts val="300"/>
              </a:spcAft>
              <a:buFont typeface="Wingdings" pitchFamily="2" charset="2"/>
              <a:buChar char="q"/>
              <a:defRPr/>
            </a:pPr>
            <a:endParaRPr lang="es-ES_tradnl" sz="1400" dirty="0" smtClean="0"/>
          </a:p>
          <a:p>
            <a:pPr marL="623888" lvl="1" indent="-231775">
              <a:spcBef>
                <a:spcPts val="300"/>
              </a:spcBef>
              <a:spcAft>
                <a:spcPts val="300"/>
              </a:spcAft>
              <a:buFont typeface="Wingdings" pitchFamily="2" charset="2"/>
              <a:buChar char="q"/>
              <a:defRPr/>
            </a:pPr>
            <a:r>
              <a:rPr lang="es-ES_tradnl" sz="2000" u="sng" dirty="0" smtClean="0">
                <a:latin typeface="Arial" pitchFamily="34" charset="0"/>
                <a:cs typeface="Arial" pitchFamily="34" charset="0"/>
              </a:rPr>
              <a:t>Escenario financiación 2.</a:t>
            </a:r>
          </a:p>
          <a:p>
            <a:pPr marL="862013" lvl="2" indent="-231775">
              <a:spcBef>
                <a:spcPts val="300"/>
              </a:spcBef>
              <a:spcAft>
                <a:spcPts val="300"/>
              </a:spcAft>
              <a:buFont typeface="Wingdings" pitchFamily="2" charset="2"/>
              <a:buChar char="q"/>
              <a:defRPr/>
            </a:pPr>
            <a:r>
              <a:rPr lang="es-ES_tradnl" sz="1600" dirty="0" smtClean="0">
                <a:latin typeface="Arial" pitchFamily="34" charset="0"/>
                <a:cs typeface="Arial" pitchFamily="34" charset="0"/>
              </a:rPr>
              <a:t>Financiación de todas las terapias farmacológicas disponibles.</a:t>
            </a:r>
          </a:p>
          <a:p>
            <a:pPr marL="862013" lvl="2" indent="-231775">
              <a:spcBef>
                <a:spcPts val="300"/>
              </a:spcBef>
              <a:spcAft>
                <a:spcPts val="300"/>
              </a:spcAft>
              <a:buFont typeface="Wingdings" pitchFamily="2" charset="2"/>
              <a:buChar char="q"/>
              <a:defRPr/>
            </a:pPr>
            <a:r>
              <a:rPr lang="es-ES_tradnl" sz="1600" dirty="0" smtClean="0">
                <a:latin typeface="Arial" pitchFamily="34" charset="0"/>
                <a:cs typeface="Arial" pitchFamily="34" charset="0"/>
              </a:rPr>
              <a:t>Seguimiento en Unidades de Tabaquismo.</a:t>
            </a:r>
          </a:p>
          <a:p>
            <a:pPr marL="862013" lvl="2" indent="-231775">
              <a:spcBef>
                <a:spcPts val="300"/>
              </a:spcBef>
              <a:spcAft>
                <a:spcPts val="300"/>
              </a:spcAft>
              <a:buFont typeface="Wingdings" pitchFamily="2" charset="2"/>
              <a:buChar char="q"/>
              <a:defRPr/>
            </a:pPr>
            <a:r>
              <a:rPr lang="es-ES_tradnl" sz="1600" dirty="0" smtClean="0">
                <a:latin typeface="Arial" pitchFamily="34" charset="0"/>
                <a:cs typeface="Arial" pitchFamily="34" charset="0"/>
              </a:rPr>
              <a:t>Eficacia: la observada en las unidades de tabaquismo. </a:t>
            </a:r>
          </a:p>
          <a:p>
            <a:pPr marL="792163" lvl="1" indent="-400050">
              <a:spcBef>
                <a:spcPts val="300"/>
              </a:spcBef>
              <a:spcAft>
                <a:spcPts val="300"/>
              </a:spcAft>
              <a:buFont typeface="+mj-lt"/>
              <a:buAutoNum type="romanUcPeriod"/>
              <a:defRPr/>
            </a:pPr>
            <a:endParaRPr lang="es-ES_tradnl" sz="1400" dirty="0" smtClean="0"/>
          </a:p>
          <a:p>
            <a:pPr marL="85725" lvl="1" indent="0">
              <a:spcBef>
                <a:spcPts val="300"/>
              </a:spcBef>
              <a:spcAft>
                <a:spcPts val="300"/>
              </a:spcAft>
              <a:buNone/>
              <a:defRPr/>
            </a:pPr>
            <a:r>
              <a:rPr lang="es-ES_tradnl" sz="1200" dirty="0" smtClean="0">
                <a:solidFill>
                  <a:srgbClr val="FF0000"/>
                </a:solidFill>
                <a:latin typeface="Arial" pitchFamily="34" charset="0"/>
                <a:cs typeface="Arial" pitchFamily="34" charset="0"/>
              </a:rPr>
              <a:t>Nota: los escenarios financiados incorporan aumento de la demanda actual de pacientes  que desean dejar de fumar .</a:t>
            </a:r>
          </a:p>
          <a:p>
            <a:pPr marL="792163" lvl="1" indent="-400050">
              <a:spcBef>
                <a:spcPts val="300"/>
              </a:spcBef>
              <a:spcAft>
                <a:spcPts val="300"/>
              </a:spcAft>
              <a:buFont typeface="+mj-lt"/>
              <a:buAutoNum type="romanUcPeriod"/>
              <a:defRPr/>
            </a:pPr>
            <a:endParaRPr lang="es-ES_tradnl" sz="1400" dirty="0" smtClean="0"/>
          </a:p>
        </p:txBody>
      </p:sp>
      <p:sp>
        <p:nvSpPr>
          <p:cNvPr id="3" name="2 Título"/>
          <p:cNvSpPr>
            <a:spLocks noGrp="1"/>
          </p:cNvSpPr>
          <p:nvPr>
            <p:ph type="title"/>
          </p:nvPr>
        </p:nvSpPr>
        <p:spPr>
          <a:xfrm>
            <a:off x="428596" y="0"/>
            <a:ext cx="8229600" cy="706090"/>
          </a:xfrm>
        </p:spPr>
        <p:txBody>
          <a:bodyPr/>
          <a:lstStyle/>
          <a:p>
            <a:pPr>
              <a:defRPr/>
            </a:pPr>
            <a:r>
              <a:rPr lang="es-ES_tradnl" sz="2800" u="sng" dirty="0" smtClean="0">
                <a:solidFill>
                  <a:schemeClr val="tx1"/>
                </a:solidFill>
              </a:rPr>
              <a:t>Métodos: </a:t>
            </a:r>
            <a:r>
              <a:rPr lang="es-ES_tradnl" sz="2400" u="sng" dirty="0" smtClean="0">
                <a:solidFill>
                  <a:schemeClr val="tx1"/>
                </a:solidFill>
              </a:rPr>
              <a:t>Escenarios del modelo</a:t>
            </a:r>
            <a:endParaRPr lang="es-ES_tradnl" sz="2400" u="sng"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1285860"/>
            <a:ext cx="8319298" cy="2928958"/>
          </a:xfrm>
        </p:spPr>
        <p:txBody>
          <a:bodyPr/>
          <a:lstStyle/>
          <a:p>
            <a:pPr algn="ctr">
              <a:defRPr/>
            </a:pPr>
            <a:r>
              <a:rPr lang="es-ES_tradnl" sz="4000" u="sng" dirty="0" smtClean="0">
                <a:solidFill>
                  <a:schemeClr val="tx1"/>
                </a:solidFill>
                <a:effectLst/>
              </a:rPr>
              <a:t>Resultados: Análisis de Impacto Presupuestario</a:t>
            </a:r>
            <a:br>
              <a:rPr lang="es-ES_tradnl" sz="4000" u="sng" dirty="0" smtClean="0">
                <a:solidFill>
                  <a:schemeClr val="tx1"/>
                </a:solidFill>
                <a:effectLst/>
              </a:rPr>
            </a:br>
            <a:r>
              <a:rPr lang="es-ES_tradnl" sz="4000" u="sng" dirty="0" smtClean="0">
                <a:solidFill>
                  <a:schemeClr val="tx1"/>
                </a:solidFill>
                <a:effectLst/>
              </a:rPr>
              <a:t/>
            </a:r>
            <a:br>
              <a:rPr lang="es-ES_tradnl" sz="4000" u="sng" dirty="0" smtClean="0">
                <a:solidFill>
                  <a:schemeClr val="tx1"/>
                </a:solidFill>
                <a:effectLst/>
              </a:rPr>
            </a:br>
            <a:r>
              <a:rPr lang="es-ES_tradnl" sz="4000" dirty="0" smtClean="0">
                <a:solidFill>
                  <a:schemeClr val="tx1"/>
                </a:solidFill>
                <a:effectLst/>
              </a:rPr>
              <a:t>ESCENARIO ACTUAL</a:t>
            </a:r>
            <a:endParaRPr lang="es-ES_tradnl" sz="4000" dirty="0">
              <a:solidFill>
                <a:schemeClr val="tx1"/>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107950" y="981075"/>
          <a:ext cx="8964487" cy="5394864"/>
        </p:xfrm>
        <a:graphic>
          <a:graphicData uri="http://schemas.openxmlformats.org/drawingml/2006/table">
            <a:tbl>
              <a:tblPr firstRow="1" bandRow="1">
                <a:tableStyleId>{5C22544A-7EE6-4342-B048-85BDC9FD1C3A}</a:tableStyleId>
              </a:tblPr>
              <a:tblGrid>
                <a:gridCol w="3599954"/>
                <a:gridCol w="1152128"/>
                <a:gridCol w="1121376"/>
                <a:gridCol w="1030343"/>
                <a:gridCol w="1030343"/>
                <a:gridCol w="1030343"/>
              </a:tblGrid>
              <a:tr h="492434">
                <a:tc>
                  <a:txBody>
                    <a:bodyPr/>
                    <a:lstStyle/>
                    <a:p>
                      <a:pPr algn="ctr" fontAlgn="ctr"/>
                      <a:endParaRPr lang="es-ES_tradnl" sz="1400" b="1" i="0" u="none" strike="noStrike" dirty="0">
                        <a:solidFill>
                          <a:srgbClr val="FFFFFF"/>
                        </a:solidFill>
                        <a:latin typeface="Arial" pitchFamily="34" charset="0"/>
                        <a:cs typeface="Arial" pitchFamily="34" charset="0"/>
                      </a:endParaRPr>
                    </a:p>
                  </a:txBody>
                  <a:tcPr marL="0" marR="0" marT="0" marB="0" anchor="ctr"/>
                </a:tc>
                <a:tc>
                  <a:txBody>
                    <a:bodyPr/>
                    <a:lstStyle/>
                    <a:p>
                      <a:pPr algn="ctr" fontAlgn="ctr"/>
                      <a:r>
                        <a:rPr lang="es-ES_tradnl" sz="1800" u="none" strike="noStrike" dirty="0">
                          <a:effectLst>
                            <a:outerShdw blurRad="38100" dist="38100" dir="2700000" algn="tl">
                              <a:srgbClr val="000000">
                                <a:alpha val="43137"/>
                              </a:srgbClr>
                            </a:outerShdw>
                          </a:effectLst>
                          <a:latin typeface="Arial" pitchFamily="34" charset="0"/>
                          <a:cs typeface="Arial" pitchFamily="34" charset="0"/>
                        </a:rPr>
                        <a:t>Año </a:t>
                      </a: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base</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2º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3</a:t>
                      </a:r>
                      <a:r>
                        <a:rPr lang="es-ES_tradnl" sz="1800" u="none" strike="noStrike" baseline="30000" dirty="0" smtClean="0">
                          <a:effectLst>
                            <a:outerShdw blurRad="38100" dist="38100" dir="2700000" algn="tl">
                              <a:srgbClr val="000000">
                                <a:alpha val="43137"/>
                              </a:srgbClr>
                            </a:outerShdw>
                          </a:effectLst>
                          <a:latin typeface="Arial" pitchFamily="34" charset="0"/>
                          <a:cs typeface="Arial" pitchFamily="34" charset="0"/>
                        </a:rPr>
                        <a:t>r</a:t>
                      </a: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4º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c>
                  <a:txBody>
                    <a:bodyPr/>
                    <a:lstStyle/>
                    <a:p>
                      <a:pPr algn="ctr" fontAlgn="ctr"/>
                      <a:r>
                        <a:rPr lang="es-ES_tradnl" sz="1800" u="none" strike="noStrike" dirty="0" smtClean="0">
                          <a:effectLst>
                            <a:outerShdw blurRad="38100" dist="38100" dir="2700000" algn="tl">
                              <a:srgbClr val="000000">
                                <a:alpha val="43137"/>
                              </a:srgbClr>
                            </a:outerShdw>
                          </a:effectLst>
                          <a:latin typeface="Arial" pitchFamily="34" charset="0"/>
                          <a:cs typeface="Arial" pitchFamily="34" charset="0"/>
                        </a:rPr>
                        <a:t>5º año</a:t>
                      </a:r>
                      <a:endParaRPr lang="es-ES_tradnl" sz="1800" b="1" i="0" u="none" strike="noStrike" dirty="0">
                        <a:solidFill>
                          <a:srgbClr val="FFFFFF"/>
                        </a:solidFill>
                        <a:effectLst>
                          <a:outerShdw blurRad="38100" dist="38100" dir="2700000" algn="tl">
                            <a:srgbClr val="000000">
                              <a:alpha val="43137"/>
                            </a:srgbClr>
                          </a:outerShdw>
                        </a:effectLst>
                        <a:latin typeface="Arial" pitchFamily="34" charset="0"/>
                        <a:cs typeface="Arial" pitchFamily="34" charset="0"/>
                      </a:endParaRPr>
                    </a:p>
                  </a:txBody>
                  <a:tcPr marL="0" marR="0" marT="0" marB="0" anchor="ct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general </a:t>
                      </a:r>
                      <a:r>
                        <a:rPr lang="es-ES_tradnl" sz="1400" b="0" i="0" u="sng" strike="noStrike" dirty="0" smtClean="0">
                          <a:latin typeface="Arial"/>
                        </a:rPr>
                        <a:t>&gt;</a:t>
                      </a:r>
                      <a:r>
                        <a:rPr lang="es-ES_tradnl" sz="1400" b="0" i="0" u="none" strike="noStrike" dirty="0" smtClean="0">
                          <a:latin typeface="Arial"/>
                        </a:rPr>
                        <a:t>40 años</a:t>
                      </a:r>
                      <a:endParaRPr lang="es-ES_tradnl" sz="1400" b="0" i="0" u="none" strike="noStrike" dirty="0">
                        <a:latin typeface="Arial"/>
                      </a:endParaRPr>
                    </a:p>
                  </a:txBody>
                  <a:tcPr marL="180000" marR="0" marT="0" marB="0" anchor="ctr">
                    <a:solidFill>
                      <a:schemeClr val="bg1"/>
                    </a:solidFill>
                  </a:tcPr>
                </a:tc>
                <a:tc>
                  <a:txBody>
                    <a:bodyPr/>
                    <a:lstStyle/>
                    <a:p>
                      <a:pPr algn="ctr" fontAlgn="ctr"/>
                      <a:r>
                        <a:rPr lang="es-ES_tradnl" sz="1400" b="0" i="0" u="none" strike="noStrike" dirty="0">
                          <a:latin typeface="Arial"/>
                        </a:rPr>
                        <a:t>24.321.996</a:t>
                      </a:r>
                    </a:p>
                  </a:txBody>
                  <a:tcPr marL="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r>
              <a:tr h="377110">
                <a:tc>
                  <a:txBody>
                    <a:bodyPr/>
                    <a:lstStyle/>
                    <a:p>
                      <a:pPr marL="0" indent="176213" algn="l" fontAlgn="ctr"/>
                      <a:r>
                        <a:rPr lang="es-ES_tradnl" sz="1400" b="0" i="0" u="none" strike="noStrike" dirty="0">
                          <a:latin typeface="Arial"/>
                        </a:rPr>
                        <a:t>Población masculina en el año</a:t>
                      </a:r>
                    </a:p>
                  </a:txBody>
                  <a:tcPr marL="18000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b"/>
                      <a:r>
                        <a:rPr lang="es-ES_tradnl" sz="1400" b="0" i="0" u="none" strike="noStrike">
                          <a:latin typeface="Arial"/>
                        </a:rPr>
                        <a:t>11.646.566</a:t>
                      </a:r>
                    </a:p>
                  </a:txBody>
                  <a:tcPr marL="0" marR="0" marT="0" marB="0" anchor="ctr">
                    <a:solidFill>
                      <a:schemeClr val="bg1"/>
                    </a:solidFill>
                  </a:tcPr>
                </a:tc>
                <a:tc>
                  <a:txBody>
                    <a:bodyPr/>
                    <a:lstStyle/>
                    <a:p>
                      <a:pPr algn="ctr" fontAlgn="b"/>
                      <a:r>
                        <a:rPr lang="es-ES_tradnl" sz="1400" b="0" i="0" u="none" strike="noStrike">
                          <a:latin typeface="Arial"/>
                        </a:rPr>
                        <a:t>11.797.294</a:t>
                      </a:r>
                    </a:p>
                  </a:txBody>
                  <a:tcPr marL="0" marR="0" marT="0" marB="0" anchor="ctr">
                    <a:solidFill>
                      <a:schemeClr val="bg1"/>
                    </a:solidFill>
                  </a:tcPr>
                </a:tc>
                <a:tc>
                  <a:txBody>
                    <a:bodyPr/>
                    <a:lstStyle/>
                    <a:p>
                      <a:pPr algn="ctr" fontAlgn="b"/>
                      <a:r>
                        <a:rPr lang="es-ES_tradnl" sz="1400" b="0" i="0" u="none" strike="noStrike">
                          <a:latin typeface="Arial"/>
                        </a:rPr>
                        <a:t>11.942.395</a:t>
                      </a:r>
                    </a:p>
                  </a:txBody>
                  <a:tcPr marL="0" marR="0" marT="0" marB="0" anchor="ctr">
                    <a:solidFill>
                      <a:schemeClr val="bg1"/>
                    </a:solidFill>
                  </a:tcPr>
                </a:tc>
                <a:tc>
                  <a:txBody>
                    <a:bodyPr/>
                    <a:lstStyle/>
                    <a:p>
                      <a:pPr algn="ctr" fontAlgn="b"/>
                      <a:r>
                        <a:rPr lang="es-ES_tradnl" sz="1400" b="0" i="0" u="none" strike="noStrike">
                          <a:latin typeface="Arial"/>
                        </a:rPr>
                        <a:t>12.077.252</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Población femenina en el año </a:t>
                      </a:r>
                    </a:p>
                  </a:txBody>
                  <a:tcPr marL="180000" marR="0" marT="0" marB="0" anchor="ctr">
                    <a:solidFill>
                      <a:schemeClr val="bg1"/>
                    </a:solidFill>
                  </a:tcPr>
                </a:tc>
                <a:tc>
                  <a:txBody>
                    <a:bodyPr/>
                    <a:lstStyle/>
                    <a:p>
                      <a:pPr algn="ctr" fontAlgn="ctr"/>
                      <a:r>
                        <a:rPr lang="es-ES_tradnl" sz="1400" b="0" i="0" u="none" strike="noStrike" dirty="0">
                          <a:latin typeface="Arial"/>
                        </a:rPr>
                        <a:t> </a:t>
                      </a:r>
                    </a:p>
                  </a:txBody>
                  <a:tcPr marL="72000" marR="72000" marT="0" marB="0" anchor="ctr">
                    <a:solidFill>
                      <a:schemeClr val="bg1"/>
                    </a:solidFill>
                  </a:tcPr>
                </a:tc>
                <a:tc>
                  <a:txBody>
                    <a:bodyPr/>
                    <a:lstStyle/>
                    <a:p>
                      <a:pPr algn="ctr" fontAlgn="b"/>
                      <a:r>
                        <a:rPr lang="es-ES_tradnl" sz="1400" b="0" i="0" u="none" strike="noStrike">
                          <a:latin typeface="Arial"/>
                        </a:rPr>
                        <a:t>13.004.363</a:t>
                      </a:r>
                    </a:p>
                  </a:txBody>
                  <a:tcPr marL="0" marR="0" marT="0" marB="0" anchor="ctr">
                    <a:solidFill>
                      <a:schemeClr val="bg1"/>
                    </a:solidFill>
                  </a:tcPr>
                </a:tc>
                <a:tc>
                  <a:txBody>
                    <a:bodyPr/>
                    <a:lstStyle/>
                    <a:p>
                      <a:pPr algn="ctr" fontAlgn="b"/>
                      <a:r>
                        <a:rPr lang="es-ES_tradnl" sz="1400" b="0" i="0" u="none" strike="noStrike">
                          <a:latin typeface="Arial"/>
                        </a:rPr>
                        <a:t>13.177.535</a:t>
                      </a:r>
                    </a:p>
                  </a:txBody>
                  <a:tcPr marL="0" marR="0" marT="0" marB="0" anchor="ctr">
                    <a:solidFill>
                      <a:schemeClr val="bg1"/>
                    </a:solidFill>
                  </a:tcPr>
                </a:tc>
                <a:tc>
                  <a:txBody>
                    <a:bodyPr/>
                    <a:lstStyle/>
                    <a:p>
                      <a:pPr algn="ctr" fontAlgn="b"/>
                      <a:r>
                        <a:rPr lang="es-ES_tradnl" sz="1400" b="0" i="0" u="none" strike="noStrike">
                          <a:latin typeface="Arial"/>
                        </a:rPr>
                        <a:t>13.347.874</a:t>
                      </a:r>
                    </a:p>
                  </a:txBody>
                  <a:tcPr marL="0" marR="0" marT="0" marB="0" anchor="ctr">
                    <a:solidFill>
                      <a:schemeClr val="bg1"/>
                    </a:solidFill>
                  </a:tcPr>
                </a:tc>
                <a:tc>
                  <a:txBody>
                    <a:bodyPr/>
                    <a:lstStyle/>
                    <a:p>
                      <a:pPr algn="ctr" fontAlgn="b"/>
                      <a:r>
                        <a:rPr lang="es-ES_tradnl" sz="1400" b="0" i="0" u="none" strike="noStrike" dirty="0">
                          <a:latin typeface="Arial"/>
                        </a:rPr>
                        <a:t>13.510.936</a:t>
                      </a:r>
                    </a:p>
                  </a:txBody>
                  <a:tcPr marL="0" marR="0" marT="0" marB="0" anchor="ctr">
                    <a:solidFill>
                      <a:schemeClr val="bg1"/>
                    </a:solidFill>
                  </a:tcP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con EPOC </a:t>
                      </a:r>
                      <a:r>
                        <a:rPr lang="es-ES_tradnl" sz="1200" b="0" i="0" u="none" strike="noStrike" dirty="0" smtClean="0">
                          <a:latin typeface="Arial"/>
                        </a:rPr>
                        <a:t>(prevalente)</a:t>
                      </a:r>
                      <a:endParaRPr lang="es-ES_tradnl" sz="1400" b="0" i="0" u="none" strike="noStrike" dirty="0">
                        <a:latin typeface="Arial"/>
                      </a:endParaRPr>
                    </a:p>
                  </a:txBody>
                  <a:tcPr marL="180000" marR="0" marT="0" marB="0" anchor="ctr">
                    <a:solidFill>
                      <a:schemeClr val="bg1"/>
                    </a:solidFill>
                  </a:tcPr>
                </a:tc>
                <a:tc>
                  <a:txBody>
                    <a:bodyPr/>
                    <a:lstStyle/>
                    <a:p>
                      <a:pPr algn="ctr" fontAlgn="ctr"/>
                      <a:r>
                        <a:rPr lang="es-ES_tradnl" sz="1400" b="0" i="0" u="none" strike="noStrike" dirty="0">
                          <a:latin typeface="Arial"/>
                        </a:rPr>
                        <a:t>1.913.441</a:t>
                      </a:r>
                    </a:p>
                  </a:txBody>
                  <a:tcPr marL="0" marR="0" marT="0" marB="0" anchor="ctr">
                    <a:solidFill>
                      <a:schemeClr val="bg1"/>
                    </a:solidFill>
                  </a:tcPr>
                </a:tc>
                <a:tc>
                  <a:txBody>
                    <a:bodyPr/>
                    <a:lstStyle/>
                    <a:p>
                      <a:pPr algn="ctr" fontAlgn="ctr"/>
                      <a:r>
                        <a:rPr lang="es-ES_tradnl" sz="1400" b="0" i="0" u="none" strike="noStrike" dirty="0">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c>
                  <a:txBody>
                    <a:bodyPr/>
                    <a:lstStyle/>
                    <a:p>
                      <a:pPr algn="ctr" fontAlgn="ctr"/>
                      <a:r>
                        <a:rPr lang="es-ES_tradnl" sz="1400" b="0" i="0" u="none" strike="noStrike">
                          <a:latin typeface="Arial"/>
                        </a:rPr>
                        <a:t> </a:t>
                      </a:r>
                    </a:p>
                  </a:txBody>
                  <a:tcPr marL="0" marR="0" marT="0" marB="0" anchor="ctr">
                    <a:solidFill>
                      <a:schemeClr val="bg1"/>
                    </a:solidFill>
                  </a:tcPr>
                </a:tc>
              </a:tr>
              <a:tr h="377110">
                <a:tc>
                  <a:txBody>
                    <a:bodyPr/>
                    <a:lstStyle/>
                    <a:p>
                      <a:pPr algn="l" fontAlgn="ctr"/>
                      <a:r>
                        <a:rPr lang="es-ES_tradnl" sz="1400" b="0" i="0" u="none" strike="noStrike" dirty="0">
                          <a:latin typeface="Arial"/>
                        </a:rPr>
                        <a:t>Población </a:t>
                      </a:r>
                      <a:r>
                        <a:rPr lang="es-ES_tradnl" sz="1400" b="0" i="0" u="none" strike="noStrike" dirty="0" smtClean="0">
                          <a:latin typeface="Arial"/>
                        </a:rPr>
                        <a:t>con EPOC </a:t>
                      </a:r>
                      <a:r>
                        <a:rPr lang="es-ES_tradnl" sz="1200" b="0" i="0" u="none" strike="noStrike" dirty="0" smtClean="0">
                          <a:latin typeface="Arial"/>
                        </a:rPr>
                        <a:t>(nuevos casos/año)</a:t>
                      </a:r>
                      <a:endParaRPr lang="es-ES_tradnl" sz="1400" b="0" i="0" u="none" strike="noStrike" dirty="0">
                        <a:latin typeface="Arial"/>
                      </a:endParaRPr>
                    </a:p>
                  </a:txBody>
                  <a:tcPr marL="180000" marR="0" marT="0" marB="0" anchor="ctr">
                    <a:solidFill>
                      <a:schemeClr val="bg1"/>
                    </a:solidFill>
                  </a:tcPr>
                </a:tc>
                <a:tc>
                  <a:txBody>
                    <a:bodyPr/>
                    <a:lstStyle/>
                    <a:p>
                      <a:pPr algn="ctr" fontAlgn="ctr"/>
                      <a:endParaRPr lang="es-ES_tradnl" sz="1400" b="0" i="0" u="none" strike="noStrike">
                        <a:latin typeface="Arial"/>
                      </a:endParaRPr>
                    </a:p>
                  </a:txBody>
                  <a:tcPr marL="0" marR="0" marT="0" marB="0" anchor="ctr">
                    <a:solidFill>
                      <a:schemeClr val="bg1"/>
                    </a:solidFill>
                  </a:tcPr>
                </a:tc>
                <a:tc>
                  <a:txBody>
                    <a:bodyPr/>
                    <a:lstStyle/>
                    <a:p>
                      <a:pPr algn="ctr" fontAlgn="ctr"/>
                      <a:r>
                        <a:rPr lang="es-ES_tradnl" sz="1400" b="0" i="0" u="none" strike="noStrike" dirty="0">
                          <a:latin typeface="Arial"/>
                        </a:rPr>
                        <a:t>222.000</a:t>
                      </a:r>
                    </a:p>
                  </a:txBody>
                  <a:tcPr marL="0" marR="0" marT="0" marB="0" anchor="ctr">
                    <a:solidFill>
                      <a:schemeClr val="bg1"/>
                    </a:solidFill>
                  </a:tcPr>
                </a:tc>
                <a:tc>
                  <a:txBody>
                    <a:bodyPr/>
                    <a:lstStyle/>
                    <a:p>
                      <a:pPr algn="ctr" fontAlgn="ctr"/>
                      <a:r>
                        <a:rPr lang="es-ES_tradnl" sz="1400" b="0" i="0" u="none" strike="noStrike">
                          <a:latin typeface="Arial"/>
                        </a:rPr>
                        <a:t>224.888</a:t>
                      </a:r>
                    </a:p>
                  </a:txBody>
                  <a:tcPr marL="0" marR="0" marT="0" marB="0" anchor="ctr">
                    <a:solidFill>
                      <a:schemeClr val="bg1"/>
                    </a:solidFill>
                  </a:tcPr>
                </a:tc>
                <a:tc>
                  <a:txBody>
                    <a:bodyPr/>
                    <a:lstStyle/>
                    <a:p>
                      <a:pPr algn="ctr" fontAlgn="ctr"/>
                      <a:r>
                        <a:rPr lang="es-ES_tradnl" sz="1400" b="0" i="0" u="none" strike="noStrike">
                          <a:latin typeface="Arial"/>
                        </a:rPr>
                        <a:t>227.680</a:t>
                      </a:r>
                    </a:p>
                  </a:txBody>
                  <a:tcPr marL="0" marR="0" marT="0" marB="0" anchor="ctr">
                    <a:solidFill>
                      <a:schemeClr val="bg1"/>
                    </a:solidFill>
                  </a:tcPr>
                </a:tc>
                <a:tc>
                  <a:txBody>
                    <a:bodyPr/>
                    <a:lstStyle/>
                    <a:p>
                      <a:pPr algn="ctr" fontAlgn="ctr"/>
                      <a:r>
                        <a:rPr lang="es-ES_tradnl" sz="1400" b="0" i="0" u="none" strike="noStrike" dirty="0">
                          <a:latin typeface="Arial"/>
                        </a:rPr>
                        <a:t>230.289</a:t>
                      </a:r>
                    </a:p>
                  </a:txBody>
                  <a:tcPr marL="0" marR="0" marT="0" marB="0" anchor="ctr">
                    <a:solidFill>
                      <a:schemeClr val="bg1"/>
                    </a:solidFill>
                  </a:tcPr>
                </a:tc>
              </a:tr>
              <a:tr h="377110">
                <a:tc>
                  <a:txBody>
                    <a:bodyPr/>
                    <a:lstStyle/>
                    <a:p>
                      <a:pPr algn="l" fontAlgn="ctr"/>
                      <a:r>
                        <a:rPr lang="es-ES_tradnl" sz="1400" b="0" i="0" u="none" strike="noStrike" dirty="0">
                          <a:latin typeface="Arial"/>
                        </a:rPr>
                        <a:t>Diagnosticados de EPOC</a:t>
                      </a:r>
                    </a:p>
                  </a:txBody>
                  <a:tcPr marL="180000" marR="0" marT="0" marB="0" anchor="ctr">
                    <a:solidFill>
                      <a:schemeClr val="bg1"/>
                    </a:solidFill>
                  </a:tcPr>
                </a:tc>
                <a:tc>
                  <a:txBody>
                    <a:bodyPr/>
                    <a:lstStyle/>
                    <a:p>
                      <a:pPr algn="ctr" fontAlgn="ctr"/>
                      <a:r>
                        <a:rPr lang="es-ES_tradnl" sz="1400" b="0" i="0" u="none" strike="noStrike">
                          <a:latin typeface="Arial"/>
                        </a:rPr>
                        <a:t>516.629</a:t>
                      </a:r>
                    </a:p>
                  </a:txBody>
                  <a:tcPr marL="0" marR="0" marT="0" marB="0" anchor="ctr">
                    <a:solidFill>
                      <a:schemeClr val="bg1"/>
                    </a:solidFill>
                  </a:tcPr>
                </a:tc>
                <a:tc>
                  <a:txBody>
                    <a:bodyPr/>
                    <a:lstStyle/>
                    <a:p>
                      <a:pPr algn="ctr" fontAlgn="ctr"/>
                      <a:r>
                        <a:rPr lang="es-ES_tradnl" sz="1400" b="0" i="0" u="none" strike="noStrike" dirty="0">
                          <a:latin typeface="Arial"/>
                        </a:rPr>
                        <a:t>59.940</a:t>
                      </a:r>
                    </a:p>
                  </a:txBody>
                  <a:tcPr marL="0" marR="0" marT="0" marB="0" anchor="ctr">
                    <a:solidFill>
                      <a:schemeClr val="bg1"/>
                    </a:solidFill>
                  </a:tcPr>
                </a:tc>
                <a:tc>
                  <a:txBody>
                    <a:bodyPr/>
                    <a:lstStyle/>
                    <a:p>
                      <a:pPr algn="ctr" fontAlgn="ctr"/>
                      <a:r>
                        <a:rPr lang="es-ES_tradnl" sz="1400" b="0" i="0" u="none" strike="noStrike" dirty="0">
                          <a:latin typeface="Arial"/>
                        </a:rPr>
                        <a:t>60.720</a:t>
                      </a:r>
                    </a:p>
                  </a:txBody>
                  <a:tcPr marL="0" marR="0" marT="0" marB="0" anchor="ctr">
                    <a:solidFill>
                      <a:schemeClr val="bg1"/>
                    </a:solidFill>
                  </a:tcPr>
                </a:tc>
                <a:tc>
                  <a:txBody>
                    <a:bodyPr/>
                    <a:lstStyle/>
                    <a:p>
                      <a:pPr algn="ctr" fontAlgn="ctr"/>
                      <a:r>
                        <a:rPr lang="es-ES_tradnl" sz="1400" b="0" i="0" u="none" strike="noStrike">
                          <a:latin typeface="Arial"/>
                        </a:rPr>
                        <a:t>61.474</a:t>
                      </a:r>
                    </a:p>
                  </a:txBody>
                  <a:tcPr marL="0" marR="0" marT="0" marB="0" anchor="ctr">
                    <a:solidFill>
                      <a:schemeClr val="bg1"/>
                    </a:solidFill>
                  </a:tcPr>
                </a:tc>
                <a:tc>
                  <a:txBody>
                    <a:bodyPr/>
                    <a:lstStyle/>
                    <a:p>
                      <a:pPr algn="ctr" fontAlgn="ctr"/>
                      <a:r>
                        <a:rPr lang="es-ES_tradnl" sz="1400" b="0" i="0" u="none" strike="noStrike">
                          <a:latin typeface="Arial"/>
                        </a:rPr>
                        <a:t>62.178</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Fumadores con EPOC </a:t>
                      </a:r>
                    </a:p>
                  </a:txBody>
                  <a:tcPr marL="180000" marR="0" marT="0" marB="0" anchor="ctr">
                    <a:solidFill>
                      <a:schemeClr val="bg1"/>
                    </a:solidFill>
                  </a:tcPr>
                </a:tc>
                <a:tc>
                  <a:txBody>
                    <a:bodyPr/>
                    <a:lstStyle/>
                    <a:p>
                      <a:pPr algn="ctr" fontAlgn="ctr"/>
                      <a:r>
                        <a:rPr lang="es-ES_tradnl" sz="1400" b="0" i="0" u="none" strike="noStrike">
                          <a:latin typeface="Arial"/>
                        </a:rPr>
                        <a:t>100.606</a:t>
                      </a:r>
                    </a:p>
                  </a:txBody>
                  <a:tcPr marL="0" marR="0" marT="0" marB="0" anchor="ctr">
                    <a:solidFill>
                      <a:schemeClr val="bg1"/>
                    </a:solidFill>
                  </a:tcPr>
                </a:tc>
                <a:tc>
                  <a:txBody>
                    <a:bodyPr/>
                    <a:lstStyle/>
                    <a:p>
                      <a:pPr algn="ctr" fontAlgn="ctr"/>
                      <a:r>
                        <a:rPr lang="es-ES_tradnl" sz="1400" b="0" i="0" u="none" strike="noStrike">
                          <a:latin typeface="Arial"/>
                        </a:rPr>
                        <a:t>14.895</a:t>
                      </a:r>
                    </a:p>
                  </a:txBody>
                  <a:tcPr marL="0" marR="0" marT="0" marB="0" anchor="ctr">
                    <a:solidFill>
                      <a:schemeClr val="bg1"/>
                    </a:solidFill>
                  </a:tcPr>
                </a:tc>
                <a:tc>
                  <a:txBody>
                    <a:bodyPr/>
                    <a:lstStyle/>
                    <a:p>
                      <a:pPr algn="ctr" fontAlgn="ctr"/>
                      <a:r>
                        <a:rPr lang="es-ES_tradnl" sz="1400" b="0" i="0" u="none" strike="noStrike" dirty="0">
                          <a:latin typeface="Arial"/>
                        </a:rPr>
                        <a:t>15.072</a:t>
                      </a:r>
                    </a:p>
                  </a:txBody>
                  <a:tcPr marL="0" marR="0" marT="0" marB="0" anchor="ctr">
                    <a:solidFill>
                      <a:schemeClr val="bg1"/>
                    </a:solidFill>
                  </a:tcPr>
                </a:tc>
                <a:tc>
                  <a:txBody>
                    <a:bodyPr/>
                    <a:lstStyle/>
                    <a:p>
                      <a:pPr algn="ctr" fontAlgn="ctr"/>
                      <a:r>
                        <a:rPr lang="es-ES_tradnl" sz="1400" b="0" i="0" u="none" strike="noStrike">
                          <a:latin typeface="Arial"/>
                        </a:rPr>
                        <a:t>15.238</a:t>
                      </a:r>
                    </a:p>
                  </a:txBody>
                  <a:tcPr marL="0" marR="0" marT="0" marB="0" anchor="ctr">
                    <a:solidFill>
                      <a:schemeClr val="bg1"/>
                    </a:solidFill>
                  </a:tcPr>
                </a:tc>
                <a:tc>
                  <a:txBody>
                    <a:bodyPr/>
                    <a:lstStyle/>
                    <a:p>
                      <a:pPr algn="ctr" fontAlgn="ctr"/>
                      <a:r>
                        <a:rPr lang="es-ES_tradnl" sz="1400" b="0" i="0" u="none" strike="noStrike">
                          <a:latin typeface="Arial"/>
                        </a:rPr>
                        <a:t>15.388</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Desean dejar de fumar </a:t>
                      </a:r>
                    </a:p>
                  </a:txBody>
                  <a:tcPr marL="180000" marR="0" marT="0" marB="0" anchor="ctr">
                    <a:solidFill>
                      <a:schemeClr val="bg1"/>
                    </a:solidFill>
                  </a:tcPr>
                </a:tc>
                <a:tc>
                  <a:txBody>
                    <a:bodyPr/>
                    <a:lstStyle/>
                    <a:p>
                      <a:pPr algn="ctr" fontAlgn="ctr"/>
                      <a:r>
                        <a:rPr lang="es-ES_tradnl" sz="1400" b="0" i="0" u="none" strike="noStrike" dirty="0">
                          <a:latin typeface="Arial"/>
                        </a:rPr>
                        <a:t>61.369</a:t>
                      </a:r>
                    </a:p>
                  </a:txBody>
                  <a:tcPr marL="0" marR="0" marT="0" marB="0" anchor="ctr">
                    <a:solidFill>
                      <a:schemeClr val="bg1"/>
                    </a:solidFill>
                  </a:tcPr>
                </a:tc>
                <a:tc>
                  <a:txBody>
                    <a:bodyPr/>
                    <a:lstStyle/>
                    <a:p>
                      <a:pPr algn="ctr" fontAlgn="ctr"/>
                      <a:r>
                        <a:rPr lang="es-ES_tradnl" sz="1400" b="0" i="0" u="none" strike="noStrike">
                          <a:latin typeface="Arial"/>
                        </a:rPr>
                        <a:t>9.086</a:t>
                      </a:r>
                    </a:p>
                  </a:txBody>
                  <a:tcPr marL="0" marR="0" marT="0" marB="0" anchor="ctr">
                    <a:solidFill>
                      <a:schemeClr val="bg1"/>
                    </a:solidFill>
                  </a:tcPr>
                </a:tc>
                <a:tc>
                  <a:txBody>
                    <a:bodyPr/>
                    <a:lstStyle/>
                    <a:p>
                      <a:pPr algn="ctr" fontAlgn="ctr"/>
                      <a:r>
                        <a:rPr lang="es-ES_tradnl" sz="1400" b="0" i="0" u="none" strike="noStrike" dirty="0">
                          <a:latin typeface="Arial"/>
                        </a:rPr>
                        <a:t>9.194</a:t>
                      </a:r>
                    </a:p>
                  </a:txBody>
                  <a:tcPr marL="0" marR="0" marT="0" marB="0" anchor="ctr">
                    <a:solidFill>
                      <a:schemeClr val="bg1"/>
                    </a:solidFill>
                  </a:tcPr>
                </a:tc>
                <a:tc>
                  <a:txBody>
                    <a:bodyPr/>
                    <a:lstStyle/>
                    <a:p>
                      <a:pPr algn="ctr" fontAlgn="ctr"/>
                      <a:r>
                        <a:rPr lang="es-ES_tradnl" sz="1400" b="0" i="0" u="none" strike="noStrike" dirty="0">
                          <a:latin typeface="Arial"/>
                        </a:rPr>
                        <a:t>9.295</a:t>
                      </a:r>
                    </a:p>
                  </a:txBody>
                  <a:tcPr marL="0" marR="0" marT="0" marB="0" anchor="ctr">
                    <a:solidFill>
                      <a:schemeClr val="bg1"/>
                    </a:solidFill>
                  </a:tcPr>
                </a:tc>
                <a:tc>
                  <a:txBody>
                    <a:bodyPr/>
                    <a:lstStyle/>
                    <a:p>
                      <a:pPr algn="ctr" fontAlgn="ctr"/>
                      <a:r>
                        <a:rPr lang="es-ES_tradnl" sz="1400" b="0" i="0" u="none" strike="noStrike">
                          <a:latin typeface="Arial"/>
                        </a:rPr>
                        <a:t>9.387</a:t>
                      </a:r>
                    </a:p>
                  </a:txBody>
                  <a:tcPr marL="0" marR="0" marT="0" marB="0" anchor="ctr">
                    <a:solidFill>
                      <a:schemeClr val="bg1"/>
                    </a:solidFill>
                  </a:tcPr>
                </a:tc>
              </a:tr>
              <a:tr h="377110">
                <a:tc>
                  <a:txBody>
                    <a:bodyPr/>
                    <a:lstStyle/>
                    <a:p>
                      <a:pPr marL="0" indent="176213" algn="l" fontAlgn="ctr"/>
                      <a:r>
                        <a:rPr lang="es-ES_tradnl" sz="1400" b="0" i="0" u="none" strike="noStrike" dirty="0">
                          <a:latin typeface="Arial"/>
                        </a:rPr>
                        <a:t>Dispuestos a dejar de </a:t>
                      </a:r>
                      <a:r>
                        <a:rPr lang="es-ES_tradnl" sz="1400" b="0" i="0" u="none" strike="noStrike" dirty="0" smtClean="0">
                          <a:latin typeface="Arial"/>
                        </a:rPr>
                        <a:t>fumar</a:t>
                      </a:r>
                      <a:endParaRPr lang="es-ES_tradnl" sz="1400" b="0" i="0" u="none" strike="noStrike" dirty="0">
                        <a:latin typeface="Arial"/>
                      </a:endParaRPr>
                    </a:p>
                  </a:txBody>
                  <a:tcPr marL="18000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dirty="0">
                          <a:latin typeface="Arial"/>
                        </a:rPr>
                        <a:t>26.266</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dirty="0">
                          <a:latin typeface="Arial"/>
                        </a:rPr>
                        <a:t>3.889</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dirty="0">
                          <a:latin typeface="Arial"/>
                        </a:rPr>
                        <a:t>3.935</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dirty="0">
                          <a:latin typeface="Arial"/>
                        </a:rPr>
                        <a:t>3.978</a:t>
                      </a:r>
                    </a:p>
                  </a:txBody>
                  <a:tcPr marL="0" marR="0"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_tradnl" sz="1400" b="0" i="0" u="none" strike="noStrike" dirty="0">
                          <a:latin typeface="Arial"/>
                        </a:rPr>
                        <a:t>4.018</a:t>
                      </a:r>
                    </a:p>
                  </a:txBody>
                  <a:tcPr marL="0" marR="0" marT="0" marB="0" anchor="ctr">
                    <a:lnB w="38100" cap="flat" cmpd="sng" algn="ctr">
                      <a:solidFill>
                        <a:schemeClr val="tx1"/>
                      </a:solidFill>
                      <a:prstDash val="solid"/>
                      <a:round/>
                      <a:headEnd type="none" w="med" len="med"/>
                      <a:tailEnd type="none" w="med" len="med"/>
                    </a:lnB>
                    <a:solidFill>
                      <a:schemeClr val="bg1"/>
                    </a:solidFill>
                  </a:tcPr>
                </a:tc>
              </a:tr>
              <a:tr h="377110">
                <a:tc>
                  <a:txBody>
                    <a:bodyPr/>
                    <a:lstStyle/>
                    <a:p>
                      <a:pPr marL="0" indent="176213" algn="l" fontAlgn="ctr"/>
                      <a:r>
                        <a:rPr lang="es-ES_tradnl" sz="1400" b="0" i="1" u="none" strike="noStrike" dirty="0" smtClean="0">
                          <a:effectLst/>
                          <a:latin typeface="Arial"/>
                        </a:rPr>
                        <a:t>Usaría</a:t>
                      </a:r>
                      <a:r>
                        <a:rPr lang="es-ES_tradnl" sz="1400" b="0" i="1" u="none" strike="noStrike" baseline="0" dirty="0" smtClean="0">
                          <a:effectLst/>
                          <a:latin typeface="Arial"/>
                        </a:rPr>
                        <a:t>n </a:t>
                      </a:r>
                      <a:r>
                        <a:rPr lang="es-ES_tradnl" sz="1400" b="0" i="1" u="none" strike="noStrike" baseline="0" dirty="0" err="1" smtClean="0">
                          <a:effectLst/>
                          <a:latin typeface="Arial"/>
                        </a:rPr>
                        <a:t>tto</a:t>
                      </a:r>
                      <a:r>
                        <a:rPr lang="es-ES_tradnl" sz="1400" b="0" i="1" u="none" strike="noStrike" baseline="0" dirty="0" smtClean="0">
                          <a:effectLst/>
                          <a:latin typeface="Arial"/>
                        </a:rPr>
                        <a:t> Farmacológico</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3.638</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a:latin typeface="Arial"/>
                        </a:rPr>
                        <a:t>539</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a:latin typeface="Arial"/>
                        </a:rPr>
                        <a:t>545</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a:latin typeface="Arial"/>
                        </a:rPr>
                        <a:t>551</a:t>
                      </a:r>
                    </a:p>
                  </a:txBody>
                  <a:tcPr marL="0" marR="0" marT="0" marB="0" anchor="ctr">
                    <a:lnT w="38100" cap="flat" cmpd="sng" algn="ctr">
                      <a:solidFill>
                        <a:schemeClr val="tx1"/>
                      </a:solidFill>
                      <a:prstDash val="solid"/>
                      <a:round/>
                      <a:headEnd type="none" w="med" len="med"/>
                      <a:tailEnd type="none" w="med" len="med"/>
                    </a:lnT>
                  </a:tcPr>
                </a:tc>
                <a:tc>
                  <a:txBody>
                    <a:bodyPr/>
                    <a:lstStyle/>
                    <a:p>
                      <a:pPr algn="ctr" fontAlgn="ctr"/>
                      <a:r>
                        <a:rPr lang="es-ES_tradnl" sz="1400" b="1" i="1" u="none" strike="noStrike" dirty="0">
                          <a:latin typeface="Arial"/>
                        </a:rPr>
                        <a:t>556</a:t>
                      </a:r>
                    </a:p>
                  </a:txBody>
                  <a:tcPr marL="0" marR="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r>
              <a:tr h="377110">
                <a:tc>
                  <a:txBody>
                    <a:bodyPr/>
                    <a:lstStyle/>
                    <a:p>
                      <a:pPr marL="0" indent="176213" algn="l" fontAlgn="ctr"/>
                      <a:r>
                        <a:rPr lang="es-ES_tradnl" sz="1400" b="0" i="1" u="none" strike="noStrike" dirty="0" smtClean="0">
                          <a:effectLst/>
                          <a:latin typeface="Arial"/>
                        </a:rPr>
                        <a:t>Fracasos tras intento cesación</a:t>
                      </a:r>
                      <a:r>
                        <a:rPr lang="es-ES_tradnl" sz="1400" b="0" i="1" u="none" strike="noStrike" baseline="0" dirty="0" smtClean="0">
                          <a:effectLst/>
                          <a:latin typeface="Arial"/>
                        </a:rPr>
                        <a:t> </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tcPr>
                </a:tc>
                <a:tc>
                  <a:txBody>
                    <a:bodyPr/>
                    <a:lstStyle/>
                    <a:p>
                      <a:endParaRPr lang="es-ES_tradnl" b="1" i="1" dirty="0">
                        <a:effectLst/>
                      </a:endParaRPr>
                    </a:p>
                  </a:txBody>
                  <a:tcPr marL="0" marR="0" marT="0" marB="0" anchor="ctr"/>
                </a:tc>
                <a:tc>
                  <a:txBody>
                    <a:bodyPr/>
                    <a:lstStyle/>
                    <a:p>
                      <a:pPr algn="ctr" fontAlgn="ctr"/>
                      <a:r>
                        <a:rPr lang="es-ES_tradnl" sz="1400" b="1" i="1" u="none" strike="noStrike" dirty="0">
                          <a:solidFill>
                            <a:schemeClr val="tx1"/>
                          </a:solidFill>
                          <a:latin typeface="Arial"/>
                        </a:rPr>
                        <a:t>3.358</a:t>
                      </a:r>
                    </a:p>
                  </a:txBody>
                  <a:tcPr marL="0" marR="0" marT="0" marB="0" anchor="ctr"/>
                </a:tc>
                <a:tc>
                  <a:txBody>
                    <a:bodyPr/>
                    <a:lstStyle/>
                    <a:p>
                      <a:pPr algn="ctr" fontAlgn="ctr"/>
                      <a:r>
                        <a:rPr lang="es-ES_tradnl" sz="1400" b="1" i="1" u="none" strike="noStrike">
                          <a:solidFill>
                            <a:schemeClr val="tx1"/>
                          </a:solidFill>
                          <a:latin typeface="Arial"/>
                        </a:rPr>
                        <a:t>3.605</a:t>
                      </a:r>
                    </a:p>
                  </a:txBody>
                  <a:tcPr marL="0" marR="0" marT="0" marB="0" anchor="ctr"/>
                </a:tc>
                <a:tc>
                  <a:txBody>
                    <a:bodyPr/>
                    <a:lstStyle/>
                    <a:p>
                      <a:pPr algn="ctr" fontAlgn="ctr"/>
                      <a:r>
                        <a:rPr lang="es-ES_tradnl" sz="1400" b="1" i="1" u="none" strike="noStrike">
                          <a:solidFill>
                            <a:schemeClr val="tx1"/>
                          </a:solidFill>
                          <a:latin typeface="Arial"/>
                        </a:rPr>
                        <a:t>3.849</a:t>
                      </a:r>
                    </a:p>
                  </a:txBody>
                  <a:tcPr marL="0" marR="0" marT="0" marB="0" anchor="ctr"/>
                </a:tc>
                <a:tc>
                  <a:txBody>
                    <a:bodyPr/>
                    <a:lstStyle/>
                    <a:p>
                      <a:pPr algn="ctr" fontAlgn="ctr"/>
                      <a:r>
                        <a:rPr lang="es-ES_tradnl" sz="1400" b="1" i="1" u="none" strike="noStrike">
                          <a:solidFill>
                            <a:schemeClr val="tx1"/>
                          </a:solidFill>
                          <a:latin typeface="Arial"/>
                        </a:rPr>
                        <a:t>1.421</a:t>
                      </a:r>
                    </a:p>
                  </a:txBody>
                  <a:tcPr marL="0" marR="0" marT="0" marB="0" anchor="ctr">
                    <a:lnR w="38100" cap="flat" cmpd="sng" algn="ctr">
                      <a:solidFill>
                        <a:schemeClr val="tx1"/>
                      </a:solidFill>
                      <a:prstDash val="solid"/>
                      <a:round/>
                      <a:headEnd type="none" w="med" len="med"/>
                      <a:tailEnd type="none" w="med" len="med"/>
                    </a:lnR>
                  </a:tcPr>
                </a:tc>
              </a:tr>
              <a:tr h="377110">
                <a:tc>
                  <a:txBody>
                    <a:bodyPr/>
                    <a:lstStyle/>
                    <a:p>
                      <a:pPr marL="0" indent="176213" algn="l" fontAlgn="ctr"/>
                      <a:r>
                        <a:rPr lang="es-ES_tradnl" sz="1400" b="0" i="1" u="none" strike="noStrike" dirty="0" smtClean="0">
                          <a:effectLst/>
                          <a:latin typeface="Arial"/>
                        </a:rPr>
                        <a:t>Recaídas tras abstinencia</a:t>
                      </a:r>
                      <a:r>
                        <a:rPr lang="es-ES_tradnl" sz="1400" b="0" i="1" u="none" strike="noStrike" baseline="0" dirty="0" smtClean="0">
                          <a:effectLst/>
                          <a:latin typeface="Arial"/>
                        </a:rPr>
                        <a:t> </a:t>
                      </a:r>
                      <a:r>
                        <a:rPr lang="es-ES_tradnl" sz="1400" b="0" i="1" u="none" strike="noStrike" dirty="0" smtClean="0">
                          <a:effectLst/>
                          <a:latin typeface="Arial"/>
                        </a:rPr>
                        <a:t>52 semanas</a:t>
                      </a:r>
                      <a:endParaRPr lang="es-ES_tradnl" sz="1400" b="0" i="1" u="none" strike="noStrike" dirty="0">
                        <a:effectLst/>
                        <a:latin typeface="Arial"/>
                      </a:endParaRPr>
                    </a:p>
                  </a:txBody>
                  <a:tcPr marL="18000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endParaRPr lang="es-ES_tradnl" b="1" i="1" dirty="0">
                        <a:effectLst/>
                      </a:endParaRP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a:solidFill>
                            <a:schemeClr val="tx1"/>
                          </a:solidFill>
                          <a:latin typeface="Arial"/>
                        </a:rPr>
                        <a:t>8</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a:solidFill>
                            <a:schemeClr val="tx1"/>
                          </a:solidFill>
                          <a:latin typeface="Arial"/>
                        </a:rPr>
                        <a:t>17</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a:solidFill>
                            <a:schemeClr val="tx1"/>
                          </a:solidFill>
                          <a:latin typeface="Arial"/>
                        </a:rPr>
                        <a:t>26</a:t>
                      </a:r>
                    </a:p>
                  </a:txBody>
                  <a:tcPr marL="0" marR="0" marT="0" marB="0" anchor="ctr">
                    <a:lnB w="38100" cap="flat" cmpd="sng" algn="ctr">
                      <a:solidFill>
                        <a:schemeClr val="tx1"/>
                      </a:solidFill>
                      <a:prstDash val="solid"/>
                      <a:round/>
                      <a:headEnd type="none" w="med" len="med"/>
                      <a:tailEnd type="none" w="med" len="med"/>
                    </a:lnB>
                  </a:tcPr>
                </a:tc>
                <a:tc>
                  <a:txBody>
                    <a:bodyPr/>
                    <a:lstStyle/>
                    <a:p>
                      <a:pPr algn="ctr" fontAlgn="ctr"/>
                      <a:r>
                        <a:rPr lang="es-ES_tradnl" sz="1400" b="1" i="1" u="none" strike="noStrike" dirty="0">
                          <a:solidFill>
                            <a:schemeClr val="tx1"/>
                          </a:solidFill>
                          <a:latin typeface="Arial"/>
                        </a:rPr>
                        <a:t>28</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r h="377110">
                <a:tc>
                  <a:txBody>
                    <a:bodyPr/>
                    <a:lstStyle/>
                    <a:p>
                      <a:pPr marL="0" marR="0" indent="176213" algn="l" defTabSz="914400" rtl="0" eaLnBrk="1" fontAlgn="ctr" latinLnBrk="0" hangingPunct="1">
                        <a:lnSpc>
                          <a:spcPct val="100000"/>
                        </a:lnSpc>
                        <a:spcBef>
                          <a:spcPts val="0"/>
                        </a:spcBef>
                        <a:spcAft>
                          <a:spcPts val="0"/>
                        </a:spcAft>
                        <a:buClrTx/>
                        <a:buSzTx/>
                        <a:buFontTx/>
                        <a:buNone/>
                        <a:tabLst/>
                        <a:defRPr/>
                      </a:pPr>
                      <a:r>
                        <a:rPr lang="es-ES_tradnl" sz="1600" b="1" i="0" u="none" strike="noStrike" dirty="0" smtClean="0">
                          <a:solidFill>
                            <a:schemeClr val="bg1"/>
                          </a:solidFill>
                          <a:latin typeface="Arial"/>
                        </a:rPr>
                        <a:t>Total Tratados</a:t>
                      </a:r>
                      <a:r>
                        <a:rPr lang="es-ES_tradnl" sz="1600" b="1" i="0" u="none" strike="noStrike" baseline="0" dirty="0" smtClean="0">
                          <a:solidFill>
                            <a:schemeClr val="bg1"/>
                          </a:solidFill>
                          <a:latin typeface="Arial"/>
                        </a:rPr>
                        <a:t> en el año</a:t>
                      </a:r>
                      <a:endParaRPr lang="es-ES_tradnl" sz="1600" b="1" i="0" u="none" strike="noStrike" dirty="0" smtClean="0">
                        <a:solidFill>
                          <a:schemeClr val="bg1"/>
                        </a:solidFill>
                        <a:latin typeface="Arial"/>
                      </a:endParaRPr>
                    </a:p>
                  </a:txBody>
                  <a:tcPr marL="18000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rgbClr val="FFFFFF"/>
                          </a:solidFill>
                          <a:latin typeface="Arial"/>
                        </a:rPr>
                        <a:t>3.638</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a:solidFill>
                            <a:srgbClr val="FFFFFF"/>
                          </a:solidFill>
                          <a:latin typeface="Arial"/>
                        </a:rPr>
                        <a:t>3.905</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a:solidFill>
                            <a:srgbClr val="FFFFFF"/>
                          </a:solidFill>
                          <a:latin typeface="Arial"/>
                        </a:rPr>
                        <a:t>4.167</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a:solidFill>
                            <a:srgbClr val="FFFFFF"/>
                          </a:solidFill>
                          <a:latin typeface="Arial"/>
                        </a:rPr>
                        <a:t>4.426</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c>
                  <a:txBody>
                    <a:bodyPr/>
                    <a:lstStyle/>
                    <a:p>
                      <a:pPr algn="ctr" fontAlgn="ctr"/>
                      <a:r>
                        <a:rPr lang="es-ES_tradnl" sz="1600" b="1" i="0" u="none" strike="noStrike" dirty="0">
                          <a:solidFill>
                            <a:srgbClr val="FFFFFF"/>
                          </a:solidFill>
                          <a:latin typeface="Arial"/>
                        </a:rPr>
                        <a:t>2.006</a:t>
                      </a:r>
                    </a:p>
                  </a:txBody>
                  <a:tcPr marL="0" marR="0" marT="0" marB="0" anchor="ctr">
                    <a:lnT w="38100" cap="flat" cmpd="sng" algn="ctr">
                      <a:solidFill>
                        <a:schemeClr val="tx1"/>
                      </a:solidFill>
                      <a:prstDash val="solid"/>
                      <a:round/>
                      <a:headEnd type="none" w="med" len="med"/>
                      <a:tailEnd type="none" w="med" len="med"/>
                    </a:lnT>
                    <a:solidFill>
                      <a:schemeClr val="accent1">
                        <a:lumMod val="75000"/>
                      </a:schemeClr>
                    </a:solidFill>
                  </a:tcPr>
                </a:tc>
              </a:tr>
            </a:tbl>
          </a:graphicData>
        </a:graphic>
      </p:graphicFrame>
      <p:sp>
        <p:nvSpPr>
          <p:cNvPr id="8194" name="1 Título"/>
          <p:cNvSpPr>
            <a:spLocks noGrp="1"/>
          </p:cNvSpPr>
          <p:nvPr>
            <p:ph type="title"/>
          </p:nvPr>
        </p:nvSpPr>
        <p:spPr>
          <a:xfrm>
            <a:off x="251520" y="260648"/>
            <a:ext cx="8136904" cy="508918"/>
          </a:xfrm>
        </p:spPr>
        <p:txBody>
          <a:bodyPr/>
          <a:lstStyle/>
          <a:p>
            <a:pPr eaLnBrk="1" fontAlgn="auto" hangingPunct="1">
              <a:spcAft>
                <a:spcPts val="0"/>
              </a:spcAft>
              <a:defRPr/>
            </a:pPr>
            <a:r>
              <a:rPr lang="es-ES_tradnl" sz="2400" u="sng" dirty="0" smtClean="0">
                <a:solidFill>
                  <a:schemeClr val="tx1"/>
                </a:solidFill>
                <a:effectLst/>
              </a:rPr>
              <a:t>Resultados: Escenario actual sin financiación</a:t>
            </a:r>
            <a:br>
              <a:rPr lang="es-ES_tradnl" sz="2400" u="sng" dirty="0" smtClean="0">
                <a:solidFill>
                  <a:schemeClr val="tx1"/>
                </a:solidFill>
                <a:effectLst/>
              </a:rPr>
            </a:br>
            <a:r>
              <a:rPr lang="es-ES_tradnl" sz="2000" u="sng" dirty="0" smtClean="0">
                <a:solidFill>
                  <a:schemeClr val="tx1"/>
                </a:solidFill>
                <a:effectLst/>
              </a:rPr>
              <a:t>Total población a tratar por año de AIP </a:t>
            </a:r>
            <a:endParaRPr lang="es-ES_tradnl" sz="2400" u="sng" dirty="0" smtClean="0">
              <a:solidFill>
                <a:schemeClr val="tx1"/>
              </a:solidFill>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10951</TotalTime>
  <Words>4824</Words>
  <Application>Microsoft Office PowerPoint</Application>
  <PresentationFormat>Presentación en pantalla (4:3)</PresentationFormat>
  <Paragraphs>1034</Paragraphs>
  <Slides>47</Slides>
  <Notes>14</Notes>
  <HiddenSlides>0</HiddenSlides>
  <MMClips>0</MMClips>
  <ScaleCrop>false</ScaleCrop>
  <HeadingPairs>
    <vt:vector size="4" baseType="variant">
      <vt:variant>
        <vt:lpstr>Tema</vt:lpstr>
      </vt:variant>
      <vt:variant>
        <vt:i4>1</vt:i4>
      </vt:variant>
      <vt:variant>
        <vt:lpstr>Títulos de diapositiva</vt:lpstr>
      </vt:variant>
      <vt:variant>
        <vt:i4>47</vt:i4>
      </vt:variant>
    </vt:vector>
  </HeadingPairs>
  <TitlesOfParts>
    <vt:vector size="48" baseType="lpstr">
      <vt:lpstr>Concurrencia</vt:lpstr>
      <vt:lpstr>Impacto presupuestario de un programa de Cesación Tabáquica con fármacos en pacientes con EPOC en España</vt:lpstr>
      <vt:lpstr>Diapositiva 2</vt:lpstr>
      <vt:lpstr>Objetivo</vt:lpstr>
      <vt:lpstr>Métodos: Diseño del modelo</vt:lpstr>
      <vt:lpstr>Métodos: Árbol de pacientes con asunciones escenario actual.</vt:lpstr>
      <vt:lpstr>Métodos: Árbol de pacientes con asunciones escenario actual.</vt:lpstr>
      <vt:lpstr>Métodos: Escenarios del modelo</vt:lpstr>
      <vt:lpstr>Resultados: Análisis de Impacto Presupuestario  ESCENARIO ACTUAL</vt:lpstr>
      <vt:lpstr>Resultados: Escenario actual sin financiación Total población a tratar por año de AIP </vt:lpstr>
      <vt:lpstr>Resultados: Escenario actual sin financiación  Intentos de cesación tabáquica, total y según fármaco</vt:lpstr>
      <vt:lpstr>Diapositiva 11</vt:lpstr>
      <vt:lpstr>Resultados: Escenario actual sin financiación  </vt:lpstr>
      <vt:lpstr>CALCULO DE AHORROS EN COSTES SANITARIOS  POR ABANDONO DEL TABACO.</vt:lpstr>
      <vt:lpstr>Diapositiva 14</vt:lpstr>
      <vt:lpstr>Métodos: Costes anuales evitados (ahorros) por paciente que deja de fumar según año de cesación</vt:lpstr>
      <vt:lpstr>Diapositiva 16</vt:lpstr>
      <vt:lpstr>Resultados: Escenario actual sin financiación  </vt:lpstr>
      <vt:lpstr>Diapositiva 18</vt:lpstr>
      <vt:lpstr>Resultados: Análisis de Impacto Presupuestario  ESCENARIO FINANCIACION 1</vt:lpstr>
      <vt:lpstr>Métodos: Escenario de financiación 1</vt:lpstr>
      <vt:lpstr>Métodos: Escenario de financiación 1</vt:lpstr>
      <vt:lpstr>Resultados: Escenario financiación 1  Total población a tratar por año de AIP </vt:lpstr>
      <vt:lpstr>Resultados: Escenario financiación I  Intentos de cesación tabáquica, total y según fármaco</vt:lpstr>
      <vt:lpstr>Diapositiva 24</vt:lpstr>
      <vt:lpstr>Resultados: Escenario financiación 1  </vt:lpstr>
      <vt:lpstr>Resultados: Escenario financiación 1 Profesionales sanitarios formados en cesación tabáquica </vt:lpstr>
      <vt:lpstr>Diapositiva 27</vt:lpstr>
      <vt:lpstr>Diapositiva 28</vt:lpstr>
      <vt:lpstr>Resultados: Análisis de Impacto Presupuestario  ESCENARIO FINANCIACION 2</vt:lpstr>
      <vt:lpstr>Métodos: Escenario de financiación 2.</vt:lpstr>
      <vt:lpstr>Métodos: Escenario de financiación 2.</vt:lpstr>
      <vt:lpstr>Resultados: Escenario financiación 2  Total población a tratar por año de AIP </vt:lpstr>
      <vt:lpstr>Resultados: Escenario financiación 2  Intentos de cesación tabáquica, total y según fármaco</vt:lpstr>
      <vt:lpstr>Diapositiva 34</vt:lpstr>
      <vt:lpstr>Resultados: Escenario financiación 2  </vt:lpstr>
      <vt:lpstr>Resultados: Escenario financiación  2 Unidades especializadas en Tabaquismo </vt:lpstr>
      <vt:lpstr>Diapositiva 37</vt:lpstr>
      <vt:lpstr>Diapositiva 38</vt:lpstr>
      <vt:lpstr>Limitaciones 1</vt:lpstr>
      <vt:lpstr>Limitaciones 2</vt:lpstr>
      <vt:lpstr>Conclusiones</vt:lpstr>
      <vt:lpstr>Diapositiva 42</vt:lpstr>
      <vt:lpstr>Diapositiva 43</vt:lpstr>
      <vt:lpstr>Diapositiva 44</vt:lpstr>
      <vt:lpstr>Diapositiva 45</vt:lpstr>
      <vt:lpstr>Métodos: Árbol de pacientes (estructura).</vt:lpstr>
      <vt:lpstr>Métodos: Árbol de pacientes (estructura).</vt:lpstr>
    </vt:vector>
  </TitlesOfParts>
  <Company>Pfizer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COLLAC04</dc:creator>
  <cp:lastModifiedBy>Carlos  Jiménez Ruiz</cp:lastModifiedBy>
  <cp:revision>957</cp:revision>
  <dcterms:created xsi:type="dcterms:W3CDTF">2013-07-14T17:51:03Z</dcterms:created>
  <dcterms:modified xsi:type="dcterms:W3CDTF">2014-10-12T09:58:23Z</dcterms:modified>
</cp:coreProperties>
</file>