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heme/themeOverride3.xml" ContentType="application/vnd.openxmlformats-officedocument.themeOverr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theme/themeOverride4.xml" ContentType="application/vnd.openxmlformats-officedocument.themeOverr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9"/>
  </p:notesMasterIdLst>
  <p:sldIdLst>
    <p:sldId id="256" r:id="rId2"/>
    <p:sldId id="395" r:id="rId3"/>
    <p:sldId id="275" r:id="rId4"/>
    <p:sldId id="281" r:id="rId5"/>
    <p:sldId id="344" r:id="rId6"/>
    <p:sldId id="352" r:id="rId7"/>
    <p:sldId id="385" r:id="rId8"/>
    <p:sldId id="396" r:id="rId9"/>
    <p:sldId id="397" r:id="rId10"/>
    <p:sldId id="398" r:id="rId11"/>
    <p:sldId id="377" r:id="rId12"/>
    <p:sldId id="404" r:id="rId13"/>
    <p:sldId id="400" r:id="rId14"/>
    <p:sldId id="401" r:id="rId15"/>
    <p:sldId id="402" r:id="rId16"/>
    <p:sldId id="403" r:id="rId17"/>
    <p:sldId id="399" r:id="rId18"/>
    <p:sldId id="405" r:id="rId19"/>
    <p:sldId id="406" r:id="rId20"/>
    <p:sldId id="386" r:id="rId21"/>
    <p:sldId id="427" r:id="rId22"/>
    <p:sldId id="408" r:id="rId23"/>
    <p:sldId id="409" r:id="rId24"/>
    <p:sldId id="384" r:id="rId25"/>
    <p:sldId id="411" r:id="rId26"/>
    <p:sldId id="410" r:id="rId27"/>
    <p:sldId id="412" r:id="rId28"/>
    <p:sldId id="413" r:id="rId29"/>
    <p:sldId id="414" r:id="rId30"/>
    <p:sldId id="407" r:id="rId31"/>
    <p:sldId id="428" r:id="rId32"/>
    <p:sldId id="415" r:id="rId33"/>
    <p:sldId id="416" r:id="rId34"/>
    <p:sldId id="387" r:id="rId35"/>
    <p:sldId id="418" r:id="rId36"/>
    <p:sldId id="417" r:id="rId37"/>
    <p:sldId id="419" r:id="rId38"/>
    <p:sldId id="420" r:id="rId39"/>
    <p:sldId id="335" r:id="rId40"/>
    <p:sldId id="429" r:id="rId41"/>
    <p:sldId id="336" r:id="rId42"/>
    <p:sldId id="421" r:id="rId43"/>
    <p:sldId id="422" r:id="rId44"/>
    <p:sldId id="423" r:id="rId45"/>
    <p:sldId id="424" r:id="rId46"/>
    <p:sldId id="425" r:id="rId47"/>
    <p:sldId id="426" r:id="rId48"/>
  </p:sldIdLst>
  <p:sldSz cx="9144000" cy="6858000" type="screen4x3"/>
  <p:notesSz cx="6858000" cy="9144000"/>
  <p:defaultTextStyle>
    <a:defPPr>
      <a:defRPr lang="es-ES_tradnl"/>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99"/>
    <a:srgbClr val="006600"/>
    <a:srgbClr val="F7C1A4"/>
    <a:srgbClr val="EAD3D8"/>
    <a:srgbClr val="008000"/>
    <a:srgbClr val="FFFFCC"/>
  </p:clrMru>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20" autoAdjust="0"/>
    <p:restoredTop sz="92674" autoAdjust="0"/>
  </p:normalViewPr>
  <p:slideViewPr>
    <p:cSldViewPr>
      <p:cViewPr>
        <p:scale>
          <a:sx n="75" d="100"/>
          <a:sy n="75" d="100"/>
        </p:scale>
        <p:origin x="-1686" y="-5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6408"/>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es-ES_tradnl"/>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918604D5-DD18-4171-BDA9-A3D484541DF7}" type="datetimeFigureOut">
              <a:rPr lang="es-ES_tradnl"/>
              <a:pPr>
                <a:defRPr/>
              </a:pPr>
              <a:t>12/10/2014</a:t>
            </a:fld>
            <a:endParaRPr lang="es-ES_tradnl"/>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ES_tradnl" noProof="0" smtClean="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ES_tradnl" noProof="0" smtClean="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es-ES_tradnl"/>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charset="0"/>
              </a:defRPr>
            </a:lvl1pPr>
          </a:lstStyle>
          <a:p>
            <a:pPr>
              <a:defRPr/>
            </a:pPr>
            <a:fld id="{FF53B94F-31F5-4329-92F1-616ECD2B1582}" type="slidenum">
              <a:rPr lang="es-ES_tradnl"/>
              <a:pPr>
                <a:defRPr/>
              </a:pPr>
              <a:t>‹Nº›</a:t>
            </a:fld>
            <a:endParaRPr lang="es-ES_tradnl"/>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71683" name="2 Marcador de notas"/>
          <p:cNvSpPr>
            <a:spLocks noGrp="1"/>
          </p:cNvSpPr>
          <p:nvPr>
            <p:ph type="body" idx="1"/>
          </p:nvPr>
        </p:nvSpPr>
        <p:spPr bwMode="auto">
          <a:noFill/>
        </p:spPr>
        <p:txBody>
          <a:bodyPr wrap="square" numCol="1" anchor="t" anchorCtr="0" compatLnSpc="1">
            <a:prstTxWarp prst="textNoShape">
              <a:avLst/>
            </a:prstTxWarp>
          </a:bodyPr>
          <a:lstStyle/>
          <a:p>
            <a:r>
              <a:rPr lang="es-ES_tradnl" smtClean="0"/>
              <a:t>1 INE. Base población a 1 de enero de 2013. Proyecciones a corto plazo. Consultado en abril de 2013.</a:t>
            </a:r>
          </a:p>
          <a:p>
            <a:r>
              <a:rPr lang="es-ES_tradnl" smtClean="0"/>
              <a:t>2 EPISCAN - J.B. Soriano. Eur. Resp J 2010; 36: 758-765.</a:t>
            </a:r>
          </a:p>
          <a:p>
            <a:r>
              <a:rPr lang="es-ES_tradnl" smtClean="0"/>
              <a:t>3 Sicras et al. 2013 ISPOR </a:t>
            </a:r>
          </a:p>
          <a:p>
            <a:r>
              <a:rPr lang="es-ES_tradnl" smtClean="0"/>
              <a:t>4 ACTUALIZACIONES EN LA EPOC. Monografías NEUMOMADRID. Pilar de Lucas Ramos Y Dolores Álvaro Álvarez.  VOLUMEN XV / 2010</a:t>
            </a:r>
          </a:p>
          <a:p>
            <a:r>
              <a:rPr lang="es-ES_tradnl" smtClean="0"/>
              <a:t>5 de Miguel y cols. Journal of COPD. EPIDEPOC study. BBDD del EPIDEPOC. </a:t>
            </a:r>
          </a:p>
          <a:p>
            <a:r>
              <a:rPr lang="es-ES_tradnl" smtClean="0"/>
              <a:t>6 Encuesta hábito y conocimientos tabaco-CNPT 2008</a:t>
            </a:r>
          </a:p>
          <a:p>
            <a:r>
              <a:rPr lang="es-ES_tradnl" smtClean="0"/>
              <a:t>7 Sicras et al. 2011. Aten Primaria.</a:t>
            </a:r>
          </a:p>
          <a:p>
            <a:endParaRPr lang="es-ES_tradnl" smtClean="0"/>
          </a:p>
          <a:p>
            <a:r>
              <a:rPr lang="es-ES_tradnl" smtClean="0"/>
              <a:t> </a:t>
            </a:r>
          </a:p>
          <a:p>
            <a:endParaRPr lang="es-ES_tradnl" smtClean="0"/>
          </a:p>
        </p:txBody>
      </p:sp>
      <p:sp>
        <p:nvSpPr>
          <p:cNvPr id="71684"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28E2FC7-BD93-45BF-BC3C-46776858C32C}" type="slidenum">
              <a:rPr lang="es-ES_tradnl" smtClean="0">
                <a:latin typeface="Arial" pitchFamily="34" charset="0"/>
              </a:rPr>
              <a:pPr/>
              <a:t>5</a:t>
            </a:fld>
            <a:endParaRPr lang="es-ES_tradnl" smtClean="0">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74755" name="2 Marcador de notas"/>
          <p:cNvSpPr>
            <a:spLocks noGrp="1"/>
          </p:cNvSpPr>
          <p:nvPr>
            <p:ph type="body" idx="1"/>
          </p:nvPr>
        </p:nvSpPr>
        <p:spPr bwMode="auto">
          <a:noFill/>
        </p:spPr>
        <p:txBody>
          <a:bodyPr wrap="square" numCol="1" anchor="t" anchorCtr="0" compatLnSpc="1">
            <a:prstTxWarp prst="textNoShape">
              <a:avLst/>
            </a:prstTxWarp>
          </a:bodyPr>
          <a:lstStyle/>
          <a:p>
            <a:endParaRPr lang="es-ES_tradnl" smtClean="0"/>
          </a:p>
        </p:txBody>
      </p:sp>
      <p:sp>
        <p:nvSpPr>
          <p:cNvPr id="74756"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A4568C8-F0F9-4C8E-A3D4-C6E38F2AA86F}" type="slidenum">
              <a:rPr lang="es-ES_tradnl" smtClean="0">
                <a:latin typeface="Arial" pitchFamily="34" charset="0"/>
              </a:rPr>
              <a:pPr/>
              <a:t>32</a:t>
            </a:fld>
            <a:endParaRPr lang="es-ES_tradnl" smtClean="0">
              <a:latin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75779"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s-ES_tradnl" smtClean="0"/>
              <a:t>Pacientes que serían tratados con TODAS LAS TERAPIAS en ese año. </a:t>
            </a:r>
          </a:p>
        </p:txBody>
      </p:sp>
      <p:sp>
        <p:nvSpPr>
          <p:cNvPr id="75780"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11C4944-D0FA-4AEA-B1B5-6264FA1352C1}" type="slidenum">
              <a:rPr lang="es-ES_tradnl" smtClean="0">
                <a:latin typeface="Arial" pitchFamily="34" charset="0"/>
              </a:rPr>
              <a:pPr/>
              <a:t>33</a:t>
            </a:fld>
            <a:endParaRPr lang="es-ES_tradnl" smtClean="0">
              <a:latin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75779"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s-ES_tradnl" smtClean="0"/>
              <a:t>Pacientes que serían tratados con TODAS LAS TERAPIAS en ese año. </a:t>
            </a:r>
          </a:p>
        </p:txBody>
      </p:sp>
      <p:sp>
        <p:nvSpPr>
          <p:cNvPr id="75780"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11C4944-D0FA-4AEA-B1B5-6264FA1352C1}" type="slidenum">
              <a:rPr lang="es-ES_tradnl" smtClean="0">
                <a:latin typeface="Arial" pitchFamily="34" charset="0"/>
              </a:rPr>
              <a:pPr/>
              <a:t>35</a:t>
            </a:fld>
            <a:endParaRPr lang="es-ES_tradnl" smtClean="0">
              <a:latin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69635" name="2 Marcador de notas"/>
          <p:cNvSpPr>
            <a:spLocks noGrp="1"/>
          </p:cNvSpPr>
          <p:nvPr>
            <p:ph type="body" idx="1"/>
          </p:nvPr>
        </p:nvSpPr>
        <p:spPr bwMode="auto">
          <a:noFill/>
        </p:spPr>
        <p:txBody>
          <a:bodyPr wrap="square" numCol="1" anchor="t" anchorCtr="0" compatLnSpc="1">
            <a:prstTxWarp prst="textNoShape">
              <a:avLst/>
            </a:prstTxWarp>
          </a:bodyPr>
          <a:lstStyle/>
          <a:p>
            <a:r>
              <a:rPr lang="es-ES_tradnl" smtClean="0"/>
              <a:t>1 INE. Base población a 1 de enero de 2013. Proyecciones a corto plazo. Consultado en abril de 2013.</a:t>
            </a:r>
          </a:p>
          <a:p>
            <a:r>
              <a:rPr lang="es-ES_tradnl" smtClean="0"/>
              <a:t>2 EPISCAN - J.B. Soriano. Eur. Resp J 2010; 36: 758-765.</a:t>
            </a:r>
          </a:p>
          <a:p>
            <a:r>
              <a:rPr lang="es-ES_tradnl" smtClean="0"/>
              <a:t>3 Sicras et al. 2013 ISPOR </a:t>
            </a:r>
          </a:p>
          <a:p>
            <a:r>
              <a:rPr lang="es-ES_tradnl" smtClean="0"/>
              <a:t>4 ACTUALIZACIONES EN LA EPOC. Monografías NEUMOMADRID. Pilar de Lucas Ramos Y Dolores Álvaro Álvarez.  VOLUMEN XV / 2010</a:t>
            </a:r>
          </a:p>
          <a:p>
            <a:r>
              <a:rPr lang="es-ES_tradnl" smtClean="0"/>
              <a:t>5 de Miguel y cols. Journal of COPD. EPIDEPOC study. BBDD del EPIDEPOC. </a:t>
            </a:r>
          </a:p>
          <a:p>
            <a:r>
              <a:rPr lang="es-ES_tradnl" smtClean="0"/>
              <a:t>6 Encuesta hábito y conocimientos tabaco-CNPT 2008</a:t>
            </a:r>
          </a:p>
          <a:p>
            <a:r>
              <a:rPr lang="es-ES_tradnl" smtClean="0"/>
              <a:t>7 Sicras et al. 2011. Aten Primaria.</a:t>
            </a:r>
          </a:p>
          <a:p>
            <a:endParaRPr lang="es-ES_tradnl" smtClean="0"/>
          </a:p>
          <a:p>
            <a:r>
              <a:rPr lang="es-ES_tradnl" smtClean="0"/>
              <a:t> </a:t>
            </a:r>
          </a:p>
          <a:p>
            <a:endParaRPr lang="es-ES_tradnl" smtClean="0"/>
          </a:p>
        </p:txBody>
      </p:sp>
      <p:sp>
        <p:nvSpPr>
          <p:cNvPr id="69636"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663A681-BD0D-4C73-B21A-1A32B56A9275}" type="slidenum">
              <a:rPr lang="es-ES_tradnl" smtClean="0">
                <a:latin typeface="Arial" pitchFamily="34" charset="0"/>
              </a:rPr>
              <a:pPr/>
              <a:t>46</a:t>
            </a:fld>
            <a:endParaRPr lang="es-ES_tradnl" smtClean="0">
              <a:latin typeface="Arial"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70659" name="2 Marcador de notas"/>
          <p:cNvSpPr>
            <a:spLocks noGrp="1"/>
          </p:cNvSpPr>
          <p:nvPr>
            <p:ph type="body" idx="1"/>
          </p:nvPr>
        </p:nvSpPr>
        <p:spPr bwMode="auto">
          <a:noFill/>
        </p:spPr>
        <p:txBody>
          <a:bodyPr wrap="square" numCol="1" anchor="t" anchorCtr="0" compatLnSpc="1">
            <a:prstTxWarp prst="textNoShape">
              <a:avLst/>
            </a:prstTxWarp>
          </a:bodyPr>
          <a:lstStyle/>
          <a:p>
            <a:endParaRPr lang="es-ES_tradnl" smtClean="0"/>
          </a:p>
          <a:p>
            <a:r>
              <a:rPr lang="es-ES_tradnl" smtClean="0"/>
              <a:t> </a:t>
            </a:r>
          </a:p>
          <a:p>
            <a:endParaRPr lang="es-ES_tradnl" smtClean="0"/>
          </a:p>
        </p:txBody>
      </p:sp>
      <p:sp>
        <p:nvSpPr>
          <p:cNvPr id="70660"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33B9977-B17F-49FE-BABB-EA7634A760EE}" type="slidenum">
              <a:rPr lang="es-ES_tradnl" smtClean="0">
                <a:latin typeface="Arial" pitchFamily="34" charset="0"/>
              </a:rPr>
              <a:pPr/>
              <a:t>47</a:t>
            </a:fld>
            <a:endParaRPr lang="es-ES_tradnl"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72707" name="2 Marcador de notas"/>
          <p:cNvSpPr>
            <a:spLocks noGrp="1"/>
          </p:cNvSpPr>
          <p:nvPr>
            <p:ph type="body" idx="1"/>
          </p:nvPr>
        </p:nvSpPr>
        <p:spPr bwMode="auto">
          <a:noFill/>
        </p:spPr>
        <p:txBody>
          <a:bodyPr wrap="square" numCol="1" anchor="t" anchorCtr="0" compatLnSpc="1">
            <a:prstTxWarp prst="textNoShape">
              <a:avLst/>
            </a:prstTxWarp>
          </a:bodyPr>
          <a:lstStyle/>
          <a:p>
            <a:endParaRPr lang="es-ES_tradnl" smtClean="0"/>
          </a:p>
          <a:p>
            <a:r>
              <a:rPr lang="es-ES_tradnl" smtClean="0"/>
              <a:t> </a:t>
            </a:r>
          </a:p>
          <a:p>
            <a:endParaRPr lang="es-ES_tradnl" smtClean="0"/>
          </a:p>
        </p:txBody>
      </p:sp>
      <p:sp>
        <p:nvSpPr>
          <p:cNvPr id="72708"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027A7AE-89E8-4C82-A34D-624F906CA2DA}" type="slidenum">
              <a:rPr lang="es-ES_tradnl" smtClean="0">
                <a:latin typeface="Arial" pitchFamily="34" charset="0"/>
              </a:rPr>
              <a:pPr/>
              <a:t>6</a:t>
            </a:fld>
            <a:endParaRPr lang="es-ES_tradnl"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74755" name="2 Marcador de notas"/>
          <p:cNvSpPr>
            <a:spLocks noGrp="1"/>
          </p:cNvSpPr>
          <p:nvPr>
            <p:ph type="body" idx="1"/>
          </p:nvPr>
        </p:nvSpPr>
        <p:spPr bwMode="auto">
          <a:noFill/>
        </p:spPr>
        <p:txBody>
          <a:bodyPr wrap="square" numCol="1" anchor="t" anchorCtr="0" compatLnSpc="1">
            <a:prstTxWarp prst="textNoShape">
              <a:avLst/>
            </a:prstTxWarp>
          </a:bodyPr>
          <a:lstStyle/>
          <a:p>
            <a:endParaRPr lang="es-ES_tradnl" smtClean="0"/>
          </a:p>
        </p:txBody>
      </p:sp>
      <p:sp>
        <p:nvSpPr>
          <p:cNvPr id="74756"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A4568C8-F0F9-4C8E-A3D4-C6E38F2AA86F}" type="slidenum">
              <a:rPr lang="es-ES_tradnl" smtClean="0">
                <a:latin typeface="Arial" pitchFamily="34" charset="0"/>
              </a:rPr>
              <a:pPr/>
              <a:t>9</a:t>
            </a:fld>
            <a:endParaRPr lang="es-ES_tradnl" smtClean="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75779"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s-ES_tradnl" smtClean="0"/>
              <a:t>Pacientes que serían tratados con TODAS LAS TERAPIAS en ese año. </a:t>
            </a:r>
          </a:p>
        </p:txBody>
      </p:sp>
      <p:sp>
        <p:nvSpPr>
          <p:cNvPr id="75780"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11C4944-D0FA-4AEA-B1B5-6264FA1352C1}" type="slidenum">
              <a:rPr lang="es-ES_tradnl" smtClean="0">
                <a:latin typeface="Arial" pitchFamily="34" charset="0"/>
              </a:rPr>
              <a:pPr/>
              <a:t>10</a:t>
            </a:fld>
            <a:endParaRPr lang="es-ES_tradnl" smtClean="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75779"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s-ES_tradnl" smtClean="0"/>
              <a:t>Pacientes que serían tratados con TODAS LAS TERAPIAS en ese año. </a:t>
            </a:r>
          </a:p>
        </p:txBody>
      </p:sp>
      <p:sp>
        <p:nvSpPr>
          <p:cNvPr id="75780"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11C4944-D0FA-4AEA-B1B5-6264FA1352C1}" type="slidenum">
              <a:rPr lang="es-ES_tradnl" smtClean="0">
                <a:latin typeface="Arial" pitchFamily="34" charset="0"/>
              </a:rPr>
              <a:pPr/>
              <a:t>12</a:t>
            </a:fld>
            <a:endParaRPr lang="es-ES_tradnl" smtClean="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73731" name="2 Marcador de notas"/>
          <p:cNvSpPr>
            <a:spLocks noGrp="1"/>
          </p:cNvSpPr>
          <p:nvPr>
            <p:ph type="body" idx="1"/>
          </p:nvPr>
        </p:nvSpPr>
        <p:spPr bwMode="auto">
          <a:noFill/>
        </p:spPr>
        <p:txBody>
          <a:bodyPr wrap="square" numCol="1" anchor="t" anchorCtr="0" compatLnSpc="1">
            <a:prstTxWarp prst="textNoShape">
              <a:avLst/>
            </a:prstTxWarp>
          </a:bodyPr>
          <a:lstStyle/>
          <a:p>
            <a:r>
              <a:rPr lang="es-ES_tradnl" smtClean="0"/>
              <a:t>Sicras et al. 2013. ISPOR</a:t>
            </a:r>
          </a:p>
          <a:p>
            <a:r>
              <a:rPr lang="es-ES_tradnl" smtClean="0"/>
              <a:t>Cancer de pulmón: Kevin Lock et al. </a:t>
            </a:r>
            <a:r>
              <a:rPr lang="en-US" smtClean="0"/>
              <a:t>Expert Opin. Pharmacother. (2011) 12(17):2613-2626</a:t>
            </a:r>
            <a:endParaRPr lang="es-ES_tradnl" smtClean="0"/>
          </a:p>
        </p:txBody>
      </p:sp>
      <p:sp>
        <p:nvSpPr>
          <p:cNvPr id="73732"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69674CD-F474-481D-AE60-0154EC310BAE}" type="slidenum">
              <a:rPr lang="es-ES_tradnl" smtClean="0">
                <a:latin typeface="Arial" pitchFamily="34" charset="0"/>
              </a:rPr>
              <a:pPr/>
              <a:t>15</a:t>
            </a:fld>
            <a:endParaRPr lang="es-ES_tradnl" smtClean="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74755" name="2 Marcador de notas"/>
          <p:cNvSpPr>
            <a:spLocks noGrp="1"/>
          </p:cNvSpPr>
          <p:nvPr>
            <p:ph type="body" idx="1"/>
          </p:nvPr>
        </p:nvSpPr>
        <p:spPr bwMode="auto">
          <a:noFill/>
        </p:spPr>
        <p:txBody>
          <a:bodyPr wrap="square" numCol="1" anchor="t" anchorCtr="0" compatLnSpc="1">
            <a:prstTxWarp prst="textNoShape">
              <a:avLst/>
            </a:prstTxWarp>
          </a:bodyPr>
          <a:lstStyle/>
          <a:p>
            <a:endParaRPr lang="es-ES_tradnl" smtClean="0"/>
          </a:p>
        </p:txBody>
      </p:sp>
      <p:sp>
        <p:nvSpPr>
          <p:cNvPr id="74756"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A4568C8-F0F9-4C8E-A3D4-C6E38F2AA86F}" type="slidenum">
              <a:rPr lang="es-ES_tradnl" smtClean="0">
                <a:latin typeface="Arial" pitchFamily="34" charset="0"/>
              </a:rPr>
              <a:pPr/>
              <a:t>22</a:t>
            </a:fld>
            <a:endParaRPr lang="es-ES_tradnl" smtClean="0">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75779"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s-ES_tradnl" smtClean="0"/>
              <a:t>Pacientes que serían tratados con TODAS LAS TERAPIAS en ese año. </a:t>
            </a:r>
          </a:p>
        </p:txBody>
      </p:sp>
      <p:sp>
        <p:nvSpPr>
          <p:cNvPr id="75780"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11C4944-D0FA-4AEA-B1B5-6264FA1352C1}" type="slidenum">
              <a:rPr lang="es-ES_tradnl" smtClean="0">
                <a:latin typeface="Arial" pitchFamily="34" charset="0"/>
              </a:rPr>
              <a:pPr/>
              <a:t>23</a:t>
            </a:fld>
            <a:endParaRPr lang="es-ES_tradnl" smtClean="0">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75779"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s-ES_tradnl" smtClean="0"/>
              <a:t>Pacientes que serían tratados con TODAS LAS TERAPIAS en ese año. </a:t>
            </a:r>
          </a:p>
        </p:txBody>
      </p:sp>
      <p:sp>
        <p:nvSpPr>
          <p:cNvPr id="75780"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11C4944-D0FA-4AEA-B1B5-6264FA1352C1}" type="slidenum">
              <a:rPr lang="es-ES_tradnl" smtClean="0">
                <a:latin typeface="Arial" pitchFamily="34" charset="0"/>
              </a:rPr>
              <a:pPr/>
              <a:t>25</a:t>
            </a:fld>
            <a:endParaRPr lang="es-ES_tradnl"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4" name="3 Triángulo rectángulo"/>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grpSp>
        <p:nvGrpSpPr>
          <p:cNvPr id="5" name="16 Grupo"/>
          <p:cNvGrpSpPr>
            <a:grpSpLocks/>
          </p:cNvGrpSpPr>
          <p:nvPr/>
        </p:nvGrpSpPr>
        <p:grpSpPr bwMode="auto">
          <a:xfrm>
            <a:off x="-3175" y="4953000"/>
            <a:ext cx="9147175" cy="1911350"/>
            <a:chOff x="-3765" y="4832896"/>
            <a:chExt cx="9147765" cy="2032192"/>
          </a:xfrm>
        </p:grpSpPr>
        <p:sp>
          <p:nvSpPr>
            <p:cNvPr id="6" name="5 Forma libre"/>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latin typeface="Arial" charset="0"/>
              </a:endParaRPr>
            </a:p>
          </p:txBody>
        </p:sp>
        <p:sp>
          <p:nvSpPr>
            <p:cNvPr id="7" name="6 Forma libre"/>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latin typeface="Arial" charset="0"/>
              </a:endParaRPr>
            </a:p>
          </p:txBody>
        </p:sp>
        <p:sp>
          <p:nvSpPr>
            <p:cNvPr id="8" name="7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0" name="9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8 Título"/>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s-ES" smtClean="0"/>
              <a:t>Haga clic para modificar el estilo de título del patrón</a:t>
            </a:r>
            <a:endParaRPr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s-ES" smtClean="0"/>
              <a:t>Haga clic para modificar el estilo de subtítulo del patrón</a:t>
            </a:r>
            <a:endParaRPr lang="en-US"/>
          </a:p>
        </p:txBody>
      </p:sp>
      <p:sp>
        <p:nvSpPr>
          <p:cNvPr id="11" name="29 Marcador de fecha"/>
          <p:cNvSpPr>
            <a:spLocks noGrp="1"/>
          </p:cNvSpPr>
          <p:nvPr>
            <p:ph type="dt" sz="half" idx="10"/>
          </p:nvPr>
        </p:nvSpPr>
        <p:spPr/>
        <p:txBody>
          <a:bodyPr/>
          <a:lstStyle>
            <a:lvl1pPr>
              <a:defRPr>
                <a:solidFill>
                  <a:srgbClr val="FFFFFF"/>
                </a:solidFill>
              </a:defRPr>
            </a:lvl1pPr>
            <a:extLst/>
          </a:lstStyle>
          <a:p>
            <a:pPr>
              <a:defRPr/>
            </a:pPr>
            <a:fld id="{84A0C871-C730-46E9-A0E4-EE87F18059CC}" type="datetimeFigureOut">
              <a:rPr lang="es-ES_tradnl"/>
              <a:pPr>
                <a:defRPr/>
              </a:pPr>
              <a:t>12/10/2014</a:t>
            </a:fld>
            <a:endParaRPr lang="es-ES_tradnl"/>
          </a:p>
        </p:txBody>
      </p:sp>
      <p:sp>
        <p:nvSpPr>
          <p:cNvPr id="12" name="18 Marcador de pie de página"/>
          <p:cNvSpPr>
            <a:spLocks noGrp="1"/>
          </p:cNvSpPr>
          <p:nvPr>
            <p:ph type="ftr" sz="quarter" idx="11"/>
          </p:nvPr>
        </p:nvSpPr>
        <p:spPr/>
        <p:txBody>
          <a:bodyPr/>
          <a:lstStyle>
            <a:lvl1pPr>
              <a:defRPr>
                <a:solidFill>
                  <a:schemeClr val="accent1">
                    <a:tint val="20000"/>
                  </a:schemeClr>
                </a:solidFill>
              </a:defRPr>
            </a:lvl1pPr>
            <a:extLst/>
          </a:lstStyle>
          <a:p>
            <a:pPr>
              <a:defRPr/>
            </a:pPr>
            <a:endParaRPr lang="es-ES_tradnl"/>
          </a:p>
        </p:txBody>
      </p:sp>
      <p:sp>
        <p:nvSpPr>
          <p:cNvPr id="13" name="26 Marcador de número de diapositiva"/>
          <p:cNvSpPr>
            <a:spLocks noGrp="1"/>
          </p:cNvSpPr>
          <p:nvPr>
            <p:ph type="sldNum" sz="quarter" idx="12"/>
          </p:nvPr>
        </p:nvSpPr>
        <p:spPr/>
        <p:txBody>
          <a:bodyPr/>
          <a:lstStyle>
            <a:lvl1pPr>
              <a:defRPr>
                <a:solidFill>
                  <a:srgbClr val="FFFFFF"/>
                </a:solidFill>
              </a:defRPr>
            </a:lvl1pPr>
            <a:extLst/>
          </a:lstStyle>
          <a:p>
            <a:pPr>
              <a:defRPr/>
            </a:pPr>
            <a:fld id="{66447CAE-EE61-477A-B28B-63C34DDEDF35}" type="slidenum">
              <a:rPr lang="es-ES_tradnl"/>
              <a:pPr>
                <a:defRPr/>
              </a:pPr>
              <a:t>‹Nº›</a:t>
            </a:fld>
            <a:endParaRPr lang="es-ES_trad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fld id="{4A8EBD04-6EB7-48A5-83BD-D6A143C4AAE9}" type="datetimeFigureOut">
              <a:rPr lang="es-ES_tradnl"/>
              <a:pPr>
                <a:defRPr/>
              </a:pPr>
              <a:t>12/10/2014</a:t>
            </a:fld>
            <a:endParaRPr lang="es-ES_tradnl"/>
          </a:p>
        </p:txBody>
      </p:sp>
      <p:sp>
        <p:nvSpPr>
          <p:cNvPr id="5" name="21 Marcador de pie de página"/>
          <p:cNvSpPr>
            <a:spLocks noGrp="1"/>
          </p:cNvSpPr>
          <p:nvPr>
            <p:ph type="ftr" sz="quarter" idx="11"/>
          </p:nvPr>
        </p:nvSpPr>
        <p:spPr/>
        <p:txBody>
          <a:bodyPr/>
          <a:lstStyle>
            <a:lvl1pPr>
              <a:defRPr/>
            </a:lvl1pPr>
          </a:lstStyle>
          <a:p>
            <a:pPr>
              <a:defRPr/>
            </a:pPr>
            <a:endParaRPr lang="es-ES_tradnl"/>
          </a:p>
        </p:txBody>
      </p:sp>
      <p:sp>
        <p:nvSpPr>
          <p:cNvPr id="6" name="17 Marcador de número de diapositiva"/>
          <p:cNvSpPr>
            <a:spLocks noGrp="1"/>
          </p:cNvSpPr>
          <p:nvPr>
            <p:ph type="sldNum" sz="quarter" idx="12"/>
          </p:nvPr>
        </p:nvSpPr>
        <p:spPr/>
        <p:txBody>
          <a:bodyPr/>
          <a:lstStyle>
            <a:lvl1pPr>
              <a:defRPr/>
            </a:lvl1pPr>
          </a:lstStyle>
          <a:p>
            <a:pPr>
              <a:defRPr/>
            </a:pPr>
            <a:fld id="{5A5F32C8-3C04-43A5-B5AA-CA8E8D58C353}" type="slidenum">
              <a:rPr lang="es-ES_tradnl"/>
              <a:pPr>
                <a:defRPr/>
              </a:pPr>
              <a:t>‹Nº›</a:t>
            </a:fld>
            <a:endParaRPr lang="es-ES_trad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fld id="{A10224E5-71E8-4E46-A292-2945BEBE7DEF}" type="datetimeFigureOut">
              <a:rPr lang="es-ES_tradnl"/>
              <a:pPr>
                <a:defRPr/>
              </a:pPr>
              <a:t>12/10/2014</a:t>
            </a:fld>
            <a:endParaRPr lang="es-ES_tradnl"/>
          </a:p>
        </p:txBody>
      </p:sp>
      <p:sp>
        <p:nvSpPr>
          <p:cNvPr id="5" name="21 Marcador de pie de página"/>
          <p:cNvSpPr>
            <a:spLocks noGrp="1"/>
          </p:cNvSpPr>
          <p:nvPr>
            <p:ph type="ftr" sz="quarter" idx="11"/>
          </p:nvPr>
        </p:nvSpPr>
        <p:spPr/>
        <p:txBody>
          <a:bodyPr/>
          <a:lstStyle>
            <a:lvl1pPr>
              <a:defRPr/>
            </a:lvl1pPr>
          </a:lstStyle>
          <a:p>
            <a:pPr>
              <a:defRPr/>
            </a:pPr>
            <a:endParaRPr lang="es-ES_tradnl"/>
          </a:p>
        </p:txBody>
      </p:sp>
      <p:sp>
        <p:nvSpPr>
          <p:cNvPr id="6" name="17 Marcador de número de diapositiva"/>
          <p:cNvSpPr>
            <a:spLocks noGrp="1"/>
          </p:cNvSpPr>
          <p:nvPr>
            <p:ph type="sldNum" sz="quarter" idx="12"/>
          </p:nvPr>
        </p:nvSpPr>
        <p:spPr/>
        <p:txBody>
          <a:bodyPr/>
          <a:lstStyle>
            <a:lvl1pPr>
              <a:defRPr/>
            </a:lvl1pPr>
          </a:lstStyle>
          <a:p>
            <a:pPr>
              <a:defRPr/>
            </a:pPr>
            <a:fld id="{26074D84-7B01-48E1-95F7-D8369097456E}" type="slidenum">
              <a:rPr lang="es-ES_tradnl"/>
              <a:pPr>
                <a:defRPr/>
              </a:pPr>
              <a:t>‹Nº›</a:t>
            </a:fld>
            <a:endParaRPr lang="es-ES_trad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6 Título"/>
          <p:cNvSpPr>
            <a:spLocks noGrp="1"/>
          </p:cNvSpPr>
          <p:nvPr>
            <p:ph type="title"/>
          </p:nvPr>
        </p:nvSpPr>
        <p:spPr/>
        <p:txBody>
          <a:bodyPr rtlCol="0">
            <a:noAutofit/>
          </a:bodyPr>
          <a:lstStyle>
            <a:lvl1pPr>
              <a:defRPr sz="3200"/>
            </a:lvl1pPr>
            <a:extLst/>
          </a:lstStyle>
          <a:p>
            <a:r>
              <a:rPr lang="es-ES" dirty="0" smtClean="0"/>
              <a:t>Haga clic para modificar el estilo de título del patrón</a:t>
            </a:r>
            <a:endParaRPr lang="en-US" dirty="0"/>
          </a:p>
        </p:txBody>
      </p:sp>
      <p:sp>
        <p:nvSpPr>
          <p:cNvPr id="4" name="9 Marcador de fecha"/>
          <p:cNvSpPr>
            <a:spLocks noGrp="1"/>
          </p:cNvSpPr>
          <p:nvPr>
            <p:ph type="dt" sz="half" idx="10"/>
          </p:nvPr>
        </p:nvSpPr>
        <p:spPr/>
        <p:txBody>
          <a:bodyPr/>
          <a:lstStyle>
            <a:lvl1pPr>
              <a:defRPr/>
            </a:lvl1pPr>
          </a:lstStyle>
          <a:p>
            <a:pPr>
              <a:defRPr/>
            </a:pPr>
            <a:fld id="{E354AF66-6623-4766-816A-3DD93E82BC51}" type="datetimeFigureOut">
              <a:rPr lang="es-ES_tradnl"/>
              <a:pPr>
                <a:defRPr/>
              </a:pPr>
              <a:t>12/10/2014</a:t>
            </a:fld>
            <a:endParaRPr lang="es-ES_tradnl"/>
          </a:p>
        </p:txBody>
      </p:sp>
      <p:sp>
        <p:nvSpPr>
          <p:cNvPr id="5" name="21 Marcador de pie de página"/>
          <p:cNvSpPr>
            <a:spLocks noGrp="1"/>
          </p:cNvSpPr>
          <p:nvPr>
            <p:ph type="ftr" sz="quarter" idx="11"/>
          </p:nvPr>
        </p:nvSpPr>
        <p:spPr/>
        <p:txBody>
          <a:bodyPr/>
          <a:lstStyle>
            <a:lvl1pPr>
              <a:defRPr/>
            </a:lvl1pPr>
          </a:lstStyle>
          <a:p>
            <a:pPr>
              <a:defRPr/>
            </a:pPr>
            <a:endParaRPr lang="es-ES_tradnl"/>
          </a:p>
        </p:txBody>
      </p:sp>
      <p:sp>
        <p:nvSpPr>
          <p:cNvPr id="6" name="17 Marcador de número de diapositiva"/>
          <p:cNvSpPr>
            <a:spLocks noGrp="1"/>
          </p:cNvSpPr>
          <p:nvPr>
            <p:ph type="sldNum" sz="quarter" idx="12"/>
          </p:nvPr>
        </p:nvSpPr>
        <p:spPr/>
        <p:txBody>
          <a:bodyPr/>
          <a:lstStyle>
            <a:lvl1pPr>
              <a:defRPr/>
            </a:lvl1pPr>
          </a:lstStyle>
          <a:p>
            <a:pPr>
              <a:defRPr/>
            </a:pPr>
            <a:fld id="{3636EBB9-8333-4DAD-B50D-F5A1D193B1AE}" type="slidenum">
              <a:rPr lang="es-ES_tradnl"/>
              <a:pPr>
                <a:defRPr/>
              </a:pPr>
              <a:t>‹Nº›</a:t>
            </a:fld>
            <a:endParaRPr lang="es-ES_trad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4" name="3 Cheurón"/>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5" name="4 Cheurón"/>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2" name="1 Título"/>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s-ES" smtClean="0"/>
              <a:t>Haga clic para modificar el estilo de título del patrón</a:t>
            </a:r>
            <a:endParaRPr lang="en-US"/>
          </a:p>
        </p:txBody>
      </p:sp>
      <p:sp>
        <p:nvSpPr>
          <p:cNvPr id="3" name="2 Marcador de texto"/>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s-ES" smtClean="0"/>
              <a:t>Haga clic para modificar el estilo de texto del patrón</a:t>
            </a:r>
          </a:p>
        </p:txBody>
      </p:sp>
      <p:sp>
        <p:nvSpPr>
          <p:cNvPr id="6" name="3 Marcador de fecha"/>
          <p:cNvSpPr>
            <a:spLocks noGrp="1"/>
          </p:cNvSpPr>
          <p:nvPr>
            <p:ph type="dt" sz="half" idx="10"/>
          </p:nvPr>
        </p:nvSpPr>
        <p:spPr/>
        <p:txBody>
          <a:bodyPr/>
          <a:lstStyle>
            <a:lvl1pPr>
              <a:defRPr/>
            </a:lvl1pPr>
            <a:extLst/>
          </a:lstStyle>
          <a:p>
            <a:pPr>
              <a:defRPr/>
            </a:pPr>
            <a:fld id="{5284061E-7B6A-43F8-AC31-B12B8CCEF3F6}" type="datetimeFigureOut">
              <a:rPr lang="es-ES_tradnl"/>
              <a:pPr>
                <a:defRPr/>
              </a:pPr>
              <a:t>12/10/2014</a:t>
            </a:fld>
            <a:endParaRPr lang="es-ES_tradnl"/>
          </a:p>
        </p:txBody>
      </p:sp>
      <p:sp>
        <p:nvSpPr>
          <p:cNvPr id="7" name="4 Marcador de pie de página"/>
          <p:cNvSpPr>
            <a:spLocks noGrp="1"/>
          </p:cNvSpPr>
          <p:nvPr>
            <p:ph type="ftr" sz="quarter" idx="11"/>
          </p:nvPr>
        </p:nvSpPr>
        <p:spPr/>
        <p:txBody>
          <a:bodyPr/>
          <a:lstStyle>
            <a:lvl1pPr>
              <a:defRPr/>
            </a:lvl1pPr>
            <a:extLst/>
          </a:lstStyle>
          <a:p>
            <a:pPr>
              <a:defRPr/>
            </a:pPr>
            <a:endParaRPr lang="es-ES_tradnl"/>
          </a:p>
        </p:txBody>
      </p:sp>
      <p:sp>
        <p:nvSpPr>
          <p:cNvPr id="8" name="5 Marcador de número de diapositiva"/>
          <p:cNvSpPr>
            <a:spLocks noGrp="1"/>
          </p:cNvSpPr>
          <p:nvPr>
            <p:ph type="sldNum" sz="quarter" idx="12"/>
          </p:nvPr>
        </p:nvSpPr>
        <p:spPr/>
        <p:txBody>
          <a:bodyPr/>
          <a:lstStyle>
            <a:lvl1pPr>
              <a:defRPr/>
            </a:lvl1pPr>
            <a:extLst/>
          </a:lstStyle>
          <a:p>
            <a:pPr>
              <a:defRPr/>
            </a:pPr>
            <a:fld id="{8E167E59-7AC9-42C6-B461-EC386A15A086}" type="slidenum">
              <a:rPr lang="es-ES_tradnl"/>
              <a:pPr>
                <a:defRPr/>
              </a:pPr>
              <a:t>‹Nº›</a:t>
            </a:fld>
            <a:endParaRPr lang="es-ES_tradn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8" name="7 Título"/>
          <p:cNvSpPr>
            <a:spLocks noGrp="1"/>
          </p:cNvSpPr>
          <p:nvPr>
            <p:ph type="title"/>
          </p:nvPr>
        </p:nvSpPr>
        <p:spPr/>
        <p:txBody>
          <a:bodyPr rtlCol="0"/>
          <a:lstStyle>
            <a:extLst/>
          </a:lstStyle>
          <a:p>
            <a:r>
              <a:rPr lang="es-ES" smtClean="0"/>
              <a:t>Haga clic para modificar el estilo de título del patrón</a:t>
            </a:r>
            <a:endParaRPr lang="en-US"/>
          </a:p>
        </p:txBody>
      </p:sp>
      <p:sp>
        <p:nvSpPr>
          <p:cNvPr id="5" name="4 Marcador de fecha"/>
          <p:cNvSpPr>
            <a:spLocks noGrp="1"/>
          </p:cNvSpPr>
          <p:nvPr>
            <p:ph type="dt" sz="half" idx="10"/>
          </p:nvPr>
        </p:nvSpPr>
        <p:spPr/>
        <p:txBody>
          <a:bodyPr/>
          <a:lstStyle>
            <a:lvl1pPr>
              <a:defRPr/>
            </a:lvl1pPr>
            <a:extLst/>
          </a:lstStyle>
          <a:p>
            <a:pPr>
              <a:defRPr/>
            </a:pPr>
            <a:fld id="{8E7A019C-9B5C-4421-AEBF-0E600D1CFF38}" type="datetimeFigureOut">
              <a:rPr lang="es-ES_tradnl"/>
              <a:pPr>
                <a:defRPr/>
              </a:pPr>
              <a:t>12/10/2014</a:t>
            </a:fld>
            <a:endParaRPr lang="es-ES_tradnl"/>
          </a:p>
        </p:txBody>
      </p:sp>
      <p:sp>
        <p:nvSpPr>
          <p:cNvPr id="6" name="5 Marcador de pie de página"/>
          <p:cNvSpPr>
            <a:spLocks noGrp="1"/>
          </p:cNvSpPr>
          <p:nvPr>
            <p:ph type="ftr" sz="quarter" idx="11"/>
          </p:nvPr>
        </p:nvSpPr>
        <p:spPr/>
        <p:txBody>
          <a:bodyPr/>
          <a:lstStyle>
            <a:lvl1pPr>
              <a:defRPr/>
            </a:lvl1pPr>
            <a:extLst/>
          </a:lstStyle>
          <a:p>
            <a:pPr>
              <a:defRPr/>
            </a:pPr>
            <a:endParaRPr lang="es-ES_tradnl"/>
          </a:p>
        </p:txBody>
      </p:sp>
      <p:sp>
        <p:nvSpPr>
          <p:cNvPr id="7" name="6 Marcador de número de diapositiva"/>
          <p:cNvSpPr>
            <a:spLocks noGrp="1"/>
          </p:cNvSpPr>
          <p:nvPr>
            <p:ph type="sldNum" sz="quarter" idx="12"/>
          </p:nvPr>
        </p:nvSpPr>
        <p:spPr/>
        <p:txBody>
          <a:bodyPr/>
          <a:lstStyle>
            <a:lvl1pPr>
              <a:defRPr/>
            </a:lvl1pPr>
            <a:extLst/>
          </a:lstStyle>
          <a:p>
            <a:pPr>
              <a:defRPr/>
            </a:pPr>
            <a:fld id="{9CD31742-D615-4EAD-B7EA-9521FE7115CD}" type="slidenum">
              <a:rPr lang="es-ES_tradnl"/>
              <a:pPr>
                <a:defRPr/>
              </a:pPr>
              <a:t>‹Nº›</a:t>
            </a:fld>
            <a:endParaRPr lang="es-ES_tradnl"/>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lstStyle>
            <a:lvl1pPr>
              <a:defRPr/>
            </a:lvl1pPr>
            <a:extLst/>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6 Marcador de fecha"/>
          <p:cNvSpPr>
            <a:spLocks noGrp="1"/>
          </p:cNvSpPr>
          <p:nvPr>
            <p:ph type="dt" sz="half" idx="10"/>
          </p:nvPr>
        </p:nvSpPr>
        <p:spPr/>
        <p:txBody>
          <a:bodyPr/>
          <a:lstStyle>
            <a:lvl1pPr>
              <a:defRPr/>
            </a:lvl1pPr>
            <a:extLst/>
          </a:lstStyle>
          <a:p>
            <a:pPr>
              <a:defRPr/>
            </a:pPr>
            <a:fld id="{90A382B0-B2FE-48D1-9019-09D337E90305}" type="datetimeFigureOut">
              <a:rPr lang="es-ES_tradnl"/>
              <a:pPr>
                <a:defRPr/>
              </a:pPr>
              <a:t>12/10/2014</a:t>
            </a:fld>
            <a:endParaRPr lang="es-ES_tradnl"/>
          </a:p>
        </p:txBody>
      </p:sp>
      <p:sp>
        <p:nvSpPr>
          <p:cNvPr id="8" name="7 Marcador de pie de página"/>
          <p:cNvSpPr>
            <a:spLocks noGrp="1"/>
          </p:cNvSpPr>
          <p:nvPr>
            <p:ph type="ftr" sz="quarter" idx="11"/>
          </p:nvPr>
        </p:nvSpPr>
        <p:spPr/>
        <p:txBody>
          <a:bodyPr/>
          <a:lstStyle>
            <a:lvl1pPr>
              <a:defRPr/>
            </a:lvl1pPr>
            <a:extLst/>
          </a:lstStyle>
          <a:p>
            <a:pPr>
              <a:defRPr/>
            </a:pPr>
            <a:endParaRPr lang="es-ES_tradnl"/>
          </a:p>
        </p:txBody>
      </p:sp>
      <p:sp>
        <p:nvSpPr>
          <p:cNvPr id="9" name="8 Marcador de número de diapositiva"/>
          <p:cNvSpPr>
            <a:spLocks noGrp="1"/>
          </p:cNvSpPr>
          <p:nvPr>
            <p:ph type="sldNum" sz="quarter" idx="12"/>
          </p:nvPr>
        </p:nvSpPr>
        <p:spPr/>
        <p:txBody>
          <a:bodyPr/>
          <a:lstStyle>
            <a:lvl1pPr>
              <a:defRPr/>
            </a:lvl1pPr>
            <a:extLst/>
          </a:lstStyle>
          <a:p>
            <a:pPr>
              <a:defRPr/>
            </a:pPr>
            <a:fld id="{B2EE7E16-7866-4436-A64C-67DA74F7747D}" type="slidenum">
              <a:rPr lang="es-ES_tradnl"/>
              <a:pPr>
                <a:defRPr/>
              </a:pPr>
              <a:t>‹Nº›</a:t>
            </a:fld>
            <a:endParaRPr lang="es-ES_tradnl"/>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6" name="5 Título"/>
          <p:cNvSpPr>
            <a:spLocks noGrp="1"/>
          </p:cNvSpPr>
          <p:nvPr>
            <p:ph type="title"/>
          </p:nvPr>
        </p:nvSpPr>
        <p:spPr/>
        <p:txBody>
          <a:bodyPr rtlCol="0"/>
          <a:lstStyle>
            <a:extLst/>
          </a:lstStyle>
          <a:p>
            <a:r>
              <a:rPr lang="es-ES" smtClean="0"/>
              <a:t>Haga clic para modificar el estilo de título del patrón</a:t>
            </a:r>
            <a:endParaRPr lang="en-US"/>
          </a:p>
        </p:txBody>
      </p:sp>
      <p:sp>
        <p:nvSpPr>
          <p:cNvPr id="3" name="2 Marcador de fecha"/>
          <p:cNvSpPr>
            <a:spLocks noGrp="1"/>
          </p:cNvSpPr>
          <p:nvPr>
            <p:ph type="dt" sz="half" idx="10"/>
          </p:nvPr>
        </p:nvSpPr>
        <p:spPr/>
        <p:txBody>
          <a:bodyPr/>
          <a:lstStyle>
            <a:lvl1pPr>
              <a:defRPr/>
            </a:lvl1pPr>
            <a:extLst/>
          </a:lstStyle>
          <a:p>
            <a:pPr>
              <a:defRPr/>
            </a:pPr>
            <a:fld id="{BB2F299A-5CA0-4766-9B75-42235F6BEAF5}" type="datetimeFigureOut">
              <a:rPr lang="es-ES_tradnl"/>
              <a:pPr>
                <a:defRPr/>
              </a:pPr>
              <a:t>12/10/2014</a:t>
            </a:fld>
            <a:endParaRPr lang="es-ES_tradnl"/>
          </a:p>
        </p:txBody>
      </p:sp>
      <p:sp>
        <p:nvSpPr>
          <p:cNvPr id="4" name="3 Marcador de pie de página"/>
          <p:cNvSpPr>
            <a:spLocks noGrp="1"/>
          </p:cNvSpPr>
          <p:nvPr>
            <p:ph type="ftr" sz="quarter" idx="11"/>
          </p:nvPr>
        </p:nvSpPr>
        <p:spPr/>
        <p:txBody>
          <a:bodyPr/>
          <a:lstStyle>
            <a:lvl1pPr>
              <a:defRPr/>
            </a:lvl1pPr>
            <a:extLst/>
          </a:lstStyle>
          <a:p>
            <a:pPr>
              <a:defRPr/>
            </a:pPr>
            <a:endParaRPr lang="es-ES_tradnl"/>
          </a:p>
        </p:txBody>
      </p:sp>
      <p:sp>
        <p:nvSpPr>
          <p:cNvPr id="5" name="4 Marcador de número de diapositiva"/>
          <p:cNvSpPr>
            <a:spLocks noGrp="1"/>
          </p:cNvSpPr>
          <p:nvPr>
            <p:ph type="sldNum" sz="quarter" idx="12"/>
          </p:nvPr>
        </p:nvSpPr>
        <p:spPr/>
        <p:txBody>
          <a:bodyPr/>
          <a:lstStyle>
            <a:lvl1pPr>
              <a:defRPr/>
            </a:lvl1pPr>
            <a:extLst/>
          </a:lstStyle>
          <a:p>
            <a:pPr>
              <a:defRPr/>
            </a:pPr>
            <a:fld id="{A0BCFC2C-4C4B-479E-9992-27B1B3389D33}" type="slidenum">
              <a:rPr lang="es-ES_tradnl"/>
              <a:pPr>
                <a:defRPr/>
              </a:pPr>
              <a:t>‹Nº›</a:t>
            </a:fld>
            <a:endParaRPr lang="es-ES_tradnl"/>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9 Marcador de fecha"/>
          <p:cNvSpPr>
            <a:spLocks noGrp="1"/>
          </p:cNvSpPr>
          <p:nvPr>
            <p:ph type="dt" sz="half" idx="10"/>
          </p:nvPr>
        </p:nvSpPr>
        <p:spPr/>
        <p:txBody>
          <a:bodyPr/>
          <a:lstStyle>
            <a:lvl1pPr>
              <a:defRPr/>
            </a:lvl1pPr>
          </a:lstStyle>
          <a:p>
            <a:pPr>
              <a:defRPr/>
            </a:pPr>
            <a:fld id="{29FE307B-98FD-476B-9C46-EAC5EBA8596A}" type="datetimeFigureOut">
              <a:rPr lang="es-ES_tradnl"/>
              <a:pPr>
                <a:defRPr/>
              </a:pPr>
              <a:t>12/10/2014</a:t>
            </a:fld>
            <a:endParaRPr lang="es-ES_tradnl"/>
          </a:p>
        </p:txBody>
      </p:sp>
      <p:sp>
        <p:nvSpPr>
          <p:cNvPr id="3" name="21 Marcador de pie de página"/>
          <p:cNvSpPr>
            <a:spLocks noGrp="1"/>
          </p:cNvSpPr>
          <p:nvPr>
            <p:ph type="ftr" sz="quarter" idx="11"/>
          </p:nvPr>
        </p:nvSpPr>
        <p:spPr/>
        <p:txBody>
          <a:bodyPr/>
          <a:lstStyle>
            <a:lvl1pPr>
              <a:defRPr/>
            </a:lvl1pPr>
          </a:lstStyle>
          <a:p>
            <a:pPr>
              <a:defRPr/>
            </a:pPr>
            <a:endParaRPr lang="es-ES_tradnl"/>
          </a:p>
        </p:txBody>
      </p:sp>
      <p:sp>
        <p:nvSpPr>
          <p:cNvPr id="4" name="17 Marcador de número de diapositiva"/>
          <p:cNvSpPr>
            <a:spLocks noGrp="1"/>
          </p:cNvSpPr>
          <p:nvPr>
            <p:ph type="sldNum" sz="quarter" idx="12"/>
          </p:nvPr>
        </p:nvSpPr>
        <p:spPr/>
        <p:txBody>
          <a:bodyPr/>
          <a:lstStyle>
            <a:lvl1pPr>
              <a:defRPr/>
            </a:lvl1pPr>
          </a:lstStyle>
          <a:p>
            <a:pPr>
              <a:defRPr/>
            </a:pPr>
            <a:fld id="{0711C1F1-9EEB-4282-A757-3AE32DD44D9D}" type="slidenum">
              <a:rPr lang="es-ES_tradnl"/>
              <a:pPr>
                <a:defRPr/>
              </a:pPr>
              <a:t>‹Nº›</a:t>
            </a:fld>
            <a:endParaRPr lang="es-ES_trad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s-ES" smtClean="0"/>
              <a:t>Haga clic para modificar el estilo de título del patrón</a:t>
            </a:r>
            <a:endParaRPr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fecha"/>
          <p:cNvSpPr>
            <a:spLocks noGrp="1"/>
          </p:cNvSpPr>
          <p:nvPr>
            <p:ph type="dt" sz="half" idx="10"/>
          </p:nvPr>
        </p:nvSpPr>
        <p:spPr/>
        <p:txBody>
          <a:bodyPr/>
          <a:lstStyle>
            <a:lvl1pPr>
              <a:defRPr/>
            </a:lvl1pPr>
            <a:extLst/>
          </a:lstStyle>
          <a:p>
            <a:pPr>
              <a:defRPr/>
            </a:pPr>
            <a:fld id="{1B1B561F-0B76-4AF5-B4FA-3146E2A93C80}" type="datetimeFigureOut">
              <a:rPr lang="es-ES_tradnl"/>
              <a:pPr>
                <a:defRPr/>
              </a:pPr>
              <a:t>12/10/2014</a:t>
            </a:fld>
            <a:endParaRPr lang="es-ES_tradnl"/>
          </a:p>
        </p:txBody>
      </p:sp>
      <p:sp>
        <p:nvSpPr>
          <p:cNvPr id="6" name="5 Marcador de pie de página"/>
          <p:cNvSpPr>
            <a:spLocks noGrp="1"/>
          </p:cNvSpPr>
          <p:nvPr>
            <p:ph type="ftr" sz="quarter" idx="11"/>
          </p:nvPr>
        </p:nvSpPr>
        <p:spPr/>
        <p:txBody>
          <a:bodyPr/>
          <a:lstStyle>
            <a:lvl1pPr>
              <a:defRPr/>
            </a:lvl1pPr>
            <a:extLst/>
          </a:lstStyle>
          <a:p>
            <a:pPr>
              <a:defRPr/>
            </a:pPr>
            <a:endParaRPr lang="es-ES_tradnl"/>
          </a:p>
        </p:txBody>
      </p:sp>
      <p:sp>
        <p:nvSpPr>
          <p:cNvPr id="7" name="6 Marcador de número de diapositiva"/>
          <p:cNvSpPr>
            <a:spLocks noGrp="1"/>
          </p:cNvSpPr>
          <p:nvPr>
            <p:ph type="sldNum" sz="quarter" idx="12"/>
          </p:nvPr>
        </p:nvSpPr>
        <p:spPr/>
        <p:txBody>
          <a:bodyPr/>
          <a:lstStyle>
            <a:lvl1pPr>
              <a:defRPr/>
            </a:lvl1pPr>
            <a:extLst/>
          </a:lstStyle>
          <a:p>
            <a:pPr>
              <a:defRPr/>
            </a:pPr>
            <a:fld id="{0761A31F-EACF-42FF-BB00-4D42D02989B9}" type="slidenum">
              <a:rPr lang="es-ES_tradnl"/>
              <a:pPr>
                <a:defRPr/>
              </a:pPr>
              <a:t>‹Nº›</a:t>
            </a:fld>
            <a:endParaRPr lang="es-ES_tradn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5" name="4 Forma libre"/>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latin typeface="Arial" charset="0"/>
            </a:endParaRPr>
          </a:p>
        </p:txBody>
      </p:sp>
      <p:sp>
        <p:nvSpPr>
          <p:cNvPr id="6" name="5 Forma libre"/>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latin typeface="Arial" charset="0"/>
            </a:endParaRPr>
          </a:p>
        </p:txBody>
      </p:sp>
      <p:sp>
        <p:nvSpPr>
          <p:cNvPr id="7" name="6 Triángulo rectángulo"/>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8" name="7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Cheurón"/>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10" name="9 Cheurón"/>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4" name="3 Marcador de texto"/>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s-ES" noProof="0" smtClean="0"/>
              <a:t>Haga clic en el icono para agregar una imagen</a:t>
            </a:r>
            <a:endParaRPr lang="en-US" noProof="0" dirty="0"/>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s-ES" smtClean="0"/>
              <a:t>Haga clic para modificar el estilo de título del patrón</a:t>
            </a:r>
            <a:endParaRPr lang="en-US"/>
          </a:p>
        </p:txBody>
      </p:sp>
      <p:sp>
        <p:nvSpPr>
          <p:cNvPr id="11" name="4 Marcador de fecha"/>
          <p:cNvSpPr>
            <a:spLocks noGrp="1"/>
          </p:cNvSpPr>
          <p:nvPr>
            <p:ph type="dt" sz="half" idx="10"/>
          </p:nvPr>
        </p:nvSpPr>
        <p:spPr/>
        <p:txBody>
          <a:bodyPr/>
          <a:lstStyle>
            <a:lvl1pPr>
              <a:defRPr>
                <a:solidFill>
                  <a:schemeClr val="tx1"/>
                </a:solidFill>
              </a:defRPr>
            </a:lvl1pPr>
            <a:extLst/>
          </a:lstStyle>
          <a:p>
            <a:pPr>
              <a:defRPr/>
            </a:pPr>
            <a:fld id="{F6B73F38-C9B2-4FA8-99BC-7A81F34D7EDE}" type="datetimeFigureOut">
              <a:rPr lang="es-ES_tradnl"/>
              <a:pPr>
                <a:defRPr/>
              </a:pPr>
              <a:t>12/10/2014</a:t>
            </a:fld>
            <a:endParaRPr lang="es-ES_tradnl"/>
          </a:p>
        </p:txBody>
      </p:sp>
      <p:sp>
        <p:nvSpPr>
          <p:cNvPr id="12" name="5 Marcador de pie de página"/>
          <p:cNvSpPr>
            <a:spLocks noGrp="1"/>
          </p:cNvSpPr>
          <p:nvPr>
            <p:ph type="ftr" sz="quarter" idx="11"/>
          </p:nvPr>
        </p:nvSpPr>
        <p:spPr/>
        <p:txBody>
          <a:bodyPr/>
          <a:lstStyle>
            <a:lvl1pPr>
              <a:defRPr>
                <a:solidFill>
                  <a:schemeClr val="tx1"/>
                </a:solidFill>
              </a:defRPr>
            </a:lvl1pPr>
            <a:extLst/>
          </a:lstStyle>
          <a:p>
            <a:pPr>
              <a:defRPr/>
            </a:pPr>
            <a:endParaRPr lang="es-ES_tradnl"/>
          </a:p>
        </p:txBody>
      </p:sp>
      <p:sp>
        <p:nvSpPr>
          <p:cNvPr id="13" name="6 Marcador de número de diapositiva"/>
          <p:cNvSpPr>
            <a:spLocks noGrp="1"/>
          </p:cNvSpPr>
          <p:nvPr>
            <p:ph type="sldNum" sz="quarter" idx="12"/>
          </p:nvPr>
        </p:nvSpPr>
        <p:spPr/>
        <p:txBody>
          <a:bodyPr/>
          <a:lstStyle>
            <a:lvl1pPr>
              <a:defRPr>
                <a:solidFill>
                  <a:schemeClr val="tx1"/>
                </a:solidFill>
              </a:defRPr>
            </a:lvl1pPr>
            <a:extLst/>
          </a:lstStyle>
          <a:p>
            <a:pPr>
              <a:defRPr/>
            </a:pPr>
            <a:fld id="{B8157A60-AEA8-443E-9C0C-4F0328949CAC}" type="slidenum">
              <a:rPr lang="es-ES_tradnl"/>
              <a:pPr>
                <a:defRPr/>
              </a:pPr>
              <a:t>‹Nº›</a:t>
            </a:fld>
            <a:endParaRPr lang="es-ES_tradnl"/>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latin typeface="Arial" charset="0"/>
            </a:endParaRPr>
          </a:p>
        </p:txBody>
      </p:sp>
      <p:sp>
        <p:nvSpPr>
          <p:cNvPr id="12" name="11 Forma libre"/>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latin typeface="Arial" charset="0"/>
            </a:endParaRPr>
          </a:p>
        </p:txBody>
      </p:sp>
      <p:sp>
        <p:nvSpPr>
          <p:cNvPr id="14" name="13 Triángulo rectángulo"/>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s-ES" smtClean="0"/>
              <a:t>Haga clic para modificar el estilo de título del patrón</a:t>
            </a:r>
            <a:endParaRPr lang="en-US"/>
          </a:p>
        </p:txBody>
      </p:sp>
      <p:sp>
        <p:nvSpPr>
          <p:cNvPr id="1033" name="29 Marcador de texto"/>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10" name="9 Marcador de fecha"/>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latin typeface="Arial" charset="0"/>
              </a:defRPr>
            </a:lvl1pPr>
            <a:extLst/>
          </a:lstStyle>
          <a:p>
            <a:pPr>
              <a:defRPr/>
            </a:pPr>
            <a:fld id="{F0A0DFA5-A2DE-4812-B59E-46B98B8EEAFE}" type="datetimeFigureOut">
              <a:rPr lang="es-ES_tradnl"/>
              <a:pPr>
                <a:defRPr/>
              </a:pPr>
              <a:t>12/10/2014</a:t>
            </a:fld>
            <a:endParaRPr lang="es-ES_tradnl"/>
          </a:p>
        </p:txBody>
      </p:sp>
      <p:sp>
        <p:nvSpPr>
          <p:cNvPr id="22" name="21 Marcador de pie de página"/>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latin typeface="Arial" charset="0"/>
              </a:defRPr>
            </a:lvl1pPr>
            <a:extLst/>
          </a:lstStyle>
          <a:p>
            <a:pPr>
              <a:defRPr/>
            </a:pPr>
            <a:endParaRPr lang="es-ES_tradnl"/>
          </a:p>
        </p:txBody>
      </p:sp>
      <p:sp>
        <p:nvSpPr>
          <p:cNvPr id="18" name="17 Marcador de número de diapositiva"/>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latin typeface="Arial" charset="0"/>
              </a:defRPr>
            </a:lvl1pPr>
            <a:extLst/>
          </a:lstStyle>
          <a:p>
            <a:pPr>
              <a:defRPr/>
            </a:pPr>
            <a:fld id="{4DA1CC3E-97A9-4349-B449-1A6287CE8EB0}" type="slidenum">
              <a:rPr lang="es-ES_tradnl"/>
              <a:pPr>
                <a:defRPr/>
              </a:pPr>
              <a:t>‹Nº›</a:t>
            </a:fld>
            <a:endParaRPr lang="es-ES_tradnl"/>
          </a:p>
        </p:txBody>
      </p:sp>
    </p:spTree>
  </p:cSld>
  <p:clrMap bg1="lt1" tx1="dk1" bg2="lt2" tx2="dk2" accent1="accent1" accent2="accent2" accent3="accent3" accent4="accent4" accent5="accent5" accent6="accent6" hlink="hlink" folHlink="folHlink"/>
  <p:sldLayoutIdLst>
    <p:sldLayoutId id="2147484367" r:id="rId1"/>
    <p:sldLayoutId id="2147484363" r:id="rId2"/>
    <p:sldLayoutId id="2147484368" r:id="rId3"/>
    <p:sldLayoutId id="2147484369" r:id="rId4"/>
    <p:sldLayoutId id="2147484370" r:id="rId5"/>
    <p:sldLayoutId id="2147484371" r:id="rId6"/>
    <p:sldLayoutId id="2147484364" r:id="rId7"/>
    <p:sldLayoutId id="2147484372" r:id="rId8"/>
    <p:sldLayoutId id="2147484373" r:id="rId9"/>
    <p:sldLayoutId id="2147484365" r:id="rId10"/>
    <p:sldLayoutId id="2147484366" r:id="rId11"/>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www.oblikue.com/bddcostes/"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1 Título"/>
          <p:cNvSpPr>
            <a:spLocks noGrp="1"/>
          </p:cNvSpPr>
          <p:nvPr>
            <p:ph type="ctrTitle"/>
          </p:nvPr>
        </p:nvSpPr>
        <p:spPr>
          <a:xfrm>
            <a:off x="684213" y="692696"/>
            <a:ext cx="7772400" cy="3817169"/>
          </a:xfrm>
        </p:spPr>
        <p:txBody>
          <a:bodyPr>
            <a:noAutofit/>
          </a:bodyPr>
          <a:lstStyle/>
          <a:p>
            <a:pPr algn="ctr" eaLnBrk="1" fontAlgn="auto" hangingPunct="1">
              <a:spcAft>
                <a:spcPts val="0"/>
              </a:spcAft>
              <a:defRPr/>
            </a:pPr>
            <a:r>
              <a:rPr lang="es-ES_tradnl" dirty="0" smtClean="0">
                <a:solidFill>
                  <a:srgbClr val="002060"/>
                </a:solidFill>
              </a:rPr>
              <a:t>Impacto presupuestario de un programa de Cesación Tabáquica con fármacos en pacientes con EPOC en España</a:t>
            </a:r>
          </a:p>
        </p:txBody>
      </p:sp>
      <p:sp>
        <p:nvSpPr>
          <p:cNvPr id="4" name="1 Título"/>
          <p:cNvSpPr txBox="1">
            <a:spLocks/>
          </p:cNvSpPr>
          <p:nvPr/>
        </p:nvSpPr>
        <p:spPr>
          <a:xfrm>
            <a:off x="642910" y="5929330"/>
            <a:ext cx="7786742" cy="521726"/>
          </a:xfrm>
          <a:prstGeom prst="rect">
            <a:avLst/>
          </a:prstGeom>
          <a:solidFill>
            <a:schemeClr val="bg1"/>
          </a:solidFill>
        </p:spPr>
        <p:txBody>
          <a:bodyPr anchor="b">
            <a:normAutofit fontScale="97500"/>
            <a:scene3d>
              <a:camera prst="orthographicFront"/>
              <a:lightRig rig="soft" dir="t"/>
            </a:scene3d>
            <a:sp3d prstMaterial="softEdge">
              <a:bevelT w="25400" h="25400"/>
            </a:sp3d>
          </a:bodyPr>
          <a:lstStyle/>
          <a:p>
            <a:pPr algn="ctr" fontAlgn="auto">
              <a:spcAft>
                <a:spcPts val="0"/>
              </a:spcAft>
              <a:defRPr/>
            </a:pPr>
            <a:r>
              <a:rPr lang="es-ES_tradnl" sz="2000" b="1" dirty="0" smtClean="0">
                <a:solidFill>
                  <a:schemeClr val="tx2"/>
                </a:solidFill>
                <a:effectLst>
                  <a:outerShdw blurRad="31750" dist="25400" dir="5400000" algn="tl" rotWithShape="0">
                    <a:srgbClr val="000000">
                      <a:alpha val="25000"/>
                    </a:srgbClr>
                  </a:outerShdw>
                </a:effectLst>
                <a:latin typeface="+mj-lt"/>
                <a:ea typeface="+mj-ea"/>
                <a:cs typeface="+mj-cs"/>
              </a:rPr>
              <a:t>PROGRAMA DE INVESTIGACION EN TABAQUISMO. SEPAR</a:t>
            </a:r>
            <a:endParaRPr lang="es-ES_tradnl" sz="2000" b="1" dirty="0">
              <a:solidFill>
                <a:schemeClr val="tx2"/>
              </a:solidFill>
              <a:effectLst>
                <a:outerShdw blurRad="31750" dist="25400" dir="5400000" algn="tl" rotWithShape="0">
                  <a:srgbClr val="000000">
                    <a:alpha val="25000"/>
                  </a:srgbClr>
                </a:outerShdw>
              </a:effectLst>
              <a:latin typeface="+mj-lt"/>
              <a:ea typeface="+mj-ea"/>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Título"/>
          <p:cNvSpPr>
            <a:spLocks noGrp="1"/>
          </p:cNvSpPr>
          <p:nvPr>
            <p:ph type="title"/>
          </p:nvPr>
        </p:nvSpPr>
        <p:spPr>
          <a:xfrm>
            <a:off x="251520" y="548680"/>
            <a:ext cx="8229600" cy="576064"/>
          </a:xfrm>
        </p:spPr>
        <p:txBody>
          <a:bodyPr>
            <a:normAutofit fontScale="90000"/>
          </a:bodyPr>
          <a:lstStyle/>
          <a:p>
            <a:pPr eaLnBrk="1" fontAlgn="auto" hangingPunct="1">
              <a:spcAft>
                <a:spcPts val="0"/>
              </a:spcAft>
              <a:defRPr/>
            </a:pPr>
            <a:r>
              <a:rPr lang="es-ES_tradnl" sz="2700" u="sng" dirty="0" smtClean="0">
                <a:solidFill>
                  <a:schemeClr val="tx1"/>
                </a:solidFill>
                <a:effectLst/>
              </a:rPr>
              <a:t>Resultados: Escenario actual sin financiación</a:t>
            </a:r>
            <a:br>
              <a:rPr lang="es-ES_tradnl" sz="2700" u="sng" dirty="0" smtClean="0">
                <a:solidFill>
                  <a:schemeClr val="tx1"/>
                </a:solidFill>
                <a:effectLst/>
              </a:rPr>
            </a:br>
            <a:r>
              <a:rPr lang="es-ES_tradnl" sz="1300" u="sng" dirty="0" smtClean="0">
                <a:solidFill>
                  <a:schemeClr val="tx1"/>
                </a:solidFill>
                <a:effectLst/>
              </a:rPr>
              <a:t/>
            </a:r>
            <a:br>
              <a:rPr lang="es-ES_tradnl" sz="1300" u="sng" dirty="0" smtClean="0">
                <a:solidFill>
                  <a:schemeClr val="tx1"/>
                </a:solidFill>
                <a:effectLst/>
              </a:rPr>
            </a:br>
            <a:r>
              <a:rPr lang="es-ES_tradnl" sz="2200" u="sng" dirty="0" smtClean="0">
                <a:solidFill>
                  <a:schemeClr val="tx1"/>
                </a:solidFill>
                <a:effectLst/>
              </a:rPr>
              <a:t>Intentos de cesación tabáquica</a:t>
            </a:r>
            <a:r>
              <a:rPr lang="es-ES_tradnl" sz="2200" i="1" u="sng" dirty="0" smtClean="0">
                <a:solidFill>
                  <a:schemeClr val="tx1"/>
                </a:solidFill>
                <a:effectLst/>
              </a:rPr>
              <a:t>,</a:t>
            </a:r>
            <a:r>
              <a:rPr lang="es-ES_tradnl" sz="2200" u="sng" dirty="0" smtClean="0">
                <a:solidFill>
                  <a:schemeClr val="tx1"/>
                </a:solidFill>
                <a:effectLst/>
              </a:rPr>
              <a:t> total y según fármaco</a:t>
            </a:r>
            <a:endParaRPr lang="es-ES_tradnl" sz="2800" u="sng" dirty="0" smtClean="0">
              <a:solidFill>
                <a:schemeClr val="tx1"/>
              </a:solidFill>
              <a:effectLst/>
            </a:endParaRPr>
          </a:p>
        </p:txBody>
      </p:sp>
      <p:graphicFrame>
        <p:nvGraphicFramePr>
          <p:cNvPr id="9" name="3 Marcador de contenido"/>
          <p:cNvGraphicFramePr>
            <a:graphicFrameLocks/>
          </p:cNvGraphicFramePr>
          <p:nvPr/>
        </p:nvGraphicFramePr>
        <p:xfrm>
          <a:off x="251842" y="1340768"/>
          <a:ext cx="8640958" cy="885696"/>
        </p:xfrm>
        <a:graphic>
          <a:graphicData uri="http://schemas.openxmlformats.org/drawingml/2006/table">
            <a:tbl>
              <a:tblPr firstRow="1" bandRow="1">
                <a:tableStyleId>{5C22544A-7EE6-4342-B048-85BDC9FD1C3A}</a:tableStyleId>
              </a:tblPr>
              <a:tblGrid>
                <a:gridCol w="1655862"/>
                <a:gridCol w="1224136"/>
                <a:gridCol w="1080120"/>
                <a:gridCol w="1080120"/>
                <a:gridCol w="1080120"/>
                <a:gridCol w="1152128"/>
                <a:gridCol w="1368472"/>
              </a:tblGrid>
              <a:tr h="442848">
                <a:tc>
                  <a:txBody>
                    <a:bodyPr/>
                    <a:lstStyle/>
                    <a:p>
                      <a:pPr marL="0" algn="ctr" rtl="0" eaLnBrk="1" fontAlgn="ctr" latinLnBrk="0" hangingPunct="1"/>
                      <a:endParaRPr kumimoji="0" lang="es-ES_tradnl" sz="2000" b="1" i="0" u="none" strike="noStrike" kern="1200" dirty="0">
                        <a:solidFill>
                          <a:schemeClr val="tx1"/>
                        </a:solidFill>
                        <a:latin typeface="Arial"/>
                        <a:ea typeface="+mn-ea"/>
                        <a:cs typeface="+mn-cs"/>
                      </a:endParaRPr>
                    </a:p>
                  </a:txBody>
                  <a:tcPr marL="0" marR="0" marT="0" marB="0" anchor="ctr"/>
                </a:tc>
                <a:tc>
                  <a:txBody>
                    <a:bodyPr/>
                    <a:lstStyle/>
                    <a:p>
                      <a:pPr marL="0" algn="ctr" rtl="0" eaLnBrk="1" fontAlgn="ctr" latinLnBrk="0" hangingPunct="1"/>
                      <a:r>
                        <a:rPr kumimoji="0" lang="es-ES_tradnl" sz="1800" b="1" i="0" u="none" strike="noStrike" kern="1200" dirty="0">
                          <a:solidFill>
                            <a:schemeClr val="bg1"/>
                          </a:solidFill>
                          <a:effectLst>
                            <a:outerShdw blurRad="38100" dist="38100" dir="2700000" algn="tl">
                              <a:srgbClr val="000000">
                                <a:alpha val="43137"/>
                              </a:srgbClr>
                            </a:outerShdw>
                          </a:effectLst>
                          <a:latin typeface="Arial"/>
                          <a:ea typeface="+mn-ea"/>
                          <a:cs typeface="+mn-cs"/>
                        </a:rPr>
                        <a:t>Año </a:t>
                      </a:r>
                      <a:r>
                        <a:rPr kumimoji="0" lang="es-ES_tradnl" sz="1800" b="1" i="0" u="none" strike="noStrike" kern="1200" dirty="0" smtClean="0">
                          <a:solidFill>
                            <a:schemeClr val="bg1"/>
                          </a:solidFill>
                          <a:effectLst>
                            <a:outerShdw blurRad="38100" dist="38100" dir="2700000" algn="tl">
                              <a:srgbClr val="000000">
                                <a:alpha val="43137"/>
                              </a:srgbClr>
                            </a:outerShdw>
                          </a:effectLst>
                          <a:latin typeface="Arial"/>
                          <a:ea typeface="+mn-ea"/>
                          <a:cs typeface="+mn-cs"/>
                        </a:rPr>
                        <a:t>base</a:t>
                      </a:r>
                      <a:endParaRPr kumimoji="0" lang="es-ES_tradnl" sz="1800" b="1" i="0" u="none" strike="noStrike" kern="1200" dirty="0">
                        <a:solidFill>
                          <a:schemeClr val="bg1"/>
                        </a:solidFill>
                        <a:effectLst>
                          <a:outerShdw blurRad="38100" dist="38100" dir="2700000" algn="tl">
                            <a:srgbClr val="000000">
                              <a:alpha val="43137"/>
                            </a:srgbClr>
                          </a:outerShdw>
                        </a:effectLst>
                        <a:latin typeface="Arial"/>
                        <a:ea typeface="+mn-ea"/>
                        <a:cs typeface="+mn-cs"/>
                      </a:endParaRPr>
                    </a:p>
                  </a:txBody>
                  <a:tcPr marL="0" marR="0" marT="0" marB="0" anchor="ctr"/>
                </a:tc>
                <a:tc>
                  <a:txBody>
                    <a:bodyPr/>
                    <a:lstStyle/>
                    <a:p>
                      <a:pPr marL="0" algn="ctr" rtl="0" eaLnBrk="1" fontAlgn="ctr" latinLnBrk="0" hangingPunct="1"/>
                      <a:r>
                        <a:rPr kumimoji="0" lang="es-ES_tradnl" sz="1800" b="1" i="0" u="none" strike="noStrike" kern="1200" dirty="0" smtClean="0">
                          <a:solidFill>
                            <a:schemeClr val="bg1"/>
                          </a:solidFill>
                          <a:effectLst>
                            <a:outerShdw blurRad="38100" dist="38100" dir="2700000" algn="tl">
                              <a:srgbClr val="000000">
                                <a:alpha val="43137"/>
                              </a:srgbClr>
                            </a:outerShdw>
                          </a:effectLst>
                          <a:latin typeface="Arial"/>
                          <a:ea typeface="+mn-ea"/>
                          <a:cs typeface="+mn-cs"/>
                        </a:rPr>
                        <a:t>2º año</a:t>
                      </a:r>
                      <a:endParaRPr kumimoji="0" lang="es-ES_tradnl" sz="1800" b="1" i="0" u="none" strike="noStrike" kern="1200" dirty="0">
                        <a:solidFill>
                          <a:schemeClr val="bg1"/>
                        </a:solidFill>
                        <a:effectLst>
                          <a:outerShdw blurRad="38100" dist="38100" dir="2700000" algn="tl">
                            <a:srgbClr val="000000">
                              <a:alpha val="43137"/>
                            </a:srgbClr>
                          </a:outerShdw>
                        </a:effectLst>
                        <a:latin typeface="Arial"/>
                        <a:ea typeface="+mn-ea"/>
                        <a:cs typeface="+mn-cs"/>
                      </a:endParaRPr>
                    </a:p>
                  </a:txBody>
                  <a:tcPr marL="0" marR="0" marT="0" marB="0" anchor="ctr"/>
                </a:tc>
                <a:tc>
                  <a:txBody>
                    <a:bodyPr/>
                    <a:lstStyle/>
                    <a:p>
                      <a:pPr marL="0" algn="ctr" rtl="0" eaLnBrk="1" fontAlgn="ctr" latinLnBrk="0" hangingPunct="1"/>
                      <a:r>
                        <a:rPr kumimoji="0" lang="es-ES_tradnl" sz="1800" b="1" i="0" u="none" strike="noStrike" kern="1200" dirty="0" smtClean="0">
                          <a:solidFill>
                            <a:schemeClr val="bg1"/>
                          </a:solidFill>
                          <a:effectLst>
                            <a:outerShdw blurRad="38100" dist="38100" dir="2700000" algn="tl">
                              <a:srgbClr val="000000">
                                <a:alpha val="43137"/>
                              </a:srgbClr>
                            </a:outerShdw>
                          </a:effectLst>
                          <a:latin typeface="Arial"/>
                          <a:ea typeface="+mn-ea"/>
                          <a:cs typeface="+mn-cs"/>
                        </a:rPr>
                        <a:t>3</a:t>
                      </a:r>
                      <a:r>
                        <a:rPr kumimoji="0" lang="es-ES_tradnl" sz="1800" b="1" i="0" u="none" strike="noStrike" kern="1200" baseline="30000" dirty="0" smtClean="0">
                          <a:solidFill>
                            <a:schemeClr val="bg1"/>
                          </a:solidFill>
                          <a:effectLst>
                            <a:outerShdw blurRad="38100" dist="38100" dir="2700000" algn="tl">
                              <a:srgbClr val="000000">
                                <a:alpha val="43137"/>
                              </a:srgbClr>
                            </a:outerShdw>
                          </a:effectLst>
                          <a:latin typeface="Arial"/>
                          <a:ea typeface="+mn-ea"/>
                          <a:cs typeface="+mn-cs"/>
                        </a:rPr>
                        <a:t>r</a:t>
                      </a:r>
                      <a:r>
                        <a:rPr kumimoji="0" lang="es-ES_tradnl" sz="1800" b="1" i="0" u="none" strike="noStrike" kern="1200" dirty="0" smtClean="0">
                          <a:solidFill>
                            <a:schemeClr val="bg1"/>
                          </a:solidFill>
                          <a:effectLst>
                            <a:outerShdw blurRad="38100" dist="38100" dir="2700000" algn="tl">
                              <a:srgbClr val="000000">
                                <a:alpha val="43137"/>
                              </a:srgbClr>
                            </a:outerShdw>
                          </a:effectLst>
                          <a:latin typeface="Arial"/>
                          <a:ea typeface="+mn-ea"/>
                          <a:cs typeface="+mn-cs"/>
                        </a:rPr>
                        <a:t> año</a:t>
                      </a:r>
                      <a:endParaRPr kumimoji="0" lang="es-ES_tradnl" sz="1800" b="1" i="0" u="none" strike="noStrike" kern="1200" dirty="0">
                        <a:solidFill>
                          <a:schemeClr val="bg1"/>
                        </a:solidFill>
                        <a:effectLst>
                          <a:outerShdw blurRad="38100" dist="38100" dir="2700000" algn="tl">
                            <a:srgbClr val="000000">
                              <a:alpha val="43137"/>
                            </a:srgbClr>
                          </a:outerShdw>
                        </a:effectLst>
                        <a:latin typeface="Arial"/>
                        <a:ea typeface="+mn-ea"/>
                        <a:cs typeface="+mn-cs"/>
                      </a:endParaRPr>
                    </a:p>
                  </a:txBody>
                  <a:tcPr marL="0" marR="0" marT="0" marB="0" anchor="ctr"/>
                </a:tc>
                <a:tc>
                  <a:txBody>
                    <a:bodyPr/>
                    <a:lstStyle/>
                    <a:p>
                      <a:pPr marL="0" algn="ctr" rtl="0" eaLnBrk="1" fontAlgn="ctr" latinLnBrk="0" hangingPunct="1"/>
                      <a:r>
                        <a:rPr kumimoji="0" lang="es-ES_tradnl" sz="1800" b="1" i="0" u="none" strike="noStrike" kern="1200" dirty="0" smtClean="0">
                          <a:solidFill>
                            <a:schemeClr val="bg1"/>
                          </a:solidFill>
                          <a:effectLst>
                            <a:outerShdw blurRad="38100" dist="38100" dir="2700000" algn="tl">
                              <a:srgbClr val="000000">
                                <a:alpha val="43137"/>
                              </a:srgbClr>
                            </a:outerShdw>
                          </a:effectLst>
                          <a:latin typeface="Arial"/>
                          <a:ea typeface="+mn-ea"/>
                          <a:cs typeface="+mn-cs"/>
                        </a:rPr>
                        <a:t>4º año</a:t>
                      </a:r>
                      <a:endParaRPr kumimoji="0" lang="es-ES_tradnl" sz="1800" b="1" i="0" u="none" strike="noStrike" kern="1200" dirty="0">
                        <a:solidFill>
                          <a:schemeClr val="bg1"/>
                        </a:solidFill>
                        <a:effectLst>
                          <a:outerShdw blurRad="38100" dist="38100" dir="2700000" algn="tl">
                            <a:srgbClr val="000000">
                              <a:alpha val="43137"/>
                            </a:srgbClr>
                          </a:outerShdw>
                        </a:effectLst>
                        <a:latin typeface="Arial"/>
                        <a:ea typeface="+mn-ea"/>
                        <a:cs typeface="+mn-cs"/>
                      </a:endParaRPr>
                    </a:p>
                  </a:txBody>
                  <a:tcPr marL="0" marR="0" marT="0" marB="0" anchor="ctr"/>
                </a:tc>
                <a:tc>
                  <a:txBody>
                    <a:bodyPr/>
                    <a:lstStyle/>
                    <a:p>
                      <a:pPr marL="0" algn="ctr" rtl="0" eaLnBrk="1" fontAlgn="ctr" latinLnBrk="0" hangingPunct="1"/>
                      <a:r>
                        <a:rPr kumimoji="0" lang="es-ES_tradnl" sz="1800" b="1" i="0" u="none" strike="noStrike" kern="1200" dirty="0" smtClean="0">
                          <a:solidFill>
                            <a:schemeClr val="bg1"/>
                          </a:solidFill>
                          <a:effectLst>
                            <a:outerShdw blurRad="38100" dist="38100" dir="2700000" algn="tl">
                              <a:srgbClr val="000000">
                                <a:alpha val="43137"/>
                              </a:srgbClr>
                            </a:outerShdw>
                          </a:effectLst>
                          <a:latin typeface="Arial"/>
                          <a:ea typeface="+mn-ea"/>
                          <a:cs typeface="+mn-cs"/>
                        </a:rPr>
                        <a:t>5º año</a:t>
                      </a:r>
                      <a:endParaRPr kumimoji="0" lang="es-ES_tradnl" sz="1800" b="1" i="0" u="none" strike="noStrike" kern="1200" dirty="0">
                        <a:solidFill>
                          <a:schemeClr val="bg1"/>
                        </a:solidFill>
                        <a:effectLst>
                          <a:outerShdw blurRad="38100" dist="38100" dir="2700000" algn="tl">
                            <a:srgbClr val="000000">
                              <a:alpha val="43137"/>
                            </a:srgbClr>
                          </a:outerShdw>
                        </a:effectLst>
                        <a:latin typeface="Arial"/>
                        <a:ea typeface="+mn-ea"/>
                        <a:cs typeface="+mn-cs"/>
                      </a:endParaRPr>
                    </a:p>
                  </a:txBody>
                  <a:tcPr marL="0" marR="0" marT="0" marB="0" anchor="ctr"/>
                </a:tc>
                <a:tc>
                  <a:txBody>
                    <a:bodyPr/>
                    <a:lstStyle/>
                    <a:p>
                      <a:pPr marL="0" algn="ctr" rtl="0" eaLnBrk="1" fontAlgn="ctr" latinLnBrk="0" hangingPunct="1"/>
                      <a:r>
                        <a:rPr kumimoji="0" lang="es-ES_tradnl" sz="1800" b="1" i="0" u="none" strike="noStrike" kern="1200" dirty="0" smtClean="0">
                          <a:solidFill>
                            <a:schemeClr val="bg1"/>
                          </a:solidFill>
                          <a:effectLst>
                            <a:outerShdw blurRad="38100" dist="38100" dir="2700000" algn="tl">
                              <a:srgbClr val="000000">
                                <a:alpha val="43137"/>
                              </a:srgbClr>
                            </a:outerShdw>
                          </a:effectLst>
                          <a:latin typeface="Arial"/>
                          <a:ea typeface="+mn-ea"/>
                          <a:cs typeface="+mn-cs"/>
                        </a:rPr>
                        <a:t>Acumulado</a:t>
                      </a:r>
                      <a:endParaRPr kumimoji="0" lang="es-ES_tradnl" sz="1800" b="1" i="0" u="none" strike="noStrike" kern="1200" dirty="0">
                        <a:solidFill>
                          <a:schemeClr val="bg1"/>
                        </a:solidFill>
                        <a:effectLst>
                          <a:outerShdw blurRad="38100" dist="38100" dir="2700000" algn="tl">
                            <a:srgbClr val="000000">
                              <a:alpha val="43137"/>
                            </a:srgbClr>
                          </a:outerShdw>
                        </a:effectLst>
                        <a:latin typeface="Arial"/>
                        <a:ea typeface="+mn-ea"/>
                        <a:cs typeface="+mn-cs"/>
                      </a:endParaRPr>
                    </a:p>
                  </a:txBody>
                  <a:tcPr marL="0" marR="0" marT="0" marB="0" anchor="ctr"/>
                </a:tc>
              </a:tr>
              <a:tr h="442848">
                <a:tc>
                  <a:txBody>
                    <a:bodyPr/>
                    <a:lstStyle/>
                    <a:p>
                      <a:pPr marL="0" algn="ctr" rtl="0" eaLnBrk="1" fontAlgn="ctr" latinLnBrk="0" hangingPunct="1"/>
                      <a:r>
                        <a:rPr kumimoji="0" lang="es-ES_tradnl" sz="2000" b="1" i="0" u="none" strike="noStrike" kern="1200" dirty="0" smtClean="0">
                          <a:solidFill>
                            <a:schemeClr val="tx1"/>
                          </a:solidFill>
                          <a:latin typeface="Arial"/>
                          <a:ea typeface="+mn-ea"/>
                          <a:cs typeface="+mn-cs"/>
                        </a:rPr>
                        <a:t>Total </a:t>
                      </a:r>
                      <a:endParaRPr kumimoji="0" lang="es-ES_tradnl" sz="2000" b="1" i="0" u="none" strike="noStrike" kern="1200" dirty="0">
                        <a:solidFill>
                          <a:schemeClr val="tx1"/>
                        </a:solidFill>
                        <a:latin typeface="Arial"/>
                        <a:ea typeface="+mn-ea"/>
                        <a:cs typeface="+mn-cs"/>
                      </a:endParaRPr>
                    </a:p>
                  </a:txBody>
                  <a:tcPr marL="0" marR="0" marT="0" marB="0" anchor="ctr">
                    <a:noFill/>
                  </a:tcPr>
                </a:tc>
                <a:tc>
                  <a:txBody>
                    <a:bodyPr/>
                    <a:lstStyle/>
                    <a:p>
                      <a:pPr algn="ctr" fontAlgn="ctr"/>
                      <a:r>
                        <a:rPr lang="es-ES_tradnl" sz="2000" b="1" i="0" u="none" strike="noStrike" dirty="0">
                          <a:solidFill>
                            <a:schemeClr val="tx1"/>
                          </a:solidFill>
                          <a:latin typeface="Arial"/>
                        </a:rPr>
                        <a:t>3.638</a:t>
                      </a:r>
                    </a:p>
                  </a:txBody>
                  <a:tcPr marL="0" marR="0" marT="0" marB="0" anchor="ctr">
                    <a:noFill/>
                  </a:tcPr>
                </a:tc>
                <a:tc>
                  <a:txBody>
                    <a:bodyPr/>
                    <a:lstStyle/>
                    <a:p>
                      <a:pPr algn="ctr" fontAlgn="ctr"/>
                      <a:r>
                        <a:rPr lang="es-ES_tradnl" sz="2000" b="1" i="0" u="none" strike="noStrike" dirty="0">
                          <a:solidFill>
                            <a:schemeClr val="tx1"/>
                          </a:solidFill>
                          <a:latin typeface="Arial"/>
                        </a:rPr>
                        <a:t>3.905</a:t>
                      </a:r>
                    </a:p>
                  </a:txBody>
                  <a:tcPr marL="0" marR="0" marT="0" marB="0" anchor="ctr">
                    <a:noFill/>
                  </a:tcPr>
                </a:tc>
                <a:tc>
                  <a:txBody>
                    <a:bodyPr/>
                    <a:lstStyle/>
                    <a:p>
                      <a:pPr algn="ctr" fontAlgn="ctr"/>
                      <a:r>
                        <a:rPr lang="es-ES_tradnl" sz="2000" b="1" i="0" u="none" strike="noStrike" dirty="0">
                          <a:solidFill>
                            <a:schemeClr val="tx1"/>
                          </a:solidFill>
                          <a:latin typeface="Arial"/>
                        </a:rPr>
                        <a:t>4.167</a:t>
                      </a:r>
                    </a:p>
                  </a:txBody>
                  <a:tcPr marL="0" marR="0" marT="0" marB="0" anchor="ctr">
                    <a:noFill/>
                  </a:tcPr>
                </a:tc>
                <a:tc>
                  <a:txBody>
                    <a:bodyPr/>
                    <a:lstStyle/>
                    <a:p>
                      <a:pPr algn="ctr" fontAlgn="ctr"/>
                      <a:r>
                        <a:rPr lang="es-ES_tradnl" sz="2000" b="1" i="0" u="none" strike="noStrike" dirty="0">
                          <a:solidFill>
                            <a:schemeClr val="tx1"/>
                          </a:solidFill>
                          <a:latin typeface="Arial"/>
                        </a:rPr>
                        <a:t>4.426</a:t>
                      </a:r>
                    </a:p>
                  </a:txBody>
                  <a:tcPr marL="0" marR="0" marT="0" marB="0" anchor="ctr">
                    <a:noFill/>
                  </a:tcPr>
                </a:tc>
                <a:tc>
                  <a:txBody>
                    <a:bodyPr/>
                    <a:lstStyle/>
                    <a:p>
                      <a:pPr algn="ctr" fontAlgn="ctr"/>
                      <a:r>
                        <a:rPr lang="es-ES_tradnl" sz="2000" b="1" i="0" u="none" strike="noStrike" dirty="0">
                          <a:solidFill>
                            <a:schemeClr val="tx1"/>
                          </a:solidFill>
                          <a:latin typeface="Arial"/>
                        </a:rPr>
                        <a:t>2.006</a:t>
                      </a:r>
                    </a:p>
                  </a:txBody>
                  <a:tcPr marL="0" marR="0" marT="0" marB="0" anchor="ctr">
                    <a:noFill/>
                  </a:tcPr>
                </a:tc>
                <a:tc>
                  <a:txBody>
                    <a:bodyPr/>
                    <a:lstStyle/>
                    <a:p>
                      <a:pPr algn="ctr" fontAlgn="ctr"/>
                      <a:r>
                        <a:rPr lang="es-ES_tradnl" sz="2000" b="1" i="0" u="none" strike="noStrike" dirty="0">
                          <a:solidFill>
                            <a:schemeClr val="tx1"/>
                          </a:solidFill>
                          <a:latin typeface="Arial"/>
                        </a:rPr>
                        <a:t>18.142</a:t>
                      </a:r>
                    </a:p>
                  </a:txBody>
                  <a:tcPr marL="0" marR="0" marT="0" marB="0" anchor="ctr">
                    <a:noFill/>
                  </a:tcPr>
                </a:tc>
              </a:tr>
            </a:tbl>
          </a:graphicData>
        </a:graphic>
      </p:graphicFrame>
      <p:graphicFrame>
        <p:nvGraphicFramePr>
          <p:cNvPr id="10" name="3 Marcador de contenido"/>
          <p:cNvGraphicFramePr>
            <a:graphicFrameLocks/>
          </p:cNvGraphicFramePr>
          <p:nvPr/>
        </p:nvGraphicFramePr>
        <p:xfrm>
          <a:off x="251842" y="2205534"/>
          <a:ext cx="8640959" cy="1296144"/>
        </p:xfrm>
        <a:graphic>
          <a:graphicData uri="http://schemas.openxmlformats.org/drawingml/2006/table">
            <a:tbl>
              <a:tblPr firstRow="1" bandRow="1">
                <a:tableStyleId>{5C22544A-7EE6-4342-B048-85BDC9FD1C3A}</a:tableStyleId>
              </a:tblPr>
              <a:tblGrid>
                <a:gridCol w="1655862"/>
                <a:gridCol w="1224136"/>
                <a:gridCol w="1080120"/>
                <a:gridCol w="1080120"/>
                <a:gridCol w="1080120"/>
                <a:gridCol w="1152128"/>
                <a:gridCol w="1368473"/>
              </a:tblGrid>
              <a:tr h="432048">
                <a:tc>
                  <a:txBody>
                    <a:bodyPr/>
                    <a:lstStyle/>
                    <a:p>
                      <a:pPr marL="0" indent="0" algn="l" fontAlgn="ctr"/>
                      <a:r>
                        <a:rPr lang="es-ES_tradnl" sz="1800" b="1" i="0" u="none" strike="noStrike" dirty="0" smtClean="0">
                          <a:solidFill>
                            <a:schemeClr val="tx1"/>
                          </a:solidFill>
                          <a:latin typeface="Arial"/>
                        </a:rPr>
                        <a:t>Vareniclina</a:t>
                      </a:r>
                      <a:endParaRPr lang="es-ES_tradnl" sz="1800" b="1" i="0" u="none" strike="noStrike" dirty="0">
                        <a:solidFill>
                          <a:schemeClr val="tx1"/>
                        </a:solidFill>
                        <a:latin typeface="Arial"/>
                      </a:endParaRPr>
                    </a:p>
                  </a:txBody>
                  <a:tcPr marL="228600" marR="0" marT="0" marB="0" anchor="ctr">
                    <a:solidFill>
                      <a:srgbClr val="99FF99"/>
                    </a:solidFill>
                  </a:tcPr>
                </a:tc>
                <a:tc>
                  <a:txBody>
                    <a:bodyPr/>
                    <a:lstStyle/>
                    <a:p>
                      <a:pPr algn="ctr" fontAlgn="ctr"/>
                      <a:r>
                        <a:rPr lang="es-ES_tradnl" sz="1800" b="1" i="0" u="none" strike="noStrike" dirty="0">
                          <a:solidFill>
                            <a:schemeClr val="tx1"/>
                          </a:solidFill>
                          <a:latin typeface="Arial"/>
                        </a:rPr>
                        <a:t>797</a:t>
                      </a:r>
                    </a:p>
                  </a:txBody>
                  <a:tcPr marL="0" marR="0" marT="0" marB="0" anchor="ctr">
                    <a:solidFill>
                      <a:srgbClr val="99FF99"/>
                    </a:solidFill>
                  </a:tcPr>
                </a:tc>
                <a:tc>
                  <a:txBody>
                    <a:bodyPr/>
                    <a:lstStyle/>
                    <a:p>
                      <a:pPr algn="ctr" fontAlgn="ctr"/>
                      <a:r>
                        <a:rPr lang="es-ES_tradnl" sz="1800" b="1" i="0" u="none" strike="noStrike">
                          <a:solidFill>
                            <a:schemeClr val="tx1"/>
                          </a:solidFill>
                          <a:latin typeface="Arial"/>
                        </a:rPr>
                        <a:t>836</a:t>
                      </a:r>
                    </a:p>
                  </a:txBody>
                  <a:tcPr marL="0" marR="0" marT="0" marB="0" anchor="ctr">
                    <a:solidFill>
                      <a:srgbClr val="99FF99"/>
                    </a:solidFill>
                  </a:tcPr>
                </a:tc>
                <a:tc>
                  <a:txBody>
                    <a:bodyPr/>
                    <a:lstStyle/>
                    <a:p>
                      <a:pPr algn="ctr" fontAlgn="ctr"/>
                      <a:r>
                        <a:rPr lang="es-ES_tradnl" sz="1800" b="1" i="0" u="none" strike="noStrike">
                          <a:solidFill>
                            <a:schemeClr val="tx1"/>
                          </a:solidFill>
                          <a:latin typeface="Arial"/>
                        </a:rPr>
                        <a:t>875</a:t>
                      </a:r>
                    </a:p>
                  </a:txBody>
                  <a:tcPr marL="0" marR="0" marT="0" marB="0" anchor="ctr">
                    <a:solidFill>
                      <a:srgbClr val="99FF99"/>
                    </a:solidFill>
                  </a:tcPr>
                </a:tc>
                <a:tc>
                  <a:txBody>
                    <a:bodyPr/>
                    <a:lstStyle/>
                    <a:p>
                      <a:pPr algn="ctr" fontAlgn="ctr"/>
                      <a:r>
                        <a:rPr lang="es-ES_tradnl" sz="1800" b="1" i="0" u="none" strike="noStrike">
                          <a:solidFill>
                            <a:schemeClr val="tx1"/>
                          </a:solidFill>
                          <a:latin typeface="Arial"/>
                        </a:rPr>
                        <a:t>914</a:t>
                      </a:r>
                    </a:p>
                  </a:txBody>
                  <a:tcPr marL="0" marR="0" marT="0" marB="0" anchor="ctr">
                    <a:solidFill>
                      <a:srgbClr val="99FF99"/>
                    </a:solidFill>
                  </a:tcPr>
                </a:tc>
                <a:tc>
                  <a:txBody>
                    <a:bodyPr/>
                    <a:lstStyle/>
                    <a:p>
                      <a:pPr algn="ctr" fontAlgn="ctr"/>
                      <a:r>
                        <a:rPr lang="es-ES_tradnl" sz="1800" b="1" i="0" u="none" strike="noStrike">
                          <a:solidFill>
                            <a:schemeClr val="tx1"/>
                          </a:solidFill>
                          <a:latin typeface="Arial"/>
                        </a:rPr>
                        <a:t>426</a:t>
                      </a:r>
                    </a:p>
                  </a:txBody>
                  <a:tcPr marL="0" marR="0" marT="0" marB="0" anchor="ctr">
                    <a:solidFill>
                      <a:srgbClr val="99FF99"/>
                    </a:solidFill>
                  </a:tcPr>
                </a:tc>
                <a:tc>
                  <a:txBody>
                    <a:bodyPr/>
                    <a:lstStyle/>
                    <a:p>
                      <a:pPr algn="ctr" fontAlgn="ctr"/>
                      <a:r>
                        <a:rPr lang="es-ES_tradnl" sz="1800" b="1" i="0" u="none" strike="noStrike" dirty="0">
                          <a:solidFill>
                            <a:schemeClr val="tx1"/>
                          </a:solidFill>
                          <a:latin typeface="Arial"/>
                        </a:rPr>
                        <a:t>3.847</a:t>
                      </a:r>
                    </a:p>
                  </a:txBody>
                  <a:tcPr marL="0" marR="0" marT="0" marB="0" anchor="ctr">
                    <a:solidFill>
                      <a:srgbClr val="99FF99"/>
                    </a:solidFill>
                  </a:tcPr>
                </a:tc>
              </a:tr>
              <a:tr h="432048">
                <a:tc>
                  <a:txBody>
                    <a:bodyPr/>
                    <a:lstStyle/>
                    <a:p>
                      <a:pPr marL="0" indent="0" algn="l" fontAlgn="ctr"/>
                      <a:r>
                        <a:rPr lang="es-ES_tradnl" sz="1800" b="1" i="0" u="none" strike="noStrike" dirty="0">
                          <a:latin typeface="Arial"/>
                        </a:rPr>
                        <a:t>Bupropion </a:t>
                      </a:r>
                    </a:p>
                  </a:txBody>
                  <a:tcPr marL="228600" marR="0" marT="0" marB="0" anchor="ctr">
                    <a:solidFill>
                      <a:schemeClr val="bg2">
                        <a:lumMod val="90000"/>
                      </a:schemeClr>
                    </a:solidFill>
                  </a:tcPr>
                </a:tc>
                <a:tc>
                  <a:txBody>
                    <a:bodyPr/>
                    <a:lstStyle/>
                    <a:p>
                      <a:pPr algn="ctr" fontAlgn="ctr"/>
                      <a:r>
                        <a:rPr lang="es-ES_tradnl" sz="1800" b="1" i="0" u="none" strike="noStrike" dirty="0">
                          <a:solidFill>
                            <a:schemeClr val="tx1"/>
                          </a:solidFill>
                          <a:latin typeface="Arial"/>
                        </a:rPr>
                        <a:t>913</a:t>
                      </a:r>
                    </a:p>
                  </a:txBody>
                  <a:tcPr marL="0" marR="0" marT="0" marB="0" anchor="ctr">
                    <a:solidFill>
                      <a:schemeClr val="bg2">
                        <a:lumMod val="90000"/>
                      </a:schemeClr>
                    </a:solidFill>
                  </a:tcPr>
                </a:tc>
                <a:tc>
                  <a:txBody>
                    <a:bodyPr/>
                    <a:lstStyle/>
                    <a:p>
                      <a:pPr algn="ctr" fontAlgn="ctr"/>
                      <a:r>
                        <a:rPr lang="es-ES_tradnl" sz="1800" b="1" i="0" u="none" strike="noStrike">
                          <a:solidFill>
                            <a:schemeClr val="tx1"/>
                          </a:solidFill>
                          <a:latin typeface="Arial"/>
                        </a:rPr>
                        <a:t>1.000</a:t>
                      </a:r>
                    </a:p>
                  </a:txBody>
                  <a:tcPr marL="0" marR="0" marT="0" marB="0" anchor="ctr">
                    <a:solidFill>
                      <a:schemeClr val="bg2">
                        <a:lumMod val="90000"/>
                      </a:schemeClr>
                    </a:solidFill>
                  </a:tcPr>
                </a:tc>
                <a:tc>
                  <a:txBody>
                    <a:bodyPr/>
                    <a:lstStyle/>
                    <a:p>
                      <a:pPr algn="ctr" fontAlgn="ctr"/>
                      <a:r>
                        <a:rPr lang="es-ES_tradnl" sz="1800" b="1" i="0" u="none" strike="noStrike">
                          <a:solidFill>
                            <a:schemeClr val="tx1"/>
                          </a:solidFill>
                          <a:latin typeface="Arial"/>
                        </a:rPr>
                        <a:t>1.085</a:t>
                      </a:r>
                    </a:p>
                  </a:txBody>
                  <a:tcPr marL="0" marR="0" marT="0" marB="0" anchor="ctr">
                    <a:solidFill>
                      <a:schemeClr val="bg2">
                        <a:lumMod val="90000"/>
                      </a:schemeClr>
                    </a:solidFill>
                  </a:tcPr>
                </a:tc>
                <a:tc>
                  <a:txBody>
                    <a:bodyPr/>
                    <a:lstStyle/>
                    <a:p>
                      <a:pPr algn="ctr" fontAlgn="ctr"/>
                      <a:r>
                        <a:rPr lang="es-ES_tradnl" sz="1800" b="1" i="0" u="none" strike="noStrike">
                          <a:solidFill>
                            <a:schemeClr val="tx1"/>
                          </a:solidFill>
                          <a:latin typeface="Arial"/>
                        </a:rPr>
                        <a:t>1.168</a:t>
                      </a:r>
                    </a:p>
                  </a:txBody>
                  <a:tcPr marL="0" marR="0" marT="0" marB="0" anchor="ctr">
                    <a:solidFill>
                      <a:schemeClr val="bg2">
                        <a:lumMod val="90000"/>
                      </a:schemeClr>
                    </a:solidFill>
                  </a:tcPr>
                </a:tc>
                <a:tc>
                  <a:txBody>
                    <a:bodyPr/>
                    <a:lstStyle/>
                    <a:p>
                      <a:pPr algn="ctr" fontAlgn="ctr"/>
                      <a:r>
                        <a:rPr lang="es-ES_tradnl" sz="1800" b="1" i="0" u="none" strike="noStrike">
                          <a:solidFill>
                            <a:schemeClr val="tx1"/>
                          </a:solidFill>
                          <a:latin typeface="Arial"/>
                        </a:rPr>
                        <a:t>516</a:t>
                      </a:r>
                    </a:p>
                  </a:txBody>
                  <a:tcPr marL="0" marR="0" marT="0" marB="0" anchor="ctr">
                    <a:solidFill>
                      <a:schemeClr val="bg2">
                        <a:lumMod val="90000"/>
                      </a:schemeClr>
                    </a:solidFill>
                  </a:tcPr>
                </a:tc>
                <a:tc>
                  <a:txBody>
                    <a:bodyPr/>
                    <a:lstStyle/>
                    <a:p>
                      <a:pPr algn="ctr" fontAlgn="ctr"/>
                      <a:r>
                        <a:rPr lang="es-ES_tradnl" sz="1800" b="1" i="0" u="none" strike="noStrike" dirty="0">
                          <a:solidFill>
                            <a:schemeClr val="tx1"/>
                          </a:solidFill>
                          <a:latin typeface="Arial"/>
                        </a:rPr>
                        <a:t>4.682</a:t>
                      </a:r>
                    </a:p>
                  </a:txBody>
                  <a:tcPr marL="0" marR="0" marT="0" marB="0" anchor="ctr">
                    <a:solidFill>
                      <a:schemeClr val="bg2">
                        <a:lumMod val="90000"/>
                      </a:schemeClr>
                    </a:solidFill>
                  </a:tcPr>
                </a:tc>
              </a:tr>
              <a:tr h="432048">
                <a:tc>
                  <a:txBody>
                    <a:bodyPr/>
                    <a:lstStyle/>
                    <a:p>
                      <a:pPr marL="0" indent="0" algn="l" fontAlgn="ctr"/>
                      <a:r>
                        <a:rPr lang="es-ES_tradnl" sz="1800" b="1" i="0" u="none" strike="noStrike" dirty="0">
                          <a:latin typeface="Arial"/>
                        </a:rPr>
                        <a:t>TSN </a:t>
                      </a:r>
                    </a:p>
                  </a:txBody>
                  <a:tcPr marL="228600" marR="0" marT="0" marB="0" anchor="ctr">
                    <a:solidFill>
                      <a:srgbClr val="FFFFCC"/>
                    </a:solidFill>
                  </a:tcPr>
                </a:tc>
                <a:tc>
                  <a:txBody>
                    <a:bodyPr/>
                    <a:lstStyle/>
                    <a:p>
                      <a:pPr algn="ctr" fontAlgn="ctr"/>
                      <a:r>
                        <a:rPr lang="es-ES_tradnl" sz="1800" b="1" i="0" u="none" strike="noStrike" dirty="0">
                          <a:solidFill>
                            <a:schemeClr val="tx1"/>
                          </a:solidFill>
                          <a:latin typeface="Arial"/>
                        </a:rPr>
                        <a:t>1.928</a:t>
                      </a:r>
                    </a:p>
                  </a:txBody>
                  <a:tcPr marL="0" marR="0" marT="0" marB="0" anchor="ctr">
                    <a:solidFill>
                      <a:srgbClr val="FFFFCC"/>
                    </a:solidFill>
                  </a:tcPr>
                </a:tc>
                <a:tc>
                  <a:txBody>
                    <a:bodyPr/>
                    <a:lstStyle/>
                    <a:p>
                      <a:pPr algn="ctr" fontAlgn="ctr"/>
                      <a:r>
                        <a:rPr lang="es-ES_tradnl" sz="1800" b="1" i="0" u="none" strike="noStrike" dirty="0">
                          <a:solidFill>
                            <a:schemeClr val="tx1"/>
                          </a:solidFill>
                          <a:latin typeface="Arial"/>
                        </a:rPr>
                        <a:t>2.070</a:t>
                      </a:r>
                    </a:p>
                  </a:txBody>
                  <a:tcPr marL="0" marR="0" marT="0" marB="0" anchor="ctr">
                    <a:solidFill>
                      <a:srgbClr val="FFFFCC"/>
                    </a:solidFill>
                  </a:tcPr>
                </a:tc>
                <a:tc>
                  <a:txBody>
                    <a:bodyPr/>
                    <a:lstStyle/>
                    <a:p>
                      <a:pPr algn="ctr" fontAlgn="ctr"/>
                      <a:r>
                        <a:rPr lang="es-ES_tradnl" sz="1800" b="1" i="0" u="none" strike="noStrike" dirty="0">
                          <a:solidFill>
                            <a:schemeClr val="tx1"/>
                          </a:solidFill>
                          <a:latin typeface="Arial"/>
                        </a:rPr>
                        <a:t>2.208</a:t>
                      </a:r>
                    </a:p>
                  </a:txBody>
                  <a:tcPr marL="0" marR="0" marT="0" marB="0" anchor="ctr">
                    <a:solidFill>
                      <a:srgbClr val="FFFFCC"/>
                    </a:solidFill>
                  </a:tcPr>
                </a:tc>
                <a:tc>
                  <a:txBody>
                    <a:bodyPr/>
                    <a:lstStyle/>
                    <a:p>
                      <a:pPr algn="ctr" fontAlgn="ctr"/>
                      <a:r>
                        <a:rPr lang="es-ES_tradnl" sz="1800" b="1" i="0" u="none" strike="noStrike" dirty="0">
                          <a:solidFill>
                            <a:schemeClr val="tx1"/>
                          </a:solidFill>
                          <a:latin typeface="Arial"/>
                        </a:rPr>
                        <a:t>2.344</a:t>
                      </a:r>
                    </a:p>
                  </a:txBody>
                  <a:tcPr marL="0" marR="0" marT="0" marB="0" anchor="ctr">
                    <a:solidFill>
                      <a:srgbClr val="FFFFCC"/>
                    </a:solidFill>
                  </a:tcPr>
                </a:tc>
                <a:tc>
                  <a:txBody>
                    <a:bodyPr/>
                    <a:lstStyle/>
                    <a:p>
                      <a:pPr algn="ctr" fontAlgn="ctr"/>
                      <a:r>
                        <a:rPr lang="es-ES_tradnl" sz="1800" b="1" i="0" u="none" strike="noStrike" dirty="0">
                          <a:solidFill>
                            <a:schemeClr val="tx1"/>
                          </a:solidFill>
                          <a:latin typeface="Arial"/>
                        </a:rPr>
                        <a:t>1.063</a:t>
                      </a:r>
                    </a:p>
                  </a:txBody>
                  <a:tcPr marL="0" marR="0" marT="0" marB="0" anchor="ctr">
                    <a:solidFill>
                      <a:srgbClr val="FFFFCC"/>
                    </a:solidFill>
                  </a:tcPr>
                </a:tc>
                <a:tc>
                  <a:txBody>
                    <a:bodyPr/>
                    <a:lstStyle/>
                    <a:p>
                      <a:pPr algn="ctr" fontAlgn="ctr"/>
                      <a:r>
                        <a:rPr lang="es-ES_tradnl" sz="1800" b="1" i="0" u="none" strike="noStrike" dirty="0">
                          <a:solidFill>
                            <a:schemeClr val="tx1"/>
                          </a:solidFill>
                          <a:latin typeface="Arial"/>
                        </a:rPr>
                        <a:t>9.613</a:t>
                      </a:r>
                    </a:p>
                  </a:txBody>
                  <a:tcPr marL="0" marR="0" marT="0" marB="0" anchor="ctr">
                    <a:solidFill>
                      <a:srgbClr val="FFFFCC"/>
                    </a:solid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6 Tabla"/>
          <p:cNvGraphicFramePr>
            <a:graphicFrameLocks noGrp="1"/>
          </p:cNvGraphicFramePr>
          <p:nvPr/>
        </p:nvGraphicFramePr>
        <p:xfrm>
          <a:off x="179512" y="1340768"/>
          <a:ext cx="8712968" cy="4608512"/>
        </p:xfrm>
        <a:graphic>
          <a:graphicData uri="http://schemas.openxmlformats.org/drawingml/2006/table">
            <a:tbl>
              <a:tblPr firstRow="1" bandRow="1">
                <a:tableStyleId>{5C22544A-7EE6-4342-B048-85BDC9FD1C3A}</a:tableStyleId>
              </a:tblPr>
              <a:tblGrid>
                <a:gridCol w="1224136"/>
                <a:gridCol w="1656184"/>
                <a:gridCol w="1728192"/>
                <a:gridCol w="1368152"/>
                <a:gridCol w="1224136"/>
                <a:gridCol w="1512168"/>
              </a:tblGrid>
              <a:tr h="773692">
                <a:tc>
                  <a:txBody>
                    <a:bodyPr/>
                    <a:lstStyle/>
                    <a:p>
                      <a:pPr algn="ctr">
                        <a:spcBef>
                          <a:spcPts val="600"/>
                        </a:spcBef>
                        <a:spcAft>
                          <a:spcPts val="600"/>
                        </a:spcAft>
                      </a:pPr>
                      <a:r>
                        <a:rPr lang="es-ES_tradnl" sz="1600" dirty="0" smtClean="0">
                          <a:solidFill>
                            <a:schemeClr val="bg1"/>
                          </a:solidFill>
                          <a:effectLst>
                            <a:outerShdw blurRad="38100" dist="38100" dir="2700000" algn="tl">
                              <a:srgbClr val="000000">
                                <a:alpha val="43137"/>
                              </a:srgbClr>
                            </a:outerShdw>
                          </a:effectLst>
                          <a:latin typeface="Arial" pitchFamily="34" charset="0"/>
                          <a:cs typeface="Arial" pitchFamily="34" charset="0"/>
                        </a:rPr>
                        <a:t>Fármaco</a:t>
                      </a:r>
                      <a:endParaRPr lang="es-ES_tradnl" sz="1600" dirty="0">
                        <a:solidFill>
                          <a:schemeClr val="bg1"/>
                        </a:solidFill>
                        <a:effectLst>
                          <a:outerShdw blurRad="38100" dist="38100" dir="2700000" algn="tl">
                            <a:srgbClr val="000000">
                              <a:alpha val="43137"/>
                            </a:srgbClr>
                          </a:outerShdw>
                        </a:effectLst>
                        <a:latin typeface="Arial" pitchFamily="34" charset="0"/>
                        <a:cs typeface="Arial" pitchFamily="34" charset="0"/>
                      </a:endParaRPr>
                    </a:p>
                  </a:txBody>
                  <a:tcPr anchor="ctr">
                    <a:solidFill>
                      <a:schemeClr val="accent1">
                        <a:lumMod val="75000"/>
                      </a:schemeClr>
                    </a:solidFill>
                  </a:tcPr>
                </a:tc>
                <a:tc>
                  <a:txBody>
                    <a:bodyPr/>
                    <a:lstStyle/>
                    <a:p>
                      <a:pPr algn="ctr">
                        <a:spcBef>
                          <a:spcPts val="600"/>
                        </a:spcBef>
                        <a:spcAft>
                          <a:spcPts val="600"/>
                        </a:spcAft>
                      </a:pPr>
                      <a:r>
                        <a:rPr lang="es-ES_tradnl" sz="1600" dirty="0" smtClean="0">
                          <a:solidFill>
                            <a:schemeClr val="bg1"/>
                          </a:solidFill>
                          <a:effectLst>
                            <a:outerShdw blurRad="38100" dist="38100" dir="2700000" algn="tl">
                              <a:srgbClr val="000000">
                                <a:alpha val="43137"/>
                              </a:srgbClr>
                            </a:outerShdw>
                          </a:effectLst>
                          <a:latin typeface="Arial" pitchFamily="34" charset="0"/>
                          <a:cs typeface="Arial" pitchFamily="34" charset="0"/>
                        </a:rPr>
                        <a:t>Dosis </a:t>
                      </a:r>
                      <a:endParaRPr lang="es-ES_tradnl" sz="1600" dirty="0">
                        <a:solidFill>
                          <a:schemeClr val="bg1"/>
                        </a:solidFill>
                        <a:effectLst>
                          <a:outerShdw blurRad="38100" dist="38100" dir="2700000" algn="tl">
                            <a:srgbClr val="000000">
                              <a:alpha val="43137"/>
                            </a:srgbClr>
                          </a:outerShdw>
                        </a:effectLst>
                        <a:latin typeface="Arial" pitchFamily="34" charset="0"/>
                        <a:cs typeface="Arial" pitchFamily="34" charset="0"/>
                      </a:endParaRPr>
                    </a:p>
                  </a:txBody>
                  <a:tcPr anchor="ctr">
                    <a:solidFill>
                      <a:schemeClr val="accent1">
                        <a:lumMod val="75000"/>
                      </a:schemeClr>
                    </a:solidFill>
                  </a:tcPr>
                </a:tc>
                <a:tc>
                  <a:txBody>
                    <a:bodyPr/>
                    <a:lstStyle/>
                    <a:p>
                      <a:pPr algn="ctr">
                        <a:spcBef>
                          <a:spcPts val="600"/>
                        </a:spcBef>
                        <a:spcAft>
                          <a:spcPts val="600"/>
                        </a:spcAft>
                      </a:pPr>
                      <a:r>
                        <a:rPr lang="es-ES_tradnl" sz="16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Cumplimiento </a:t>
                      </a:r>
                      <a:endParaRPr lang="es-ES_tradnl" sz="1600"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a:txBody>
                  <a:tcPr anchor="ctr">
                    <a:solidFill>
                      <a:schemeClr val="accent1">
                        <a:lumMod val="75000"/>
                      </a:schemeClr>
                    </a:solidFill>
                  </a:tcPr>
                </a:tc>
                <a:tc>
                  <a:txBody>
                    <a:bodyPr/>
                    <a:lstStyle/>
                    <a:p>
                      <a:pPr algn="ctr">
                        <a:spcBef>
                          <a:spcPts val="600"/>
                        </a:spcBef>
                        <a:spcAft>
                          <a:spcPts val="600"/>
                        </a:spcAft>
                      </a:pPr>
                      <a:r>
                        <a:rPr lang="es-ES_tradnl" sz="16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Coste  (€) financiado</a:t>
                      </a:r>
                      <a:endParaRPr lang="es-ES_tradnl" sz="1600"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a:txBody>
                  <a:tcPr anchor="ctr">
                    <a:solidFill>
                      <a:schemeClr val="accent1">
                        <a:lumMod val="75000"/>
                      </a:schemeClr>
                    </a:solidFill>
                  </a:tcPr>
                </a:tc>
                <a:tc>
                  <a:txBody>
                    <a:bodyPr/>
                    <a:lstStyle/>
                    <a:p>
                      <a:pPr algn="ctr">
                        <a:spcBef>
                          <a:spcPts val="600"/>
                        </a:spcBef>
                        <a:spcAft>
                          <a:spcPts val="600"/>
                        </a:spcAft>
                      </a:pPr>
                      <a:r>
                        <a:rPr lang="es-ES_tradnl" sz="1600" dirty="0" smtClean="0">
                          <a:solidFill>
                            <a:schemeClr val="bg1"/>
                          </a:solidFill>
                          <a:effectLst>
                            <a:outerShdw blurRad="38100" dist="38100" dir="2700000" algn="tl">
                              <a:srgbClr val="000000">
                                <a:alpha val="43137"/>
                              </a:srgbClr>
                            </a:outerShdw>
                          </a:effectLst>
                          <a:latin typeface="Arial" pitchFamily="34" charset="0"/>
                          <a:cs typeface="Arial" pitchFamily="34" charset="0"/>
                        </a:rPr>
                        <a:t>CAR-52</a:t>
                      </a:r>
                      <a:r>
                        <a:rPr lang="es-ES_tradnl" sz="1600" baseline="30000" dirty="0" smtClean="0">
                          <a:solidFill>
                            <a:schemeClr val="bg1"/>
                          </a:solidFill>
                          <a:effectLst>
                            <a:outerShdw blurRad="38100" dist="38100" dir="2700000" algn="tl">
                              <a:srgbClr val="000000">
                                <a:alpha val="43137"/>
                              </a:srgbClr>
                            </a:outerShdw>
                          </a:effectLst>
                          <a:latin typeface="Arial" pitchFamily="34" charset="0"/>
                          <a:cs typeface="Arial" pitchFamily="34" charset="0"/>
                        </a:rPr>
                        <a:t>2</a:t>
                      </a:r>
                      <a:endParaRPr lang="es-ES_tradnl" sz="1600" baseline="30000" dirty="0">
                        <a:solidFill>
                          <a:schemeClr val="bg1"/>
                        </a:solidFill>
                        <a:effectLst>
                          <a:outerShdw blurRad="38100" dist="38100" dir="2700000" algn="tl">
                            <a:srgbClr val="000000">
                              <a:alpha val="43137"/>
                            </a:srgbClr>
                          </a:outerShdw>
                        </a:effectLst>
                        <a:latin typeface="Arial" pitchFamily="34" charset="0"/>
                        <a:cs typeface="Arial" pitchFamily="34" charset="0"/>
                      </a:endParaRPr>
                    </a:p>
                  </a:txBody>
                  <a:tcPr anchor="ctr">
                    <a:solidFill>
                      <a:schemeClr val="accent1">
                        <a:lumMod val="75000"/>
                      </a:schemeClr>
                    </a:solidFill>
                  </a:tcPr>
                </a:tc>
                <a:tc>
                  <a:txBody>
                    <a:bodyPr/>
                    <a:lstStyle/>
                    <a:p>
                      <a:pPr algn="ctr">
                        <a:spcBef>
                          <a:spcPts val="600"/>
                        </a:spcBef>
                        <a:spcAft>
                          <a:spcPts val="600"/>
                        </a:spcAft>
                      </a:pPr>
                      <a:r>
                        <a:rPr lang="es-ES_tradnl" sz="1600" dirty="0" smtClean="0">
                          <a:solidFill>
                            <a:schemeClr val="bg1"/>
                          </a:solidFill>
                          <a:effectLst>
                            <a:outerShdw blurRad="38100" dist="38100" dir="2700000" algn="tl">
                              <a:srgbClr val="000000">
                                <a:alpha val="43137"/>
                              </a:srgbClr>
                            </a:outerShdw>
                          </a:effectLst>
                          <a:latin typeface="Arial" pitchFamily="34" charset="0"/>
                          <a:cs typeface="Arial" pitchFamily="34" charset="0"/>
                        </a:rPr>
                        <a:t>Ensayo clínico</a:t>
                      </a:r>
                      <a:endParaRPr lang="es-ES_tradnl" sz="1600" dirty="0">
                        <a:solidFill>
                          <a:schemeClr val="bg1"/>
                        </a:solidFill>
                        <a:effectLst>
                          <a:outerShdw blurRad="38100" dist="38100" dir="2700000" algn="tl">
                            <a:srgbClr val="000000">
                              <a:alpha val="43137"/>
                            </a:srgbClr>
                          </a:outerShdw>
                        </a:effectLst>
                        <a:latin typeface="Arial" pitchFamily="34" charset="0"/>
                        <a:cs typeface="Arial" pitchFamily="34" charset="0"/>
                      </a:endParaRPr>
                    </a:p>
                  </a:txBody>
                  <a:tcPr anchor="ctr">
                    <a:solidFill>
                      <a:schemeClr val="accent1">
                        <a:lumMod val="75000"/>
                      </a:schemeClr>
                    </a:solidFill>
                  </a:tcPr>
                </a:tc>
              </a:tr>
              <a:tr h="874608">
                <a:tc>
                  <a:txBody>
                    <a:bodyPr/>
                    <a:lstStyle/>
                    <a:p>
                      <a:r>
                        <a:rPr lang="es-ES_tradnl" sz="1600" b="0" dirty="0" smtClean="0">
                          <a:solidFill>
                            <a:schemeClr val="tx1"/>
                          </a:solidFill>
                          <a:effectLst/>
                          <a:latin typeface="Arial" pitchFamily="34" charset="0"/>
                          <a:cs typeface="Arial" pitchFamily="34" charset="0"/>
                        </a:rPr>
                        <a:t>Bupropion</a:t>
                      </a:r>
                      <a:endParaRPr lang="es-ES_tradnl" sz="1600" b="0" dirty="0">
                        <a:solidFill>
                          <a:schemeClr val="tx1"/>
                        </a:solidFill>
                        <a:effectLst/>
                        <a:latin typeface="Arial" pitchFamily="34" charset="0"/>
                        <a:cs typeface="Arial" pitchFamily="34" charset="0"/>
                      </a:endParaRPr>
                    </a:p>
                  </a:txBody>
                  <a:tcPr anchor="ctr">
                    <a:solidFill>
                      <a:schemeClr val="accent4">
                        <a:lumMod val="20000"/>
                        <a:lumOff val="80000"/>
                      </a:schemeClr>
                    </a:solidFill>
                  </a:tcPr>
                </a:tc>
                <a:tc>
                  <a:txBody>
                    <a:bodyPr/>
                    <a:lstStyle/>
                    <a:p>
                      <a:pPr algn="ctr"/>
                      <a:r>
                        <a:rPr lang="es-ES_tradnl" sz="1200" b="0" dirty="0" smtClean="0">
                          <a:solidFill>
                            <a:schemeClr val="tx1"/>
                          </a:solidFill>
                          <a:effectLst/>
                          <a:latin typeface="Arial" pitchFamily="34" charset="0"/>
                          <a:cs typeface="Arial" pitchFamily="34" charset="0"/>
                        </a:rPr>
                        <a:t>150-300mg/día x 12 semanas</a:t>
                      </a:r>
                    </a:p>
                    <a:p>
                      <a:pPr algn="ctr"/>
                      <a:r>
                        <a:rPr lang="es-ES_tradnl" sz="1200" b="0" dirty="0" smtClean="0">
                          <a:solidFill>
                            <a:schemeClr val="tx1"/>
                          </a:solidFill>
                          <a:effectLst/>
                          <a:latin typeface="Arial" pitchFamily="34" charset="0"/>
                          <a:cs typeface="Arial" pitchFamily="34" charset="0"/>
                        </a:rPr>
                        <a:t>(168 comprimidos)</a:t>
                      </a:r>
                      <a:endParaRPr lang="es-ES_tradnl" sz="1200" b="0" dirty="0">
                        <a:solidFill>
                          <a:schemeClr val="tx1"/>
                        </a:solidFill>
                        <a:effectLst/>
                        <a:latin typeface="Arial" pitchFamily="34" charset="0"/>
                        <a:cs typeface="Arial" pitchFamily="34" charset="0"/>
                      </a:endParaRPr>
                    </a:p>
                  </a:txBody>
                  <a:tcPr anchor="ctr">
                    <a:solidFill>
                      <a:schemeClr val="accent4">
                        <a:lumMod val="20000"/>
                        <a:lumOff val="80000"/>
                      </a:schemeClr>
                    </a:solidFill>
                  </a:tcPr>
                </a:tc>
                <a:tc>
                  <a:txBody>
                    <a:bodyPr/>
                    <a:lstStyle/>
                    <a:p>
                      <a:pPr algn="ctr" fontAlgn="b"/>
                      <a:r>
                        <a:rPr kumimoji="0" lang="es-ES_tradnl" sz="1600" b="0" kern="1200" dirty="0" smtClean="0">
                          <a:solidFill>
                            <a:schemeClr val="tx1"/>
                          </a:solidFill>
                          <a:effectLst/>
                          <a:latin typeface="Arial" pitchFamily="34" charset="0"/>
                          <a:ea typeface="+mn-ea"/>
                          <a:cs typeface="Arial" pitchFamily="34" charset="0"/>
                        </a:rPr>
                        <a:t>66%</a:t>
                      </a:r>
                    </a:p>
                  </a:txBody>
                  <a:tcPr marL="0" marR="0" marT="0" marB="0" anchor="ctr">
                    <a:solidFill>
                      <a:schemeClr val="accent4">
                        <a:lumMod val="20000"/>
                        <a:lumOff val="80000"/>
                      </a:schemeClr>
                    </a:solidFill>
                  </a:tcPr>
                </a:tc>
                <a:tc>
                  <a:txBody>
                    <a:bodyPr/>
                    <a:lstStyle/>
                    <a:p>
                      <a:pPr algn="ctr" fontAlgn="b"/>
                      <a:r>
                        <a:rPr kumimoji="0" lang="es-ES_tradnl" sz="1600" b="0" kern="1200" dirty="0" smtClean="0">
                          <a:solidFill>
                            <a:schemeClr val="tx1"/>
                          </a:solidFill>
                          <a:effectLst/>
                          <a:latin typeface="Arial" pitchFamily="34" charset="0"/>
                          <a:ea typeface="+mn-ea"/>
                          <a:cs typeface="Arial" pitchFamily="34" charset="0"/>
                        </a:rPr>
                        <a:t>0</a:t>
                      </a:r>
                    </a:p>
                  </a:txBody>
                  <a:tcPr marL="0" marR="0" marT="0" marB="0" anchor="ctr">
                    <a:solidFill>
                      <a:schemeClr val="accent4">
                        <a:lumMod val="20000"/>
                        <a:lumOff val="80000"/>
                      </a:schemeClr>
                    </a:solidFill>
                  </a:tcPr>
                </a:tc>
                <a:tc>
                  <a:txBody>
                    <a:bodyPr/>
                    <a:lstStyle/>
                    <a:p>
                      <a:pPr algn="ctr"/>
                      <a:r>
                        <a:rPr lang="es-ES_tradnl" sz="1600" b="0" dirty="0" smtClean="0">
                          <a:solidFill>
                            <a:schemeClr val="tx1"/>
                          </a:solidFill>
                          <a:effectLst/>
                          <a:latin typeface="Arial" pitchFamily="34" charset="0"/>
                          <a:cs typeface="Arial" pitchFamily="34" charset="0"/>
                        </a:rPr>
                        <a:t>5,5</a:t>
                      </a:r>
                      <a:endParaRPr lang="es-ES_tradnl" sz="1600" b="0" dirty="0">
                        <a:solidFill>
                          <a:schemeClr val="tx1"/>
                        </a:solidFill>
                        <a:effectLst/>
                        <a:latin typeface="Arial" pitchFamily="34" charset="0"/>
                        <a:cs typeface="Arial" pitchFamily="34" charset="0"/>
                      </a:endParaRPr>
                    </a:p>
                  </a:txBody>
                  <a:tcPr anchor="ctr">
                    <a:solidFill>
                      <a:schemeClr val="accent4">
                        <a:lumMod val="20000"/>
                        <a:lumOff val="80000"/>
                      </a:schemeClr>
                    </a:solidFill>
                  </a:tcPr>
                </a:tc>
                <a:tc>
                  <a:txBody>
                    <a:bodyPr/>
                    <a:lstStyle/>
                    <a:p>
                      <a:pPr marL="0" marR="0" indent="0" algn="l" defTabSz="914400" rtl="0" eaLnBrk="1" fontAlgn="auto" latinLnBrk="0" hangingPunct="1">
                        <a:lnSpc>
                          <a:spcPct val="100000"/>
                        </a:lnSpc>
                        <a:spcBef>
                          <a:spcPts val="300"/>
                        </a:spcBef>
                        <a:spcAft>
                          <a:spcPts val="300"/>
                        </a:spcAft>
                        <a:buClrTx/>
                        <a:buSzPct val="100000"/>
                        <a:buFontTx/>
                        <a:buNone/>
                        <a:tabLst/>
                        <a:defRPr/>
                      </a:pPr>
                      <a:r>
                        <a:rPr lang="en-US" sz="1400" b="0" dirty="0" err="1" smtClean="0">
                          <a:solidFill>
                            <a:schemeClr val="tx1"/>
                          </a:solidFill>
                          <a:effectLst/>
                          <a:latin typeface="Arial" pitchFamily="34" charset="0"/>
                          <a:cs typeface="Arial" pitchFamily="34" charset="0"/>
                        </a:rPr>
                        <a:t>Tashkin</a:t>
                      </a:r>
                      <a:r>
                        <a:rPr lang="en-US" sz="1400" b="0" dirty="0" smtClean="0">
                          <a:solidFill>
                            <a:schemeClr val="tx1"/>
                          </a:solidFill>
                          <a:effectLst/>
                          <a:latin typeface="Arial" pitchFamily="34" charset="0"/>
                          <a:cs typeface="Arial" pitchFamily="34" charset="0"/>
                        </a:rPr>
                        <a:t> DP et al. Lancet. 2001; 357:1571-75.</a:t>
                      </a:r>
                      <a:endParaRPr lang="es-ES_tradnl" sz="1400" b="0" dirty="0" smtClean="0">
                        <a:solidFill>
                          <a:schemeClr val="tx1"/>
                        </a:solidFill>
                        <a:effectLst/>
                        <a:latin typeface="Arial" pitchFamily="34" charset="0"/>
                        <a:cs typeface="Arial" pitchFamily="34" charset="0"/>
                      </a:endParaRPr>
                    </a:p>
                  </a:txBody>
                  <a:tcPr anchor="ctr">
                    <a:solidFill>
                      <a:schemeClr val="accent4">
                        <a:lumMod val="20000"/>
                        <a:lumOff val="80000"/>
                      </a:schemeClr>
                    </a:solidFill>
                  </a:tcPr>
                </a:tc>
              </a:tr>
              <a:tr h="1143718">
                <a:tc>
                  <a:txBody>
                    <a:bodyPr/>
                    <a:lstStyle/>
                    <a:p>
                      <a:r>
                        <a:rPr lang="es-ES_tradnl" sz="1600" b="0" dirty="0" smtClean="0">
                          <a:solidFill>
                            <a:schemeClr val="tx1"/>
                          </a:solidFill>
                          <a:effectLst/>
                          <a:latin typeface="Arial" pitchFamily="34" charset="0"/>
                          <a:cs typeface="Arial" pitchFamily="34" charset="0"/>
                        </a:rPr>
                        <a:t>TSN</a:t>
                      </a:r>
                      <a:endParaRPr lang="es-ES_tradnl" sz="1600" b="0" dirty="0">
                        <a:solidFill>
                          <a:schemeClr val="tx1"/>
                        </a:solidFill>
                        <a:effectLst/>
                        <a:latin typeface="Arial" pitchFamily="34" charset="0"/>
                        <a:cs typeface="Arial" pitchFamily="34" charset="0"/>
                      </a:endParaRPr>
                    </a:p>
                  </a:txBody>
                  <a:tcPr anchor="ctr">
                    <a:solidFill>
                      <a:schemeClr val="accent4">
                        <a:lumMod val="20000"/>
                        <a:lumOff val="80000"/>
                      </a:schemeClr>
                    </a:solidFill>
                  </a:tcPr>
                </a:tc>
                <a:tc>
                  <a:txBody>
                    <a:bodyPr/>
                    <a:lstStyle/>
                    <a:p>
                      <a:pPr algn="ctr"/>
                      <a:r>
                        <a:rPr lang="es-ES_tradnl" sz="1200" b="0" dirty="0" smtClean="0">
                          <a:solidFill>
                            <a:schemeClr val="tx1"/>
                          </a:solidFill>
                          <a:effectLst/>
                          <a:latin typeface="Arial" pitchFamily="34" charset="0"/>
                          <a:cs typeface="Arial" pitchFamily="34" charset="0"/>
                        </a:rPr>
                        <a:t>7,9 tabletas sublinguales 2mg/día x 12 semanas</a:t>
                      </a:r>
                    </a:p>
                    <a:p>
                      <a:pPr algn="ctr"/>
                      <a:r>
                        <a:rPr lang="es-ES_tradnl" sz="1200" b="0" dirty="0" smtClean="0">
                          <a:solidFill>
                            <a:schemeClr val="tx1"/>
                          </a:solidFill>
                          <a:effectLst/>
                          <a:latin typeface="Arial" pitchFamily="34" charset="0"/>
                          <a:cs typeface="Arial" pitchFamily="34" charset="0"/>
                        </a:rPr>
                        <a:t>(659 tabletas)</a:t>
                      </a:r>
                      <a:endParaRPr lang="es-ES_tradnl" sz="1200" b="0" dirty="0">
                        <a:solidFill>
                          <a:schemeClr val="tx1"/>
                        </a:solidFill>
                        <a:effectLst/>
                        <a:latin typeface="Arial" pitchFamily="34" charset="0"/>
                        <a:cs typeface="Arial" pitchFamily="34" charset="0"/>
                      </a:endParaRPr>
                    </a:p>
                  </a:txBody>
                  <a:tcPr anchor="ctr">
                    <a:solidFill>
                      <a:schemeClr val="accent4">
                        <a:lumMod val="20000"/>
                        <a:lumOff val="80000"/>
                      </a:schemeClr>
                    </a:solidFill>
                  </a:tcPr>
                </a:tc>
                <a:tc>
                  <a:txBody>
                    <a:bodyPr/>
                    <a:lstStyle/>
                    <a:p>
                      <a:pPr algn="ctr" fontAlgn="b"/>
                      <a:r>
                        <a:rPr kumimoji="0" lang="es-ES_tradnl" sz="1600" b="0" kern="1200" dirty="0" smtClean="0">
                          <a:solidFill>
                            <a:schemeClr val="tx1"/>
                          </a:solidFill>
                          <a:effectLst/>
                          <a:latin typeface="Arial" pitchFamily="34" charset="0"/>
                          <a:ea typeface="+mn-ea"/>
                          <a:cs typeface="Arial" pitchFamily="34" charset="0"/>
                        </a:rPr>
                        <a:t>78%</a:t>
                      </a:r>
                    </a:p>
                  </a:txBody>
                  <a:tcPr marL="0" marR="0" marT="0" marB="0" anchor="ctr">
                    <a:solidFill>
                      <a:schemeClr val="accent4">
                        <a:lumMod val="20000"/>
                        <a:lumOff val="80000"/>
                      </a:schemeClr>
                    </a:solidFill>
                  </a:tcPr>
                </a:tc>
                <a:tc>
                  <a:txBody>
                    <a:bodyPr/>
                    <a:lstStyle/>
                    <a:p>
                      <a:pPr algn="ctr" fontAlgn="b"/>
                      <a:r>
                        <a:rPr kumimoji="0" lang="es-ES_tradnl" sz="1600" b="0" kern="1200" dirty="0" smtClean="0">
                          <a:solidFill>
                            <a:schemeClr val="tx1"/>
                          </a:solidFill>
                          <a:effectLst/>
                          <a:latin typeface="Arial" pitchFamily="34" charset="0"/>
                          <a:ea typeface="+mn-ea"/>
                          <a:cs typeface="Arial" pitchFamily="34" charset="0"/>
                        </a:rPr>
                        <a:t>0</a:t>
                      </a:r>
                    </a:p>
                  </a:txBody>
                  <a:tcPr marL="0" marR="0" marT="0" marB="0" anchor="ctr">
                    <a:solidFill>
                      <a:schemeClr val="accent4">
                        <a:lumMod val="20000"/>
                        <a:lumOff val="80000"/>
                      </a:schemeClr>
                    </a:solidFill>
                  </a:tcPr>
                </a:tc>
                <a:tc>
                  <a:txBody>
                    <a:bodyPr/>
                    <a:lstStyle/>
                    <a:p>
                      <a:pPr algn="ctr"/>
                      <a:r>
                        <a:rPr lang="es-ES_tradnl" sz="1600" b="0" dirty="0" smtClean="0">
                          <a:solidFill>
                            <a:schemeClr val="tx1"/>
                          </a:solidFill>
                          <a:effectLst/>
                          <a:latin typeface="Arial" pitchFamily="34" charset="0"/>
                          <a:cs typeface="Arial" pitchFamily="34" charset="0"/>
                        </a:rPr>
                        <a:t>7,7</a:t>
                      </a:r>
                      <a:endParaRPr lang="es-ES_tradnl" sz="1600" b="0" dirty="0">
                        <a:solidFill>
                          <a:schemeClr val="tx1"/>
                        </a:solidFill>
                        <a:effectLst/>
                        <a:latin typeface="Arial" pitchFamily="34" charset="0"/>
                        <a:cs typeface="Arial" pitchFamily="34" charset="0"/>
                      </a:endParaRPr>
                    </a:p>
                  </a:txBody>
                  <a:tcPr anchor="ctr">
                    <a:solidFill>
                      <a:schemeClr val="accent4">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dirty="0" err="1" smtClean="0">
                          <a:solidFill>
                            <a:schemeClr val="tx1"/>
                          </a:solidFill>
                          <a:effectLst/>
                          <a:latin typeface="Arial" pitchFamily="34" charset="0"/>
                          <a:cs typeface="Arial" pitchFamily="34" charset="0"/>
                        </a:rPr>
                        <a:t>Tønnesen</a:t>
                      </a:r>
                      <a:r>
                        <a:rPr lang="en-US" sz="1400" b="0" dirty="0" smtClean="0">
                          <a:solidFill>
                            <a:schemeClr val="tx1"/>
                          </a:solidFill>
                          <a:effectLst/>
                          <a:latin typeface="Arial" pitchFamily="34" charset="0"/>
                          <a:cs typeface="Arial" pitchFamily="34" charset="0"/>
                        </a:rPr>
                        <a:t> P et al. Chest. 2006;130:334-42.</a:t>
                      </a:r>
                      <a:endParaRPr lang="es-ES_tradnl" sz="1400" b="0" dirty="0" smtClean="0">
                        <a:solidFill>
                          <a:schemeClr val="tx1"/>
                        </a:solidFill>
                        <a:effectLst/>
                        <a:latin typeface="Arial" pitchFamily="34" charset="0"/>
                        <a:cs typeface="Arial" pitchFamily="34" charset="0"/>
                      </a:endParaRPr>
                    </a:p>
                  </a:txBody>
                  <a:tcPr anchor="ctr">
                    <a:solidFill>
                      <a:schemeClr val="accent4">
                        <a:lumMod val="20000"/>
                        <a:lumOff val="80000"/>
                      </a:schemeClr>
                    </a:solidFill>
                  </a:tcPr>
                </a:tc>
              </a:tr>
              <a:tr h="1816494">
                <a:tc>
                  <a:txBody>
                    <a:bodyPr/>
                    <a:lstStyle/>
                    <a:p>
                      <a:r>
                        <a:rPr lang="es-ES_tradnl" sz="1600" b="0" dirty="0" smtClean="0">
                          <a:solidFill>
                            <a:schemeClr val="tx1"/>
                          </a:solidFill>
                          <a:effectLst/>
                          <a:latin typeface="Arial" pitchFamily="34" charset="0"/>
                          <a:cs typeface="Arial" pitchFamily="34" charset="0"/>
                        </a:rPr>
                        <a:t>Vareniclina</a:t>
                      </a:r>
                      <a:endParaRPr lang="es-ES_tradnl" sz="1600" b="0" dirty="0">
                        <a:solidFill>
                          <a:schemeClr val="tx1"/>
                        </a:solidFill>
                        <a:effectLst/>
                        <a:latin typeface="Arial" pitchFamily="34" charset="0"/>
                        <a:cs typeface="Arial" pitchFamily="34" charset="0"/>
                      </a:endParaRPr>
                    </a:p>
                  </a:txBody>
                  <a:tcPr anchor="ctr">
                    <a:solidFill>
                      <a:schemeClr val="accent4">
                        <a:lumMod val="20000"/>
                        <a:lumOff val="80000"/>
                      </a:schemeClr>
                    </a:solidFill>
                  </a:tcPr>
                </a:tc>
                <a:tc>
                  <a:txBody>
                    <a:bodyPr/>
                    <a:lstStyle/>
                    <a:p>
                      <a:pPr marL="0" indent="0" algn="ctr">
                        <a:buFont typeface="Arial" pitchFamily="34" charset="0"/>
                        <a:buNone/>
                        <a:defRPr/>
                      </a:pPr>
                      <a:r>
                        <a:rPr lang="es-ES_tradnl" sz="1200" b="0" dirty="0" smtClean="0">
                          <a:solidFill>
                            <a:schemeClr val="tx1"/>
                          </a:solidFill>
                          <a:effectLst/>
                          <a:latin typeface="Arial" pitchFamily="34" charset="0"/>
                          <a:cs typeface="Arial" pitchFamily="34" charset="0"/>
                        </a:rPr>
                        <a:t>0,5-2 mg/día x 12 semanas (11 comprimidos 0,5mg + 14 comprimidos 1mg</a:t>
                      </a:r>
                      <a:r>
                        <a:rPr lang="es-ES_tradnl" sz="1200" b="0" baseline="0" dirty="0" smtClean="0">
                          <a:solidFill>
                            <a:schemeClr val="tx1"/>
                          </a:solidFill>
                          <a:effectLst/>
                          <a:latin typeface="Arial" pitchFamily="34" charset="0"/>
                          <a:cs typeface="Arial" pitchFamily="34" charset="0"/>
                        </a:rPr>
                        <a:t> + p</a:t>
                      </a:r>
                      <a:r>
                        <a:rPr lang="es-ES_tradnl" sz="1200" b="0" dirty="0" smtClean="0">
                          <a:solidFill>
                            <a:schemeClr val="tx1"/>
                          </a:solidFill>
                          <a:effectLst/>
                          <a:latin typeface="Arial" pitchFamily="34" charset="0"/>
                          <a:cs typeface="Arial" pitchFamily="34" charset="0"/>
                        </a:rPr>
                        <a:t>ack 112 comprimidos 1mg + pack 28 comprimidos 1mg)</a:t>
                      </a:r>
                    </a:p>
                  </a:txBody>
                  <a:tcPr anchor="ctr">
                    <a:solidFill>
                      <a:schemeClr val="accent4">
                        <a:lumMod val="20000"/>
                        <a:lumOff val="80000"/>
                      </a:schemeClr>
                    </a:solidFill>
                  </a:tcPr>
                </a:tc>
                <a:tc>
                  <a:txBody>
                    <a:bodyPr/>
                    <a:lstStyle/>
                    <a:p>
                      <a:pPr algn="ctr" fontAlgn="b"/>
                      <a:r>
                        <a:rPr kumimoji="0" lang="es-ES_tradnl" sz="1600" b="0" kern="1200" dirty="0" smtClean="0">
                          <a:solidFill>
                            <a:schemeClr val="tx1"/>
                          </a:solidFill>
                          <a:effectLst/>
                          <a:latin typeface="Arial" pitchFamily="34" charset="0"/>
                          <a:ea typeface="+mn-ea"/>
                          <a:cs typeface="Arial" pitchFamily="34" charset="0"/>
                        </a:rPr>
                        <a:t>84%</a:t>
                      </a:r>
                    </a:p>
                  </a:txBody>
                  <a:tcPr marL="0" marR="0" marT="0" marB="0" anchor="ctr">
                    <a:solidFill>
                      <a:schemeClr val="accent4">
                        <a:lumMod val="20000"/>
                        <a:lumOff val="80000"/>
                      </a:schemeClr>
                    </a:solidFill>
                  </a:tcPr>
                </a:tc>
                <a:tc>
                  <a:txBody>
                    <a:bodyPr/>
                    <a:lstStyle/>
                    <a:p>
                      <a:pPr algn="ctr" fontAlgn="b"/>
                      <a:r>
                        <a:rPr kumimoji="0" lang="es-ES_tradnl" sz="1600" b="0" kern="1200" dirty="0" smtClean="0">
                          <a:solidFill>
                            <a:schemeClr val="tx1"/>
                          </a:solidFill>
                          <a:effectLst/>
                          <a:latin typeface="Arial" pitchFamily="34" charset="0"/>
                          <a:ea typeface="+mn-ea"/>
                          <a:cs typeface="Arial" pitchFamily="34" charset="0"/>
                        </a:rPr>
                        <a:t>0</a:t>
                      </a:r>
                    </a:p>
                  </a:txBody>
                  <a:tcPr marL="0" marR="0" marT="0" marB="0" anchor="ctr">
                    <a:solidFill>
                      <a:schemeClr val="accent4">
                        <a:lumMod val="20000"/>
                        <a:lumOff val="80000"/>
                      </a:schemeClr>
                    </a:solidFill>
                  </a:tcPr>
                </a:tc>
                <a:tc>
                  <a:txBody>
                    <a:bodyPr/>
                    <a:lstStyle/>
                    <a:p>
                      <a:pPr algn="ctr"/>
                      <a:r>
                        <a:rPr lang="es-ES_tradnl" sz="1600" b="0" dirty="0" smtClean="0">
                          <a:solidFill>
                            <a:schemeClr val="tx1"/>
                          </a:solidFill>
                          <a:effectLst/>
                          <a:latin typeface="Arial" pitchFamily="34" charset="0"/>
                          <a:cs typeface="Arial" pitchFamily="34" charset="0"/>
                        </a:rPr>
                        <a:t>10,2</a:t>
                      </a:r>
                      <a:endParaRPr lang="es-ES_tradnl" sz="1600" b="0" dirty="0">
                        <a:solidFill>
                          <a:schemeClr val="tx1"/>
                        </a:solidFill>
                        <a:effectLst/>
                        <a:latin typeface="Arial" pitchFamily="34" charset="0"/>
                        <a:cs typeface="Arial" pitchFamily="34" charset="0"/>
                      </a:endParaRPr>
                    </a:p>
                  </a:txBody>
                  <a:tcPr anchor="ctr">
                    <a:solidFill>
                      <a:schemeClr val="accent4">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dirty="0" err="1" smtClean="0">
                          <a:solidFill>
                            <a:schemeClr val="tx1"/>
                          </a:solidFill>
                          <a:effectLst/>
                          <a:latin typeface="Arial" pitchFamily="34" charset="0"/>
                          <a:cs typeface="Arial" pitchFamily="34" charset="0"/>
                        </a:rPr>
                        <a:t>Tashkin</a:t>
                      </a:r>
                      <a:r>
                        <a:rPr lang="en-US" sz="1400" b="0" dirty="0" smtClean="0">
                          <a:solidFill>
                            <a:schemeClr val="tx1"/>
                          </a:solidFill>
                          <a:effectLst/>
                          <a:latin typeface="Arial" pitchFamily="34" charset="0"/>
                          <a:cs typeface="Arial" pitchFamily="34" charset="0"/>
                        </a:rPr>
                        <a:t> DP et al. Chest. 2011; 139:591-9.</a:t>
                      </a:r>
                      <a:endParaRPr lang="es-ES_tradnl" sz="1400" b="0" dirty="0" smtClean="0">
                        <a:solidFill>
                          <a:schemeClr val="tx1"/>
                        </a:solidFill>
                        <a:effectLst/>
                        <a:latin typeface="Arial" pitchFamily="34" charset="0"/>
                        <a:cs typeface="Arial" pitchFamily="34" charset="0"/>
                      </a:endParaRPr>
                    </a:p>
                  </a:txBody>
                  <a:tcPr anchor="ctr">
                    <a:solidFill>
                      <a:schemeClr val="accent4">
                        <a:lumMod val="20000"/>
                        <a:lumOff val="80000"/>
                      </a:schemeClr>
                    </a:solidFill>
                  </a:tcPr>
                </a:tc>
              </a:tr>
            </a:tbl>
          </a:graphicData>
        </a:graphic>
      </p:graphicFrame>
      <p:sp>
        <p:nvSpPr>
          <p:cNvPr id="4" name="1 Título"/>
          <p:cNvSpPr txBox="1">
            <a:spLocks/>
          </p:cNvSpPr>
          <p:nvPr/>
        </p:nvSpPr>
        <p:spPr>
          <a:xfrm>
            <a:off x="179512" y="332929"/>
            <a:ext cx="8712967" cy="791815"/>
          </a:xfrm>
          <a:prstGeom prst="rect">
            <a:avLst/>
          </a:prstGeom>
        </p:spPr>
        <p:txBody>
          <a:bodyPr anchor="ctr">
            <a:scene3d>
              <a:camera prst="orthographicFront"/>
              <a:lightRig rig="soft" dir="t"/>
            </a:scene3d>
            <a:sp3d prstMaterial="softEdge">
              <a:bevelT w="25400" h="25400"/>
            </a:sp3d>
          </a:bodyPr>
          <a:lstStyle/>
          <a:p>
            <a:pPr fontAlgn="auto">
              <a:spcAft>
                <a:spcPts val="0"/>
              </a:spcAft>
              <a:defRPr/>
            </a:pPr>
            <a:r>
              <a:rPr lang="es-ES_tradnl" sz="2800" b="1" u="sng" dirty="0">
                <a:effectLst>
                  <a:outerShdw blurRad="31750" dist="25400" dir="5400000" algn="tl" rotWithShape="0">
                    <a:srgbClr val="000000">
                      <a:alpha val="25000"/>
                    </a:srgbClr>
                  </a:outerShdw>
                </a:effectLst>
                <a:latin typeface="+mj-lt"/>
                <a:ea typeface="+mj-ea"/>
                <a:cs typeface="+mj-cs"/>
              </a:rPr>
              <a:t>Métodos: </a:t>
            </a:r>
            <a:r>
              <a:rPr lang="es-ES_tradnl" sz="2400" b="1" u="sng" dirty="0">
                <a:effectLst>
                  <a:outerShdw blurRad="31750" dist="25400" dir="5400000" algn="tl" rotWithShape="0">
                    <a:srgbClr val="000000">
                      <a:alpha val="25000"/>
                    </a:srgbClr>
                  </a:outerShdw>
                </a:effectLst>
                <a:latin typeface="+mj-lt"/>
                <a:ea typeface="+mj-ea"/>
                <a:cs typeface="+mj-cs"/>
              </a:rPr>
              <a:t>Eficacia y costes </a:t>
            </a:r>
            <a:r>
              <a:rPr lang="es-ES_tradnl" sz="2400" b="1" u="sng" dirty="0" smtClean="0">
                <a:effectLst>
                  <a:outerShdw blurRad="31750" dist="25400" dir="5400000" algn="tl" rotWithShape="0">
                    <a:srgbClr val="000000">
                      <a:alpha val="25000"/>
                    </a:srgbClr>
                  </a:outerShdw>
                </a:effectLst>
                <a:latin typeface="+mj-lt"/>
                <a:ea typeface="+mj-ea"/>
                <a:cs typeface="+mj-cs"/>
              </a:rPr>
              <a:t>de tratamiento en   Escenario ACTUAL</a:t>
            </a:r>
            <a:r>
              <a:rPr lang="es-ES_tradnl" sz="2400" baseline="30000" dirty="0" smtClean="0">
                <a:latin typeface="+mj-lt"/>
                <a:ea typeface="+mj-ea"/>
                <a:cs typeface="+mj-cs"/>
              </a:rPr>
              <a:t>1</a:t>
            </a:r>
            <a:endParaRPr lang="es-ES_tradnl" sz="2400" baseline="30000" dirty="0">
              <a:latin typeface="+mj-lt"/>
              <a:ea typeface="+mj-ea"/>
              <a:cs typeface="+mj-cs"/>
            </a:endParaRPr>
          </a:p>
        </p:txBody>
      </p:sp>
      <p:sp>
        <p:nvSpPr>
          <p:cNvPr id="24611" name="4 CuadroTexto"/>
          <p:cNvSpPr txBox="1">
            <a:spLocks noChangeArrowheads="1"/>
          </p:cNvSpPr>
          <p:nvPr/>
        </p:nvSpPr>
        <p:spPr bwMode="auto">
          <a:xfrm>
            <a:off x="179512" y="6021288"/>
            <a:ext cx="8712968" cy="553998"/>
          </a:xfrm>
          <a:prstGeom prst="rect">
            <a:avLst/>
          </a:prstGeom>
          <a:solidFill>
            <a:schemeClr val="bg1"/>
          </a:solidFill>
          <a:ln w="9525">
            <a:noFill/>
            <a:miter lim="800000"/>
            <a:headEnd/>
            <a:tailEnd/>
          </a:ln>
        </p:spPr>
        <p:txBody>
          <a:bodyPr wrap="square">
            <a:spAutoFit/>
          </a:bodyPr>
          <a:lstStyle/>
          <a:p>
            <a:r>
              <a:rPr lang="es-ES_tradnl" sz="1000" baseline="30000" dirty="0"/>
              <a:t>1</a:t>
            </a:r>
            <a:r>
              <a:rPr lang="es-ES_tradnl" sz="1000" dirty="0"/>
              <a:t> Basados en la dosis y duración de los tratamientos utilizados en ensayos clínicos en </a:t>
            </a:r>
            <a:r>
              <a:rPr lang="es-ES_tradnl" sz="1000" dirty="0" smtClean="0"/>
              <a:t>EPOC. </a:t>
            </a:r>
            <a:endParaRPr lang="es-ES_tradnl" sz="1000" b="1" u="sng" dirty="0">
              <a:solidFill>
                <a:srgbClr val="FF0000"/>
              </a:solidFill>
            </a:endParaRPr>
          </a:p>
          <a:p>
            <a:r>
              <a:rPr lang="es-ES_tradnl" sz="1000" baseline="30000" dirty="0"/>
              <a:t>2 </a:t>
            </a:r>
            <a:r>
              <a:rPr lang="es-ES_tradnl" sz="1000" dirty="0"/>
              <a:t>CAR 52: Tasa continua de abstinencia en 52 semanas con 12 semanas de tratamiento (%-año</a:t>
            </a:r>
            <a:r>
              <a:rPr lang="es-ES_tradnl" sz="1000" dirty="0" smtClean="0"/>
              <a:t>) según ensayo clínico en pacientes con EPOC corregida por el efecto de seguimiento limitado en la vida real (0,547) según </a:t>
            </a:r>
            <a:r>
              <a:rPr lang="en-US" sz="1000" dirty="0" smtClean="0"/>
              <a:t>Zhu SH y cols. New </a:t>
            </a:r>
            <a:r>
              <a:rPr lang="en-US" sz="1000" dirty="0" err="1" smtClean="0"/>
              <a:t>Engl</a:t>
            </a:r>
            <a:r>
              <a:rPr lang="en-US" sz="1000" dirty="0" smtClean="0"/>
              <a:t> J Med 2002; 347:1087-93.</a:t>
            </a:r>
            <a:endParaRPr lang="es-ES_tradnl" sz="1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Título"/>
          <p:cNvSpPr>
            <a:spLocks noGrp="1"/>
          </p:cNvSpPr>
          <p:nvPr>
            <p:ph type="title"/>
          </p:nvPr>
        </p:nvSpPr>
        <p:spPr>
          <a:xfrm>
            <a:off x="251520" y="548680"/>
            <a:ext cx="8229600" cy="576064"/>
          </a:xfrm>
        </p:spPr>
        <p:txBody>
          <a:bodyPr>
            <a:normAutofit fontScale="90000"/>
          </a:bodyPr>
          <a:lstStyle/>
          <a:p>
            <a:pPr eaLnBrk="1" fontAlgn="auto" hangingPunct="1">
              <a:spcAft>
                <a:spcPts val="0"/>
              </a:spcAft>
              <a:defRPr/>
            </a:pPr>
            <a:r>
              <a:rPr lang="es-ES_tradnl" sz="2700" u="sng" dirty="0" smtClean="0">
                <a:solidFill>
                  <a:schemeClr val="tx1"/>
                </a:solidFill>
                <a:effectLst/>
              </a:rPr>
              <a:t>Resultados: Escenario actual sin financiación</a:t>
            </a:r>
            <a:br>
              <a:rPr lang="es-ES_tradnl" sz="2700" u="sng" dirty="0" smtClean="0">
                <a:solidFill>
                  <a:schemeClr val="tx1"/>
                </a:solidFill>
                <a:effectLst/>
              </a:rPr>
            </a:br>
            <a:r>
              <a:rPr lang="es-ES_tradnl" sz="1300" u="sng" dirty="0" smtClean="0">
                <a:solidFill>
                  <a:schemeClr val="tx1"/>
                </a:solidFill>
                <a:effectLst/>
              </a:rPr>
              <a:t/>
            </a:r>
            <a:br>
              <a:rPr lang="es-ES_tradnl" sz="1300" u="sng" dirty="0" smtClean="0">
                <a:solidFill>
                  <a:schemeClr val="tx1"/>
                </a:solidFill>
                <a:effectLst/>
              </a:rPr>
            </a:br>
            <a:endParaRPr lang="es-ES_tradnl" sz="2800" u="sng" dirty="0" smtClean="0">
              <a:solidFill>
                <a:schemeClr val="tx1"/>
              </a:solidFill>
              <a:effectLst/>
            </a:endParaRPr>
          </a:p>
        </p:txBody>
      </p:sp>
      <p:sp>
        <p:nvSpPr>
          <p:cNvPr id="14" name="1 Título"/>
          <p:cNvSpPr txBox="1">
            <a:spLocks/>
          </p:cNvSpPr>
          <p:nvPr/>
        </p:nvSpPr>
        <p:spPr>
          <a:xfrm>
            <a:off x="214282" y="1785926"/>
            <a:ext cx="8568952" cy="432048"/>
          </a:xfrm>
          <a:prstGeom prst="rect">
            <a:avLst/>
          </a:prstGeom>
        </p:spPr>
        <p:txBody>
          <a:bodyPr vert="horz" rtlCol="0" anchor="ctr">
            <a:normAutofit fontScale="97500"/>
            <a:scene3d>
              <a:camera prst="orthographicFront"/>
              <a:lightRig rig="soft" dir="t"/>
            </a:scene3d>
            <a:sp3d prstMaterial="softEdge">
              <a:bevelT w="25400" h="25400"/>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S_tradnl" sz="2000" b="1" i="0" u="sng" strike="noStrike" kern="1200" cap="none" spc="0" normalizeH="0" baseline="0" noProof="0" dirty="0" smtClean="0">
                <a:ln>
                  <a:noFill/>
                </a:ln>
                <a:solidFill>
                  <a:schemeClr val="tx1"/>
                </a:solidFill>
                <a:effectLst/>
                <a:uLnTx/>
                <a:uFillTx/>
                <a:latin typeface="+mj-lt"/>
                <a:ea typeface="+mj-ea"/>
                <a:cs typeface="+mj-cs"/>
              </a:rPr>
              <a:t>Pacientes acumulados que </a:t>
            </a:r>
            <a:r>
              <a:rPr kumimoji="0" lang="es-ES_tradnl" sz="2000" b="1" i="1" u="sng" strike="noStrike" kern="1200" cap="none" spc="0" normalizeH="0" baseline="0" noProof="0" dirty="0" smtClean="0">
                <a:ln>
                  <a:noFill/>
                </a:ln>
                <a:solidFill>
                  <a:schemeClr val="tx1"/>
                </a:solidFill>
                <a:effectLst/>
                <a:uLnTx/>
                <a:uFillTx/>
                <a:latin typeface="+mj-lt"/>
                <a:ea typeface="+mj-ea"/>
                <a:cs typeface="+mj-cs"/>
              </a:rPr>
              <a:t>dejan de fumar, </a:t>
            </a:r>
            <a:r>
              <a:rPr kumimoji="0" lang="es-ES_tradnl" sz="2000" b="1" i="0" u="sng" strike="noStrike" kern="1200" cap="none" spc="0" normalizeH="0" baseline="0" noProof="0" dirty="0" smtClean="0">
                <a:ln>
                  <a:noFill/>
                </a:ln>
                <a:solidFill>
                  <a:schemeClr val="tx1"/>
                </a:solidFill>
                <a:effectLst/>
                <a:uLnTx/>
                <a:uFillTx/>
                <a:latin typeface="+mj-lt"/>
                <a:ea typeface="+mj-ea"/>
                <a:cs typeface="+mj-cs"/>
              </a:rPr>
              <a:t>total y según fármaco </a:t>
            </a:r>
            <a:endParaRPr kumimoji="0" lang="es-ES_tradnl" sz="2400" b="1" i="0" u="sng" strike="noStrike" kern="1200" cap="none" spc="0" normalizeH="0" baseline="0" noProof="0" dirty="0" smtClean="0">
              <a:ln>
                <a:noFill/>
              </a:ln>
              <a:solidFill>
                <a:schemeClr val="tx1"/>
              </a:solidFill>
              <a:effectLst/>
              <a:uLnTx/>
              <a:uFillTx/>
              <a:latin typeface="+mj-lt"/>
              <a:ea typeface="+mj-ea"/>
              <a:cs typeface="+mj-cs"/>
            </a:endParaRPr>
          </a:p>
        </p:txBody>
      </p:sp>
      <p:graphicFrame>
        <p:nvGraphicFramePr>
          <p:cNvPr id="15" name="3 Marcador de contenido"/>
          <p:cNvGraphicFramePr>
            <a:graphicFrameLocks/>
          </p:cNvGraphicFramePr>
          <p:nvPr/>
        </p:nvGraphicFramePr>
        <p:xfrm>
          <a:off x="214282" y="2428868"/>
          <a:ext cx="8640958" cy="885696"/>
        </p:xfrm>
        <a:graphic>
          <a:graphicData uri="http://schemas.openxmlformats.org/drawingml/2006/table">
            <a:tbl>
              <a:tblPr firstRow="1" bandRow="1">
                <a:tableStyleId>{5C22544A-7EE6-4342-B048-85BDC9FD1C3A}</a:tableStyleId>
              </a:tblPr>
              <a:tblGrid>
                <a:gridCol w="1655862"/>
                <a:gridCol w="1224136"/>
                <a:gridCol w="1080120"/>
                <a:gridCol w="1080120"/>
                <a:gridCol w="1080120"/>
                <a:gridCol w="1152128"/>
                <a:gridCol w="1368472"/>
              </a:tblGrid>
              <a:tr h="442848">
                <a:tc>
                  <a:txBody>
                    <a:bodyPr/>
                    <a:lstStyle/>
                    <a:p>
                      <a:pPr marL="0" algn="ctr" rtl="0" eaLnBrk="1" fontAlgn="ctr" latinLnBrk="0" hangingPunct="1"/>
                      <a:endParaRPr kumimoji="0" lang="es-ES_tradnl" sz="2000" b="1" i="0" u="none" strike="noStrike" kern="1200" dirty="0">
                        <a:solidFill>
                          <a:schemeClr val="tx1"/>
                        </a:solidFill>
                        <a:latin typeface="Arial"/>
                        <a:ea typeface="+mn-ea"/>
                        <a:cs typeface="+mn-cs"/>
                      </a:endParaRPr>
                    </a:p>
                  </a:txBody>
                  <a:tcPr marL="0" marR="0" marT="0" marB="0" anchor="ctr"/>
                </a:tc>
                <a:tc>
                  <a:txBody>
                    <a:bodyPr/>
                    <a:lstStyle/>
                    <a:p>
                      <a:pPr marL="0" algn="ctr" rtl="0" eaLnBrk="1" fontAlgn="ctr" latinLnBrk="0" hangingPunct="1"/>
                      <a:r>
                        <a:rPr kumimoji="0" lang="es-ES_tradnl" sz="1800" b="1" i="0" u="none" strike="noStrike" kern="1200" dirty="0">
                          <a:solidFill>
                            <a:schemeClr val="bg1"/>
                          </a:solidFill>
                          <a:effectLst>
                            <a:outerShdw blurRad="38100" dist="38100" dir="2700000" algn="tl">
                              <a:srgbClr val="000000">
                                <a:alpha val="43137"/>
                              </a:srgbClr>
                            </a:outerShdw>
                          </a:effectLst>
                          <a:latin typeface="Arial"/>
                          <a:ea typeface="+mn-ea"/>
                          <a:cs typeface="+mn-cs"/>
                        </a:rPr>
                        <a:t>Año </a:t>
                      </a:r>
                      <a:r>
                        <a:rPr kumimoji="0" lang="es-ES_tradnl" sz="1800" b="1" i="0" u="none" strike="noStrike" kern="1200" dirty="0" smtClean="0">
                          <a:solidFill>
                            <a:schemeClr val="bg1"/>
                          </a:solidFill>
                          <a:effectLst>
                            <a:outerShdw blurRad="38100" dist="38100" dir="2700000" algn="tl">
                              <a:srgbClr val="000000">
                                <a:alpha val="43137"/>
                              </a:srgbClr>
                            </a:outerShdw>
                          </a:effectLst>
                          <a:latin typeface="Arial"/>
                          <a:ea typeface="+mn-ea"/>
                          <a:cs typeface="+mn-cs"/>
                        </a:rPr>
                        <a:t>base</a:t>
                      </a:r>
                      <a:endParaRPr kumimoji="0" lang="es-ES_tradnl" sz="1800" b="1" i="0" u="none" strike="noStrike" kern="1200" dirty="0">
                        <a:solidFill>
                          <a:schemeClr val="bg1"/>
                        </a:solidFill>
                        <a:effectLst>
                          <a:outerShdw blurRad="38100" dist="38100" dir="2700000" algn="tl">
                            <a:srgbClr val="000000">
                              <a:alpha val="43137"/>
                            </a:srgbClr>
                          </a:outerShdw>
                        </a:effectLst>
                        <a:latin typeface="Arial"/>
                        <a:ea typeface="+mn-ea"/>
                        <a:cs typeface="+mn-cs"/>
                      </a:endParaRPr>
                    </a:p>
                  </a:txBody>
                  <a:tcPr marL="0" marR="0" marT="0" marB="0" anchor="ctr"/>
                </a:tc>
                <a:tc>
                  <a:txBody>
                    <a:bodyPr/>
                    <a:lstStyle/>
                    <a:p>
                      <a:pPr marL="0" algn="ctr" rtl="0" eaLnBrk="1" fontAlgn="ctr" latinLnBrk="0" hangingPunct="1"/>
                      <a:r>
                        <a:rPr kumimoji="0" lang="es-ES_tradnl" sz="1800" b="1" i="0" u="none" strike="noStrike" kern="1200" dirty="0" smtClean="0">
                          <a:solidFill>
                            <a:schemeClr val="bg1"/>
                          </a:solidFill>
                          <a:effectLst>
                            <a:outerShdw blurRad="38100" dist="38100" dir="2700000" algn="tl">
                              <a:srgbClr val="000000">
                                <a:alpha val="43137"/>
                              </a:srgbClr>
                            </a:outerShdw>
                          </a:effectLst>
                          <a:latin typeface="Arial"/>
                          <a:ea typeface="+mn-ea"/>
                          <a:cs typeface="+mn-cs"/>
                        </a:rPr>
                        <a:t>2º año</a:t>
                      </a:r>
                      <a:endParaRPr kumimoji="0" lang="es-ES_tradnl" sz="1800" b="1" i="0" u="none" strike="noStrike" kern="1200" dirty="0">
                        <a:solidFill>
                          <a:schemeClr val="bg1"/>
                        </a:solidFill>
                        <a:effectLst>
                          <a:outerShdw blurRad="38100" dist="38100" dir="2700000" algn="tl">
                            <a:srgbClr val="000000">
                              <a:alpha val="43137"/>
                            </a:srgbClr>
                          </a:outerShdw>
                        </a:effectLst>
                        <a:latin typeface="Arial"/>
                        <a:ea typeface="+mn-ea"/>
                        <a:cs typeface="+mn-cs"/>
                      </a:endParaRPr>
                    </a:p>
                  </a:txBody>
                  <a:tcPr marL="0" marR="0" marT="0" marB="0" anchor="ctr"/>
                </a:tc>
                <a:tc>
                  <a:txBody>
                    <a:bodyPr/>
                    <a:lstStyle/>
                    <a:p>
                      <a:pPr marL="0" algn="ctr" rtl="0" eaLnBrk="1" fontAlgn="ctr" latinLnBrk="0" hangingPunct="1"/>
                      <a:r>
                        <a:rPr kumimoji="0" lang="es-ES_tradnl" sz="1800" b="1" i="0" u="none" strike="noStrike" kern="1200" dirty="0" smtClean="0">
                          <a:solidFill>
                            <a:schemeClr val="bg1"/>
                          </a:solidFill>
                          <a:effectLst>
                            <a:outerShdw blurRad="38100" dist="38100" dir="2700000" algn="tl">
                              <a:srgbClr val="000000">
                                <a:alpha val="43137"/>
                              </a:srgbClr>
                            </a:outerShdw>
                          </a:effectLst>
                          <a:latin typeface="Arial"/>
                          <a:ea typeface="+mn-ea"/>
                          <a:cs typeface="+mn-cs"/>
                        </a:rPr>
                        <a:t>3</a:t>
                      </a:r>
                      <a:r>
                        <a:rPr kumimoji="0" lang="es-ES_tradnl" sz="1800" b="1" i="0" u="none" strike="noStrike" kern="1200" baseline="30000" dirty="0" smtClean="0">
                          <a:solidFill>
                            <a:schemeClr val="bg1"/>
                          </a:solidFill>
                          <a:effectLst>
                            <a:outerShdw blurRad="38100" dist="38100" dir="2700000" algn="tl">
                              <a:srgbClr val="000000">
                                <a:alpha val="43137"/>
                              </a:srgbClr>
                            </a:outerShdw>
                          </a:effectLst>
                          <a:latin typeface="Arial"/>
                          <a:ea typeface="+mn-ea"/>
                          <a:cs typeface="+mn-cs"/>
                        </a:rPr>
                        <a:t>r</a:t>
                      </a:r>
                      <a:r>
                        <a:rPr kumimoji="0" lang="es-ES_tradnl" sz="1800" b="1" i="0" u="none" strike="noStrike" kern="1200" dirty="0" smtClean="0">
                          <a:solidFill>
                            <a:schemeClr val="bg1"/>
                          </a:solidFill>
                          <a:effectLst>
                            <a:outerShdw blurRad="38100" dist="38100" dir="2700000" algn="tl">
                              <a:srgbClr val="000000">
                                <a:alpha val="43137"/>
                              </a:srgbClr>
                            </a:outerShdw>
                          </a:effectLst>
                          <a:latin typeface="Arial"/>
                          <a:ea typeface="+mn-ea"/>
                          <a:cs typeface="+mn-cs"/>
                        </a:rPr>
                        <a:t> año</a:t>
                      </a:r>
                      <a:endParaRPr kumimoji="0" lang="es-ES_tradnl" sz="1800" b="1" i="0" u="none" strike="noStrike" kern="1200" dirty="0">
                        <a:solidFill>
                          <a:schemeClr val="bg1"/>
                        </a:solidFill>
                        <a:effectLst>
                          <a:outerShdw blurRad="38100" dist="38100" dir="2700000" algn="tl">
                            <a:srgbClr val="000000">
                              <a:alpha val="43137"/>
                            </a:srgbClr>
                          </a:outerShdw>
                        </a:effectLst>
                        <a:latin typeface="Arial"/>
                        <a:ea typeface="+mn-ea"/>
                        <a:cs typeface="+mn-cs"/>
                      </a:endParaRPr>
                    </a:p>
                  </a:txBody>
                  <a:tcPr marL="0" marR="0" marT="0" marB="0" anchor="ctr"/>
                </a:tc>
                <a:tc>
                  <a:txBody>
                    <a:bodyPr/>
                    <a:lstStyle/>
                    <a:p>
                      <a:pPr marL="0" algn="ctr" rtl="0" eaLnBrk="1" fontAlgn="ctr" latinLnBrk="0" hangingPunct="1"/>
                      <a:r>
                        <a:rPr kumimoji="0" lang="es-ES_tradnl" sz="1800" b="1" i="0" u="none" strike="noStrike" kern="1200" dirty="0" smtClean="0">
                          <a:solidFill>
                            <a:schemeClr val="bg1"/>
                          </a:solidFill>
                          <a:effectLst>
                            <a:outerShdw blurRad="38100" dist="38100" dir="2700000" algn="tl">
                              <a:srgbClr val="000000">
                                <a:alpha val="43137"/>
                              </a:srgbClr>
                            </a:outerShdw>
                          </a:effectLst>
                          <a:latin typeface="Arial"/>
                          <a:ea typeface="+mn-ea"/>
                          <a:cs typeface="+mn-cs"/>
                        </a:rPr>
                        <a:t>4º año</a:t>
                      </a:r>
                      <a:endParaRPr kumimoji="0" lang="es-ES_tradnl" sz="1800" b="1" i="0" u="none" strike="noStrike" kern="1200" dirty="0">
                        <a:solidFill>
                          <a:schemeClr val="bg1"/>
                        </a:solidFill>
                        <a:effectLst>
                          <a:outerShdw blurRad="38100" dist="38100" dir="2700000" algn="tl">
                            <a:srgbClr val="000000">
                              <a:alpha val="43137"/>
                            </a:srgbClr>
                          </a:outerShdw>
                        </a:effectLst>
                        <a:latin typeface="Arial"/>
                        <a:ea typeface="+mn-ea"/>
                        <a:cs typeface="+mn-cs"/>
                      </a:endParaRPr>
                    </a:p>
                  </a:txBody>
                  <a:tcPr marL="0" marR="0" marT="0" marB="0" anchor="ctr"/>
                </a:tc>
                <a:tc>
                  <a:txBody>
                    <a:bodyPr/>
                    <a:lstStyle/>
                    <a:p>
                      <a:pPr marL="0" algn="ctr" rtl="0" eaLnBrk="1" fontAlgn="ctr" latinLnBrk="0" hangingPunct="1"/>
                      <a:r>
                        <a:rPr kumimoji="0" lang="es-ES_tradnl" sz="1800" b="1" i="0" u="none" strike="noStrike" kern="1200" dirty="0" smtClean="0">
                          <a:solidFill>
                            <a:schemeClr val="bg1"/>
                          </a:solidFill>
                          <a:effectLst>
                            <a:outerShdw blurRad="38100" dist="38100" dir="2700000" algn="tl">
                              <a:srgbClr val="000000">
                                <a:alpha val="43137"/>
                              </a:srgbClr>
                            </a:outerShdw>
                          </a:effectLst>
                          <a:latin typeface="Arial"/>
                          <a:ea typeface="+mn-ea"/>
                          <a:cs typeface="+mn-cs"/>
                        </a:rPr>
                        <a:t>5º año</a:t>
                      </a:r>
                      <a:endParaRPr kumimoji="0" lang="es-ES_tradnl" sz="1800" b="1" i="0" u="none" strike="noStrike" kern="1200" dirty="0">
                        <a:solidFill>
                          <a:schemeClr val="bg1"/>
                        </a:solidFill>
                        <a:effectLst>
                          <a:outerShdw blurRad="38100" dist="38100" dir="2700000" algn="tl">
                            <a:srgbClr val="000000">
                              <a:alpha val="43137"/>
                            </a:srgbClr>
                          </a:outerShdw>
                        </a:effectLst>
                        <a:latin typeface="Arial"/>
                        <a:ea typeface="+mn-ea"/>
                        <a:cs typeface="+mn-cs"/>
                      </a:endParaRPr>
                    </a:p>
                  </a:txBody>
                  <a:tcPr marL="0" marR="0" marT="0" marB="0" anchor="ctr"/>
                </a:tc>
                <a:tc>
                  <a:txBody>
                    <a:bodyPr/>
                    <a:lstStyle/>
                    <a:p>
                      <a:pPr marL="0" algn="ctr" rtl="0" eaLnBrk="1" fontAlgn="ctr" latinLnBrk="0" hangingPunct="1"/>
                      <a:r>
                        <a:rPr kumimoji="0" lang="es-ES_tradnl" sz="1800" b="1" i="0" u="none" strike="noStrike" kern="1200" dirty="0" smtClean="0">
                          <a:solidFill>
                            <a:schemeClr val="bg1"/>
                          </a:solidFill>
                          <a:effectLst>
                            <a:outerShdw blurRad="38100" dist="38100" dir="2700000" algn="tl">
                              <a:srgbClr val="000000">
                                <a:alpha val="43137"/>
                              </a:srgbClr>
                            </a:outerShdw>
                          </a:effectLst>
                          <a:latin typeface="Arial"/>
                          <a:ea typeface="+mn-ea"/>
                          <a:cs typeface="+mn-cs"/>
                        </a:rPr>
                        <a:t>Acumulado</a:t>
                      </a:r>
                      <a:endParaRPr kumimoji="0" lang="es-ES_tradnl" sz="1800" b="1" i="0" u="none" strike="noStrike" kern="1200" dirty="0">
                        <a:solidFill>
                          <a:schemeClr val="bg1"/>
                        </a:solidFill>
                        <a:effectLst>
                          <a:outerShdw blurRad="38100" dist="38100" dir="2700000" algn="tl">
                            <a:srgbClr val="000000">
                              <a:alpha val="43137"/>
                            </a:srgbClr>
                          </a:outerShdw>
                        </a:effectLst>
                        <a:latin typeface="Arial"/>
                        <a:ea typeface="+mn-ea"/>
                        <a:cs typeface="+mn-cs"/>
                      </a:endParaRPr>
                    </a:p>
                  </a:txBody>
                  <a:tcPr marL="0" marR="0" marT="0" marB="0" anchor="ctr"/>
                </a:tc>
              </a:tr>
              <a:tr h="442848">
                <a:tc>
                  <a:txBody>
                    <a:bodyPr/>
                    <a:lstStyle/>
                    <a:p>
                      <a:pPr marL="0" algn="ctr" rtl="0" eaLnBrk="1" fontAlgn="ctr" latinLnBrk="0" hangingPunct="1"/>
                      <a:r>
                        <a:rPr kumimoji="0" lang="es-ES_tradnl" sz="2000" b="1" i="0" u="none" strike="noStrike" kern="1200" dirty="0" smtClean="0">
                          <a:solidFill>
                            <a:schemeClr val="tx1"/>
                          </a:solidFill>
                          <a:latin typeface="Arial"/>
                          <a:ea typeface="+mn-ea"/>
                          <a:cs typeface="+mn-cs"/>
                        </a:rPr>
                        <a:t>Total </a:t>
                      </a:r>
                      <a:endParaRPr kumimoji="0" lang="es-ES_tradnl" sz="2000" b="1" i="0" u="none" strike="noStrike" kern="1200" dirty="0">
                        <a:solidFill>
                          <a:schemeClr val="tx1"/>
                        </a:solidFill>
                        <a:latin typeface="Arial"/>
                        <a:ea typeface="+mn-ea"/>
                        <a:cs typeface="+mn-cs"/>
                      </a:endParaRPr>
                    </a:p>
                  </a:txBody>
                  <a:tcPr marL="0" marR="0" marT="0" marB="0" anchor="ctr">
                    <a:noFill/>
                  </a:tcPr>
                </a:tc>
                <a:tc>
                  <a:txBody>
                    <a:bodyPr/>
                    <a:lstStyle/>
                    <a:p>
                      <a:pPr algn="ctr" fontAlgn="ctr"/>
                      <a:r>
                        <a:rPr lang="es-ES_tradnl" sz="1800" b="1" i="0" u="none" strike="noStrike" dirty="0">
                          <a:solidFill>
                            <a:schemeClr val="tx1"/>
                          </a:solidFill>
                          <a:latin typeface="Arial"/>
                        </a:rPr>
                        <a:t>280</a:t>
                      </a:r>
                    </a:p>
                  </a:txBody>
                  <a:tcPr marL="0" marR="0" marT="0" marB="0" anchor="ctr">
                    <a:noFill/>
                  </a:tcPr>
                </a:tc>
                <a:tc>
                  <a:txBody>
                    <a:bodyPr/>
                    <a:lstStyle/>
                    <a:p>
                      <a:pPr algn="ctr" fontAlgn="ctr"/>
                      <a:r>
                        <a:rPr lang="es-ES_tradnl" sz="1800" b="1" i="0" u="none" strike="noStrike">
                          <a:solidFill>
                            <a:schemeClr val="tx1"/>
                          </a:solidFill>
                          <a:latin typeface="Arial"/>
                        </a:rPr>
                        <a:t>300</a:t>
                      </a:r>
                    </a:p>
                  </a:txBody>
                  <a:tcPr marL="0" marR="0" marT="0" marB="0" anchor="ctr">
                    <a:noFill/>
                  </a:tcPr>
                </a:tc>
                <a:tc>
                  <a:txBody>
                    <a:bodyPr/>
                    <a:lstStyle/>
                    <a:p>
                      <a:pPr algn="ctr" fontAlgn="ctr"/>
                      <a:r>
                        <a:rPr lang="es-ES_tradnl" sz="1800" b="1" i="0" u="none" strike="noStrike">
                          <a:solidFill>
                            <a:schemeClr val="tx1"/>
                          </a:solidFill>
                          <a:latin typeface="Arial"/>
                        </a:rPr>
                        <a:t>319</a:t>
                      </a:r>
                    </a:p>
                  </a:txBody>
                  <a:tcPr marL="0" marR="0" marT="0" marB="0" anchor="ctr">
                    <a:noFill/>
                  </a:tcPr>
                </a:tc>
                <a:tc>
                  <a:txBody>
                    <a:bodyPr/>
                    <a:lstStyle/>
                    <a:p>
                      <a:pPr algn="ctr" fontAlgn="ctr"/>
                      <a:r>
                        <a:rPr lang="es-ES_tradnl" sz="1800" b="1" i="0" u="none" strike="noStrike">
                          <a:solidFill>
                            <a:schemeClr val="tx1"/>
                          </a:solidFill>
                          <a:latin typeface="Arial"/>
                        </a:rPr>
                        <a:t>338</a:t>
                      </a:r>
                    </a:p>
                  </a:txBody>
                  <a:tcPr marL="0" marR="0" marT="0" marB="0" anchor="ctr">
                    <a:noFill/>
                  </a:tcPr>
                </a:tc>
                <a:tc>
                  <a:txBody>
                    <a:bodyPr/>
                    <a:lstStyle/>
                    <a:p>
                      <a:pPr algn="ctr" fontAlgn="ctr"/>
                      <a:r>
                        <a:rPr lang="es-ES_tradnl" sz="1800" b="1" i="0" u="none" strike="noStrike">
                          <a:solidFill>
                            <a:schemeClr val="tx1"/>
                          </a:solidFill>
                          <a:latin typeface="Arial"/>
                        </a:rPr>
                        <a:t>154</a:t>
                      </a:r>
                    </a:p>
                  </a:txBody>
                  <a:tcPr marL="0" marR="0" marT="0" marB="0" anchor="ctr">
                    <a:noFill/>
                  </a:tcPr>
                </a:tc>
                <a:tc>
                  <a:txBody>
                    <a:bodyPr/>
                    <a:lstStyle/>
                    <a:p>
                      <a:pPr algn="ctr" fontAlgn="ctr"/>
                      <a:r>
                        <a:rPr lang="es-ES_tradnl" sz="1800" b="1" i="0" u="none" strike="noStrike" dirty="0">
                          <a:solidFill>
                            <a:schemeClr val="tx1"/>
                          </a:solidFill>
                          <a:latin typeface="Arial"/>
                        </a:rPr>
                        <a:t>1.303</a:t>
                      </a:r>
                    </a:p>
                  </a:txBody>
                  <a:tcPr marL="0" marR="0" marT="0" marB="0" anchor="ctr">
                    <a:noFill/>
                  </a:tcPr>
                </a:tc>
              </a:tr>
            </a:tbl>
          </a:graphicData>
        </a:graphic>
      </p:graphicFrame>
      <p:graphicFrame>
        <p:nvGraphicFramePr>
          <p:cNvPr id="16" name="3 Marcador de contenido"/>
          <p:cNvGraphicFramePr>
            <a:graphicFrameLocks/>
          </p:cNvGraphicFramePr>
          <p:nvPr/>
        </p:nvGraphicFramePr>
        <p:xfrm>
          <a:off x="285720" y="3286124"/>
          <a:ext cx="8640959" cy="1296144"/>
        </p:xfrm>
        <a:graphic>
          <a:graphicData uri="http://schemas.openxmlformats.org/drawingml/2006/table">
            <a:tbl>
              <a:tblPr firstRow="1" bandRow="1">
                <a:tableStyleId>{5C22544A-7EE6-4342-B048-85BDC9FD1C3A}</a:tableStyleId>
              </a:tblPr>
              <a:tblGrid>
                <a:gridCol w="1655862"/>
                <a:gridCol w="1224136"/>
                <a:gridCol w="1080120"/>
                <a:gridCol w="1080120"/>
                <a:gridCol w="1080120"/>
                <a:gridCol w="1152128"/>
                <a:gridCol w="1368473"/>
              </a:tblGrid>
              <a:tr h="432048">
                <a:tc>
                  <a:txBody>
                    <a:bodyPr/>
                    <a:lstStyle/>
                    <a:p>
                      <a:pPr marL="0" indent="0" algn="l" fontAlgn="ctr"/>
                      <a:r>
                        <a:rPr lang="es-ES_tradnl" sz="1800" b="1" i="0" u="none" strike="noStrike" dirty="0" smtClean="0">
                          <a:solidFill>
                            <a:schemeClr val="tx1"/>
                          </a:solidFill>
                          <a:latin typeface="Arial"/>
                        </a:rPr>
                        <a:t>Vareniclina</a:t>
                      </a:r>
                      <a:endParaRPr lang="es-ES_tradnl" sz="1800" b="1" i="0" u="none" strike="noStrike" dirty="0">
                        <a:solidFill>
                          <a:schemeClr val="tx1"/>
                        </a:solidFill>
                        <a:latin typeface="Arial"/>
                      </a:endParaRPr>
                    </a:p>
                  </a:txBody>
                  <a:tcPr marL="228600" marR="0" marT="0" marB="0" anchor="ctr">
                    <a:solidFill>
                      <a:srgbClr val="99FF99"/>
                    </a:solidFill>
                  </a:tcPr>
                </a:tc>
                <a:tc>
                  <a:txBody>
                    <a:bodyPr/>
                    <a:lstStyle/>
                    <a:p>
                      <a:pPr algn="ctr" fontAlgn="ctr"/>
                      <a:r>
                        <a:rPr lang="es-ES_tradnl" sz="1800" b="1" i="0" u="none" strike="noStrike" dirty="0">
                          <a:solidFill>
                            <a:schemeClr val="tx1"/>
                          </a:solidFill>
                          <a:latin typeface="Arial"/>
                        </a:rPr>
                        <a:t>81</a:t>
                      </a:r>
                    </a:p>
                  </a:txBody>
                  <a:tcPr marL="0" marR="0" marT="0" marB="0" anchor="ctr">
                    <a:solidFill>
                      <a:srgbClr val="99FF99"/>
                    </a:solidFill>
                  </a:tcPr>
                </a:tc>
                <a:tc>
                  <a:txBody>
                    <a:bodyPr/>
                    <a:lstStyle/>
                    <a:p>
                      <a:pPr algn="ctr" fontAlgn="ctr"/>
                      <a:r>
                        <a:rPr lang="es-ES_tradnl" sz="1800" b="1" i="0" u="none" strike="noStrike">
                          <a:solidFill>
                            <a:schemeClr val="tx1"/>
                          </a:solidFill>
                          <a:latin typeface="Arial"/>
                        </a:rPr>
                        <a:t>85</a:t>
                      </a:r>
                    </a:p>
                  </a:txBody>
                  <a:tcPr marL="0" marR="0" marT="0" marB="0" anchor="ctr">
                    <a:solidFill>
                      <a:srgbClr val="99FF99"/>
                    </a:solidFill>
                  </a:tcPr>
                </a:tc>
                <a:tc>
                  <a:txBody>
                    <a:bodyPr/>
                    <a:lstStyle/>
                    <a:p>
                      <a:pPr algn="ctr" fontAlgn="ctr"/>
                      <a:r>
                        <a:rPr lang="es-ES_tradnl" sz="1800" b="1" i="0" u="none" strike="noStrike">
                          <a:solidFill>
                            <a:schemeClr val="tx1"/>
                          </a:solidFill>
                          <a:latin typeface="Arial"/>
                        </a:rPr>
                        <a:t>89</a:t>
                      </a:r>
                    </a:p>
                  </a:txBody>
                  <a:tcPr marL="0" marR="0" marT="0" marB="0" anchor="ctr">
                    <a:solidFill>
                      <a:srgbClr val="99FF99"/>
                    </a:solidFill>
                  </a:tcPr>
                </a:tc>
                <a:tc>
                  <a:txBody>
                    <a:bodyPr/>
                    <a:lstStyle/>
                    <a:p>
                      <a:pPr algn="ctr" fontAlgn="ctr"/>
                      <a:r>
                        <a:rPr lang="es-ES_tradnl" sz="1800" b="1" i="0" u="none" strike="noStrike">
                          <a:solidFill>
                            <a:schemeClr val="tx1"/>
                          </a:solidFill>
                          <a:latin typeface="Arial"/>
                        </a:rPr>
                        <a:t>93</a:t>
                      </a:r>
                    </a:p>
                  </a:txBody>
                  <a:tcPr marL="0" marR="0" marT="0" marB="0" anchor="ctr">
                    <a:solidFill>
                      <a:srgbClr val="99FF99"/>
                    </a:solidFill>
                  </a:tcPr>
                </a:tc>
                <a:tc>
                  <a:txBody>
                    <a:bodyPr/>
                    <a:lstStyle/>
                    <a:p>
                      <a:pPr algn="ctr" fontAlgn="ctr"/>
                      <a:r>
                        <a:rPr lang="es-ES_tradnl" sz="1800" b="1" i="0" u="none" strike="noStrike">
                          <a:solidFill>
                            <a:schemeClr val="tx1"/>
                          </a:solidFill>
                          <a:latin typeface="Arial"/>
                        </a:rPr>
                        <a:t>43</a:t>
                      </a:r>
                    </a:p>
                  </a:txBody>
                  <a:tcPr marL="0" marR="0" marT="0" marB="0" anchor="ctr">
                    <a:solidFill>
                      <a:srgbClr val="99FF99"/>
                    </a:solidFill>
                  </a:tcPr>
                </a:tc>
                <a:tc>
                  <a:txBody>
                    <a:bodyPr/>
                    <a:lstStyle/>
                    <a:p>
                      <a:pPr algn="ctr" fontAlgn="ctr"/>
                      <a:r>
                        <a:rPr lang="es-ES_tradnl" sz="1800" b="1" i="0" u="none" strike="noStrike" dirty="0">
                          <a:solidFill>
                            <a:schemeClr val="tx1"/>
                          </a:solidFill>
                          <a:latin typeface="Arial"/>
                        </a:rPr>
                        <a:t>368</a:t>
                      </a:r>
                    </a:p>
                  </a:txBody>
                  <a:tcPr marL="0" marR="0" marT="0" marB="0" anchor="ctr">
                    <a:solidFill>
                      <a:srgbClr val="99FF99"/>
                    </a:solidFill>
                  </a:tcPr>
                </a:tc>
              </a:tr>
              <a:tr h="432048">
                <a:tc>
                  <a:txBody>
                    <a:bodyPr/>
                    <a:lstStyle/>
                    <a:p>
                      <a:pPr marL="0" indent="0" algn="l" fontAlgn="ctr"/>
                      <a:r>
                        <a:rPr lang="es-ES_tradnl" sz="1800" b="1" i="0" u="none" strike="noStrike" dirty="0">
                          <a:latin typeface="Arial"/>
                        </a:rPr>
                        <a:t>Bupropion </a:t>
                      </a:r>
                    </a:p>
                  </a:txBody>
                  <a:tcPr marL="228600" marR="0" marT="0" marB="0" anchor="ctr">
                    <a:solidFill>
                      <a:schemeClr val="bg2">
                        <a:lumMod val="90000"/>
                      </a:schemeClr>
                    </a:solidFill>
                  </a:tcPr>
                </a:tc>
                <a:tc>
                  <a:txBody>
                    <a:bodyPr/>
                    <a:lstStyle/>
                    <a:p>
                      <a:pPr algn="ctr" fontAlgn="ctr"/>
                      <a:r>
                        <a:rPr lang="es-ES_tradnl" sz="1800" b="1" i="0" u="none" strike="noStrike" dirty="0">
                          <a:solidFill>
                            <a:schemeClr val="tx1"/>
                          </a:solidFill>
                          <a:latin typeface="Arial"/>
                        </a:rPr>
                        <a:t>50</a:t>
                      </a:r>
                    </a:p>
                  </a:txBody>
                  <a:tcPr marL="0" marR="0" marT="0" marB="0" anchor="ctr">
                    <a:solidFill>
                      <a:schemeClr val="bg2">
                        <a:lumMod val="90000"/>
                      </a:schemeClr>
                    </a:solidFill>
                  </a:tcPr>
                </a:tc>
                <a:tc>
                  <a:txBody>
                    <a:bodyPr/>
                    <a:lstStyle/>
                    <a:p>
                      <a:pPr algn="ctr" fontAlgn="ctr"/>
                      <a:r>
                        <a:rPr lang="es-ES_tradnl" sz="1800" b="1" i="0" u="none" strike="noStrike" dirty="0">
                          <a:solidFill>
                            <a:schemeClr val="tx1"/>
                          </a:solidFill>
                          <a:latin typeface="Arial"/>
                        </a:rPr>
                        <a:t>55</a:t>
                      </a:r>
                    </a:p>
                  </a:txBody>
                  <a:tcPr marL="0" marR="0" marT="0" marB="0" anchor="ctr">
                    <a:solidFill>
                      <a:schemeClr val="bg2">
                        <a:lumMod val="90000"/>
                      </a:schemeClr>
                    </a:solidFill>
                  </a:tcPr>
                </a:tc>
                <a:tc>
                  <a:txBody>
                    <a:bodyPr/>
                    <a:lstStyle/>
                    <a:p>
                      <a:pPr algn="ctr" fontAlgn="ctr"/>
                      <a:r>
                        <a:rPr lang="es-ES_tradnl" sz="1800" b="1" i="0" u="none" strike="noStrike" dirty="0">
                          <a:solidFill>
                            <a:schemeClr val="tx1"/>
                          </a:solidFill>
                          <a:latin typeface="Arial"/>
                        </a:rPr>
                        <a:t>60</a:t>
                      </a:r>
                    </a:p>
                  </a:txBody>
                  <a:tcPr marL="0" marR="0" marT="0" marB="0" anchor="ctr">
                    <a:solidFill>
                      <a:schemeClr val="bg2">
                        <a:lumMod val="90000"/>
                      </a:schemeClr>
                    </a:solidFill>
                  </a:tcPr>
                </a:tc>
                <a:tc>
                  <a:txBody>
                    <a:bodyPr/>
                    <a:lstStyle/>
                    <a:p>
                      <a:pPr algn="ctr" fontAlgn="ctr"/>
                      <a:r>
                        <a:rPr lang="es-ES_tradnl" sz="1800" b="1" i="0" u="none" strike="noStrike" dirty="0">
                          <a:solidFill>
                            <a:schemeClr val="tx1"/>
                          </a:solidFill>
                          <a:latin typeface="Arial"/>
                        </a:rPr>
                        <a:t>64</a:t>
                      </a:r>
                    </a:p>
                  </a:txBody>
                  <a:tcPr marL="0" marR="0" marT="0" marB="0" anchor="ctr">
                    <a:solidFill>
                      <a:schemeClr val="bg2">
                        <a:lumMod val="90000"/>
                      </a:schemeClr>
                    </a:solidFill>
                  </a:tcPr>
                </a:tc>
                <a:tc>
                  <a:txBody>
                    <a:bodyPr/>
                    <a:lstStyle/>
                    <a:p>
                      <a:pPr algn="ctr" fontAlgn="ctr"/>
                      <a:r>
                        <a:rPr lang="es-ES_tradnl" sz="1800" b="1" i="0" u="none" strike="noStrike" dirty="0">
                          <a:solidFill>
                            <a:schemeClr val="tx1"/>
                          </a:solidFill>
                          <a:latin typeface="Arial"/>
                        </a:rPr>
                        <a:t>28</a:t>
                      </a:r>
                    </a:p>
                  </a:txBody>
                  <a:tcPr marL="0" marR="0" marT="0" marB="0" anchor="ctr">
                    <a:solidFill>
                      <a:schemeClr val="bg2">
                        <a:lumMod val="90000"/>
                      </a:schemeClr>
                    </a:solidFill>
                  </a:tcPr>
                </a:tc>
                <a:tc>
                  <a:txBody>
                    <a:bodyPr/>
                    <a:lstStyle/>
                    <a:p>
                      <a:pPr algn="ctr" fontAlgn="ctr"/>
                      <a:r>
                        <a:rPr lang="es-ES_tradnl" sz="1800" b="1" i="0" u="none" strike="noStrike" dirty="0">
                          <a:solidFill>
                            <a:schemeClr val="tx1"/>
                          </a:solidFill>
                          <a:latin typeface="Arial"/>
                        </a:rPr>
                        <a:t>241</a:t>
                      </a:r>
                    </a:p>
                  </a:txBody>
                  <a:tcPr marL="0" marR="0" marT="0" marB="0" anchor="ctr">
                    <a:solidFill>
                      <a:schemeClr val="bg2">
                        <a:lumMod val="90000"/>
                      </a:schemeClr>
                    </a:solidFill>
                  </a:tcPr>
                </a:tc>
              </a:tr>
              <a:tr h="432048">
                <a:tc>
                  <a:txBody>
                    <a:bodyPr/>
                    <a:lstStyle/>
                    <a:p>
                      <a:pPr marL="0" indent="0" algn="l" fontAlgn="ctr"/>
                      <a:r>
                        <a:rPr lang="es-ES_tradnl" sz="1800" b="1" i="0" u="none" strike="noStrike" dirty="0">
                          <a:latin typeface="Arial"/>
                        </a:rPr>
                        <a:t>TSN </a:t>
                      </a:r>
                    </a:p>
                  </a:txBody>
                  <a:tcPr marL="228600" marR="0" marT="0" marB="0" anchor="ctr">
                    <a:solidFill>
                      <a:srgbClr val="FFFFCC"/>
                    </a:solidFill>
                  </a:tcPr>
                </a:tc>
                <a:tc>
                  <a:txBody>
                    <a:bodyPr/>
                    <a:lstStyle/>
                    <a:p>
                      <a:pPr algn="ctr" fontAlgn="ctr"/>
                      <a:r>
                        <a:rPr lang="es-ES_tradnl" sz="1800" b="1" i="0" u="none" strike="noStrike" dirty="0">
                          <a:solidFill>
                            <a:schemeClr val="tx1"/>
                          </a:solidFill>
                          <a:latin typeface="Arial"/>
                        </a:rPr>
                        <a:t>148</a:t>
                      </a:r>
                    </a:p>
                  </a:txBody>
                  <a:tcPr marL="0" marR="0" marT="0" marB="0" anchor="ctr">
                    <a:solidFill>
                      <a:srgbClr val="FFFFCC"/>
                    </a:solidFill>
                  </a:tcPr>
                </a:tc>
                <a:tc>
                  <a:txBody>
                    <a:bodyPr/>
                    <a:lstStyle/>
                    <a:p>
                      <a:pPr algn="ctr" fontAlgn="ctr"/>
                      <a:r>
                        <a:rPr lang="es-ES_tradnl" sz="1800" b="1" i="0" u="none" strike="noStrike">
                          <a:solidFill>
                            <a:schemeClr val="tx1"/>
                          </a:solidFill>
                          <a:latin typeface="Arial"/>
                        </a:rPr>
                        <a:t>159</a:t>
                      </a:r>
                    </a:p>
                  </a:txBody>
                  <a:tcPr marL="0" marR="0" marT="0" marB="0" anchor="ctr">
                    <a:solidFill>
                      <a:srgbClr val="FFFFCC"/>
                    </a:solidFill>
                  </a:tcPr>
                </a:tc>
                <a:tc>
                  <a:txBody>
                    <a:bodyPr/>
                    <a:lstStyle/>
                    <a:p>
                      <a:pPr algn="ctr" fontAlgn="ctr"/>
                      <a:r>
                        <a:rPr lang="es-ES_tradnl" sz="1800" b="1" i="0" u="none" strike="noStrike">
                          <a:solidFill>
                            <a:schemeClr val="tx1"/>
                          </a:solidFill>
                          <a:latin typeface="Arial"/>
                        </a:rPr>
                        <a:t>170</a:t>
                      </a:r>
                    </a:p>
                  </a:txBody>
                  <a:tcPr marL="0" marR="0" marT="0" marB="0" anchor="ctr">
                    <a:solidFill>
                      <a:srgbClr val="FFFFCC"/>
                    </a:solidFill>
                  </a:tcPr>
                </a:tc>
                <a:tc>
                  <a:txBody>
                    <a:bodyPr/>
                    <a:lstStyle/>
                    <a:p>
                      <a:pPr algn="ctr" fontAlgn="ctr"/>
                      <a:r>
                        <a:rPr lang="es-ES_tradnl" sz="1800" b="1" i="0" u="none" strike="noStrike">
                          <a:solidFill>
                            <a:schemeClr val="tx1"/>
                          </a:solidFill>
                          <a:latin typeface="Arial"/>
                        </a:rPr>
                        <a:t>180</a:t>
                      </a:r>
                    </a:p>
                  </a:txBody>
                  <a:tcPr marL="0" marR="0" marT="0" marB="0" anchor="ctr">
                    <a:solidFill>
                      <a:srgbClr val="FFFFCC"/>
                    </a:solidFill>
                  </a:tcPr>
                </a:tc>
                <a:tc>
                  <a:txBody>
                    <a:bodyPr/>
                    <a:lstStyle/>
                    <a:p>
                      <a:pPr algn="ctr" fontAlgn="ctr"/>
                      <a:r>
                        <a:rPr lang="es-ES_tradnl" sz="1800" b="1" i="0" u="none" strike="noStrike" dirty="0">
                          <a:solidFill>
                            <a:schemeClr val="tx1"/>
                          </a:solidFill>
                          <a:latin typeface="Arial"/>
                        </a:rPr>
                        <a:t>82</a:t>
                      </a:r>
                    </a:p>
                  </a:txBody>
                  <a:tcPr marL="0" marR="0" marT="0" marB="0" anchor="ctr">
                    <a:solidFill>
                      <a:srgbClr val="FFFFCC"/>
                    </a:solidFill>
                  </a:tcPr>
                </a:tc>
                <a:tc>
                  <a:txBody>
                    <a:bodyPr/>
                    <a:lstStyle/>
                    <a:p>
                      <a:pPr algn="ctr" fontAlgn="ctr"/>
                      <a:r>
                        <a:rPr lang="es-ES_tradnl" sz="1800" b="1" i="0" u="none" strike="noStrike" dirty="0">
                          <a:solidFill>
                            <a:schemeClr val="tx1"/>
                          </a:solidFill>
                          <a:latin typeface="Arial"/>
                        </a:rPr>
                        <a:t>694</a:t>
                      </a:r>
                    </a:p>
                  </a:txBody>
                  <a:tcPr marL="0" marR="0" marT="0" marB="0" anchor="ctr">
                    <a:solidFill>
                      <a:srgbClr val="FFFFCC"/>
                    </a:solid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285720" y="1857364"/>
            <a:ext cx="8858280" cy="3429024"/>
          </a:xfrm>
        </p:spPr>
        <p:txBody>
          <a:bodyPr/>
          <a:lstStyle/>
          <a:p>
            <a:pPr algn="ctr">
              <a:defRPr/>
            </a:pPr>
            <a:r>
              <a:rPr lang="es-ES_tradnl" sz="4000" u="sng" dirty="0" smtClean="0">
                <a:solidFill>
                  <a:schemeClr val="tx1"/>
                </a:solidFill>
              </a:rPr>
              <a:t>CALCULO DE AHORROS EN COSTES SANITARIOS  POR ABANDONO DEL TABACO.</a:t>
            </a:r>
            <a:endParaRPr lang="es-ES_tradnl" sz="4000" u="sng" dirty="0">
              <a:solidFill>
                <a:schemeClr val="tx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1 Marcador de contenido"/>
          <p:cNvSpPr>
            <a:spLocks noGrp="1"/>
          </p:cNvSpPr>
          <p:nvPr>
            <p:ph idx="1"/>
          </p:nvPr>
        </p:nvSpPr>
        <p:spPr>
          <a:xfrm>
            <a:off x="428596" y="2571744"/>
            <a:ext cx="8229600" cy="2293937"/>
          </a:xfrm>
        </p:spPr>
        <p:txBody>
          <a:bodyPr/>
          <a:lstStyle/>
          <a:p>
            <a:r>
              <a:rPr lang="es-ES" sz="2400" dirty="0" err="1" smtClean="0">
                <a:latin typeface="Arial" pitchFamily="34" charset="0"/>
                <a:cs typeface="Arial" pitchFamily="34" charset="0"/>
              </a:rPr>
              <a:t>Sicras-Mainar</a:t>
            </a:r>
            <a:r>
              <a:rPr lang="es-ES" sz="2400" dirty="0" smtClean="0">
                <a:latin typeface="Arial" pitchFamily="34" charset="0"/>
                <a:cs typeface="Arial" pitchFamily="34" charset="0"/>
              </a:rPr>
              <a:t> A, Rejas-Gutiérrez J, Navarro-</a:t>
            </a:r>
            <a:r>
              <a:rPr lang="es-ES" sz="2400" dirty="0" err="1" smtClean="0">
                <a:latin typeface="Arial" pitchFamily="34" charset="0"/>
                <a:cs typeface="Arial" pitchFamily="34" charset="0"/>
              </a:rPr>
              <a:t>Artieda</a:t>
            </a:r>
            <a:r>
              <a:rPr lang="es-ES" sz="2400" dirty="0" smtClean="0">
                <a:latin typeface="Arial" pitchFamily="34" charset="0"/>
                <a:cs typeface="Arial" pitchFamily="34" charset="0"/>
              </a:rPr>
              <a:t> R, Ibáñez-</a:t>
            </a:r>
            <a:r>
              <a:rPr lang="es-ES" sz="2400" dirty="0" err="1" smtClean="0">
                <a:latin typeface="Arial" pitchFamily="34" charset="0"/>
                <a:cs typeface="Arial" pitchFamily="34" charset="0"/>
              </a:rPr>
              <a:t>Nolla</a:t>
            </a:r>
            <a:r>
              <a:rPr lang="es-ES" sz="2400" dirty="0" smtClean="0">
                <a:latin typeface="Arial" pitchFamily="34" charset="0"/>
                <a:cs typeface="Arial" pitchFamily="34" charset="0"/>
              </a:rPr>
              <a:t> J. </a:t>
            </a:r>
            <a:r>
              <a:rPr lang="en-US" sz="2400" dirty="0" smtClean="0">
                <a:latin typeface="Arial" pitchFamily="34" charset="0"/>
                <a:cs typeface="Arial" pitchFamily="34" charset="0"/>
              </a:rPr>
              <a:t>The effect of quitting smoking on costs and healthcare utilization in patients with chronic obstructive pulmonary disease: a comparison of current smokers versus ex-smokers in routine clinical practice.</a:t>
            </a:r>
            <a:r>
              <a:rPr lang="es-ES" sz="2400" dirty="0" smtClean="0">
                <a:latin typeface="Arial" pitchFamily="34" charset="0"/>
                <a:cs typeface="Arial" pitchFamily="34" charset="0"/>
              </a:rPr>
              <a:t> </a:t>
            </a:r>
            <a:r>
              <a:rPr lang="en-US" sz="2400" dirty="0" smtClean="0">
                <a:latin typeface="Arial" pitchFamily="34" charset="0"/>
                <a:cs typeface="Arial" pitchFamily="34" charset="0"/>
              </a:rPr>
              <a:t>Lung. 2014;192:505-18. </a:t>
            </a:r>
            <a:endParaRPr lang="es-ES_tradnl" sz="2400" b="1" i="1" dirty="0" smtClean="0">
              <a:latin typeface="Arial" pitchFamily="34" charset="0"/>
              <a:cs typeface="Arial" pitchFamily="34" charset="0"/>
            </a:endParaRPr>
          </a:p>
          <a:p>
            <a:pPr lvl="1"/>
            <a:endParaRPr lang="es-ES_tradnl" dirty="0" smtClean="0"/>
          </a:p>
        </p:txBody>
      </p:sp>
      <p:sp>
        <p:nvSpPr>
          <p:cNvPr id="3" name="1 Título"/>
          <p:cNvSpPr txBox="1">
            <a:spLocks/>
          </p:cNvSpPr>
          <p:nvPr/>
        </p:nvSpPr>
        <p:spPr>
          <a:xfrm>
            <a:off x="468313" y="404937"/>
            <a:ext cx="8229600" cy="791815"/>
          </a:xfrm>
          <a:prstGeom prst="rect">
            <a:avLst/>
          </a:prstGeom>
        </p:spPr>
        <p:txBody>
          <a:bodyPr anchor="ctr">
            <a:scene3d>
              <a:camera prst="orthographicFront"/>
              <a:lightRig rig="soft" dir="t"/>
            </a:scene3d>
            <a:sp3d prstMaterial="softEdge">
              <a:bevelT w="25400" h="25400"/>
            </a:sp3d>
          </a:bodyPr>
          <a:lstStyle/>
          <a:p>
            <a:pPr fontAlgn="auto">
              <a:spcAft>
                <a:spcPts val="0"/>
              </a:spcAft>
              <a:defRPr/>
            </a:pPr>
            <a:r>
              <a:rPr lang="es-ES_tradnl" sz="2400" b="1" u="sng" dirty="0" smtClean="0">
                <a:effectLst>
                  <a:outerShdw blurRad="31750" dist="25400" dir="5400000" algn="tl" rotWithShape="0">
                    <a:srgbClr val="000000">
                      <a:alpha val="25000"/>
                    </a:srgbClr>
                  </a:outerShdw>
                </a:effectLst>
                <a:latin typeface="+mj-lt"/>
                <a:ea typeface="+mj-ea"/>
                <a:cs typeface="+mj-cs"/>
              </a:rPr>
              <a:t>Costes </a:t>
            </a:r>
            <a:r>
              <a:rPr lang="es-ES_tradnl" sz="2400" b="1" u="sng" dirty="0">
                <a:effectLst>
                  <a:outerShdw blurRad="31750" dist="25400" dir="5400000" algn="tl" rotWithShape="0">
                    <a:srgbClr val="000000">
                      <a:alpha val="25000"/>
                    </a:srgbClr>
                  </a:outerShdw>
                </a:effectLst>
                <a:latin typeface="+mj-lt"/>
                <a:ea typeface="+mj-ea"/>
                <a:cs typeface="+mj-cs"/>
              </a:rPr>
              <a:t>sanitarios evitados por dejar de fumar según año y grupo de edad.</a:t>
            </a:r>
            <a:endParaRPr lang="es-ES_tradnl" sz="2400" baseline="30000" dirty="0">
              <a:latin typeface="+mj-lt"/>
              <a:ea typeface="+mj-ea"/>
              <a:cs typeface="+mj-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nvGraphicFramePr>
        <p:xfrm>
          <a:off x="250825" y="1138238"/>
          <a:ext cx="8640960" cy="5314800"/>
        </p:xfrm>
        <a:graphic>
          <a:graphicData uri="http://schemas.openxmlformats.org/drawingml/2006/table">
            <a:tbl>
              <a:tblPr/>
              <a:tblGrid>
                <a:gridCol w="5041255"/>
                <a:gridCol w="1800200"/>
                <a:gridCol w="1799505"/>
              </a:tblGrid>
              <a:tr h="216243">
                <a:tc rowSpan="2">
                  <a:txBody>
                    <a:bodyPr/>
                    <a:lstStyle/>
                    <a:p>
                      <a:pPr algn="ctr" fontAlgn="ctr"/>
                      <a:endParaRPr lang="es-ES_tradnl" sz="1600" b="1" i="0" u="none" strike="noStrike" dirty="0">
                        <a:latin typeface="Arial"/>
                      </a:endParaRPr>
                    </a:p>
                  </a:txBody>
                  <a:tcPr marL="0" marR="0" marT="0" marB="0" anchor="ctr">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s-ES_tradnl" sz="1400" b="1" i="0" u="none" strike="noStrike" dirty="0" smtClean="0">
                          <a:latin typeface="Arial"/>
                        </a:rPr>
                        <a:t>Costes (€)</a:t>
                      </a:r>
                      <a:r>
                        <a:rPr lang="es-ES_tradnl" sz="1400" b="1" i="0" u="none" strike="noStrike" baseline="30000" dirty="0" smtClean="0">
                          <a:latin typeface="Arial"/>
                        </a:rPr>
                        <a:t>1</a:t>
                      </a:r>
                    </a:p>
                  </a:txBody>
                  <a:tcPr marL="0" marR="0" marT="0" marB="0" anchor="ctr">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s-ES_tradnl"/>
                    </a:p>
                  </a:txBody>
                  <a:tcPr/>
                </a:tc>
              </a:tr>
              <a:tr h="330675">
                <a:tc vMerge="1">
                  <a:txBody>
                    <a:bodyPr/>
                    <a:lstStyle/>
                    <a:p>
                      <a:pPr algn="ctr" fontAlgn="ctr"/>
                      <a:endParaRPr lang="es-ES_tradnl" sz="1600" b="1" i="0" u="none" strike="noStrike" dirty="0">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b"/>
                      <a:r>
                        <a:rPr lang="es-ES_tradnl" sz="1400" b="1" dirty="0" smtClean="0">
                          <a:latin typeface="Arial" pitchFamily="34" charset="0"/>
                          <a:cs typeface="Arial" pitchFamily="34" charset="0"/>
                        </a:rPr>
                        <a:t>40-69 años </a:t>
                      </a:r>
                      <a:endParaRPr lang="es-ES_tradnl" sz="1400" b="1" i="0" u="none" strike="noStrike" dirty="0">
                        <a:latin typeface="Arial" pitchFamily="34" charset="0"/>
                        <a:cs typeface="Arial" pitchFamily="34" charset="0"/>
                      </a:endParaRPr>
                    </a:p>
                  </a:txBody>
                  <a:tcPr marL="0" marR="0" marT="0" marB="0" anchor="ctr">
                    <a:lnL w="12700" cap="flat" cmpd="sng" algn="ctr">
                      <a:no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s-ES_tradnl" sz="1400" b="1" i="0" u="none" strike="noStrike" baseline="0" dirty="0" smtClean="0">
                          <a:latin typeface="Arial"/>
                        </a:rPr>
                        <a:t>70+ años</a:t>
                      </a:r>
                      <a:endParaRPr lang="es-ES_tradnl" sz="1600" b="1" i="0" u="none" strike="noStrike" dirty="0">
                        <a:latin typeface="Arial"/>
                      </a:endParaRPr>
                    </a:p>
                  </a:txBody>
                  <a:tcPr marL="0" marR="0" marT="0" marB="0" anchor="ctr">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306250">
                <a:tc>
                  <a:txBody>
                    <a:bodyPr/>
                    <a:lstStyle/>
                    <a:p>
                      <a:pPr algn="l" fontAlgn="ctr">
                        <a:spcBef>
                          <a:spcPts val="600"/>
                        </a:spcBef>
                      </a:pPr>
                      <a:r>
                        <a:rPr lang="es-ES_tradnl" sz="1400" b="0" i="0" u="none" strike="noStrike" dirty="0" smtClean="0">
                          <a:latin typeface="Arial"/>
                        </a:rPr>
                        <a:t> Coste sanitario promedio anual (IC 95%) en fumador actual</a:t>
                      </a:r>
                      <a:r>
                        <a:rPr lang="es-ES_tradnl" sz="1400" b="0" i="0" u="none" strike="noStrike" baseline="30000" dirty="0" smtClean="0">
                          <a:latin typeface="Arial"/>
                        </a:rPr>
                        <a:t>2</a:t>
                      </a:r>
                      <a:endParaRPr lang="es-ES_tradnl" sz="1400" b="0" i="0" u="none" strike="noStrike" baseline="30000" dirty="0">
                        <a:latin typeface="Arial"/>
                      </a:endParaRPr>
                    </a:p>
                  </a:txBody>
                  <a:tcPr marL="0" marR="0" marT="0" marB="0" anchor="ctr">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r" fontAlgn="b">
                        <a:spcBef>
                          <a:spcPts val="600"/>
                        </a:spcBef>
                      </a:pPr>
                      <a:r>
                        <a:rPr lang="es-ES_tradnl" sz="1400" b="0" i="0" u="none" strike="noStrike" dirty="0" smtClean="0">
                          <a:latin typeface="Arial"/>
                        </a:rPr>
                        <a:t>3.402 [3.108;3.696]</a:t>
                      </a:r>
                      <a:endParaRPr lang="es-ES_tradnl" sz="1400" b="0" i="0" u="none" strike="noStrike" dirty="0">
                        <a:latin typeface="Arial"/>
                      </a:endParaRPr>
                    </a:p>
                  </a:txBody>
                  <a:tcPr marL="0" marR="0" marT="0" marB="0" anchor="ctr">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r" fontAlgn="b">
                        <a:spcBef>
                          <a:spcPts val="600"/>
                        </a:spcBef>
                      </a:pPr>
                      <a:r>
                        <a:rPr lang="es-ES_tradnl" sz="1400" b="0" i="0" u="none" strike="noStrike" dirty="0" smtClean="0">
                          <a:latin typeface="Arial"/>
                        </a:rPr>
                        <a:t>4.094 [3.805;4.383]</a:t>
                      </a:r>
                      <a:endParaRPr lang="es-ES_tradnl" sz="1400" b="0" i="0" u="none" strike="noStrike" dirty="0">
                        <a:latin typeface="Arial"/>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r>
              <a:tr h="306250">
                <a:tc gridSpan="3">
                  <a:txBody>
                    <a:bodyPr/>
                    <a:lstStyle/>
                    <a:p>
                      <a:pPr algn="l" fontAlgn="ctr"/>
                      <a:r>
                        <a:rPr lang="es-ES_tradnl" sz="1400" b="0" i="0" u="none" strike="noStrike" dirty="0" smtClean="0">
                          <a:latin typeface="Arial"/>
                        </a:rPr>
                        <a:t> Coste sanitario promedio anual (IC 95%) en ex-fumador</a:t>
                      </a:r>
                      <a:r>
                        <a:rPr lang="es-ES_tradnl" sz="1400" b="0" i="0" u="none" strike="noStrike" baseline="30000" dirty="0" smtClean="0">
                          <a:latin typeface="Arial"/>
                        </a:rPr>
                        <a:t>2</a:t>
                      </a:r>
                      <a:endParaRPr lang="es-ES_tradnl" sz="1400" b="0" i="0" u="none" strike="noStrike" dirty="0">
                        <a:latin typeface="Arial"/>
                      </a:endParaRPr>
                    </a:p>
                  </a:txBody>
                  <a:tcPr marL="0" marR="0" marT="0"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hMerge="1">
                  <a:txBody>
                    <a:bodyPr/>
                    <a:lstStyle/>
                    <a:p>
                      <a:endParaRPr lang="es-ES_tradnl"/>
                    </a:p>
                  </a:txBody>
                  <a:tcPr/>
                </a:tc>
                <a:tc hMerge="1">
                  <a:txBody>
                    <a:bodyPr/>
                    <a:lstStyle/>
                    <a:p>
                      <a:endParaRPr lang="es-ES_tradnl"/>
                    </a:p>
                  </a:txBody>
                  <a:tcPr/>
                </a:tc>
              </a:tr>
              <a:tr h="269814">
                <a:tc>
                  <a:txBody>
                    <a:bodyPr/>
                    <a:lstStyle/>
                    <a:p>
                      <a:pPr marL="0" indent="355600" algn="l" fontAlgn="ctr"/>
                      <a:r>
                        <a:rPr lang="es-ES_tradnl" sz="1400" b="0" i="0" u="none" strike="noStrike" baseline="0" dirty="0">
                          <a:latin typeface="Arial"/>
                        </a:rPr>
                        <a:t>   </a:t>
                      </a:r>
                      <a:r>
                        <a:rPr lang="es-ES_tradnl" sz="1400" b="0" i="0" u="none" strike="noStrike" baseline="0" dirty="0" smtClean="0">
                          <a:latin typeface="Arial"/>
                        </a:rPr>
                        <a:t>1r año de cesación</a:t>
                      </a:r>
                      <a:endParaRPr lang="es-ES_tradnl" sz="1400" b="0" i="0" u="none" strike="noStrike" baseline="0" dirty="0">
                        <a:latin typeface="Arial"/>
                      </a:endParaRPr>
                    </a:p>
                  </a:txBody>
                  <a:tcPr marL="0" marR="0" marT="0" marB="0" anchor="ctr">
                    <a:lnL>
                      <a:noFill/>
                    </a:lnL>
                    <a:lnR>
                      <a:noFill/>
                    </a:lnR>
                    <a:lnT w="12700" cap="flat" cmpd="sng" algn="ctr">
                      <a:noFill/>
                      <a:prstDash val="solid"/>
                      <a:round/>
                      <a:headEnd type="none" w="med" len="med"/>
                      <a:tailEnd type="none" w="med" len="med"/>
                    </a:lnT>
                    <a:lnB>
                      <a:noFill/>
                    </a:lnB>
                    <a:solidFill>
                      <a:schemeClr val="bg1"/>
                    </a:solidFill>
                  </a:tcPr>
                </a:tc>
                <a:tc>
                  <a:txBody>
                    <a:bodyPr/>
                    <a:lstStyle/>
                    <a:p>
                      <a:pPr algn="ctr" fontAlgn="b"/>
                      <a:r>
                        <a:rPr lang="es-ES_tradnl" sz="1400" b="0" i="0" u="none" strike="noStrike" kern="1200" dirty="0" smtClean="0">
                          <a:solidFill>
                            <a:schemeClr val="tx1"/>
                          </a:solidFill>
                          <a:latin typeface="Arial"/>
                          <a:ea typeface="+mn-ea"/>
                          <a:cs typeface="+mn-cs"/>
                        </a:rPr>
                        <a:t>NA</a:t>
                      </a:r>
                      <a:r>
                        <a:rPr lang="es-ES_tradnl" sz="1400" b="0" i="0" u="none" strike="noStrike" kern="1200" baseline="30000" dirty="0" smtClean="0">
                          <a:solidFill>
                            <a:schemeClr val="tx1"/>
                          </a:solidFill>
                          <a:latin typeface="Arial"/>
                          <a:ea typeface="+mn-ea"/>
                          <a:cs typeface="+mn-cs"/>
                        </a:rPr>
                        <a:t>3</a:t>
                      </a:r>
                      <a:endParaRPr lang="es-ES_tradnl" sz="1400" b="0" i="0" u="none" strike="noStrike" kern="1200" baseline="30000" dirty="0">
                        <a:solidFill>
                          <a:schemeClr val="tx1"/>
                        </a:solidFill>
                        <a:latin typeface="Arial"/>
                        <a:ea typeface="+mn-ea"/>
                        <a:cs typeface="+mn-cs"/>
                      </a:endParaRPr>
                    </a:p>
                  </a:txBody>
                  <a:tcPr marL="0" marR="0" marT="0" marB="0" anchor="b">
                    <a:lnL>
                      <a:noFill/>
                    </a:lnL>
                    <a:lnR>
                      <a:noFill/>
                    </a:lnR>
                    <a:lnT w="12700" cap="flat" cmpd="sng" algn="ctr">
                      <a:noFill/>
                      <a:prstDash val="solid"/>
                      <a:round/>
                      <a:headEnd type="none" w="med" len="med"/>
                      <a:tailEnd type="none" w="med" len="med"/>
                    </a:lnT>
                    <a:lnB>
                      <a:noFill/>
                    </a:lnB>
                    <a:solidFill>
                      <a:schemeClr val="bg1"/>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s-ES_tradnl" sz="1400" b="0" i="0" u="none" strike="noStrike" kern="1200" dirty="0" smtClean="0">
                          <a:solidFill>
                            <a:schemeClr val="tx1"/>
                          </a:solidFill>
                          <a:latin typeface="Arial"/>
                          <a:ea typeface="+mn-ea"/>
                          <a:cs typeface="+mn-cs"/>
                        </a:rPr>
                        <a:t>NA</a:t>
                      </a:r>
                      <a:r>
                        <a:rPr lang="es-ES_tradnl" sz="1400" b="0" i="0" u="none" strike="noStrike" kern="1200" baseline="30000" dirty="0" smtClean="0">
                          <a:solidFill>
                            <a:schemeClr val="tx1"/>
                          </a:solidFill>
                          <a:latin typeface="Arial"/>
                          <a:ea typeface="+mn-ea"/>
                          <a:cs typeface="+mn-cs"/>
                        </a:rPr>
                        <a:t>3</a:t>
                      </a:r>
                    </a:p>
                  </a:txBody>
                  <a:tcPr marL="0" marR="0" marT="0" marB="0" anchor="b">
                    <a:lnL>
                      <a:noFill/>
                    </a:lnL>
                    <a:lnR>
                      <a:noFill/>
                    </a:lnR>
                    <a:lnT w="12700" cap="flat" cmpd="sng" algn="ctr">
                      <a:noFill/>
                      <a:prstDash val="solid"/>
                      <a:round/>
                      <a:headEnd type="none" w="med" len="med"/>
                      <a:tailEnd type="none" w="med" len="med"/>
                    </a:lnT>
                    <a:lnB>
                      <a:noFill/>
                    </a:lnB>
                    <a:solidFill>
                      <a:schemeClr val="bg1"/>
                    </a:solidFill>
                  </a:tcPr>
                </a:tc>
              </a:tr>
              <a:tr h="237047">
                <a:tc>
                  <a:txBody>
                    <a:bodyPr/>
                    <a:lstStyle/>
                    <a:p>
                      <a:pPr marL="0" indent="355600" algn="l" fontAlgn="ctr"/>
                      <a:r>
                        <a:rPr lang="es-ES_tradnl" sz="1400" b="0" i="0" u="none" strike="noStrike" baseline="0" dirty="0">
                          <a:latin typeface="Arial"/>
                        </a:rPr>
                        <a:t>   </a:t>
                      </a:r>
                      <a:r>
                        <a:rPr lang="es-ES_tradnl" sz="1400" b="0" i="0" u="none" strike="noStrike" baseline="0" dirty="0" smtClean="0">
                          <a:latin typeface="Arial"/>
                        </a:rPr>
                        <a:t>2º año de cesación</a:t>
                      </a:r>
                      <a:endParaRPr lang="es-ES_tradnl" sz="1400" b="0" i="0" u="none" strike="noStrike" baseline="0" dirty="0">
                        <a:latin typeface="Arial"/>
                      </a:endParaRPr>
                    </a:p>
                  </a:txBody>
                  <a:tcPr marL="0" marR="0" marT="0" marB="0" anchor="ctr">
                    <a:lnL>
                      <a:noFill/>
                    </a:lnL>
                    <a:lnR>
                      <a:noFill/>
                    </a:lnR>
                    <a:lnT>
                      <a:noFill/>
                    </a:lnT>
                    <a:lnB>
                      <a:noFill/>
                    </a:lnB>
                    <a:solidFill>
                      <a:schemeClr val="bg1"/>
                    </a:solidFill>
                  </a:tcPr>
                </a:tc>
                <a:tc>
                  <a:txBody>
                    <a:bodyPr/>
                    <a:lstStyle/>
                    <a:p>
                      <a:pPr algn="r" fontAlgn="b"/>
                      <a:r>
                        <a:rPr lang="es-ES_tradnl" sz="1400" b="0" i="0" u="none" strike="noStrike" dirty="0" smtClean="0">
                          <a:latin typeface="Arial"/>
                        </a:rPr>
                        <a:t>2.575 [1.870;3.281]</a:t>
                      </a:r>
                      <a:r>
                        <a:rPr lang="es-ES_tradnl" sz="1400" b="1" i="0" u="none" strike="noStrike" dirty="0" smtClean="0">
                          <a:latin typeface="Arial"/>
                        </a:rPr>
                        <a:t>*</a:t>
                      </a:r>
                      <a:endParaRPr lang="es-ES_tradnl" sz="1400" b="1" i="0" u="none" strike="noStrike" dirty="0">
                        <a:latin typeface="Arial"/>
                      </a:endParaRPr>
                    </a:p>
                  </a:txBody>
                  <a:tcPr marL="0" marR="0" marT="0" marB="0" anchor="ctr">
                    <a:lnL>
                      <a:noFill/>
                    </a:lnL>
                    <a:lnR>
                      <a:noFill/>
                    </a:lnR>
                    <a:lnT>
                      <a:noFill/>
                    </a:lnT>
                    <a:lnB>
                      <a:noFill/>
                    </a:lnB>
                    <a:solidFill>
                      <a:schemeClr val="bg1"/>
                    </a:solidFill>
                  </a:tcPr>
                </a:tc>
                <a:tc>
                  <a:txBody>
                    <a:bodyPr/>
                    <a:lstStyle/>
                    <a:p>
                      <a:pPr algn="r" fontAlgn="b"/>
                      <a:r>
                        <a:rPr lang="es-ES_tradnl" sz="1400" b="0" i="0" u="none" strike="noStrike" dirty="0" smtClean="0">
                          <a:latin typeface="Arial"/>
                        </a:rPr>
                        <a:t>2.619 [2.364;2.884]</a:t>
                      </a:r>
                      <a:r>
                        <a:rPr lang="es-ES_tradnl" sz="1400" b="1" i="0" u="none" strike="noStrike" baseline="30000" dirty="0" smtClean="0">
                          <a:latin typeface="Arial"/>
                        </a:rPr>
                        <a:t>‡</a:t>
                      </a:r>
                      <a:endParaRPr lang="es-ES_tradnl" sz="1400" b="0" i="0" u="none" strike="noStrike" dirty="0">
                        <a:latin typeface="Arial"/>
                      </a:endParaRPr>
                    </a:p>
                  </a:txBody>
                  <a:tcPr marL="0" marR="0" marT="0" marB="0" anchor="ctr">
                    <a:lnL>
                      <a:noFill/>
                    </a:lnL>
                    <a:lnR>
                      <a:noFill/>
                    </a:lnR>
                    <a:lnT>
                      <a:noFill/>
                    </a:lnT>
                    <a:lnB>
                      <a:noFill/>
                    </a:lnB>
                    <a:noFill/>
                  </a:tcPr>
                </a:tc>
              </a:tr>
              <a:tr h="288032">
                <a:tc>
                  <a:txBody>
                    <a:bodyPr/>
                    <a:lstStyle/>
                    <a:p>
                      <a:pPr marL="0" indent="355600" algn="l" fontAlgn="ctr"/>
                      <a:r>
                        <a:rPr lang="es-ES_tradnl" sz="1400" b="0" i="0" u="none" strike="noStrike" baseline="0" dirty="0">
                          <a:latin typeface="Arial"/>
                        </a:rPr>
                        <a:t>   </a:t>
                      </a:r>
                      <a:r>
                        <a:rPr lang="es-ES_tradnl" sz="1400" b="0" i="0" u="none" strike="noStrike" baseline="0" dirty="0" smtClean="0">
                          <a:latin typeface="Arial"/>
                        </a:rPr>
                        <a:t>3º año de cesación</a:t>
                      </a:r>
                      <a:endParaRPr lang="es-ES_tradnl" sz="1400" b="0" i="0" u="none" strike="noStrike" baseline="0" dirty="0">
                        <a:latin typeface="Arial"/>
                      </a:endParaRPr>
                    </a:p>
                  </a:txBody>
                  <a:tcPr marL="0" marR="0" marT="0" marB="0" anchor="ctr">
                    <a:lnL>
                      <a:noFill/>
                    </a:lnL>
                    <a:lnR>
                      <a:noFill/>
                    </a:lnR>
                    <a:lnT>
                      <a:noFill/>
                    </a:lnT>
                    <a:lnB>
                      <a:noFill/>
                    </a:lnB>
                    <a:solidFill>
                      <a:schemeClr val="bg1"/>
                    </a:solidFill>
                  </a:tcPr>
                </a:tc>
                <a:tc>
                  <a:txBody>
                    <a:bodyPr/>
                    <a:lstStyle/>
                    <a:p>
                      <a:pPr algn="r" fontAlgn="b"/>
                      <a:r>
                        <a:rPr lang="es-ES_tradnl" sz="1400" b="0" i="0" u="none" strike="noStrike" dirty="0" smtClean="0">
                          <a:latin typeface="Arial"/>
                        </a:rPr>
                        <a:t>2.240 [1.583;2.898]</a:t>
                      </a:r>
                      <a:r>
                        <a:rPr lang="es-ES_tradnl" sz="1400" b="1" i="0" u="none" strike="noStrike" baseline="30000" dirty="0" smtClean="0">
                          <a:latin typeface="Arial"/>
                        </a:rPr>
                        <a:t>†</a:t>
                      </a:r>
                      <a:endParaRPr lang="es-ES_tradnl" sz="1400" b="1" i="0" u="none" strike="noStrike" baseline="30000" dirty="0">
                        <a:latin typeface="Arial"/>
                      </a:endParaRPr>
                    </a:p>
                  </a:txBody>
                  <a:tcPr marL="0" marR="0" marT="0" marB="0" anchor="ctr">
                    <a:lnL>
                      <a:noFill/>
                    </a:lnL>
                    <a:lnR>
                      <a:noFill/>
                    </a:lnR>
                    <a:lnT>
                      <a:noFill/>
                    </a:lnT>
                    <a:lnB>
                      <a:noFill/>
                    </a:lnB>
                    <a:solidFill>
                      <a:schemeClr val="bg1"/>
                    </a:solidFill>
                  </a:tcPr>
                </a:tc>
                <a:tc>
                  <a:txBody>
                    <a:bodyPr/>
                    <a:lstStyle/>
                    <a:p>
                      <a:pPr algn="r" fontAlgn="b"/>
                      <a:r>
                        <a:rPr lang="es-ES_tradnl" sz="1400" b="0" i="0" u="none" strike="noStrike" dirty="0" smtClean="0">
                          <a:latin typeface="Arial"/>
                        </a:rPr>
                        <a:t>2.103 [792;3.414]</a:t>
                      </a:r>
                      <a:r>
                        <a:rPr lang="es-ES_tradnl" sz="1400" b="1" i="0" u="none" strike="noStrike" baseline="30000" dirty="0" smtClean="0">
                          <a:latin typeface="Arial"/>
                        </a:rPr>
                        <a:t>†</a:t>
                      </a:r>
                      <a:endParaRPr lang="es-ES_tradnl" sz="1400" b="0" i="0" u="none" strike="noStrike" dirty="0">
                        <a:latin typeface="Arial"/>
                      </a:endParaRPr>
                    </a:p>
                  </a:txBody>
                  <a:tcPr marL="0" marR="0" marT="0" marB="0" anchor="ctr">
                    <a:lnL>
                      <a:noFill/>
                    </a:lnL>
                    <a:lnR>
                      <a:noFill/>
                    </a:lnR>
                    <a:lnT>
                      <a:noFill/>
                    </a:lnT>
                    <a:lnB>
                      <a:noFill/>
                    </a:lnB>
                    <a:solidFill>
                      <a:schemeClr val="bg1"/>
                    </a:solidFill>
                  </a:tcPr>
                </a:tc>
              </a:tr>
              <a:tr h="309055">
                <a:tc>
                  <a:txBody>
                    <a:bodyPr/>
                    <a:lstStyle/>
                    <a:p>
                      <a:pPr marL="0" indent="355600" algn="l" fontAlgn="ctr"/>
                      <a:r>
                        <a:rPr lang="es-ES_tradnl" sz="1400" b="0" i="0" u="none" strike="noStrike" baseline="0" dirty="0">
                          <a:latin typeface="Arial"/>
                        </a:rPr>
                        <a:t>   </a:t>
                      </a:r>
                      <a:r>
                        <a:rPr lang="es-ES_tradnl" sz="1400" b="0" i="0" u="none" strike="noStrike" baseline="0" dirty="0" smtClean="0">
                          <a:latin typeface="Arial"/>
                        </a:rPr>
                        <a:t>4º año de cesación</a:t>
                      </a:r>
                      <a:endParaRPr lang="es-ES_tradnl" sz="1400" b="0" i="0" u="none" strike="noStrike" baseline="0" dirty="0">
                        <a:latin typeface="Arial"/>
                      </a:endParaRPr>
                    </a:p>
                  </a:txBody>
                  <a:tcPr marL="0" marR="0" marT="0" marB="0" anchor="ctr">
                    <a:lnL>
                      <a:noFill/>
                    </a:lnL>
                    <a:lnR>
                      <a:noFill/>
                    </a:lnR>
                    <a:lnT>
                      <a:noFill/>
                    </a:lnT>
                    <a:lnB>
                      <a:noFill/>
                    </a:lnB>
                    <a:solidFill>
                      <a:schemeClr val="bg1"/>
                    </a:solidFill>
                  </a:tcPr>
                </a:tc>
                <a:tc>
                  <a:txBody>
                    <a:bodyPr/>
                    <a:lstStyle/>
                    <a:p>
                      <a:pPr algn="r" fontAlgn="b"/>
                      <a:r>
                        <a:rPr lang="es-ES_tradnl" sz="1400" b="0" i="0" u="none" strike="noStrike" dirty="0" smtClean="0">
                          <a:latin typeface="Arial"/>
                        </a:rPr>
                        <a:t>1.790 [1.117;2.463]</a:t>
                      </a:r>
                      <a:r>
                        <a:rPr lang="es-ES_tradnl" sz="1400" b="1" i="0" u="none" strike="noStrike" baseline="30000" dirty="0" smtClean="0">
                          <a:latin typeface="Arial"/>
                        </a:rPr>
                        <a:t>‡</a:t>
                      </a:r>
                      <a:endParaRPr lang="es-ES_tradnl" sz="1400" b="1" i="0" u="none" strike="noStrike" baseline="30000" dirty="0">
                        <a:latin typeface="Arial"/>
                      </a:endParaRPr>
                    </a:p>
                  </a:txBody>
                  <a:tcPr marL="0" marR="0" marT="0" marB="0" anchor="ctr">
                    <a:lnL>
                      <a:noFill/>
                    </a:lnL>
                    <a:lnR>
                      <a:noFill/>
                    </a:lnR>
                    <a:lnT>
                      <a:noFill/>
                    </a:lnT>
                    <a:lnB>
                      <a:noFill/>
                    </a:lnB>
                    <a:solidFill>
                      <a:schemeClr val="bg1"/>
                    </a:solidFill>
                  </a:tcPr>
                </a:tc>
                <a:tc>
                  <a:txBody>
                    <a:bodyPr/>
                    <a:lstStyle/>
                    <a:p>
                      <a:pPr algn="r" fontAlgn="b"/>
                      <a:r>
                        <a:rPr lang="es-ES_tradnl" sz="1400" b="0" i="0" u="none" strike="noStrike" dirty="0" smtClean="0">
                          <a:latin typeface="Arial"/>
                        </a:rPr>
                        <a:t>1.813 [935;2.691]</a:t>
                      </a:r>
                      <a:r>
                        <a:rPr lang="es-ES_tradnl" sz="1400" b="1" i="0" u="none" strike="noStrike" baseline="30000" dirty="0" smtClean="0">
                          <a:latin typeface="Arial"/>
                        </a:rPr>
                        <a:t>‡</a:t>
                      </a:r>
                      <a:endParaRPr lang="es-ES_tradnl" sz="1400" b="0" i="0" u="none" strike="noStrike" dirty="0">
                        <a:latin typeface="Arial"/>
                      </a:endParaRPr>
                    </a:p>
                  </a:txBody>
                  <a:tcPr marL="0" marR="0" marT="0" marB="0" anchor="ctr">
                    <a:lnL>
                      <a:noFill/>
                    </a:lnL>
                    <a:lnR>
                      <a:noFill/>
                    </a:lnR>
                    <a:lnT>
                      <a:noFill/>
                    </a:lnT>
                    <a:lnB>
                      <a:noFill/>
                    </a:lnB>
                    <a:solidFill>
                      <a:schemeClr val="bg1"/>
                    </a:solidFill>
                  </a:tcPr>
                </a:tc>
              </a:tr>
              <a:tr h="267009">
                <a:tc>
                  <a:txBody>
                    <a:bodyPr/>
                    <a:lstStyle/>
                    <a:p>
                      <a:pPr marL="0" indent="355600" algn="l" fontAlgn="ctr"/>
                      <a:r>
                        <a:rPr lang="es-ES_tradnl" sz="1400" b="0" i="0" u="none" strike="noStrike" baseline="0" dirty="0">
                          <a:latin typeface="Arial"/>
                        </a:rPr>
                        <a:t>   </a:t>
                      </a:r>
                      <a:r>
                        <a:rPr lang="es-ES_tradnl" sz="1400" b="0" i="0" u="none" strike="noStrike" baseline="0" dirty="0" smtClean="0">
                          <a:latin typeface="Arial"/>
                        </a:rPr>
                        <a:t>5º año de cesación</a:t>
                      </a:r>
                      <a:endParaRPr lang="es-ES_tradnl" sz="1400" b="0" i="0" u="none" strike="noStrike" baseline="0" dirty="0">
                        <a:latin typeface="Arial"/>
                      </a:endParaRPr>
                    </a:p>
                  </a:txBody>
                  <a:tcPr marL="0" marR="0" marT="0" marB="0" anchor="ctr">
                    <a:lnL>
                      <a:noFill/>
                    </a:lnL>
                    <a:lnR>
                      <a:noFill/>
                    </a:lnR>
                    <a:lnT>
                      <a:noFill/>
                    </a:lnT>
                    <a:lnB>
                      <a:noFill/>
                    </a:lnB>
                    <a:solidFill>
                      <a:schemeClr val="bg1"/>
                    </a:solidFill>
                  </a:tcPr>
                </a:tc>
                <a:tc>
                  <a:txBody>
                    <a:bodyPr/>
                    <a:lstStyle/>
                    <a:p>
                      <a:pPr algn="r" fontAlgn="b"/>
                      <a:r>
                        <a:rPr lang="es-ES_tradnl" sz="1400" b="0" i="0" u="none" strike="noStrike" dirty="0" smtClean="0">
                          <a:latin typeface="Arial"/>
                        </a:rPr>
                        <a:t>1.530 [920;2.140]</a:t>
                      </a:r>
                      <a:r>
                        <a:rPr lang="es-ES_tradnl" sz="1400" b="1" i="0" u="none" strike="noStrike" baseline="30000" dirty="0" smtClean="0">
                          <a:latin typeface="Arial"/>
                        </a:rPr>
                        <a:t>‡</a:t>
                      </a:r>
                      <a:endParaRPr lang="es-ES_tradnl" sz="1400" b="0" i="0" u="none" strike="noStrike" dirty="0">
                        <a:latin typeface="Arial"/>
                      </a:endParaRPr>
                    </a:p>
                  </a:txBody>
                  <a:tcPr marL="0" marR="0" marT="0" marB="0" anchor="ctr">
                    <a:lnL>
                      <a:noFill/>
                    </a:lnL>
                    <a:lnR>
                      <a:noFill/>
                    </a:lnR>
                    <a:lnT>
                      <a:noFill/>
                    </a:lnT>
                    <a:lnB>
                      <a:noFill/>
                    </a:lnB>
                    <a:solidFill>
                      <a:schemeClr val="bg1"/>
                    </a:solidFill>
                  </a:tcPr>
                </a:tc>
                <a:tc>
                  <a:txBody>
                    <a:bodyPr/>
                    <a:lstStyle/>
                    <a:p>
                      <a:pPr algn="r" fontAlgn="b"/>
                      <a:r>
                        <a:rPr lang="es-ES_tradnl" sz="1400" b="0" i="0" u="none" strike="noStrike" dirty="0" smtClean="0">
                          <a:latin typeface="Arial"/>
                        </a:rPr>
                        <a:t>1.706 [971;2.440]</a:t>
                      </a:r>
                      <a:r>
                        <a:rPr lang="es-ES_tradnl" sz="1400" b="1" i="0" u="none" strike="noStrike" baseline="30000" dirty="0" smtClean="0">
                          <a:latin typeface="Arial"/>
                        </a:rPr>
                        <a:t>‡</a:t>
                      </a:r>
                      <a:endParaRPr lang="es-ES_tradnl" sz="1400" b="0" i="0" u="none" strike="noStrike" dirty="0">
                        <a:latin typeface="Arial"/>
                      </a:endParaRPr>
                    </a:p>
                  </a:txBody>
                  <a:tcPr marL="0" marR="0" marT="0" marB="0" anchor="ctr">
                    <a:lnL>
                      <a:noFill/>
                    </a:lnL>
                    <a:lnR>
                      <a:noFill/>
                    </a:lnR>
                    <a:lnT>
                      <a:noFill/>
                    </a:lnT>
                    <a:lnB>
                      <a:noFill/>
                    </a:lnB>
                    <a:solidFill>
                      <a:schemeClr val="bg1"/>
                    </a:solidFill>
                  </a:tcPr>
                </a:tc>
              </a:tr>
              <a:tr h="327273">
                <a:tc gridSpan="3">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s-ES_tradnl" sz="1400" b="1" i="0" u="none" strike="noStrike" dirty="0" smtClean="0">
                          <a:solidFill>
                            <a:schemeClr val="bg1"/>
                          </a:solidFill>
                          <a:effectLst>
                            <a:outerShdw blurRad="38100" dist="38100" dir="2700000" algn="tl">
                              <a:srgbClr val="000000">
                                <a:alpha val="43137"/>
                              </a:srgbClr>
                            </a:outerShdw>
                          </a:effectLst>
                          <a:latin typeface="Arial"/>
                        </a:rPr>
                        <a:t> Coste sanitario promedio anual (IC 95%) evitado en exfumador (ahorros)</a:t>
                      </a:r>
                      <a:r>
                        <a:rPr lang="es-ES_tradnl" sz="1400" b="1" i="0" u="none" strike="noStrike" baseline="30000" dirty="0" smtClean="0">
                          <a:solidFill>
                            <a:schemeClr val="bg1"/>
                          </a:solidFill>
                          <a:effectLst>
                            <a:outerShdw blurRad="38100" dist="38100" dir="2700000" algn="tl">
                              <a:srgbClr val="000000">
                                <a:alpha val="43137"/>
                              </a:srgbClr>
                            </a:outerShdw>
                          </a:effectLst>
                          <a:latin typeface="Arial"/>
                        </a:rPr>
                        <a:t>4</a:t>
                      </a:r>
                    </a:p>
                  </a:txBody>
                  <a:tcPr marL="0" marR="0" marT="0"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06600"/>
                    </a:solidFill>
                  </a:tcPr>
                </a:tc>
                <a:tc hMerge="1">
                  <a:txBody>
                    <a:bodyPr/>
                    <a:lstStyle/>
                    <a:p>
                      <a:endParaRPr lang="es-ES_tradnl"/>
                    </a:p>
                  </a:txBody>
                  <a:tcPr/>
                </a:tc>
                <a:tc hMerge="1">
                  <a:txBody>
                    <a:bodyPr/>
                    <a:lstStyle/>
                    <a:p>
                      <a:endParaRPr lang="es-ES_tradnl"/>
                    </a:p>
                  </a:txBody>
                  <a:tcPr/>
                </a:tc>
              </a:tr>
              <a:tr h="288032">
                <a:tc>
                  <a:txBody>
                    <a:bodyPr/>
                    <a:lstStyle/>
                    <a:p>
                      <a:pPr marL="0" indent="355600" algn="l" fontAlgn="ctr"/>
                      <a:r>
                        <a:rPr lang="es-ES_tradnl" sz="1400" b="0" i="0" u="none" strike="noStrike" baseline="0" dirty="0">
                          <a:latin typeface="Arial"/>
                        </a:rPr>
                        <a:t>   </a:t>
                      </a:r>
                      <a:r>
                        <a:rPr lang="es-ES_tradnl" sz="1400" b="0" i="0" u="none" strike="noStrike" baseline="0" dirty="0" smtClean="0">
                          <a:latin typeface="Arial"/>
                        </a:rPr>
                        <a:t>1r año de cesación</a:t>
                      </a:r>
                      <a:endParaRPr lang="es-ES_tradnl" sz="1400" b="0" i="0" u="none" strike="noStrike" baseline="0" dirty="0">
                        <a:latin typeface="Arial"/>
                      </a:endParaRPr>
                    </a:p>
                  </a:txBody>
                  <a:tcPr marL="0" marR="0" marT="0"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fontAlgn="b"/>
                      <a:r>
                        <a:rPr lang="es-ES_tradnl" sz="1400" b="0" i="0" u="none" strike="noStrike" kern="1200" dirty="0" smtClean="0">
                          <a:solidFill>
                            <a:schemeClr val="tx1"/>
                          </a:solidFill>
                          <a:latin typeface="Arial"/>
                          <a:ea typeface="+mn-ea"/>
                          <a:cs typeface="+mn-cs"/>
                        </a:rPr>
                        <a:t>NA</a:t>
                      </a:r>
                      <a:r>
                        <a:rPr lang="es-ES_tradnl" sz="1400" b="0" i="0" u="none" strike="noStrike" kern="1200" baseline="30000" dirty="0" smtClean="0">
                          <a:solidFill>
                            <a:schemeClr val="tx1"/>
                          </a:solidFill>
                          <a:latin typeface="Arial"/>
                          <a:ea typeface="+mn-ea"/>
                          <a:cs typeface="+mn-cs"/>
                        </a:rPr>
                        <a:t>3</a:t>
                      </a:r>
                      <a:endParaRPr lang="es-ES_tradnl" sz="1400" b="0" i="0" u="none" strike="noStrike" kern="1200" baseline="30000" dirty="0">
                        <a:solidFill>
                          <a:schemeClr val="tx1"/>
                        </a:solidFill>
                        <a:latin typeface="Arial"/>
                        <a:ea typeface="+mn-ea"/>
                        <a:cs typeface="+mn-cs"/>
                      </a:endParaRPr>
                    </a:p>
                  </a:txBody>
                  <a:tcPr marL="0" marR="0" marT="0"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s-ES_tradnl" sz="1400" b="0" i="0" u="none" strike="noStrike" kern="1200" dirty="0" smtClean="0">
                          <a:solidFill>
                            <a:schemeClr val="tx1"/>
                          </a:solidFill>
                          <a:latin typeface="Arial"/>
                          <a:ea typeface="+mn-ea"/>
                          <a:cs typeface="+mn-cs"/>
                        </a:rPr>
                        <a:t>NA</a:t>
                      </a:r>
                      <a:r>
                        <a:rPr lang="es-ES_tradnl" sz="1400" b="0" i="0" u="none" strike="noStrike" kern="1200" baseline="30000" dirty="0" smtClean="0">
                          <a:solidFill>
                            <a:schemeClr val="tx1"/>
                          </a:solidFill>
                          <a:latin typeface="Arial"/>
                          <a:ea typeface="+mn-ea"/>
                          <a:cs typeface="+mn-cs"/>
                        </a:rPr>
                        <a:t>3</a:t>
                      </a:r>
                    </a:p>
                  </a:txBody>
                  <a:tcPr marL="0" marR="0" marT="0"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r>
              <a:tr h="271264">
                <a:tc>
                  <a:txBody>
                    <a:bodyPr/>
                    <a:lstStyle/>
                    <a:p>
                      <a:pPr marL="0" indent="355600" algn="l" fontAlgn="ctr"/>
                      <a:r>
                        <a:rPr lang="es-ES_tradnl" sz="1400" b="0" i="0" u="none" strike="noStrike" baseline="0" dirty="0">
                          <a:latin typeface="Arial"/>
                        </a:rPr>
                        <a:t>   </a:t>
                      </a:r>
                      <a:r>
                        <a:rPr lang="es-ES_tradnl" sz="1400" b="0" i="0" u="none" strike="noStrike" baseline="0" dirty="0" smtClean="0">
                          <a:latin typeface="Arial"/>
                        </a:rPr>
                        <a:t>2º año de cesación</a:t>
                      </a:r>
                      <a:endParaRPr lang="es-ES_tradnl" sz="1400" b="0" i="0" u="none" strike="noStrike" baseline="0" dirty="0">
                        <a:latin typeface="Arial"/>
                      </a:endParaRPr>
                    </a:p>
                  </a:txBody>
                  <a:tcPr marL="0" marR="0" marT="0"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r" fontAlgn="b"/>
                      <a:r>
                        <a:rPr lang="es-ES_tradnl" sz="1400" b="1" i="0" u="none" strike="noStrike" dirty="0" smtClean="0">
                          <a:solidFill>
                            <a:srgbClr val="006600"/>
                          </a:solidFill>
                          <a:effectLst>
                            <a:outerShdw blurRad="38100" dist="38100" dir="2700000" algn="tl">
                              <a:srgbClr val="000000">
                                <a:alpha val="43137"/>
                              </a:srgbClr>
                            </a:outerShdw>
                          </a:effectLst>
                          <a:latin typeface="Arial"/>
                        </a:rPr>
                        <a:t>770 [90;1.531]</a:t>
                      </a:r>
                      <a:endParaRPr lang="es-ES_tradnl" sz="1400" b="1" i="0" u="none" strike="noStrike" dirty="0">
                        <a:solidFill>
                          <a:srgbClr val="006600"/>
                        </a:solidFill>
                        <a:effectLst>
                          <a:outerShdw blurRad="38100" dist="38100" dir="2700000" algn="tl">
                            <a:srgbClr val="000000">
                              <a:alpha val="43137"/>
                            </a:srgbClr>
                          </a:outerShdw>
                        </a:effectLst>
                        <a:latin typeface="Arial"/>
                      </a:endParaRPr>
                    </a:p>
                  </a:txBody>
                  <a:tcPr marL="0" marR="0" marT="0"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r" fontAlgn="b"/>
                      <a:r>
                        <a:rPr lang="es-ES_tradnl" sz="1400" b="1" i="0" u="none" strike="noStrike" dirty="0" smtClean="0">
                          <a:solidFill>
                            <a:srgbClr val="006600"/>
                          </a:solidFill>
                          <a:effectLst>
                            <a:outerShdw blurRad="38100" dist="38100" dir="2700000" algn="tl">
                              <a:srgbClr val="000000">
                                <a:alpha val="43137"/>
                              </a:srgbClr>
                            </a:outerShdw>
                          </a:effectLst>
                          <a:latin typeface="Arial"/>
                        </a:rPr>
                        <a:t>1.398 [961;1.836]</a:t>
                      </a:r>
                      <a:endParaRPr lang="es-ES_tradnl" sz="1400" b="1" i="0" u="none" strike="noStrike" dirty="0">
                        <a:solidFill>
                          <a:srgbClr val="006600"/>
                        </a:solidFill>
                        <a:effectLst>
                          <a:outerShdw blurRad="38100" dist="38100" dir="2700000" algn="tl">
                            <a:srgbClr val="000000">
                              <a:alpha val="43137"/>
                            </a:srgbClr>
                          </a:outerShdw>
                        </a:effectLst>
                        <a:latin typeface="Arial"/>
                      </a:endParaRPr>
                    </a:p>
                  </a:txBody>
                  <a:tcPr marL="0" marR="0" marT="0"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r>
              <a:tr h="271264">
                <a:tc>
                  <a:txBody>
                    <a:bodyPr/>
                    <a:lstStyle/>
                    <a:p>
                      <a:pPr marL="0" indent="355600" algn="l" fontAlgn="ctr"/>
                      <a:r>
                        <a:rPr lang="es-ES_tradnl" sz="1400" b="0" i="0" u="none" strike="noStrike" baseline="0" dirty="0">
                          <a:latin typeface="Arial"/>
                        </a:rPr>
                        <a:t>   </a:t>
                      </a:r>
                      <a:r>
                        <a:rPr lang="es-ES_tradnl" sz="1400" b="0" i="0" u="none" strike="noStrike" baseline="0" dirty="0" smtClean="0">
                          <a:latin typeface="Arial"/>
                        </a:rPr>
                        <a:t>3º año de cesación</a:t>
                      </a:r>
                      <a:endParaRPr lang="es-ES_tradnl" sz="1400" b="0" i="0" u="none" strike="noStrike" baseline="0" dirty="0">
                        <a:latin typeface="Arial"/>
                      </a:endParaRPr>
                    </a:p>
                  </a:txBody>
                  <a:tcPr marL="0" marR="0" marT="0"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r" fontAlgn="b"/>
                      <a:r>
                        <a:rPr lang="es-ES_tradnl" sz="1400" b="1" i="0" u="none" strike="noStrike" dirty="0" smtClean="0">
                          <a:solidFill>
                            <a:srgbClr val="006600"/>
                          </a:solidFill>
                          <a:effectLst>
                            <a:outerShdw blurRad="38100" dist="38100" dir="2700000" algn="tl">
                              <a:srgbClr val="000000">
                                <a:alpha val="43137"/>
                              </a:srgbClr>
                            </a:outerShdw>
                          </a:effectLst>
                          <a:latin typeface="Arial"/>
                        </a:rPr>
                        <a:t>1.089 [377;1.802]</a:t>
                      </a:r>
                      <a:endParaRPr lang="es-ES_tradnl" sz="1400" b="1" i="0" u="none" strike="noStrike" dirty="0">
                        <a:solidFill>
                          <a:srgbClr val="006600"/>
                        </a:solidFill>
                        <a:effectLst>
                          <a:outerShdw blurRad="38100" dist="38100" dir="2700000" algn="tl">
                            <a:srgbClr val="000000">
                              <a:alpha val="43137"/>
                            </a:srgbClr>
                          </a:outerShdw>
                        </a:effectLst>
                        <a:latin typeface="Arial"/>
                      </a:endParaRPr>
                    </a:p>
                  </a:txBody>
                  <a:tcPr marL="0" marR="0" marT="0"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r" fontAlgn="b"/>
                      <a:r>
                        <a:rPr lang="es-ES_tradnl" sz="1400" b="1" i="0" u="none" strike="noStrike" dirty="0" smtClean="0">
                          <a:solidFill>
                            <a:srgbClr val="006600"/>
                          </a:solidFill>
                          <a:effectLst>
                            <a:outerShdw blurRad="38100" dist="38100" dir="2700000" algn="tl">
                              <a:srgbClr val="000000">
                                <a:alpha val="43137"/>
                              </a:srgbClr>
                            </a:outerShdw>
                          </a:effectLst>
                          <a:latin typeface="Arial"/>
                        </a:rPr>
                        <a:t>1.977 [635;3.318]</a:t>
                      </a:r>
                      <a:endParaRPr lang="es-ES_tradnl" sz="1400" b="1" i="0" u="none" strike="noStrike" dirty="0">
                        <a:solidFill>
                          <a:srgbClr val="006600"/>
                        </a:solidFill>
                        <a:effectLst>
                          <a:outerShdw blurRad="38100" dist="38100" dir="2700000" algn="tl">
                            <a:srgbClr val="000000">
                              <a:alpha val="43137"/>
                            </a:srgbClr>
                          </a:outerShdw>
                        </a:effectLst>
                        <a:latin typeface="Arial"/>
                      </a:endParaRPr>
                    </a:p>
                  </a:txBody>
                  <a:tcPr marL="0" marR="0" marT="0"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r>
              <a:tr h="254496">
                <a:tc>
                  <a:txBody>
                    <a:bodyPr/>
                    <a:lstStyle/>
                    <a:p>
                      <a:pPr marL="0" indent="355600" algn="l" fontAlgn="ctr"/>
                      <a:r>
                        <a:rPr lang="es-ES_tradnl" sz="1400" b="0" i="0" u="none" strike="noStrike" baseline="0" dirty="0">
                          <a:latin typeface="Arial"/>
                        </a:rPr>
                        <a:t>   </a:t>
                      </a:r>
                      <a:r>
                        <a:rPr lang="es-ES_tradnl" sz="1400" b="0" i="0" u="none" strike="noStrike" baseline="0" dirty="0" smtClean="0">
                          <a:latin typeface="Arial"/>
                        </a:rPr>
                        <a:t>4º año de cesación</a:t>
                      </a:r>
                      <a:endParaRPr lang="es-ES_tradnl" sz="1400" b="0" i="0" u="none" strike="noStrike" baseline="0" dirty="0">
                        <a:latin typeface="Arial"/>
                      </a:endParaRPr>
                    </a:p>
                  </a:txBody>
                  <a:tcPr marL="0" marR="0" marT="0"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r" fontAlgn="b"/>
                      <a:r>
                        <a:rPr lang="es-ES_tradnl" sz="1400" b="1" i="0" u="none" strike="noStrike" dirty="0" smtClean="0">
                          <a:solidFill>
                            <a:srgbClr val="006600"/>
                          </a:solidFill>
                          <a:effectLst>
                            <a:outerShdw blurRad="38100" dist="38100" dir="2700000" algn="tl">
                              <a:srgbClr val="000000">
                                <a:alpha val="43137"/>
                              </a:srgbClr>
                            </a:outerShdw>
                          </a:effectLst>
                          <a:latin typeface="Arial"/>
                        </a:rPr>
                        <a:t>1.567 [846;2.288]</a:t>
                      </a:r>
                      <a:endParaRPr lang="es-ES_tradnl" sz="1400" b="1" i="0" u="none" strike="noStrike" dirty="0">
                        <a:solidFill>
                          <a:srgbClr val="006600"/>
                        </a:solidFill>
                        <a:effectLst>
                          <a:outerShdw blurRad="38100" dist="38100" dir="2700000" algn="tl">
                            <a:srgbClr val="000000">
                              <a:alpha val="43137"/>
                            </a:srgbClr>
                          </a:outerShdw>
                        </a:effectLst>
                        <a:latin typeface="Arial"/>
                      </a:endParaRPr>
                    </a:p>
                  </a:txBody>
                  <a:tcPr marL="0" marR="0" marT="0"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r" fontAlgn="b"/>
                      <a:r>
                        <a:rPr lang="es-ES_tradnl" sz="1400" b="1" i="0" u="none" strike="noStrike" dirty="0" smtClean="0">
                          <a:solidFill>
                            <a:srgbClr val="006600"/>
                          </a:solidFill>
                          <a:effectLst>
                            <a:outerShdw blurRad="38100" dist="38100" dir="2700000" algn="tl">
                              <a:srgbClr val="000000">
                                <a:alpha val="43137"/>
                              </a:srgbClr>
                            </a:outerShdw>
                          </a:effectLst>
                          <a:latin typeface="Arial"/>
                        </a:rPr>
                        <a:t>2.258 [1.336;3.180]</a:t>
                      </a:r>
                      <a:endParaRPr lang="es-ES_tradnl" sz="1400" b="1" i="0" u="none" strike="noStrike" dirty="0">
                        <a:solidFill>
                          <a:srgbClr val="006600"/>
                        </a:solidFill>
                        <a:effectLst>
                          <a:outerShdw blurRad="38100" dist="38100" dir="2700000" algn="tl">
                            <a:srgbClr val="000000">
                              <a:alpha val="43137"/>
                            </a:srgbClr>
                          </a:outerShdw>
                        </a:effectLst>
                        <a:latin typeface="Arial"/>
                      </a:endParaRPr>
                    </a:p>
                  </a:txBody>
                  <a:tcPr marL="0" marR="0" marT="0"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r>
              <a:tr h="254496">
                <a:tc>
                  <a:txBody>
                    <a:bodyPr/>
                    <a:lstStyle/>
                    <a:p>
                      <a:pPr marL="0" indent="355600" algn="l" fontAlgn="ctr"/>
                      <a:r>
                        <a:rPr lang="es-ES_tradnl" sz="1400" b="0" i="0" u="none" strike="noStrike" baseline="0" dirty="0">
                          <a:latin typeface="Arial"/>
                        </a:rPr>
                        <a:t>   </a:t>
                      </a:r>
                      <a:r>
                        <a:rPr lang="es-ES_tradnl" sz="1400" b="0" i="0" u="none" strike="noStrike" baseline="0" dirty="0" smtClean="0">
                          <a:latin typeface="Arial"/>
                        </a:rPr>
                        <a:t>5º año de cesación</a:t>
                      </a:r>
                      <a:endParaRPr lang="es-ES_tradnl" sz="1400" b="0" i="0" u="none" strike="noStrike" baseline="0" dirty="0">
                        <a:latin typeface="Arial"/>
                      </a:endParaRPr>
                    </a:p>
                  </a:txBody>
                  <a:tcPr marL="0" marR="0" marT="0" marB="0" anchor="ctr">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s-ES_tradnl" sz="1400" b="1" i="0" u="none" strike="noStrike" dirty="0" smtClean="0">
                          <a:solidFill>
                            <a:srgbClr val="006600"/>
                          </a:solidFill>
                          <a:effectLst>
                            <a:outerShdw blurRad="38100" dist="38100" dir="2700000" algn="tl">
                              <a:srgbClr val="000000">
                                <a:alpha val="43137"/>
                              </a:srgbClr>
                            </a:outerShdw>
                          </a:effectLst>
                          <a:latin typeface="Arial"/>
                        </a:rPr>
                        <a:t>1.871 [1.210;2.532]</a:t>
                      </a:r>
                      <a:endParaRPr lang="es-ES_tradnl" sz="1400" b="1" i="0" u="none" strike="noStrike" dirty="0">
                        <a:solidFill>
                          <a:srgbClr val="006600"/>
                        </a:solidFill>
                        <a:effectLst>
                          <a:outerShdw blurRad="38100" dist="38100" dir="2700000" algn="tl">
                            <a:srgbClr val="000000">
                              <a:alpha val="43137"/>
                            </a:srgbClr>
                          </a:outerShdw>
                        </a:effectLst>
                        <a:latin typeface="Arial"/>
                      </a:endParaRPr>
                    </a:p>
                  </a:txBody>
                  <a:tcPr marL="0" marR="0" marT="0" marB="0" anchor="ctr">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s-ES_tradnl" sz="1400" b="1" i="0" u="none" strike="noStrike" dirty="0" smtClean="0">
                          <a:solidFill>
                            <a:srgbClr val="006600"/>
                          </a:solidFill>
                          <a:effectLst>
                            <a:outerShdw blurRad="38100" dist="38100" dir="2700000" algn="tl">
                              <a:srgbClr val="000000">
                                <a:alpha val="43137"/>
                              </a:srgbClr>
                            </a:outerShdw>
                          </a:effectLst>
                          <a:latin typeface="Arial"/>
                        </a:rPr>
                        <a:t>2.356 [1.570;3.142]</a:t>
                      </a:r>
                      <a:endParaRPr lang="es-ES_tradnl" sz="1400" b="1" i="0" u="none" strike="noStrike" dirty="0">
                        <a:solidFill>
                          <a:srgbClr val="006600"/>
                        </a:solidFill>
                        <a:effectLst>
                          <a:outerShdw blurRad="38100" dist="38100" dir="2700000" algn="tl">
                            <a:srgbClr val="000000">
                              <a:alpha val="43137"/>
                            </a:srgbClr>
                          </a:outerShdw>
                        </a:effectLst>
                        <a:latin typeface="Arial"/>
                      </a:endParaRPr>
                    </a:p>
                  </a:txBody>
                  <a:tcPr marL="0" marR="0" marT="0" marB="0" anchor="ctr">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77519">
                <a:tc gridSpan="3">
                  <a:txBody>
                    <a:bodyPr/>
                    <a:lstStyle/>
                    <a:p>
                      <a:pPr algn="l" fontAlgn="ctr">
                        <a:spcBef>
                          <a:spcPts val="1200"/>
                        </a:spcBef>
                      </a:pPr>
                      <a:endParaRPr kumimoji="0" lang="es-ES_tradnl" sz="100" b="0" i="0" u="none" strike="noStrike" kern="1200" dirty="0" smtClean="0">
                        <a:solidFill>
                          <a:schemeClr val="tx1"/>
                        </a:solidFill>
                        <a:effectLst/>
                        <a:latin typeface="Arial"/>
                        <a:ea typeface="+mn-ea"/>
                        <a:cs typeface="+mn-cs"/>
                      </a:endParaRPr>
                    </a:p>
                    <a:p>
                      <a:pPr algn="l" fontAlgn="ctr">
                        <a:lnSpc>
                          <a:spcPct val="100000"/>
                        </a:lnSpc>
                        <a:spcBef>
                          <a:spcPts val="300"/>
                        </a:spcBef>
                        <a:spcAft>
                          <a:spcPts val="300"/>
                        </a:spcAft>
                      </a:pPr>
                      <a:r>
                        <a:rPr kumimoji="0" lang="es-ES_tradnl" sz="200" b="0" i="0" u="none" strike="noStrike" kern="1200" dirty="0" smtClean="0">
                          <a:solidFill>
                            <a:schemeClr val="tx1"/>
                          </a:solidFill>
                          <a:effectLst/>
                          <a:latin typeface="Arial"/>
                          <a:ea typeface="+mn-ea"/>
                          <a:cs typeface="+mn-cs"/>
                        </a:rPr>
                        <a:t> </a:t>
                      </a:r>
                    </a:p>
                    <a:p>
                      <a:pPr algn="l" fontAlgn="ctr">
                        <a:lnSpc>
                          <a:spcPct val="100000"/>
                        </a:lnSpc>
                        <a:spcBef>
                          <a:spcPts val="0"/>
                        </a:spcBef>
                        <a:spcAft>
                          <a:spcPts val="0"/>
                        </a:spcAft>
                      </a:pPr>
                      <a:r>
                        <a:rPr lang="es-ES_tradnl" sz="900" b="1" i="0" u="none" strike="noStrike" baseline="30000" dirty="0" smtClean="0">
                          <a:solidFill>
                            <a:srgbClr val="FF0000"/>
                          </a:solidFill>
                          <a:latin typeface="Arial"/>
                        </a:rPr>
                        <a:t>1</a:t>
                      </a:r>
                      <a:r>
                        <a:rPr kumimoji="0" lang="es-ES_tradnl" sz="900" b="0" i="0" u="none" strike="noStrike" kern="1200" dirty="0" smtClean="0">
                          <a:solidFill>
                            <a:srgbClr val="FF0000"/>
                          </a:solidFill>
                          <a:effectLst/>
                          <a:latin typeface="Arial"/>
                          <a:ea typeface="+mn-ea"/>
                          <a:cs typeface="+mn-cs"/>
                        </a:rPr>
                        <a:t>Costes calculados ajustando por severidad de la EPOC (GOLD). Fumadores y exfumadores emparejados por edad, sexo, años de evolución y carga de </a:t>
                      </a:r>
                      <a:r>
                        <a:rPr kumimoji="0" lang="es-ES_tradnl" sz="900" b="0" i="0" u="none" strike="noStrike" kern="1200" dirty="0" err="1" smtClean="0">
                          <a:solidFill>
                            <a:srgbClr val="FF0000"/>
                          </a:solidFill>
                          <a:effectLst/>
                          <a:latin typeface="Arial"/>
                          <a:ea typeface="+mn-ea"/>
                          <a:cs typeface="+mn-cs"/>
                        </a:rPr>
                        <a:t>comorbilidad</a:t>
                      </a:r>
                      <a:r>
                        <a:rPr kumimoji="0" lang="es-ES_tradnl" sz="900" b="0" i="0" u="none" strike="noStrike" kern="1200" dirty="0" smtClean="0">
                          <a:solidFill>
                            <a:schemeClr val="tx1"/>
                          </a:solidFill>
                          <a:effectLst/>
                          <a:latin typeface="Arial"/>
                          <a:ea typeface="+mn-ea"/>
                          <a:cs typeface="+mn-cs"/>
                        </a:rPr>
                        <a:t>. </a:t>
                      </a:r>
                      <a:r>
                        <a:rPr kumimoji="0" lang="es-ES_tradnl" sz="900" b="0" i="0" u="none" strike="noStrike" kern="1200" baseline="30000" dirty="0" smtClean="0">
                          <a:solidFill>
                            <a:schemeClr val="tx1"/>
                          </a:solidFill>
                          <a:effectLst/>
                          <a:latin typeface="Arial"/>
                          <a:ea typeface="+mn-ea"/>
                          <a:cs typeface="+mn-cs"/>
                        </a:rPr>
                        <a:t>2</a:t>
                      </a:r>
                      <a:r>
                        <a:rPr kumimoji="0" lang="es-ES_tradnl" sz="900" b="0" i="0" u="none" strike="noStrike" kern="1200" dirty="0" smtClean="0">
                          <a:solidFill>
                            <a:schemeClr val="tx1"/>
                          </a:solidFill>
                          <a:effectLst/>
                          <a:latin typeface="Arial"/>
                          <a:ea typeface="+mn-ea"/>
                          <a:cs typeface="+mn-cs"/>
                        </a:rPr>
                        <a:t>Costes sanitarios corresponden al uso de recursos sanitarios relacionados con la EPOC. Los recursos sanitarios incluyen fármacos para</a:t>
                      </a:r>
                      <a:r>
                        <a:rPr kumimoji="0" lang="es-ES_tradnl" sz="900" b="0" i="0" u="none" strike="noStrike" kern="1200" baseline="0" dirty="0" smtClean="0">
                          <a:solidFill>
                            <a:schemeClr val="tx1"/>
                          </a:solidFill>
                          <a:effectLst/>
                          <a:latin typeface="Arial"/>
                          <a:ea typeface="+mn-ea"/>
                          <a:cs typeface="+mn-cs"/>
                        </a:rPr>
                        <a:t> EPOC, hospitalizaciones y visitas a urgencias por exacerbaciones o complicaciones (eventos cardiovasculares, cáncer de pulmón, etc.) relacionados con la EPOC, visitas médicas, pruebas complementarias y oxigenoterapia.  </a:t>
                      </a:r>
                      <a:r>
                        <a:rPr lang="es-ES_tradnl" sz="900" b="0" i="0" u="none" strike="noStrike" kern="1200" baseline="30000" dirty="0" smtClean="0">
                          <a:solidFill>
                            <a:schemeClr val="tx1"/>
                          </a:solidFill>
                          <a:latin typeface="Arial"/>
                          <a:ea typeface="+mn-ea"/>
                          <a:cs typeface="+mn-cs"/>
                        </a:rPr>
                        <a:t>3</a:t>
                      </a:r>
                      <a:r>
                        <a:rPr kumimoji="0" lang="es-ES_tradnl" sz="900" b="0" i="0" u="none" strike="noStrike" kern="1200" baseline="0" dirty="0" smtClean="0">
                          <a:solidFill>
                            <a:schemeClr val="tx1"/>
                          </a:solidFill>
                          <a:effectLst/>
                          <a:latin typeface="Arial"/>
                          <a:ea typeface="+mn-ea"/>
                          <a:cs typeface="+mn-cs"/>
                        </a:rPr>
                        <a:t>El estudio requería 12 meses sin fumar para considerar al paciente ex–fumador.  </a:t>
                      </a:r>
                      <a:r>
                        <a:rPr kumimoji="0" lang="es-ES_tradnl" sz="900" b="0" i="0" u="none" strike="noStrike" kern="1200" baseline="30000" dirty="0" smtClean="0">
                          <a:solidFill>
                            <a:schemeClr val="tx1"/>
                          </a:solidFill>
                          <a:effectLst/>
                          <a:latin typeface="Arial"/>
                          <a:ea typeface="+mn-ea"/>
                          <a:cs typeface="+mn-cs"/>
                        </a:rPr>
                        <a:t>4</a:t>
                      </a:r>
                      <a:r>
                        <a:rPr kumimoji="0" lang="es-ES_tradnl" sz="900" b="0" i="0" u="none" strike="noStrike" kern="1200" baseline="0" dirty="0" smtClean="0">
                          <a:solidFill>
                            <a:schemeClr val="tx1"/>
                          </a:solidFill>
                          <a:effectLst/>
                          <a:latin typeface="Arial"/>
                          <a:ea typeface="+mn-ea"/>
                          <a:cs typeface="+mn-cs"/>
                        </a:rPr>
                        <a:t>Entre el 60% y 65% del coste evitado   corresponde a la reducción en el uso de fármacos para EPOC.</a:t>
                      </a:r>
                    </a:p>
                    <a:p>
                      <a:pPr algn="l" fontAlgn="ctr">
                        <a:lnSpc>
                          <a:spcPct val="100000"/>
                        </a:lnSpc>
                        <a:spcBef>
                          <a:spcPts val="600"/>
                        </a:spcBef>
                        <a:spcAft>
                          <a:spcPts val="600"/>
                        </a:spcAft>
                      </a:pPr>
                      <a:r>
                        <a:rPr kumimoji="0" lang="es-ES_tradnl" sz="900" b="0" i="0" u="none" strike="noStrike" kern="1200" baseline="0" dirty="0" smtClean="0">
                          <a:solidFill>
                            <a:schemeClr val="tx1"/>
                          </a:solidFill>
                          <a:effectLst/>
                          <a:latin typeface="Arial"/>
                          <a:ea typeface="+mn-ea"/>
                          <a:cs typeface="+mn-cs"/>
                        </a:rPr>
                        <a:t> *p&lt;0,05, </a:t>
                      </a:r>
                      <a:r>
                        <a:rPr kumimoji="0" lang="es-ES_tradnl" sz="900" b="0" i="0" u="none" strike="noStrike" kern="1200" baseline="30000" dirty="0" smtClean="0">
                          <a:solidFill>
                            <a:schemeClr val="tx1"/>
                          </a:solidFill>
                          <a:effectLst/>
                          <a:latin typeface="Trebuchet MS"/>
                          <a:ea typeface="+mn-ea"/>
                          <a:cs typeface="+mn-cs"/>
                        </a:rPr>
                        <a:t>†</a:t>
                      </a:r>
                      <a:r>
                        <a:rPr kumimoji="0" lang="es-ES_tradnl" sz="900" b="0" i="0" u="none" strike="noStrike" kern="1200" baseline="0" dirty="0" smtClean="0">
                          <a:solidFill>
                            <a:schemeClr val="tx1"/>
                          </a:solidFill>
                          <a:effectLst/>
                          <a:latin typeface="Trebuchet MS"/>
                          <a:ea typeface="+mn-ea"/>
                          <a:cs typeface="+mn-cs"/>
                        </a:rPr>
                        <a:t>p&lt;0,01 </a:t>
                      </a:r>
                      <a:r>
                        <a:rPr kumimoji="0" lang="es-ES_tradnl" sz="900" b="0" i="0" u="none" strike="noStrike" kern="1200" baseline="30000" dirty="0" smtClean="0">
                          <a:solidFill>
                            <a:schemeClr val="tx1"/>
                          </a:solidFill>
                          <a:effectLst/>
                          <a:latin typeface="Trebuchet MS"/>
                          <a:ea typeface="+mn-ea"/>
                          <a:cs typeface="+mn-cs"/>
                        </a:rPr>
                        <a:t>‡</a:t>
                      </a:r>
                      <a:r>
                        <a:rPr kumimoji="0" lang="es-ES_tradnl" sz="900" b="0" i="0" u="none" strike="noStrike" kern="1200" baseline="0" dirty="0" smtClean="0">
                          <a:solidFill>
                            <a:schemeClr val="tx1"/>
                          </a:solidFill>
                          <a:effectLst/>
                          <a:latin typeface="Trebuchet MS"/>
                          <a:ea typeface="+mn-ea"/>
                          <a:cs typeface="+mn-cs"/>
                        </a:rPr>
                        <a:t>p&lt;0,001 versus fumador actual. </a:t>
                      </a:r>
                      <a:endParaRPr kumimoji="0" lang="es-ES_tradnl" sz="900" b="0" i="0" u="none" strike="noStrike" kern="1200" baseline="0" dirty="0" smtClean="0">
                        <a:solidFill>
                          <a:schemeClr val="tx1"/>
                        </a:solidFill>
                        <a:effectLst/>
                        <a:latin typeface="Arial"/>
                        <a:ea typeface="+mn-ea"/>
                        <a:cs typeface="+mn-cs"/>
                      </a:endParaRPr>
                    </a:p>
                    <a:p>
                      <a:pPr algn="l" fontAlgn="ctr">
                        <a:lnSpc>
                          <a:spcPct val="100000"/>
                        </a:lnSpc>
                        <a:spcBef>
                          <a:spcPts val="0"/>
                        </a:spcBef>
                        <a:spcAft>
                          <a:spcPts val="0"/>
                        </a:spcAft>
                      </a:pPr>
                      <a:endParaRPr lang="es-ES_tradnl" sz="200" b="0" i="0" u="none" strike="noStrike" kern="1200" baseline="30000" dirty="0" smtClean="0">
                        <a:solidFill>
                          <a:schemeClr val="tx1"/>
                        </a:solidFill>
                        <a:latin typeface="Arial"/>
                        <a:ea typeface="+mn-ea"/>
                        <a:cs typeface="+mn-cs"/>
                      </a:endParaRPr>
                    </a:p>
                  </a:txBody>
                  <a:tcPr marL="0" marR="0" marT="0"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ES_tradnl"/>
                    </a:p>
                  </a:txBody>
                  <a:tcPr/>
                </a:tc>
                <a:tc hMerge="1">
                  <a:txBody>
                    <a:bodyPr/>
                    <a:lstStyle/>
                    <a:p>
                      <a:endParaRPr lang="es-ES_tradnl"/>
                    </a:p>
                  </a:txBody>
                  <a:tcPr/>
                </a:tc>
              </a:tr>
            </a:tbl>
          </a:graphicData>
        </a:graphic>
      </p:graphicFrame>
      <p:sp>
        <p:nvSpPr>
          <p:cNvPr id="6" name="1 Título"/>
          <p:cNvSpPr>
            <a:spLocks noGrp="1"/>
          </p:cNvSpPr>
          <p:nvPr>
            <p:ph type="title"/>
          </p:nvPr>
        </p:nvSpPr>
        <p:spPr>
          <a:xfrm>
            <a:off x="395536" y="188640"/>
            <a:ext cx="8229600" cy="850106"/>
          </a:xfrm>
        </p:spPr>
        <p:txBody>
          <a:bodyPr>
            <a:normAutofit fontScale="90000"/>
          </a:bodyPr>
          <a:lstStyle/>
          <a:p>
            <a:pPr eaLnBrk="1" fontAlgn="auto" hangingPunct="1">
              <a:spcAft>
                <a:spcPts val="0"/>
              </a:spcAft>
              <a:defRPr/>
            </a:pPr>
            <a:r>
              <a:rPr lang="es-ES_tradnl" sz="3100" u="sng" dirty="0" smtClean="0">
                <a:solidFill>
                  <a:schemeClr val="tx1"/>
                </a:solidFill>
              </a:rPr>
              <a:t>Métodos:</a:t>
            </a:r>
            <a:r>
              <a:rPr lang="es-ES_tradnl" sz="2800" u="sng" dirty="0" smtClean="0">
                <a:solidFill>
                  <a:schemeClr val="tx1"/>
                </a:solidFill>
              </a:rPr>
              <a:t> </a:t>
            </a:r>
            <a:r>
              <a:rPr lang="es-ES_tradnl" sz="2700" u="sng" dirty="0" smtClean="0">
                <a:solidFill>
                  <a:schemeClr val="tx1"/>
                </a:solidFill>
              </a:rPr>
              <a:t>Costes anuales evitados (ahorros) por paciente que deja de fumar según año de cesación</a:t>
            </a:r>
            <a:endParaRPr lang="es-ES_tradnl" sz="2800" u="sng" dirty="0" smtClean="0">
              <a:solidFill>
                <a:schemeClr val="tx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1 Marcador de contenido"/>
          <p:cNvSpPr>
            <a:spLocks noGrp="1"/>
          </p:cNvSpPr>
          <p:nvPr>
            <p:ph idx="1"/>
          </p:nvPr>
        </p:nvSpPr>
        <p:spPr>
          <a:xfrm>
            <a:off x="428596" y="1214422"/>
            <a:ext cx="8401080" cy="3001973"/>
          </a:xfrm>
        </p:spPr>
        <p:txBody>
          <a:bodyPr/>
          <a:lstStyle/>
          <a:p>
            <a:r>
              <a:rPr lang="es-ES_tradnl" sz="3200" dirty="0" smtClean="0">
                <a:latin typeface="Arial" pitchFamily="34" charset="0"/>
                <a:cs typeface="Arial" pitchFamily="34" charset="0"/>
              </a:rPr>
              <a:t>El coste sanitario medio por fumador con EPOC y año esta en torno a 3.700 euros.</a:t>
            </a:r>
          </a:p>
          <a:p>
            <a:endParaRPr lang="es-ES_tradnl" sz="3200" dirty="0" smtClean="0">
              <a:latin typeface="Arial" pitchFamily="34" charset="0"/>
              <a:cs typeface="Arial" pitchFamily="34" charset="0"/>
            </a:endParaRPr>
          </a:p>
          <a:p>
            <a:r>
              <a:rPr lang="es-ES_tradnl" sz="3200" dirty="0" smtClean="0">
                <a:latin typeface="Arial" pitchFamily="34" charset="0"/>
                <a:cs typeface="Arial" pitchFamily="34" charset="0"/>
              </a:rPr>
              <a:t>El coste sanitario medio por </a:t>
            </a:r>
            <a:r>
              <a:rPr lang="es-ES_tradnl" sz="3200" dirty="0" err="1" smtClean="0">
                <a:latin typeface="Arial" pitchFamily="34" charset="0"/>
                <a:cs typeface="Arial" pitchFamily="34" charset="0"/>
              </a:rPr>
              <a:t>exfumador</a:t>
            </a:r>
            <a:r>
              <a:rPr lang="es-ES_tradnl" sz="3200" dirty="0" smtClean="0">
                <a:latin typeface="Arial" pitchFamily="34" charset="0"/>
                <a:cs typeface="Arial" pitchFamily="34" charset="0"/>
              </a:rPr>
              <a:t> con EPOC y año esta en torno a 2.300 euros. </a:t>
            </a:r>
          </a:p>
          <a:p>
            <a:endParaRPr lang="es-ES_tradnl" sz="3200" dirty="0" smtClean="0">
              <a:latin typeface="Arial" pitchFamily="34" charset="0"/>
              <a:cs typeface="Arial" pitchFamily="34" charset="0"/>
            </a:endParaRPr>
          </a:p>
          <a:p>
            <a:r>
              <a:rPr lang="es-ES_tradnl" sz="3200" dirty="0" smtClean="0">
                <a:latin typeface="Arial" pitchFamily="34" charset="0"/>
                <a:cs typeface="Arial" pitchFamily="34" charset="0"/>
              </a:rPr>
              <a:t>El ahorro en coste sanitario por </a:t>
            </a:r>
            <a:r>
              <a:rPr lang="es-ES_tradnl" sz="3200" dirty="0" err="1" smtClean="0">
                <a:latin typeface="Arial" pitchFamily="34" charset="0"/>
                <a:cs typeface="Arial" pitchFamily="34" charset="0"/>
              </a:rPr>
              <a:t>exfumador</a:t>
            </a:r>
            <a:r>
              <a:rPr lang="es-ES_tradnl" sz="3200" dirty="0" smtClean="0">
                <a:latin typeface="Arial" pitchFamily="34" charset="0"/>
                <a:cs typeface="Arial" pitchFamily="34" charset="0"/>
              </a:rPr>
              <a:t> con EPOC y año esta en torno a </a:t>
            </a:r>
            <a:r>
              <a:rPr lang="es-ES_tradnl" sz="3200" dirty="0" smtClean="0">
                <a:latin typeface="Arial" pitchFamily="34" charset="0"/>
                <a:cs typeface="Arial" pitchFamily="34" charset="0"/>
              </a:rPr>
              <a:t>1.400 €</a:t>
            </a:r>
            <a:endParaRPr lang="es-ES_tradnl" sz="3200" dirty="0" smtClean="0">
              <a:latin typeface="Arial" pitchFamily="34" charset="0"/>
              <a:cs typeface="Arial" pitchFamily="34" charset="0"/>
            </a:endParaRPr>
          </a:p>
          <a:p>
            <a:endParaRPr lang="es-ES_tradnl" sz="3200" dirty="0" smtClean="0">
              <a:latin typeface="Arial" pitchFamily="34" charset="0"/>
              <a:cs typeface="Arial" pitchFamily="34" charset="0"/>
            </a:endParaRPr>
          </a:p>
          <a:p>
            <a:pPr lvl="1"/>
            <a:r>
              <a:rPr lang="es-ES" sz="2000" dirty="0" err="1" smtClean="0">
                <a:latin typeface="Arial" pitchFamily="34" charset="0"/>
                <a:cs typeface="Arial" pitchFamily="34" charset="0"/>
              </a:rPr>
              <a:t>Sicras-Mainar</a:t>
            </a:r>
            <a:r>
              <a:rPr lang="es-ES" sz="2000" dirty="0" smtClean="0">
                <a:latin typeface="Arial" pitchFamily="34" charset="0"/>
                <a:cs typeface="Arial" pitchFamily="34" charset="0"/>
              </a:rPr>
              <a:t> A et al. </a:t>
            </a:r>
            <a:r>
              <a:rPr lang="en-US" sz="2000" dirty="0" smtClean="0">
                <a:latin typeface="Arial" pitchFamily="34" charset="0"/>
                <a:cs typeface="Arial" pitchFamily="34" charset="0"/>
              </a:rPr>
              <a:t>Lung. 2014; 192:505-18. </a:t>
            </a:r>
            <a:endParaRPr lang="es-ES_tradnl" sz="2000" dirty="0" smtClean="0">
              <a:latin typeface="Arial" pitchFamily="34" charset="0"/>
              <a:cs typeface="Arial" pitchFamily="34" charset="0"/>
            </a:endParaRPr>
          </a:p>
          <a:p>
            <a:endParaRPr lang="es-ES_tradnl" sz="3600" dirty="0" smtClean="0">
              <a:latin typeface="Arial" pitchFamily="34" charset="0"/>
              <a:cs typeface="Arial" pitchFamily="34" charset="0"/>
            </a:endParaRPr>
          </a:p>
          <a:p>
            <a:pPr lvl="1"/>
            <a:endParaRPr lang="es-ES_tradnl" dirty="0" smtClean="0"/>
          </a:p>
        </p:txBody>
      </p:sp>
      <p:sp>
        <p:nvSpPr>
          <p:cNvPr id="3" name="1 Título"/>
          <p:cNvSpPr txBox="1">
            <a:spLocks/>
          </p:cNvSpPr>
          <p:nvPr/>
        </p:nvSpPr>
        <p:spPr>
          <a:xfrm>
            <a:off x="468313" y="404937"/>
            <a:ext cx="8229600" cy="791815"/>
          </a:xfrm>
          <a:prstGeom prst="rect">
            <a:avLst/>
          </a:prstGeom>
        </p:spPr>
        <p:txBody>
          <a:bodyPr anchor="ctr">
            <a:scene3d>
              <a:camera prst="orthographicFront"/>
              <a:lightRig rig="soft" dir="t"/>
            </a:scene3d>
            <a:sp3d prstMaterial="softEdge">
              <a:bevelT w="25400" h="25400"/>
            </a:sp3d>
          </a:bodyPr>
          <a:lstStyle/>
          <a:p>
            <a:pPr fontAlgn="auto">
              <a:spcAft>
                <a:spcPts val="0"/>
              </a:spcAft>
              <a:defRPr/>
            </a:pPr>
            <a:r>
              <a:rPr lang="es-ES_tradnl" sz="5400" baseline="30000" dirty="0" smtClean="0">
                <a:ea typeface="+mj-ea"/>
                <a:cs typeface="Arial" pitchFamily="34" charset="0"/>
              </a:rPr>
              <a:t>RESUMEN</a:t>
            </a:r>
            <a:endParaRPr lang="es-ES_tradnl" sz="5400" baseline="30000" dirty="0">
              <a:ea typeface="+mj-ea"/>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94338" y="2060848"/>
          <a:ext cx="8928102" cy="3168982"/>
        </p:xfrm>
        <a:graphic>
          <a:graphicData uri="http://schemas.openxmlformats.org/drawingml/2006/table">
            <a:tbl>
              <a:tblPr firstRow="1" bandRow="1">
                <a:tableStyleId>{5C22544A-7EE6-4342-B048-85BDC9FD1C3A}</a:tableStyleId>
              </a:tblPr>
              <a:tblGrid>
                <a:gridCol w="1799754"/>
                <a:gridCol w="1080120"/>
                <a:gridCol w="1080120"/>
                <a:gridCol w="1080120"/>
                <a:gridCol w="1224136"/>
                <a:gridCol w="1296144"/>
                <a:gridCol w="1367708"/>
              </a:tblGrid>
              <a:tr h="396902">
                <a:tc>
                  <a:txBody>
                    <a:bodyPr/>
                    <a:lstStyle/>
                    <a:p>
                      <a:pPr marL="0" algn="ctr" rtl="0" eaLnBrk="1" fontAlgn="ctr" latinLnBrk="0" hangingPunct="1"/>
                      <a:endParaRPr kumimoji="0" lang="es-ES_tradnl" sz="2000" b="1" i="0" u="none" strike="noStrike" kern="1200" dirty="0">
                        <a:solidFill>
                          <a:schemeClr val="tx1"/>
                        </a:solidFill>
                        <a:latin typeface="Arial"/>
                        <a:ea typeface="+mn-ea"/>
                        <a:cs typeface="+mn-cs"/>
                      </a:endParaRPr>
                    </a:p>
                  </a:txBody>
                  <a:tcPr marL="0" marR="0" marT="0" marB="0" anchor="ctr"/>
                </a:tc>
                <a:tc>
                  <a:txBody>
                    <a:bodyPr/>
                    <a:lstStyle/>
                    <a:p>
                      <a:pPr marL="0" algn="ctr" rtl="0" eaLnBrk="1" fontAlgn="ctr" latinLnBrk="0" hangingPunct="1"/>
                      <a:r>
                        <a:rPr kumimoji="0" lang="es-ES_tradnl" sz="1800" b="1" i="0" u="none" strike="noStrike" kern="1200" dirty="0">
                          <a:solidFill>
                            <a:schemeClr val="bg1"/>
                          </a:solidFill>
                          <a:effectLst>
                            <a:outerShdw blurRad="38100" dist="38100" dir="2700000" algn="tl">
                              <a:srgbClr val="000000">
                                <a:alpha val="43137"/>
                              </a:srgbClr>
                            </a:outerShdw>
                          </a:effectLst>
                          <a:latin typeface="Arial"/>
                          <a:ea typeface="+mn-ea"/>
                          <a:cs typeface="+mn-cs"/>
                        </a:rPr>
                        <a:t>Año </a:t>
                      </a:r>
                      <a:r>
                        <a:rPr kumimoji="0" lang="es-ES_tradnl" sz="1800" b="1" i="0" u="none" strike="noStrike" kern="1200" dirty="0" smtClean="0">
                          <a:solidFill>
                            <a:schemeClr val="bg1"/>
                          </a:solidFill>
                          <a:effectLst>
                            <a:outerShdw blurRad="38100" dist="38100" dir="2700000" algn="tl">
                              <a:srgbClr val="000000">
                                <a:alpha val="43137"/>
                              </a:srgbClr>
                            </a:outerShdw>
                          </a:effectLst>
                          <a:latin typeface="Arial"/>
                          <a:ea typeface="+mn-ea"/>
                          <a:cs typeface="+mn-cs"/>
                        </a:rPr>
                        <a:t>base</a:t>
                      </a:r>
                      <a:endParaRPr kumimoji="0" lang="es-ES_tradnl" sz="1800" b="1" i="0" u="none" strike="noStrike" kern="1200" dirty="0">
                        <a:solidFill>
                          <a:schemeClr val="bg1"/>
                        </a:solidFill>
                        <a:effectLst>
                          <a:outerShdw blurRad="38100" dist="38100" dir="2700000" algn="tl">
                            <a:srgbClr val="000000">
                              <a:alpha val="43137"/>
                            </a:srgbClr>
                          </a:outerShdw>
                        </a:effectLst>
                        <a:latin typeface="Arial"/>
                        <a:ea typeface="+mn-ea"/>
                        <a:cs typeface="+mn-cs"/>
                      </a:endParaRPr>
                    </a:p>
                  </a:txBody>
                  <a:tcPr marL="0" marR="0" marT="0" marB="0" anchor="ctr"/>
                </a:tc>
                <a:tc>
                  <a:txBody>
                    <a:bodyPr/>
                    <a:lstStyle/>
                    <a:p>
                      <a:pPr marL="0" algn="ctr" rtl="0" eaLnBrk="1" fontAlgn="ctr" latinLnBrk="0" hangingPunct="1"/>
                      <a:r>
                        <a:rPr kumimoji="0" lang="es-ES_tradnl" sz="1800" b="1" i="0" u="none" strike="noStrike" kern="1200" dirty="0" smtClean="0">
                          <a:solidFill>
                            <a:schemeClr val="bg1"/>
                          </a:solidFill>
                          <a:effectLst>
                            <a:outerShdw blurRad="38100" dist="38100" dir="2700000" algn="tl">
                              <a:srgbClr val="000000">
                                <a:alpha val="43137"/>
                              </a:srgbClr>
                            </a:outerShdw>
                          </a:effectLst>
                          <a:latin typeface="Arial"/>
                          <a:ea typeface="+mn-ea"/>
                          <a:cs typeface="+mn-cs"/>
                        </a:rPr>
                        <a:t>2º año</a:t>
                      </a:r>
                      <a:endParaRPr kumimoji="0" lang="es-ES_tradnl" sz="1800" b="1" i="0" u="none" strike="noStrike" kern="1200" dirty="0">
                        <a:solidFill>
                          <a:schemeClr val="bg1"/>
                        </a:solidFill>
                        <a:effectLst>
                          <a:outerShdw blurRad="38100" dist="38100" dir="2700000" algn="tl">
                            <a:srgbClr val="000000">
                              <a:alpha val="43137"/>
                            </a:srgbClr>
                          </a:outerShdw>
                        </a:effectLst>
                        <a:latin typeface="Arial"/>
                        <a:ea typeface="+mn-ea"/>
                        <a:cs typeface="+mn-cs"/>
                      </a:endParaRPr>
                    </a:p>
                  </a:txBody>
                  <a:tcPr marL="0" marR="0" marT="0" marB="0" anchor="ctr"/>
                </a:tc>
                <a:tc>
                  <a:txBody>
                    <a:bodyPr/>
                    <a:lstStyle/>
                    <a:p>
                      <a:pPr marL="0" algn="ctr" rtl="0" eaLnBrk="1" fontAlgn="ctr" latinLnBrk="0" hangingPunct="1"/>
                      <a:r>
                        <a:rPr kumimoji="0" lang="es-ES_tradnl" sz="1800" b="1" i="0" u="none" strike="noStrike" kern="1200" dirty="0" smtClean="0">
                          <a:solidFill>
                            <a:schemeClr val="bg1"/>
                          </a:solidFill>
                          <a:effectLst>
                            <a:outerShdw blurRad="38100" dist="38100" dir="2700000" algn="tl">
                              <a:srgbClr val="000000">
                                <a:alpha val="43137"/>
                              </a:srgbClr>
                            </a:outerShdw>
                          </a:effectLst>
                          <a:latin typeface="Arial"/>
                          <a:ea typeface="+mn-ea"/>
                          <a:cs typeface="+mn-cs"/>
                        </a:rPr>
                        <a:t>3</a:t>
                      </a:r>
                      <a:r>
                        <a:rPr kumimoji="0" lang="es-ES_tradnl" sz="1800" b="1" i="0" u="none" strike="noStrike" kern="1200" baseline="30000" dirty="0" smtClean="0">
                          <a:solidFill>
                            <a:schemeClr val="bg1"/>
                          </a:solidFill>
                          <a:effectLst>
                            <a:outerShdw blurRad="38100" dist="38100" dir="2700000" algn="tl">
                              <a:srgbClr val="000000">
                                <a:alpha val="43137"/>
                              </a:srgbClr>
                            </a:outerShdw>
                          </a:effectLst>
                          <a:latin typeface="Arial"/>
                          <a:ea typeface="+mn-ea"/>
                          <a:cs typeface="+mn-cs"/>
                        </a:rPr>
                        <a:t>r</a:t>
                      </a:r>
                      <a:r>
                        <a:rPr kumimoji="0" lang="es-ES_tradnl" sz="1800" b="1" i="0" u="none" strike="noStrike" kern="1200" dirty="0" smtClean="0">
                          <a:solidFill>
                            <a:schemeClr val="bg1"/>
                          </a:solidFill>
                          <a:effectLst>
                            <a:outerShdw blurRad="38100" dist="38100" dir="2700000" algn="tl">
                              <a:srgbClr val="000000">
                                <a:alpha val="43137"/>
                              </a:srgbClr>
                            </a:outerShdw>
                          </a:effectLst>
                          <a:latin typeface="Arial"/>
                          <a:ea typeface="+mn-ea"/>
                          <a:cs typeface="+mn-cs"/>
                        </a:rPr>
                        <a:t> año</a:t>
                      </a:r>
                      <a:endParaRPr kumimoji="0" lang="es-ES_tradnl" sz="1800" b="1" i="0" u="none" strike="noStrike" kern="1200" dirty="0">
                        <a:solidFill>
                          <a:schemeClr val="bg1"/>
                        </a:solidFill>
                        <a:effectLst>
                          <a:outerShdw blurRad="38100" dist="38100" dir="2700000" algn="tl">
                            <a:srgbClr val="000000">
                              <a:alpha val="43137"/>
                            </a:srgbClr>
                          </a:outerShdw>
                        </a:effectLst>
                        <a:latin typeface="Arial"/>
                        <a:ea typeface="+mn-ea"/>
                        <a:cs typeface="+mn-cs"/>
                      </a:endParaRPr>
                    </a:p>
                  </a:txBody>
                  <a:tcPr marL="0" marR="0" marT="0" marB="0" anchor="ctr"/>
                </a:tc>
                <a:tc>
                  <a:txBody>
                    <a:bodyPr/>
                    <a:lstStyle/>
                    <a:p>
                      <a:pPr marL="0" algn="ctr" rtl="0" eaLnBrk="1" fontAlgn="ctr" latinLnBrk="0" hangingPunct="1"/>
                      <a:r>
                        <a:rPr kumimoji="0" lang="es-ES_tradnl" sz="1800" b="1" i="0" u="none" strike="noStrike" kern="1200" dirty="0" smtClean="0">
                          <a:solidFill>
                            <a:schemeClr val="bg1"/>
                          </a:solidFill>
                          <a:effectLst>
                            <a:outerShdw blurRad="38100" dist="38100" dir="2700000" algn="tl">
                              <a:srgbClr val="000000">
                                <a:alpha val="43137"/>
                              </a:srgbClr>
                            </a:outerShdw>
                          </a:effectLst>
                          <a:latin typeface="Arial"/>
                          <a:ea typeface="+mn-ea"/>
                          <a:cs typeface="+mn-cs"/>
                        </a:rPr>
                        <a:t>4º año</a:t>
                      </a:r>
                      <a:endParaRPr kumimoji="0" lang="es-ES_tradnl" sz="1800" b="1" i="0" u="none" strike="noStrike" kern="1200" dirty="0">
                        <a:solidFill>
                          <a:schemeClr val="bg1"/>
                        </a:solidFill>
                        <a:effectLst>
                          <a:outerShdw blurRad="38100" dist="38100" dir="2700000" algn="tl">
                            <a:srgbClr val="000000">
                              <a:alpha val="43137"/>
                            </a:srgbClr>
                          </a:outerShdw>
                        </a:effectLst>
                        <a:latin typeface="Arial"/>
                        <a:ea typeface="+mn-ea"/>
                        <a:cs typeface="+mn-cs"/>
                      </a:endParaRPr>
                    </a:p>
                  </a:txBody>
                  <a:tcPr marL="0" marR="0" marT="0" marB="0" anchor="ctr"/>
                </a:tc>
                <a:tc>
                  <a:txBody>
                    <a:bodyPr/>
                    <a:lstStyle/>
                    <a:p>
                      <a:pPr marL="0" algn="ctr" rtl="0" eaLnBrk="1" fontAlgn="ctr" latinLnBrk="0" hangingPunct="1"/>
                      <a:r>
                        <a:rPr kumimoji="0" lang="es-ES_tradnl" sz="1800" b="1" i="0" u="none" strike="noStrike" kern="1200" dirty="0" smtClean="0">
                          <a:solidFill>
                            <a:schemeClr val="bg1"/>
                          </a:solidFill>
                          <a:effectLst>
                            <a:outerShdw blurRad="38100" dist="38100" dir="2700000" algn="tl">
                              <a:srgbClr val="000000">
                                <a:alpha val="43137"/>
                              </a:srgbClr>
                            </a:outerShdw>
                          </a:effectLst>
                          <a:latin typeface="Arial"/>
                          <a:ea typeface="+mn-ea"/>
                          <a:cs typeface="+mn-cs"/>
                        </a:rPr>
                        <a:t>5º año</a:t>
                      </a:r>
                      <a:endParaRPr kumimoji="0" lang="es-ES_tradnl" sz="1800" b="1" i="0" u="none" strike="noStrike" kern="1200" dirty="0">
                        <a:solidFill>
                          <a:schemeClr val="bg1"/>
                        </a:solidFill>
                        <a:effectLst>
                          <a:outerShdw blurRad="38100" dist="38100" dir="2700000" algn="tl">
                            <a:srgbClr val="000000">
                              <a:alpha val="43137"/>
                            </a:srgbClr>
                          </a:outerShdw>
                        </a:effectLst>
                        <a:latin typeface="Arial"/>
                        <a:ea typeface="+mn-ea"/>
                        <a:cs typeface="+mn-cs"/>
                      </a:endParaRPr>
                    </a:p>
                  </a:txBody>
                  <a:tcPr marL="0" marR="0" marT="0" marB="0" anchor="ctr"/>
                </a:tc>
                <a:tc>
                  <a:txBody>
                    <a:bodyPr/>
                    <a:lstStyle/>
                    <a:p>
                      <a:pPr marL="0" algn="ctr" rtl="0" eaLnBrk="1" fontAlgn="ctr" latinLnBrk="0" hangingPunct="1"/>
                      <a:r>
                        <a:rPr kumimoji="0" lang="es-ES_tradnl" sz="1800" b="1" i="0" u="none" strike="noStrike" kern="1200" dirty="0" smtClean="0">
                          <a:solidFill>
                            <a:schemeClr val="bg1"/>
                          </a:solidFill>
                          <a:effectLst>
                            <a:outerShdw blurRad="38100" dist="38100" dir="2700000" algn="tl">
                              <a:srgbClr val="000000">
                                <a:alpha val="43137"/>
                              </a:srgbClr>
                            </a:outerShdw>
                          </a:effectLst>
                          <a:latin typeface="Arial"/>
                          <a:ea typeface="+mn-ea"/>
                          <a:cs typeface="+mn-cs"/>
                        </a:rPr>
                        <a:t>Acumulado</a:t>
                      </a:r>
                      <a:endParaRPr kumimoji="0" lang="es-ES_tradnl" sz="1800" b="1" i="0" u="none" strike="noStrike" kern="1200" dirty="0">
                        <a:solidFill>
                          <a:schemeClr val="bg1"/>
                        </a:solidFill>
                        <a:effectLst>
                          <a:outerShdw blurRad="38100" dist="38100" dir="2700000" algn="tl">
                            <a:srgbClr val="000000">
                              <a:alpha val="43137"/>
                            </a:srgbClr>
                          </a:outerShdw>
                        </a:effectLst>
                        <a:latin typeface="Arial"/>
                        <a:ea typeface="+mn-ea"/>
                        <a:cs typeface="+mn-cs"/>
                      </a:endParaRPr>
                    </a:p>
                  </a:txBody>
                  <a:tcPr marL="0" marR="0" marT="0" marB="0" anchor="ctr"/>
                </a:tc>
              </a:tr>
              <a:tr h="440642">
                <a:tc>
                  <a:txBody>
                    <a:bodyPr/>
                    <a:lstStyle/>
                    <a:p>
                      <a:pPr algn="l" fontAlgn="b"/>
                      <a:r>
                        <a:rPr lang="es-ES_tradnl" sz="1400" b="1" i="0" u="none" strike="noStrike" kern="1200" dirty="0" smtClean="0">
                          <a:solidFill>
                            <a:schemeClr val="tx1"/>
                          </a:solidFill>
                          <a:latin typeface="Arial"/>
                          <a:ea typeface="+mn-ea"/>
                          <a:cs typeface="+mn-cs"/>
                        </a:rPr>
                        <a:t>Costes en fármacos  (000, €)</a:t>
                      </a:r>
                      <a:endParaRPr lang="es-ES_tradnl" sz="1400" b="1" i="0" u="none" strike="noStrike" kern="1200" dirty="0">
                        <a:solidFill>
                          <a:schemeClr val="tx1"/>
                        </a:solidFill>
                        <a:latin typeface="Arial"/>
                        <a:ea typeface="+mn-ea"/>
                        <a:cs typeface="+mn-cs"/>
                      </a:endParaRPr>
                    </a:p>
                  </a:txBody>
                  <a:tcPr marL="0" marR="0" marT="0" marB="0" anchor="ctr">
                    <a:solidFill>
                      <a:schemeClr val="bg1"/>
                    </a:solidFill>
                  </a:tcPr>
                </a:tc>
                <a:tc>
                  <a:txBody>
                    <a:bodyPr/>
                    <a:lstStyle/>
                    <a:p>
                      <a:pPr algn="ctr" fontAlgn="b"/>
                      <a:r>
                        <a:rPr lang="es-ES_tradnl" sz="1400" b="1" i="0" u="none" strike="noStrike" dirty="0" smtClean="0">
                          <a:solidFill>
                            <a:schemeClr val="tx1"/>
                          </a:solidFill>
                          <a:latin typeface="Arial"/>
                        </a:rPr>
                        <a:t>0</a:t>
                      </a:r>
                      <a:endParaRPr lang="es-ES_tradnl" sz="1400" b="1" i="0" u="none" strike="noStrike" dirty="0">
                        <a:solidFill>
                          <a:schemeClr val="tx1"/>
                        </a:solidFill>
                        <a:latin typeface="Arial"/>
                      </a:endParaRPr>
                    </a:p>
                  </a:txBody>
                  <a:tcPr marL="0" marR="0" marT="0" marB="0" anchor="ctr">
                    <a:solidFill>
                      <a:schemeClr val="bg1"/>
                    </a:solidFill>
                  </a:tcPr>
                </a:tc>
                <a:tc>
                  <a:txBody>
                    <a:bodyPr/>
                    <a:lstStyle/>
                    <a:p>
                      <a:pPr algn="ctr" fontAlgn="b"/>
                      <a:r>
                        <a:rPr lang="es-ES_tradnl" sz="1400" b="1" i="0" u="none" strike="noStrike" dirty="0" smtClean="0">
                          <a:solidFill>
                            <a:schemeClr val="tx1"/>
                          </a:solidFill>
                          <a:latin typeface="Arial"/>
                        </a:rPr>
                        <a:t>0</a:t>
                      </a:r>
                      <a:endParaRPr lang="es-ES_tradnl" sz="1400" b="1" i="0" u="none" strike="noStrike" dirty="0">
                        <a:solidFill>
                          <a:schemeClr val="tx1"/>
                        </a:solidFill>
                        <a:latin typeface="Arial"/>
                      </a:endParaRPr>
                    </a:p>
                  </a:txBody>
                  <a:tcPr marL="0" marR="0" marT="0" marB="0" anchor="ctr">
                    <a:solidFill>
                      <a:schemeClr val="bg1"/>
                    </a:solidFill>
                  </a:tcPr>
                </a:tc>
                <a:tc>
                  <a:txBody>
                    <a:bodyPr/>
                    <a:lstStyle/>
                    <a:p>
                      <a:pPr algn="ctr" fontAlgn="b"/>
                      <a:r>
                        <a:rPr lang="es-ES_tradnl" sz="1400" b="1" i="0" u="none" strike="noStrike" dirty="0" smtClean="0">
                          <a:solidFill>
                            <a:schemeClr val="tx1"/>
                          </a:solidFill>
                          <a:latin typeface="Arial"/>
                        </a:rPr>
                        <a:t>0</a:t>
                      </a:r>
                      <a:endParaRPr lang="es-ES_tradnl" sz="1400" b="1" i="0" u="none" strike="noStrike" dirty="0">
                        <a:solidFill>
                          <a:schemeClr val="tx1"/>
                        </a:solidFill>
                        <a:latin typeface="Arial"/>
                      </a:endParaRPr>
                    </a:p>
                  </a:txBody>
                  <a:tcPr marL="0" marR="0" marT="0" marB="0" anchor="ctr">
                    <a:solidFill>
                      <a:schemeClr val="bg1"/>
                    </a:solidFill>
                  </a:tcPr>
                </a:tc>
                <a:tc>
                  <a:txBody>
                    <a:bodyPr/>
                    <a:lstStyle/>
                    <a:p>
                      <a:pPr algn="ctr" fontAlgn="b"/>
                      <a:r>
                        <a:rPr lang="es-ES_tradnl" sz="1400" b="1" i="0" u="none" strike="noStrike" dirty="0" smtClean="0">
                          <a:solidFill>
                            <a:schemeClr val="tx1"/>
                          </a:solidFill>
                          <a:latin typeface="Arial"/>
                        </a:rPr>
                        <a:t>0</a:t>
                      </a:r>
                      <a:endParaRPr lang="es-ES_tradnl" sz="1400" b="1" i="0" u="none" strike="noStrike" dirty="0">
                        <a:solidFill>
                          <a:schemeClr val="tx1"/>
                        </a:solidFill>
                        <a:latin typeface="Arial"/>
                      </a:endParaRPr>
                    </a:p>
                  </a:txBody>
                  <a:tcPr marL="0" marR="0" marT="0" marB="0" anchor="ctr">
                    <a:solidFill>
                      <a:schemeClr val="bg1"/>
                    </a:solidFill>
                  </a:tcPr>
                </a:tc>
                <a:tc>
                  <a:txBody>
                    <a:bodyPr/>
                    <a:lstStyle/>
                    <a:p>
                      <a:pPr algn="ctr" fontAlgn="b"/>
                      <a:r>
                        <a:rPr lang="es-ES_tradnl" sz="1400" b="1" i="0" u="none" strike="noStrike" dirty="0" smtClean="0">
                          <a:solidFill>
                            <a:schemeClr val="tx1"/>
                          </a:solidFill>
                          <a:latin typeface="Arial"/>
                        </a:rPr>
                        <a:t>0</a:t>
                      </a:r>
                      <a:endParaRPr lang="es-ES_tradnl" sz="1400" b="1" i="0" u="none" strike="noStrike" dirty="0">
                        <a:solidFill>
                          <a:schemeClr val="tx1"/>
                        </a:solidFill>
                        <a:latin typeface="Arial"/>
                      </a:endParaRPr>
                    </a:p>
                  </a:txBody>
                  <a:tcPr marL="0" marR="0" marT="0" marB="0" anchor="ctr">
                    <a:solidFill>
                      <a:schemeClr val="bg1"/>
                    </a:solidFill>
                  </a:tcPr>
                </a:tc>
                <a:tc>
                  <a:txBody>
                    <a:bodyPr/>
                    <a:lstStyle/>
                    <a:p>
                      <a:pPr algn="ctr" fontAlgn="b"/>
                      <a:r>
                        <a:rPr lang="es-ES_tradnl" sz="1400" b="1" i="0" u="none" strike="noStrike" dirty="0" smtClean="0">
                          <a:solidFill>
                            <a:schemeClr val="tx1"/>
                          </a:solidFill>
                          <a:latin typeface="Arial"/>
                        </a:rPr>
                        <a:t>0</a:t>
                      </a:r>
                      <a:endParaRPr lang="es-ES_tradnl" sz="1400" b="1" i="0" u="none" strike="noStrike" dirty="0">
                        <a:solidFill>
                          <a:schemeClr val="tx1"/>
                        </a:solidFill>
                        <a:latin typeface="Arial"/>
                      </a:endParaRPr>
                    </a:p>
                  </a:txBody>
                  <a:tcPr marL="0" marR="0" marT="0" marB="0" anchor="ctr">
                    <a:solidFill>
                      <a:schemeClr val="bg1"/>
                    </a:solidFill>
                  </a:tcPr>
                </a:tc>
              </a:tr>
              <a:tr h="440642">
                <a:tc>
                  <a:txBody>
                    <a:bodyPr/>
                    <a:lstStyle/>
                    <a:p>
                      <a:pPr algn="l" fontAlgn="b"/>
                      <a:r>
                        <a:rPr lang="es-ES_tradnl" sz="1400" b="1" i="0" u="none" strike="noStrike" kern="1200" dirty="0" smtClean="0">
                          <a:solidFill>
                            <a:schemeClr val="tx1"/>
                          </a:solidFill>
                          <a:latin typeface="Arial"/>
                          <a:ea typeface="+mn-ea"/>
                          <a:cs typeface="+mn-cs"/>
                        </a:rPr>
                        <a:t>Costes asistenciales  (000, €)</a:t>
                      </a:r>
                      <a:endParaRPr lang="es-ES_tradnl" sz="1400" b="1" i="0" u="none" strike="noStrike" kern="1200" dirty="0">
                        <a:solidFill>
                          <a:schemeClr val="tx1"/>
                        </a:solidFill>
                        <a:latin typeface="Arial"/>
                        <a:ea typeface="+mn-ea"/>
                        <a:cs typeface="+mn-cs"/>
                      </a:endParaRPr>
                    </a:p>
                  </a:txBody>
                  <a:tcPr marL="0" marR="0" marT="0" marB="0" anchor="ctr">
                    <a:solidFill>
                      <a:schemeClr val="bg1"/>
                    </a:solidFill>
                  </a:tcPr>
                </a:tc>
                <a:tc>
                  <a:txBody>
                    <a:bodyPr/>
                    <a:lstStyle/>
                    <a:p>
                      <a:pPr algn="ctr" fontAlgn="b"/>
                      <a:r>
                        <a:rPr lang="es-ES_tradnl" sz="1400" b="1" i="0" u="none" strike="noStrike" dirty="0" smtClean="0">
                          <a:solidFill>
                            <a:schemeClr val="tx1"/>
                          </a:solidFill>
                          <a:latin typeface="Arial"/>
                        </a:rPr>
                        <a:t>0</a:t>
                      </a:r>
                      <a:endParaRPr lang="es-ES_tradnl" sz="1400" b="1" i="0" u="none" strike="noStrike" dirty="0">
                        <a:solidFill>
                          <a:schemeClr val="tx1"/>
                        </a:solidFill>
                        <a:latin typeface="Arial"/>
                      </a:endParaRPr>
                    </a:p>
                  </a:txBody>
                  <a:tcPr marL="0" marR="0" marT="0" marB="0" anchor="ctr">
                    <a:solidFill>
                      <a:schemeClr val="bg1"/>
                    </a:solidFill>
                  </a:tcPr>
                </a:tc>
                <a:tc>
                  <a:txBody>
                    <a:bodyPr/>
                    <a:lstStyle/>
                    <a:p>
                      <a:pPr algn="ctr" fontAlgn="b"/>
                      <a:r>
                        <a:rPr lang="es-ES_tradnl" sz="1400" b="1" i="0" u="none" strike="noStrike" dirty="0" smtClean="0">
                          <a:solidFill>
                            <a:schemeClr val="tx1"/>
                          </a:solidFill>
                          <a:latin typeface="Arial"/>
                        </a:rPr>
                        <a:t>0</a:t>
                      </a:r>
                      <a:endParaRPr lang="es-ES_tradnl" sz="1400" b="1" i="0" u="none" strike="noStrike" dirty="0">
                        <a:solidFill>
                          <a:schemeClr val="tx1"/>
                        </a:solidFill>
                        <a:latin typeface="Arial"/>
                      </a:endParaRPr>
                    </a:p>
                  </a:txBody>
                  <a:tcPr marL="0" marR="0" marT="0" marB="0" anchor="ctr">
                    <a:solidFill>
                      <a:schemeClr val="bg1"/>
                    </a:solidFill>
                  </a:tcPr>
                </a:tc>
                <a:tc>
                  <a:txBody>
                    <a:bodyPr/>
                    <a:lstStyle/>
                    <a:p>
                      <a:pPr algn="ctr" fontAlgn="b"/>
                      <a:r>
                        <a:rPr lang="es-ES_tradnl" sz="1400" b="1" i="0" u="none" strike="noStrike" dirty="0" smtClean="0">
                          <a:solidFill>
                            <a:schemeClr val="tx1"/>
                          </a:solidFill>
                          <a:latin typeface="Arial"/>
                        </a:rPr>
                        <a:t>0</a:t>
                      </a:r>
                      <a:endParaRPr lang="es-ES_tradnl" sz="1400" b="1" i="0" u="none" strike="noStrike" dirty="0">
                        <a:solidFill>
                          <a:schemeClr val="tx1"/>
                        </a:solidFill>
                        <a:latin typeface="Arial"/>
                      </a:endParaRPr>
                    </a:p>
                  </a:txBody>
                  <a:tcPr marL="0" marR="0" marT="0" marB="0" anchor="ctr">
                    <a:solidFill>
                      <a:schemeClr val="bg1"/>
                    </a:solidFill>
                  </a:tcPr>
                </a:tc>
                <a:tc>
                  <a:txBody>
                    <a:bodyPr/>
                    <a:lstStyle/>
                    <a:p>
                      <a:pPr algn="ctr" fontAlgn="b"/>
                      <a:r>
                        <a:rPr lang="es-ES_tradnl" sz="1400" b="1" i="0" u="none" strike="noStrike" dirty="0" smtClean="0">
                          <a:solidFill>
                            <a:schemeClr val="tx1"/>
                          </a:solidFill>
                          <a:latin typeface="Arial"/>
                        </a:rPr>
                        <a:t>0</a:t>
                      </a:r>
                      <a:endParaRPr lang="es-ES_tradnl" sz="1400" b="1" i="0" u="none" strike="noStrike" dirty="0">
                        <a:solidFill>
                          <a:schemeClr val="tx1"/>
                        </a:solidFill>
                        <a:latin typeface="Arial"/>
                      </a:endParaRPr>
                    </a:p>
                  </a:txBody>
                  <a:tcPr marL="0" marR="0" marT="0" marB="0" anchor="ctr">
                    <a:solidFill>
                      <a:schemeClr val="bg1"/>
                    </a:solidFill>
                  </a:tcPr>
                </a:tc>
                <a:tc>
                  <a:txBody>
                    <a:bodyPr/>
                    <a:lstStyle/>
                    <a:p>
                      <a:pPr algn="ctr" fontAlgn="b"/>
                      <a:r>
                        <a:rPr lang="es-ES_tradnl" sz="1400" b="1" i="0" u="none" strike="noStrike" dirty="0" smtClean="0">
                          <a:solidFill>
                            <a:schemeClr val="tx1"/>
                          </a:solidFill>
                          <a:latin typeface="Arial"/>
                        </a:rPr>
                        <a:t>0</a:t>
                      </a:r>
                      <a:endParaRPr lang="es-ES_tradnl" sz="1400" b="1" i="0" u="none" strike="noStrike" dirty="0">
                        <a:solidFill>
                          <a:schemeClr val="tx1"/>
                        </a:solidFill>
                        <a:latin typeface="Arial"/>
                      </a:endParaRPr>
                    </a:p>
                  </a:txBody>
                  <a:tcPr marL="0" marR="0" marT="0" marB="0" anchor="ctr">
                    <a:solidFill>
                      <a:schemeClr val="bg1"/>
                    </a:solidFill>
                  </a:tcPr>
                </a:tc>
                <a:tc>
                  <a:txBody>
                    <a:bodyPr/>
                    <a:lstStyle/>
                    <a:p>
                      <a:pPr algn="ctr" fontAlgn="b"/>
                      <a:r>
                        <a:rPr lang="es-ES_tradnl" sz="1400" b="1" i="0" u="none" strike="noStrike" dirty="0" smtClean="0">
                          <a:solidFill>
                            <a:schemeClr val="tx1"/>
                          </a:solidFill>
                          <a:latin typeface="Arial"/>
                        </a:rPr>
                        <a:t>0</a:t>
                      </a:r>
                      <a:endParaRPr lang="es-ES_tradnl" sz="1400" b="1" i="0" u="none" strike="noStrike" dirty="0">
                        <a:solidFill>
                          <a:schemeClr val="tx1"/>
                        </a:solidFill>
                        <a:latin typeface="Arial"/>
                      </a:endParaRPr>
                    </a:p>
                  </a:txBody>
                  <a:tcPr marL="0" marR="0" marT="0" marB="0" anchor="ctr">
                    <a:solidFill>
                      <a:schemeClr val="bg1"/>
                    </a:solidFill>
                  </a:tcPr>
                </a:tc>
              </a:tr>
              <a:tr h="440642">
                <a:tc>
                  <a:txBody>
                    <a:bodyPr/>
                    <a:lstStyle/>
                    <a:p>
                      <a:pPr algn="l" fontAlgn="b"/>
                      <a:r>
                        <a:rPr lang="es-ES_tradnl" sz="1400" b="1" i="0" u="none" strike="noStrike" kern="1200" dirty="0" smtClean="0">
                          <a:solidFill>
                            <a:schemeClr val="tx1"/>
                          </a:solidFill>
                          <a:latin typeface="Arial"/>
                          <a:ea typeface="+mn-ea"/>
                          <a:cs typeface="+mn-cs"/>
                        </a:rPr>
                        <a:t>Costes medios incurridos  (000, €)</a:t>
                      </a:r>
                      <a:endParaRPr lang="es-ES_tradnl" sz="1400" b="1" i="0" u="none" strike="noStrike" kern="1200" dirty="0">
                        <a:solidFill>
                          <a:schemeClr val="tx1"/>
                        </a:solidFill>
                        <a:latin typeface="Arial"/>
                        <a:ea typeface="+mn-ea"/>
                        <a:cs typeface="+mn-cs"/>
                      </a:endParaRPr>
                    </a:p>
                  </a:txBody>
                  <a:tcPr marL="0" marR="0" marT="0" marB="0" anchor="ctr">
                    <a:solidFill>
                      <a:schemeClr val="accent6">
                        <a:lumMod val="20000"/>
                        <a:lumOff val="80000"/>
                      </a:schemeClr>
                    </a:solidFill>
                  </a:tcPr>
                </a:tc>
                <a:tc>
                  <a:txBody>
                    <a:bodyPr/>
                    <a:lstStyle/>
                    <a:p>
                      <a:pPr algn="ctr" fontAlgn="b"/>
                      <a:r>
                        <a:rPr lang="es-ES_tradnl" sz="1400" b="1" i="0" u="none" strike="noStrike" dirty="0" smtClean="0">
                          <a:solidFill>
                            <a:schemeClr val="tx1"/>
                          </a:solidFill>
                          <a:latin typeface="Arial"/>
                        </a:rPr>
                        <a:t>0</a:t>
                      </a:r>
                      <a:endParaRPr lang="es-ES_tradnl" sz="1400" b="1" i="0" u="none" strike="noStrike" dirty="0">
                        <a:solidFill>
                          <a:schemeClr val="tx1"/>
                        </a:solidFill>
                        <a:latin typeface="Arial"/>
                      </a:endParaRPr>
                    </a:p>
                  </a:txBody>
                  <a:tcPr marL="0" marR="0" marT="0" marB="0" anchor="ctr">
                    <a:solidFill>
                      <a:schemeClr val="accent6">
                        <a:lumMod val="20000"/>
                        <a:lumOff val="80000"/>
                      </a:schemeClr>
                    </a:solidFill>
                  </a:tcPr>
                </a:tc>
                <a:tc>
                  <a:txBody>
                    <a:bodyPr/>
                    <a:lstStyle/>
                    <a:p>
                      <a:pPr algn="ctr" fontAlgn="b"/>
                      <a:r>
                        <a:rPr lang="es-ES_tradnl" sz="1400" b="1" i="0" u="none" strike="noStrike" dirty="0" smtClean="0">
                          <a:solidFill>
                            <a:schemeClr val="tx1"/>
                          </a:solidFill>
                          <a:latin typeface="Arial"/>
                        </a:rPr>
                        <a:t>0</a:t>
                      </a:r>
                      <a:endParaRPr lang="es-ES_tradnl" sz="1400" b="1" i="0" u="none" strike="noStrike" dirty="0">
                        <a:solidFill>
                          <a:schemeClr val="tx1"/>
                        </a:solidFill>
                        <a:latin typeface="Arial"/>
                      </a:endParaRPr>
                    </a:p>
                  </a:txBody>
                  <a:tcPr marL="0" marR="0" marT="0" marB="0" anchor="ctr">
                    <a:solidFill>
                      <a:schemeClr val="accent6">
                        <a:lumMod val="20000"/>
                        <a:lumOff val="80000"/>
                      </a:schemeClr>
                    </a:solidFill>
                  </a:tcPr>
                </a:tc>
                <a:tc>
                  <a:txBody>
                    <a:bodyPr/>
                    <a:lstStyle/>
                    <a:p>
                      <a:pPr algn="ctr" fontAlgn="b"/>
                      <a:r>
                        <a:rPr lang="es-ES_tradnl" sz="1400" b="1" i="0" u="none" strike="noStrike" dirty="0" smtClean="0">
                          <a:solidFill>
                            <a:schemeClr val="tx1"/>
                          </a:solidFill>
                          <a:latin typeface="Arial"/>
                        </a:rPr>
                        <a:t>0</a:t>
                      </a:r>
                      <a:endParaRPr lang="es-ES_tradnl" sz="1400" b="1" i="0" u="none" strike="noStrike" dirty="0">
                        <a:solidFill>
                          <a:schemeClr val="tx1"/>
                        </a:solidFill>
                        <a:latin typeface="Arial"/>
                      </a:endParaRPr>
                    </a:p>
                  </a:txBody>
                  <a:tcPr marL="0" marR="0" marT="0" marB="0" anchor="ctr">
                    <a:solidFill>
                      <a:schemeClr val="accent6">
                        <a:lumMod val="20000"/>
                        <a:lumOff val="80000"/>
                      </a:schemeClr>
                    </a:solidFill>
                  </a:tcPr>
                </a:tc>
                <a:tc>
                  <a:txBody>
                    <a:bodyPr/>
                    <a:lstStyle/>
                    <a:p>
                      <a:pPr algn="ctr" fontAlgn="b"/>
                      <a:r>
                        <a:rPr lang="es-ES_tradnl" sz="1400" b="1" i="0" u="none" strike="noStrike" dirty="0" smtClean="0">
                          <a:solidFill>
                            <a:schemeClr val="tx1"/>
                          </a:solidFill>
                          <a:latin typeface="Arial"/>
                        </a:rPr>
                        <a:t>0</a:t>
                      </a:r>
                      <a:endParaRPr lang="es-ES_tradnl" sz="1400" b="1" i="0" u="none" strike="noStrike" dirty="0">
                        <a:solidFill>
                          <a:schemeClr val="tx1"/>
                        </a:solidFill>
                        <a:latin typeface="Arial"/>
                      </a:endParaRPr>
                    </a:p>
                  </a:txBody>
                  <a:tcPr marL="0" marR="0" marT="0" marB="0" anchor="ctr">
                    <a:solidFill>
                      <a:schemeClr val="accent6">
                        <a:lumMod val="20000"/>
                        <a:lumOff val="80000"/>
                      </a:schemeClr>
                    </a:solidFill>
                  </a:tcPr>
                </a:tc>
                <a:tc>
                  <a:txBody>
                    <a:bodyPr/>
                    <a:lstStyle/>
                    <a:p>
                      <a:pPr algn="ctr" fontAlgn="b"/>
                      <a:r>
                        <a:rPr lang="es-ES_tradnl" sz="1400" b="1" i="0" u="none" strike="noStrike" dirty="0" smtClean="0">
                          <a:solidFill>
                            <a:schemeClr val="tx1"/>
                          </a:solidFill>
                          <a:latin typeface="Arial"/>
                        </a:rPr>
                        <a:t>0</a:t>
                      </a:r>
                      <a:endParaRPr lang="es-ES_tradnl" sz="1400" b="1" i="0" u="none" strike="noStrike" dirty="0">
                        <a:solidFill>
                          <a:schemeClr val="tx1"/>
                        </a:solidFill>
                        <a:latin typeface="Arial"/>
                      </a:endParaRPr>
                    </a:p>
                  </a:txBody>
                  <a:tcPr marL="0" marR="0" marT="0" marB="0" anchor="ctr">
                    <a:solidFill>
                      <a:schemeClr val="accent6">
                        <a:lumMod val="20000"/>
                        <a:lumOff val="80000"/>
                      </a:schemeClr>
                    </a:solidFill>
                  </a:tcPr>
                </a:tc>
                <a:tc>
                  <a:txBody>
                    <a:bodyPr/>
                    <a:lstStyle/>
                    <a:p>
                      <a:pPr algn="ctr" fontAlgn="b"/>
                      <a:r>
                        <a:rPr lang="es-ES_tradnl" sz="1400" b="1" i="0" u="none" strike="noStrike" dirty="0" smtClean="0">
                          <a:solidFill>
                            <a:schemeClr val="tx1"/>
                          </a:solidFill>
                          <a:latin typeface="Arial"/>
                        </a:rPr>
                        <a:t>0</a:t>
                      </a:r>
                      <a:endParaRPr lang="es-ES_tradnl" sz="1400" b="1" i="0" u="none" strike="noStrike" dirty="0">
                        <a:solidFill>
                          <a:schemeClr val="tx1"/>
                        </a:solidFill>
                        <a:latin typeface="Arial"/>
                      </a:endParaRPr>
                    </a:p>
                  </a:txBody>
                  <a:tcPr marL="0" marR="0" marT="0" marB="0" anchor="ctr">
                    <a:solidFill>
                      <a:schemeClr val="accent6">
                        <a:lumMod val="20000"/>
                        <a:lumOff val="80000"/>
                      </a:schemeClr>
                    </a:solidFill>
                  </a:tcPr>
                </a:tc>
              </a:tr>
              <a:tr h="242576">
                <a:tc>
                  <a:txBody>
                    <a:bodyPr/>
                    <a:lstStyle/>
                    <a:p>
                      <a:pPr algn="r" fontAlgn="ctr"/>
                      <a:endParaRPr lang="es-ES_tradnl" sz="1400" b="1" i="0" u="none" strike="noStrike" kern="1200" dirty="0">
                        <a:solidFill>
                          <a:schemeClr val="tx1"/>
                        </a:solidFill>
                        <a:latin typeface="Arial"/>
                        <a:ea typeface="+mn-ea"/>
                        <a:cs typeface="+mn-cs"/>
                      </a:endParaRPr>
                    </a:p>
                  </a:txBody>
                  <a:tcPr marL="0" marR="0" marT="0" marB="0" anchor="ctr">
                    <a:solidFill>
                      <a:schemeClr val="bg1"/>
                    </a:solidFill>
                  </a:tcPr>
                </a:tc>
                <a:tc>
                  <a:txBody>
                    <a:bodyPr/>
                    <a:lstStyle/>
                    <a:p>
                      <a:pPr algn="ctr" fontAlgn="ctr"/>
                      <a:endParaRPr lang="es-ES_tradnl" sz="1400" b="1" i="0" u="none" strike="noStrike" kern="1200" dirty="0" smtClean="0">
                        <a:solidFill>
                          <a:schemeClr val="dk1"/>
                        </a:solidFill>
                        <a:latin typeface="Arial"/>
                        <a:ea typeface="+mn-ea"/>
                        <a:cs typeface="+mn-cs"/>
                      </a:endParaRPr>
                    </a:p>
                  </a:txBody>
                  <a:tcPr marL="0" marR="0" marT="0" marB="0" anchor="ctr">
                    <a:solidFill>
                      <a:schemeClr val="bg1"/>
                    </a:solidFill>
                  </a:tcPr>
                </a:tc>
                <a:tc>
                  <a:txBody>
                    <a:bodyPr/>
                    <a:lstStyle/>
                    <a:p>
                      <a:pPr algn="ctr" fontAlgn="ctr"/>
                      <a:endParaRPr lang="es-ES_tradnl" sz="1400" b="1" i="0" u="none" strike="noStrike" kern="1200" dirty="0" smtClean="0">
                        <a:solidFill>
                          <a:schemeClr val="dk1"/>
                        </a:solidFill>
                        <a:latin typeface="Arial"/>
                        <a:ea typeface="+mn-ea"/>
                        <a:cs typeface="+mn-cs"/>
                      </a:endParaRPr>
                    </a:p>
                  </a:txBody>
                  <a:tcPr marL="0" marR="0" marT="0" marB="0" anchor="ctr">
                    <a:solidFill>
                      <a:schemeClr val="bg1"/>
                    </a:solidFill>
                  </a:tcPr>
                </a:tc>
                <a:tc>
                  <a:txBody>
                    <a:bodyPr/>
                    <a:lstStyle/>
                    <a:p>
                      <a:pPr algn="ctr" fontAlgn="ctr"/>
                      <a:endParaRPr lang="es-ES_tradnl" sz="1400" b="1" i="0" u="none" strike="noStrike" kern="1200" dirty="0" smtClean="0">
                        <a:solidFill>
                          <a:schemeClr val="dk1"/>
                        </a:solidFill>
                        <a:latin typeface="Arial"/>
                        <a:ea typeface="+mn-ea"/>
                        <a:cs typeface="+mn-cs"/>
                      </a:endParaRPr>
                    </a:p>
                  </a:txBody>
                  <a:tcPr marL="0" marR="0" marT="0" marB="0" anchor="ctr">
                    <a:solidFill>
                      <a:schemeClr val="bg1"/>
                    </a:solidFill>
                  </a:tcPr>
                </a:tc>
                <a:tc>
                  <a:txBody>
                    <a:bodyPr/>
                    <a:lstStyle/>
                    <a:p>
                      <a:pPr algn="ctr" fontAlgn="ctr"/>
                      <a:endParaRPr lang="es-ES_tradnl" sz="1400" b="1" i="0" u="none" strike="noStrike" kern="1200" dirty="0" smtClean="0">
                        <a:solidFill>
                          <a:schemeClr val="dk1"/>
                        </a:solidFill>
                        <a:latin typeface="Arial"/>
                        <a:ea typeface="+mn-ea"/>
                        <a:cs typeface="+mn-cs"/>
                      </a:endParaRPr>
                    </a:p>
                  </a:txBody>
                  <a:tcPr marL="0" marR="0" marT="0" marB="0" anchor="ctr">
                    <a:solidFill>
                      <a:schemeClr val="bg1"/>
                    </a:solidFill>
                  </a:tcPr>
                </a:tc>
                <a:tc>
                  <a:txBody>
                    <a:bodyPr/>
                    <a:lstStyle/>
                    <a:p>
                      <a:pPr algn="ctr" fontAlgn="ctr"/>
                      <a:endParaRPr lang="es-ES_tradnl" sz="1400" b="1" i="0" u="none" strike="noStrike" kern="1200" dirty="0" smtClean="0">
                        <a:solidFill>
                          <a:schemeClr val="dk1"/>
                        </a:solidFill>
                        <a:latin typeface="Arial"/>
                        <a:ea typeface="+mn-ea"/>
                        <a:cs typeface="+mn-cs"/>
                      </a:endParaRPr>
                    </a:p>
                  </a:txBody>
                  <a:tcPr marL="0" marR="0" marT="0" marB="0" anchor="ctr">
                    <a:solidFill>
                      <a:schemeClr val="bg1"/>
                    </a:solidFill>
                  </a:tcPr>
                </a:tc>
                <a:tc>
                  <a:txBody>
                    <a:bodyPr/>
                    <a:lstStyle/>
                    <a:p>
                      <a:pPr algn="ctr" fontAlgn="ctr"/>
                      <a:endParaRPr lang="es-ES_tradnl" sz="1200" b="1" i="0" u="none" strike="noStrike" kern="1200" dirty="0" smtClean="0">
                        <a:solidFill>
                          <a:schemeClr val="dk1"/>
                        </a:solidFill>
                        <a:latin typeface="Arial"/>
                        <a:ea typeface="+mn-ea"/>
                        <a:cs typeface="+mn-cs"/>
                      </a:endParaRPr>
                    </a:p>
                  </a:txBody>
                  <a:tcPr marL="0" marR="0" marT="0" marB="0" anchor="ctr">
                    <a:solidFill>
                      <a:schemeClr val="bg1"/>
                    </a:solidFill>
                  </a:tcPr>
                </a:tc>
              </a:tr>
              <a:tr h="440642">
                <a:tc>
                  <a:txBody>
                    <a:bodyPr/>
                    <a:lstStyle/>
                    <a:p>
                      <a:pPr algn="l" fontAlgn="b"/>
                      <a:r>
                        <a:rPr lang="es-ES_tradnl" sz="1400" b="1" i="0" u="none" strike="noStrike" kern="1200" dirty="0" smtClean="0">
                          <a:solidFill>
                            <a:schemeClr val="tx1"/>
                          </a:solidFill>
                          <a:latin typeface="Arial"/>
                          <a:ea typeface="+mn-ea"/>
                          <a:cs typeface="+mn-cs"/>
                        </a:rPr>
                        <a:t>Costes medios evitados (000, €)</a:t>
                      </a:r>
                      <a:endParaRPr lang="es-ES_tradnl" sz="1400" b="1" i="0" u="none" strike="noStrike" kern="1200" dirty="0">
                        <a:solidFill>
                          <a:schemeClr val="tx1"/>
                        </a:solidFill>
                        <a:latin typeface="Arial"/>
                        <a:ea typeface="+mn-ea"/>
                        <a:cs typeface="+mn-cs"/>
                      </a:endParaRPr>
                    </a:p>
                  </a:txBody>
                  <a:tcPr marL="0" marR="0" marT="0" marB="0" anchor="ctr">
                    <a:solidFill>
                      <a:srgbClr val="99FF99"/>
                    </a:solidFill>
                  </a:tcPr>
                </a:tc>
                <a:tc>
                  <a:txBody>
                    <a:bodyPr/>
                    <a:lstStyle/>
                    <a:p>
                      <a:pPr algn="ctr" fontAlgn="ctr"/>
                      <a:r>
                        <a:rPr lang="es-ES_tradnl" sz="1600" b="1" i="0" u="none" strike="noStrike" dirty="0" smtClean="0">
                          <a:solidFill>
                            <a:schemeClr val="tx1"/>
                          </a:solidFill>
                          <a:latin typeface="Arial"/>
                        </a:rPr>
                        <a:t>-</a:t>
                      </a:r>
                      <a:endParaRPr lang="es-ES_tradnl" sz="1600" b="1" i="0" u="none" strike="noStrike" dirty="0">
                        <a:solidFill>
                          <a:schemeClr val="tx1"/>
                        </a:solidFill>
                        <a:latin typeface="Arial"/>
                      </a:endParaRPr>
                    </a:p>
                  </a:txBody>
                  <a:tcPr marL="0" marR="0" marT="0" marB="0" anchor="ctr">
                    <a:solidFill>
                      <a:srgbClr val="99FF99"/>
                    </a:solidFill>
                  </a:tcPr>
                </a:tc>
                <a:tc>
                  <a:txBody>
                    <a:bodyPr/>
                    <a:lstStyle/>
                    <a:p>
                      <a:pPr algn="ctr" fontAlgn="ctr"/>
                      <a:r>
                        <a:rPr lang="es-ES_tradnl" sz="1600" b="1" i="0" u="none" strike="noStrike" dirty="0" smtClean="0">
                          <a:solidFill>
                            <a:schemeClr val="tx1"/>
                          </a:solidFill>
                          <a:latin typeface="Arial"/>
                        </a:rPr>
                        <a:t>270       </a:t>
                      </a:r>
                      <a:r>
                        <a:rPr lang="es-ES_tradnl" sz="1200" b="1" i="0" u="none" strike="noStrike" dirty="0" smtClean="0">
                          <a:solidFill>
                            <a:schemeClr val="tx1"/>
                          </a:solidFill>
                          <a:latin typeface="Arial"/>
                        </a:rPr>
                        <a:t>(109;445)</a:t>
                      </a:r>
                      <a:endParaRPr lang="es-ES_tradnl" sz="1200" b="1" i="0" u="none" strike="noStrike" dirty="0">
                        <a:solidFill>
                          <a:schemeClr val="tx1"/>
                        </a:solidFill>
                        <a:latin typeface="Arial"/>
                      </a:endParaRPr>
                    </a:p>
                  </a:txBody>
                  <a:tcPr marL="0" marR="0" marT="0" marB="0" anchor="ctr">
                    <a:solidFill>
                      <a:srgbClr val="99FF99"/>
                    </a:solidFill>
                  </a:tcPr>
                </a:tc>
                <a:tc>
                  <a:txBody>
                    <a:bodyPr/>
                    <a:lstStyle/>
                    <a:p>
                      <a:pPr algn="ctr" fontAlgn="ctr"/>
                      <a:r>
                        <a:rPr lang="es-ES_tradnl" sz="1600" b="1" i="0" u="none" strike="noStrike" dirty="0" smtClean="0">
                          <a:solidFill>
                            <a:schemeClr val="tx1"/>
                          </a:solidFill>
                          <a:latin typeface="Arial"/>
                        </a:rPr>
                        <a:t>653   </a:t>
                      </a:r>
                      <a:r>
                        <a:rPr lang="es-ES_tradnl" sz="1200" b="1" i="0" u="none" strike="noStrike" dirty="0" smtClean="0">
                          <a:solidFill>
                            <a:schemeClr val="tx1"/>
                          </a:solidFill>
                          <a:latin typeface="Arial"/>
                        </a:rPr>
                        <a:t>(295;1.014)</a:t>
                      </a:r>
                      <a:endParaRPr lang="es-ES_tradnl" sz="1600" b="1" i="0" u="none" strike="noStrike" dirty="0">
                        <a:solidFill>
                          <a:schemeClr val="tx1"/>
                        </a:solidFill>
                        <a:latin typeface="Arial"/>
                      </a:endParaRPr>
                    </a:p>
                  </a:txBody>
                  <a:tcPr marL="0" marR="0" marT="0" marB="0" anchor="ctr">
                    <a:solidFill>
                      <a:srgbClr val="99FF99"/>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S_tradnl" sz="1600" b="1" i="0" u="none" strike="noStrike" dirty="0" smtClean="0">
                          <a:solidFill>
                            <a:schemeClr val="tx1"/>
                          </a:solidFill>
                          <a:latin typeface="Arial"/>
                        </a:rPr>
                        <a:t>1.145    </a:t>
                      </a:r>
                      <a:r>
                        <a:rPr lang="es-ES_tradnl" sz="1200" b="1" i="0" u="none" strike="noStrike" dirty="0" smtClean="0">
                          <a:solidFill>
                            <a:schemeClr val="tx1"/>
                          </a:solidFill>
                          <a:latin typeface="Arial"/>
                        </a:rPr>
                        <a:t>(645;1.649)</a:t>
                      </a:r>
                      <a:endParaRPr lang="es-ES_tradnl" sz="1800" b="1" i="0" u="none" strike="noStrike" dirty="0" smtClean="0">
                        <a:solidFill>
                          <a:schemeClr val="tx1"/>
                        </a:solidFill>
                        <a:latin typeface="Arial"/>
                      </a:endParaRPr>
                    </a:p>
                  </a:txBody>
                  <a:tcPr marL="0" marR="0" marT="0" marB="0" anchor="ctr">
                    <a:solidFill>
                      <a:srgbClr val="99FF99"/>
                    </a:solidFill>
                  </a:tcPr>
                </a:tc>
                <a:tc>
                  <a:txBody>
                    <a:bodyPr/>
                    <a:lstStyle/>
                    <a:p>
                      <a:pPr algn="ctr" fontAlgn="ctr"/>
                      <a:r>
                        <a:rPr lang="es-ES_tradnl" sz="1600" b="1" i="0" u="none" strike="noStrike" dirty="0" smtClean="0">
                          <a:solidFill>
                            <a:schemeClr val="tx1"/>
                          </a:solidFill>
                          <a:latin typeface="Arial"/>
                        </a:rPr>
                        <a:t>1.316     </a:t>
                      </a:r>
                      <a:r>
                        <a:rPr lang="es-ES_tradnl" sz="1200" b="1" i="0" u="none" strike="noStrike" dirty="0" smtClean="0">
                          <a:solidFill>
                            <a:schemeClr val="tx1"/>
                          </a:solidFill>
                          <a:latin typeface="Arial"/>
                        </a:rPr>
                        <a:t>(605;2.095)</a:t>
                      </a:r>
                      <a:endParaRPr lang="es-ES_tradnl" sz="1400" b="1" i="0" u="none" strike="noStrike" dirty="0">
                        <a:solidFill>
                          <a:schemeClr val="tx1"/>
                        </a:solidFill>
                        <a:latin typeface="Arial"/>
                      </a:endParaRPr>
                    </a:p>
                  </a:txBody>
                  <a:tcPr marL="0" marR="0" marT="0" marB="0" anchor="ctr">
                    <a:solidFill>
                      <a:srgbClr val="99FF99"/>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S_tradnl" sz="1600" b="1" i="0" u="none" strike="noStrike" dirty="0" smtClean="0">
                          <a:solidFill>
                            <a:schemeClr val="tx1"/>
                          </a:solidFill>
                          <a:latin typeface="Arial"/>
                        </a:rPr>
                        <a:t>3.384   </a:t>
                      </a:r>
                      <a:r>
                        <a:rPr lang="es-ES_tradnl" sz="1200" b="1" i="0" u="none" strike="noStrike" dirty="0" smtClean="0">
                          <a:solidFill>
                            <a:schemeClr val="tx1"/>
                          </a:solidFill>
                          <a:latin typeface="Arial"/>
                        </a:rPr>
                        <a:t>(1.653;5.203 )</a:t>
                      </a:r>
                      <a:endParaRPr lang="es-ES_tradnl" sz="1400" b="1" i="0" u="none" strike="noStrike" dirty="0" smtClean="0">
                        <a:solidFill>
                          <a:schemeClr val="tx1"/>
                        </a:solidFill>
                        <a:latin typeface="Arial"/>
                      </a:endParaRPr>
                    </a:p>
                  </a:txBody>
                  <a:tcPr marL="0" marR="0" marT="0" marB="0" anchor="ctr">
                    <a:solidFill>
                      <a:srgbClr val="99FF99"/>
                    </a:solidFill>
                  </a:tcPr>
                </a:tc>
              </a:tr>
              <a:tr h="262880">
                <a:tc>
                  <a:txBody>
                    <a:bodyPr/>
                    <a:lstStyle/>
                    <a:p>
                      <a:pPr algn="r" fontAlgn="ctr"/>
                      <a:endParaRPr lang="es-ES_tradnl" sz="1400" b="1" i="0" u="none" strike="noStrike" kern="1200" dirty="0">
                        <a:solidFill>
                          <a:schemeClr val="tx1"/>
                        </a:solidFill>
                        <a:latin typeface="Arial"/>
                        <a:ea typeface="+mn-ea"/>
                        <a:cs typeface="+mn-cs"/>
                      </a:endParaRPr>
                    </a:p>
                  </a:txBody>
                  <a:tcPr marL="0" marR="0" marT="0" marB="0" anchor="ctr">
                    <a:lnB w="19050" cap="flat" cmpd="sng" algn="ctr">
                      <a:noFill/>
                      <a:prstDash val="solid"/>
                      <a:round/>
                      <a:headEnd type="none" w="med" len="med"/>
                      <a:tailEnd type="none" w="med" len="med"/>
                    </a:lnB>
                    <a:solidFill>
                      <a:schemeClr val="bg1"/>
                    </a:solidFill>
                  </a:tcPr>
                </a:tc>
                <a:tc>
                  <a:txBody>
                    <a:bodyPr/>
                    <a:lstStyle/>
                    <a:p>
                      <a:pPr algn="ctr" fontAlgn="b"/>
                      <a:endParaRPr lang="es-ES_tradnl" sz="1600" b="1" i="0" u="none" strike="noStrike" kern="1200" dirty="0" smtClean="0">
                        <a:solidFill>
                          <a:schemeClr val="dk1"/>
                        </a:solidFill>
                        <a:effectLst>
                          <a:outerShdw blurRad="38100" dist="38100" dir="2700000" algn="tl">
                            <a:srgbClr val="000000">
                              <a:alpha val="43137"/>
                            </a:srgbClr>
                          </a:outerShdw>
                        </a:effectLst>
                        <a:latin typeface="Arial"/>
                        <a:ea typeface="+mn-ea"/>
                        <a:cs typeface="+mn-cs"/>
                      </a:endParaRPr>
                    </a:p>
                  </a:txBody>
                  <a:tcPr marL="0" marR="0" marT="0" marB="0" anchor="ctr">
                    <a:lnB w="19050" cap="flat" cmpd="sng" algn="ctr">
                      <a:noFill/>
                      <a:prstDash val="solid"/>
                      <a:round/>
                      <a:headEnd type="none" w="med" len="med"/>
                      <a:tailEnd type="none" w="med" len="med"/>
                    </a:lnB>
                    <a:solidFill>
                      <a:schemeClr val="bg1"/>
                    </a:solidFill>
                  </a:tcPr>
                </a:tc>
                <a:tc>
                  <a:txBody>
                    <a:bodyPr/>
                    <a:lstStyle/>
                    <a:p>
                      <a:pPr algn="ctr" fontAlgn="b"/>
                      <a:endParaRPr lang="es-ES_tradnl" sz="1600" b="1" i="0" u="none" strike="noStrike" kern="1200" dirty="0" smtClean="0">
                        <a:solidFill>
                          <a:schemeClr val="dk1"/>
                        </a:solidFill>
                        <a:effectLst>
                          <a:outerShdw blurRad="38100" dist="38100" dir="2700000" algn="tl">
                            <a:srgbClr val="000000">
                              <a:alpha val="43137"/>
                            </a:srgbClr>
                          </a:outerShdw>
                        </a:effectLst>
                        <a:latin typeface="Arial"/>
                        <a:ea typeface="+mn-ea"/>
                        <a:cs typeface="+mn-cs"/>
                      </a:endParaRPr>
                    </a:p>
                  </a:txBody>
                  <a:tcPr marL="0" marR="0" marT="0" marB="0" anchor="ctr">
                    <a:lnB w="19050" cap="flat" cmpd="sng" algn="ctr">
                      <a:noFill/>
                      <a:prstDash val="solid"/>
                      <a:round/>
                      <a:headEnd type="none" w="med" len="med"/>
                      <a:tailEnd type="none" w="med" len="med"/>
                    </a:lnB>
                    <a:solidFill>
                      <a:schemeClr val="bg1"/>
                    </a:solidFill>
                  </a:tcPr>
                </a:tc>
                <a:tc>
                  <a:txBody>
                    <a:bodyPr/>
                    <a:lstStyle/>
                    <a:p>
                      <a:pPr algn="ctr" fontAlgn="b"/>
                      <a:endParaRPr lang="es-ES_tradnl" sz="1600" b="1" i="0" u="none" strike="noStrike" kern="1200" dirty="0" smtClean="0">
                        <a:solidFill>
                          <a:schemeClr val="dk1"/>
                        </a:solidFill>
                        <a:effectLst>
                          <a:outerShdw blurRad="38100" dist="38100" dir="2700000" algn="tl">
                            <a:srgbClr val="000000">
                              <a:alpha val="43137"/>
                            </a:srgbClr>
                          </a:outerShdw>
                        </a:effectLst>
                        <a:latin typeface="Arial"/>
                        <a:ea typeface="+mn-ea"/>
                        <a:cs typeface="+mn-cs"/>
                      </a:endParaRPr>
                    </a:p>
                  </a:txBody>
                  <a:tcPr marL="0" marR="0" marT="0" marB="0" anchor="ctr">
                    <a:lnB w="19050" cap="flat" cmpd="sng" algn="ctr">
                      <a:noFill/>
                      <a:prstDash val="solid"/>
                      <a:round/>
                      <a:headEnd type="none" w="med" len="med"/>
                      <a:tailEnd type="none" w="med" len="med"/>
                    </a:lnB>
                    <a:solidFill>
                      <a:schemeClr val="bg1"/>
                    </a:solidFill>
                  </a:tcPr>
                </a:tc>
                <a:tc>
                  <a:txBody>
                    <a:bodyPr/>
                    <a:lstStyle/>
                    <a:p>
                      <a:pPr algn="ctr" fontAlgn="b"/>
                      <a:endParaRPr lang="es-ES_tradnl" sz="1600" b="1" i="0" u="none" strike="noStrike" kern="1200" dirty="0" smtClean="0">
                        <a:solidFill>
                          <a:schemeClr val="dk1"/>
                        </a:solidFill>
                        <a:effectLst>
                          <a:outerShdw blurRad="38100" dist="38100" dir="2700000" algn="tl">
                            <a:srgbClr val="000000">
                              <a:alpha val="43137"/>
                            </a:srgbClr>
                          </a:outerShdw>
                        </a:effectLst>
                        <a:latin typeface="Arial"/>
                        <a:ea typeface="+mn-ea"/>
                        <a:cs typeface="+mn-cs"/>
                      </a:endParaRPr>
                    </a:p>
                  </a:txBody>
                  <a:tcPr marL="0" marR="0" marT="0" marB="0" anchor="ctr">
                    <a:lnB w="19050" cap="flat" cmpd="sng" algn="ctr">
                      <a:noFill/>
                      <a:prstDash val="solid"/>
                      <a:round/>
                      <a:headEnd type="none" w="med" len="med"/>
                      <a:tailEnd type="none" w="med" len="med"/>
                    </a:lnB>
                    <a:solidFill>
                      <a:schemeClr val="bg1"/>
                    </a:solidFill>
                  </a:tcPr>
                </a:tc>
                <a:tc>
                  <a:txBody>
                    <a:bodyPr/>
                    <a:lstStyle/>
                    <a:p>
                      <a:pPr algn="ctr" fontAlgn="b"/>
                      <a:endParaRPr lang="es-ES_tradnl" sz="1600" b="1" i="0" u="none" strike="noStrike" kern="1200" dirty="0" smtClean="0">
                        <a:solidFill>
                          <a:schemeClr val="dk1"/>
                        </a:solidFill>
                        <a:effectLst>
                          <a:outerShdw blurRad="38100" dist="38100" dir="2700000" algn="tl">
                            <a:srgbClr val="000000">
                              <a:alpha val="43137"/>
                            </a:srgbClr>
                          </a:outerShdw>
                        </a:effectLst>
                        <a:latin typeface="Arial"/>
                        <a:ea typeface="+mn-ea"/>
                        <a:cs typeface="+mn-cs"/>
                      </a:endParaRPr>
                    </a:p>
                  </a:txBody>
                  <a:tcPr marL="0" marR="0" marT="0" marB="0" anchor="ctr">
                    <a:lnB w="19050" cap="flat" cmpd="sng" algn="ctr">
                      <a:noFill/>
                      <a:prstDash val="solid"/>
                      <a:round/>
                      <a:headEnd type="none" w="med" len="med"/>
                      <a:tailEnd type="none" w="med" len="med"/>
                    </a:lnB>
                    <a:solidFill>
                      <a:schemeClr val="bg1"/>
                    </a:solidFill>
                  </a:tcPr>
                </a:tc>
                <a:tc>
                  <a:txBody>
                    <a:bodyPr/>
                    <a:lstStyle/>
                    <a:p>
                      <a:pPr algn="ctr" fontAlgn="b"/>
                      <a:endParaRPr lang="es-ES_tradnl" sz="1400" b="1" i="0" u="none" strike="noStrike" kern="1200" dirty="0" smtClean="0">
                        <a:solidFill>
                          <a:schemeClr val="dk1"/>
                        </a:solidFill>
                        <a:effectLst>
                          <a:outerShdw blurRad="38100" dist="38100" dir="2700000" algn="tl">
                            <a:srgbClr val="000000">
                              <a:alpha val="43137"/>
                            </a:srgbClr>
                          </a:outerShdw>
                        </a:effectLst>
                        <a:latin typeface="Arial"/>
                        <a:ea typeface="+mn-ea"/>
                        <a:cs typeface="+mn-cs"/>
                      </a:endParaRPr>
                    </a:p>
                  </a:txBody>
                  <a:tcPr marL="0" marR="0" marT="0" marB="0" anchor="ctr">
                    <a:lnB w="19050" cap="flat" cmpd="sng" algn="ctr">
                      <a:noFill/>
                      <a:prstDash val="solid"/>
                      <a:round/>
                      <a:headEnd type="none" w="med" len="med"/>
                      <a:tailEnd type="none" w="med" len="med"/>
                    </a:lnB>
                    <a:solidFill>
                      <a:schemeClr val="bg1"/>
                    </a:solidFill>
                  </a:tcPr>
                </a:tc>
              </a:tr>
              <a:tr h="504056">
                <a:tc>
                  <a:txBody>
                    <a:bodyPr/>
                    <a:lstStyle/>
                    <a:p>
                      <a:pPr algn="l" fontAlgn="b"/>
                      <a:r>
                        <a:rPr lang="es-ES_tradnl" sz="1400" b="1" i="0" u="none" strike="noStrike" kern="1200" dirty="0" smtClean="0">
                          <a:solidFill>
                            <a:schemeClr val="tx1"/>
                          </a:solidFill>
                          <a:latin typeface="Arial"/>
                          <a:ea typeface="+mn-ea"/>
                          <a:cs typeface="+mn-cs"/>
                        </a:rPr>
                        <a:t>Ahorros</a:t>
                      </a:r>
                      <a:r>
                        <a:rPr lang="es-ES_tradnl" sz="1400" b="1" i="0" u="none" strike="noStrike" kern="1200" baseline="0" dirty="0" smtClean="0">
                          <a:solidFill>
                            <a:schemeClr val="tx1"/>
                          </a:solidFill>
                          <a:latin typeface="Arial"/>
                          <a:ea typeface="+mn-ea"/>
                          <a:cs typeface="+mn-cs"/>
                        </a:rPr>
                        <a:t> </a:t>
                      </a:r>
                      <a:r>
                        <a:rPr lang="es-ES_tradnl" sz="1400" b="1" i="0" u="none" strike="noStrike" kern="1200" dirty="0" smtClean="0">
                          <a:solidFill>
                            <a:schemeClr val="tx1"/>
                          </a:solidFill>
                          <a:latin typeface="Arial"/>
                          <a:ea typeface="+mn-ea"/>
                          <a:cs typeface="+mn-cs"/>
                        </a:rPr>
                        <a:t>medios en el SNS (000, €)</a:t>
                      </a:r>
                      <a:endParaRPr lang="es-ES_tradnl" sz="1400" b="1" i="0" u="none" strike="noStrike" kern="1200" dirty="0">
                        <a:solidFill>
                          <a:schemeClr val="tx1"/>
                        </a:solidFill>
                        <a:latin typeface="Arial"/>
                        <a:ea typeface="+mn-ea"/>
                        <a:cs typeface="+mn-cs"/>
                      </a:endParaRPr>
                    </a:p>
                  </a:txBody>
                  <a:tcPr marL="0" marR="0" marT="0" marB="0" anchor="ctr">
                    <a:lnL w="19050" cap="flat" cmpd="sng" algn="ctr">
                      <a:noFill/>
                      <a:prstDash val="solid"/>
                      <a:round/>
                      <a:headEnd type="none" w="med" len="med"/>
                      <a:tailEnd type="none" w="med" len="med"/>
                    </a:lnL>
                    <a:lnR w="12700" cmpd="sng">
                      <a:noFill/>
                    </a:lnR>
                    <a:lnT w="1905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ctr"/>
                      <a:r>
                        <a:rPr lang="es-ES_tradnl" sz="1600" b="1" i="0" u="none" strike="noStrike" dirty="0" smtClean="0">
                          <a:solidFill>
                            <a:schemeClr val="tx1"/>
                          </a:solidFill>
                          <a:latin typeface="Arial"/>
                        </a:rPr>
                        <a:t>0</a:t>
                      </a:r>
                      <a:endParaRPr lang="es-ES_tradnl" sz="1600" b="1" i="0" u="none" strike="noStrike" dirty="0">
                        <a:solidFill>
                          <a:schemeClr val="tx1"/>
                        </a:solidFill>
                        <a:latin typeface="Arial"/>
                      </a:endParaRPr>
                    </a:p>
                  </a:txBody>
                  <a:tcPr marL="0" marR="0" marT="0" marB="0" anchor="ctr">
                    <a:lnL w="12700" cmpd="sng">
                      <a:noFill/>
                    </a:lnL>
                    <a:lnR w="12700" cmpd="sng">
                      <a:noFill/>
                    </a:lnR>
                    <a:lnT w="1905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ctr"/>
                      <a:r>
                        <a:rPr lang="es-ES_tradnl" sz="1600" b="1" i="0" u="none" strike="noStrike" dirty="0" smtClean="0">
                          <a:solidFill>
                            <a:schemeClr val="tx1"/>
                          </a:solidFill>
                          <a:latin typeface="Arial"/>
                        </a:rPr>
                        <a:t>270       </a:t>
                      </a:r>
                      <a:r>
                        <a:rPr lang="es-ES_tradnl" sz="1200" b="1" i="0" u="none" strike="noStrike" dirty="0" smtClean="0">
                          <a:solidFill>
                            <a:schemeClr val="tx1"/>
                          </a:solidFill>
                          <a:latin typeface="Arial"/>
                        </a:rPr>
                        <a:t>(109;445)</a:t>
                      </a:r>
                      <a:endParaRPr lang="es-ES_tradnl" sz="1200" b="1" i="0" u="none" strike="noStrike" dirty="0">
                        <a:solidFill>
                          <a:schemeClr val="tx1"/>
                        </a:solidFill>
                        <a:latin typeface="Arial"/>
                      </a:endParaRPr>
                    </a:p>
                  </a:txBody>
                  <a:tcPr marL="0" marR="0" marT="0" marB="0" anchor="ctr">
                    <a:lnL w="12700" cmpd="sng">
                      <a:noFill/>
                    </a:lnL>
                    <a:lnR w="12700" cmpd="sng">
                      <a:noFill/>
                    </a:lnR>
                    <a:lnT w="1905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ctr"/>
                      <a:r>
                        <a:rPr lang="es-ES_tradnl" sz="1600" b="1" i="0" u="none" strike="noStrike" dirty="0" smtClean="0">
                          <a:solidFill>
                            <a:schemeClr val="tx1"/>
                          </a:solidFill>
                          <a:latin typeface="Arial"/>
                        </a:rPr>
                        <a:t>653   </a:t>
                      </a:r>
                      <a:r>
                        <a:rPr lang="es-ES_tradnl" sz="1200" b="1" i="0" u="none" strike="noStrike" dirty="0" smtClean="0">
                          <a:solidFill>
                            <a:schemeClr val="tx1"/>
                          </a:solidFill>
                          <a:latin typeface="Arial"/>
                        </a:rPr>
                        <a:t>(295;1.014)</a:t>
                      </a:r>
                      <a:endParaRPr lang="es-ES_tradnl" sz="1600" b="1" i="0" u="none" strike="noStrike" dirty="0">
                        <a:solidFill>
                          <a:schemeClr val="tx1"/>
                        </a:solidFill>
                        <a:latin typeface="Arial"/>
                      </a:endParaRPr>
                    </a:p>
                  </a:txBody>
                  <a:tcPr marL="0" marR="0" marT="0" marB="0" anchor="ctr">
                    <a:lnL w="12700" cmpd="sng">
                      <a:noFill/>
                    </a:lnL>
                    <a:lnR w="12700" cmpd="sng">
                      <a:noFill/>
                    </a:lnR>
                    <a:lnT w="1905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S_tradnl" sz="1600" b="1" i="0" u="none" strike="noStrike" dirty="0" smtClean="0">
                          <a:solidFill>
                            <a:schemeClr val="tx1"/>
                          </a:solidFill>
                          <a:latin typeface="Arial"/>
                        </a:rPr>
                        <a:t>1.145    </a:t>
                      </a:r>
                      <a:r>
                        <a:rPr lang="es-ES_tradnl" sz="1200" b="1" i="0" u="none" strike="noStrike" dirty="0" smtClean="0">
                          <a:solidFill>
                            <a:schemeClr val="tx1"/>
                          </a:solidFill>
                          <a:latin typeface="Arial"/>
                        </a:rPr>
                        <a:t>(645;1.649)</a:t>
                      </a:r>
                      <a:endParaRPr lang="es-ES_tradnl" sz="1800" b="1" i="0" u="none" strike="noStrike" dirty="0" smtClean="0">
                        <a:solidFill>
                          <a:schemeClr val="tx1"/>
                        </a:solidFill>
                        <a:latin typeface="Arial"/>
                      </a:endParaRPr>
                    </a:p>
                  </a:txBody>
                  <a:tcPr marL="0" marR="0" marT="0" marB="0" anchor="ctr">
                    <a:lnL w="12700" cmpd="sng">
                      <a:noFill/>
                    </a:lnL>
                    <a:lnR w="12700" cmpd="sng">
                      <a:noFill/>
                    </a:lnR>
                    <a:lnT w="1905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ctr"/>
                      <a:r>
                        <a:rPr lang="es-ES_tradnl" sz="1600" b="1" i="0" u="none" strike="noStrike" dirty="0" smtClean="0">
                          <a:solidFill>
                            <a:schemeClr val="tx1"/>
                          </a:solidFill>
                          <a:latin typeface="Arial"/>
                        </a:rPr>
                        <a:t>1.316     </a:t>
                      </a:r>
                      <a:r>
                        <a:rPr lang="es-ES_tradnl" sz="1200" b="1" i="0" u="none" strike="noStrike" dirty="0" smtClean="0">
                          <a:solidFill>
                            <a:schemeClr val="tx1"/>
                          </a:solidFill>
                          <a:latin typeface="Arial"/>
                        </a:rPr>
                        <a:t>(605;2.095)</a:t>
                      </a:r>
                      <a:endParaRPr lang="es-ES_tradnl" sz="1400" b="1" i="0" u="none" strike="noStrike" dirty="0">
                        <a:solidFill>
                          <a:schemeClr val="tx1"/>
                        </a:solidFill>
                        <a:latin typeface="Arial"/>
                      </a:endParaRPr>
                    </a:p>
                  </a:txBody>
                  <a:tcPr marL="0" marR="0" marT="0" marB="0" anchor="ctr">
                    <a:lnL w="12700" cmpd="sng">
                      <a:noFill/>
                    </a:lnL>
                    <a:lnR w="12700" cmpd="sng">
                      <a:noFill/>
                    </a:lnR>
                    <a:lnT w="1905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S_tradnl" sz="1600" b="1" i="0" u="none" strike="noStrike" dirty="0" smtClean="0">
                          <a:solidFill>
                            <a:schemeClr val="tx1"/>
                          </a:solidFill>
                          <a:latin typeface="Arial"/>
                        </a:rPr>
                        <a:t>3.384   </a:t>
                      </a:r>
                      <a:r>
                        <a:rPr lang="es-ES_tradnl" sz="1200" b="1" i="0" u="none" strike="noStrike" dirty="0" smtClean="0">
                          <a:solidFill>
                            <a:schemeClr val="tx1"/>
                          </a:solidFill>
                          <a:latin typeface="Arial"/>
                        </a:rPr>
                        <a:t>(1.653;5.203 )</a:t>
                      </a:r>
                      <a:endParaRPr lang="es-ES_tradnl" sz="1400" b="1" i="0" u="none" strike="noStrike" dirty="0" smtClean="0">
                        <a:solidFill>
                          <a:schemeClr val="tx1"/>
                        </a:solidFill>
                        <a:latin typeface="Arial"/>
                      </a:endParaRPr>
                    </a:p>
                  </a:txBody>
                  <a:tcPr marL="0" marR="0" marT="0" marB="0" anchor="ctr">
                    <a:lnL w="12700" cmpd="sng">
                      <a:noFill/>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bl>
          </a:graphicData>
        </a:graphic>
      </p:graphicFrame>
      <p:sp>
        <p:nvSpPr>
          <p:cNvPr id="6" name="1 Título"/>
          <p:cNvSpPr>
            <a:spLocks noGrp="1"/>
          </p:cNvSpPr>
          <p:nvPr>
            <p:ph type="title"/>
          </p:nvPr>
        </p:nvSpPr>
        <p:spPr>
          <a:xfrm>
            <a:off x="179512" y="476672"/>
            <a:ext cx="8208912" cy="792088"/>
          </a:xfrm>
        </p:spPr>
        <p:txBody>
          <a:bodyPr>
            <a:normAutofit/>
          </a:bodyPr>
          <a:lstStyle/>
          <a:p>
            <a:pPr eaLnBrk="1" fontAlgn="auto" hangingPunct="1">
              <a:spcAft>
                <a:spcPts val="0"/>
              </a:spcAft>
              <a:defRPr/>
            </a:pPr>
            <a:r>
              <a:rPr lang="es-ES_tradnl" sz="2400" u="sng" dirty="0" smtClean="0">
                <a:solidFill>
                  <a:schemeClr val="tx1"/>
                </a:solidFill>
                <a:effectLst/>
              </a:rPr>
              <a:t>Resultados: Escenario actual sin financiación </a:t>
            </a:r>
            <a:br>
              <a:rPr lang="es-ES_tradnl" sz="2400" u="sng" dirty="0" smtClean="0">
                <a:solidFill>
                  <a:schemeClr val="tx1"/>
                </a:solidFill>
                <a:effectLst/>
              </a:rPr>
            </a:br>
            <a:endParaRPr lang="es-ES_tradnl" sz="2000" u="sng" dirty="0" smtClean="0">
              <a:solidFill>
                <a:schemeClr val="tx1"/>
              </a:solidFill>
              <a:effectLst/>
            </a:endParaRPr>
          </a:p>
        </p:txBody>
      </p:sp>
      <p:sp>
        <p:nvSpPr>
          <p:cNvPr id="5" name="4 CuadroTexto"/>
          <p:cNvSpPr txBox="1">
            <a:spLocks noChangeArrowheads="1"/>
          </p:cNvSpPr>
          <p:nvPr/>
        </p:nvSpPr>
        <p:spPr bwMode="auto">
          <a:xfrm>
            <a:off x="35496" y="5301208"/>
            <a:ext cx="8494633" cy="246221"/>
          </a:xfrm>
          <a:prstGeom prst="rect">
            <a:avLst/>
          </a:prstGeom>
          <a:solidFill>
            <a:schemeClr val="bg1"/>
          </a:solidFill>
          <a:ln w="9525">
            <a:noFill/>
            <a:miter lim="800000"/>
            <a:headEnd/>
            <a:tailEnd/>
          </a:ln>
        </p:spPr>
        <p:txBody>
          <a:bodyPr wrap="none">
            <a:spAutoFit/>
          </a:bodyPr>
          <a:lstStyle/>
          <a:p>
            <a:pPr>
              <a:defRPr/>
            </a:pPr>
            <a:r>
              <a:rPr lang="es-ES_tradnl" sz="1000" dirty="0" smtClean="0">
                <a:latin typeface="Arial" charset="0"/>
              </a:rPr>
              <a:t>Costes asistenciales=Visitas adicionales a profesionales sanitarios (especialista y/o enfermería). En paréntesis límites inferior y superior del IC 95%</a:t>
            </a:r>
            <a:endParaRPr lang="es-ES_tradnl" sz="1000" dirty="0">
              <a:latin typeface="Arial"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1 Marcador de contenido"/>
          <p:cNvSpPr>
            <a:spLocks noGrp="1"/>
          </p:cNvSpPr>
          <p:nvPr>
            <p:ph idx="1"/>
          </p:nvPr>
        </p:nvSpPr>
        <p:spPr>
          <a:xfrm>
            <a:off x="357158" y="1071546"/>
            <a:ext cx="8401080" cy="3001973"/>
          </a:xfrm>
        </p:spPr>
        <p:txBody>
          <a:bodyPr/>
          <a:lstStyle/>
          <a:p>
            <a:r>
              <a:rPr lang="es-ES_tradnl" sz="2400" dirty="0" smtClean="0">
                <a:latin typeface="Arial" pitchFamily="34" charset="0"/>
                <a:cs typeface="Arial" pitchFamily="34" charset="0"/>
              </a:rPr>
              <a:t>En cinco años, alrededor de 18.000 pacientes intentarían dejar de fumar y, de ellos, alrededor de 1300 (7,2%) lo conseguirían.</a:t>
            </a:r>
          </a:p>
          <a:p>
            <a:endParaRPr lang="es-ES_tradnl" sz="2400" dirty="0" smtClean="0">
              <a:latin typeface="Arial" pitchFamily="34" charset="0"/>
              <a:cs typeface="Arial" pitchFamily="34" charset="0"/>
            </a:endParaRPr>
          </a:p>
          <a:p>
            <a:r>
              <a:rPr lang="es-ES_tradnl" sz="2400" dirty="0" smtClean="0">
                <a:latin typeface="Arial" pitchFamily="34" charset="0"/>
                <a:cs typeface="Arial" pitchFamily="34" charset="0"/>
              </a:rPr>
              <a:t>El SNS no incurriría en nuevos gastos por financiación de fármacos ni por nueva asistencia sanitaria.</a:t>
            </a:r>
          </a:p>
          <a:p>
            <a:endParaRPr lang="es-ES_tradnl" sz="2400" dirty="0" smtClean="0">
              <a:latin typeface="Arial" pitchFamily="34" charset="0"/>
              <a:cs typeface="Arial" pitchFamily="34" charset="0"/>
            </a:endParaRPr>
          </a:p>
          <a:p>
            <a:r>
              <a:rPr lang="es-ES_tradnl" sz="2400" dirty="0" smtClean="0">
                <a:latin typeface="Arial" pitchFamily="34" charset="0"/>
                <a:cs typeface="Arial" pitchFamily="34" charset="0"/>
              </a:rPr>
              <a:t>En cinco años los 1300 fumadores que hubieran dejado de fumar habrían evitado un gasto al SNS de 3.384.000 €</a:t>
            </a:r>
          </a:p>
          <a:p>
            <a:endParaRPr lang="es-ES_tradnl" sz="2400" dirty="0" smtClean="0">
              <a:latin typeface="Arial" pitchFamily="34" charset="0"/>
              <a:cs typeface="Arial" pitchFamily="34" charset="0"/>
            </a:endParaRPr>
          </a:p>
          <a:p>
            <a:r>
              <a:rPr lang="es-ES_tradnl" sz="2400" dirty="0" smtClean="0">
                <a:latin typeface="Arial" pitchFamily="34" charset="0"/>
                <a:cs typeface="Arial" pitchFamily="34" charset="0"/>
              </a:rPr>
              <a:t>Luego el SNS en cinco años habría ahorrado 3.384.000 €</a:t>
            </a:r>
          </a:p>
          <a:p>
            <a:endParaRPr lang="es-ES_tradnl" sz="3600" dirty="0" smtClean="0">
              <a:latin typeface="Arial" pitchFamily="34" charset="0"/>
              <a:cs typeface="Arial" pitchFamily="34" charset="0"/>
            </a:endParaRPr>
          </a:p>
          <a:p>
            <a:pPr lvl="1"/>
            <a:endParaRPr lang="es-ES_tradnl" dirty="0" smtClean="0"/>
          </a:p>
        </p:txBody>
      </p:sp>
      <p:sp>
        <p:nvSpPr>
          <p:cNvPr id="3" name="1 Título"/>
          <p:cNvSpPr txBox="1">
            <a:spLocks/>
          </p:cNvSpPr>
          <p:nvPr/>
        </p:nvSpPr>
        <p:spPr>
          <a:xfrm>
            <a:off x="428596" y="214290"/>
            <a:ext cx="8229600" cy="791815"/>
          </a:xfrm>
          <a:prstGeom prst="rect">
            <a:avLst/>
          </a:prstGeom>
        </p:spPr>
        <p:txBody>
          <a:bodyPr anchor="ctr">
            <a:scene3d>
              <a:camera prst="orthographicFront"/>
              <a:lightRig rig="soft" dir="t"/>
            </a:scene3d>
            <a:sp3d prstMaterial="softEdge">
              <a:bevelT w="25400" h="25400"/>
            </a:sp3d>
          </a:bodyPr>
          <a:lstStyle/>
          <a:p>
            <a:pPr fontAlgn="auto">
              <a:spcAft>
                <a:spcPts val="0"/>
              </a:spcAft>
              <a:defRPr/>
            </a:pPr>
            <a:r>
              <a:rPr lang="es-ES_tradnl" sz="2800" b="1" dirty="0" smtClean="0">
                <a:ea typeface="+mj-ea"/>
                <a:cs typeface="Arial" pitchFamily="34" charset="0"/>
              </a:rPr>
              <a:t>ESCENARIO ACTUAL SIN FINANCIACIÓN. RESUMEN.</a:t>
            </a:r>
            <a:endParaRPr lang="es-ES_tradnl" sz="2800" b="1" baseline="30000" dirty="0">
              <a:ea typeface="+mj-ea"/>
              <a:cs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467544" y="1285860"/>
            <a:ext cx="8319298" cy="2928958"/>
          </a:xfrm>
        </p:spPr>
        <p:txBody>
          <a:bodyPr/>
          <a:lstStyle/>
          <a:p>
            <a:pPr algn="ctr">
              <a:defRPr/>
            </a:pPr>
            <a:r>
              <a:rPr lang="es-ES_tradnl" sz="4000" u="sng" dirty="0" smtClean="0">
                <a:solidFill>
                  <a:schemeClr val="tx1"/>
                </a:solidFill>
                <a:effectLst/>
              </a:rPr>
              <a:t>Resultados: Análisis de Impacto Presupuestario</a:t>
            </a:r>
            <a:br>
              <a:rPr lang="es-ES_tradnl" sz="4000" u="sng" dirty="0" smtClean="0">
                <a:solidFill>
                  <a:schemeClr val="tx1"/>
                </a:solidFill>
                <a:effectLst/>
              </a:rPr>
            </a:br>
            <a:r>
              <a:rPr lang="es-ES_tradnl" sz="4000" u="sng" dirty="0" smtClean="0">
                <a:solidFill>
                  <a:schemeClr val="tx1"/>
                </a:solidFill>
                <a:effectLst/>
              </a:rPr>
              <a:t/>
            </a:r>
            <a:br>
              <a:rPr lang="es-ES_tradnl" sz="4000" u="sng" dirty="0" smtClean="0">
                <a:solidFill>
                  <a:schemeClr val="tx1"/>
                </a:solidFill>
                <a:effectLst/>
              </a:rPr>
            </a:br>
            <a:r>
              <a:rPr lang="es-ES_tradnl" sz="4000" dirty="0" smtClean="0">
                <a:solidFill>
                  <a:schemeClr val="tx1"/>
                </a:solidFill>
                <a:effectLst/>
              </a:rPr>
              <a:t>ESCENARIO FINANCIACION 1</a:t>
            </a:r>
            <a:endParaRPr lang="es-ES_tradnl" sz="4000" dirty="0">
              <a:solidFill>
                <a:schemeClr val="tx1"/>
              </a:solidFill>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135063"/>
            <a:ext cx="8075613" cy="4957762"/>
          </a:xfrm>
        </p:spPr>
        <p:txBody>
          <a:bodyPr>
            <a:noAutofit/>
          </a:bodyPr>
          <a:lstStyle/>
          <a:p>
            <a:pPr indent="-274638" eaLnBrk="1" fontAlgn="auto" hangingPunct="1">
              <a:spcBef>
                <a:spcPts val="0"/>
              </a:spcBef>
              <a:spcAft>
                <a:spcPts val="0"/>
              </a:spcAft>
              <a:buFont typeface="Wingdings 3"/>
              <a:buChar char=""/>
              <a:defRPr/>
            </a:pPr>
            <a:r>
              <a:rPr lang="es-ES_tradnl" sz="2400" dirty="0" smtClean="0"/>
              <a:t>Coordinador</a:t>
            </a:r>
            <a:r>
              <a:rPr lang="es-ES_tradnl" sz="1800" dirty="0" smtClean="0"/>
              <a:t>:</a:t>
            </a:r>
          </a:p>
          <a:p>
            <a:pPr lvl="1" indent="-274638" eaLnBrk="1" fontAlgn="auto" hangingPunct="1">
              <a:spcBef>
                <a:spcPts val="0"/>
              </a:spcBef>
              <a:spcAft>
                <a:spcPts val="0"/>
              </a:spcAft>
              <a:buFont typeface="Wingdings 3"/>
              <a:buChar char=""/>
              <a:defRPr/>
            </a:pPr>
            <a:r>
              <a:rPr lang="es-ES_tradnl" sz="2000" dirty="0" smtClean="0"/>
              <a:t>Dr. Carlos A. Jimenez Ruiz</a:t>
            </a:r>
          </a:p>
          <a:p>
            <a:pPr lvl="1" indent="-274638" eaLnBrk="1" fontAlgn="auto" hangingPunct="1">
              <a:spcBef>
                <a:spcPts val="0"/>
              </a:spcBef>
              <a:spcAft>
                <a:spcPts val="0"/>
              </a:spcAft>
              <a:buFont typeface="Wingdings 3"/>
              <a:buChar char=""/>
              <a:defRPr/>
            </a:pPr>
            <a:endParaRPr lang="es-ES_tradnl" sz="1400" dirty="0" smtClean="0"/>
          </a:p>
          <a:p>
            <a:pPr indent="-274638" eaLnBrk="1" fontAlgn="auto" hangingPunct="1">
              <a:spcBef>
                <a:spcPts val="0"/>
              </a:spcBef>
              <a:spcAft>
                <a:spcPts val="0"/>
              </a:spcAft>
              <a:buFont typeface="Wingdings 3"/>
              <a:buChar char=""/>
              <a:defRPr/>
            </a:pPr>
            <a:r>
              <a:rPr lang="es-ES_tradnl" sz="2400" dirty="0" smtClean="0"/>
              <a:t>Vocales:</a:t>
            </a:r>
          </a:p>
          <a:p>
            <a:pPr lvl="1" indent="-274638" eaLnBrk="1" fontAlgn="auto" hangingPunct="1">
              <a:spcBef>
                <a:spcPts val="0"/>
              </a:spcBef>
              <a:spcAft>
                <a:spcPts val="0"/>
              </a:spcAft>
              <a:buFont typeface="Wingdings 3"/>
              <a:buChar char=""/>
              <a:defRPr/>
            </a:pPr>
            <a:r>
              <a:rPr lang="es-ES_tradnl" sz="2000" dirty="0" smtClean="0"/>
              <a:t>Dra. Neus Altet Gomez</a:t>
            </a:r>
          </a:p>
          <a:p>
            <a:pPr lvl="1" indent="-274638" eaLnBrk="1" fontAlgn="auto" hangingPunct="1">
              <a:spcBef>
                <a:spcPts val="0"/>
              </a:spcBef>
              <a:spcAft>
                <a:spcPts val="0"/>
              </a:spcAft>
              <a:buFont typeface="Wingdings 3"/>
              <a:buChar char=""/>
              <a:defRPr/>
            </a:pPr>
            <a:r>
              <a:rPr lang="es-ES_tradnl" sz="2000" dirty="0" smtClean="0"/>
              <a:t>Dr. Miguel Barrueco Ferrero</a:t>
            </a:r>
          </a:p>
          <a:p>
            <a:pPr lvl="1" indent="-274638" eaLnBrk="1" fontAlgn="auto" hangingPunct="1">
              <a:spcBef>
                <a:spcPts val="0"/>
              </a:spcBef>
              <a:spcAft>
                <a:spcPts val="0"/>
              </a:spcAft>
              <a:buFont typeface="Wingdings 3"/>
              <a:buChar char=""/>
              <a:defRPr/>
            </a:pPr>
            <a:r>
              <a:rPr lang="es-ES_tradnl" sz="2000" dirty="0" smtClean="0"/>
              <a:t>Dr. Jose Ignacio de Granda Orive</a:t>
            </a:r>
          </a:p>
          <a:p>
            <a:pPr lvl="1" indent="-274638" eaLnBrk="1" fontAlgn="auto" hangingPunct="1">
              <a:spcBef>
                <a:spcPts val="0"/>
              </a:spcBef>
              <a:spcAft>
                <a:spcPts val="0"/>
              </a:spcAft>
              <a:buFont typeface="Wingdings 3"/>
              <a:buChar char=""/>
              <a:defRPr/>
            </a:pPr>
            <a:r>
              <a:rPr lang="es-ES_tradnl" sz="2000" dirty="0" smtClean="0"/>
              <a:t>Dra. Eva de </a:t>
            </a:r>
            <a:r>
              <a:rPr lang="es-ES_tradnl" sz="2000" dirty="0" err="1" smtClean="0"/>
              <a:t>Higes</a:t>
            </a:r>
            <a:r>
              <a:rPr lang="es-ES_tradnl" sz="2000" dirty="0" smtClean="0"/>
              <a:t> Martinez</a:t>
            </a:r>
          </a:p>
          <a:p>
            <a:pPr lvl="1" indent="-274638" eaLnBrk="1" fontAlgn="auto" hangingPunct="1">
              <a:spcBef>
                <a:spcPts val="0"/>
              </a:spcBef>
              <a:spcAft>
                <a:spcPts val="0"/>
              </a:spcAft>
              <a:buFont typeface="Wingdings 3"/>
              <a:buChar char=""/>
              <a:defRPr/>
            </a:pPr>
            <a:r>
              <a:rPr lang="es-ES_tradnl" sz="2000" dirty="0" smtClean="0"/>
              <a:t>Dr. Jose Javier Lorza Blasco</a:t>
            </a:r>
          </a:p>
          <a:p>
            <a:pPr lvl="1" indent="-274638" eaLnBrk="1" fontAlgn="auto" hangingPunct="1">
              <a:spcBef>
                <a:spcPts val="0"/>
              </a:spcBef>
              <a:spcAft>
                <a:spcPts val="0"/>
              </a:spcAft>
              <a:buFont typeface="Wingdings 3"/>
              <a:buChar char=""/>
              <a:defRPr/>
            </a:pPr>
            <a:r>
              <a:rPr lang="es-ES_tradnl" sz="2000" dirty="0" smtClean="0"/>
              <a:t>Dr. Juan Antonio Riesco Miranda</a:t>
            </a:r>
          </a:p>
          <a:p>
            <a:pPr lvl="1" indent="-274638" eaLnBrk="1" fontAlgn="auto" hangingPunct="1">
              <a:spcBef>
                <a:spcPts val="0"/>
              </a:spcBef>
              <a:spcAft>
                <a:spcPts val="0"/>
              </a:spcAft>
              <a:buFont typeface="Wingdings 3"/>
              <a:buChar char=""/>
              <a:defRPr/>
            </a:pPr>
            <a:r>
              <a:rPr lang="es-ES_tradnl" sz="2000" dirty="0" smtClean="0"/>
              <a:t>Dr. Jaime Signes-Costa </a:t>
            </a:r>
          </a:p>
          <a:p>
            <a:pPr lvl="1" indent="-274638" eaLnBrk="1" fontAlgn="auto" hangingPunct="1">
              <a:spcBef>
                <a:spcPts val="0"/>
              </a:spcBef>
              <a:spcAft>
                <a:spcPts val="0"/>
              </a:spcAft>
              <a:buFont typeface="Wingdings 3"/>
              <a:buChar char=""/>
              <a:defRPr/>
            </a:pPr>
            <a:r>
              <a:rPr lang="es-ES_tradnl" sz="2000" dirty="0" smtClean="0"/>
              <a:t>Dr. Segismundo Solano Reina.</a:t>
            </a:r>
            <a:r>
              <a:rPr lang="es-ES_tradnl" sz="1400" dirty="0" smtClean="0"/>
              <a:t> </a:t>
            </a:r>
          </a:p>
          <a:p>
            <a:pPr lvl="1" indent="-274638" eaLnBrk="1" fontAlgn="auto" hangingPunct="1">
              <a:spcBef>
                <a:spcPts val="0"/>
              </a:spcBef>
              <a:spcAft>
                <a:spcPts val="0"/>
              </a:spcAft>
              <a:buFont typeface="Wingdings 3"/>
              <a:buChar char=""/>
              <a:defRPr/>
            </a:pPr>
            <a:endParaRPr lang="es-ES_tradnl" sz="1400" dirty="0" smtClean="0"/>
          </a:p>
          <a:p>
            <a:pPr lvl="1" indent="-274638" eaLnBrk="1" fontAlgn="auto" hangingPunct="1">
              <a:spcBef>
                <a:spcPts val="0"/>
              </a:spcBef>
              <a:spcAft>
                <a:spcPts val="0"/>
              </a:spcAft>
              <a:buFont typeface="Wingdings 3"/>
              <a:buChar char=""/>
              <a:defRPr/>
            </a:pPr>
            <a:endParaRPr lang="es-ES_tradnl" sz="1400" dirty="0" smtClean="0"/>
          </a:p>
          <a:p>
            <a:pPr lvl="1" indent="-274638" eaLnBrk="1" fontAlgn="auto" hangingPunct="1">
              <a:spcBef>
                <a:spcPts val="0"/>
              </a:spcBef>
              <a:spcAft>
                <a:spcPts val="0"/>
              </a:spcAft>
              <a:buFont typeface="Wingdings 3"/>
              <a:buChar char=""/>
              <a:defRPr/>
            </a:pPr>
            <a:r>
              <a:rPr lang="es-ES_tradnl" sz="2000" dirty="0" smtClean="0"/>
              <a:t>PROGRAMA DE INVESTIGACIÓN EN TABAQUISMO. SEPAR</a:t>
            </a:r>
            <a:r>
              <a:rPr lang="es-ES_tradnl" sz="1400" dirty="0" smtClean="0"/>
              <a:t>. </a:t>
            </a:r>
            <a:endParaRPr lang="es-ES_tradnl" sz="1800" dirty="0" smtClean="0"/>
          </a:p>
          <a:p>
            <a:pPr marL="621792" lvl="1" eaLnBrk="1" fontAlgn="auto" hangingPunct="1">
              <a:spcBef>
                <a:spcPts val="0"/>
              </a:spcBef>
              <a:spcAft>
                <a:spcPts val="0"/>
              </a:spcAft>
              <a:buFont typeface="Verdana"/>
              <a:buChar char="◦"/>
              <a:defRPr/>
            </a:pPr>
            <a:endParaRPr lang="es-ES_tradnl" sz="1800" dirty="0" smtClean="0"/>
          </a:p>
          <a:p>
            <a:pPr indent="-274638" eaLnBrk="1" fontAlgn="auto" hangingPunct="1">
              <a:spcBef>
                <a:spcPts val="0"/>
              </a:spcBef>
              <a:spcAft>
                <a:spcPts val="0"/>
              </a:spcAft>
              <a:buNone/>
              <a:defRPr/>
            </a:pPr>
            <a:endParaRPr lang="es-ES_tradnl" sz="1800" dirty="0" smtClean="0"/>
          </a:p>
        </p:txBody>
      </p:sp>
      <p:sp>
        <p:nvSpPr>
          <p:cNvPr id="4" name="1 Título"/>
          <p:cNvSpPr txBox="1">
            <a:spLocks/>
          </p:cNvSpPr>
          <p:nvPr/>
        </p:nvSpPr>
        <p:spPr bwMode="auto">
          <a:xfrm>
            <a:off x="323850" y="333375"/>
            <a:ext cx="8569325" cy="625475"/>
          </a:xfrm>
          <a:prstGeom prst="rect">
            <a:avLst/>
          </a:prstGeom>
          <a:noFill/>
          <a:ln w="9525">
            <a:noFill/>
            <a:miter lim="800000"/>
            <a:headEnd/>
            <a:tailEnd/>
          </a:ln>
        </p:spPr>
        <p:txBody>
          <a:bodyPr anchor="ctr"/>
          <a:lstStyle/>
          <a:p>
            <a:pPr marL="457200" indent="-457200" eaLnBrk="0" hangingPunct="0">
              <a:defRPr/>
            </a:pPr>
            <a:r>
              <a:rPr lang="es-ES_tradnl" sz="2800" b="1" u="sng" dirty="0" smtClean="0">
                <a:effectLst>
                  <a:outerShdw blurRad="31750" dist="25400" dir="5400000" algn="tl" rotWithShape="0">
                    <a:srgbClr val="000000">
                      <a:alpha val="25000"/>
                    </a:srgbClr>
                  </a:outerShdw>
                </a:effectLst>
                <a:latin typeface="+mj-lt"/>
                <a:ea typeface="+mj-ea"/>
                <a:cs typeface="+mj-cs"/>
              </a:rPr>
              <a:t>COMITÉ CIENTIFICO</a:t>
            </a:r>
            <a:endParaRPr lang="es-ES_tradnl" sz="2800" b="1" u="sng" dirty="0">
              <a:effectLst>
                <a:outerShdw blurRad="31750" dist="25400" dir="5400000" algn="tl" rotWithShape="0">
                  <a:srgbClr val="000000">
                    <a:alpha val="25000"/>
                  </a:srgbClr>
                </a:outerShdw>
              </a:effectLst>
              <a:latin typeface="+mj-lt"/>
              <a:ea typeface="+mj-ea"/>
              <a:cs typeface="+mj-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1 Marcador de contenido"/>
          <p:cNvSpPr>
            <a:spLocks noGrp="1"/>
          </p:cNvSpPr>
          <p:nvPr>
            <p:ph idx="1"/>
          </p:nvPr>
        </p:nvSpPr>
        <p:spPr>
          <a:xfrm>
            <a:off x="323528" y="908720"/>
            <a:ext cx="8568952" cy="5616624"/>
          </a:xfrm>
          <a:solidFill>
            <a:schemeClr val="bg1"/>
          </a:solidFill>
        </p:spPr>
        <p:txBody>
          <a:bodyPr/>
          <a:lstStyle/>
          <a:p>
            <a:pPr marL="400050" lvl="1" indent="-400050">
              <a:spcBef>
                <a:spcPts val="300"/>
              </a:spcBef>
              <a:spcAft>
                <a:spcPts val="300"/>
              </a:spcAft>
              <a:buClr>
                <a:schemeClr val="tx1"/>
              </a:buClr>
              <a:buFont typeface="+mj-lt"/>
              <a:buAutoNum type="romanUcPeriod"/>
              <a:defRPr/>
            </a:pPr>
            <a:r>
              <a:rPr lang="es-ES_tradnl" sz="2400" dirty="0" smtClean="0">
                <a:latin typeface="Arial" pitchFamily="34" charset="0"/>
                <a:cs typeface="Arial" pitchFamily="34" charset="0"/>
              </a:rPr>
              <a:t>Financiación  de todas las terapias farmacológicas y seguimiento por profesionales sanitarios formados en cesación tabáquica. Las asunciones incorporadas frente al escenario actual son las siguientes:</a:t>
            </a:r>
          </a:p>
          <a:p>
            <a:pPr marL="400050" lvl="1" indent="-400050">
              <a:spcBef>
                <a:spcPts val="300"/>
              </a:spcBef>
              <a:spcAft>
                <a:spcPts val="300"/>
              </a:spcAft>
              <a:buClr>
                <a:schemeClr val="tx1"/>
              </a:buClr>
              <a:buFont typeface="+mj-lt"/>
              <a:buAutoNum type="romanUcPeriod"/>
              <a:defRPr/>
            </a:pPr>
            <a:endParaRPr lang="es-ES_tradnl" sz="1600" dirty="0" smtClean="0">
              <a:latin typeface="Arial" pitchFamily="34" charset="0"/>
              <a:cs typeface="Arial" pitchFamily="34" charset="0"/>
            </a:endParaRPr>
          </a:p>
          <a:p>
            <a:pPr marL="627063" lvl="1" indent="-271463">
              <a:spcBef>
                <a:spcPts val="0"/>
              </a:spcBef>
              <a:spcAft>
                <a:spcPts val="0"/>
              </a:spcAft>
              <a:buClr>
                <a:schemeClr val="tx1"/>
              </a:buClr>
              <a:buSzPct val="100000"/>
              <a:buFont typeface="Wingdings" pitchFamily="2" charset="2"/>
              <a:buChar char="§"/>
              <a:defRPr/>
            </a:pPr>
            <a:r>
              <a:rPr lang="es-ES_tradnl" sz="2000" dirty="0" smtClean="0">
                <a:latin typeface="Arial" pitchFamily="34" charset="0"/>
                <a:cs typeface="Arial" pitchFamily="34" charset="0"/>
              </a:rPr>
              <a:t>↑ 10% en la proporción de pacientes con EPOC diagnosticados.</a:t>
            </a:r>
          </a:p>
          <a:p>
            <a:pPr marL="627063" lvl="1" indent="-271463">
              <a:spcBef>
                <a:spcPts val="0"/>
              </a:spcBef>
              <a:spcAft>
                <a:spcPts val="0"/>
              </a:spcAft>
              <a:buClr>
                <a:schemeClr val="tx1"/>
              </a:buClr>
              <a:buSzPct val="100000"/>
              <a:buFont typeface="Wingdings" pitchFamily="2" charset="2"/>
              <a:buChar char="§"/>
              <a:defRPr/>
            </a:pPr>
            <a:endParaRPr lang="es-ES_tradnl" sz="2000" dirty="0" smtClean="0">
              <a:latin typeface="Arial" pitchFamily="34" charset="0"/>
              <a:cs typeface="Arial" pitchFamily="34" charset="0"/>
            </a:endParaRPr>
          </a:p>
          <a:p>
            <a:pPr marL="627063" lvl="1" indent="-271463">
              <a:spcBef>
                <a:spcPts val="0"/>
              </a:spcBef>
              <a:spcAft>
                <a:spcPts val="0"/>
              </a:spcAft>
              <a:buClr>
                <a:schemeClr val="tx1"/>
              </a:buClr>
              <a:buSzPct val="100000"/>
              <a:buFont typeface="Wingdings" pitchFamily="2" charset="2"/>
              <a:buChar char="§"/>
              <a:defRPr/>
            </a:pPr>
            <a:r>
              <a:rPr lang="es-ES_tradnl" sz="2000" dirty="0" smtClean="0">
                <a:latin typeface="Arial" pitchFamily="34" charset="0"/>
                <a:cs typeface="Arial" pitchFamily="34" charset="0"/>
              </a:rPr>
              <a:t>↑ 50% de la demanda de pacientes que desean o intentan dejar de fumar (tasa de presentación).</a:t>
            </a:r>
          </a:p>
          <a:p>
            <a:pPr marL="627063" lvl="1" indent="-271463">
              <a:spcBef>
                <a:spcPts val="0"/>
              </a:spcBef>
              <a:spcAft>
                <a:spcPts val="0"/>
              </a:spcAft>
              <a:buClr>
                <a:schemeClr val="tx1"/>
              </a:buClr>
              <a:buSzPct val="100000"/>
              <a:buFont typeface="Wingdings" pitchFamily="2" charset="2"/>
              <a:buChar char="§"/>
              <a:defRPr/>
            </a:pPr>
            <a:endParaRPr lang="es-ES_tradnl" sz="2000" dirty="0" smtClean="0">
              <a:latin typeface="Arial" pitchFamily="34" charset="0"/>
              <a:cs typeface="Arial" pitchFamily="34" charset="0"/>
            </a:endParaRPr>
          </a:p>
          <a:p>
            <a:pPr marL="627063" lvl="1" indent="-271463">
              <a:spcBef>
                <a:spcPts val="0"/>
              </a:spcBef>
              <a:spcAft>
                <a:spcPts val="0"/>
              </a:spcAft>
              <a:buClr>
                <a:schemeClr val="tx1"/>
              </a:buClr>
              <a:buSzPct val="100000"/>
              <a:buFont typeface="Wingdings" pitchFamily="2" charset="2"/>
              <a:buChar char="§"/>
              <a:defRPr/>
            </a:pPr>
            <a:r>
              <a:rPr lang="es-ES_tradnl" sz="2000" dirty="0" smtClean="0">
                <a:latin typeface="Arial" pitchFamily="34" charset="0"/>
                <a:cs typeface="Arial" pitchFamily="34" charset="0"/>
              </a:rPr>
              <a:t>Incrementa la prescripción  tratamiento farmacológico: hasta el 61,7%  de los que lo intentan.</a:t>
            </a:r>
          </a:p>
          <a:p>
            <a:pPr marL="627063" lvl="1" indent="-271463">
              <a:spcBef>
                <a:spcPts val="0"/>
              </a:spcBef>
              <a:spcAft>
                <a:spcPts val="0"/>
              </a:spcAft>
              <a:buClr>
                <a:schemeClr val="tx1"/>
              </a:buClr>
              <a:buSzPct val="100000"/>
              <a:buFont typeface="Wingdings" pitchFamily="2" charset="2"/>
              <a:buChar char="§"/>
              <a:defRPr/>
            </a:pPr>
            <a:endParaRPr lang="es-ES_tradnl" sz="2000" dirty="0" smtClean="0">
              <a:latin typeface="Arial" pitchFamily="34" charset="0"/>
              <a:cs typeface="Arial" pitchFamily="34" charset="0"/>
            </a:endParaRPr>
          </a:p>
          <a:p>
            <a:pPr marL="627063" lvl="1" indent="-271463">
              <a:spcBef>
                <a:spcPts val="0"/>
              </a:spcBef>
              <a:spcAft>
                <a:spcPts val="0"/>
              </a:spcAft>
              <a:buClr>
                <a:schemeClr val="tx1"/>
              </a:buClr>
              <a:buSzPct val="100000"/>
              <a:buFont typeface="Wingdings" pitchFamily="2" charset="2"/>
              <a:buChar char="§"/>
              <a:defRPr/>
            </a:pPr>
            <a:r>
              <a:rPr lang="es-ES_tradnl" sz="2000" dirty="0" smtClean="0">
                <a:latin typeface="Arial" pitchFamily="34" charset="0"/>
                <a:cs typeface="Arial" pitchFamily="34" charset="0"/>
              </a:rPr>
              <a:t>Cambia la distribución en el uso de  fármacos:  Vareniclina: 44,6%; Bupropion: 4,2% y TSN: 51,2%.</a:t>
            </a:r>
          </a:p>
          <a:p>
            <a:pPr marL="268288" lvl="1" indent="-268288">
              <a:spcBef>
                <a:spcPts val="300"/>
              </a:spcBef>
              <a:spcAft>
                <a:spcPts val="300"/>
              </a:spcAft>
              <a:buClr>
                <a:schemeClr val="tx1"/>
              </a:buClr>
              <a:buFont typeface="+mj-lt"/>
              <a:buAutoNum type="romanUcPeriod"/>
              <a:defRPr/>
            </a:pPr>
            <a:endParaRPr lang="es-ES_tradnl" sz="1400" dirty="0" smtClean="0"/>
          </a:p>
        </p:txBody>
      </p:sp>
      <p:sp>
        <p:nvSpPr>
          <p:cNvPr id="3" name="2 Título"/>
          <p:cNvSpPr>
            <a:spLocks noGrp="1"/>
          </p:cNvSpPr>
          <p:nvPr>
            <p:ph type="title"/>
          </p:nvPr>
        </p:nvSpPr>
        <p:spPr>
          <a:xfrm>
            <a:off x="457200" y="260648"/>
            <a:ext cx="8229600" cy="576064"/>
          </a:xfrm>
        </p:spPr>
        <p:txBody>
          <a:bodyPr/>
          <a:lstStyle/>
          <a:p>
            <a:pPr>
              <a:defRPr/>
            </a:pPr>
            <a:r>
              <a:rPr lang="es-ES_tradnl" sz="2800" u="sng" dirty="0" smtClean="0">
                <a:solidFill>
                  <a:schemeClr val="tx1"/>
                </a:solidFill>
              </a:rPr>
              <a:t>Métodos: Escenario de financiación 1</a:t>
            </a:r>
            <a:endParaRPr lang="es-ES_tradnl" sz="2800" u="sng" dirty="0">
              <a:solidFill>
                <a:schemeClr val="tx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1 Marcador de contenido"/>
          <p:cNvSpPr>
            <a:spLocks noGrp="1"/>
          </p:cNvSpPr>
          <p:nvPr>
            <p:ph idx="1"/>
          </p:nvPr>
        </p:nvSpPr>
        <p:spPr>
          <a:xfrm>
            <a:off x="323528" y="908720"/>
            <a:ext cx="8568952" cy="5616624"/>
          </a:xfrm>
          <a:solidFill>
            <a:schemeClr val="bg1"/>
          </a:solidFill>
        </p:spPr>
        <p:txBody>
          <a:bodyPr/>
          <a:lstStyle/>
          <a:p>
            <a:pPr marL="400050" lvl="1" indent="-400050">
              <a:spcBef>
                <a:spcPts val="300"/>
              </a:spcBef>
              <a:spcAft>
                <a:spcPts val="300"/>
              </a:spcAft>
              <a:buClr>
                <a:schemeClr val="tx1"/>
              </a:buClr>
              <a:buNone/>
              <a:defRPr/>
            </a:pPr>
            <a:endParaRPr lang="es-ES_tradnl" sz="2400" dirty="0" smtClean="0">
              <a:latin typeface="Arial" pitchFamily="34" charset="0"/>
              <a:cs typeface="Arial" pitchFamily="34" charset="0"/>
            </a:endParaRPr>
          </a:p>
          <a:p>
            <a:pPr marL="400050" lvl="1" indent="-400050">
              <a:spcBef>
                <a:spcPts val="300"/>
              </a:spcBef>
              <a:spcAft>
                <a:spcPts val="300"/>
              </a:spcAft>
              <a:buClr>
                <a:schemeClr val="tx1"/>
              </a:buClr>
              <a:buFont typeface="+mj-lt"/>
              <a:buAutoNum type="romanUcPeriod"/>
              <a:defRPr/>
            </a:pPr>
            <a:endParaRPr lang="es-ES_tradnl" sz="1600" dirty="0" smtClean="0">
              <a:latin typeface="Arial" pitchFamily="34" charset="0"/>
              <a:cs typeface="Arial" pitchFamily="34" charset="0"/>
            </a:endParaRPr>
          </a:p>
          <a:p>
            <a:pPr marL="627063" lvl="1" indent="-271463">
              <a:spcBef>
                <a:spcPts val="0"/>
              </a:spcBef>
              <a:spcAft>
                <a:spcPts val="0"/>
              </a:spcAft>
              <a:buClr>
                <a:schemeClr val="tx1"/>
              </a:buClr>
              <a:buSzPct val="100000"/>
              <a:buFont typeface="Wingdings" pitchFamily="2" charset="2"/>
              <a:buChar char="§"/>
              <a:defRPr/>
            </a:pPr>
            <a:r>
              <a:rPr lang="es-ES_tradnl" sz="2000" dirty="0" smtClean="0">
                <a:latin typeface="Arial" pitchFamily="34" charset="0"/>
                <a:cs typeface="Arial" pitchFamily="34" charset="0"/>
              </a:rPr>
              <a:t>Cambia la eficacia de los fármacos que sería la  derivada de los ensayos clínicos sin corregir por falta de seguimiento médico: Vareniclina: 18,6%; Bupropion: 10.0% y TSN: 14.0%.</a:t>
            </a:r>
          </a:p>
          <a:p>
            <a:pPr marL="627063" lvl="1" indent="-271463">
              <a:spcBef>
                <a:spcPts val="0"/>
              </a:spcBef>
              <a:spcAft>
                <a:spcPts val="0"/>
              </a:spcAft>
              <a:buClr>
                <a:schemeClr val="tx1"/>
              </a:buClr>
              <a:buSzPct val="100000"/>
              <a:buNone/>
              <a:defRPr/>
            </a:pPr>
            <a:endParaRPr lang="es-ES_tradnl" sz="2000" dirty="0" smtClean="0">
              <a:latin typeface="Arial" pitchFamily="34" charset="0"/>
              <a:cs typeface="Arial" pitchFamily="34" charset="0"/>
            </a:endParaRPr>
          </a:p>
          <a:p>
            <a:pPr marL="627063" lvl="1" indent="-271463">
              <a:spcBef>
                <a:spcPts val="0"/>
              </a:spcBef>
              <a:spcAft>
                <a:spcPts val="0"/>
              </a:spcAft>
              <a:buClr>
                <a:schemeClr val="tx1"/>
              </a:buClr>
              <a:buSzPct val="100000"/>
              <a:buNone/>
              <a:defRPr/>
            </a:pPr>
            <a:endParaRPr lang="es-ES_tradnl" sz="2000" dirty="0" smtClean="0">
              <a:latin typeface="Arial" pitchFamily="34" charset="0"/>
              <a:cs typeface="Arial" pitchFamily="34" charset="0"/>
            </a:endParaRPr>
          </a:p>
          <a:p>
            <a:pPr marL="627063" lvl="1" indent="-271463">
              <a:spcBef>
                <a:spcPts val="0"/>
              </a:spcBef>
              <a:spcAft>
                <a:spcPts val="0"/>
              </a:spcAft>
              <a:buClr>
                <a:schemeClr val="tx1"/>
              </a:buClr>
              <a:buSzPct val="100000"/>
              <a:buFont typeface="Wingdings" pitchFamily="2" charset="2"/>
              <a:buChar char="§"/>
              <a:defRPr/>
            </a:pPr>
            <a:r>
              <a:rPr lang="es-ES_tradnl" sz="2000" dirty="0" smtClean="0">
                <a:latin typeface="Arial" pitchFamily="34" charset="0"/>
                <a:cs typeface="Arial" pitchFamily="34" charset="0"/>
              </a:rPr>
              <a:t>Coste de seguimiento por profesionales sanitarios: </a:t>
            </a:r>
          </a:p>
          <a:p>
            <a:pPr marL="865188" lvl="2" indent="-271463">
              <a:spcBef>
                <a:spcPts val="0"/>
              </a:spcBef>
              <a:spcAft>
                <a:spcPts val="0"/>
              </a:spcAft>
              <a:buClr>
                <a:schemeClr val="tx1"/>
              </a:buClr>
              <a:buFont typeface="Wingdings" pitchFamily="2" charset="2"/>
              <a:buChar char="§"/>
              <a:defRPr/>
            </a:pPr>
            <a:r>
              <a:rPr lang="es-ES_tradnl" sz="1800" dirty="0" smtClean="0">
                <a:latin typeface="Arial" pitchFamily="34" charset="0"/>
                <a:cs typeface="Arial" pitchFamily="34" charset="0"/>
              </a:rPr>
              <a:t>1 visita inicial de médico.</a:t>
            </a:r>
          </a:p>
          <a:p>
            <a:pPr marL="865188" lvl="2" indent="-271463">
              <a:spcBef>
                <a:spcPts val="0"/>
              </a:spcBef>
              <a:spcAft>
                <a:spcPts val="0"/>
              </a:spcAft>
              <a:buClr>
                <a:schemeClr val="tx1"/>
              </a:buClr>
              <a:buFont typeface="Wingdings" pitchFamily="2" charset="2"/>
              <a:buChar char="§"/>
              <a:defRPr/>
            </a:pPr>
            <a:r>
              <a:rPr lang="es-ES_tradnl" sz="1800" dirty="0" smtClean="0">
                <a:latin typeface="Arial" pitchFamily="34" charset="0"/>
                <a:cs typeface="Arial" pitchFamily="34" charset="0"/>
              </a:rPr>
              <a:t>4 visitas de enfermería.</a:t>
            </a:r>
          </a:p>
          <a:p>
            <a:pPr marL="268288" lvl="1" indent="-268288">
              <a:spcBef>
                <a:spcPts val="300"/>
              </a:spcBef>
              <a:spcAft>
                <a:spcPts val="300"/>
              </a:spcAft>
              <a:buClr>
                <a:schemeClr val="tx1"/>
              </a:buClr>
              <a:buFont typeface="+mj-lt"/>
              <a:buAutoNum type="romanUcPeriod"/>
              <a:defRPr/>
            </a:pPr>
            <a:endParaRPr lang="es-ES_tradnl" sz="1400" dirty="0" smtClean="0"/>
          </a:p>
        </p:txBody>
      </p:sp>
      <p:sp>
        <p:nvSpPr>
          <p:cNvPr id="3" name="2 Título"/>
          <p:cNvSpPr>
            <a:spLocks noGrp="1"/>
          </p:cNvSpPr>
          <p:nvPr>
            <p:ph type="title"/>
          </p:nvPr>
        </p:nvSpPr>
        <p:spPr>
          <a:xfrm>
            <a:off x="457200" y="260648"/>
            <a:ext cx="8229600" cy="576064"/>
          </a:xfrm>
        </p:spPr>
        <p:txBody>
          <a:bodyPr/>
          <a:lstStyle/>
          <a:p>
            <a:pPr>
              <a:defRPr/>
            </a:pPr>
            <a:r>
              <a:rPr lang="es-ES_tradnl" sz="2800" u="sng" dirty="0" smtClean="0">
                <a:solidFill>
                  <a:schemeClr val="tx1"/>
                </a:solidFill>
              </a:rPr>
              <a:t>Métodos: Escenario de financiación 1</a:t>
            </a:r>
            <a:endParaRPr lang="es-ES_tradnl" sz="2800" u="sng" dirty="0">
              <a:solidFill>
                <a:schemeClr val="tx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Marcador de contenido"/>
          <p:cNvGraphicFramePr>
            <a:graphicFrameLocks noGrp="1"/>
          </p:cNvGraphicFramePr>
          <p:nvPr>
            <p:ph idx="1"/>
          </p:nvPr>
        </p:nvGraphicFramePr>
        <p:xfrm>
          <a:off x="107950" y="981075"/>
          <a:ext cx="8964487" cy="5394864"/>
        </p:xfrm>
        <a:graphic>
          <a:graphicData uri="http://schemas.openxmlformats.org/drawingml/2006/table">
            <a:tbl>
              <a:tblPr firstRow="1" bandRow="1">
                <a:tableStyleId>{5C22544A-7EE6-4342-B048-85BDC9FD1C3A}</a:tableStyleId>
              </a:tblPr>
              <a:tblGrid>
                <a:gridCol w="3599954"/>
                <a:gridCol w="1152128"/>
                <a:gridCol w="1121376"/>
                <a:gridCol w="1030343"/>
                <a:gridCol w="1030343"/>
                <a:gridCol w="1030343"/>
              </a:tblGrid>
              <a:tr h="492434">
                <a:tc>
                  <a:txBody>
                    <a:bodyPr/>
                    <a:lstStyle/>
                    <a:p>
                      <a:pPr algn="ctr" fontAlgn="ctr"/>
                      <a:endParaRPr lang="es-ES_tradnl" sz="1400" b="1" i="0" u="none" strike="noStrike" dirty="0">
                        <a:solidFill>
                          <a:srgbClr val="FFFFFF"/>
                        </a:solidFill>
                        <a:latin typeface="Arial" pitchFamily="34" charset="0"/>
                        <a:cs typeface="Arial" pitchFamily="34" charset="0"/>
                      </a:endParaRPr>
                    </a:p>
                  </a:txBody>
                  <a:tcPr marL="0" marR="0" marT="0" marB="0" anchor="ctr"/>
                </a:tc>
                <a:tc>
                  <a:txBody>
                    <a:bodyPr/>
                    <a:lstStyle/>
                    <a:p>
                      <a:pPr algn="ctr" fontAlgn="ctr"/>
                      <a:r>
                        <a:rPr lang="es-ES_tradnl" sz="1800" u="none" strike="noStrike" dirty="0">
                          <a:effectLst>
                            <a:outerShdw blurRad="38100" dist="38100" dir="2700000" algn="tl">
                              <a:srgbClr val="000000">
                                <a:alpha val="43137"/>
                              </a:srgbClr>
                            </a:outerShdw>
                          </a:effectLst>
                          <a:latin typeface="Arial" pitchFamily="34" charset="0"/>
                          <a:cs typeface="Arial" pitchFamily="34" charset="0"/>
                        </a:rPr>
                        <a:t>Año </a:t>
                      </a:r>
                      <a:r>
                        <a:rPr lang="es-ES_tradnl" sz="1800" u="none" strike="noStrike" dirty="0" smtClean="0">
                          <a:effectLst>
                            <a:outerShdw blurRad="38100" dist="38100" dir="2700000" algn="tl">
                              <a:srgbClr val="000000">
                                <a:alpha val="43137"/>
                              </a:srgbClr>
                            </a:outerShdw>
                          </a:effectLst>
                          <a:latin typeface="Arial" pitchFamily="34" charset="0"/>
                          <a:cs typeface="Arial" pitchFamily="34" charset="0"/>
                        </a:rPr>
                        <a:t>base</a:t>
                      </a:r>
                      <a:endParaRPr lang="es-ES_tradnl" sz="1800" b="1" i="0" u="none" strike="noStrike" dirty="0">
                        <a:solidFill>
                          <a:srgbClr val="FFFFFF"/>
                        </a:solidFill>
                        <a:effectLst>
                          <a:outerShdw blurRad="38100" dist="38100" dir="2700000" algn="tl">
                            <a:srgbClr val="000000">
                              <a:alpha val="43137"/>
                            </a:srgbClr>
                          </a:outerShdw>
                        </a:effectLst>
                        <a:latin typeface="Arial" pitchFamily="34" charset="0"/>
                        <a:cs typeface="Arial" pitchFamily="34" charset="0"/>
                      </a:endParaRPr>
                    </a:p>
                  </a:txBody>
                  <a:tcPr marL="0" marR="0" marT="0" marB="0" anchor="ctr"/>
                </a:tc>
                <a:tc>
                  <a:txBody>
                    <a:bodyPr/>
                    <a:lstStyle/>
                    <a:p>
                      <a:pPr algn="ctr" fontAlgn="ctr"/>
                      <a:r>
                        <a:rPr lang="es-ES_tradnl" sz="1800" u="none" strike="noStrike" dirty="0" smtClean="0">
                          <a:effectLst>
                            <a:outerShdw blurRad="38100" dist="38100" dir="2700000" algn="tl">
                              <a:srgbClr val="000000">
                                <a:alpha val="43137"/>
                              </a:srgbClr>
                            </a:outerShdw>
                          </a:effectLst>
                          <a:latin typeface="Arial" pitchFamily="34" charset="0"/>
                          <a:cs typeface="Arial" pitchFamily="34" charset="0"/>
                        </a:rPr>
                        <a:t>2º  año</a:t>
                      </a:r>
                      <a:endParaRPr lang="es-ES_tradnl" sz="1800" b="1" i="0" u="none" strike="noStrike" dirty="0">
                        <a:solidFill>
                          <a:srgbClr val="FFFFFF"/>
                        </a:solidFill>
                        <a:effectLst>
                          <a:outerShdw blurRad="38100" dist="38100" dir="2700000" algn="tl">
                            <a:srgbClr val="000000">
                              <a:alpha val="43137"/>
                            </a:srgbClr>
                          </a:outerShdw>
                        </a:effectLst>
                        <a:latin typeface="Arial" pitchFamily="34" charset="0"/>
                        <a:cs typeface="Arial" pitchFamily="34" charset="0"/>
                      </a:endParaRPr>
                    </a:p>
                  </a:txBody>
                  <a:tcPr marL="0" marR="0" marT="0" marB="0" anchor="ctr"/>
                </a:tc>
                <a:tc>
                  <a:txBody>
                    <a:bodyPr/>
                    <a:lstStyle/>
                    <a:p>
                      <a:pPr algn="ctr" fontAlgn="ctr"/>
                      <a:r>
                        <a:rPr lang="es-ES_tradnl" sz="1800" u="none" strike="noStrike" dirty="0" smtClean="0">
                          <a:effectLst>
                            <a:outerShdw blurRad="38100" dist="38100" dir="2700000" algn="tl">
                              <a:srgbClr val="000000">
                                <a:alpha val="43137"/>
                              </a:srgbClr>
                            </a:outerShdw>
                          </a:effectLst>
                          <a:latin typeface="Arial" pitchFamily="34" charset="0"/>
                          <a:cs typeface="Arial" pitchFamily="34" charset="0"/>
                        </a:rPr>
                        <a:t>3</a:t>
                      </a:r>
                      <a:r>
                        <a:rPr lang="es-ES_tradnl" sz="1800" u="none" strike="noStrike" baseline="30000" dirty="0" smtClean="0">
                          <a:effectLst>
                            <a:outerShdw blurRad="38100" dist="38100" dir="2700000" algn="tl">
                              <a:srgbClr val="000000">
                                <a:alpha val="43137"/>
                              </a:srgbClr>
                            </a:outerShdw>
                          </a:effectLst>
                          <a:latin typeface="Arial" pitchFamily="34" charset="0"/>
                          <a:cs typeface="Arial" pitchFamily="34" charset="0"/>
                        </a:rPr>
                        <a:t>r</a:t>
                      </a:r>
                      <a:r>
                        <a:rPr lang="es-ES_tradnl" sz="1800" u="none" strike="noStrike" dirty="0" smtClean="0">
                          <a:effectLst>
                            <a:outerShdw blurRad="38100" dist="38100" dir="2700000" algn="tl">
                              <a:srgbClr val="000000">
                                <a:alpha val="43137"/>
                              </a:srgbClr>
                            </a:outerShdw>
                          </a:effectLst>
                          <a:latin typeface="Arial" pitchFamily="34" charset="0"/>
                          <a:cs typeface="Arial" pitchFamily="34" charset="0"/>
                        </a:rPr>
                        <a:t> año</a:t>
                      </a:r>
                      <a:endParaRPr lang="es-ES_tradnl" sz="1800" b="1" i="0" u="none" strike="noStrike" dirty="0">
                        <a:solidFill>
                          <a:srgbClr val="FFFFFF"/>
                        </a:solidFill>
                        <a:effectLst>
                          <a:outerShdw blurRad="38100" dist="38100" dir="2700000" algn="tl">
                            <a:srgbClr val="000000">
                              <a:alpha val="43137"/>
                            </a:srgbClr>
                          </a:outerShdw>
                        </a:effectLst>
                        <a:latin typeface="Arial" pitchFamily="34" charset="0"/>
                        <a:cs typeface="Arial" pitchFamily="34" charset="0"/>
                      </a:endParaRPr>
                    </a:p>
                  </a:txBody>
                  <a:tcPr marL="0" marR="0" marT="0" marB="0" anchor="ctr"/>
                </a:tc>
                <a:tc>
                  <a:txBody>
                    <a:bodyPr/>
                    <a:lstStyle/>
                    <a:p>
                      <a:pPr algn="ctr" fontAlgn="ctr"/>
                      <a:r>
                        <a:rPr lang="es-ES_tradnl" sz="1800" u="none" strike="noStrike" dirty="0" smtClean="0">
                          <a:effectLst>
                            <a:outerShdw blurRad="38100" dist="38100" dir="2700000" algn="tl">
                              <a:srgbClr val="000000">
                                <a:alpha val="43137"/>
                              </a:srgbClr>
                            </a:outerShdw>
                          </a:effectLst>
                          <a:latin typeface="Arial" pitchFamily="34" charset="0"/>
                          <a:cs typeface="Arial" pitchFamily="34" charset="0"/>
                        </a:rPr>
                        <a:t>4º año</a:t>
                      </a:r>
                      <a:endParaRPr lang="es-ES_tradnl" sz="1800" b="1" i="0" u="none" strike="noStrike" dirty="0">
                        <a:solidFill>
                          <a:srgbClr val="FFFFFF"/>
                        </a:solidFill>
                        <a:effectLst>
                          <a:outerShdw blurRad="38100" dist="38100" dir="2700000" algn="tl">
                            <a:srgbClr val="000000">
                              <a:alpha val="43137"/>
                            </a:srgbClr>
                          </a:outerShdw>
                        </a:effectLst>
                        <a:latin typeface="Arial" pitchFamily="34" charset="0"/>
                        <a:cs typeface="Arial" pitchFamily="34" charset="0"/>
                      </a:endParaRPr>
                    </a:p>
                  </a:txBody>
                  <a:tcPr marL="0" marR="0" marT="0" marB="0" anchor="ctr"/>
                </a:tc>
                <a:tc>
                  <a:txBody>
                    <a:bodyPr/>
                    <a:lstStyle/>
                    <a:p>
                      <a:pPr algn="ctr" fontAlgn="ctr"/>
                      <a:r>
                        <a:rPr lang="es-ES_tradnl" sz="1800" u="none" strike="noStrike" dirty="0" smtClean="0">
                          <a:effectLst>
                            <a:outerShdw blurRad="38100" dist="38100" dir="2700000" algn="tl">
                              <a:srgbClr val="000000">
                                <a:alpha val="43137"/>
                              </a:srgbClr>
                            </a:outerShdw>
                          </a:effectLst>
                          <a:latin typeface="Arial" pitchFamily="34" charset="0"/>
                          <a:cs typeface="Arial" pitchFamily="34" charset="0"/>
                        </a:rPr>
                        <a:t>5º año</a:t>
                      </a:r>
                      <a:endParaRPr lang="es-ES_tradnl" sz="1800" b="1" i="0" u="none" strike="noStrike" dirty="0">
                        <a:solidFill>
                          <a:srgbClr val="FFFFFF"/>
                        </a:solidFill>
                        <a:effectLst>
                          <a:outerShdw blurRad="38100" dist="38100" dir="2700000" algn="tl">
                            <a:srgbClr val="000000">
                              <a:alpha val="43137"/>
                            </a:srgbClr>
                          </a:outerShdw>
                        </a:effectLst>
                        <a:latin typeface="Arial" pitchFamily="34" charset="0"/>
                        <a:cs typeface="Arial" pitchFamily="34" charset="0"/>
                      </a:endParaRPr>
                    </a:p>
                  </a:txBody>
                  <a:tcPr marL="0" marR="0" marT="0" marB="0" anchor="ctr"/>
                </a:tc>
              </a:tr>
              <a:tr h="377110">
                <a:tc>
                  <a:txBody>
                    <a:bodyPr/>
                    <a:lstStyle/>
                    <a:p>
                      <a:pPr algn="l" fontAlgn="ctr"/>
                      <a:r>
                        <a:rPr lang="es-ES_tradnl" sz="1400" b="0" i="0" u="none" strike="noStrike" dirty="0">
                          <a:latin typeface="Arial"/>
                        </a:rPr>
                        <a:t>Población </a:t>
                      </a:r>
                      <a:r>
                        <a:rPr lang="es-ES_tradnl" sz="1400" b="0" i="0" u="none" strike="noStrike" dirty="0" smtClean="0">
                          <a:latin typeface="Arial"/>
                        </a:rPr>
                        <a:t>general </a:t>
                      </a:r>
                      <a:r>
                        <a:rPr lang="es-ES_tradnl" sz="1400" b="0" i="0" u="sng" strike="noStrike" dirty="0" smtClean="0">
                          <a:latin typeface="Arial"/>
                        </a:rPr>
                        <a:t>&gt;</a:t>
                      </a:r>
                      <a:r>
                        <a:rPr lang="es-ES_tradnl" sz="1400" b="0" i="0" u="none" strike="noStrike" dirty="0" smtClean="0">
                          <a:latin typeface="Arial"/>
                        </a:rPr>
                        <a:t>40 años</a:t>
                      </a:r>
                      <a:endParaRPr lang="es-ES_tradnl" sz="1400" b="0" i="0" u="none" strike="noStrike" dirty="0">
                        <a:latin typeface="Arial"/>
                      </a:endParaRPr>
                    </a:p>
                  </a:txBody>
                  <a:tcPr marL="180000" marR="0" marT="0" marB="0" anchor="ctr">
                    <a:solidFill>
                      <a:schemeClr val="bg1"/>
                    </a:solidFill>
                  </a:tcPr>
                </a:tc>
                <a:tc>
                  <a:txBody>
                    <a:bodyPr/>
                    <a:lstStyle/>
                    <a:p>
                      <a:pPr algn="ctr" fontAlgn="ctr"/>
                      <a:r>
                        <a:rPr lang="es-ES_tradnl" sz="1400" b="0" i="0" u="none" strike="noStrike" dirty="0">
                          <a:latin typeface="Arial"/>
                        </a:rPr>
                        <a:t>24.321.996</a:t>
                      </a:r>
                    </a:p>
                  </a:txBody>
                  <a:tcPr marL="0" marR="0" marT="0" marB="0" anchor="ctr">
                    <a:solidFill>
                      <a:schemeClr val="bg1"/>
                    </a:solidFill>
                  </a:tcPr>
                </a:tc>
                <a:tc>
                  <a:txBody>
                    <a:bodyPr/>
                    <a:lstStyle/>
                    <a:p>
                      <a:pPr algn="ctr" fontAlgn="ctr"/>
                      <a:r>
                        <a:rPr lang="es-ES_tradnl" sz="1400" b="0" i="0" u="none" strike="noStrike" dirty="0">
                          <a:latin typeface="Arial"/>
                        </a:rPr>
                        <a:t> </a:t>
                      </a:r>
                    </a:p>
                  </a:txBody>
                  <a:tcPr marL="72000" marR="72000" marT="0" marB="0" anchor="ctr">
                    <a:solidFill>
                      <a:schemeClr val="bg1"/>
                    </a:solidFill>
                  </a:tcPr>
                </a:tc>
                <a:tc>
                  <a:txBody>
                    <a:bodyPr/>
                    <a:lstStyle/>
                    <a:p>
                      <a:pPr algn="ctr" fontAlgn="ctr"/>
                      <a:r>
                        <a:rPr lang="es-ES_tradnl" sz="1400" b="0" i="0" u="none" strike="noStrike" dirty="0">
                          <a:latin typeface="Arial"/>
                        </a:rPr>
                        <a:t> </a:t>
                      </a:r>
                    </a:p>
                  </a:txBody>
                  <a:tcPr marL="72000" marR="72000" marT="0" marB="0" anchor="ctr">
                    <a:solidFill>
                      <a:schemeClr val="bg1"/>
                    </a:solidFill>
                  </a:tcPr>
                </a:tc>
                <a:tc>
                  <a:txBody>
                    <a:bodyPr/>
                    <a:lstStyle/>
                    <a:p>
                      <a:pPr algn="ctr" fontAlgn="ctr"/>
                      <a:r>
                        <a:rPr lang="es-ES_tradnl" sz="1400" b="0" i="0" u="none" strike="noStrike" dirty="0">
                          <a:latin typeface="Arial"/>
                        </a:rPr>
                        <a:t> </a:t>
                      </a:r>
                    </a:p>
                  </a:txBody>
                  <a:tcPr marL="72000" marR="72000" marT="0" marB="0" anchor="ctr">
                    <a:solidFill>
                      <a:schemeClr val="bg1"/>
                    </a:solidFill>
                  </a:tcPr>
                </a:tc>
                <a:tc>
                  <a:txBody>
                    <a:bodyPr/>
                    <a:lstStyle/>
                    <a:p>
                      <a:pPr algn="ctr" fontAlgn="ctr"/>
                      <a:r>
                        <a:rPr lang="es-ES_tradnl" sz="1400" b="0" i="0" u="none" strike="noStrike" dirty="0">
                          <a:latin typeface="Arial"/>
                        </a:rPr>
                        <a:t> </a:t>
                      </a:r>
                    </a:p>
                  </a:txBody>
                  <a:tcPr marL="72000" marR="72000" marT="0" marB="0" anchor="ctr">
                    <a:solidFill>
                      <a:schemeClr val="bg1"/>
                    </a:solidFill>
                  </a:tcPr>
                </a:tc>
              </a:tr>
              <a:tr h="377110">
                <a:tc>
                  <a:txBody>
                    <a:bodyPr/>
                    <a:lstStyle/>
                    <a:p>
                      <a:pPr marL="0" indent="176213" algn="l" fontAlgn="ctr"/>
                      <a:r>
                        <a:rPr lang="es-ES_tradnl" sz="1400" b="0" i="0" u="none" strike="noStrike" dirty="0">
                          <a:latin typeface="Arial"/>
                        </a:rPr>
                        <a:t>Población masculina en el año</a:t>
                      </a:r>
                    </a:p>
                  </a:txBody>
                  <a:tcPr marL="180000" marR="0" marT="0" marB="0" anchor="ctr">
                    <a:solidFill>
                      <a:schemeClr val="bg1"/>
                    </a:solidFill>
                  </a:tcPr>
                </a:tc>
                <a:tc>
                  <a:txBody>
                    <a:bodyPr/>
                    <a:lstStyle/>
                    <a:p>
                      <a:pPr algn="ctr" fontAlgn="ctr"/>
                      <a:r>
                        <a:rPr lang="es-ES_tradnl" sz="1400" b="0" i="0" u="none" strike="noStrike" dirty="0">
                          <a:latin typeface="Arial"/>
                        </a:rPr>
                        <a:t> </a:t>
                      </a:r>
                    </a:p>
                  </a:txBody>
                  <a:tcPr marL="72000" marR="72000" marT="0" marB="0" anchor="ctr">
                    <a:solidFill>
                      <a:schemeClr val="bg1"/>
                    </a:solidFill>
                  </a:tcPr>
                </a:tc>
                <a:tc>
                  <a:txBody>
                    <a:bodyPr/>
                    <a:lstStyle/>
                    <a:p>
                      <a:pPr algn="ctr" fontAlgn="b"/>
                      <a:r>
                        <a:rPr lang="es-ES_tradnl" sz="1400" b="0" i="0" u="none" strike="noStrike">
                          <a:latin typeface="Arial"/>
                        </a:rPr>
                        <a:t>11.646.566</a:t>
                      </a:r>
                    </a:p>
                  </a:txBody>
                  <a:tcPr marL="0" marR="0" marT="0" marB="0" anchor="ctr">
                    <a:solidFill>
                      <a:schemeClr val="bg1"/>
                    </a:solidFill>
                  </a:tcPr>
                </a:tc>
                <a:tc>
                  <a:txBody>
                    <a:bodyPr/>
                    <a:lstStyle/>
                    <a:p>
                      <a:pPr algn="ctr" fontAlgn="b"/>
                      <a:r>
                        <a:rPr lang="es-ES_tradnl" sz="1400" b="0" i="0" u="none" strike="noStrike">
                          <a:latin typeface="Arial"/>
                        </a:rPr>
                        <a:t>11.797.294</a:t>
                      </a:r>
                    </a:p>
                  </a:txBody>
                  <a:tcPr marL="0" marR="0" marT="0" marB="0" anchor="ctr">
                    <a:solidFill>
                      <a:schemeClr val="bg1"/>
                    </a:solidFill>
                  </a:tcPr>
                </a:tc>
                <a:tc>
                  <a:txBody>
                    <a:bodyPr/>
                    <a:lstStyle/>
                    <a:p>
                      <a:pPr algn="ctr" fontAlgn="b"/>
                      <a:r>
                        <a:rPr lang="es-ES_tradnl" sz="1400" b="0" i="0" u="none" strike="noStrike">
                          <a:latin typeface="Arial"/>
                        </a:rPr>
                        <a:t>11.942.395</a:t>
                      </a:r>
                    </a:p>
                  </a:txBody>
                  <a:tcPr marL="0" marR="0" marT="0" marB="0" anchor="ctr">
                    <a:solidFill>
                      <a:schemeClr val="bg1"/>
                    </a:solidFill>
                  </a:tcPr>
                </a:tc>
                <a:tc>
                  <a:txBody>
                    <a:bodyPr/>
                    <a:lstStyle/>
                    <a:p>
                      <a:pPr algn="ctr" fontAlgn="b"/>
                      <a:r>
                        <a:rPr lang="es-ES_tradnl" sz="1400" b="0" i="0" u="none" strike="noStrike">
                          <a:latin typeface="Arial"/>
                        </a:rPr>
                        <a:t>12.077.252</a:t>
                      </a:r>
                    </a:p>
                  </a:txBody>
                  <a:tcPr marL="0" marR="0" marT="0" marB="0" anchor="ctr">
                    <a:solidFill>
                      <a:schemeClr val="bg1"/>
                    </a:solidFill>
                  </a:tcPr>
                </a:tc>
              </a:tr>
              <a:tr h="377110">
                <a:tc>
                  <a:txBody>
                    <a:bodyPr/>
                    <a:lstStyle/>
                    <a:p>
                      <a:pPr marL="0" indent="176213" algn="l" fontAlgn="ctr"/>
                      <a:r>
                        <a:rPr lang="es-ES_tradnl" sz="1400" b="0" i="0" u="none" strike="noStrike" dirty="0">
                          <a:latin typeface="Arial"/>
                        </a:rPr>
                        <a:t>Población femenina en el año </a:t>
                      </a:r>
                    </a:p>
                  </a:txBody>
                  <a:tcPr marL="180000" marR="0" marT="0" marB="0" anchor="ctr">
                    <a:solidFill>
                      <a:schemeClr val="bg1"/>
                    </a:solidFill>
                  </a:tcPr>
                </a:tc>
                <a:tc>
                  <a:txBody>
                    <a:bodyPr/>
                    <a:lstStyle/>
                    <a:p>
                      <a:pPr algn="ctr" fontAlgn="ctr"/>
                      <a:r>
                        <a:rPr lang="es-ES_tradnl" sz="1400" b="0" i="0" u="none" strike="noStrike" dirty="0">
                          <a:latin typeface="Arial"/>
                        </a:rPr>
                        <a:t> </a:t>
                      </a:r>
                    </a:p>
                  </a:txBody>
                  <a:tcPr marL="72000" marR="72000" marT="0" marB="0" anchor="ctr">
                    <a:solidFill>
                      <a:schemeClr val="bg1"/>
                    </a:solidFill>
                  </a:tcPr>
                </a:tc>
                <a:tc>
                  <a:txBody>
                    <a:bodyPr/>
                    <a:lstStyle/>
                    <a:p>
                      <a:pPr algn="ctr" fontAlgn="b"/>
                      <a:r>
                        <a:rPr lang="es-ES_tradnl" sz="1400" b="0" i="0" u="none" strike="noStrike">
                          <a:latin typeface="Arial"/>
                        </a:rPr>
                        <a:t>13.004.363</a:t>
                      </a:r>
                    </a:p>
                  </a:txBody>
                  <a:tcPr marL="0" marR="0" marT="0" marB="0" anchor="ctr">
                    <a:solidFill>
                      <a:schemeClr val="bg1"/>
                    </a:solidFill>
                  </a:tcPr>
                </a:tc>
                <a:tc>
                  <a:txBody>
                    <a:bodyPr/>
                    <a:lstStyle/>
                    <a:p>
                      <a:pPr algn="ctr" fontAlgn="b"/>
                      <a:r>
                        <a:rPr lang="es-ES_tradnl" sz="1400" b="0" i="0" u="none" strike="noStrike">
                          <a:latin typeface="Arial"/>
                        </a:rPr>
                        <a:t>13.177.535</a:t>
                      </a:r>
                    </a:p>
                  </a:txBody>
                  <a:tcPr marL="0" marR="0" marT="0" marB="0" anchor="ctr">
                    <a:solidFill>
                      <a:schemeClr val="bg1"/>
                    </a:solidFill>
                  </a:tcPr>
                </a:tc>
                <a:tc>
                  <a:txBody>
                    <a:bodyPr/>
                    <a:lstStyle/>
                    <a:p>
                      <a:pPr algn="ctr" fontAlgn="b"/>
                      <a:r>
                        <a:rPr lang="es-ES_tradnl" sz="1400" b="0" i="0" u="none" strike="noStrike">
                          <a:latin typeface="Arial"/>
                        </a:rPr>
                        <a:t>13.347.874</a:t>
                      </a:r>
                    </a:p>
                  </a:txBody>
                  <a:tcPr marL="0" marR="0" marT="0" marB="0" anchor="ctr">
                    <a:solidFill>
                      <a:schemeClr val="bg1"/>
                    </a:solidFill>
                  </a:tcPr>
                </a:tc>
                <a:tc>
                  <a:txBody>
                    <a:bodyPr/>
                    <a:lstStyle/>
                    <a:p>
                      <a:pPr algn="ctr" fontAlgn="b"/>
                      <a:r>
                        <a:rPr lang="es-ES_tradnl" sz="1400" b="0" i="0" u="none" strike="noStrike" dirty="0">
                          <a:latin typeface="Arial"/>
                        </a:rPr>
                        <a:t>13.510.936</a:t>
                      </a:r>
                    </a:p>
                  </a:txBody>
                  <a:tcPr marL="0" marR="0" marT="0" marB="0" anchor="ctr">
                    <a:solidFill>
                      <a:schemeClr val="bg1"/>
                    </a:solidFill>
                  </a:tcPr>
                </a:tc>
              </a:tr>
              <a:tr h="377110">
                <a:tc>
                  <a:txBody>
                    <a:bodyPr/>
                    <a:lstStyle/>
                    <a:p>
                      <a:pPr algn="l" fontAlgn="ctr"/>
                      <a:r>
                        <a:rPr lang="es-ES_tradnl" sz="1400" b="0" i="0" u="none" strike="noStrike" dirty="0">
                          <a:latin typeface="Arial"/>
                        </a:rPr>
                        <a:t>Población </a:t>
                      </a:r>
                      <a:r>
                        <a:rPr lang="es-ES_tradnl" sz="1400" b="0" i="0" u="none" strike="noStrike" dirty="0" smtClean="0">
                          <a:latin typeface="Arial"/>
                        </a:rPr>
                        <a:t>con EPOC </a:t>
                      </a:r>
                      <a:r>
                        <a:rPr lang="es-ES_tradnl" sz="1200" b="0" i="0" u="none" strike="noStrike" dirty="0" smtClean="0">
                          <a:latin typeface="Arial"/>
                        </a:rPr>
                        <a:t>(prevalente)</a:t>
                      </a:r>
                      <a:endParaRPr lang="es-ES_tradnl" sz="1400" b="0" i="0" u="none" strike="noStrike" dirty="0">
                        <a:latin typeface="Arial"/>
                      </a:endParaRPr>
                    </a:p>
                  </a:txBody>
                  <a:tcPr marL="180000" marR="0" marT="0" marB="0" anchor="ctr">
                    <a:solidFill>
                      <a:schemeClr val="bg1"/>
                    </a:solidFill>
                  </a:tcPr>
                </a:tc>
                <a:tc>
                  <a:txBody>
                    <a:bodyPr/>
                    <a:lstStyle/>
                    <a:p>
                      <a:pPr algn="ctr" fontAlgn="ctr"/>
                      <a:r>
                        <a:rPr lang="es-ES_tradnl" sz="1400" b="0" i="0" u="none" strike="noStrike" dirty="0">
                          <a:latin typeface="Arial"/>
                        </a:rPr>
                        <a:t>1.913.441</a:t>
                      </a:r>
                    </a:p>
                  </a:txBody>
                  <a:tcPr marL="0" marR="0" marT="0" marB="0" anchor="ctr">
                    <a:solidFill>
                      <a:schemeClr val="bg1"/>
                    </a:solidFill>
                  </a:tcPr>
                </a:tc>
                <a:tc>
                  <a:txBody>
                    <a:bodyPr/>
                    <a:lstStyle/>
                    <a:p>
                      <a:pPr algn="ctr" fontAlgn="ctr"/>
                      <a:r>
                        <a:rPr lang="es-ES_tradnl" sz="1400" b="0" i="0" u="none" strike="noStrike" dirty="0">
                          <a:latin typeface="Arial"/>
                        </a:rPr>
                        <a:t> </a:t>
                      </a:r>
                    </a:p>
                  </a:txBody>
                  <a:tcPr marL="0" marR="0" marT="0" marB="0" anchor="ctr">
                    <a:solidFill>
                      <a:schemeClr val="bg1"/>
                    </a:solidFill>
                  </a:tcPr>
                </a:tc>
                <a:tc>
                  <a:txBody>
                    <a:bodyPr/>
                    <a:lstStyle/>
                    <a:p>
                      <a:pPr algn="ctr" fontAlgn="ctr"/>
                      <a:r>
                        <a:rPr lang="es-ES_tradnl" sz="1400" b="0" i="0" u="none" strike="noStrike">
                          <a:latin typeface="Arial"/>
                        </a:rPr>
                        <a:t> </a:t>
                      </a:r>
                    </a:p>
                  </a:txBody>
                  <a:tcPr marL="0" marR="0" marT="0" marB="0" anchor="ctr">
                    <a:solidFill>
                      <a:schemeClr val="bg1"/>
                    </a:solidFill>
                  </a:tcPr>
                </a:tc>
                <a:tc>
                  <a:txBody>
                    <a:bodyPr/>
                    <a:lstStyle/>
                    <a:p>
                      <a:pPr algn="ctr" fontAlgn="ctr"/>
                      <a:r>
                        <a:rPr lang="es-ES_tradnl" sz="1400" b="0" i="0" u="none" strike="noStrike">
                          <a:latin typeface="Arial"/>
                        </a:rPr>
                        <a:t> </a:t>
                      </a:r>
                    </a:p>
                  </a:txBody>
                  <a:tcPr marL="0" marR="0" marT="0" marB="0" anchor="ctr">
                    <a:solidFill>
                      <a:schemeClr val="bg1"/>
                    </a:solidFill>
                  </a:tcPr>
                </a:tc>
                <a:tc>
                  <a:txBody>
                    <a:bodyPr/>
                    <a:lstStyle/>
                    <a:p>
                      <a:pPr algn="ctr" fontAlgn="ctr"/>
                      <a:r>
                        <a:rPr lang="es-ES_tradnl" sz="1400" b="0" i="0" u="none" strike="noStrike">
                          <a:latin typeface="Arial"/>
                        </a:rPr>
                        <a:t> </a:t>
                      </a:r>
                    </a:p>
                  </a:txBody>
                  <a:tcPr marL="0" marR="0" marT="0" marB="0" anchor="ctr">
                    <a:solidFill>
                      <a:schemeClr val="bg1"/>
                    </a:solidFill>
                  </a:tcPr>
                </a:tc>
              </a:tr>
              <a:tr h="377110">
                <a:tc>
                  <a:txBody>
                    <a:bodyPr/>
                    <a:lstStyle/>
                    <a:p>
                      <a:pPr algn="l" fontAlgn="ctr"/>
                      <a:r>
                        <a:rPr lang="es-ES_tradnl" sz="1400" b="0" i="0" u="none" strike="noStrike" dirty="0">
                          <a:latin typeface="Arial"/>
                        </a:rPr>
                        <a:t>Población </a:t>
                      </a:r>
                      <a:r>
                        <a:rPr lang="es-ES_tradnl" sz="1400" b="0" i="0" u="none" strike="noStrike" dirty="0" smtClean="0">
                          <a:latin typeface="Arial"/>
                        </a:rPr>
                        <a:t>con EPOC </a:t>
                      </a:r>
                      <a:r>
                        <a:rPr lang="es-ES_tradnl" sz="1200" b="0" i="0" u="none" strike="noStrike" dirty="0" smtClean="0">
                          <a:latin typeface="Arial"/>
                        </a:rPr>
                        <a:t>(nuevos casos/año)</a:t>
                      </a:r>
                      <a:endParaRPr lang="es-ES_tradnl" sz="1400" b="0" i="0" u="none" strike="noStrike" dirty="0">
                        <a:latin typeface="Arial"/>
                      </a:endParaRPr>
                    </a:p>
                  </a:txBody>
                  <a:tcPr marL="180000" marR="0" marT="0" marB="0" anchor="ctr">
                    <a:solidFill>
                      <a:schemeClr val="bg1"/>
                    </a:solidFill>
                  </a:tcPr>
                </a:tc>
                <a:tc>
                  <a:txBody>
                    <a:bodyPr/>
                    <a:lstStyle/>
                    <a:p>
                      <a:pPr algn="ctr" fontAlgn="ctr"/>
                      <a:endParaRPr lang="es-ES_tradnl" sz="1400" b="0" i="0" u="none" strike="noStrike">
                        <a:latin typeface="Arial"/>
                      </a:endParaRPr>
                    </a:p>
                  </a:txBody>
                  <a:tcPr marL="0" marR="0" marT="0" marB="0" anchor="ctr">
                    <a:solidFill>
                      <a:schemeClr val="bg1"/>
                    </a:solidFill>
                  </a:tcPr>
                </a:tc>
                <a:tc>
                  <a:txBody>
                    <a:bodyPr/>
                    <a:lstStyle/>
                    <a:p>
                      <a:pPr algn="ctr" fontAlgn="ctr"/>
                      <a:r>
                        <a:rPr lang="es-ES_tradnl" sz="1400" b="0" i="0" u="none" strike="noStrike" dirty="0">
                          <a:latin typeface="Arial"/>
                        </a:rPr>
                        <a:t>222.000</a:t>
                      </a:r>
                    </a:p>
                  </a:txBody>
                  <a:tcPr marL="0" marR="0" marT="0" marB="0" anchor="ctr">
                    <a:solidFill>
                      <a:schemeClr val="bg1"/>
                    </a:solidFill>
                  </a:tcPr>
                </a:tc>
                <a:tc>
                  <a:txBody>
                    <a:bodyPr/>
                    <a:lstStyle/>
                    <a:p>
                      <a:pPr algn="ctr" fontAlgn="ctr"/>
                      <a:r>
                        <a:rPr lang="es-ES_tradnl" sz="1400" b="0" i="0" u="none" strike="noStrike">
                          <a:latin typeface="Arial"/>
                        </a:rPr>
                        <a:t>224.888</a:t>
                      </a:r>
                    </a:p>
                  </a:txBody>
                  <a:tcPr marL="0" marR="0" marT="0" marB="0" anchor="ctr">
                    <a:solidFill>
                      <a:schemeClr val="bg1"/>
                    </a:solidFill>
                  </a:tcPr>
                </a:tc>
                <a:tc>
                  <a:txBody>
                    <a:bodyPr/>
                    <a:lstStyle/>
                    <a:p>
                      <a:pPr algn="ctr" fontAlgn="ctr"/>
                      <a:r>
                        <a:rPr lang="es-ES_tradnl" sz="1400" b="0" i="0" u="none" strike="noStrike">
                          <a:latin typeface="Arial"/>
                        </a:rPr>
                        <a:t>227.680</a:t>
                      </a:r>
                    </a:p>
                  </a:txBody>
                  <a:tcPr marL="0" marR="0" marT="0" marB="0" anchor="ctr">
                    <a:solidFill>
                      <a:schemeClr val="bg1"/>
                    </a:solidFill>
                  </a:tcPr>
                </a:tc>
                <a:tc>
                  <a:txBody>
                    <a:bodyPr/>
                    <a:lstStyle/>
                    <a:p>
                      <a:pPr algn="ctr" fontAlgn="ctr"/>
                      <a:r>
                        <a:rPr lang="es-ES_tradnl" sz="1400" b="0" i="0" u="none" strike="noStrike" dirty="0">
                          <a:latin typeface="Arial"/>
                        </a:rPr>
                        <a:t>230.289</a:t>
                      </a:r>
                    </a:p>
                  </a:txBody>
                  <a:tcPr marL="0" marR="0" marT="0" marB="0" anchor="ctr">
                    <a:solidFill>
                      <a:schemeClr val="bg1"/>
                    </a:solidFill>
                  </a:tcPr>
                </a:tc>
              </a:tr>
              <a:tr h="377110">
                <a:tc>
                  <a:txBody>
                    <a:bodyPr/>
                    <a:lstStyle/>
                    <a:p>
                      <a:pPr algn="l" fontAlgn="ctr"/>
                      <a:r>
                        <a:rPr lang="es-ES_tradnl" sz="1400" b="0" i="0" u="none" strike="noStrike" dirty="0">
                          <a:latin typeface="Arial"/>
                        </a:rPr>
                        <a:t>Diagnosticados de EPOC</a:t>
                      </a:r>
                    </a:p>
                  </a:txBody>
                  <a:tcPr marL="180000" marR="0" marT="0" marB="0" anchor="ctr">
                    <a:solidFill>
                      <a:schemeClr val="bg1"/>
                    </a:solidFill>
                  </a:tcPr>
                </a:tc>
                <a:tc>
                  <a:txBody>
                    <a:bodyPr/>
                    <a:lstStyle/>
                    <a:p>
                      <a:pPr algn="ctr" fontAlgn="ctr"/>
                      <a:r>
                        <a:rPr lang="es-ES_tradnl" sz="1400" b="0" i="0" u="none" strike="noStrike" dirty="0">
                          <a:latin typeface="Arial"/>
                        </a:rPr>
                        <a:t>568.292</a:t>
                      </a:r>
                    </a:p>
                  </a:txBody>
                  <a:tcPr marL="0" marR="0" marT="0" marB="0" anchor="ctr">
                    <a:solidFill>
                      <a:schemeClr val="bg1"/>
                    </a:solidFill>
                  </a:tcPr>
                </a:tc>
                <a:tc>
                  <a:txBody>
                    <a:bodyPr/>
                    <a:lstStyle/>
                    <a:p>
                      <a:pPr algn="ctr" fontAlgn="ctr"/>
                      <a:r>
                        <a:rPr lang="es-ES_tradnl" sz="1400" b="0" i="0" u="none" strike="noStrike">
                          <a:latin typeface="Arial"/>
                        </a:rPr>
                        <a:t>65.934</a:t>
                      </a:r>
                    </a:p>
                  </a:txBody>
                  <a:tcPr marL="0" marR="0" marT="0" marB="0" anchor="ctr">
                    <a:solidFill>
                      <a:schemeClr val="bg1"/>
                    </a:solidFill>
                  </a:tcPr>
                </a:tc>
                <a:tc>
                  <a:txBody>
                    <a:bodyPr/>
                    <a:lstStyle/>
                    <a:p>
                      <a:pPr algn="ctr" fontAlgn="ctr"/>
                      <a:r>
                        <a:rPr lang="es-ES_tradnl" sz="1400" b="0" i="0" u="none" strike="noStrike">
                          <a:latin typeface="Arial"/>
                        </a:rPr>
                        <a:t>66.792</a:t>
                      </a:r>
                    </a:p>
                  </a:txBody>
                  <a:tcPr marL="0" marR="0" marT="0" marB="0" anchor="ctr">
                    <a:solidFill>
                      <a:schemeClr val="bg1"/>
                    </a:solidFill>
                  </a:tcPr>
                </a:tc>
                <a:tc>
                  <a:txBody>
                    <a:bodyPr/>
                    <a:lstStyle/>
                    <a:p>
                      <a:pPr algn="ctr" fontAlgn="ctr"/>
                      <a:r>
                        <a:rPr lang="es-ES_tradnl" sz="1400" b="0" i="0" u="none" strike="noStrike">
                          <a:latin typeface="Arial"/>
                        </a:rPr>
                        <a:t>67.621</a:t>
                      </a:r>
                    </a:p>
                  </a:txBody>
                  <a:tcPr marL="0" marR="0" marT="0" marB="0" anchor="ctr">
                    <a:solidFill>
                      <a:schemeClr val="bg1"/>
                    </a:solidFill>
                  </a:tcPr>
                </a:tc>
                <a:tc>
                  <a:txBody>
                    <a:bodyPr/>
                    <a:lstStyle/>
                    <a:p>
                      <a:pPr algn="ctr" fontAlgn="ctr"/>
                      <a:r>
                        <a:rPr lang="es-ES_tradnl" sz="1400" b="0" i="0" u="none" strike="noStrike">
                          <a:latin typeface="Arial"/>
                        </a:rPr>
                        <a:t>68.396</a:t>
                      </a:r>
                    </a:p>
                  </a:txBody>
                  <a:tcPr marL="0" marR="0" marT="0" marB="0" anchor="ctr">
                    <a:solidFill>
                      <a:schemeClr val="bg1"/>
                    </a:solidFill>
                  </a:tcPr>
                </a:tc>
              </a:tr>
              <a:tr h="377110">
                <a:tc>
                  <a:txBody>
                    <a:bodyPr/>
                    <a:lstStyle/>
                    <a:p>
                      <a:pPr marL="0" indent="176213" algn="l" fontAlgn="ctr"/>
                      <a:r>
                        <a:rPr lang="es-ES_tradnl" sz="1400" b="0" i="0" u="none" strike="noStrike" dirty="0">
                          <a:latin typeface="Arial"/>
                        </a:rPr>
                        <a:t>Fumadores con EPOC </a:t>
                      </a:r>
                    </a:p>
                  </a:txBody>
                  <a:tcPr marL="180000" marR="0" marT="0" marB="0" anchor="ctr">
                    <a:solidFill>
                      <a:schemeClr val="bg1"/>
                    </a:solidFill>
                  </a:tcPr>
                </a:tc>
                <a:tc>
                  <a:txBody>
                    <a:bodyPr/>
                    <a:lstStyle/>
                    <a:p>
                      <a:pPr algn="ctr" fontAlgn="ctr"/>
                      <a:r>
                        <a:rPr lang="es-ES_tradnl" sz="1400" b="0" i="0" u="none" strike="noStrike">
                          <a:latin typeface="Arial"/>
                        </a:rPr>
                        <a:t>110.666</a:t>
                      </a:r>
                    </a:p>
                  </a:txBody>
                  <a:tcPr marL="0" marR="0" marT="0" marB="0" anchor="ctr">
                    <a:solidFill>
                      <a:schemeClr val="bg1"/>
                    </a:solidFill>
                  </a:tcPr>
                </a:tc>
                <a:tc>
                  <a:txBody>
                    <a:bodyPr/>
                    <a:lstStyle/>
                    <a:p>
                      <a:pPr algn="ctr" fontAlgn="ctr"/>
                      <a:r>
                        <a:rPr lang="es-ES_tradnl" sz="1400" b="0" i="0" u="none" strike="noStrike">
                          <a:latin typeface="Arial"/>
                        </a:rPr>
                        <a:t>16.385</a:t>
                      </a:r>
                    </a:p>
                  </a:txBody>
                  <a:tcPr marL="0" marR="0" marT="0" marB="0" anchor="ctr">
                    <a:solidFill>
                      <a:schemeClr val="bg1"/>
                    </a:solidFill>
                  </a:tcPr>
                </a:tc>
                <a:tc>
                  <a:txBody>
                    <a:bodyPr/>
                    <a:lstStyle/>
                    <a:p>
                      <a:pPr algn="ctr" fontAlgn="ctr"/>
                      <a:r>
                        <a:rPr lang="es-ES_tradnl" sz="1400" b="0" i="0" u="none" strike="noStrike">
                          <a:latin typeface="Arial"/>
                        </a:rPr>
                        <a:t>16.579</a:t>
                      </a:r>
                    </a:p>
                  </a:txBody>
                  <a:tcPr marL="0" marR="0" marT="0" marB="0" anchor="ctr">
                    <a:solidFill>
                      <a:schemeClr val="bg1"/>
                    </a:solidFill>
                  </a:tcPr>
                </a:tc>
                <a:tc>
                  <a:txBody>
                    <a:bodyPr/>
                    <a:lstStyle/>
                    <a:p>
                      <a:pPr algn="ctr" fontAlgn="ctr"/>
                      <a:r>
                        <a:rPr lang="es-ES_tradnl" sz="1400" b="0" i="0" u="none" strike="noStrike">
                          <a:latin typeface="Arial"/>
                        </a:rPr>
                        <a:t>16.762</a:t>
                      </a:r>
                    </a:p>
                  </a:txBody>
                  <a:tcPr marL="0" marR="0" marT="0" marB="0" anchor="ctr">
                    <a:solidFill>
                      <a:schemeClr val="bg1"/>
                    </a:solidFill>
                  </a:tcPr>
                </a:tc>
                <a:tc>
                  <a:txBody>
                    <a:bodyPr/>
                    <a:lstStyle/>
                    <a:p>
                      <a:pPr algn="ctr" fontAlgn="ctr"/>
                      <a:r>
                        <a:rPr lang="es-ES_tradnl" sz="1400" b="0" i="0" u="none" strike="noStrike">
                          <a:latin typeface="Arial"/>
                        </a:rPr>
                        <a:t>16.927</a:t>
                      </a:r>
                    </a:p>
                  </a:txBody>
                  <a:tcPr marL="0" marR="0" marT="0" marB="0" anchor="ctr">
                    <a:solidFill>
                      <a:schemeClr val="bg1"/>
                    </a:solidFill>
                  </a:tcPr>
                </a:tc>
              </a:tr>
              <a:tr h="377110">
                <a:tc>
                  <a:txBody>
                    <a:bodyPr/>
                    <a:lstStyle/>
                    <a:p>
                      <a:pPr marL="0" indent="176213" algn="l" fontAlgn="ctr"/>
                      <a:r>
                        <a:rPr lang="es-ES_tradnl" sz="1400" b="0" i="0" u="none" strike="noStrike" dirty="0">
                          <a:latin typeface="Arial"/>
                        </a:rPr>
                        <a:t>Desean dejar de fumar </a:t>
                      </a:r>
                    </a:p>
                  </a:txBody>
                  <a:tcPr marL="180000" marR="0" marT="0" marB="0" anchor="ctr">
                    <a:solidFill>
                      <a:schemeClr val="bg1"/>
                    </a:solidFill>
                  </a:tcPr>
                </a:tc>
                <a:tc>
                  <a:txBody>
                    <a:bodyPr/>
                    <a:lstStyle/>
                    <a:p>
                      <a:pPr algn="ctr" fontAlgn="ctr"/>
                      <a:r>
                        <a:rPr lang="es-ES_tradnl" sz="1400" b="0" i="0" u="none" strike="noStrike">
                          <a:latin typeface="Arial"/>
                        </a:rPr>
                        <a:t>101.260</a:t>
                      </a:r>
                    </a:p>
                  </a:txBody>
                  <a:tcPr marL="0" marR="0" marT="0" marB="0" anchor="ctr">
                    <a:solidFill>
                      <a:schemeClr val="bg1"/>
                    </a:solidFill>
                  </a:tcPr>
                </a:tc>
                <a:tc>
                  <a:txBody>
                    <a:bodyPr/>
                    <a:lstStyle/>
                    <a:p>
                      <a:pPr algn="ctr" fontAlgn="ctr"/>
                      <a:r>
                        <a:rPr lang="es-ES_tradnl" sz="1400" b="0" i="0" u="none" strike="noStrike">
                          <a:latin typeface="Arial"/>
                        </a:rPr>
                        <a:t>14.992</a:t>
                      </a:r>
                    </a:p>
                  </a:txBody>
                  <a:tcPr marL="0" marR="0" marT="0" marB="0" anchor="ctr">
                    <a:solidFill>
                      <a:schemeClr val="bg1"/>
                    </a:solidFill>
                  </a:tcPr>
                </a:tc>
                <a:tc>
                  <a:txBody>
                    <a:bodyPr/>
                    <a:lstStyle/>
                    <a:p>
                      <a:pPr algn="ctr" fontAlgn="ctr"/>
                      <a:r>
                        <a:rPr lang="es-ES_tradnl" sz="1400" b="0" i="0" u="none" strike="noStrike">
                          <a:latin typeface="Arial"/>
                        </a:rPr>
                        <a:t>15.170</a:t>
                      </a:r>
                    </a:p>
                  </a:txBody>
                  <a:tcPr marL="0" marR="0" marT="0" marB="0" anchor="ctr">
                    <a:solidFill>
                      <a:schemeClr val="bg1"/>
                    </a:solidFill>
                  </a:tcPr>
                </a:tc>
                <a:tc>
                  <a:txBody>
                    <a:bodyPr/>
                    <a:lstStyle/>
                    <a:p>
                      <a:pPr algn="ctr" fontAlgn="ctr"/>
                      <a:r>
                        <a:rPr lang="es-ES_tradnl" sz="1400" b="0" i="0" u="none" strike="noStrike">
                          <a:latin typeface="Arial"/>
                        </a:rPr>
                        <a:t>15.337</a:t>
                      </a:r>
                    </a:p>
                  </a:txBody>
                  <a:tcPr marL="0" marR="0" marT="0" marB="0" anchor="ctr">
                    <a:solidFill>
                      <a:schemeClr val="bg1"/>
                    </a:solidFill>
                  </a:tcPr>
                </a:tc>
                <a:tc>
                  <a:txBody>
                    <a:bodyPr/>
                    <a:lstStyle/>
                    <a:p>
                      <a:pPr algn="ctr" fontAlgn="ctr"/>
                      <a:r>
                        <a:rPr lang="es-ES_tradnl" sz="1400" b="0" i="0" u="none" strike="noStrike">
                          <a:latin typeface="Arial"/>
                        </a:rPr>
                        <a:t>15.488</a:t>
                      </a:r>
                    </a:p>
                  </a:txBody>
                  <a:tcPr marL="0" marR="0" marT="0" marB="0" anchor="ctr">
                    <a:solidFill>
                      <a:schemeClr val="bg1"/>
                    </a:solidFill>
                  </a:tcPr>
                </a:tc>
              </a:tr>
              <a:tr h="377110">
                <a:tc>
                  <a:txBody>
                    <a:bodyPr/>
                    <a:lstStyle/>
                    <a:p>
                      <a:pPr marL="0" indent="176213" algn="l" fontAlgn="ctr"/>
                      <a:r>
                        <a:rPr lang="es-ES_tradnl" sz="1400" b="0" i="0" u="none" strike="noStrike" dirty="0">
                          <a:latin typeface="Arial"/>
                        </a:rPr>
                        <a:t>Dispuestos a dejar de </a:t>
                      </a:r>
                      <a:r>
                        <a:rPr lang="es-ES_tradnl" sz="1400" b="0" i="0" u="none" strike="noStrike" dirty="0" smtClean="0">
                          <a:latin typeface="Arial"/>
                        </a:rPr>
                        <a:t>fumar</a:t>
                      </a:r>
                      <a:endParaRPr lang="es-ES_tradnl" sz="1400" b="0" i="0" u="none" strike="noStrike" dirty="0">
                        <a:latin typeface="Arial"/>
                      </a:endParaRPr>
                    </a:p>
                  </a:txBody>
                  <a:tcPr marL="180000" marR="0" marT="0" marB="0" anchor="ctr">
                    <a:lnB w="38100" cap="flat" cmpd="sng" algn="ctr">
                      <a:solidFill>
                        <a:schemeClr val="tx1"/>
                      </a:solidFill>
                      <a:prstDash val="solid"/>
                      <a:round/>
                      <a:headEnd type="none" w="med" len="med"/>
                      <a:tailEnd type="none" w="med" len="med"/>
                    </a:lnB>
                    <a:solidFill>
                      <a:schemeClr val="bg1"/>
                    </a:solidFill>
                  </a:tcPr>
                </a:tc>
                <a:tc>
                  <a:txBody>
                    <a:bodyPr/>
                    <a:lstStyle/>
                    <a:p>
                      <a:pPr algn="ctr" fontAlgn="ctr"/>
                      <a:r>
                        <a:rPr lang="es-ES_tradnl" sz="1400" b="0" i="0" u="none" strike="noStrike">
                          <a:latin typeface="Arial"/>
                        </a:rPr>
                        <a:t>43.339</a:t>
                      </a:r>
                    </a:p>
                  </a:txBody>
                  <a:tcPr marL="0" marR="0" marT="0" marB="0" anchor="ctr">
                    <a:lnB w="38100" cap="flat" cmpd="sng" algn="ctr">
                      <a:solidFill>
                        <a:schemeClr val="tx1"/>
                      </a:solidFill>
                      <a:prstDash val="solid"/>
                      <a:round/>
                      <a:headEnd type="none" w="med" len="med"/>
                      <a:tailEnd type="none" w="med" len="med"/>
                    </a:lnB>
                    <a:solidFill>
                      <a:schemeClr val="bg1"/>
                    </a:solidFill>
                  </a:tcPr>
                </a:tc>
                <a:tc>
                  <a:txBody>
                    <a:bodyPr/>
                    <a:lstStyle/>
                    <a:p>
                      <a:pPr algn="ctr" fontAlgn="ctr"/>
                      <a:r>
                        <a:rPr lang="es-ES_tradnl" sz="1400" b="0" i="0" u="none" strike="noStrike">
                          <a:latin typeface="Arial"/>
                        </a:rPr>
                        <a:t>6.417</a:t>
                      </a:r>
                    </a:p>
                  </a:txBody>
                  <a:tcPr marL="0" marR="0" marT="0" marB="0" anchor="ctr">
                    <a:lnB w="38100" cap="flat" cmpd="sng" algn="ctr">
                      <a:solidFill>
                        <a:schemeClr val="tx1"/>
                      </a:solidFill>
                      <a:prstDash val="solid"/>
                      <a:round/>
                      <a:headEnd type="none" w="med" len="med"/>
                      <a:tailEnd type="none" w="med" len="med"/>
                    </a:lnB>
                    <a:solidFill>
                      <a:schemeClr val="bg1"/>
                    </a:solidFill>
                  </a:tcPr>
                </a:tc>
                <a:tc>
                  <a:txBody>
                    <a:bodyPr/>
                    <a:lstStyle/>
                    <a:p>
                      <a:pPr algn="ctr" fontAlgn="ctr"/>
                      <a:r>
                        <a:rPr lang="es-ES_tradnl" sz="1400" b="0" i="0" u="none" strike="noStrike">
                          <a:latin typeface="Arial"/>
                        </a:rPr>
                        <a:t>6.493</a:t>
                      </a:r>
                    </a:p>
                  </a:txBody>
                  <a:tcPr marL="0" marR="0" marT="0" marB="0" anchor="ctr">
                    <a:lnB w="38100" cap="flat" cmpd="sng" algn="ctr">
                      <a:solidFill>
                        <a:schemeClr val="tx1"/>
                      </a:solidFill>
                      <a:prstDash val="solid"/>
                      <a:round/>
                      <a:headEnd type="none" w="med" len="med"/>
                      <a:tailEnd type="none" w="med" len="med"/>
                    </a:lnB>
                    <a:solidFill>
                      <a:schemeClr val="bg1"/>
                    </a:solidFill>
                  </a:tcPr>
                </a:tc>
                <a:tc>
                  <a:txBody>
                    <a:bodyPr/>
                    <a:lstStyle/>
                    <a:p>
                      <a:pPr algn="ctr" fontAlgn="ctr"/>
                      <a:r>
                        <a:rPr lang="es-ES_tradnl" sz="1400" b="0" i="0" u="none" strike="noStrike">
                          <a:latin typeface="Arial"/>
                        </a:rPr>
                        <a:t>6.564</a:t>
                      </a:r>
                    </a:p>
                  </a:txBody>
                  <a:tcPr marL="0" marR="0" marT="0" marB="0" anchor="ctr">
                    <a:lnB w="38100" cap="flat" cmpd="sng" algn="ctr">
                      <a:solidFill>
                        <a:schemeClr val="tx1"/>
                      </a:solidFill>
                      <a:prstDash val="solid"/>
                      <a:round/>
                      <a:headEnd type="none" w="med" len="med"/>
                      <a:tailEnd type="none" w="med" len="med"/>
                    </a:lnB>
                    <a:solidFill>
                      <a:schemeClr val="bg1"/>
                    </a:solidFill>
                  </a:tcPr>
                </a:tc>
                <a:tc>
                  <a:txBody>
                    <a:bodyPr/>
                    <a:lstStyle/>
                    <a:p>
                      <a:pPr algn="ctr" fontAlgn="ctr"/>
                      <a:r>
                        <a:rPr lang="es-ES_tradnl" sz="1400" b="0" i="0" u="none" strike="noStrike">
                          <a:latin typeface="Arial"/>
                        </a:rPr>
                        <a:t>6.629</a:t>
                      </a:r>
                    </a:p>
                  </a:txBody>
                  <a:tcPr marL="0" marR="0" marT="0" marB="0" anchor="ctr">
                    <a:lnB w="38100" cap="flat" cmpd="sng" algn="ctr">
                      <a:solidFill>
                        <a:schemeClr val="tx1"/>
                      </a:solidFill>
                      <a:prstDash val="solid"/>
                      <a:round/>
                      <a:headEnd type="none" w="med" len="med"/>
                      <a:tailEnd type="none" w="med" len="med"/>
                    </a:lnB>
                    <a:solidFill>
                      <a:schemeClr val="bg1"/>
                    </a:solidFill>
                  </a:tcPr>
                </a:tc>
              </a:tr>
              <a:tr h="377110">
                <a:tc>
                  <a:txBody>
                    <a:bodyPr/>
                    <a:lstStyle/>
                    <a:p>
                      <a:pPr marL="0" indent="176213" algn="l" fontAlgn="ctr"/>
                      <a:r>
                        <a:rPr lang="es-ES_tradnl" sz="1400" b="0" i="1" u="none" strike="noStrike" dirty="0" smtClean="0">
                          <a:effectLst/>
                          <a:latin typeface="Arial"/>
                        </a:rPr>
                        <a:t>Usaría</a:t>
                      </a:r>
                      <a:r>
                        <a:rPr lang="es-ES_tradnl" sz="1400" b="0" i="1" u="none" strike="noStrike" baseline="0" dirty="0" smtClean="0">
                          <a:effectLst/>
                          <a:latin typeface="Arial"/>
                        </a:rPr>
                        <a:t>n </a:t>
                      </a:r>
                      <a:r>
                        <a:rPr lang="es-ES_tradnl" sz="1400" b="0" i="1" u="none" strike="noStrike" baseline="0" dirty="0" err="1" smtClean="0">
                          <a:effectLst/>
                          <a:latin typeface="Arial"/>
                        </a:rPr>
                        <a:t>tto</a:t>
                      </a:r>
                      <a:r>
                        <a:rPr lang="es-ES_tradnl" sz="1400" b="0" i="1" u="none" strike="noStrike" baseline="0" dirty="0" smtClean="0">
                          <a:effectLst/>
                          <a:latin typeface="Arial"/>
                        </a:rPr>
                        <a:t> Farmacológico</a:t>
                      </a:r>
                      <a:endParaRPr lang="es-ES_tradnl" sz="1400" b="0" i="1" u="none" strike="noStrike" dirty="0">
                        <a:effectLst/>
                        <a:latin typeface="Arial"/>
                      </a:endParaRPr>
                    </a:p>
                  </a:txBody>
                  <a:tcPr marL="180000" marR="0" marT="0" marB="0" anchor="ctr">
                    <a:lnL w="381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tcPr>
                </a:tc>
                <a:tc>
                  <a:txBody>
                    <a:bodyPr/>
                    <a:lstStyle/>
                    <a:p>
                      <a:pPr algn="ctr" fontAlgn="ctr"/>
                      <a:r>
                        <a:rPr lang="es-ES_tradnl" sz="1400" b="1" i="1" u="none" strike="noStrike" dirty="0">
                          <a:latin typeface="Arial"/>
                        </a:rPr>
                        <a:t>26.740</a:t>
                      </a:r>
                    </a:p>
                  </a:txBody>
                  <a:tcPr marL="0" marR="0" marT="0" marB="0" anchor="ctr">
                    <a:lnT w="38100" cap="flat" cmpd="sng" algn="ctr">
                      <a:solidFill>
                        <a:schemeClr val="tx1"/>
                      </a:solidFill>
                      <a:prstDash val="solid"/>
                      <a:round/>
                      <a:headEnd type="none" w="med" len="med"/>
                      <a:tailEnd type="none" w="med" len="med"/>
                    </a:lnT>
                  </a:tcPr>
                </a:tc>
                <a:tc>
                  <a:txBody>
                    <a:bodyPr/>
                    <a:lstStyle/>
                    <a:p>
                      <a:pPr algn="ctr" fontAlgn="ctr"/>
                      <a:r>
                        <a:rPr lang="es-ES_tradnl" sz="1400" b="1" i="1" u="none" strike="noStrike" dirty="0">
                          <a:latin typeface="Arial"/>
                        </a:rPr>
                        <a:t>3.959</a:t>
                      </a:r>
                    </a:p>
                  </a:txBody>
                  <a:tcPr marL="0" marR="0" marT="0" marB="0" anchor="ctr">
                    <a:lnT w="38100" cap="flat" cmpd="sng" algn="ctr">
                      <a:solidFill>
                        <a:schemeClr val="tx1"/>
                      </a:solidFill>
                      <a:prstDash val="solid"/>
                      <a:round/>
                      <a:headEnd type="none" w="med" len="med"/>
                      <a:tailEnd type="none" w="med" len="med"/>
                    </a:lnT>
                  </a:tcPr>
                </a:tc>
                <a:tc>
                  <a:txBody>
                    <a:bodyPr/>
                    <a:lstStyle/>
                    <a:p>
                      <a:pPr algn="ctr" fontAlgn="ctr"/>
                      <a:r>
                        <a:rPr lang="es-ES_tradnl" sz="1400" b="1" i="1" u="none" strike="noStrike" dirty="0">
                          <a:latin typeface="Arial"/>
                        </a:rPr>
                        <a:t>4.006</a:t>
                      </a:r>
                    </a:p>
                  </a:txBody>
                  <a:tcPr marL="0" marR="0" marT="0" marB="0" anchor="ctr">
                    <a:lnT w="38100" cap="flat" cmpd="sng" algn="ctr">
                      <a:solidFill>
                        <a:schemeClr val="tx1"/>
                      </a:solidFill>
                      <a:prstDash val="solid"/>
                      <a:round/>
                      <a:headEnd type="none" w="med" len="med"/>
                      <a:tailEnd type="none" w="med" len="med"/>
                    </a:lnT>
                  </a:tcPr>
                </a:tc>
                <a:tc>
                  <a:txBody>
                    <a:bodyPr/>
                    <a:lstStyle/>
                    <a:p>
                      <a:pPr algn="ctr" fontAlgn="ctr"/>
                      <a:r>
                        <a:rPr lang="es-ES_tradnl" sz="1400" b="1" i="1" u="none" strike="noStrike" dirty="0">
                          <a:latin typeface="Arial"/>
                        </a:rPr>
                        <a:t>4.050</a:t>
                      </a:r>
                    </a:p>
                  </a:txBody>
                  <a:tcPr marL="0" marR="0" marT="0" marB="0" anchor="ctr">
                    <a:lnT w="38100" cap="flat" cmpd="sng" algn="ctr">
                      <a:solidFill>
                        <a:schemeClr val="tx1"/>
                      </a:solidFill>
                      <a:prstDash val="solid"/>
                      <a:round/>
                      <a:headEnd type="none" w="med" len="med"/>
                      <a:tailEnd type="none" w="med" len="med"/>
                    </a:lnT>
                  </a:tcPr>
                </a:tc>
                <a:tc>
                  <a:txBody>
                    <a:bodyPr/>
                    <a:lstStyle/>
                    <a:p>
                      <a:pPr algn="ctr" fontAlgn="ctr"/>
                      <a:r>
                        <a:rPr lang="es-ES_tradnl" sz="1400" b="1" i="1" u="none" strike="noStrike" dirty="0">
                          <a:latin typeface="Arial"/>
                        </a:rPr>
                        <a:t>4.090</a:t>
                      </a:r>
                    </a:p>
                  </a:txBody>
                  <a:tcPr marL="0" marR="0" marT="0" marB="0" anchor="ctr">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tcPr>
                </a:tc>
              </a:tr>
              <a:tr h="377110">
                <a:tc>
                  <a:txBody>
                    <a:bodyPr/>
                    <a:lstStyle/>
                    <a:p>
                      <a:pPr marL="0" indent="176213" algn="l" fontAlgn="ctr"/>
                      <a:r>
                        <a:rPr lang="es-ES_tradnl" sz="1400" b="0" i="1" u="none" strike="noStrike" dirty="0" smtClean="0">
                          <a:effectLst/>
                          <a:latin typeface="Arial"/>
                        </a:rPr>
                        <a:t>Fracasos tras intento cesación</a:t>
                      </a:r>
                      <a:r>
                        <a:rPr lang="es-ES_tradnl" sz="1400" b="0" i="1" u="none" strike="noStrike" baseline="0" dirty="0" smtClean="0">
                          <a:effectLst/>
                          <a:latin typeface="Arial"/>
                        </a:rPr>
                        <a:t> </a:t>
                      </a:r>
                      <a:endParaRPr lang="es-ES_tradnl" sz="1400" b="0" i="1" u="none" strike="noStrike" dirty="0">
                        <a:effectLst/>
                        <a:latin typeface="Arial"/>
                      </a:endParaRPr>
                    </a:p>
                  </a:txBody>
                  <a:tcPr marL="180000" marR="0" marT="0" marB="0" anchor="ctr">
                    <a:lnL w="38100" cap="flat" cmpd="sng" algn="ctr">
                      <a:solidFill>
                        <a:schemeClr val="tx1"/>
                      </a:solidFill>
                      <a:prstDash val="solid"/>
                      <a:round/>
                      <a:headEnd type="none" w="med" len="med"/>
                      <a:tailEnd type="none" w="med" len="med"/>
                    </a:lnL>
                  </a:tcPr>
                </a:tc>
                <a:tc>
                  <a:txBody>
                    <a:bodyPr/>
                    <a:lstStyle/>
                    <a:p>
                      <a:endParaRPr lang="es-ES_tradnl" b="1" i="1" dirty="0">
                        <a:effectLst/>
                      </a:endParaRPr>
                    </a:p>
                  </a:txBody>
                  <a:tcPr marL="0" marR="0" marT="0" marB="0" anchor="ctr"/>
                </a:tc>
                <a:tc>
                  <a:txBody>
                    <a:bodyPr/>
                    <a:lstStyle/>
                    <a:p>
                      <a:pPr algn="ctr" fontAlgn="ctr"/>
                      <a:r>
                        <a:rPr lang="es-ES_tradnl" sz="1400" b="1" i="1" u="none" strike="noStrike" dirty="0">
                          <a:latin typeface="Arial"/>
                        </a:rPr>
                        <a:t>22.493</a:t>
                      </a:r>
                    </a:p>
                  </a:txBody>
                  <a:tcPr marL="0" marR="0" marT="0" marB="0" anchor="ctr"/>
                </a:tc>
                <a:tc>
                  <a:txBody>
                    <a:bodyPr/>
                    <a:lstStyle/>
                    <a:p>
                      <a:pPr algn="ctr" fontAlgn="ctr"/>
                      <a:r>
                        <a:rPr lang="es-ES_tradnl" sz="1400" b="1" i="1" u="none" strike="noStrike">
                          <a:latin typeface="Arial"/>
                        </a:rPr>
                        <a:t>22.375</a:t>
                      </a:r>
                    </a:p>
                  </a:txBody>
                  <a:tcPr marL="0" marR="0" marT="0" marB="0" anchor="ctr"/>
                </a:tc>
                <a:tc>
                  <a:txBody>
                    <a:bodyPr/>
                    <a:lstStyle/>
                    <a:p>
                      <a:pPr algn="ctr" fontAlgn="ctr"/>
                      <a:r>
                        <a:rPr lang="es-ES_tradnl" sz="1400" b="1" i="1" u="none" strike="noStrike">
                          <a:latin typeface="Arial"/>
                        </a:rPr>
                        <a:t>22.431</a:t>
                      </a:r>
                    </a:p>
                  </a:txBody>
                  <a:tcPr marL="0" marR="0" marT="0" marB="0" anchor="ctr"/>
                </a:tc>
                <a:tc>
                  <a:txBody>
                    <a:bodyPr/>
                    <a:lstStyle/>
                    <a:p>
                      <a:pPr algn="ctr" fontAlgn="ctr"/>
                      <a:r>
                        <a:rPr lang="es-ES_tradnl" sz="1400" b="1" i="1" u="none" strike="noStrike">
                          <a:latin typeface="Arial"/>
                        </a:rPr>
                        <a:t>8.904</a:t>
                      </a:r>
                    </a:p>
                  </a:txBody>
                  <a:tcPr marL="0" marR="0" marT="0" marB="0" anchor="ctr">
                    <a:lnR w="38100" cap="flat" cmpd="sng" algn="ctr">
                      <a:solidFill>
                        <a:schemeClr val="tx1"/>
                      </a:solidFill>
                      <a:prstDash val="solid"/>
                      <a:round/>
                      <a:headEnd type="none" w="med" len="med"/>
                      <a:tailEnd type="none" w="med" len="med"/>
                    </a:lnR>
                  </a:tcPr>
                </a:tc>
              </a:tr>
              <a:tr h="377110">
                <a:tc>
                  <a:txBody>
                    <a:bodyPr/>
                    <a:lstStyle/>
                    <a:p>
                      <a:pPr marL="0" indent="176213" algn="l" fontAlgn="ctr"/>
                      <a:r>
                        <a:rPr lang="es-ES_tradnl" sz="1400" b="0" i="1" u="none" strike="noStrike" dirty="0" smtClean="0">
                          <a:effectLst/>
                          <a:latin typeface="Arial"/>
                        </a:rPr>
                        <a:t>Recaídas tras abstinencia</a:t>
                      </a:r>
                      <a:r>
                        <a:rPr lang="es-ES_tradnl" sz="1400" b="0" i="1" u="none" strike="noStrike" baseline="0" dirty="0" smtClean="0">
                          <a:effectLst/>
                          <a:latin typeface="Arial"/>
                        </a:rPr>
                        <a:t> </a:t>
                      </a:r>
                      <a:r>
                        <a:rPr lang="es-ES_tradnl" sz="1400" b="0" i="1" u="none" strike="noStrike" dirty="0" smtClean="0">
                          <a:effectLst/>
                          <a:latin typeface="Arial"/>
                        </a:rPr>
                        <a:t>52 semanas</a:t>
                      </a:r>
                      <a:endParaRPr lang="es-ES_tradnl" sz="1400" b="0" i="1" u="none" strike="noStrike" dirty="0">
                        <a:effectLst/>
                        <a:latin typeface="Arial"/>
                      </a:endParaRPr>
                    </a:p>
                  </a:txBody>
                  <a:tcPr marL="180000" marR="0" marT="0" marB="0" anchor="ctr">
                    <a:lnL w="38100" cap="flat" cmpd="sng" algn="ctr">
                      <a:solidFill>
                        <a:schemeClr val="tx1"/>
                      </a:solidFill>
                      <a:prstDash val="solid"/>
                      <a:round/>
                      <a:headEnd type="none" w="med" len="med"/>
                      <a:tailEnd type="none" w="med" len="med"/>
                    </a:lnL>
                    <a:lnB w="38100" cap="flat" cmpd="sng" algn="ctr">
                      <a:solidFill>
                        <a:schemeClr val="tx1"/>
                      </a:solidFill>
                      <a:prstDash val="solid"/>
                      <a:round/>
                      <a:headEnd type="none" w="med" len="med"/>
                      <a:tailEnd type="none" w="med" len="med"/>
                    </a:lnB>
                  </a:tcPr>
                </a:tc>
                <a:tc>
                  <a:txBody>
                    <a:bodyPr/>
                    <a:lstStyle/>
                    <a:p>
                      <a:endParaRPr lang="es-ES_tradnl" b="1" i="1" dirty="0">
                        <a:effectLst/>
                      </a:endParaRPr>
                    </a:p>
                  </a:txBody>
                  <a:tcPr marL="0" marR="0" marT="0" marB="0" anchor="ctr">
                    <a:lnB w="38100" cap="flat" cmpd="sng" algn="ctr">
                      <a:solidFill>
                        <a:schemeClr val="tx1"/>
                      </a:solidFill>
                      <a:prstDash val="solid"/>
                      <a:round/>
                      <a:headEnd type="none" w="med" len="med"/>
                      <a:tailEnd type="none" w="med" len="med"/>
                    </a:lnB>
                  </a:tcPr>
                </a:tc>
                <a:tc>
                  <a:txBody>
                    <a:bodyPr/>
                    <a:lstStyle/>
                    <a:p>
                      <a:pPr algn="ctr" fontAlgn="ctr"/>
                      <a:r>
                        <a:rPr lang="es-ES_tradnl" sz="1400" b="1" i="1" u="none" strike="noStrike">
                          <a:latin typeface="Arial"/>
                        </a:rPr>
                        <a:t>127</a:t>
                      </a:r>
                    </a:p>
                  </a:txBody>
                  <a:tcPr marL="0" marR="0" marT="0" marB="0" anchor="ctr">
                    <a:lnB w="38100" cap="flat" cmpd="sng" algn="ctr">
                      <a:solidFill>
                        <a:schemeClr val="tx1"/>
                      </a:solidFill>
                      <a:prstDash val="solid"/>
                      <a:round/>
                      <a:headEnd type="none" w="med" len="med"/>
                      <a:tailEnd type="none" w="med" len="med"/>
                    </a:lnB>
                  </a:tcPr>
                </a:tc>
                <a:tc>
                  <a:txBody>
                    <a:bodyPr/>
                    <a:lstStyle/>
                    <a:p>
                      <a:pPr algn="ctr" fontAlgn="ctr"/>
                      <a:r>
                        <a:rPr lang="es-ES_tradnl" sz="1400" b="1" i="1" u="none" strike="noStrike">
                          <a:latin typeface="Arial"/>
                        </a:rPr>
                        <a:t>250</a:t>
                      </a:r>
                    </a:p>
                  </a:txBody>
                  <a:tcPr marL="0" marR="0" marT="0" marB="0" anchor="ctr">
                    <a:lnB w="38100" cap="flat" cmpd="sng" algn="ctr">
                      <a:solidFill>
                        <a:schemeClr val="tx1"/>
                      </a:solidFill>
                      <a:prstDash val="solid"/>
                      <a:round/>
                      <a:headEnd type="none" w="med" len="med"/>
                      <a:tailEnd type="none" w="med" len="med"/>
                    </a:lnB>
                  </a:tcPr>
                </a:tc>
                <a:tc>
                  <a:txBody>
                    <a:bodyPr/>
                    <a:lstStyle/>
                    <a:p>
                      <a:pPr algn="ctr" fontAlgn="ctr"/>
                      <a:r>
                        <a:rPr lang="es-ES_tradnl" sz="1400" b="1" i="1" u="none" strike="noStrike">
                          <a:latin typeface="Arial"/>
                        </a:rPr>
                        <a:t>368</a:t>
                      </a:r>
                    </a:p>
                  </a:txBody>
                  <a:tcPr marL="0" marR="0" marT="0" marB="0" anchor="ctr">
                    <a:lnB w="38100" cap="flat" cmpd="sng" algn="ctr">
                      <a:solidFill>
                        <a:schemeClr val="tx1"/>
                      </a:solidFill>
                      <a:prstDash val="solid"/>
                      <a:round/>
                      <a:headEnd type="none" w="med" len="med"/>
                      <a:tailEnd type="none" w="med" len="med"/>
                    </a:lnB>
                  </a:tcPr>
                </a:tc>
                <a:tc>
                  <a:txBody>
                    <a:bodyPr/>
                    <a:lstStyle/>
                    <a:p>
                      <a:pPr algn="ctr" fontAlgn="ctr"/>
                      <a:r>
                        <a:rPr lang="es-ES_tradnl" sz="1400" b="1" i="1" u="none" strike="noStrike" dirty="0">
                          <a:latin typeface="Arial"/>
                        </a:rPr>
                        <a:t>368</a:t>
                      </a:r>
                    </a:p>
                  </a:txBody>
                  <a:tcPr marL="0" marR="0" marT="0" marB="0" anchor="ctr">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r>
              <a:tr h="377110">
                <a:tc>
                  <a:txBody>
                    <a:bodyPr/>
                    <a:lstStyle/>
                    <a:p>
                      <a:pPr marL="0" marR="0" indent="176213" algn="l" defTabSz="914400" rtl="0" eaLnBrk="1" fontAlgn="ctr" latinLnBrk="0" hangingPunct="1">
                        <a:lnSpc>
                          <a:spcPct val="100000"/>
                        </a:lnSpc>
                        <a:spcBef>
                          <a:spcPts val="0"/>
                        </a:spcBef>
                        <a:spcAft>
                          <a:spcPts val="0"/>
                        </a:spcAft>
                        <a:buClrTx/>
                        <a:buSzTx/>
                        <a:buFontTx/>
                        <a:buNone/>
                        <a:tabLst/>
                        <a:defRPr/>
                      </a:pPr>
                      <a:r>
                        <a:rPr lang="es-ES_tradnl" sz="1600" b="1" i="0" u="none" strike="noStrike" dirty="0" smtClean="0">
                          <a:solidFill>
                            <a:schemeClr val="bg1"/>
                          </a:solidFill>
                          <a:latin typeface="Arial"/>
                        </a:rPr>
                        <a:t>Total Tratados</a:t>
                      </a:r>
                      <a:r>
                        <a:rPr lang="es-ES_tradnl" sz="1600" b="1" i="0" u="none" strike="noStrike" baseline="0" dirty="0" smtClean="0">
                          <a:solidFill>
                            <a:schemeClr val="bg1"/>
                          </a:solidFill>
                          <a:latin typeface="Arial"/>
                        </a:rPr>
                        <a:t> en el año</a:t>
                      </a:r>
                      <a:endParaRPr lang="es-ES_tradnl" sz="1600" b="1" i="0" u="none" strike="noStrike" dirty="0" smtClean="0">
                        <a:solidFill>
                          <a:schemeClr val="bg1"/>
                        </a:solidFill>
                        <a:latin typeface="Arial"/>
                      </a:endParaRPr>
                    </a:p>
                  </a:txBody>
                  <a:tcPr marL="180000" marR="0" marT="0" marB="0" anchor="ctr">
                    <a:lnT w="38100" cap="flat" cmpd="sng" algn="ctr">
                      <a:solidFill>
                        <a:schemeClr val="tx1"/>
                      </a:solidFill>
                      <a:prstDash val="solid"/>
                      <a:round/>
                      <a:headEnd type="none" w="med" len="med"/>
                      <a:tailEnd type="none" w="med" len="med"/>
                    </a:lnT>
                    <a:solidFill>
                      <a:schemeClr val="accent1">
                        <a:lumMod val="75000"/>
                      </a:schemeClr>
                    </a:solidFill>
                  </a:tcPr>
                </a:tc>
                <a:tc>
                  <a:txBody>
                    <a:bodyPr/>
                    <a:lstStyle/>
                    <a:p>
                      <a:pPr algn="ctr" fontAlgn="ctr"/>
                      <a:r>
                        <a:rPr lang="es-ES_tradnl" sz="1600" b="1" i="0" u="none" strike="noStrike" dirty="0">
                          <a:solidFill>
                            <a:schemeClr val="bg1"/>
                          </a:solidFill>
                          <a:latin typeface="Arial"/>
                        </a:rPr>
                        <a:t>26.740</a:t>
                      </a:r>
                    </a:p>
                  </a:txBody>
                  <a:tcPr marL="0" marR="0" marT="0" marB="0" anchor="ctr">
                    <a:lnT w="38100" cap="flat" cmpd="sng" algn="ctr">
                      <a:solidFill>
                        <a:schemeClr val="tx1"/>
                      </a:solidFill>
                      <a:prstDash val="solid"/>
                      <a:round/>
                      <a:headEnd type="none" w="med" len="med"/>
                      <a:tailEnd type="none" w="med" len="med"/>
                    </a:lnT>
                    <a:solidFill>
                      <a:schemeClr val="accent1">
                        <a:lumMod val="75000"/>
                      </a:schemeClr>
                    </a:solidFill>
                  </a:tcPr>
                </a:tc>
                <a:tc>
                  <a:txBody>
                    <a:bodyPr/>
                    <a:lstStyle/>
                    <a:p>
                      <a:pPr algn="ctr" fontAlgn="ctr"/>
                      <a:r>
                        <a:rPr lang="es-ES_tradnl" sz="1600" b="1" i="0" u="none" strike="noStrike" dirty="0">
                          <a:solidFill>
                            <a:schemeClr val="bg1"/>
                          </a:solidFill>
                          <a:latin typeface="Arial"/>
                        </a:rPr>
                        <a:t>26.579</a:t>
                      </a:r>
                    </a:p>
                  </a:txBody>
                  <a:tcPr marL="0" marR="0" marT="0" marB="0" anchor="ctr">
                    <a:lnT w="38100" cap="flat" cmpd="sng" algn="ctr">
                      <a:solidFill>
                        <a:schemeClr val="tx1"/>
                      </a:solidFill>
                      <a:prstDash val="solid"/>
                      <a:round/>
                      <a:headEnd type="none" w="med" len="med"/>
                      <a:tailEnd type="none" w="med" len="med"/>
                    </a:lnT>
                    <a:solidFill>
                      <a:schemeClr val="accent1">
                        <a:lumMod val="75000"/>
                      </a:schemeClr>
                    </a:solidFill>
                  </a:tcPr>
                </a:tc>
                <a:tc>
                  <a:txBody>
                    <a:bodyPr/>
                    <a:lstStyle/>
                    <a:p>
                      <a:pPr algn="ctr" fontAlgn="ctr"/>
                      <a:r>
                        <a:rPr lang="es-ES_tradnl" sz="1600" b="1" i="0" u="none" strike="noStrike" dirty="0">
                          <a:solidFill>
                            <a:schemeClr val="bg1"/>
                          </a:solidFill>
                          <a:latin typeface="Arial"/>
                        </a:rPr>
                        <a:t>26.630</a:t>
                      </a:r>
                    </a:p>
                  </a:txBody>
                  <a:tcPr marL="0" marR="0" marT="0" marB="0" anchor="ctr">
                    <a:lnT w="38100" cap="flat" cmpd="sng" algn="ctr">
                      <a:solidFill>
                        <a:schemeClr val="tx1"/>
                      </a:solidFill>
                      <a:prstDash val="solid"/>
                      <a:round/>
                      <a:headEnd type="none" w="med" len="med"/>
                      <a:tailEnd type="none" w="med" len="med"/>
                    </a:lnT>
                    <a:solidFill>
                      <a:schemeClr val="accent1">
                        <a:lumMod val="75000"/>
                      </a:schemeClr>
                    </a:solidFill>
                  </a:tcPr>
                </a:tc>
                <a:tc>
                  <a:txBody>
                    <a:bodyPr/>
                    <a:lstStyle/>
                    <a:p>
                      <a:pPr algn="ctr" fontAlgn="ctr"/>
                      <a:r>
                        <a:rPr lang="es-ES_tradnl" sz="1600" b="1" i="0" u="none" strike="noStrike" dirty="0">
                          <a:solidFill>
                            <a:schemeClr val="bg1"/>
                          </a:solidFill>
                          <a:latin typeface="Arial"/>
                        </a:rPr>
                        <a:t>26.850</a:t>
                      </a:r>
                    </a:p>
                  </a:txBody>
                  <a:tcPr marL="0" marR="0" marT="0" marB="0" anchor="ctr">
                    <a:lnT w="38100" cap="flat" cmpd="sng" algn="ctr">
                      <a:solidFill>
                        <a:schemeClr val="tx1"/>
                      </a:solidFill>
                      <a:prstDash val="solid"/>
                      <a:round/>
                      <a:headEnd type="none" w="med" len="med"/>
                      <a:tailEnd type="none" w="med" len="med"/>
                    </a:lnT>
                    <a:solidFill>
                      <a:schemeClr val="accent1">
                        <a:lumMod val="75000"/>
                      </a:schemeClr>
                    </a:solidFill>
                  </a:tcPr>
                </a:tc>
                <a:tc>
                  <a:txBody>
                    <a:bodyPr/>
                    <a:lstStyle/>
                    <a:p>
                      <a:pPr algn="ctr" fontAlgn="ctr"/>
                      <a:r>
                        <a:rPr lang="es-ES_tradnl" sz="1600" b="1" i="0" u="none" strike="noStrike" dirty="0">
                          <a:solidFill>
                            <a:schemeClr val="bg1"/>
                          </a:solidFill>
                          <a:latin typeface="Arial"/>
                        </a:rPr>
                        <a:t>13.361</a:t>
                      </a:r>
                    </a:p>
                  </a:txBody>
                  <a:tcPr marL="0" marR="0" marT="0" marB="0" anchor="ctr">
                    <a:lnT w="38100" cap="flat" cmpd="sng" algn="ctr">
                      <a:solidFill>
                        <a:schemeClr val="tx1"/>
                      </a:solidFill>
                      <a:prstDash val="solid"/>
                      <a:round/>
                      <a:headEnd type="none" w="med" len="med"/>
                      <a:tailEnd type="none" w="med" len="med"/>
                    </a:lnT>
                    <a:solidFill>
                      <a:schemeClr val="accent1">
                        <a:lumMod val="75000"/>
                      </a:schemeClr>
                    </a:solidFill>
                  </a:tcPr>
                </a:tc>
              </a:tr>
            </a:tbl>
          </a:graphicData>
        </a:graphic>
      </p:graphicFrame>
      <p:sp>
        <p:nvSpPr>
          <p:cNvPr id="8194" name="1 Título"/>
          <p:cNvSpPr>
            <a:spLocks noGrp="1"/>
          </p:cNvSpPr>
          <p:nvPr>
            <p:ph type="title"/>
          </p:nvPr>
        </p:nvSpPr>
        <p:spPr>
          <a:xfrm>
            <a:off x="251520" y="260648"/>
            <a:ext cx="8136904" cy="508918"/>
          </a:xfrm>
        </p:spPr>
        <p:txBody>
          <a:bodyPr/>
          <a:lstStyle/>
          <a:p>
            <a:pPr eaLnBrk="1" fontAlgn="auto" hangingPunct="1">
              <a:spcAft>
                <a:spcPts val="0"/>
              </a:spcAft>
              <a:defRPr/>
            </a:pPr>
            <a:r>
              <a:rPr lang="es-ES_tradnl" sz="2400" u="sng" dirty="0" smtClean="0">
                <a:solidFill>
                  <a:schemeClr val="tx1"/>
                </a:solidFill>
                <a:effectLst/>
              </a:rPr>
              <a:t>Resultados: Escenario financiación 1 </a:t>
            </a:r>
            <a:br>
              <a:rPr lang="es-ES_tradnl" sz="2400" u="sng" dirty="0" smtClean="0">
                <a:solidFill>
                  <a:schemeClr val="tx1"/>
                </a:solidFill>
                <a:effectLst/>
              </a:rPr>
            </a:br>
            <a:r>
              <a:rPr lang="es-ES_tradnl" sz="2000" u="sng" dirty="0" smtClean="0">
                <a:solidFill>
                  <a:schemeClr val="tx1"/>
                </a:solidFill>
                <a:effectLst/>
              </a:rPr>
              <a:t>Total población a tratar por año de AIP </a:t>
            </a:r>
            <a:endParaRPr lang="es-ES_tradnl" sz="2400" u="sng" dirty="0" smtClean="0">
              <a:solidFill>
                <a:schemeClr val="tx1"/>
              </a:solidFill>
              <a:effectLst/>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Título"/>
          <p:cNvSpPr>
            <a:spLocks noGrp="1"/>
          </p:cNvSpPr>
          <p:nvPr>
            <p:ph type="title"/>
          </p:nvPr>
        </p:nvSpPr>
        <p:spPr>
          <a:xfrm>
            <a:off x="251520" y="548680"/>
            <a:ext cx="8229600" cy="576064"/>
          </a:xfrm>
        </p:spPr>
        <p:txBody>
          <a:bodyPr>
            <a:normAutofit fontScale="90000"/>
          </a:bodyPr>
          <a:lstStyle/>
          <a:p>
            <a:pPr eaLnBrk="1" fontAlgn="auto" hangingPunct="1">
              <a:spcAft>
                <a:spcPts val="0"/>
              </a:spcAft>
              <a:defRPr/>
            </a:pPr>
            <a:r>
              <a:rPr lang="es-ES_tradnl" sz="2700" u="sng" dirty="0" smtClean="0">
                <a:solidFill>
                  <a:schemeClr val="tx1"/>
                </a:solidFill>
                <a:effectLst/>
              </a:rPr>
              <a:t>Resultados: Escenario financiación I</a:t>
            </a:r>
            <a:br>
              <a:rPr lang="es-ES_tradnl" sz="2700" u="sng" dirty="0" smtClean="0">
                <a:solidFill>
                  <a:schemeClr val="tx1"/>
                </a:solidFill>
                <a:effectLst/>
              </a:rPr>
            </a:br>
            <a:r>
              <a:rPr lang="es-ES_tradnl" sz="1300" u="sng" dirty="0" smtClean="0">
                <a:solidFill>
                  <a:schemeClr val="tx1"/>
                </a:solidFill>
                <a:effectLst/>
              </a:rPr>
              <a:t/>
            </a:r>
            <a:br>
              <a:rPr lang="es-ES_tradnl" sz="1300" u="sng" dirty="0" smtClean="0">
                <a:solidFill>
                  <a:schemeClr val="tx1"/>
                </a:solidFill>
                <a:effectLst/>
              </a:rPr>
            </a:br>
            <a:r>
              <a:rPr lang="es-ES_tradnl" sz="2200" u="sng" dirty="0" smtClean="0">
                <a:solidFill>
                  <a:schemeClr val="tx1"/>
                </a:solidFill>
                <a:effectLst/>
              </a:rPr>
              <a:t>Intentos de cesación tabáquica</a:t>
            </a:r>
            <a:r>
              <a:rPr lang="es-ES_tradnl" sz="2200" i="1" u="sng" dirty="0" smtClean="0">
                <a:solidFill>
                  <a:schemeClr val="tx1"/>
                </a:solidFill>
                <a:effectLst/>
              </a:rPr>
              <a:t>,</a:t>
            </a:r>
            <a:r>
              <a:rPr lang="es-ES_tradnl" sz="2200" u="sng" dirty="0" smtClean="0">
                <a:solidFill>
                  <a:schemeClr val="tx1"/>
                </a:solidFill>
                <a:effectLst/>
              </a:rPr>
              <a:t> total y según fármaco</a:t>
            </a:r>
          </a:p>
        </p:txBody>
      </p:sp>
      <p:graphicFrame>
        <p:nvGraphicFramePr>
          <p:cNvPr id="6" name="3 Marcador de contenido"/>
          <p:cNvGraphicFramePr>
            <a:graphicFrameLocks/>
          </p:cNvGraphicFramePr>
          <p:nvPr/>
        </p:nvGraphicFramePr>
        <p:xfrm>
          <a:off x="251842" y="1340768"/>
          <a:ext cx="8640958" cy="885696"/>
        </p:xfrm>
        <a:graphic>
          <a:graphicData uri="http://schemas.openxmlformats.org/drawingml/2006/table">
            <a:tbl>
              <a:tblPr firstRow="1" bandRow="1">
                <a:tableStyleId>{5C22544A-7EE6-4342-B048-85BDC9FD1C3A}</a:tableStyleId>
              </a:tblPr>
              <a:tblGrid>
                <a:gridCol w="1655862"/>
                <a:gridCol w="1224136"/>
                <a:gridCol w="1080120"/>
                <a:gridCol w="1080120"/>
                <a:gridCol w="1080120"/>
                <a:gridCol w="1152128"/>
                <a:gridCol w="1368472"/>
              </a:tblGrid>
              <a:tr h="442848">
                <a:tc>
                  <a:txBody>
                    <a:bodyPr/>
                    <a:lstStyle/>
                    <a:p>
                      <a:pPr marL="0" algn="ctr" rtl="0" eaLnBrk="1" fontAlgn="ctr" latinLnBrk="0" hangingPunct="1"/>
                      <a:endParaRPr kumimoji="0" lang="es-ES_tradnl" sz="2000" b="1" i="0" u="none" strike="noStrike" kern="1200" dirty="0">
                        <a:solidFill>
                          <a:schemeClr val="tx1"/>
                        </a:solidFill>
                        <a:latin typeface="Arial"/>
                        <a:ea typeface="+mn-ea"/>
                        <a:cs typeface="+mn-cs"/>
                      </a:endParaRPr>
                    </a:p>
                  </a:txBody>
                  <a:tcPr marL="0" marR="0" marT="0" marB="0" anchor="ctr"/>
                </a:tc>
                <a:tc>
                  <a:txBody>
                    <a:bodyPr/>
                    <a:lstStyle/>
                    <a:p>
                      <a:pPr marL="0" algn="ctr" rtl="0" eaLnBrk="1" fontAlgn="ctr" latinLnBrk="0" hangingPunct="1"/>
                      <a:r>
                        <a:rPr kumimoji="0" lang="es-ES_tradnl" sz="1800" b="1" i="0" u="none" strike="noStrike" kern="1200" dirty="0">
                          <a:solidFill>
                            <a:schemeClr val="bg1"/>
                          </a:solidFill>
                          <a:effectLst>
                            <a:outerShdw blurRad="38100" dist="38100" dir="2700000" algn="tl">
                              <a:srgbClr val="000000">
                                <a:alpha val="43137"/>
                              </a:srgbClr>
                            </a:outerShdw>
                          </a:effectLst>
                          <a:latin typeface="Arial"/>
                          <a:ea typeface="+mn-ea"/>
                          <a:cs typeface="+mn-cs"/>
                        </a:rPr>
                        <a:t>Año </a:t>
                      </a:r>
                      <a:r>
                        <a:rPr kumimoji="0" lang="es-ES_tradnl" sz="1800" b="1" i="0" u="none" strike="noStrike" kern="1200" dirty="0" smtClean="0">
                          <a:solidFill>
                            <a:schemeClr val="bg1"/>
                          </a:solidFill>
                          <a:effectLst>
                            <a:outerShdw blurRad="38100" dist="38100" dir="2700000" algn="tl">
                              <a:srgbClr val="000000">
                                <a:alpha val="43137"/>
                              </a:srgbClr>
                            </a:outerShdw>
                          </a:effectLst>
                          <a:latin typeface="Arial"/>
                          <a:ea typeface="+mn-ea"/>
                          <a:cs typeface="+mn-cs"/>
                        </a:rPr>
                        <a:t>base</a:t>
                      </a:r>
                      <a:endParaRPr kumimoji="0" lang="es-ES_tradnl" sz="1800" b="1" i="0" u="none" strike="noStrike" kern="1200" dirty="0">
                        <a:solidFill>
                          <a:schemeClr val="bg1"/>
                        </a:solidFill>
                        <a:effectLst>
                          <a:outerShdw blurRad="38100" dist="38100" dir="2700000" algn="tl">
                            <a:srgbClr val="000000">
                              <a:alpha val="43137"/>
                            </a:srgbClr>
                          </a:outerShdw>
                        </a:effectLst>
                        <a:latin typeface="Arial"/>
                        <a:ea typeface="+mn-ea"/>
                        <a:cs typeface="+mn-cs"/>
                      </a:endParaRPr>
                    </a:p>
                  </a:txBody>
                  <a:tcPr marL="0" marR="0" marT="0" marB="0" anchor="ctr"/>
                </a:tc>
                <a:tc>
                  <a:txBody>
                    <a:bodyPr/>
                    <a:lstStyle/>
                    <a:p>
                      <a:pPr marL="0" algn="ctr" rtl="0" eaLnBrk="1" fontAlgn="ctr" latinLnBrk="0" hangingPunct="1"/>
                      <a:r>
                        <a:rPr kumimoji="0" lang="es-ES_tradnl" sz="1800" b="1" i="0" u="none" strike="noStrike" kern="1200" dirty="0" smtClean="0">
                          <a:solidFill>
                            <a:schemeClr val="bg1"/>
                          </a:solidFill>
                          <a:effectLst>
                            <a:outerShdw blurRad="38100" dist="38100" dir="2700000" algn="tl">
                              <a:srgbClr val="000000">
                                <a:alpha val="43137"/>
                              </a:srgbClr>
                            </a:outerShdw>
                          </a:effectLst>
                          <a:latin typeface="Arial"/>
                          <a:ea typeface="+mn-ea"/>
                          <a:cs typeface="+mn-cs"/>
                        </a:rPr>
                        <a:t>2º año</a:t>
                      </a:r>
                      <a:endParaRPr kumimoji="0" lang="es-ES_tradnl" sz="1800" b="1" i="0" u="none" strike="noStrike" kern="1200" dirty="0">
                        <a:solidFill>
                          <a:schemeClr val="bg1"/>
                        </a:solidFill>
                        <a:effectLst>
                          <a:outerShdw blurRad="38100" dist="38100" dir="2700000" algn="tl">
                            <a:srgbClr val="000000">
                              <a:alpha val="43137"/>
                            </a:srgbClr>
                          </a:outerShdw>
                        </a:effectLst>
                        <a:latin typeface="Arial"/>
                        <a:ea typeface="+mn-ea"/>
                        <a:cs typeface="+mn-cs"/>
                      </a:endParaRPr>
                    </a:p>
                  </a:txBody>
                  <a:tcPr marL="0" marR="0" marT="0" marB="0" anchor="ctr"/>
                </a:tc>
                <a:tc>
                  <a:txBody>
                    <a:bodyPr/>
                    <a:lstStyle/>
                    <a:p>
                      <a:pPr marL="0" algn="ctr" rtl="0" eaLnBrk="1" fontAlgn="ctr" latinLnBrk="0" hangingPunct="1"/>
                      <a:r>
                        <a:rPr kumimoji="0" lang="es-ES_tradnl" sz="1800" b="1" i="0" u="none" strike="noStrike" kern="1200" dirty="0" smtClean="0">
                          <a:solidFill>
                            <a:schemeClr val="bg1"/>
                          </a:solidFill>
                          <a:effectLst>
                            <a:outerShdw blurRad="38100" dist="38100" dir="2700000" algn="tl">
                              <a:srgbClr val="000000">
                                <a:alpha val="43137"/>
                              </a:srgbClr>
                            </a:outerShdw>
                          </a:effectLst>
                          <a:latin typeface="Arial"/>
                          <a:ea typeface="+mn-ea"/>
                          <a:cs typeface="+mn-cs"/>
                        </a:rPr>
                        <a:t>3</a:t>
                      </a:r>
                      <a:r>
                        <a:rPr kumimoji="0" lang="es-ES_tradnl" sz="1800" b="1" i="0" u="none" strike="noStrike" kern="1200" baseline="30000" dirty="0" smtClean="0">
                          <a:solidFill>
                            <a:schemeClr val="bg1"/>
                          </a:solidFill>
                          <a:effectLst>
                            <a:outerShdw blurRad="38100" dist="38100" dir="2700000" algn="tl">
                              <a:srgbClr val="000000">
                                <a:alpha val="43137"/>
                              </a:srgbClr>
                            </a:outerShdw>
                          </a:effectLst>
                          <a:latin typeface="Arial"/>
                          <a:ea typeface="+mn-ea"/>
                          <a:cs typeface="+mn-cs"/>
                        </a:rPr>
                        <a:t>r</a:t>
                      </a:r>
                      <a:r>
                        <a:rPr kumimoji="0" lang="es-ES_tradnl" sz="1800" b="1" i="0" u="none" strike="noStrike" kern="1200" dirty="0" smtClean="0">
                          <a:solidFill>
                            <a:schemeClr val="bg1"/>
                          </a:solidFill>
                          <a:effectLst>
                            <a:outerShdw blurRad="38100" dist="38100" dir="2700000" algn="tl">
                              <a:srgbClr val="000000">
                                <a:alpha val="43137"/>
                              </a:srgbClr>
                            </a:outerShdw>
                          </a:effectLst>
                          <a:latin typeface="Arial"/>
                          <a:ea typeface="+mn-ea"/>
                          <a:cs typeface="+mn-cs"/>
                        </a:rPr>
                        <a:t> año</a:t>
                      </a:r>
                      <a:endParaRPr kumimoji="0" lang="es-ES_tradnl" sz="1800" b="1" i="0" u="none" strike="noStrike" kern="1200" dirty="0">
                        <a:solidFill>
                          <a:schemeClr val="bg1"/>
                        </a:solidFill>
                        <a:effectLst>
                          <a:outerShdw blurRad="38100" dist="38100" dir="2700000" algn="tl">
                            <a:srgbClr val="000000">
                              <a:alpha val="43137"/>
                            </a:srgbClr>
                          </a:outerShdw>
                        </a:effectLst>
                        <a:latin typeface="Arial"/>
                        <a:ea typeface="+mn-ea"/>
                        <a:cs typeface="+mn-cs"/>
                      </a:endParaRPr>
                    </a:p>
                  </a:txBody>
                  <a:tcPr marL="0" marR="0" marT="0" marB="0" anchor="ctr"/>
                </a:tc>
                <a:tc>
                  <a:txBody>
                    <a:bodyPr/>
                    <a:lstStyle/>
                    <a:p>
                      <a:pPr marL="0" algn="ctr" rtl="0" eaLnBrk="1" fontAlgn="ctr" latinLnBrk="0" hangingPunct="1"/>
                      <a:r>
                        <a:rPr kumimoji="0" lang="es-ES_tradnl" sz="1800" b="1" i="0" u="none" strike="noStrike" kern="1200" dirty="0" smtClean="0">
                          <a:solidFill>
                            <a:schemeClr val="bg1"/>
                          </a:solidFill>
                          <a:effectLst>
                            <a:outerShdw blurRad="38100" dist="38100" dir="2700000" algn="tl">
                              <a:srgbClr val="000000">
                                <a:alpha val="43137"/>
                              </a:srgbClr>
                            </a:outerShdw>
                          </a:effectLst>
                          <a:latin typeface="Arial"/>
                          <a:ea typeface="+mn-ea"/>
                          <a:cs typeface="+mn-cs"/>
                        </a:rPr>
                        <a:t>4º año</a:t>
                      </a:r>
                      <a:endParaRPr kumimoji="0" lang="es-ES_tradnl" sz="1800" b="1" i="0" u="none" strike="noStrike" kern="1200" dirty="0">
                        <a:solidFill>
                          <a:schemeClr val="bg1"/>
                        </a:solidFill>
                        <a:effectLst>
                          <a:outerShdw blurRad="38100" dist="38100" dir="2700000" algn="tl">
                            <a:srgbClr val="000000">
                              <a:alpha val="43137"/>
                            </a:srgbClr>
                          </a:outerShdw>
                        </a:effectLst>
                        <a:latin typeface="Arial"/>
                        <a:ea typeface="+mn-ea"/>
                        <a:cs typeface="+mn-cs"/>
                      </a:endParaRPr>
                    </a:p>
                  </a:txBody>
                  <a:tcPr marL="0" marR="0" marT="0" marB="0" anchor="ctr"/>
                </a:tc>
                <a:tc>
                  <a:txBody>
                    <a:bodyPr/>
                    <a:lstStyle/>
                    <a:p>
                      <a:pPr marL="0" algn="ctr" rtl="0" eaLnBrk="1" fontAlgn="ctr" latinLnBrk="0" hangingPunct="1"/>
                      <a:r>
                        <a:rPr kumimoji="0" lang="es-ES_tradnl" sz="1800" b="1" i="0" u="none" strike="noStrike" kern="1200" dirty="0" smtClean="0">
                          <a:solidFill>
                            <a:schemeClr val="bg1"/>
                          </a:solidFill>
                          <a:effectLst>
                            <a:outerShdw blurRad="38100" dist="38100" dir="2700000" algn="tl">
                              <a:srgbClr val="000000">
                                <a:alpha val="43137"/>
                              </a:srgbClr>
                            </a:outerShdw>
                          </a:effectLst>
                          <a:latin typeface="Arial"/>
                          <a:ea typeface="+mn-ea"/>
                          <a:cs typeface="+mn-cs"/>
                        </a:rPr>
                        <a:t>5º año</a:t>
                      </a:r>
                      <a:endParaRPr kumimoji="0" lang="es-ES_tradnl" sz="1800" b="1" i="0" u="none" strike="noStrike" kern="1200" dirty="0">
                        <a:solidFill>
                          <a:schemeClr val="bg1"/>
                        </a:solidFill>
                        <a:effectLst>
                          <a:outerShdw blurRad="38100" dist="38100" dir="2700000" algn="tl">
                            <a:srgbClr val="000000">
                              <a:alpha val="43137"/>
                            </a:srgbClr>
                          </a:outerShdw>
                        </a:effectLst>
                        <a:latin typeface="Arial"/>
                        <a:ea typeface="+mn-ea"/>
                        <a:cs typeface="+mn-cs"/>
                      </a:endParaRPr>
                    </a:p>
                  </a:txBody>
                  <a:tcPr marL="0" marR="0" marT="0" marB="0" anchor="ctr"/>
                </a:tc>
                <a:tc>
                  <a:txBody>
                    <a:bodyPr/>
                    <a:lstStyle/>
                    <a:p>
                      <a:pPr marL="0" algn="ctr" rtl="0" eaLnBrk="1" fontAlgn="ctr" latinLnBrk="0" hangingPunct="1"/>
                      <a:r>
                        <a:rPr kumimoji="0" lang="es-ES_tradnl" sz="1800" b="1" i="0" u="none" strike="noStrike" kern="1200" dirty="0" smtClean="0">
                          <a:solidFill>
                            <a:schemeClr val="bg1"/>
                          </a:solidFill>
                          <a:effectLst>
                            <a:outerShdw blurRad="38100" dist="38100" dir="2700000" algn="tl">
                              <a:srgbClr val="000000">
                                <a:alpha val="43137"/>
                              </a:srgbClr>
                            </a:outerShdw>
                          </a:effectLst>
                          <a:latin typeface="Arial"/>
                          <a:ea typeface="+mn-ea"/>
                          <a:cs typeface="+mn-cs"/>
                        </a:rPr>
                        <a:t>Acumulado</a:t>
                      </a:r>
                      <a:endParaRPr kumimoji="0" lang="es-ES_tradnl" sz="1800" b="1" i="0" u="none" strike="noStrike" kern="1200" dirty="0">
                        <a:solidFill>
                          <a:schemeClr val="bg1"/>
                        </a:solidFill>
                        <a:effectLst>
                          <a:outerShdw blurRad="38100" dist="38100" dir="2700000" algn="tl">
                            <a:srgbClr val="000000">
                              <a:alpha val="43137"/>
                            </a:srgbClr>
                          </a:outerShdw>
                        </a:effectLst>
                        <a:latin typeface="Arial"/>
                        <a:ea typeface="+mn-ea"/>
                        <a:cs typeface="+mn-cs"/>
                      </a:endParaRPr>
                    </a:p>
                  </a:txBody>
                  <a:tcPr marL="0" marR="0" marT="0" marB="0" anchor="ctr"/>
                </a:tc>
              </a:tr>
              <a:tr h="442848">
                <a:tc>
                  <a:txBody>
                    <a:bodyPr/>
                    <a:lstStyle/>
                    <a:p>
                      <a:pPr marL="0" algn="ctr" rtl="0" eaLnBrk="1" fontAlgn="ctr" latinLnBrk="0" hangingPunct="1"/>
                      <a:r>
                        <a:rPr kumimoji="0" lang="es-ES_tradnl" sz="2000" b="1" i="0" u="none" strike="noStrike" kern="1200" dirty="0" smtClean="0">
                          <a:solidFill>
                            <a:schemeClr val="tx1"/>
                          </a:solidFill>
                          <a:latin typeface="Arial"/>
                          <a:ea typeface="+mn-ea"/>
                          <a:cs typeface="+mn-cs"/>
                        </a:rPr>
                        <a:t>Total </a:t>
                      </a:r>
                      <a:endParaRPr kumimoji="0" lang="es-ES_tradnl" sz="2000" b="1" i="0" u="none" strike="noStrike" kern="1200" dirty="0">
                        <a:solidFill>
                          <a:schemeClr val="tx1"/>
                        </a:solidFill>
                        <a:latin typeface="Arial"/>
                        <a:ea typeface="+mn-ea"/>
                        <a:cs typeface="+mn-cs"/>
                      </a:endParaRPr>
                    </a:p>
                  </a:txBody>
                  <a:tcPr marL="0" marR="0" marT="0" marB="0" anchor="ctr">
                    <a:noFill/>
                  </a:tcPr>
                </a:tc>
                <a:tc>
                  <a:txBody>
                    <a:bodyPr/>
                    <a:lstStyle/>
                    <a:p>
                      <a:pPr algn="ctr" fontAlgn="ctr"/>
                      <a:r>
                        <a:rPr lang="es-ES_tradnl" sz="2000" b="1" i="0" u="none" strike="noStrike" dirty="0">
                          <a:solidFill>
                            <a:schemeClr val="tx1"/>
                          </a:solidFill>
                          <a:latin typeface="Arial"/>
                        </a:rPr>
                        <a:t>26.740</a:t>
                      </a:r>
                    </a:p>
                  </a:txBody>
                  <a:tcPr marL="0" marR="0" marT="0" marB="0" anchor="ctr">
                    <a:noFill/>
                  </a:tcPr>
                </a:tc>
                <a:tc>
                  <a:txBody>
                    <a:bodyPr/>
                    <a:lstStyle/>
                    <a:p>
                      <a:pPr algn="ctr" fontAlgn="ctr"/>
                      <a:r>
                        <a:rPr lang="es-ES_tradnl" sz="2000" b="1" i="0" u="none" strike="noStrike" dirty="0">
                          <a:solidFill>
                            <a:schemeClr val="tx1"/>
                          </a:solidFill>
                          <a:latin typeface="Arial"/>
                        </a:rPr>
                        <a:t>26.579</a:t>
                      </a:r>
                    </a:p>
                  </a:txBody>
                  <a:tcPr marL="0" marR="0" marT="0" marB="0" anchor="ctr">
                    <a:noFill/>
                  </a:tcPr>
                </a:tc>
                <a:tc>
                  <a:txBody>
                    <a:bodyPr/>
                    <a:lstStyle/>
                    <a:p>
                      <a:pPr algn="ctr" fontAlgn="ctr"/>
                      <a:r>
                        <a:rPr lang="es-ES_tradnl" sz="2000" b="1" i="0" u="none" strike="noStrike" dirty="0">
                          <a:solidFill>
                            <a:schemeClr val="tx1"/>
                          </a:solidFill>
                          <a:latin typeface="Arial"/>
                        </a:rPr>
                        <a:t>26.630</a:t>
                      </a:r>
                    </a:p>
                  </a:txBody>
                  <a:tcPr marL="0" marR="0" marT="0" marB="0" anchor="ctr">
                    <a:noFill/>
                  </a:tcPr>
                </a:tc>
                <a:tc>
                  <a:txBody>
                    <a:bodyPr/>
                    <a:lstStyle/>
                    <a:p>
                      <a:pPr algn="ctr" fontAlgn="ctr"/>
                      <a:r>
                        <a:rPr lang="es-ES_tradnl" sz="2000" b="1" i="0" u="none" strike="noStrike" dirty="0">
                          <a:solidFill>
                            <a:schemeClr val="tx1"/>
                          </a:solidFill>
                          <a:latin typeface="Arial"/>
                        </a:rPr>
                        <a:t>26.850</a:t>
                      </a:r>
                    </a:p>
                  </a:txBody>
                  <a:tcPr marL="0" marR="0" marT="0" marB="0" anchor="ctr">
                    <a:noFill/>
                  </a:tcPr>
                </a:tc>
                <a:tc>
                  <a:txBody>
                    <a:bodyPr/>
                    <a:lstStyle/>
                    <a:p>
                      <a:pPr algn="ctr" fontAlgn="ctr"/>
                      <a:r>
                        <a:rPr lang="es-ES_tradnl" sz="2000" b="1" i="0" u="none" strike="noStrike" dirty="0">
                          <a:solidFill>
                            <a:schemeClr val="tx1"/>
                          </a:solidFill>
                          <a:latin typeface="Arial"/>
                        </a:rPr>
                        <a:t>13.361</a:t>
                      </a:r>
                    </a:p>
                  </a:txBody>
                  <a:tcPr marL="0" marR="0" marT="0" marB="0" anchor="ctr">
                    <a:noFill/>
                  </a:tcPr>
                </a:tc>
                <a:tc>
                  <a:txBody>
                    <a:bodyPr/>
                    <a:lstStyle/>
                    <a:p>
                      <a:pPr algn="ctr" fontAlgn="ctr"/>
                      <a:r>
                        <a:rPr lang="es-ES_tradnl" sz="2000" b="1" i="0" u="none" strike="noStrike" dirty="0">
                          <a:latin typeface="Arial"/>
                        </a:rPr>
                        <a:t>120.161</a:t>
                      </a:r>
                    </a:p>
                  </a:txBody>
                  <a:tcPr marL="0" marR="0" marT="0" marB="0" anchor="ctr">
                    <a:noFill/>
                  </a:tcPr>
                </a:tc>
              </a:tr>
            </a:tbl>
          </a:graphicData>
        </a:graphic>
      </p:graphicFrame>
      <p:graphicFrame>
        <p:nvGraphicFramePr>
          <p:cNvPr id="8" name="3 Marcador de contenido"/>
          <p:cNvGraphicFramePr>
            <a:graphicFrameLocks/>
          </p:cNvGraphicFramePr>
          <p:nvPr/>
        </p:nvGraphicFramePr>
        <p:xfrm>
          <a:off x="251842" y="2205534"/>
          <a:ext cx="8640959" cy="1296144"/>
        </p:xfrm>
        <a:graphic>
          <a:graphicData uri="http://schemas.openxmlformats.org/drawingml/2006/table">
            <a:tbl>
              <a:tblPr firstRow="1" bandRow="1">
                <a:tableStyleId>{5C22544A-7EE6-4342-B048-85BDC9FD1C3A}</a:tableStyleId>
              </a:tblPr>
              <a:tblGrid>
                <a:gridCol w="1655862"/>
                <a:gridCol w="1224136"/>
                <a:gridCol w="1080120"/>
                <a:gridCol w="1080120"/>
                <a:gridCol w="1080120"/>
                <a:gridCol w="1152128"/>
                <a:gridCol w="1368473"/>
              </a:tblGrid>
              <a:tr h="432048">
                <a:tc>
                  <a:txBody>
                    <a:bodyPr/>
                    <a:lstStyle/>
                    <a:p>
                      <a:pPr marL="0" indent="0" algn="l" fontAlgn="ctr"/>
                      <a:r>
                        <a:rPr lang="es-ES_tradnl" sz="1800" b="1" i="0" u="none" strike="noStrike" dirty="0" smtClean="0">
                          <a:solidFill>
                            <a:schemeClr val="tx1"/>
                          </a:solidFill>
                          <a:latin typeface="Arial"/>
                        </a:rPr>
                        <a:t>Vareniclina</a:t>
                      </a:r>
                      <a:endParaRPr lang="es-ES_tradnl" sz="1800" b="1" i="0" u="none" strike="noStrike" dirty="0">
                        <a:solidFill>
                          <a:schemeClr val="tx1"/>
                        </a:solidFill>
                        <a:latin typeface="Arial"/>
                      </a:endParaRPr>
                    </a:p>
                  </a:txBody>
                  <a:tcPr marL="228600" marR="0" marT="0" marB="0" anchor="ctr">
                    <a:solidFill>
                      <a:srgbClr val="99FF99"/>
                    </a:solidFill>
                  </a:tcPr>
                </a:tc>
                <a:tc>
                  <a:txBody>
                    <a:bodyPr/>
                    <a:lstStyle/>
                    <a:p>
                      <a:pPr algn="ctr" fontAlgn="ctr"/>
                      <a:r>
                        <a:rPr lang="es-ES_tradnl" sz="1800" b="1" i="0" u="none" strike="noStrike" dirty="0">
                          <a:solidFill>
                            <a:schemeClr val="tx1"/>
                          </a:solidFill>
                          <a:latin typeface="Arial"/>
                        </a:rPr>
                        <a:t>11.926</a:t>
                      </a:r>
                    </a:p>
                  </a:txBody>
                  <a:tcPr marL="0" marR="0" marT="0" marB="0" anchor="ctr">
                    <a:solidFill>
                      <a:srgbClr val="99FF99"/>
                    </a:solidFill>
                  </a:tcPr>
                </a:tc>
                <a:tc>
                  <a:txBody>
                    <a:bodyPr/>
                    <a:lstStyle/>
                    <a:p>
                      <a:pPr algn="ctr" fontAlgn="ctr"/>
                      <a:r>
                        <a:rPr lang="es-ES_tradnl" sz="1800" b="1" i="0" u="none" strike="noStrike">
                          <a:solidFill>
                            <a:schemeClr val="tx1"/>
                          </a:solidFill>
                          <a:latin typeface="Arial"/>
                        </a:rPr>
                        <a:t>11.540</a:t>
                      </a:r>
                    </a:p>
                  </a:txBody>
                  <a:tcPr marL="0" marR="0" marT="0" marB="0" anchor="ctr">
                    <a:solidFill>
                      <a:srgbClr val="99FF99"/>
                    </a:solidFill>
                  </a:tcPr>
                </a:tc>
                <a:tc>
                  <a:txBody>
                    <a:bodyPr/>
                    <a:lstStyle/>
                    <a:p>
                      <a:pPr algn="ctr" fontAlgn="ctr"/>
                      <a:r>
                        <a:rPr lang="es-ES_tradnl" sz="1800" b="1" i="0" u="none" strike="noStrike">
                          <a:solidFill>
                            <a:schemeClr val="tx1"/>
                          </a:solidFill>
                          <a:latin typeface="Arial"/>
                        </a:rPr>
                        <a:t>11.309</a:t>
                      </a:r>
                    </a:p>
                  </a:txBody>
                  <a:tcPr marL="0" marR="0" marT="0" marB="0" anchor="ctr">
                    <a:solidFill>
                      <a:srgbClr val="99FF99"/>
                    </a:solidFill>
                  </a:tcPr>
                </a:tc>
                <a:tc>
                  <a:txBody>
                    <a:bodyPr/>
                    <a:lstStyle/>
                    <a:p>
                      <a:pPr algn="ctr" fontAlgn="ctr"/>
                      <a:r>
                        <a:rPr lang="es-ES_tradnl" sz="1800" b="1" i="0" u="none" strike="noStrike">
                          <a:solidFill>
                            <a:schemeClr val="tx1"/>
                          </a:solidFill>
                          <a:latin typeface="Arial"/>
                        </a:rPr>
                        <a:t>11.200</a:t>
                      </a:r>
                    </a:p>
                  </a:txBody>
                  <a:tcPr marL="0" marR="0" marT="0" marB="0" anchor="ctr">
                    <a:solidFill>
                      <a:srgbClr val="99FF99"/>
                    </a:solidFill>
                  </a:tcPr>
                </a:tc>
                <a:tc>
                  <a:txBody>
                    <a:bodyPr/>
                    <a:lstStyle/>
                    <a:p>
                      <a:pPr algn="ctr" fontAlgn="ctr"/>
                      <a:r>
                        <a:rPr lang="es-ES_tradnl" sz="1800" b="1" i="0" u="none" strike="noStrike">
                          <a:solidFill>
                            <a:schemeClr val="tx1"/>
                          </a:solidFill>
                          <a:latin typeface="Arial"/>
                        </a:rPr>
                        <a:t>5.760</a:t>
                      </a:r>
                    </a:p>
                  </a:txBody>
                  <a:tcPr marL="0" marR="0" marT="0" marB="0" anchor="ctr">
                    <a:solidFill>
                      <a:srgbClr val="99FF99"/>
                    </a:solidFill>
                  </a:tcPr>
                </a:tc>
                <a:tc>
                  <a:txBody>
                    <a:bodyPr/>
                    <a:lstStyle/>
                    <a:p>
                      <a:pPr algn="ctr" fontAlgn="ctr"/>
                      <a:r>
                        <a:rPr lang="es-ES_tradnl" sz="1800" b="1" i="0" u="none" strike="noStrike" dirty="0">
                          <a:solidFill>
                            <a:schemeClr val="tx1"/>
                          </a:solidFill>
                          <a:latin typeface="Arial"/>
                        </a:rPr>
                        <a:t>51.736</a:t>
                      </a:r>
                    </a:p>
                  </a:txBody>
                  <a:tcPr marL="0" marR="0" marT="0" marB="0" anchor="ctr">
                    <a:solidFill>
                      <a:srgbClr val="99FF99"/>
                    </a:solidFill>
                  </a:tcPr>
                </a:tc>
              </a:tr>
              <a:tr h="432048">
                <a:tc>
                  <a:txBody>
                    <a:bodyPr/>
                    <a:lstStyle/>
                    <a:p>
                      <a:pPr marL="0" indent="0" algn="l" fontAlgn="ctr"/>
                      <a:r>
                        <a:rPr lang="es-ES_tradnl" sz="1800" b="1" i="0" u="none" strike="noStrike" dirty="0">
                          <a:latin typeface="Arial"/>
                        </a:rPr>
                        <a:t>Bupropion </a:t>
                      </a:r>
                    </a:p>
                  </a:txBody>
                  <a:tcPr marL="228600" marR="0" marT="0" marB="0" anchor="ctr">
                    <a:solidFill>
                      <a:schemeClr val="bg2">
                        <a:lumMod val="90000"/>
                      </a:schemeClr>
                    </a:solidFill>
                  </a:tcPr>
                </a:tc>
                <a:tc>
                  <a:txBody>
                    <a:bodyPr/>
                    <a:lstStyle/>
                    <a:p>
                      <a:pPr algn="ctr" fontAlgn="ctr"/>
                      <a:r>
                        <a:rPr lang="es-ES_tradnl" sz="1800" b="1" i="0" u="none" strike="noStrike" dirty="0">
                          <a:solidFill>
                            <a:schemeClr val="tx1"/>
                          </a:solidFill>
                          <a:latin typeface="Arial"/>
                        </a:rPr>
                        <a:t>1.123</a:t>
                      </a:r>
                    </a:p>
                  </a:txBody>
                  <a:tcPr marL="0" marR="0" marT="0" marB="0" anchor="ctr">
                    <a:solidFill>
                      <a:schemeClr val="bg2">
                        <a:lumMod val="90000"/>
                      </a:schemeClr>
                    </a:solidFill>
                  </a:tcPr>
                </a:tc>
                <a:tc>
                  <a:txBody>
                    <a:bodyPr/>
                    <a:lstStyle/>
                    <a:p>
                      <a:pPr algn="ctr" fontAlgn="ctr"/>
                      <a:r>
                        <a:rPr lang="es-ES_tradnl" sz="1800" b="1" i="0" u="none" strike="noStrike">
                          <a:solidFill>
                            <a:schemeClr val="tx1"/>
                          </a:solidFill>
                          <a:latin typeface="Arial"/>
                        </a:rPr>
                        <a:t>1.180</a:t>
                      </a:r>
                    </a:p>
                  </a:txBody>
                  <a:tcPr marL="0" marR="0" marT="0" marB="0" anchor="ctr">
                    <a:solidFill>
                      <a:schemeClr val="bg2">
                        <a:lumMod val="90000"/>
                      </a:schemeClr>
                    </a:solidFill>
                  </a:tcPr>
                </a:tc>
                <a:tc>
                  <a:txBody>
                    <a:bodyPr/>
                    <a:lstStyle/>
                    <a:p>
                      <a:pPr algn="ctr" fontAlgn="ctr"/>
                      <a:r>
                        <a:rPr lang="es-ES_tradnl" sz="1800" b="1" i="0" u="none" strike="noStrike">
                          <a:solidFill>
                            <a:schemeClr val="tx1"/>
                          </a:solidFill>
                          <a:latin typeface="Arial"/>
                        </a:rPr>
                        <a:t>1.237</a:t>
                      </a:r>
                    </a:p>
                  </a:txBody>
                  <a:tcPr marL="0" marR="0" marT="0" marB="0" anchor="ctr">
                    <a:solidFill>
                      <a:schemeClr val="bg2">
                        <a:lumMod val="90000"/>
                      </a:schemeClr>
                    </a:solidFill>
                  </a:tcPr>
                </a:tc>
                <a:tc>
                  <a:txBody>
                    <a:bodyPr/>
                    <a:lstStyle/>
                    <a:p>
                      <a:pPr algn="ctr" fontAlgn="ctr"/>
                      <a:r>
                        <a:rPr lang="es-ES_tradnl" sz="1800" b="1" i="0" u="none" strike="noStrike">
                          <a:solidFill>
                            <a:schemeClr val="tx1"/>
                          </a:solidFill>
                          <a:latin typeface="Arial"/>
                        </a:rPr>
                        <a:t>1.294</a:t>
                      </a:r>
                    </a:p>
                  </a:txBody>
                  <a:tcPr marL="0" marR="0" marT="0" marB="0" anchor="ctr">
                    <a:solidFill>
                      <a:schemeClr val="bg2">
                        <a:lumMod val="90000"/>
                      </a:schemeClr>
                    </a:solidFill>
                  </a:tcPr>
                </a:tc>
                <a:tc>
                  <a:txBody>
                    <a:bodyPr/>
                    <a:lstStyle/>
                    <a:p>
                      <a:pPr algn="ctr" fontAlgn="ctr"/>
                      <a:r>
                        <a:rPr lang="es-ES_tradnl" sz="1800" b="1" i="0" u="none" strike="noStrike">
                          <a:solidFill>
                            <a:schemeClr val="tx1"/>
                          </a:solidFill>
                          <a:latin typeface="Arial"/>
                        </a:rPr>
                        <a:t>602</a:t>
                      </a:r>
                    </a:p>
                  </a:txBody>
                  <a:tcPr marL="0" marR="0" marT="0" marB="0" anchor="ctr">
                    <a:solidFill>
                      <a:schemeClr val="bg2">
                        <a:lumMod val="90000"/>
                      </a:schemeClr>
                    </a:solidFill>
                  </a:tcPr>
                </a:tc>
                <a:tc>
                  <a:txBody>
                    <a:bodyPr/>
                    <a:lstStyle/>
                    <a:p>
                      <a:pPr algn="ctr" fontAlgn="ctr"/>
                      <a:r>
                        <a:rPr lang="es-ES_tradnl" sz="1800" b="1" i="0" u="none" strike="noStrike" dirty="0">
                          <a:solidFill>
                            <a:schemeClr val="tx1"/>
                          </a:solidFill>
                          <a:latin typeface="Arial"/>
                        </a:rPr>
                        <a:t>5.438</a:t>
                      </a:r>
                    </a:p>
                  </a:txBody>
                  <a:tcPr marL="0" marR="0" marT="0" marB="0" anchor="ctr">
                    <a:solidFill>
                      <a:schemeClr val="bg2">
                        <a:lumMod val="90000"/>
                      </a:schemeClr>
                    </a:solidFill>
                  </a:tcPr>
                </a:tc>
              </a:tr>
              <a:tr h="432048">
                <a:tc>
                  <a:txBody>
                    <a:bodyPr/>
                    <a:lstStyle/>
                    <a:p>
                      <a:pPr marL="0" indent="0" algn="l" fontAlgn="ctr"/>
                      <a:r>
                        <a:rPr lang="es-ES_tradnl" sz="1800" b="1" i="0" u="none" strike="noStrike" dirty="0">
                          <a:latin typeface="Arial"/>
                        </a:rPr>
                        <a:t>TSN </a:t>
                      </a:r>
                    </a:p>
                  </a:txBody>
                  <a:tcPr marL="228600" marR="0" marT="0" marB="0" anchor="ctr">
                    <a:solidFill>
                      <a:srgbClr val="FFFFCC"/>
                    </a:solidFill>
                  </a:tcPr>
                </a:tc>
                <a:tc>
                  <a:txBody>
                    <a:bodyPr/>
                    <a:lstStyle/>
                    <a:p>
                      <a:pPr algn="ctr" fontAlgn="ctr"/>
                      <a:r>
                        <a:rPr lang="es-ES_tradnl" sz="1800" b="1" i="0" u="none" strike="noStrike" dirty="0">
                          <a:solidFill>
                            <a:schemeClr val="tx1"/>
                          </a:solidFill>
                          <a:latin typeface="Arial"/>
                        </a:rPr>
                        <a:t>13.691</a:t>
                      </a:r>
                    </a:p>
                  </a:txBody>
                  <a:tcPr marL="0" marR="0" marT="0" marB="0" anchor="ctr">
                    <a:solidFill>
                      <a:srgbClr val="FFFFCC"/>
                    </a:solidFill>
                  </a:tcPr>
                </a:tc>
                <a:tc>
                  <a:txBody>
                    <a:bodyPr/>
                    <a:lstStyle/>
                    <a:p>
                      <a:pPr algn="ctr" fontAlgn="ctr"/>
                      <a:r>
                        <a:rPr lang="es-ES_tradnl" sz="1800" b="1" i="0" u="none" strike="noStrike" dirty="0">
                          <a:solidFill>
                            <a:schemeClr val="tx1"/>
                          </a:solidFill>
                          <a:latin typeface="Arial"/>
                        </a:rPr>
                        <a:t>13.859</a:t>
                      </a:r>
                    </a:p>
                  </a:txBody>
                  <a:tcPr marL="0" marR="0" marT="0" marB="0" anchor="ctr">
                    <a:solidFill>
                      <a:srgbClr val="FFFFCC"/>
                    </a:solidFill>
                  </a:tcPr>
                </a:tc>
                <a:tc>
                  <a:txBody>
                    <a:bodyPr/>
                    <a:lstStyle/>
                    <a:p>
                      <a:pPr algn="ctr" fontAlgn="ctr"/>
                      <a:r>
                        <a:rPr lang="es-ES_tradnl" sz="1800" b="1" i="0" u="none" strike="noStrike" dirty="0">
                          <a:solidFill>
                            <a:schemeClr val="tx1"/>
                          </a:solidFill>
                          <a:latin typeface="Arial"/>
                        </a:rPr>
                        <a:t>14.084</a:t>
                      </a:r>
                    </a:p>
                  </a:txBody>
                  <a:tcPr marL="0" marR="0" marT="0" marB="0" anchor="ctr">
                    <a:solidFill>
                      <a:srgbClr val="FFFFCC"/>
                    </a:solidFill>
                  </a:tcPr>
                </a:tc>
                <a:tc>
                  <a:txBody>
                    <a:bodyPr/>
                    <a:lstStyle/>
                    <a:p>
                      <a:pPr algn="ctr" fontAlgn="ctr"/>
                      <a:r>
                        <a:rPr lang="es-ES_tradnl" sz="1800" b="1" i="0" u="none" strike="noStrike" dirty="0">
                          <a:solidFill>
                            <a:schemeClr val="tx1"/>
                          </a:solidFill>
                          <a:latin typeface="Arial"/>
                        </a:rPr>
                        <a:t>14.355</a:t>
                      </a:r>
                    </a:p>
                  </a:txBody>
                  <a:tcPr marL="0" marR="0" marT="0" marB="0" anchor="ctr">
                    <a:solidFill>
                      <a:srgbClr val="FFFFCC"/>
                    </a:solidFill>
                  </a:tcPr>
                </a:tc>
                <a:tc>
                  <a:txBody>
                    <a:bodyPr/>
                    <a:lstStyle/>
                    <a:p>
                      <a:pPr algn="ctr" fontAlgn="ctr"/>
                      <a:r>
                        <a:rPr lang="es-ES_tradnl" sz="1800" b="1" i="0" u="none" strike="noStrike" dirty="0">
                          <a:solidFill>
                            <a:schemeClr val="tx1"/>
                          </a:solidFill>
                          <a:latin typeface="Arial"/>
                        </a:rPr>
                        <a:t>6.999</a:t>
                      </a:r>
                    </a:p>
                  </a:txBody>
                  <a:tcPr marL="0" marR="0" marT="0" marB="0" anchor="ctr">
                    <a:solidFill>
                      <a:srgbClr val="FFFFCC"/>
                    </a:solidFill>
                  </a:tcPr>
                </a:tc>
                <a:tc>
                  <a:txBody>
                    <a:bodyPr/>
                    <a:lstStyle/>
                    <a:p>
                      <a:pPr algn="ctr" fontAlgn="ctr"/>
                      <a:r>
                        <a:rPr lang="es-ES_tradnl" sz="1800" b="1" i="0" u="none" strike="noStrike" dirty="0">
                          <a:solidFill>
                            <a:schemeClr val="tx1"/>
                          </a:solidFill>
                          <a:latin typeface="Arial"/>
                        </a:rPr>
                        <a:t>62.987</a:t>
                      </a:r>
                    </a:p>
                  </a:txBody>
                  <a:tcPr marL="0" marR="0" marT="0" marB="0" anchor="ctr">
                    <a:solidFill>
                      <a:srgbClr val="FFFFCC"/>
                    </a:solidFill>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6 Tabla"/>
          <p:cNvGraphicFramePr>
            <a:graphicFrameLocks noGrp="1"/>
          </p:cNvGraphicFramePr>
          <p:nvPr/>
        </p:nvGraphicFramePr>
        <p:xfrm>
          <a:off x="179512" y="1340768"/>
          <a:ext cx="8712968" cy="4608512"/>
        </p:xfrm>
        <a:graphic>
          <a:graphicData uri="http://schemas.openxmlformats.org/drawingml/2006/table">
            <a:tbl>
              <a:tblPr firstRow="1" bandRow="1">
                <a:tableStyleId>{5C22544A-7EE6-4342-B048-85BDC9FD1C3A}</a:tableStyleId>
              </a:tblPr>
              <a:tblGrid>
                <a:gridCol w="1224136"/>
                <a:gridCol w="1728192"/>
                <a:gridCol w="1584176"/>
                <a:gridCol w="1512168"/>
                <a:gridCol w="1152128"/>
                <a:gridCol w="1512168"/>
              </a:tblGrid>
              <a:tr h="773692">
                <a:tc>
                  <a:txBody>
                    <a:bodyPr/>
                    <a:lstStyle/>
                    <a:p>
                      <a:pPr algn="ctr">
                        <a:spcBef>
                          <a:spcPts val="600"/>
                        </a:spcBef>
                        <a:spcAft>
                          <a:spcPts val="600"/>
                        </a:spcAft>
                      </a:pPr>
                      <a:r>
                        <a:rPr lang="es-ES_tradnl" sz="1600" dirty="0" smtClean="0">
                          <a:solidFill>
                            <a:schemeClr val="bg1"/>
                          </a:solidFill>
                          <a:effectLst>
                            <a:outerShdw blurRad="38100" dist="38100" dir="2700000" algn="tl">
                              <a:srgbClr val="000000">
                                <a:alpha val="43137"/>
                              </a:srgbClr>
                            </a:outerShdw>
                          </a:effectLst>
                          <a:latin typeface="Arial" pitchFamily="34" charset="0"/>
                          <a:cs typeface="Arial" pitchFamily="34" charset="0"/>
                        </a:rPr>
                        <a:t>Fármaco</a:t>
                      </a:r>
                      <a:endParaRPr lang="es-ES_tradnl" sz="1600" dirty="0">
                        <a:solidFill>
                          <a:schemeClr val="bg1"/>
                        </a:solidFill>
                        <a:effectLst>
                          <a:outerShdw blurRad="38100" dist="38100" dir="2700000" algn="tl">
                            <a:srgbClr val="000000">
                              <a:alpha val="43137"/>
                            </a:srgbClr>
                          </a:outerShdw>
                        </a:effectLst>
                        <a:latin typeface="Arial" pitchFamily="34" charset="0"/>
                        <a:cs typeface="Arial" pitchFamily="34" charset="0"/>
                      </a:endParaRPr>
                    </a:p>
                  </a:txBody>
                  <a:tcPr anchor="ctr">
                    <a:solidFill>
                      <a:schemeClr val="accent1">
                        <a:lumMod val="75000"/>
                      </a:schemeClr>
                    </a:solidFill>
                  </a:tcPr>
                </a:tc>
                <a:tc>
                  <a:txBody>
                    <a:bodyPr/>
                    <a:lstStyle/>
                    <a:p>
                      <a:pPr algn="ctr">
                        <a:spcBef>
                          <a:spcPts val="600"/>
                        </a:spcBef>
                        <a:spcAft>
                          <a:spcPts val="600"/>
                        </a:spcAft>
                      </a:pPr>
                      <a:r>
                        <a:rPr lang="es-ES_tradnl" sz="1600" dirty="0" smtClean="0">
                          <a:solidFill>
                            <a:schemeClr val="bg1"/>
                          </a:solidFill>
                          <a:effectLst>
                            <a:outerShdw blurRad="38100" dist="38100" dir="2700000" algn="tl">
                              <a:srgbClr val="000000">
                                <a:alpha val="43137"/>
                              </a:srgbClr>
                            </a:outerShdw>
                          </a:effectLst>
                          <a:latin typeface="Arial" pitchFamily="34" charset="0"/>
                          <a:cs typeface="Arial" pitchFamily="34" charset="0"/>
                        </a:rPr>
                        <a:t>Dosis </a:t>
                      </a:r>
                      <a:endParaRPr lang="es-ES_tradnl" sz="1600" dirty="0">
                        <a:solidFill>
                          <a:schemeClr val="bg1"/>
                        </a:solidFill>
                        <a:effectLst>
                          <a:outerShdw blurRad="38100" dist="38100" dir="2700000" algn="tl">
                            <a:srgbClr val="000000">
                              <a:alpha val="43137"/>
                            </a:srgbClr>
                          </a:outerShdw>
                        </a:effectLst>
                        <a:latin typeface="Arial" pitchFamily="34" charset="0"/>
                        <a:cs typeface="Arial" pitchFamily="34" charset="0"/>
                      </a:endParaRPr>
                    </a:p>
                  </a:txBody>
                  <a:tcPr anchor="ctr">
                    <a:solidFill>
                      <a:schemeClr val="accent1">
                        <a:lumMod val="75000"/>
                      </a:schemeClr>
                    </a:solidFill>
                  </a:tcPr>
                </a:tc>
                <a:tc>
                  <a:txBody>
                    <a:bodyPr/>
                    <a:lstStyle/>
                    <a:p>
                      <a:pPr algn="ctr">
                        <a:spcBef>
                          <a:spcPts val="600"/>
                        </a:spcBef>
                        <a:spcAft>
                          <a:spcPts val="600"/>
                        </a:spcAft>
                      </a:pPr>
                      <a:r>
                        <a:rPr lang="es-ES_tradnl" sz="16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Cumplimiento </a:t>
                      </a:r>
                      <a:endParaRPr lang="es-ES_tradnl" sz="1600"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a:txBody>
                  <a:tcPr anchor="ctr">
                    <a:solidFill>
                      <a:schemeClr val="accent1">
                        <a:lumMod val="75000"/>
                      </a:schemeClr>
                    </a:solidFill>
                  </a:tcPr>
                </a:tc>
                <a:tc>
                  <a:txBody>
                    <a:bodyPr/>
                    <a:lstStyle/>
                    <a:p>
                      <a:pPr algn="ctr">
                        <a:spcBef>
                          <a:spcPts val="600"/>
                        </a:spcBef>
                        <a:spcAft>
                          <a:spcPts val="600"/>
                        </a:spcAft>
                      </a:pPr>
                      <a:r>
                        <a:rPr lang="es-ES_tradnl" sz="16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Coste (€)</a:t>
                      </a:r>
                      <a:r>
                        <a:rPr lang="es-ES_tradnl" sz="1600" b="1" baseline="30000" dirty="0" smtClean="0">
                          <a:solidFill>
                            <a:schemeClr val="bg1"/>
                          </a:solidFill>
                          <a:effectLst>
                            <a:outerShdw blurRad="38100" dist="38100" dir="2700000" algn="tl">
                              <a:srgbClr val="000000">
                                <a:alpha val="43137"/>
                              </a:srgbClr>
                            </a:outerShdw>
                          </a:effectLst>
                          <a:latin typeface="Arial" pitchFamily="34" charset="0"/>
                          <a:cs typeface="Arial" pitchFamily="34" charset="0"/>
                        </a:rPr>
                        <a:t>2</a:t>
                      </a:r>
                      <a:r>
                        <a:rPr lang="es-ES_tradnl" sz="16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 financiado </a:t>
                      </a:r>
                      <a:endParaRPr lang="es-ES_tradnl" sz="1600"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a:txBody>
                  <a:tcPr anchor="ctr">
                    <a:solidFill>
                      <a:schemeClr val="accent1">
                        <a:lumMod val="75000"/>
                      </a:schemeClr>
                    </a:solidFill>
                  </a:tcPr>
                </a:tc>
                <a:tc>
                  <a:txBody>
                    <a:bodyPr/>
                    <a:lstStyle/>
                    <a:p>
                      <a:pPr algn="ctr">
                        <a:spcBef>
                          <a:spcPts val="600"/>
                        </a:spcBef>
                        <a:spcAft>
                          <a:spcPts val="600"/>
                        </a:spcAft>
                      </a:pPr>
                      <a:r>
                        <a:rPr lang="es-ES_tradnl" sz="1600" dirty="0" smtClean="0">
                          <a:solidFill>
                            <a:schemeClr val="bg1"/>
                          </a:solidFill>
                          <a:effectLst>
                            <a:outerShdw blurRad="38100" dist="38100" dir="2700000" algn="tl">
                              <a:srgbClr val="000000">
                                <a:alpha val="43137"/>
                              </a:srgbClr>
                            </a:outerShdw>
                          </a:effectLst>
                          <a:latin typeface="Arial" pitchFamily="34" charset="0"/>
                          <a:cs typeface="Arial" pitchFamily="34" charset="0"/>
                        </a:rPr>
                        <a:t>CAR-52</a:t>
                      </a:r>
                      <a:r>
                        <a:rPr lang="es-ES_tradnl" sz="1600" baseline="30000" dirty="0" smtClean="0">
                          <a:solidFill>
                            <a:schemeClr val="bg1"/>
                          </a:solidFill>
                          <a:effectLst>
                            <a:outerShdw blurRad="38100" dist="38100" dir="2700000" algn="tl">
                              <a:srgbClr val="000000">
                                <a:alpha val="43137"/>
                              </a:srgbClr>
                            </a:outerShdw>
                          </a:effectLst>
                          <a:latin typeface="Arial" pitchFamily="34" charset="0"/>
                          <a:cs typeface="Arial" pitchFamily="34" charset="0"/>
                        </a:rPr>
                        <a:t>3</a:t>
                      </a:r>
                      <a:endParaRPr lang="es-ES_tradnl" sz="1600" baseline="30000" dirty="0">
                        <a:solidFill>
                          <a:schemeClr val="bg1"/>
                        </a:solidFill>
                        <a:effectLst>
                          <a:outerShdw blurRad="38100" dist="38100" dir="2700000" algn="tl">
                            <a:srgbClr val="000000">
                              <a:alpha val="43137"/>
                            </a:srgbClr>
                          </a:outerShdw>
                        </a:effectLst>
                        <a:latin typeface="Arial" pitchFamily="34" charset="0"/>
                        <a:cs typeface="Arial" pitchFamily="34" charset="0"/>
                      </a:endParaRPr>
                    </a:p>
                  </a:txBody>
                  <a:tcPr anchor="ctr">
                    <a:solidFill>
                      <a:schemeClr val="accent1">
                        <a:lumMod val="75000"/>
                      </a:schemeClr>
                    </a:solidFill>
                  </a:tcPr>
                </a:tc>
                <a:tc>
                  <a:txBody>
                    <a:bodyPr/>
                    <a:lstStyle/>
                    <a:p>
                      <a:pPr algn="ctr">
                        <a:spcBef>
                          <a:spcPts val="600"/>
                        </a:spcBef>
                        <a:spcAft>
                          <a:spcPts val="600"/>
                        </a:spcAft>
                      </a:pPr>
                      <a:r>
                        <a:rPr lang="es-ES_tradnl" sz="1600" dirty="0" smtClean="0">
                          <a:solidFill>
                            <a:schemeClr val="bg1"/>
                          </a:solidFill>
                          <a:effectLst>
                            <a:outerShdw blurRad="38100" dist="38100" dir="2700000" algn="tl">
                              <a:srgbClr val="000000">
                                <a:alpha val="43137"/>
                              </a:srgbClr>
                            </a:outerShdw>
                          </a:effectLst>
                          <a:latin typeface="Arial" pitchFamily="34" charset="0"/>
                          <a:cs typeface="Arial" pitchFamily="34" charset="0"/>
                        </a:rPr>
                        <a:t>Ensayo clínico</a:t>
                      </a:r>
                      <a:endParaRPr lang="es-ES_tradnl" sz="1600" dirty="0">
                        <a:solidFill>
                          <a:schemeClr val="bg1"/>
                        </a:solidFill>
                        <a:effectLst>
                          <a:outerShdw blurRad="38100" dist="38100" dir="2700000" algn="tl">
                            <a:srgbClr val="000000">
                              <a:alpha val="43137"/>
                            </a:srgbClr>
                          </a:outerShdw>
                        </a:effectLst>
                        <a:latin typeface="Arial" pitchFamily="34" charset="0"/>
                        <a:cs typeface="Arial" pitchFamily="34" charset="0"/>
                      </a:endParaRPr>
                    </a:p>
                  </a:txBody>
                  <a:tcPr anchor="ctr">
                    <a:solidFill>
                      <a:schemeClr val="accent1">
                        <a:lumMod val="75000"/>
                      </a:schemeClr>
                    </a:solidFill>
                  </a:tcPr>
                </a:tc>
              </a:tr>
              <a:tr h="874608">
                <a:tc>
                  <a:txBody>
                    <a:bodyPr/>
                    <a:lstStyle/>
                    <a:p>
                      <a:r>
                        <a:rPr lang="es-ES_tradnl" sz="1600" b="0" dirty="0" smtClean="0">
                          <a:solidFill>
                            <a:schemeClr val="tx1"/>
                          </a:solidFill>
                          <a:effectLst/>
                          <a:latin typeface="Arial" pitchFamily="34" charset="0"/>
                          <a:cs typeface="Arial" pitchFamily="34" charset="0"/>
                        </a:rPr>
                        <a:t>Bupropion</a:t>
                      </a:r>
                      <a:endParaRPr lang="es-ES_tradnl" sz="1600" b="0" dirty="0">
                        <a:solidFill>
                          <a:schemeClr val="tx1"/>
                        </a:solidFill>
                        <a:effectLst/>
                        <a:latin typeface="Arial" pitchFamily="34" charset="0"/>
                        <a:cs typeface="Arial" pitchFamily="34" charset="0"/>
                      </a:endParaRPr>
                    </a:p>
                  </a:txBody>
                  <a:tcPr anchor="ctr">
                    <a:solidFill>
                      <a:schemeClr val="accent4">
                        <a:lumMod val="20000"/>
                        <a:lumOff val="80000"/>
                      </a:schemeClr>
                    </a:solidFill>
                  </a:tcPr>
                </a:tc>
                <a:tc>
                  <a:txBody>
                    <a:bodyPr/>
                    <a:lstStyle/>
                    <a:p>
                      <a:pPr algn="ctr"/>
                      <a:r>
                        <a:rPr lang="es-ES_tradnl" sz="1200" b="0" dirty="0" smtClean="0">
                          <a:solidFill>
                            <a:schemeClr val="tx1"/>
                          </a:solidFill>
                          <a:effectLst/>
                          <a:latin typeface="Arial" pitchFamily="34" charset="0"/>
                          <a:cs typeface="Arial" pitchFamily="34" charset="0"/>
                        </a:rPr>
                        <a:t>150-300mg/día x 12 semanas</a:t>
                      </a:r>
                    </a:p>
                    <a:p>
                      <a:pPr algn="ctr"/>
                      <a:r>
                        <a:rPr lang="es-ES_tradnl" sz="1200" b="0" dirty="0" smtClean="0">
                          <a:solidFill>
                            <a:schemeClr val="tx1"/>
                          </a:solidFill>
                          <a:effectLst/>
                          <a:latin typeface="Arial" pitchFamily="34" charset="0"/>
                          <a:cs typeface="Arial" pitchFamily="34" charset="0"/>
                        </a:rPr>
                        <a:t>(168 comprimidos)</a:t>
                      </a:r>
                      <a:endParaRPr lang="es-ES_tradnl" sz="1200" b="0" dirty="0">
                        <a:solidFill>
                          <a:schemeClr val="tx1"/>
                        </a:solidFill>
                        <a:effectLst/>
                        <a:latin typeface="Arial" pitchFamily="34" charset="0"/>
                        <a:cs typeface="Arial" pitchFamily="34" charset="0"/>
                      </a:endParaRPr>
                    </a:p>
                  </a:txBody>
                  <a:tcPr anchor="ctr">
                    <a:solidFill>
                      <a:schemeClr val="accent4">
                        <a:lumMod val="20000"/>
                        <a:lumOff val="80000"/>
                      </a:schemeClr>
                    </a:solidFill>
                  </a:tcPr>
                </a:tc>
                <a:tc>
                  <a:txBody>
                    <a:bodyPr/>
                    <a:lstStyle/>
                    <a:p>
                      <a:pPr algn="ctr" fontAlgn="b"/>
                      <a:r>
                        <a:rPr kumimoji="0" lang="es-ES_tradnl" sz="1600" b="0" kern="1200" dirty="0" smtClean="0">
                          <a:solidFill>
                            <a:schemeClr val="tx1"/>
                          </a:solidFill>
                          <a:effectLst/>
                          <a:latin typeface="Arial" pitchFamily="34" charset="0"/>
                          <a:ea typeface="+mn-ea"/>
                          <a:cs typeface="Arial" pitchFamily="34" charset="0"/>
                        </a:rPr>
                        <a:t>66%</a:t>
                      </a:r>
                    </a:p>
                  </a:txBody>
                  <a:tcPr marL="0" marR="0" marT="0" marB="0" anchor="ctr">
                    <a:solidFill>
                      <a:schemeClr val="accent4">
                        <a:lumMod val="20000"/>
                        <a:lumOff val="80000"/>
                      </a:schemeClr>
                    </a:solidFill>
                  </a:tcPr>
                </a:tc>
                <a:tc>
                  <a:txBody>
                    <a:bodyPr/>
                    <a:lstStyle/>
                    <a:p>
                      <a:pPr algn="ctr" fontAlgn="b"/>
                      <a:r>
                        <a:rPr kumimoji="0" lang="es-ES_tradnl" sz="1600" b="0" kern="1200" dirty="0" smtClean="0">
                          <a:solidFill>
                            <a:schemeClr val="tx1"/>
                          </a:solidFill>
                          <a:effectLst/>
                          <a:latin typeface="Arial" pitchFamily="34" charset="0"/>
                          <a:ea typeface="+mn-ea"/>
                          <a:cs typeface="Arial" pitchFamily="34" charset="0"/>
                        </a:rPr>
                        <a:t>180,33 </a:t>
                      </a:r>
                      <a:r>
                        <a:rPr kumimoji="0" lang="es-ES_tradnl" sz="1400" b="0" kern="1200" dirty="0" smtClean="0">
                          <a:solidFill>
                            <a:schemeClr val="tx1"/>
                          </a:solidFill>
                          <a:effectLst/>
                          <a:latin typeface="Arial" pitchFamily="34" charset="0"/>
                          <a:ea typeface="+mn-ea"/>
                          <a:cs typeface="Arial" pitchFamily="34" charset="0"/>
                        </a:rPr>
                        <a:t>(108,33+72,0)</a:t>
                      </a:r>
                      <a:endParaRPr kumimoji="0" lang="es-ES_tradnl" sz="1600" b="0" kern="1200" dirty="0" smtClean="0">
                        <a:solidFill>
                          <a:schemeClr val="tx1"/>
                        </a:solidFill>
                        <a:effectLst/>
                        <a:latin typeface="Arial" pitchFamily="34" charset="0"/>
                        <a:ea typeface="+mn-ea"/>
                        <a:cs typeface="Arial" pitchFamily="34" charset="0"/>
                      </a:endParaRPr>
                    </a:p>
                  </a:txBody>
                  <a:tcPr marL="0" marR="0" marT="0" marB="0" anchor="ctr">
                    <a:solidFill>
                      <a:schemeClr val="accent4">
                        <a:lumMod val="20000"/>
                        <a:lumOff val="80000"/>
                      </a:schemeClr>
                    </a:solidFill>
                  </a:tcPr>
                </a:tc>
                <a:tc>
                  <a:txBody>
                    <a:bodyPr/>
                    <a:lstStyle/>
                    <a:p>
                      <a:pPr algn="ctr"/>
                      <a:r>
                        <a:rPr lang="es-ES_tradnl" sz="1600" b="0" dirty="0" smtClean="0">
                          <a:solidFill>
                            <a:schemeClr val="tx1"/>
                          </a:solidFill>
                          <a:effectLst/>
                          <a:latin typeface="Arial" pitchFamily="34" charset="0"/>
                          <a:cs typeface="Arial" pitchFamily="34" charset="0"/>
                        </a:rPr>
                        <a:t>10,0</a:t>
                      </a:r>
                      <a:endParaRPr lang="es-ES_tradnl" sz="1600" b="0" dirty="0">
                        <a:solidFill>
                          <a:schemeClr val="tx1"/>
                        </a:solidFill>
                        <a:effectLst/>
                        <a:latin typeface="Arial" pitchFamily="34" charset="0"/>
                        <a:cs typeface="Arial" pitchFamily="34" charset="0"/>
                      </a:endParaRPr>
                    </a:p>
                  </a:txBody>
                  <a:tcPr anchor="ctr">
                    <a:solidFill>
                      <a:schemeClr val="accent4">
                        <a:lumMod val="20000"/>
                        <a:lumOff val="80000"/>
                      </a:schemeClr>
                    </a:solidFill>
                  </a:tcPr>
                </a:tc>
                <a:tc>
                  <a:txBody>
                    <a:bodyPr/>
                    <a:lstStyle/>
                    <a:p>
                      <a:pPr marL="0" marR="0" indent="0" algn="l" defTabSz="914400" rtl="0" eaLnBrk="1" fontAlgn="auto" latinLnBrk="0" hangingPunct="1">
                        <a:lnSpc>
                          <a:spcPct val="100000"/>
                        </a:lnSpc>
                        <a:spcBef>
                          <a:spcPts val="300"/>
                        </a:spcBef>
                        <a:spcAft>
                          <a:spcPts val="300"/>
                        </a:spcAft>
                        <a:buClrTx/>
                        <a:buSzPct val="100000"/>
                        <a:buFontTx/>
                        <a:buNone/>
                        <a:tabLst/>
                        <a:defRPr/>
                      </a:pPr>
                      <a:r>
                        <a:rPr lang="en-US" sz="1400" b="0" dirty="0" err="1" smtClean="0">
                          <a:solidFill>
                            <a:schemeClr val="tx1"/>
                          </a:solidFill>
                          <a:effectLst/>
                          <a:latin typeface="Arial" pitchFamily="34" charset="0"/>
                          <a:cs typeface="Arial" pitchFamily="34" charset="0"/>
                        </a:rPr>
                        <a:t>Tashkin</a:t>
                      </a:r>
                      <a:r>
                        <a:rPr lang="en-US" sz="1400" b="0" dirty="0" smtClean="0">
                          <a:solidFill>
                            <a:schemeClr val="tx1"/>
                          </a:solidFill>
                          <a:effectLst/>
                          <a:latin typeface="Arial" pitchFamily="34" charset="0"/>
                          <a:cs typeface="Arial" pitchFamily="34" charset="0"/>
                        </a:rPr>
                        <a:t> DP et al. Lancet. 2001; 357:1571-75.</a:t>
                      </a:r>
                      <a:endParaRPr lang="es-ES_tradnl" sz="1400" b="0" dirty="0" smtClean="0">
                        <a:solidFill>
                          <a:schemeClr val="tx1"/>
                        </a:solidFill>
                        <a:effectLst/>
                        <a:latin typeface="Arial" pitchFamily="34" charset="0"/>
                        <a:cs typeface="Arial" pitchFamily="34" charset="0"/>
                      </a:endParaRPr>
                    </a:p>
                  </a:txBody>
                  <a:tcPr anchor="ctr">
                    <a:solidFill>
                      <a:schemeClr val="accent4">
                        <a:lumMod val="20000"/>
                        <a:lumOff val="80000"/>
                      </a:schemeClr>
                    </a:solidFill>
                  </a:tcPr>
                </a:tc>
              </a:tr>
              <a:tr h="1143718">
                <a:tc>
                  <a:txBody>
                    <a:bodyPr/>
                    <a:lstStyle/>
                    <a:p>
                      <a:r>
                        <a:rPr lang="es-ES_tradnl" sz="1600" b="0" dirty="0" smtClean="0">
                          <a:solidFill>
                            <a:schemeClr val="tx1"/>
                          </a:solidFill>
                          <a:effectLst/>
                          <a:latin typeface="Arial" pitchFamily="34" charset="0"/>
                          <a:cs typeface="Arial" pitchFamily="34" charset="0"/>
                        </a:rPr>
                        <a:t>TSN</a:t>
                      </a:r>
                      <a:endParaRPr lang="es-ES_tradnl" sz="1600" b="0" dirty="0">
                        <a:solidFill>
                          <a:schemeClr val="tx1"/>
                        </a:solidFill>
                        <a:effectLst/>
                        <a:latin typeface="Arial" pitchFamily="34" charset="0"/>
                        <a:cs typeface="Arial" pitchFamily="34" charset="0"/>
                      </a:endParaRPr>
                    </a:p>
                  </a:txBody>
                  <a:tcPr anchor="ctr">
                    <a:solidFill>
                      <a:schemeClr val="accent4">
                        <a:lumMod val="20000"/>
                        <a:lumOff val="80000"/>
                      </a:schemeClr>
                    </a:solidFill>
                  </a:tcPr>
                </a:tc>
                <a:tc>
                  <a:txBody>
                    <a:bodyPr/>
                    <a:lstStyle/>
                    <a:p>
                      <a:pPr algn="ctr"/>
                      <a:r>
                        <a:rPr lang="es-ES_tradnl" sz="1200" b="0" dirty="0" smtClean="0">
                          <a:solidFill>
                            <a:schemeClr val="tx1"/>
                          </a:solidFill>
                          <a:effectLst/>
                          <a:latin typeface="Arial" pitchFamily="34" charset="0"/>
                          <a:cs typeface="Arial" pitchFamily="34" charset="0"/>
                        </a:rPr>
                        <a:t>7,9 tabletas sublinguales 2mg/día x 12 semanas</a:t>
                      </a:r>
                    </a:p>
                    <a:p>
                      <a:pPr algn="ctr"/>
                      <a:r>
                        <a:rPr lang="es-ES_tradnl" sz="1200" b="0" dirty="0" smtClean="0">
                          <a:solidFill>
                            <a:schemeClr val="tx1"/>
                          </a:solidFill>
                          <a:effectLst/>
                          <a:latin typeface="Arial" pitchFamily="34" charset="0"/>
                          <a:cs typeface="Arial" pitchFamily="34" charset="0"/>
                        </a:rPr>
                        <a:t>(659 tabletas)</a:t>
                      </a:r>
                      <a:endParaRPr lang="es-ES_tradnl" sz="1200" b="0" dirty="0">
                        <a:solidFill>
                          <a:schemeClr val="tx1"/>
                        </a:solidFill>
                        <a:effectLst/>
                        <a:latin typeface="Arial" pitchFamily="34" charset="0"/>
                        <a:cs typeface="Arial" pitchFamily="34" charset="0"/>
                      </a:endParaRPr>
                    </a:p>
                  </a:txBody>
                  <a:tcPr anchor="ctr">
                    <a:solidFill>
                      <a:schemeClr val="accent4">
                        <a:lumMod val="20000"/>
                        <a:lumOff val="80000"/>
                      </a:schemeClr>
                    </a:solidFill>
                  </a:tcPr>
                </a:tc>
                <a:tc>
                  <a:txBody>
                    <a:bodyPr/>
                    <a:lstStyle/>
                    <a:p>
                      <a:pPr algn="ctr" fontAlgn="b"/>
                      <a:r>
                        <a:rPr kumimoji="0" lang="es-ES_tradnl" sz="1600" b="0" kern="1200" dirty="0" smtClean="0">
                          <a:solidFill>
                            <a:schemeClr val="tx1"/>
                          </a:solidFill>
                          <a:effectLst/>
                          <a:latin typeface="Arial" pitchFamily="34" charset="0"/>
                          <a:ea typeface="+mn-ea"/>
                          <a:cs typeface="Arial" pitchFamily="34" charset="0"/>
                        </a:rPr>
                        <a:t>78%</a:t>
                      </a:r>
                    </a:p>
                  </a:txBody>
                  <a:tcPr marL="0" marR="0" marT="0" marB="0" anchor="ctr">
                    <a:solidFill>
                      <a:schemeClr val="accent4">
                        <a:lumMod val="20000"/>
                        <a:lumOff val="80000"/>
                      </a:schemeClr>
                    </a:solidFill>
                  </a:tcPr>
                </a:tc>
                <a:tc>
                  <a:txBody>
                    <a:bodyPr/>
                    <a:lstStyle/>
                    <a:p>
                      <a:pPr algn="ctr" fontAlgn="b"/>
                      <a:r>
                        <a:rPr kumimoji="0" lang="es-ES_tradnl" sz="1600" b="0" kern="1200" dirty="0" smtClean="0">
                          <a:solidFill>
                            <a:schemeClr val="tx1"/>
                          </a:solidFill>
                          <a:effectLst/>
                          <a:latin typeface="Arial" pitchFamily="34" charset="0"/>
                          <a:ea typeface="+mn-ea"/>
                          <a:cs typeface="Arial" pitchFamily="34" charset="0"/>
                        </a:rPr>
                        <a:t>224,50 </a:t>
                      </a:r>
                      <a:r>
                        <a:rPr kumimoji="0" lang="es-ES_tradnl" sz="1400" b="0" kern="1200" dirty="0" smtClean="0">
                          <a:solidFill>
                            <a:schemeClr val="tx1"/>
                          </a:solidFill>
                          <a:effectLst/>
                          <a:latin typeface="Arial" pitchFamily="34" charset="0"/>
                          <a:ea typeface="+mn-ea"/>
                          <a:cs typeface="Arial" pitchFamily="34" charset="0"/>
                        </a:rPr>
                        <a:t>(152,50+72,0)</a:t>
                      </a:r>
                      <a:endParaRPr kumimoji="0" lang="es-ES_tradnl" sz="1600" b="0" kern="1200" dirty="0" smtClean="0">
                        <a:solidFill>
                          <a:schemeClr val="tx1"/>
                        </a:solidFill>
                        <a:effectLst/>
                        <a:latin typeface="Arial" pitchFamily="34" charset="0"/>
                        <a:ea typeface="+mn-ea"/>
                        <a:cs typeface="Arial" pitchFamily="34" charset="0"/>
                      </a:endParaRPr>
                    </a:p>
                  </a:txBody>
                  <a:tcPr marL="0" marR="0" marT="0" marB="0" anchor="ctr">
                    <a:solidFill>
                      <a:schemeClr val="accent4">
                        <a:lumMod val="20000"/>
                        <a:lumOff val="80000"/>
                      </a:schemeClr>
                    </a:solidFill>
                  </a:tcPr>
                </a:tc>
                <a:tc>
                  <a:txBody>
                    <a:bodyPr/>
                    <a:lstStyle/>
                    <a:p>
                      <a:pPr algn="ctr"/>
                      <a:r>
                        <a:rPr lang="es-ES_tradnl" sz="1600" b="0" dirty="0" smtClean="0">
                          <a:solidFill>
                            <a:schemeClr val="tx1"/>
                          </a:solidFill>
                          <a:effectLst/>
                          <a:latin typeface="Arial" pitchFamily="34" charset="0"/>
                          <a:cs typeface="Arial" pitchFamily="34" charset="0"/>
                        </a:rPr>
                        <a:t>14,0</a:t>
                      </a:r>
                      <a:endParaRPr lang="es-ES_tradnl" sz="1600" b="0" dirty="0">
                        <a:solidFill>
                          <a:schemeClr val="tx1"/>
                        </a:solidFill>
                        <a:effectLst/>
                        <a:latin typeface="Arial" pitchFamily="34" charset="0"/>
                        <a:cs typeface="Arial" pitchFamily="34" charset="0"/>
                      </a:endParaRPr>
                    </a:p>
                  </a:txBody>
                  <a:tcPr anchor="ctr">
                    <a:solidFill>
                      <a:schemeClr val="accent4">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dirty="0" err="1" smtClean="0">
                          <a:solidFill>
                            <a:schemeClr val="tx1"/>
                          </a:solidFill>
                          <a:effectLst/>
                          <a:latin typeface="Arial" pitchFamily="34" charset="0"/>
                          <a:cs typeface="Arial" pitchFamily="34" charset="0"/>
                        </a:rPr>
                        <a:t>Tønnesen</a:t>
                      </a:r>
                      <a:r>
                        <a:rPr lang="en-US" sz="1400" b="0" dirty="0" smtClean="0">
                          <a:solidFill>
                            <a:schemeClr val="tx1"/>
                          </a:solidFill>
                          <a:effectLst/>
                          <a:latin typeface="Arial" pitchFamily="34" charset="0"/>
                          <a:cs typeface="Arial" pitchFamily="34" charset="0"/>
                        </a:rPr>
                        <a:t> P et al. Chest. 2006;130:334-42.</a:t>
                      </a:r>
                      <a:endParaRPr lang="es-ES_tradnl" sz="1400" b="0" dirty="0" smtClean="0">
                        <a:solidFill>
                          <a:schemeClr val="tx1"/>
                        </a:solidFill>
                        <a:effectLst/>
                        <a:latin typeface="Arial" pitchFamily="34" charset="0"/>
                        <a:cs typeface="Arial" pitchFamily="34" charset="0"/>
                      </a:endParaRPr>
                    </a:p>
                  </a:txBody>
                  <a:tcPr anchor="ctr">
                    <a:solidFill>
                      <a:schemeClr val="accent4">
                        <a:lumMod val="20000"/>
                        <a:lumOff val="80000"/>
                      </a:schemeClr>
                    </a:solidFill>
                  </a:tcPr>
                </a:tc>
              </a:tr>
              <a:tr h="1816494">
                <a:tc>
                  <a:txBody>
                    <a:bodyPr/>
                    <a:lstStyle/>
                    <a:p>
                      <a:r>
                        <a:rPr lang="es-ES_tradnl" sz="1600" b="0" dirty="0" smtClean="0">
                          <a:solidFill>
                            <a:schemeClr val="tx1"/>
                          </a:solidFill>
                          <a:effectLst/>
                          <a:latin typeface="Arial" pitchFamily="34" charset="0"/>
                          <a:cs typeface="Arial" pitchFamily="34" charset="0"/>
                        </a:rPr>
                        <a:t>Vareniclina</a:t>
                      </a:r>
                      <a:endParaRPr lang="es-ES_tradnl" sz="1600" b="0" dirty="0">
                        <a:solidFill>
                          <a:schemeClr val="tx1"/>
                        </a:solidFill>
                        <a:effectLst/>
                        <a:latin typeface="Arial" pitchFamily="34" charset="0"/>
                        <a:cs typeface="Arial" pitchFamily="34" charset="0"/>
                      </a:endParaRPr>
                    </a:p>
                  </a:txBody>
                  <a:tcPr anchor="ctr">
                    <a:solidFill>
                      <a:schemeClr val="accent4">
                        <a:lumMod val="20000"/>
                        <a:lumOff val="80000"/>
                      </a:schemeClr>
                    </a:solidFill>
                  </a:tcPr>
                </a:tc>
                <a:tc>
                  <a:txBody>
                    <a:bodyPr/>
                    <a:lstStyle/>
                    <a:p>
                      <a:pPr marL="0" indent="0" algn="ctr">
                        <a:buFont typeface="Arial" pitchFamily="34" charset="0"/>
                        <a:buNone/>
                        <a:defRPr/>
                      </a:pPr>
                      <a:r>
                        <a:rPr lang="es-ES_tradnl" sz="1200" b="0" dirty="0" smtClean="0">
                          <a:solidFill>
                            <a:schemeClr val="tx1"/>
                          </a:solidFill>
                          <a:effectLst/>
                          <a:latin typeface="Arial" pitchFamily="34" charset="0"/>
                          <a:cs typeface="Arial" pitchFamily="34" charset="0"/>
                        </a:rPr>
                        <a:t>0,5-2 mg/día x 12 semanas (11 comprimidos 0,5mg + 14 comprimidos 1mg</a:t>
                      </a:r>
                      <a:r>
                        <a:rPr lang="es-ES_tradnl" sz="1200" b="0" baseline="0" dirty="0" smtClean="0">
                          <a:solidFill>
                            <a:schemeClr val="tx1"/>
                          </a:solidFill>
                          <a:effectLst/>
                          <a:latin typeface="Arial" pitchFamily="34" charset="0"/>
                          <a:cs typeface="Arial" pitchFamily="34" charset="0"/>
                        </a:rPr>
                        <a:t> + p</a:t>
                      </a:r>
                      <a:r>
                        <a:rPr lang="es-ES_tradnl" sz="1200" b="0" dirty="0" smtClean="0">
                          <a:solidFill>
                            <a:schemeClr val="tx1"/>
                          </a:solidFill>
                          <a:effectLst/>
                          <a:latin typeface="Arial" pitchFamily="34" charset="0"/>
                          <a:cs typeface="Arial" pitchFamily="34" charset="0"/>
                        </a:rPr>
                        <a:t>ack 112 comprimidos 1mg + pack 28 comprimidos 1mg)</a:t>
                      </a:r>
                    </a:p>
                  </a:txBody>
                  <a:tcPr anchor="ctr">
                    <a:solidFill>
                      <a:schemeClr val="accent4">
                        <a:lumMod val="20000"/>
                        <a:lumOff val="80000"/>
                      </a:schemeClr>
                    </a:solidFill>
                  </a:tcPr>
                </a:tc>
                <a:tc>
                  <a:txBody>
                    <a:bodyPr/>
                    <a:lstStyle/>
                    <a:p>
                      <a:pPr algn="ctr" fontAlgn="b"/>
                      <a:r>
                        <a:rPr kumimoji="0" lang="es-ES_tradnl" sz="1600" b="0" kern="1200" dirty="0" smtClean="0">
                          <a:solidFill>
                            <a:schemeClr val="tx1"/>
                          </a:solidFill>
                          <a:effectLst/>
                          <a:latin typeface="Arial" pitchFamily="34" charset="0"/>
                          <a:ea typeface="+mn-ea"/>
                          <a:cs typeface="Arial" pitchFamily="34" charset="0"/>
                        </a:rPr>
                        <a:t>84%</a:t>
                      </a:r>
                    </a:p>
                  </a:txBody>
                  <a:tcPr marL="0" marR="0" marT="0" marB="0" anchor="ctr">
                    <a:solidFill>
                      <a:schemeClr val="accent4">
                        <a:lumMod val="20000"/>
                        <a:lumOff val="80000"/>
                      </a:schemeClr>
                    </a:solidFill>
                  </a:tcPr>
                </a:tc>
                <a:tc>
                  <a:txBody>
                    <a:bodyPr/>
                    <a:lstStyle/>
                    <a:p>
                      <a:pPr algn="ctr" fontAlgn="b"/>
                      <a:r>
                        <a:rPr kumimoji="0" lang="es-ES_tradnl" sz="1600" b="0" kern="1200" dirty="0" smtClean="0">
                          <a:solidFill>
                            <a:schemeClr val="tx1"/>
                          </a:solidFill>
                          <a:effectLst/>
                          <a:latin typeface="Arial" pitchFamily="34" charset="0"/>
                          <a:ea typeface="+mn-ea"/>
                          <a:cs typeface="Arial" pitchFamily="34" charset="0"/>
                        </a:rPr>
                        <a:t>231.30</a:t>
                      </a:r>
                      <a:r>
                        <a:rPr kumimoji="0" lang="es-ES_tradnl" sz="1600" b="0" kern="1200" baseline="0" dirty="0" smtClean="0">
                          <a:solidFill>
                            <a:schemeClr val="tx1"/>
                          </a:solidFill>
                          <a:effectLst/>
                          <a:latin typeface="Arial" pitchFamily="34" charset="0"/>
                          <a:ea typeface="+mn-ea"/>
                          <a:cs typeface="Arial" pitchFamily="34" charset="0"/>
                        </a:rPr>
                        <a:t> </a:t>
                      </a:r>
                      <a:r>
                        <a:rPr kumimoji="0" lang="es-ES_tradnl" sz="1400" b="0" kern="1200" baseline="0" dirty="0" smtClean="0">
                          <a:solidFill>
                            <a:schemeClr val="tx1"/>
                          </a:solidFill>
                          <a:effectLst/>
                          <a:latin typeface="Arial" pitchFamily="34" charset="0"/>
                          <a:ea typeface="+mn-ea"/>
                          <a:cs typeface="Arial" pitchFamily="34" charset="0"/>
                        </a:rPr>
                        <a:t>(</a:t>
                      </a:r>
                      <a:r>
                        <a:rPr kumimoji="0" lang="es-ES_tradnl" sz="1400" b="0" kern="1200" dirty="0" smtClean="0">
                          <a:solidFill>
                            <a:schemeClr val="tx1"/>
                          </a:solidFill>
                          <a:effectLst/>
                          <a:latin typeface="Arial" pitchFamily="34" charset="0"/>
                          <a:ea typeface="+mn-ea"/>
                          <a:cs typeface="Arial" pitchFamily="34" charset="0"/>
                        </a:rPr>
                        <a:t>159,30+72,0)</a:t>
                      </a:r>
                      <a:endParaRPr kumimoji="0" lang="es-ES_tradnl" sz="1600" b="0" kern="1200" dirty="0" smtClean="0">
                        <a:solidFill>
                          <a:schemeClr val="tx1"/>
                        </a:solidFill>
                        <a:effectLst/>
                        <a:latin typeface="Arial" pitchFamily="34" charset="0"/>
                        <a:ea typeface="+mn-ea"/>
                        <a:cs typeface="Arial" pitchFamily="34" charset="0"/>
                      </a:endParaRPr>
                    </a:p>
                  </a:txBody>
                  <a:tcPr marL="0" marR="0" marT="0" marB="0" anchor="ctr">
                    <a:solidFill>
                      <a:schemeClr val="accent4">
                        <a:lumMod val="20000"/>
                        <a:lumOff val="80000"/>
                      </a:schemeClr>
                    </a:solidFill>
                  </a:tcPr>
                </a:tc>
                <a:tc>
                  <a:txBody>
                    <a:bodyPr/>
                    <a:lstStyle/>
                    <a:p>
                      <a:pPr algn="ctr"/>
                      <a:r>
                        <a:rPr lang="es-ES_tradnl" sz="1600" b="0" dirty="0" smtClean="0">
                          <a:solidFill>
                            <a:schemeClr val="tx1"/>
                          </a:solidFill>
                          <a:effectLst/>
                          <a:latin typeface="Arial" pitchFamily="34" charset="0"/>
                          <a:cs typeface="Arial" pitchFamily="34" charset="0"/>
                        </a:rPr>
                        <a:t>18,6</a:t>
                      </a:r>
                      <a:endParaRPr lang="es-ES_tradnl" sz="1600" b="0" dirty="0">
                        <a:solidFill>
                          <a:schemeClr val="tx1"/>
                        </a:solidFill>
                        <a:effectLst/>
                        <a:latin typeface="Arial" pitchFamily="34" charset="0"/>
                        <a:cs typeface="Arial" pitchFamily="34" charset="0"/>
                      </a:endParaRPr>
                    </a:p>
                  </a:txBody>
                  <a:tcPr anchor="ctr">
                    <a:solidFill>
                      <a:schemeClr val="accent4">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dirty="0" err="1" smtClean="0">
                          <a:solidFill>
                            <a:schemeClr val="tx1"/>
                          </a:solidFill>
                          <a:effectLst/>
                          <a:latin typeface="Arial" pitchFamily="34" charset="0"/>
                          <a:cs typeface="Arial" pitchFamily="34" charset="0"/>
                        </a:rPr>
                        <a:t>Tashkin</a:t>
                      </a:r>
                      <a:r>
                        <a:rPr lang="en-US" sz="1400" b="0" dirty="0" smtClean="0">
                          <a:solidFill>
                            <a:schemeClr val="tx1"/>
                          </a:solidFill>
                          <a:effectLst/>
                          <a:latin typeface="Arial" pitchFamily="34" charset="0"/>
                          <a:cs typeface="Arial" pitchFamily="34" charset="0"/>
                        </a:rPr>
                        <a:t> DP et al. Chest. 2011; 139:591-9.</a:t>
                      </a:r>
                      <a:endParaRPr lang="es-ES_tradnl" sz="1400" b="0" dirty="0" smtClean="0">
                        <a:solidFill>
                          <a:schemeClr val="tx1"/>
                        </a:solidFill>
                        <a:effectLst/>
                        <a:latin typeface="Arial" pitchFamily="34" charset="0"/>
                        <a:cs typeface="Arial" pitchFamily="34" charset="0"/>
                      </a:endParaRPr>
                    </a:p>
                  </a:txBody>
                  <a:tcPr anchor="ctr">
                    <a:solidFill>
                      <a:schemeClr val="accent4">
                        <a:lumMod val="20000"/>
                        <a:lumOff val="80000"/>
                      </a:schemeClr>
                    </a:solidFill>
                  </a:tcPr>
                </a:tc>
              </a:tr>
            </a:tbl>
          </a:graphicData>
        </a:graphic>
      </p:graphicFrame>
      <p:sp>
        <p:nvSpPr>
          <p:cNvPr id="4" name="1 Título"/>
          <p:cNvSpPr txBox="1">
            <a:spLocks/>
          </p:cNvSpPr>
          <p:nvPr/>
        </p:nvSpPr>
        <p:spPr>
          <a:xfrm>
            <a:off x="468313" y="332929"/>
            <a:ext cx="8229600" cy="791815"/>
          </a:xfrm>
          <a:prstGeom prst="rect">
            <a:avLst/>
          </a:prstGeom>
        </p:spPr>
        <p:txBody>
          <a:bodyPr anchor="ctr">
            <a:scene3d>
              <a:camera prst="orthographicFront"/>
              <a:lightRig rig="soft" dir="t"/>
            </a:scene3d>
            <a:sp3d prstMaterial="softEdge">
              <a:bevelT w="25400" h="25400"/>
            </a:sp3d>
          </a:bodyPr>
          <a:lstStyle/>
          <a:p>
            <a:pPr fontAlgn="auto">
              <a:spcAft>
                <a:spcPts val="0"/>
              </a:spcAft>
              <a:defRPr/>
            </a:pPr>
            <a:r>
              <a:rPr lang="es-ES_tradnl" sz="2800" b="1" u="sng" dirty="0">
                <a:effectLst>
                  <a:outerShdw blurRad="31750" dist="25400" dir="5400000" algn="tl" rotWithShape="0">
                    <a:srgbClr val="000000">
                      <a:alpha val="25000"/>
                    </a:srgbClr>
                  </a:outerShdw>
                </a:effectLst>
                <a:latin typeface="+mj-lt"/>
                <a:ea typeface="+mj-ea"/>
                <a:cs typeface="+mj-cs"/>
              </a:rPr>
              <a:t>Métodos: </a:t>
            </a:r>
            <a:r>
              <a:rPr lang="es-ES_tradnl" sz="2400" b="1" u="sng" dirty="0">
                <a:effectLst>
                  <a:outerShdw blurRad="31750" dist="25400" dir="5400000" algn="tl" rotWithShape="0">
                    <a:srgbClr val="000000">
                      <a:alpha val="25000"/>
                    </a:srgbClr>
                  </a:outerShdw>
                </a:effectLst>
                <a:latin typeface="+mj-lt"/>
                <a:ea typeface="+mj-ea"/>
                <a:cs typeface="+mj-cs"/>
              </a:rPr>
              <a:t>Eficacia y costes </a:t>
            </a:r>
            <a:r>
              <a:rPr lang="es-ES_tradnl" sz="2400" b="1" u="sng" dirty="0" smtClean="0">
                <a:effectLst>
                  <a:outerShdw blurRad="31750" dist="25400" dir="5400000" algn="tl" rotWithShape="0">
                    <a:srgbClr val="000000">
                      <a:alpha val="25000"/>
                    </a:srgbClr>
                  </a:outerShdw>
                </a:effectLst>
                <a:latin typeface="+mj-lt"/>
                <a:ea typeface="+mj-ea"/>
                <a:cs typeface="+mj-cs"/>
              </a:rPr>
              <a:t>de tratamiento en escenario de financiación 1</a:t>
            </a:r>
            <a:r>
              <a:rPr lang="es-ES_tradnl" sz="2400" baseline="30000" dirty="0" smtClean="0">
                <a:latin typeface="+mj-lt"/>
                <a:ea typeface="+mj-ea"/>
                <a:cs typeface="+mj-cs"/>
              </a:rPr>
              <a:t>1</a:t>
            </a:r>
            <a:endParaRPr lang="es-ES_tradnl" sz="2400" baseline="30000" dirty="0">
              <a:latin typeface="+mj-lt"/>
              <a:ea typeface="+mj-ea"/>
              <a:cs typeface="+mj-cs"/>
            </a:endParaRPr>
          </a:p>
        </p:txBody>
      </p:sp>
      <p:sp>
        <p:nvSpPr>
          <p:cNvPr id="24611" name="4 CuadroTexto"/>
          <p:cNvSpPr txBox="1">
            <a:spLocks noChangeArrowheads="1"/>
          </p:cNvSpPr>
          <p:nvPr/>
        </p:nvSpPr>
        <p:spPr bwMode="auto">
          <a:xfrm>
            <a:off x="251520" y="6021288"/>
            <a:ext cx="8496944" cy="769441"/>
          </a:xfrm>
          <a:prstGeom prst="rect">
            <a:avLst/>
          </a:prstGeom>
          <a:solidFill>
            <a:schemeClr val="bg1"/>
          </a:solidFill>
          <a:ln w="9525">
            <a:noFill/>
            <a:miter lim="800000"/>
            <a:headEnd/>
            <a:tailEnd/>
          </a:ln>
        </p:spPr>
        <p:txBody>
          <a:bodyPr wrap="square">
            <a:spAutoFit/>
          </a:bodyPr>
          <a:lstStyle/>
          <a:p>
            <a:r>
              <a:rPr lang="es-ES_tradnl" sz="1100" baseline="30000" dirty="0"/>
              <a:t>1</a:t>
            </a:r>
            <a:r>
              <a:rPr lang="es-ES_tradnl" sz="1100" dirty="0"/>
              <a:t> Basados en la dosis y duración de los tratamientos utilizados en ensayos clínicos en EPOC y precio </a:t>
            </a:r>
            <a:r>
              <a:rPr lang="es-ES_tradnl" sz="1100" dirty="0" smtClean="0"/>
              <a:t>PVL. </a:t>
            </a:r>
            <a:endParaRPr lang="es-ES_tradnl" sz="1100" b="1" u="sng" dirty="0">
              <a:solidFill>
                <a:srgbClr val="FF0000"/>
              </a:solidFill>
            </a:endParaRPr>
          </a:p>
          <a:p>
            <a:r>
              <a:rPr lang="es-ES_tradnl" sz="1100" baseline="30000" dirty="0" smtClean="0"/>
              <a:t>2 </a:t>
            </a:r>
            <a:r>
              <a:rPr lang="es-ES_tradnl" sz="1100" dirty="0" smtClean="0"/>
              <a:t>Coste fármacos a PVL + coste seguimiento médico (4 visitas adicionales de enfermería = 72€) </a:t>
            </a:r>
          </a:p>
          <a:p>
            <a:r>
              <a:rPr lang="es-ES_tradnl" sz="1100" baseline="30000" dirty="0" smtClean="0"/>
              <a:t>3 </a:t>
            </a:r>
            <a:r>
              <a:rPr lang="es-ES_tradnl" sz="1100" dirty="0"/>
              <a:t>CAR 52: Tasa continua de abstinencia en 52 semanas con 12 semanas de tratamiento (%-año</a:t>
            </a:r>
            <a:r>
              <a:rPr lang="es-ES_tradnl" sz="1100" dirty="0" smtClean="0"/>
              <a:t>) según ensayos clínicos en EPOC con seguimiento por profesionales sanitarios (4 visitas de enfermería).</a:t>
            </a:r>
            <a:endParaRPr lang="es-ES_tradnl" sz="11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Título"/>
          <p:cNvSpPr>
            <a:spLocks noGrp="1"/>
          </p:cNvSpPr>
          <p:nvPr>
            <p:ph type="title"/>
          </p:nvPr>
        </p:nvSpPr>
        <p:spPr>
          <a:xfrm>
            <a:off x="251520" y="548680"/>
            <a:ext cx="8229600" cy="576064"/>
          </a:xfrm>
        </p:spPr>
        <p:txBody>
          <a:bodyPr>
            <a:normAutofit fontScale="90000"/>
          </a:bodyPr>
          <a:lstStyle/>
          <a:p>
            <a:pPr eaLnBrk="1" fontAlgn="auto" hangingPunct="1">
              <a:spcAft>
                <a:spcPts val="0"/>
              </a:spcAft>
              <a:defRPr/>
            </a:pPr>
            <a:r>
              <a:rPr lang="es-ES_tradnl" sz="2700" u="sng" dirty="0" smtClean="0">
                <a:solidFill>
                  <a:schemeClr val="tx1"/>
                </a:solidFill>
                <a:effectLst/>
              </a:rPr>
              <a:t>Resultados: Escenario financiación 1</a:t>
            </a:r>
            <a:br>
              <a:rPr lang="es-ES_tradnl" sz="2700" u="sng" dirty="0" smtClean="0">
                <a:solidFill>
                  <a:schemeClr val="tx1"/>
                </a:solidFill>
                <a:effectLst/>
              </a:rPr>
            </a:br>
            <a:r>
              <a:rPr lang="es-ES_tradnl" sz="1300" u="sng" dirty="0" smtClean="0">
                <a:solidFill>
                  <a:schemeClr val="tx1"/>
                </a:solidFill>
                <a:effectLst/>
              </a:rPr>
              <a:t/>
            </a:r>
            <a:br>
              <a:rPr lang="es-ES_tradnl" sz="1300" u="sng" dirty="0" smtClean="0">
                <a:solidFill>
                  <a:schemeClr val="tx1"/>
                </a:solidFill>
                <a:effectLst/>
              </a:rPr>
            </a:br>
            <a:endParaRPr lang="es-ES_tradnl" sz="2200" u="sng" dirty="0" smtClean="0">
              <a:solidFill>
                <a:schemeClr val="tx1"/>
              </a:solidFill>
              <a:effectLst/>
            </a:endParaRPr>
          </a:p>
        </p:txBody>
      </p:sp>
      <p:sp>
        <p:nvSpPr>
          <p:cNvPr id="11" name="1 Título"/>
          <p:cNvSpPr txBox="1">
            <a:spLocks/>
          </p:cNvSpPr>
          <p:nvPr/>
        </p:nvSpPr>
        <p:spPr>
          <a:xfrm>
            <a:off x="285720" y="1214422"/>
            <a:ext cx="8568952" cy="432048"/>
          </a:xfrm>
          <a:prstGeom prst="rect">
            <a:avLst/>
          </a:prstGeom>
        </p:spPr>
        <p:txBody>
          <a:bodyPr vert="horz" rtlCol="0" anchor="ctr">
            <a:normAutofit fontScale="97500"/>
            <a:scene3d>
              <a:camera prst="orthographicFront"/>
              <a:lightRig rig="soft" dir="t"/>
            </a:scene3d>
            <a:sp3d prstMaterial="softEdge">
              <a:bevelT w="25400" h="25400"/>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S_tradnl" sz="2000" b="1" i="0" u="sng" strike="noStrike" kern="1200" cap="none" spc="0" normalizeH="0" baseline="0" noProof="0" dirty="0" smtClean="0">
                <a:ln>
                  <a:noFill/>
                </a:ln>
                <a:solidFill>
                  <a:schemeClr val="tx1"/>
                </a:solidFill>
                <a:effectLst/>
                <a:uLnTx/>
                <a:uFillTx/>
                <a:latin typeface="+mj-lt"/>
                <a:ea typeface="+mj-ea"/>
                <a:cs typeface="+mj-cs"/>
              </a:rPr>
              <a:t>Pacientes acumulados que </a:t>
            </a:r>
            <a:r>
              <a:rPr kumimoji="0" lang="es-ES_tradnl" sz="2000" b="1" i="1" u="sng" strike="noStrike" kern="1200" cap="none" spc="0" normalizeH="0" baseline="0" noProof="0" dirty="0" smtClean="0">
                <a:ln>
                  <a:noFill/>
                </a:ln>
                <a:solidFill>
                  <a:schemeClr val="tx1"/>
                </a:solidFill>
                <a:effectLst/>
                <a:uLnTx/>
                <a:uFillTx/>
                <a:latin typeface="+mj-lt"/>
                <a:ea typeface="+mj-ea"/>
                <a:cs typeface="+mj-cs"/>
              </a:rPr>
              <a:t>dejan de fumar, </a:t>
            </a:r>
            <a:r>
              <a:rPr kumimoji="0" lang="es-ES_tradnl" sz="2000" b="1" i="0" u="sng" strike="noStrike" kern="1200" cap="none" spc="0" normalizeH="0" baseline="0" noProof="0" dirty="0" smtClean="0">
                <a:ln>
                  <a:noFill/>
                </a:ln>
                <a:solidFill>
                  <a:schemeClr val="tx1"/>
                </a:solidFill>
                <a:effectLst/>
                <a:uLnTx/>
                <a:uFillTx/>
                <a:latin typeface="+mj-lt"/>
                <a:ea typeface="+mj-ea"/>
                <a:cs typeface="+mj-cs"/>
              </a:rPr>
              <a:t>total y según fármaco </a:t>
            </a:r>
            <a:endParaRPr kumimoji="0" lang="es-ES_tradnl" sz="2400" b="1" i="0" u="sng" strike="noStrike" kern="1200" cap="none" spc="0" normalizeH="0" baseline="0" noProof="0" dirty="0" smtClean="0">
              <a:ln>
                <a:noFill/>
              </a:ln>
              <a:solidFill>
                <a:schemeClr val="tx1"/>
              </a:solidFill>
              <a:effectLst/>
              <a:uLnTx/>
              <a:uFillTx/>
              <a:latin typeface="+mj-lt"/>
              <a:ea typeface="+mj-ea"/>
              <a:cs typeface="+mj-cs"/>
            </a:endParaRPr>
          </a:p>
        </p:txBody>
      </p:sp>
      <p:graphicFrame>
        <p:nvGraphicFramePr>
          <p:cNvPr id="9" name="3 Marcador de contenido"/>
          <p:cNvGraphicFramePr>
            <a:graphicFrameLocks/>
          </p:cNvGraphicFramePr>
          <p:nvPr/>
        </p:nvGraphicFramePr>
        <p:xfrm>
          <a:off x="214282" y="1785926"/>
          <a:ext cx="8640958" cy="885696"/>
        </p:xfrm>
        <a:graphic>
          <a:graphicData uri="http://schemas.openxmlformats.org/drawingml/2006/table">
            <a:tbl>
              <a:tblPr firstRow="1" bandRow="1">
                <a:tableStyleId>{5C22544A-7EE6-4342-B048-85BDC9FD1C3A}</a:tableStyleId>
              </a:tblPr>
              <a:tblGrid>
                <a:gridCol w="1655862"/>
                <a:gridCol w="1224136"/>
                <a:gridCol w="1080120"/>
                <a:gridCol w="1080120"/>
                <a:gridCol w="1080120"/>
                <a:gridCol w="1152128"/>
                <a:gridCol w="1368472"/>
              </a:tblGrid>
              <a:tr h="442848">
                <a:tc>
                  <a:txBody>
                    <a:bodyPr/>
                    <a:lstStyle/>
                    <a:p>
                      <a:pPr marL="0" algn="ctr" rtl="0" eaLnBrk="1" fontAlgn="ctr" latinLnBrk="0" hangingPunct="1"/>
                      <a:endParaRPr kumimoji="0" lang="es-ES_tradnl" sz="2000" b="1" i="0" u="none" strike="noStrike" kern="1200" dirty="0">
                        <a:solidFill>
                          <a:schemeClr val="tx1"/>
                        </a:solidFill>
                        <a:latin typeface="Arial"/>
                        <a:ea typeface="+mn-ea"/>
                        <a:cs typeface="+mn-cs"/>
                      </a:endParaRPr>
                    </a:p>
                  </a:txBody>
                  <a:tcPr marL="0" marR="0" marT="0" marB="0" anchor="ctr"/>
                </a:tc>
                <a:tc>
                  <a:txBody>
                    <a:bodyPr/>
                    <a:lstStyle/>
                    <a:p>
                      <a:pPr marL="0" algn="ctr" rtl="0" eaLnBrk="1" fontAlgn="ctr" latinLnBrk="0" hangingPunct="1"/>
                      <a:r>
                        <a:rPr kumimoji="0" lang="es-ES_tradnl" sz="1800" b="1" i="0" u="none" strike="noStrike" kern="1200" dirty="0">
                          <a:solidFill>
                            <a:schemeClr val="bg1"/>
                          </a:solidFill>
                          <a:effectLst>
                            <a:outerShdw blurRad="38100" dist="38100" dir="2700000" algn="tl">
                              <a:srgbClr val="000000">
                                <a:alpha val="43137"/>
                              </a:srgbClr>
                            </a:outerShdw>
                          </a:effectLst>
                          <a:latin typeface="Arial"/>
                          <a:ea typeface="+mn-ea"/>
                          <a:cs typeface="+mn-cs"/>
                        </a:rPr>
                        <a:t>Año </a:t>
                      </a:r>
                      <a:r>
                        <a:rPr kumimoji="0" lang="es-ES_tradnl" sz="1800" b="1" i="0" u="none" strike="noStrike" kern="1200" dirty="0" smtClean="0">
                          <a:solidFill>
                            <a:schemeClr val="bg1"/>
                          </a:solidFill>
                          <a:effectLst>
                            <a:outerShdw blurRad="38100" dist="38100" dir="2700000" algn="tl">
                              <a:srgbClr val="000000">
                                <a:alpha val="43137"/>
                              </a:srgbClr>
                            </a:outerShdw>
                          </a:effectLst>
                          <a:latin typeface="Arial"/>
                          <a:ea typeface="+mn-ea"/>
                          <a:cs typeface="+mn-cs"/>
                        </a:rPr>
                        <a:t>base</a:t>
                      </a:r>
                      <a:endParaRPr kumimoji="0" lang="es-ES_tradnl" sz="1800" b="1" i="0" u="none" strike="noStrike" kern="1200" dirty="0">
                        <a:solidFill>
                          <a:schemeClr val="bg1"/>
                        </a:solidFill>
                        <a:effectLst>
                          <a:outerShdw blurRad="38100" dist="38100" dir="2700000" algn="tl">
                            <a:srgbClr val="000000">
                              <a:alpha val="43137"/>
                            </a:srgbClr>
                          </a:outerShdw>
                        </a:effectLst>
                        <a:latin typeface="Arial"/>
                        <a:ea typeface="+mn-ea"/>
                        <a:cs typeface="+mn-cs"/>
                      </a:endParaRPr>
                    </a:p>
                  </a:txBody>
                  <a:tcPr marL="0" marR="0" marT="0" marB="0" anchor="ctr"/>
                </a:tc>
                <a:tc>
                  <a:txBody>
                    <a:bodyPr/>
                    <a:lstStyle/>
                    <a:p>
                      <a:pPr marL="0" algn="ctr" rtl="0" eaLnBrk="1" fontAlgn="ctr" latinLnBrk="0" hangingPunct="1"/>
                      <a:r>
                        <a:rPr kumimoji="0" lang="es-ES_tradnl" sz="1800" b="1" i="0" u="none" strike="noStrike" kern="1200" dirty="0" smtClean="0">
                          <a:solidFill>
                            <a:schemeClr val="bg1"/>
                          </a:solidFill>
                          <a:effectLst>
                            <a:outerShdw blurRad="38100" dist="38100" dir="2700000" algn="tl">
                              <a:srgbClr val="000000">
                                <a:alpha val="43137"/>
                              </a:srgbClr>
                            </a:outerShdw>
                          </a:effectLst>
                          <a:latin typeface="Arial"/>
                          <a:ea typeface="+mn-ea"/>
                          <a:cs typeface="+mn-cs"/>
                        </a:rPr>
                        <a:t>2º año</a:t>
                      </a:r>
                      <a:endParaRPr kumimoji="0" lang="es-ES_tradnl" sz="1800" b="1" i="0" u="none" strike="noStrike" kern="1200" dirty="0">
                        <a:solidFill>
                          <a:schemeClr val="bg1"/>
                        </a:solidFill>
                        <a:effectLst>
                          <a:outerShdw blurRad="38100" dist="38100" dir="2700000" algn="tl">
                            <a:srgbClr val="000000">
                              <a:alpha val="43137"/>
                            </a:srgbClr>
                          </a:outerShdw>
                        </a:effectLst>
                        <a:latin typeface="Arial"/>
                        <a:ea typeface="+mn-ea"/>
                        <a:cs typeface="+mn-cs"/>
                      </a:endParaRPr>
                    </a:p>
                  </a:txBody>
                  <a:tcPr marL="0" marR="0" marT="0" marB="0" anchor="ctr"/>
                </a:tc>
                <a:tc>
                  <a:txBody>
                    <a:bodyPr/>
                    <a:lstStyle/>
                    <a:p>
                      <a:pPr marL="0" algn="ctr" rtl="0" eaLnBrk="1" fontAlgn="ctr" latinLnBrk="0" hangingPunct="1"/>
                      <a:r>
                        <a:rPr kumimoji="0" lang="es-ES_tradnl" sz="1800" b="1" i="0" u="none" strike="noStrike" kern="1200" dirty="0" smtClean="0">
                          <a:solidFill>
                            <a:schemeClr val="bg1"/>
                          </a:solidFill>
                          <a:effectLst>
                            <a:outerShdw blurRad="38100" dist="38100" dir="2700000" algn="tl">
                              <a:srgbClr val="000000">
                                <a:alpha val="43137"/>
                              </a:srgbClr>
                            </a:outerShdw>
                          </a:effectLst>
                          <a:latin typeface="Arial"/>
                          <a:ea typeface="+mn-ea"/>
                          <a:cs typeface="+mn-cs"/>
                        </a:rPr>
                        <a:t>3</a:t>
                      </a:r>
                      <a:r>
                        <a:rPr kumimoji="0" lang="es-ES_tradnl" sz="1800" b="1" i="0" u="none" strike="noStrike" kern="1200" baseline="30000" dirty="0" smtClean="0">
                          <a:solidFill>
                            <a:schemeClr val="bg1"/>
                          </a:solidFill>
                          <a:effectLst>
                            <a:outerShdw blurRad="38100" dist="38100" dir="2700000" algn="tl">
                              <a:srgbClr val="000000">
                                <a:alpha val="43137"/>
                              </a:srgbClr>
                            </a:outerShdw>
                          </a:effectLst>
                          <a:latin typeface="Arial"/>
                          <a:ea typeface="+mn-ea"/>
                          <a:cs typeface="+mn-cs"/>
                        </a:rPr>
                        <a:t>r</a:t>
                      </a:r>
                      <a:r>
                        <a:rPr kumimoji="0" lang="es-ES_tradnl" sz="1800" b="1" i="0" u="none" strike="noStrike" kern="1200" dirty="0" smtClean="0">
                          <a:solidFill>
                            <a:schemeClr val="bg1"/>
                          </a:solidFill>
                          <a:effectLst>
                            <a:outerShdw blurRad="38100" dist="38100" dir="2700000" algn="tl">
                              <a:srgbClr val="000000">
                                <a:alpha val="43137"/>
                              </a:srgbClr>
                            </a:outerShdw>
                          </a:effectLst>
                          <a:latin typeface="Arial"/>
                          <a:ea typeface="+mn-ea"/>
                          <a:cs typeface="+mn-cs"/>
                        </a:rPr>
                        <a:t> año</a:t>
                      </a:r>
                      <a:endParaRPr kumimoji="0" lang="es-ES_tradnl" sz="1800" b="1" i="0" u="none" strike="noStrike" kern="1200" dirty="0">
                        <a:solidFill>
                          <a:schemeClr val="bg1"/>
                        </a:solidFill>
                        <a:effectLst>
                          <a:outerShdw blurRad="38100" dist="38100" dir="2700000" algn="tl">
                            <a:srgbClr val="000000">
                              <a:alpha val="43137"/>
                            </a:srgbClr>
                          </a:outerShdw>
                        </a:effectLst>
                        <a:latin typeface="Arial"/>
                        <a:ea typeface="+mn-ea"/>
                        <a:cs typeface="+mn-cs"/>
                      </a:endParaRPr>
                    </a:p>
                  </a:txBody>
                  <a:tcPr marL="0" marR="0" marT="0" marB="0" anchor="ctr"/>
                </a:tc>
                <a:tc>
                  <a:txBody>
                    <a:bodyPr/>
                    <a:lstStyle/>
                    <a:p>
                      <a:pPr marL="0" algn="ctr" rtl="0" eaLnBrk="1" fontAlgn="ctr" latinLnBrk="0" hangingPunct="1"/>
                      <a:r>
                        <a:rPr kumimoji="0" lang="es-ES_tradnl" sz="1800" b="1" i="0" u="none" strike="noStrike" kern="1200" dirty="0" smtClean="0">
                          <a:solidFill>
                            <a:schemeClr val="bg1"/>
                          </a:solidFill>
                          <a:effectLst>
                            <a:outerShdw blurRad="38100" dist="38100" dir="2700000" algn="tl">
                              <a:srgbClr val="000000">
                                <a:alpha val="43137"/>
                              </a:srgbClr>
                            </a:outerShdw>
                          </a:effectLst>
                          <a:latin typeface="Arial"/>
                          <a:ea typeface="+mn-ea"/>
                          <a:cs typeface="+mn-cs"/>
                        </a:rPr>
                        <a:t>4º año</a:t>
                      </a:r>
                      <a:endParaRPr kumimoji="0" lang="es-ES_tradnl" sz="1800" b="1" i="0" u="none" strike="noStrike" kern="1200" dirty="0">
                        <a:solidFill>
                          <a:schemeClr val="bg1"/>
                        </a:solidFill>
                        <a:effectLst>
                          <a:outerShdw blurRad="38100" dist="38100" dir="2700000" algn="tl">
                            <a:srgbClr val="000000">
                              <a:alpha val="43137"/>
                            </a:srgbClr>
                          </a:outerShdw>
                        </a:effectLst>
                        <a:latin typeface="Arial"/>
                        <a:ea typeface="+mn-ea"/>
                        <a:cs typeface="+mn-cs"/>
                      </a:endParaRPr>
                    </a:p>
                  </a:txBody>
                  <a:tcPr marL="0" marR="0" marT="0" marB="0" anchor="ctr"/>
                </a:tc>
                <a:tc>
                  <a:txBody>
                    <a:bodyPr/>
                    <a:lstStyle/>
                    <a:p>
                      <a:pPr marL="0" algn="ctr" rtl="0" eaLnBrk="1" fontAlgn="ctr" latinLnBrk="0" hangingPunct="1"/>
                      <a:r>
                        <a:rPr kumimoji="0" lang="es-ES_tradnl" sz="1800" b="1" i="0" u="none" strike="noStrike" kern="1200" dirty="0" smtClean="0">
                          <a:solidFill>
                            <a:schemeClr val="bg1"/>
                          </a:solidFill>
                          <a:effectLst>
                            <a:outerShdw blurRad="38100" dist="38100" dir="2700000" algn="tl">
                              <a:srgbClr val="000000">
                                <a:alpha val="43137"/>
                              </a:srgbClr>
                            </a:outerShdw>
                          </a:effectLst>
                          <a:latin typeface="Arial"/>
                          <a:ea typeface="+mn-ea"/>
                          <a:cs typeface="+mn-cs"/>
                        </a:rPr>
                        <a:t>5º año</a:t>
                      </a:r>
                      <a:endParaRPr kumimoji="0" lang="es-ES_tradnl" sz="1800" b="1" i="0" u="none" strike="noStrike" kern="1200" dirty="0">
                        <a:solidFill>
                          <a:schemeClr val="bg1"/>
                        </a:solidFill>
                        <a:effectLst>
                          <a:outerShdw blurRad="38100" dist="38100" dir="2700000" algn="tl">
                            <a:srgbClr val="000000">
                              <a:alpha val="43137"/>
                            </a:srgbClr>
                          </a:outerShdw>
                        </a:effectLst>
                        <a:latin typeface="Arial"/>
                        <a:ea typeface="+mn-ea"/>
                        <a:cs typeface="+mn-cs"/>
                      </a:endParaRPr>
                    </a:p>
                  </a:txBody>
                  <a:tcPr marL="0" marR="0" marT="0" marB="0" anchor="ctr"/>
                </a:tc>
                <a:tc>
                  <a:txBody>
                    <a:bodyPr/>
                    <a:lstStyle/>
                    <a:p>
                      <a:pPr marL="0" algn="ctr" rtl="0" eaLnBrk="1" fontAlgn="ctr" latinLnBrk="0" hangingPunct="1"/>
                      <a:r>
                        <a:rPr kumimoji="0" lang="es-ES_tradnl" sz="1800" b="1" i="0" u="none" strike="noStrike" kern="1200" dirty="0" smtClean="0">
                          <a:solidFill>
                            <a:schemeClr val="bg1"/>
                          </a:solidFill>
                          <a:effectLst>
                            <a:outerShdw blurRad="38100" dist="38100" dir="2700000" algn="tl">
                              <a:srgbClr val="000000">
                                <a:alpha val="43137"/>
                              </a:srgbClr>
                            </a:outerShdw>
                          </a:effectLst>
                          <a:latin typeface="Arial"/>
                          <a:ea typeface="+mn-ea"/>
                          <a:cs typeface="+mn-cs"/>
                        </a:rPr>
                        <a:t>Acumulado</a:t>
                      </a:r>
                      <a:endParaRPr kumimoji="0" lang="es-ES_tradnl" sz="1800" b="1" i="0" u="none" strike="noStrike" kern="1200" dirty="0">
                        <a:solidFill>
                          <a:schemeClr val="bg1"/>
                        </a:solidFill>
                        <a:effectLst>
                          <a:outerShdw blurRad="38100" dist="38100" dir="2700000" algn="tl">
                            <a:srgbClr val="000000">
                              <a:alpha val="43137"/>
                            </a:srgbClr>
                          </a:outerShdw>
                        </a:effectLst>
                        <a:latin typeface="Arial"/>
                        <a:ea typeface="+mn-ea"/>
                        <a:cs typeface="+mn-cs"/>
                      </a:endParaRPr>
                    </a:p>
                  </a:txBody>
                  <a:tcPr marL="0" marR="0" marT="0" marB="0" anchor="ctr"/>
                </a:tc>
              </a:tr>
              <a:tr h="442848">
                <a:tc>
                  <a:txBody>
                    <a:bodyPr/>
                    <a:lstStyle/>
                    <a:p>
                      <a:pPr marL="0" algn="ctr" rtl="0" eaLnBrk="1" fontAlgn="ctr" latinLnBrk="0" hangingPunct="1"/>
                      <a:r>
                        <a:rPr kumimoji="0" lang="es-ES_tradnl" sz="2000" b="1" i="0" u="none" strike="noStrike" kern="1200" dirty="0" smtClean="0">
                          <a:solidFill>
                            <a:schemeClr val="tx1"/>
                          </a:solidFill>
                          <a:latin typeface="Arial"/>
                          <a:ea typeface="+mn-ea"/>
                          <a:cs typeface="+mn-cs"/>
                        </a:rPr>
                        <a:t>Total </a:t>
                      </a:r>
                      <a:endParaRPr kumimoji="0" lang="es-ES_tradnl" sz="2000" b="1" i="0" u="none" strike="noStrike" kern="1200" dirty="0">
                        <a:solidFill>
                          <a:schemeClr val="tx1"/>
                        </a:solidFill>
                        <a:latin typeface="Arial"/>
                        <a:ea typeface="+mn-ea"/>
                        <a:cs typeface="+mn-cs"/>
                      </a:endParaRPr>
                    </a:p>
                  </a:txBody>
                  <a:tcPr marL="0" marR="0" marT="0" marB="0" anchor="ctr">
                    <a:noFill/>
                  </a:tcPr>
                </a:tc>
                <a:tc>
                  <a:txBody>
                    <a:bodyPr/>
                    <a:lstStyle/>
                    <a:p>
                      <a:pPr algn="ctr" fontAlgn="ctr"/>
                      <a:r>
                        <a:rPr lang="es-ES_tradnl" sz="2000" b="1" i="0" u="none" strike="noStrike" dirty="0">
                          <a:solidFill>
                            <a:schemeClr val="tx1"/>
                          </a:solidFill>
                          <a:latin typeface="Arial"/>
                        </a:rPr>
                        <a:t>4.247</a:t>
                      </a:r>
                    </a:p>
                  </a:txBody>
                  <a:tcPr marL="0" marR="0" marT="0" marB="0" anchor="ctr">
                    <a:noFill/>
                  </a:tcPr>
                </a:tc>
                <a:tc>
                  <a:txBody>
                    <a:bodyPr/>
                    <a:lstStyle/>
                    <a:p>
                      <a:pPr algn="ctr" fontAlgn="ctr"/>
                      <a:r>
                        <a:rPr lang="es-ES_tradnl" sz="2000" b="1" i="0" u="none" strike="noStrike" dirty="0">
                          <a:solidFill>
                            <a:schemeClr val="tx1"/>
                          </a:solidFill>
                          <a:latin typeface="Arial"/>
                        </a:rPr>
                        <a:t>4.205</a:t>
                      </a:r>
                    </a:p>
                  </a:txBody>
                  <a:tcPr marL="0" marR="0" marT="0" marB="0" anchor="ctr">
                    <a:noFill/>
                  </a:tcPr>
                </a:tc>
                <a:tc>
                  <a:txBody>
                    <a:bodyPr/>
                    <a:lstStyle/>
                    <a:p>
                      <a:pPr algn="ctr" fontAlgn="ctr"/>
                      <a:r>
                        <a:rPr lang="es-ES_tradnl" sz="2000" b="1" i="0" u="none" strike="noStrike" dirty="0">
                          <a:solidFill>
                            <a:schemeClr val="tx1"/>
                          </a:solidFill>
                          <a:latin typeface="Arial"/>
                        </a:rPr>
                        <a:t>4.199</a:t>
                      </a:r>
                    </a:p>
                  </a:txBody>
                  <a:tcPr marL="0" marR="0" marT="0" marB="0" anchor="ctr">
                    <a:noFill/>
                  </a:tcPr>
                </a:tc>
                <a:tc>
                  <a:txBody>
                    <a:bodyPr/>
                    <a:lstStyle/>
                    <a:p>
                      <a:pPr algn="ctr" fontAlgn="ctr"/>
                      <a:r>
                        <a:rPr lang="es-ES_tradnl" sz="2000" b="1" i="0" u="none" strike="noStrike" dirty="0">
                          <a:solidFill>
                            <a:schemeClr val="tx1"/>
                          </a:solidFill>
                          <a:latin typeface="Arial"/>
                        </a:rPr>
                        <a:t>4.222</a:t>
                      </a:r>
                    </a:p>
                  </a:txBody>
                  <a:tcPr marL="0" marR="0" marT="0" marB="0" anchor="ctr">
                    <a:noFill/>
                  </a:tcPr>
                </a:tc>
                <a:tc>
                  <a:txBody>
                    <a:bodyPr/>
                    <a:lstStyle/>
                    <a:p>
                      <a:pPr algn="ctr" fontAlgn="ctr"/>
                      <a:r>
                        <a:rPr lang="es-ES_tradnl" sz="2000" b="1" i="0" u="none" strike="noStrike" dirty="0">
                          <a:solidFill>
                            <a:schemeClr val="tx1"/>
                          </a:solidFill>
                          <a:latin typeface="Arial"/>
                        </a:rPr>
                        <a:t>2.111</a:t>
                      </a:r>
                    </a:p>
                  </a:txBody>
                  <a:tcPr marL="0" marR="0" marT="0" marB="0" anchor="ctr">
                    <a:noFill/>
                  </a:tcPr>
                </a:tc>
                <a:tc>
                  <a:txBody>
                    <a:bodyPr/>
                    <a:lstStyle/>
                    <a:p>
                      <a:pPr algn="ctr" fontAlgn="ctr"/>
                      <a:r>
                        <a:rPr lang="es-ES_tradnl" sz="2000" b="1" i="0" u="none" strike="noStrike" dirty="0">
                          <a:solidFill>
                            <a:schemeClr val="tx1"/>
                          </a:solidFill>
                          <a:latin typeface="Arial"/>
                        </a:rPr>
                        <a:t>17.756</a:t>
                      </a:r>
                    </a:p>
                  </a:txBody>
                  <a:tcPr marL="0" marR="0" marT="0" marB="0" anchor="ctr">
                    <a:noFill/>
                  </a:tcPr>
                </a:tc>
              </a:tr>
            </a:tbl>
          </a:graphicData>
        </a:graphic>
      </p:graphicFrame>
      <p:graphicFrame>
        <p:nvGraphicFramePr>
          <p:cNvPr id="10" name="3 Marcador de contenido"/>
          <p:cNvGraphicFramePr>
            <a:graphicFrameLocks/>
          </p:cNvGraphicFramePr>
          <p:nvPr/>
        </p:nvGraphicFramePr>
        <p:xfrm>
          <a:off x="214282" y="2714620"/>
          <a:ext cx="8640959" cy="1296144"/>
        </p:xfrm>
        <a:graphic>
          <a:graphicData uri="http://schemas.openxmlformats.org/drawingml/2006/table">
            <a:tbl>
              <a:tblPr firstRow="1" bandRow="1">
                <a:tableStyleId>{5C22544A-7EE6-4342-B048-85BDC9FD1C3A}</a:tableStyleId>
              </a:tblPr>
              <a:tblGrid>
                <a:gridCol w="1655862"/>
                <a:gridCol w="1224136"/>
                <a:gridCol w="1080120"/>
                <a:gridCol w="1080120"/>
                <a:gridCol w="1080120"/>
                <a:gridCol w="1152128"/>
                <a:gridCol w="1368473"/>
              </a:tblGrid>
              <a:tr h="432048">
                <a:tc>
                  <a:txBody>
                    <a:bodyPr/>
                    <a:lstStyle/>
                    <a:p>
                      <a:pPr marL="0" indent="0" algn="l" fontAlgn="ctr"/>
                      <a:r>
                        <a:rPr lang="es-ES_tradnl" sz="1800" b="1" i="0" u="none" strike="noStrike" dirty="0" smtClean="0">
                          <a:solidFill>
                            <a:schemeClr val="tx1"/>
                          </a:solidFill>
                          <a:latin typeface="Arial"/>
                        </a:rPr>
                        <a:t>Vareniclina</a:t>
                      </a:r>
                      <a:endParaRPr lang="es-ES_tradnl" sz="1800" b="1" i="0" u="none" strike="noStrike" dirty="0">
                        <a:solidFill>
                          <a:schemeClr val="tx1"/>
                        </a:solidFill>
                        <a:latin typeface="Arial"/>
                      </a:endParaRPr>
                    </a:p>
                  </a:txBody>
                  <a:tcPr marL="228600" marR="0" marT="0" marB="0" anchor="ctr">
                    <a:solidFill>
                      <a:srgbClr val="99FF99"/>
                    </a:solidFill>
                  </a:tcPr>
                </a:tc>
                <a:tc>
                  <a:txBody>
                    <a:bodyPr/>
                    <a:lstStyle/>
                    <a:p>
                      <a:pPr algn="ctr" fontAlgn="ctr"/>
                      <a:r>
                        <a:rPr lang="es-ES_tradnl" sz="1800" b="1" i="0" u="none" strike="noStrike" dirty="0">
                          <a:solidFill>
                            <a:schemeClr val="tx1"/>
                          </a:solidFill>
                          <a:latin typeface="Arial"/>
                        </a:rPr>
                        <a:t>2.218</a:t>
                      </a:r>
                    </a:p>
                  </a:txBody>
                  <a:tcPr marL="0" marR="0" marT="0" marB="0" anchor="ctr">
                    <a:solidFill>
                      <a:srgbClr val="99FF99"/>
                    </a:solidFill>
                  </a:tcPr>
                </a:tc>
                <a:tc>
                  <a:txBody>
                    <a:bodyPr/>
                    <a:lstStyle/>
                    <a:p>
                      <a:pPr algn="ctr" fontAlgn="ctr"/>
                      <a:r>
                        <a:rPr lang="es-ES_tradnl" sz="1800" b="1" i="0" u="none" strike="noStrike">
                          <a:solidFill>
                            <a:schemeClr val="tx1"/>
                          </a:solidFill>
                          <a:latin typeface="Arial"/>
                        </a:rPr>
                        <a:t>2.146</a:t>
                      </a:r>
                    </a:p>
                  </a:txBody>
                  <a:tcPr marL="0" marR="0" marT="0" marB="0" anchor="ctr">
                    <a:solidFill>
                      <a:srgbClr val="99FF99"/>
                    </a:solidFill>
                  </a:tcPr>
                </a:tc>
                <a:tc>
                  <a:txBody>
                    <a:bodyPr/>
                    <a:lstStyle/>
                    <a:p>
                      <a:pPr algn="ctr" fontAlgn="ctr"/>
                      <a:r>
                        <a:rPr lang="es-ES_tradnl" sz="1800" b="1" i="0" u="none" strike="noStrike">
                          <a:solidFill>
                            <a:schemeClr val="tx1"/>
                          </a:solidFill>
                          <a:latin typeface="Arial"/>
                        </a:rPr>
                        <a:t>2.104</a:t>
                      </a:r>
                    </a:p>
                  </a:txBody>
                  <a:tcPr marL="0" marR="0" marT="0" marB="0" anchor="ctr">
                    <a:solidFill>
                      <a:srgbClr val="99FF99"/>
                    </a:solidFill>
                  </a:tcPr>
                </a:tc>
                <a:tc>
                  <a:txBody>
                    <a:bodyPr/>
                    <a:lstStyle/>
                    <a:p>
                      <a:pPr algn="ctr" fontAlgn="ctr"/>
                      <a:r>
                        <a:rPr lang="es-ES_tradnl" sz="1800" b="1" i="0" u="none" strike="noStrike">
                          <a:solidFill>
                            <a:schemeClr val="tx1"/>
                          </a:solidFill>
                          <a:latin typeface="Arial"/>
                        </a:rPr>
                        <a:t>2.083</a:t>
                      </a:r>
                    </a:p>
                  </a:txBody>
                  <a:tcPr marL="0" marR="0" marT="0" marB="0" anchor="ctr">
                    <a:solidFill>
                      <a:srgbClr val="99FF99"/>
                    </a:solidFill>
                  </a:tcPr>
                </a:tc>
                <a:tc>
                  <a:txBody>
                    <a:bodyPr/>
                    <a:lstStyle/>
                    <a:p>
                      <a:pPr algn="ctr" fontAlgn="ctr"/>
                      <a:r>
                        <a:rPr lang="es-ES_tradnl" sz="1800" b="1" i="0" u="none" strike="noStrike">
                          <a:solidFill>
                            <a:schemeClr val="tx1"/>
                          </a:solidFill>
                          <a:latin typeface="Arial"/>
                        </a:rPr>
                        <a:t>1.071</a:t>
                      </a:r>
                    </a:p>
                  </a:txBody>
                  <a:tcPr marL="0" marR="0" marT="0" marB="0" anchor="ctr">
                    <a:solidFill>
                      <a:srgbClr val="99FF99"/>
                    </a:solidFill>
                  </a:tcPr>
                </a:tc>
                <a:tc>
                  <a:txBody>
                    <a:bodyPr/>
                    <a:lstStyle/>
                    <a:p>
                      <a:pPr algn="ctr" fontAlgn="ctr"/>
                      <a:r>
                        <a:rPr lang="es-ES_tradnl" sz="1800" b="1" i="0" u="none" strike="noStrike" dirty="0">
                          <a:solidFill>
                            <a:schemeClr val="tx1"/>
                          </a:solidFill>
                          <a:latin typeface="Arial"/>
                        </a:rPr>
                        <a:t>8.994</a:t>
                      </a:r>
                    </a:p>
                  </a:txBody>
                  <a:tcPr marL="0" marR="0" marT="0" marB="0" anchor="ctr">
                    <a:solidFill>
                      <a:srgbClr val="99FF99"/>
                    </a:solidFill>
                  </a:tcPr>
                </a:tc>
              </a:tr>
              <a:tr h="432048">
                <a:tc>
                  <a:txBody>
                    <a:bodyPr/>
                    <a:lstStyle/>
                    <a:p>
                      <a:pPr marL="0" indent="0" algn="l" fontAlgn="ctr"/>
                      <a:r>
                        <a:rPr lang="es-ES_tradnl" sz="1800" b="1" i="0" u="none" strike="noStrike" dirty="0">
                          <a:latin typeface="Arial"/>
                        </a:rPr>
                        <a:t>Bupropion </a:t>
                      </a:r>
                    </a:p>
                  </a:txBody>
                  <a:tcPr marL="228600" marR="0" marT="0" marB="0" anchor="ctr">
                    <a:solidFill>
                      <a:schemeClr val="bg2">
                        <a:lumMod val="90000"/>
                      </a:schemeClr>
                    </a:solidFill>
                  </a:tcPr>
                </a:tc>
                <a:tc>
                  <a:txBody>
                    <a:bodyPr/>
                    <a:lstStyle/>
                    <a:p>
                      <a:pPr algn="ctr" fontAlgn="ctr"/>
                      <a:r>
                        <a:rPr lang="es-ES_tradnl" sz="1800" b="1" i="0" u="none" strike="noStrike" dirty="0">
                          <a:solidFill>
                            <a:schemeClr val="tx1"/>
                          </a:solidFill>
                          <a:latin typeface="Arial"/>
                        </a:rPr>
                        <a:t>112</a:t>
                      </a:r>
                    </a:p>
                  </a:txBody>
                  <a:tcPr marL="0" marR="0" marT="0" marB="0" anchor="ctr">
                    <a:solidFill>
                      <a:schemeClr val="bg2">
                        <a:lumMod val="90000"/>
                      </a:schemeClr>
                    </a:solidFill>
                  </a:tcPr>
                </a:tc>
                <a:tc>
                  <a:txBody>
                    <a:bodyPr/>
                    <a:lstStyle/>
                    <a:p>
                      <a:pPr algn="ctr" fontAlgn="ctr"/>
                      <a:r>
                        <a:rPr lang="es-ES_tradnl" sz="1800" b="1" i="0" u="none" strike="noStrike">
                          <a:solidFill>
                            <a:schemeClr val="tx1"/>
                          </a:solidFill>
                          <a:latin typeface="Arial"/>
                        </a:rPr>
                        <a:t>118</a:t>
                      </a:r>
                    </a:p>
                  </a:txBody>
                  <a:tcPr marL="0" marR="0" marT="0" marB="0" anchor="ctr">
                    <a:solidFill>
                      <a:schemeClr val="bg2">
                        <a:lumMod val="90000"/>
                      </a:schemeClr>
                    </a:solidFill>
                  </a:tcPr>
                </a:tc>
                <a:tc>
                  <a:txBody>
                    <a:bodyPr/>
                    <a:lstStyle/>
                    <a:p>
                      <a:pPr algn="ctr" fontAlgn="ctr"/>
                      <a:r>
                        <a:rPr lang="es-ES_tradnl" sz="1800" b="1" i="0" u="none" strike="noStrike">
                          <a:solidFill>
                            <a:schemeClr val="tx1"/>
                          </a:solidFill>
                          <a:latin typeface="Arial"/>
                        </a:rPr>
                        <a:t>124</a:t>
                      </a:r>
                    </a:p>
                  </a:txBody>
                  <a:tcPr marL="0" marR="0" marT="0" marB="0" anchor="ctr">
                    <a:solidFill>
                      <a:schemeClr val="bg2">
                        <a:lumMod val="90000"/>
                      </a:schemeClr>
                    </a:solidFill>
                  </a:tcPr>
                </a:tc>
                <a:tc>
                  <a:txBody>
                    <a:bodyPr/>
                    <a:lstStyle/>
                    <a:p>
                      <a:pPr algn="ctr" fontAlgn="ctr"/>
                      <a:r>
                        <a:rPr lang="es-ES_tradnl" sz="1800" b="1" i="0" u="none" strike="noStrike">
                          <a:solidFill>
                            <a:schemeClr val="tx1"/>
                          </a:solidFill>
                          <a:latin typeface="Arial"/>
                        </a:rPr>
                        <a:t>129</a:t>
                      </a:r>
                    </a:p>
                  </a:txBody>
                  <a:tcPr marL="0" marR="0" marT="0" marB="0" anchor="ctr">
                    <a:solidFill>
                      <a:schemeClr val="bg2">
                        <a:lumMod val="90000"/>
                      </a:schemeClr>
                    </a:solidFill>
                  </a:tcPr>
                </a:tc>
                <a:tc>
                  <a:txBody>
                    <a:bodyPr/>
                    <a:lstStyle/>
                    <a:p>
                      <a:pPr algn="ctr" fontAlgn="ctr"/>
                      <a:r>
                        <a:rPr lang="es-ES_tradnl" sz="1800" b="1" i="0" u="none" strike="noStrike">
                          <a:solidFill>
                            <a:schemeClr val="tx1"/>
                          </a:solidFill>
                          <a:latin typeface="Arial"/>
                        </a:rPr>
                        <a:t>60</a:t>
                      </a:r>
                    </a:p>
                  </a:txBody>
                  <a:tcPr marL="0" marR="0" marT="0" marB="0" anchor="ctr">
                    <a:solidFill>
                      <a:schemeClr val="bg2">
                        <a:lumMod val="90000"/>
                      </a:schemeClr>
                    </a:solidFill>
                  </a:tcPr>
                </a:tc>
                <a:tc>
                  <a:txBody>
                    <a:bodyPr/>
                    <a:lstStyle/>
                    <a:p>
                      <a:pPr algn="ctr" fontAlgn="ctr"/>
                      <a:r>
                        <a:rPr lang="es-ES_tradnl" sz="1800" b="1" i="0" u="none" strike="noStrike" dirty="0">
                          <a:solidFill>
                            <a:schemeClr val="tx1"/>
                          </a:solidFill>
                          <a:latin typeface="Arial"/>
                        </a:rPr>
                        <a:t>509</a:t>
                      </a:r>
                    </a:p>
                  </a:txBody>
                  <a:tcPr marL="0" marR="0" marT="0" marB="0" anchor="ctr">
                    <a:solidFill>
                      <a:schemeClr val="bg2">
                        <a:lumMod val="90000"/>
                      </a:schemeClr>
                    </a:solidFill>
                  </a:tcPr>
                </a:tc>
              </a:tr>
              <a:tr h="432048">
                <a:tc>
                  <a:txBody>
                    <a:bodyPr/>
                    <a:lstStyle/>
                    <a:p>
                      <a:pPr marL="0" indent="0" algn="l" fontAlgn="ctr"/>
                      <a:r>
                        <a:rPr lang="es-ES_tradnl" sz="1800" b="1" i="0" u="none" strike="noStrike" dirty="0">
                          <a:latin typeface="Arial"/>
                        </a:rPr>
                        <a:t>TSN </a:t>
                      </a:r>
                    </a:p>
                  </a:txBody>
                  <a:tcPr marL="228600" marR="0" marT="0" marB="0" anchor="ctr">
                    <a:solidFill>
                      <a:srgbClr val="FFFFCC"/>
                    </a:solidFill>
                  </a:tcPr>
                </a:tc>
                <a:tc>
                  <a:txBody>
                    <a:bodyPr/>
                    <a:lstStyle/>
                    <a:p>
                      <a:pPr algn="ctr" fontAlgn="ctr"/>
                      <a:r>
                        <a:rPr lang="es-ES_tradnl" sz="1800" b="1" i="0" u="none" strike="noStrike" dirty="0">
                          <a:solidFill>
                            <a:schemeClr val="tx1"/>
                          </a:solidFill>
                          <a:latin typeface="Arial"/>
                        </a:rPr>
                        <a:t>1.917</a:t>
                      </a:r>
                    </a:p>
                  </a:txBody>
                  <a:tcPr marL="0" marR="0" marT="0" marB="0" anchor="ctr">
                    <a:solidFill>
                      <a:srgbClr val="FFFFCC"/>
                    </a:solidFill>
                  </a:tcPr>
                </a:tc>
                <a:tc>
                  <a:txBody>
                    <a:bodyPr/>
                    <a:lstStyle/>
                    <a:p>
                      <a:pPr algn="ctr" fontAlgn="ctr"/>
                      <a:r>
                        <a:rPr lang="es-ES_tradnl" sz="1800" b="1" i="0" u="none" strike="noStrike" dirty="0">
                          <a:solidFill>
                            <a:schemeClr val="tx1"/>
                          </a:solidFill>
                          <a:latin typeface="Arial"/>
                        </a:rPr>
                        <a:t>1.940</a:t>
                      </a:r>
                    </a:p>
                  </a:txBody>
                  <a:tcPr marL="0" marR="0" marT="0" marB="0" anchor="ctr">
                    <a:solidFill>
                      <a:srgbClr val="FFFFCC"/>
                    </a:solidFill>
                  </a:tcPr>
                </a:tc>
                <a:tc>
                  <a:txBody>
                    <a:bodyPr/>
                    <a:lstStyle/>
                    <a:p>
                      <a:pPr algn="ctr" fontAlgn="ctr"/>
                      <a:r>
                        <a:rPr lang="es-ES_tradnl" sz="1800" b="1" i="0" u="none" strike="noStrike" dirty="0">
                          <a:solidFill>
                            <a:schemeClr val="tx1"/>
                          </a:solidFill>
                          <a:latin typeface="Arial"/>
                        </a:rPr>
                        <a:t>1.972</a:t>
                      </a:r>
                    </a:p>
                  </a:txBody>
                  <a:tcPr marL="0" marR="0" marT="0" marB="0" anchor="ctr">
                    <a:solidFill>
                      <a:srgbClr val="FFFFCC"/>
                    </a:solidFill>
                  </a:tcPr>
                </a:tc>
                <a:tc>
                  <a:txBody>
                    <a:bodyPr/>
                    <a:lstStyle/>
                    <a:p>
                      <a:pPr algn="ctr" fontAlgn="ctr"/>
                      <a:r>
                        <a:rPr lang="es-ES_tradnl" sz="1800" b="1" i="0" u="none" strike="noStrike" dirty="0">
                          <a:solidFill>
                            <a:schemeClr val="tx1"/>
                          </a:solidFill>
                          <a:latin typeface="Arial"/>
                        </a:rPr>
                        <a:t>2.010</a:t>
                      </a:r>
                    </a:p>
                  </a:txBody>
                  <a:tcPr marL="0" marR="0" marT="0" marB="0" anchor="ctr">
                    <a:solidFill>
                      <a:srgbClr val="FFFFCC"/>
                    </a:solidFill>
                  </a:tcPr>
                </a:tc>
                <a:tc>
                  <a:txBody>
                    <a:bodyPr/>
                    <a:lstStyle/>
                    <a:p>
                      <a:pPr algn="ctr" fontAlgn="ctr"/>
                      <a:r>
                        <a:rPr lang="es-ES_tradnl" sz="1800" b="1" i="0" u="none" strike="noStrike" dirty="0">
                          <a:solidFill>
                            <a:schemeClr val="tx1"/>
                          </a:solidFill>
                          <a:latin typeface="Arial"/>
                        </a:rPr>
                        <a:t>980</a:t>
                      </a:r>
                    </a:p>
                  </a:txBody>
                  <a:tcPr marL="0" marR="0" marT="0" marB="0" anchor="ctr">
                    <a:solidFill>
                      <a:srgbClr val="FFFFCC"/>
                    </a:solidFill>
                  </a:tcPr>
                </a:tc>
                <a:tc>
                  <a:txBody>
                    <a:bodyPr/>
                    <a:lstStyle/>
                    <a:p>
                      <a:pPr algn="ctr" fontAlgn="ctr"/>
                      <a:r>
                        <a:rPr lang="es-ES_tradnl" sz="1800" b="1" i="0" u="none" strike="noStrike" dirty="0">
                          <a:solidFill>
                            <a:schemeClr val="tx1"/>
                          </a:solidFill>
                          <a:latin typeface="Arial"/>
                        </a:rPr>
                        <a:t>8.252</a:t>
                      </a:r>
                    </a:p>
                  </a:txBody>
                  <a:tcPr marL="0" marR="0" marT="0" marB="0" anchor="ctr">
                    <a:solidFill>
                      <a:srgbClr val="FFFFCC"/>
                    </a:solidFill>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94338" y="1478252"/>
          <a:ext cx="8928102" cy="3886398"/>
        </p:xfrm>
        <a:graphic>
          <a:graphicData uri="http://schemas.openxmlformats.org/drawingml/2006/table">
            <a:tbl>
              <a:tblPr firstRow="1" bandRow="1">
                <a:tableStyleId>{5C22544A-7EE6-4342-B048-85BDC9FD1C3A}</a:tableStyleId>
              </a:tblPr>
              <a:tblGrid>
                <a:gridCol w="1799754"/>
                <a:gridCol w="1080120"/>
                <a:gridCol w="1080120"/>
                <a:gridCol w="1080120"/>
                <a:gridCol w="1224136"/>
                <a:gridCol w="1296144"/>
                <a:gridCol w="1367708"/>
              </a:tblGrid>
              <a:tr h="396902">
                <a:tc>
                  <a:txBody>
                    <a:bodyPr/>
                    <a:lstStyle/>
                    <a:p>
                      <a:pPr marL="0" algn="ctr" rtl="0" eaLnBrk="1" fontAlgn="ctr" latinLnBrk="0" hangingPunct="1"/>
                      <a:endParaRPr kumimoji="0" lang="es-ES_tradnl" sz="2000" b="1" i="0" u="none" strike="noStrike" kern="1200" dirty="0">
                        <a:solidFill>
                          <a:schemeClr val="tx1"/>
                        </a:solidFill>
                        <a:latin typeface="Arial"/>
                        <a:ea typeface="+mn-ea"/>
                        <a:cs typeface="+mn-cs"/>
                      </a:endParaRPr>
                    </a:p>
                  </a:txBody>
                  <a:tcPr marL="0" marR="0" marT="0" marB="0" anchor="ctr"/>
                </a:tc>
                <a:tc>
                  <a:txBody>
                    <a:bodyPr/>
                    <a:lstStyle/>
                    <a:p>
                      <a:pPr marL="0" algn="ctr" rtl="0" eaLnBrk="1" fontAlgn="ctr" latinLnBrk="0" hangingPunct="1"/>
                      <a:r>
                        <a:rPr kumimoji="0" lang="es-ES_tradnl" sz="1800" b="1" i="0" u="none" strike="noStrike" kern="1200" dirty="0">
                          <a:solidFill>
                            <a:schemeClr val="bg1"/>
                          </a:solidFill>
                          <a:effectLst>
                            <a:outerShdw blurRad="38100" dist="38100" dir="2700000" algn="tl">
                              <a:srgbClr val="000000">
                                <a:alpha val="43137"/>
                              </a:srgbClr>
                            </a:outerShdw>
                          </a:effectLst>
                          <a:latin typeface="Arial"/>
                          <a:ea typeface="+mn-ea"/>
                          <a:cs typeface="+mn-cs"/>
                        </a:rPr>
                        <a:t>Año </a:t>
                      </a:r>
                      <a:r>
                        <a:rPr kumimoji="0" lang="es-ES_tradnl" sz="1800" b="1" i="0" u="none" strike="noStrike" kern="1200" dirty="0" smtClean="0">
                          <a:solidFill>
                            <a:schemeClr val="bg1"/>
                          </a:solidFill>
                          <a:effectLst>
                            <a:outerShdw blurRad="38100" dist="38100" dir="2700000" algn="tl">
                              <a:srgbClr val="000000">
                                <a:alpha val="43137"/>
                              </a:srgbClr>
                            </a:outerShdw>
                          </a:effectLst>
                          <a:latin typeface="Arial"/>
                          <a:ea typeface="+mn-ea"/>
                          <a:cs typeface="+mn-cs"/>
                        </a:rPr>
                        <a:t>base</a:t>
                      </a:r>
                      <a:endParaRPr kumimoji="0" lang="es-ES_tradnl" sz="1800" b="1" i="0" u="none" strike="noStrike" kern="1200" dirty="0">
                        <a:solidFill>
                          <a:schemeClr val="bg1"/>
                        </a:solidFill>
                        <a:effectLst>
                          <a:outerShdw blurRad="38100" dist="38100" dir="2700000" algn="tl">
                            <a:srgbClr val="000000">
                              <a:alpha val="43137"/>
                            </a:srgbClr>
                          </a:outerShdw>
                        </a:effectLst>
                        <a:latin typeface="Arial"/>
                        <a:ea typeface="+mn-ea"/>
                        <a:cs typeface="+mn-cs"/>
                      </a:endParaRPr>
                    </a:p>
                  </a:txBody>
                  <a:tcPr marL="0" marR="0" marT="0" marB="0" anchor="ctr"/>
                </a:tc>
                <a:tc>
                  <a:txBody>
                    <a:bodyPr/>
                    <a:lstStyle/>
                    <a:p>
                      <a:pPr marL="0" algn="ctr" rtl="0" eaLnBrk="1" fontAlgn="ctr" latinLnBrk="0" hangingPunct="1"/>
                      <a:r>
                        <a:rPr kumimoji="0" lang="es-ES_tradnl" sz="1800" b="1" i="0" u="none" strike="noStrike" kern="1200" dirty="0" smtClean="0">
                          <a:solidFill>
                            <a:schemeClr val="bg1"/>
                          </a:solidFill>
                          <a:effectLst>
                            <a:outerShdw blurRad="38100" dist="38100" dir="2700000" algn="tl">
                              <a:srgbClr val="000000">
                                <a:alpha val="43137"/>
                              </a:srgbClr>
                            </a:outerShdw>
                          </a:effectLst>
                          <a:latin typeface="Arial"/>
                          <a:ea typeface="+mn-ea"/>
                          <a:cs typeface="+mn-cs"/>
                        </a:rPr>
                        <a:t>2º año</a:t>
                      </a:r>
                      <a:endParaRPr kumimoji="0" lang="es-ES_tradnl" sz="1800" b="1" i="0" u="none" strike="noStrike" kern="1200" dirty="0">
                        <a:solidFill>
                          <a:schemeClr val="bg1"/>
                        </a:solidFill>
                        <a:effectLst>
                          <a:outerShdw blurRad="38100" dist="38100" dir="2700000" algn="tl">
                            <a:srgbClr val="000000">
                              <a:alpha val="43137"/>
                            </a:srgbClr>
                          </a:outerShdw>
                        </a:effectLst>
                        <a:latin typeface="Arial"/>
                        <a:ea typeface="+mn-ea"/>
                        <a:cs typeface="+mn-cs"/>
                      </a:endParaRPr>
                    </a:p>
                  </a:txBody>
                  <a:tcPr marL="0" marR="0" marT="0" marB="0" anchor="ctr"/>
                </a:tc>
                <a:tc>
                  <a:txBody>
                    <a:bodyPr/>
                    <a:lstStyle/>
                    <a:p>
                      <a:pPr marL="0" algn="ctr" rtl="0" eaLnBrk="1" fontAlgn="ctr" latinLnBrk="0" hangingPunct="1"/>
                      <a:r>
                        <a:rPr kumimoji="0" lang="es-ES_tradnl" sz="1800" b="1" i="0" u="none" strike="noStrike" kern="1200" dirty="0" smtClean="0">
                          <a:solidFill>
                            <a:schemeClr val="bg1"/>
                          </a:solidFill>
                          <a:effectLst>
                            <a:outerShdw blurRad="38100" dist="38100" dir="2700000" algn="tl">
                              <a:srgbClr val="000000">
                                <a:alpha val="43137"/>
                              </a:srgbClr>
                            </a:outerShdw>
                          </a:effectLst>
                          <a:latin typeface="Arial"/>
                          <a:ea typeface="+mn-ea"/>
                          <a:cs typeface="+mn-cs"/>
                        </a:rPr>
                        <a:t>3</a:t>
                      </a:r>
                      <a:r>
                        <a:rPr kumimoji="0" lang="es-ES_tradnl" sz="1800" b="1" i="0" u="none" strike="noStrike" kern="1200" baseline="30000" dirty="0" smtClean="0">
                          <a:solidFill>
                            <a:schemeClr val="bg1"/>
                          </a:solidFill>
                          <a:effectLst>
                            <a:outerShdw blurRad="38100" dist="38100" dir="2700000" algn="tl">
                              <a:srgbClr val="000000">
                                <a:alpha val="43137"/>
                              </a:srgbClr>
                            </a:outerShdw>
                          </a:effectLst>
                          <a:latin typeface="Arial"/>
                          <a:ea typeface="+mn-ea"/>
                          <a:cs typeface="+mn-cs"/>
                        </a:rPr>
                        <a:t>r</a:t>
                      </a:r>
                      <a:r>
                        <a:rPr kumimoji="0" lang="es-ES_tradnl" sz="1800" b="1" i="0" u="none" strike="noStrike" kern="1200" dirty="0" smtClean="0">
                          <a:solidFill>
                            <a:schemeClr val="bg1"/>
                          </a:solidFill>
                          <a:effectLst>
                            <a:outerShdw blurRad="38100" dist="38100" dir="2700000" algn="tl">
                              <a:srgbClr val="000000">
                                <a:alpha val="43137"/>
                              </a:srgbClr>
                            </a:outerShdw>
                          </a:effectLst>
                          <a:latin typeface="Arial"/>
                          <a:ea typeface="+mn-ea"/>
                          <a:cs typeface="+mn-cs"/>
                        </a:rPr>
                        <a:t> año</a:t>
                      </a:r>
                      <a:endParaRPr kumimoji="0" lang="es-ES_tradnl" sz="1800" b="1" i="0" u="none" strike="noStrike" kern="1200" dirty="0">
                        <a:solidFill>
                          <a:schemeClr val="bg1"/>
                        </a:solidFill>
                        <a:effectLst>
                          <a:outerShdw blurRad="38100" dist="38100" dir="2700000" algn="tl">
                            <a:srgbClr val="000000">
                              <a:alpha val="43137"/>
                            </a:srgbClr>
                          </a:outerShdw>
                        </a:effectLst>
                        <a:latin typeface="Arial"/>
                        <a:ea typeface="+mn-ea"/>
                        <a:cs typeface="+mn-cs"/>
                      </a:endParaRPr>
                    </a:p>
                  </a:txBody>
                  <a:tcPr marL="0" marR="0" marT="0" marB="0" anchor="ctr"/>
                </a:tc>
                <a:tc>
                  <a:txBody>
                    <a:bodyPr/>
                    <a:lstStyle/>
                    <a:p>
                      <a:pPr marL="0" algn="ctr" rtl="0" eaLnBrk="1" fontAlgn="ctr" latinLnBrk="0" hangingPunct="1"/>
                      <a:r>
                        <a:rPr kumimoji="0" lang="es-ES_tradnl" sz="1800" b="1" i="0" u="none" strike="noStrike" kern="1200" dirty="0" smtClean="0">
                          <a:solidFill>
                            <a:schemeClr val="bg1"/>
                          </a:solidFill>
                          <a:effectLst>
                            <a:outerShdw blurRad="38100" dist="38100" dir="2700000" algn="tl">
                              <a:srgbClr val="000000">
                                <a:alpha val="43137"/>
                              </a:srgbClr>
                            </a:outerShdw>
                          </a:effectLst>
                          <a:latin typeface="Arial"/>
                          <a:ea typeface="+mn-ea"/>
                          <a:cs typeface="+mn-cs"/>
                        </a:rPr>
                        <a:t>4º año</a:t>
                      </a:r>
                      <a:endParaRPr kumimoji="0" lang="es-ES_tradnl" sz="1800" b="1" i="0" u="none" strike="noStrike" kern="1200" dirty="0">
                        <a:solidFill>
                          <a:schemeClr val="bg1"/>
                        </a:solidFill>
                        <a:effectLst>
                          <a:outerShdw blurRad="38100" dist="38100" dir="2700000" algn="tl">
                            <a:srgbClr val="000000">
                              <a:alpha val="43137"/>
                            </a:srgbClr>
                          </a:outerShdw>
                        </a:effectLst>
                        <a:latin typeface="Arial"/>
                        <a:ea typeface="+mn-ea"/>
                        <a:cs typeface="+mn-cs"/>
                      </a:endParaRPr>
                    </a:p>
                  </a:txBody>
                  <a:tcPr marL="0" marR="0" marT="0" marB="0" anchor="ctr"/>
                </a:tc>
                <a:tc>
                  <a:txBody>
                    <a:bodyPr/>
                    <a:lstStyle/>
                    <a:p>
                      <a:pPr marL="0" algn="ctr" rtl="0" eaLnBrk="1" fontAlgn="ctr" latinLnBrk="0" hangingPunct="1"/>
                      <a:r>
                        <a:rPr kumimoji="0" lang="es-ES_tradnl" sz="1800" b="1" i="0" u="none" strike="noStrike" kern="1200" dirty="0" smtClean="0">
                          <a:solidFill>
                            <a:schemeClr val="bg1"/>
                          </a:solidFill>
                          <a:effectLst>
                            <a:outerShdw blurRad="38100" dist="38100" dir="2700000" algn="tl">
                              <a:srgbClr val="000000">
                                <a:alpha val="43137"/>
                              </a:srgbClr>
                            </a:outerShdw>
                          </a:effectLst>
                          <a:latin typeface="Arial"/>
                          <a:ea typeface="+mn-ea"/>
                          <a:cs typeface="+mn-cs"/>
                        </a:rPr>
                        <a:t>5º año</a:t>
                      </a:r>
                      <a:endParaRPr kumimoji="0" lang="es-ES_tradnl" sz="1800" b="1" i="0" u="none" strike="noStrike" kern="1200" dirty="0">
                        <a:solidFill>
                          <a:schemeClr val="bg1"/>
                        </a:solidFill>
                        <a:effectLst>
                          <a:outerShdw blurRad="38100" dist="38100" dir="2700000" algn="tl">
                            <a:srgbClr val="000000">
                              <a:alpha val="43137"/>
                            </a:srgbClr>
                          </a:outerShdw>
                        </a:effectLst>
                        <a:latin typeface="Arial"/>
                        <a:ea typeface="+mn-ea"/>
                        <a:cs typeface="+mn-cs"/>
                      </a:endParaRPr>
                    </a:p>
                  </a:txBody>
                  <a:tcPr marL="0" marR="0" marT="0" marB="0" anchor="ctr"/>
                </a:tc>
                <a:tc>
                  <a:txBody>
                    <a:bodyPr/>
                    <a:lstStyle/>
                    <a:p>
                      <a:pPr marL="0" algn="ctr" rtl="0" eaLnBrk="1" fontAlgn="ctr" latinLnBrk="0" hangingPunct="1"/>
                      <a:r>
                        <a:rPr kumimoji="0" lang="es-ES_tradnl" sz="1800" b="1" i="0" u="none" strike="noStrike" kern="1200" dirty="0" smtClean="0">
                          <a:solidFill>
                            <a:schemeClr val="bg1"/>
                          </a:solidFill>
                          <a:effectLst>
                            <a:outerShdw blurRad="38100" dist="38100" dir="2700000" algn="tl">
                              <a:srgbClr val="000000">
                                <a:alpha val="43137"/>
                              </a:srgbClr>
                            </a:outerShdw>
                          </a:effectLst>
                          <a:latin typeface="Arial"/>
                          <a:ea typeface="+mn-ea"/>
                          <a:cs typeface="+mn-cs"/>
                        </a:rPr>
                        <a:t>Acumulado</a:t>
                      </a:r>
                      <a:endParaRPr kumimoji="0" lang="es-ES_tradnl" sz="1800" b="1" i="0" u="none" strike="noStrike" kern="1200" dirty="0">
                        <a:solidFill>
                          <a:schemeClr val="bg1"/>
                        </a:solidFill>
                        <a:effectLst>
                          <a:outerShdw blurRad="38100" dist="38100" dir="2700000" algn="tl">
                            <a:srgbClr val="000000">
                              <a:alpha val="43137"/>
                            </a:srgbClr>
                          </a:outerShdw>
                        </a:effectLst>
                        <a:latin typeface="Arial"/>
                        <a:ea typeface="+mn-ea"/>
                        <a:cs typeface="+mn-cs"/>
                      </a:endParaRPr>
                    </a:p>
                  </a:txBody>
                  <a:tcPr marL="0" marR="0" marT="0" marB="0" anchor="ctr"/>
                </a:tc>
              </a:tr>
              <a:tr h="440642">
                <a:tc>
                  <a:txBody>
                    <a:bodyPr/>
                    <a:lstStyle/>
                    <a:p>
                      <a:pPr algn="l" fontAlgn="b"/>
                      <a:r>
                        <a:rPr lang="es-ES_tradnl" sz="1400" b="1" i="0" u="none" strike="noStrike" kern="1200" dirty="0" smtClean="0">
                          <a:solidFill>
                            <a:schemeClr val="tx1"/>
                          </a:solidFill>
                          <a:latin typeface="Arial"/>
                          <a:ea typeface="+mn-ea"/>
                          <a:cs typeface="+mn-cs"/>
                        </a:rPr>
                        <a:t>Costes en fármacos  (000, €)</a:t>
                      </a:r>
                      <a:endParaRPr lang="es-ES_tradnl" sz="1400" b="1" i="0" u="none" strike="noStrike" kern="1200" dirty="0">
                        <a:solidFill>
                          <a:schemeClr val="tx1"/>
                        </a:solidFill>
                        <a:latin typeface="Arial"/>
                        <a:ea typeface="+mn-ea"/>
                        <a:cs typeface="+mn-cs"/>
                      </a:endParaRPr>
                    </a:p>
                  </a:txBody>
                  <a:tcPr marL="0" marR="0" marT="0" marB="0" anchor="ctr">
                    <a:solidFill>
                      <a:schemeClr val="bg1"/>
                    </a:solidFill>
                  </a:tcPr>
                </a:tc>
                <a:tc>
                  <a:txBody>
                    <a:bodyPr/>
                    <a:lstStyle/>
                    <a:p>
                      <a:pPr algn="ctr" fontAlgn="b"/>
                      <a:r>
                        <a:rPr lang="es-ES_tradnl" sz="1600" b="1" i="0" u="none" strike="noStrike" dirty="0" smtClean="0">
                          <a:solidFill>
                            <a:schemeClr val="tx1"/>
                          </a:solidFill>
                          <a:latin typeface="Arial"/>
                        </a:rPr>
                        <a:t>4.109</a:t>
                      </a:r>
                      <a:endParaRPr lang="es-ES_tradnl" sz="1600" b="1" i="0" u="none" strike="noStrike" dirty="0">
                        <a:solidFill>
                          <a:schemeClr val="tx1"/>
                        </a:solidFill>
                        <a:latin typeface="Arial"/>
                      </a:endParaRPr>
                    </a:p>
                  </a:txBody>
                  <a:tcPr marL="0" marR="0" marT="0" marB="0" anchor="ctr">
                    <a:solidFill>
                      <a:schemeClr val="bg1"/>
                    </a:solidFill>
                  </a:tcPr>
                </a:tc>
                <a:tc>
                  <a:txBody>
                    <a:bodyPr/>
                    <a:lstStyle/>
                    <a:p>
                      <a:pPr algn="ctr" fontAlgn="b"/>
                      <a:r>
                        <a:rPr lang="es-ES_tradnl" sz="1600" b="1" i="0" u="none" strike="noStrike" dirty="0" smtClean="0">
                          <a:solidFill>
                            <a:schemeClr val="tx1"/>
                          </a:solidFill>
                          <a:latin typeface="Arial"/>
                        </a:rPr>
                        <a:t>4.080</a:t>
                      </a:r>
                      <a:endParaRPr lang="es-ES_tradnl" sz="1600" b="1" i="0" u="none" strike="noStrike" dirty="0">
                        <a:solidFill>
                          <a:schemeClr val="tx1"/>
                        </a:solidFill>
                        <a:latin typeface="Arial"/>
                      </a:endParaRPr>
                    </a:p>
                  </a:txBody>
                  <a:tcPr marL="0" marR="0" marT="0" marB="0" anchor="ctr">
                    <a:solidFill>
                      <a:schemeClr val="bg1"/>
                    </a:solidFill>
                  </a:tcPr>
                </a:tc>
                <a:tc>
                  <a:txBody>
                    <a:bodyPr/>
                    <a:lstStyle/>
                    <a:p>
                      <a:pPr algn="ctr" fontAlgn="b"/>
                      <a:r>
                        <a:rPr lang="es-ES_tradnl" sz="1600" b="1" i="0" u="none" strike="noStrike" dirty="0" smtClean="0">
                          <a:solidFill>
                            <a:schemeClr val="tx1"/>
                          </a:solidFill>
                          <a:latin typeface="Arial"/>
                        </a:rPr>
                        <a:t>4.083</a:t>
                      </a:r>
                      <a:endParaRPr lang="es-ES_tradnl" sz="1600" b="1" i="0" u="none" strike="noStrike" dirty="0">
                        <a:solidFill>
                          <a:schemeClr val="tx1"/>
                        </a:solidFill>
                        <a:latin typeface="Arial"/>
                      </a:endParaRPr>
                    </a:p>
                  </a:txBody>
                  <a:tcPr marL="0" marR="0" marT="0" marB="0" anchor="ctr">
                    <a:solidFill>
                      <a:schemeClr val="bg1"/>
                    </a:solidFill>
                  </a:tcPr>
                </a:tc>
                <a:tc>
                  <a:txBody>
                    <a:bodyPr/>
                    <a:lstStyle/>
                    <a:p>
                      <a:pPr algn="ctr" fontAlgn="b"/>
                      <a:r>
                        <a:rPr lang="es-ES_tradnl" sz="1600" b="1" i="0" u="none" strike="noStrike" dirty="0" smtClean="0">
                          <a:solidFill>
                            <a:schemeClr val="tx1"/>
                          </a:solidFill>
                          <a:latin typeface="Arial"/>
                        </a:rPr>
                        <a:t>4.114</a:t>
                      </a:r>
                      <a:endParaRPr lang="es-ES_tradnl" sz="1600" b="1" i="0" u="none" strike="noStrike" dirty="0">
                        <a:solidFill>
                          <a:schemeClr val="tx1"/>
                        </a:solidFill>
                        <a:latin typeface="Arial"/>
                      </a:endParaRPr>
                    </a:p>
                  </a:txBody>
                  <a:tcPr marL="0" marR="0" marT="0" marB="0" anchor="ctr">
                    <a:solidFill>
                      <a:schemeClr val="bg1"/>
                    </a:solidFill>
                  </a:tcPr>
                </a:tc>
                <a:tc>
                  <a:txBody>
                    <a:bodyPr/>
                    <a:lstStyle/>
                    <a:p>
                      <a:pPr algn="ctr" fontAlgn="b"/>
                      <a:r>
                        <a:rPr lang="es-ES_tradnl" sz="1600" b="1" i="0" u="none" strike="noStrike" dirty="0" smtClean="0">
                          <a:solidFill>
                            <a:schemeClr val="tx1"/>
                          </a:solidFill>
                          <a:latin typeface="Arial"/>
                        </a:rPr>
                        <a:t>2.050</a:t>
                      </a:r>
                      <a:endParaRPr lang="es-ES_tradnl" sz="1600" b="1" i="0" u="none" strike="noStrike" dirty="0">
                        <a:solidFill>
                          <a:schemeClr val="tx1"/>
                        </a:solidFill>
                        <a:latin typeface="Arial"/>
                      </a:endParaRPr>
                    </a:p>
                  </a:txBody>
                  <a:tcPr marL="0" marR="0" marT="0" marB="0" anchor="ctr">
                    <a:solidFill>
                      <a:schemeClr val="bg1"/>
                    </a:solidFill>
                  </a:tcPr>
                </a:tc>
                <a:tc>
                  <a:txBody>
                    <a:bodyPr/>
                    <a:lstStyle/>
                    <a:p>
                      <a:pPr algn="ctr" fontAlgn="b"/>
                      <a:r>
                        <a:rPr lang="es-ES_tradnl" sz="1600" b="1" i="0" u="none" strike="noStrike" dirty="0" smtClean="0">
                          <a:solidFill>
                            <a:schemeClr val="tx1"/>
                          </a:solidFill>
                          <a:latin typeface="Arial"/>
                        </a:rPr>
                        <a:t>18.436</a:t>
                      </a:r>
                      <a:endParaRPr lang="es-ES_tradnl" sz="1600" b="1" i="0" u="none" strike="noStrike" dirty="0">
                        <a:solidFill>
                          <a:schemeClr val="tx1"/>
                        </a:solidFill>
                        <a:latin typeface="Arial"/>
                      </a:endParaRPr>
                    </a:p>
                  </a:txBody>
                  <a:tcPr marL="0" marR="0" marT="0" marB="0" anchor="ctr">
                    <a:solidFill>
                      <a:schemeClr val="bg1"/>
                    </a:solidFill>
                  </a:tcPr>
                </a:tc>
              </a:tr>
              <a:tr h="440642">
                <a:tc>
                  <a:txBody>
                    <a:bodyPr/>
                    <a:lstStyle/>
                    <a:p>
                      <a:pPr algn="l" fontAlgn="b"/>
                      <a:r>
                        <a:rPr lang="es-ES_tradnl" sz="1400" b="1" i="0" u="none" strike="noStrike" kern="1200" dirty="0" smtClean="0">
                          <a:solidFill>
                            <a:schemeClr val="tx1"/>
                          </a:solidFill>
                          <a:latin typeface="Arial"/>
                          <a:ea typeface="+mn-ea"/>
                          <a:cs typeface="+mn-cs"/>
                        </a:rPr>
                        <a:t>Costes asistenciales  (000, €)</a:t>
                      </a:r>
                      <a:endParaRPr lang="es-ES_tradnl" sz="1400" b="1" i="0" u="none" strike="noStrike" kern="1200" dirty="0">
                        <a:solidFill>
                          <a:schemeClr val="tx1"/>
                        </a:solidFill>
                        <a:latin typeface="Arial"/>
                        <a:ea typeface="+mn-ea"/>
                        <a:cs typeface="+mn-cs"/>
                      </a:endParaRPr>
                    </a:p>
                  </a:txBody>
                  <a:tcPr marL="0" marR="0" marT="0" marB="0" anchor="ctr">
                    <a:solidFill>
                      <a:schemeClr val="bg1"/>
                    </a:solidFill>
                  </a:tcPr>
                </a:tc>
                <a:tc>
                  <a:txBody>
                    <a:bodyPr/>
                    <a:lstStyle/>
                    <a:p>
                      <a:pPr algn="ctr" fontAlgn="b"/>
                      <a:r>
                        <a:rPr lang="es-ES_tradnl" sz="1600" b="1" i="0" u="none" strike="noStrike" dirty="0" smtClean="0">
                          <a:solidFill>
                            <a:schemeClr val="tx1"/>
                          </a:solidFill>
                          <a:latin typeface="Arial"/>
                        </a:rPr>
                        <a:t>4.929</a:t>
                      </a:r>
                      <a:endParaRPr lang="es-ES_tradnl" sz="1600" b="1" i="0" u="none" strike="noStrike" dirty="0">
                        <a:solidFill>
                          <a:schemeClr val="tx1"/>
                        </a:solidFill>
                        <a:latin typeface="Arial"/>
                      </a:endParaRPr>
                    </a:p>
                  </a:txBody>
                  <a:tcPr marL="0" marR="0" marT="0" marB="0" anchor="ctr">
                    <a:solidFill>
                      <a:schemeClr val="bg1"/>
                    </a:solidFill>
                  </a:tcPr>
                </a:tc>
                <a:tc>
                  <a:txBody>
                    <a:bodyPr/>
                    <a:lstStyle/>
                    <a:p>
                      <a:pPr algn="ctr" fontAlgn="b"/>
                      <a:r>
                        <a:rPr lang="es-ES_tradnl" sz="1600" b="1" i="0" u="none" strike="noStrike" dirty="0" smtClean="0">
                          <a:solidFill>
                            <a:schemeClr val="tx1"/>
                          </a:solidFill>
                          <a:latin typeface="Arial"/>
                        </a:rPr>
                        <a:t>4.861</a:t>
                      </a:r>
                      <a:endParaRPr lang="es-ES_tradnl" sz="1600" b="1" i="0" u="none" strike="noStrike" dirty="0">
                        <a:solidFill>
                          <a:schemeClr val="tx1"/>
                        </a:solidFill>
                        <a:latin typeface="Arial"/>
                      </a:endParaRPr>
                    </a:p>
                  </a:txBody>
                  <a:tcPr marL="0" marR="0" marT="0" marB="0" anchor="ctr">
                    <a:solidFill>
                      <a:schemeClr val="bg1"/>
                    </a:solidFill>
                  </a:tcPr>
                </a:tc>
                <a:tc>
                  <a:txBody>
                    <a:bodyPr/>
                    <a:lstStyle/>
                    <a:p>
                      <a:pPr algn="ctr" fontAlgn="b"/>
                      <a:r>
                        <a:rPr lang="es-ES_tradnl" sz="1600" b="1" i="0" u="none" strike="noStrike" dirty="0" smtClean="0">
                          <a:solidFill>
                            <a:schemeClr val="tx1"/>
                          </a:solidFill>
                          <a:latin typeface="Arial"/>
                        </a:rPr>
                        <a:t>4.838</a:t>
                      </a:r>
                      <a:endParaRPr lang="es-ES_tradnl" sz="1600" b="1" i="0" u="none" strike="noStrike" dirty="0">
                        <a:solidFill>
                          <a:schemeClr val="tx1"/>
                        </a:solidFill>
                        <a:latin typeface="Arial"/>
                      </a:endParaRPr>
                    </a:p>
                  </a:txBody>
                  <a:tcPr marL="0" marR="0" marT="0" marB="0" anchor="ctr">
                    <a:solidFill>
                      <a:schemeClr val="bg1"/>
                    </a:solidFill>
                  </a:tcPr>
                </a:tc>
                <a:tc>
                  <a:txBody>
                    <a:bodyPr/>
                    <a:lstStyle/>
                    <a:p>
                      <a:pPr algn="ctr" fontAlgn="b"/>
                      <a:r>
                        <a:rPr lang="es-ES_tradnl" sz="1600" b="1" i="0" u="none" strike="noStrike" dirty="0" smtClean="0">
                          <a:solidFill>
                            <a:schemeClr val="tx1"/>
                          </a:solidFill>
                          <a:latin typeface="Arial"/>
                        </a:rPr>
                        <a:t>4.848</a:t>
                      </a:r>
                      <a:endParaRPr lang="es-ES_tradnl" sz="1600" b="1" i="0" u="none" strike="noStrike" dirty="0">
                        <a:solidFill>
                          <a:schemeClr val="tx1"/>
                        </a:solidFill>
                        <a:latin typeface="Arial"/>
                      </a:endParaRPr>
                    </a:p>
                  </a:txBody>
                  <a:tcPr marL="0" marR="0" marT="0" marB="0" anchor="ctr">
                    <a:solidFill>
                      <a:schemeClr val="bg1"/>
                    </a:solidFill>
                  </a:tcPr>
                </a:tc>
                <a:tc>
                  <a:txBody>
                    <a:bodyPr/>
                    <a:lstStyle/>
                    <a:p>
                      <a:pPr algn="ctr" fontAlgn="b"/>
                      <a:r>
                        <a:rPr lang="es-ES_tradnl" sz="1600" b="1" i="0" u="none" strike="noStrike" dirty="0" smtClean="0">
                          <a:solidFill>
                            <a:schemeClr val="tx1"/>
                          </a:solidFill>
                          <a:latin typeface="Arial"/>
                        </a:rPr>
                        <a:t>2.438</a:t>
                      </a:r>
                      <a:endParaRPr lang="es-ES_tradnl" sz="1600" b="1" i="0" u="none" strike="noStrike" dirty="0">
                        <a:solidFill>
                          <a:schemeClr val="tx1"/>
                        </a:solidFill>
                        <a:latin typeface="Arial"/>
                      </a:endParaRPr>
                    </a:p>
                  </a:txBody>
                  <a:tcPr marL="0" marR="0" marT="0" marB="0" anchor="ctr">
                    <a:solidFill>
                      <a:schemeClr val="bg1"/>
                    </a:solidFill>
                  </a:tcPr>
                </a:tc>
                <a:tc>
                  <a:txBody>
                    <a:bodyPr/>
                    <a:lstStyle/>
                    <a:p>
                      <a:pPr algn="ctr" fontAlgn="b"/>
                      <a:r>
                        <a:rPr lang="es-ES_tradnl" sz="1600" b="1" i="0" u="none" strike="noStrike" dirty="0" smtClean="0">
                          <a:solidFill>
                            <a:schemeClr val="tx1"/>
                          </a:solidFill>
                          <a:latin typeface="Arial"/>
                        </a:rPr>
                        <a:t>21.914</a:t>
                      </a:r>
                      <a:endParaRPr lang="es-ES_tradnl" sz="1600" b="1" i="0" u="none" strike="noStrike" dirty="0">
                        <a:solidFill>
                          <a:schemeClr val="tx1"/>
                        </a:solidFill>
                        <a:latin typeface="Arial"/>
                      </a:endParaRPr>
                    </a:p>
                  </a:txBody>
                  <a:tcPr marL="0" marR="0" marT="0" marB="0" anchor="ctr">
                    <a:solidFill>
                      <a:schemeClr val="bg1"/>
                    </a:solidFill>
                  </a:tcPr>
                </a:tc>
              </a:tr>
              <a:tr h="440642">
                <a:tc>
                  <a:txBody>
                    <a:bodyPr/>
                    <a:lstStyle/>
                    <a:p>
                      <a:pPr algn="l" fontAlgn="b"/>
                      <a:r>
                        <a:rPr lang="es-ES_tradnl" sz="1400" b="1" i="0" u="none" strike="noStrike" kern="1200" dirty="0" smtClean="0">
                          <a:solidFill>
                            <a:schemeClr val="tx1"/>
                          </a:solidFill>
                          <a:latin typeface="Arial"/>
                          <a:ea typeface="+mn-ea"/>
                          <a:cs typeface="+mn-cs"/>
                        </a:rPr>
                        <a:t>Costes medios incurridos  (000, €)</a:t>
                      </a:r>
                      <a:endParaRPr lang="es-ES_tradnl" sz="1400" b="1" i="0" u="none" strike="noStrike" kern="1200" dirty="0">
                        <a:solidFill>
                          <a:schemeClr val="tx1"/>
                        </a:solidFill>
                        <a:latin typeface="Arial"/>
                        <a:ea typeface="+mn-ea"/>
                        <a:cs typeface="+mn-cs"/>
                      </a:endParaRPr>
                    </a:p>
                  </a:txBody>
                  <a:tcPr marL="0" marR="0" marT="0" marB="0" anchor="ctr">
                    <a:solidFill>
                      <a:schemeClr val="accent6">
                        <a:lumMod val="20000"/>
                        <a:lumOff val="80000"/>
                      </a:schemeClr>
                    </a:solidFill>
                  </a:tcPr>
                </a:tc>
                <a:tc>
                  <a:txBody>
                    <a:bodyPr/>
                    <a:lstStyle/>
                    <a:p>
                      <a:pPr algn="ctr" fontAlgn="b"/>
                      <a:r>
                        <a:rPr lang="es-ES_tradnl" sz="1800" b="1" i="0" u="none" strike="noStrike" dirty="0" smtClean="0">
                          <a:solidFill>
                            <a:schemeClr val="tx1"/>
                          </a:solidFill>
                          <a:latin typeface="Arial"/>
                        </a:rPr>
                        <a:t>9.038</a:t>
                      </a:r>
                      <a:endParaRPr lang="es-ES_tradnl" sz="1800" b="1" i="0" u="none" strike="noStrike" dirty="0">
                        <a:solidFill>
                          <a:schemeClr val="tx1"/>
                        </a:solidFill>
                        <a:latin typeface="Arial"/>
                      </a:endParaRPr>
                    </a:p>
                  </a:txBody>
                  <a:tcPr marL="0" marR="0" marT="0" marB="0" anchor="ctr">
                    <a:solidFill>
                      <a:schemeClr val="accent6">
                        <a:lumMod val="20000"/>
                        <a:lumOff val="80000"/>
                      </a:schemeClr>
                    </a:solidFill>
                  </a:tcPr>
                </a:tc>
                <a:tc>
                  <a:txBody>
                    <a:bodyPr/>
                    <a:lstStyle/>
                    <a:p>
                      <a:pPr algn="ctr" fontAlgn="b"/>
                      <a:r>
                        <a:rPr lang="es-ES_tradnl" sz="1800" b="1" i="0" u="none" strike="noStrike" dirty="0" smtClean="0">
                          <a:solidFill>
                            <a:schemeClr val="tx1"/>
                          </a:solidFill>
                          <a:latin typeface="Arial"/>
                        </a:rPr>
                        <a:t>8.941</a:t>
                      </a:r>
                      <a:endParaRPr lang="es-ES_tradnl" sz="1800" b="1" i="0" u="none" strike="noStrike" dirty="0">
                        <a:solidFill>
                          <a:schemeClr val="tx1"/>
                        </a:solidFill>
                        <a:latin typeface="Arial"/>
                      </a:endParaRPr>
                    </a:p>
                  </a:txBody>
                  <a:tcPr marL="0" marR="0" marT="0" marB="0" anchor="ctr">
                    <a:solidFill>
                      <a:schemeClr val="accent6">
                        <a:lumMod val="20000"/>
                        <a:lumOff val="80000"/>
                      </a:schemeClr>
                    </a:solidFill>
                  </a:tcPr>
                </a:tc>
                <a:tc>
                  <a:txBody>
                    <a:bodyPr/>
                    <a:lstStyle/>
                    <a:p>
                      <a:pPr algn="ctr" fontAlgn="b"/>
                      <a:r>
                        <a:rPr lang="es-ES_tradnl" sz="1800" b="1" i="0" u="none" strike="noStrike" dirty="0" smtClean="0">
                          <a:solidFill>
                            <a:schemeClr val="tx1"/>
                          </a:solidFill>
                          <a:latin typeface="Arial"/>
                        </a:rPr>
                        <a:t>8.921</a:t>
                      </a:r>
                      <a:endParaRPr lang="es-ES_tradnl" sz="1800" b="1" i="0" u="none" strike="noStrike" dirty="0">
                        <a:solidFill>
                          <a:schemeClr val="tx1"/>
                        </a:solidFill>
                        <a:latin typeface="Arial"/>
                      </a:endParaRPr>
                    </a:p>
                  </a:txBody>
                  <a:tcPr marL="0" marR="0" marT="0" marB="0" anchor="ctr">
                    <a:solidFill>
                      <a:schemeClr val="accent6">
                        <a:lumMod val="20000"/>
                        <a:lumOff val="80000"/>
                      </a:schemeClr>
                    </a:solidFill>
                  </a:tcPr>
                </a:tc>
                <a:tc>
                  <a:txBody>
                    <a:bodyPr/>
                    <a:lstStyle/>
                    <a:p>
                      <a:pPr algn="ctr" fontAlgn="b"/>
                      <a:r>
                        <a:rPr lang="es-ES_tradnl" sz="1800" b="1" i="0" u="none" strike="noStrike" dirty="0" smtClean="0">
                          <a:solidFill>
                            <a:schemeClr val="tx1"/>
                          </a:solidFill>
                          <a:latin typeface="Arial"/>
                        </a:rPr>
                        <a:t>8.962</a:t>
                      </a:r>
                      <a:endParaRPr lang="es-ES_tradnl" sz="1800" b="1" i="0" u="none" strike="noStrike" dirty="0">
                        <a:solidFill>
                          <a:schemeClr val="tx1"/>
                        </a:solidFill>
                        <a:latin typeface="Arial"/>
                      </a:endParaRPr>
                    </a:p>
                  </a:txBody>
                  <a:tcPr marL="0" marR="0" marT="0" marB="0" anchor="ctr">
                    <a:solidFill>
                      <a:schemeClr val="accent6">
                        <a:lumMod val="20000"/>
                        <a:lumOff val="80000"/>
                      </a:schemeClr>
                    </a:solidFill>
                  </a:tcPr>
                </a:tc>
                <a:tc>
                  <a:txBody>
                    <a:bodyPr/>
                    <a:lstStyle/>
                    <a:p>
                      <a:pPr algn="ctr" fontAlgn="b"/>
                      <a:r>
                        <a:rPr lang="es-ES_tradnl" sz="1800" b="1" i="0" u="none" strike="noStrike" dirty="0" smtClean="0">
                          <a:solidFill>
                            <a:schemeClr val="tx1"/>
                          </a:solidFill>
                          <a:latin typeface="Arial"/>
                        </a:rPr>
                        <a:t>4.488</a:t>
                      </a:r>
                      <a:endParaRPr lang="es-ES_tradnl" sz="1800" b="1" i="0" u="none" strike="noStrike" dirty="0">
                        <a:solidFill>
                          <a:schemeClr val="tx1"/>
                        </a:solidFill>
                        <a:latin typeface="Arial"/>
                      </a:endParaRPr>
                    </a:p>
                  </a:txBody>
                  <a:tcPr marL="0" marR="0" marT="0" marB="0" anchor="ctr">
                    <a:solidFill>
                      <a:schemeClr val="accent6">
                        <a:lumMod val="20000"/>
                        <a:lumOff val="80000"/>
                      </a:schemeClr>
                    </a:solidFill>
                  </a:tcPr>
                </a:tc>
                <a:tc>
                  <a:txBody>
                    <a:bodyPr/>
                    <a:lstStyle/>
                    <a:p>
                      <a:pPr algn="ctr" fontAlgn="b"/>
                      <a:r>
                        <a:rPr lang="es-ES_tradnl" sz="1800" b="1" i="0" u="none" strike="noStrike" dirty="0" smtClean="0">
                          <a:solidFill>
                            <a:schemeClr val="tx1"/>
                          </a:solidFill>
                          <a:latin typeface="Arial"/>
                        </a:rPr>
                        <a:t>40.350</a:t>
                      </a:r>
                      <a:endParaRPr lang="es-ES_tradnl" sz="1800" b="1" i="0" u="none" strike="noStrike" dirty="0">
                        <a:solidFill>
                          <a:schemeClr val="tx1"/>
                        </a:solidFill>
                        <a:latin typeface="Arial"/>
                      </a:endParaRPr>
                    </a:p>
                  </a:txBody>
                  <a:tcPr marL="0" marR="0" marT="0" marB="0" anchor="ctr">
                    <a:solidFill>
                      <a:schemeClr val="accent6">
                        <a:lumMod val="20000"/>
                        <a:lumOff val="80000"/>
                      </a:schemeClr>
                    </a:solidFill>
                  </a:tcPr>
                </a:tc>
              </a:tr>
              <a:tr h="242576">
                <a:tc>
                  <a:txBody>
                    <a:bodyPr/>
                    <a:lstStyle/>
                    <a:p>
                      <a:pPr algn="r" fontAlgn="ctr"/>
                      <a:endParaRPr lang="es-ES_tradnl" sz="1400" b="1" i="0" u="none" strike="noStrike" kern="1200" dirty="0">
                        <a:solidFill>
                          <a:schemeClr val="tx1"/>
                        </a:solidFill>
                        <a:latin typeface="Arial"/>
                        <a:ea typeface="+mn-ea"/>
                        <a:cs typeface="+mn-cs"/>
                      </a:endParaRPr>
                    </a:p>
                  </a:txBody>
                  <a:tcPr marL="0" marR="0" marT="0" marB="0" anchor="ctr">
                    <a:solidFill>
                      <a:schemeClr val="bg1"/>
                    </a:solidFill>
                  </a:tcPr>
                </a:tc>
                <a:tc>
                  <a:txBody>
                    <a:bodyPr/>
                    <a:lstStyle/>
                    <a:p>
                      <a:pPr algn="ctr" fontAlgn="ctr"/>
                      <a:endParaRPr lang="es-ES_tradnl" sz="1400" b="1" i="0" u="none" strike="noStrike" kern="1200" dirty="0" smtClean="0">
                        <a:solidFill>
                          <a:schemeClr val="dk1"/>
                        </a:solidFill>
                        <a:latin typeface="Arial"/>
                        <a:ea typeface="+mn-ea"/>
                        <a:cs typeface="+mn-cs"/>
                      </a:endParaRPr>
                    </a:p>
                  </a:txBody>
                  <a:tcPr marL="0" marR="0" marT="0" marB="0" anchor="ctr">
                    <a:solidFill>
                      <a:schemeClr val="bg1"/>
                    </a:solidFill>
                  </a:tcPr>
                </a:tc>
                <a:tc>
                  <a:txBody>
                    <a:bodyPr/>
                    <a:lstStyle/>
                    <a:p>
                      <a:pPr algn="ctr" fontAlgn="ctr"/>
                      <a:endParaRPr lang="es-ES_tradnl" sz="1400" b="1" i="0" u="none" strike="noStrike" kern="1200" dirty="0" smtClean="0">
                        <a:solidFill>
                          <a:schemeClr val="dk1"/>
                        </a:solidFill>
                        <a:latin typeface="Arial"/>
                        <a:ea typeface="+mn-ea"/>
                        <a:cs typeface="+mn-cs"/>
                      </a:endParaRPr>
                    </a:p>
                  </a:txBody>
                  <a:tcPr marL="0" marR="0" marT="0" marB="0" anchor="ctr">
                    <a:solidFill>
                      <a:schemeClr val="bg1"/>
                    </a:solidFill>
                  </a:tcPr>
                </a:tc>
                <a:tc>
                  <a:txBody>
                    <a:bodyPr/>
                    <a:lstStyle/>
                    <a:p>
                      <a:pPr algn="ctr" fontAlgn="ctr"/>
                      <a:endParaRPr lang="es-ES_tradnl" sz="1400" b="1" i="0" u="none" strike="noStrike" kern="1200" dirty="0" smtClean="0">
                        <a:solidFill>
                          <a:schemeClr val="dk1"/>
                        </a:solidFill>
                        <a:latin typeface="Arial"/>
                        <a:ea typeface="+mn-ea"/>
                        <a:cs typeface="+mn-cs"/>
                      </a:endParaRPr>
                    </a:p>
                  </a:txBody>
                  <a:tcPr marL="0" marR="0" marT="0" marB="0" anchor="ctr">
                    <a:solidFill>
                      <a:schemeClr val="bg1"/>
                    </a:solidFill>
                  </a:tcPr>
                </a:tc>
                <a:tc>
                  <a:txBody>
                    <a:bodyPr/>
                    <a:lstStyle/>
                    <a:p>
                      <a:pPr algn="ctr" fontAlgn="ctr"/>
                      <a:endParaRPr lang="es-ES_tradnl" sz="1400" b="1" i="0" u="none" strike="noStrike" kern="1200" dirty="0" smtClean="0">
                        <a:solidFill>
                          <a:schemeClr val="dk1"/>
                        </a:solidFill>
                        <a:latin typeface="Arial"/>
                        <a:ea typeface="+mn-ea"/>
                        <a:cs typeface="+mn-cs"/>
                      </a:endParaRPr>
                    </a:p>
                  </a:txBody>
                  <a:tcPr marL="0" marR="0" marT="0" marB="0" anchor="ctr">
                    <a:solidFill>
                      <a:schemeClr val="bg1"/>
                    </a:solidFill>
                  </a:tcPr>
                </a:tc>
                <a:tc>
                  <a:txBody>
                    <a:bodyPr/>
                    <a:lstStyle/>
                    <a:p>
                      <a:pPr algn="ctr" fontAlgn="ctr"/>
                      <a:endParaRPr lang="es-ES_tradnl" sz="1400" b="1" i="0" u="none" strike="noStrike" kern="1200" dirty="0" smtClean="0">
                        <a:solidFill>
                          <a:schemeClr val="dk1"/>
                        </a:solidFill>
                        <a:latin typeface="Arial"/>
                        <a:ea typeface="+mn-ea"/>
                        <a:cs typeface="+mn-cs"/>
                      </a:endParaRPr>
                    </a:p>
                  </a:txBody>
                  <a:tcPr marL="0" marR="0" marT="0" marB="0" anchor="ctr">
                    <a:solidFill>
                      <a:schemeClr val="bg1"/>
                    </a:solidFill>
                  </a:tcPr>
                </a:tc>
                <a:tc>
                  <a:txBody>
                    <a:bodyPr/>
                    <a:lstStyle/>
                    <a:p>
                      <a:pPr algn="ctr" fontAlgn="ctr"/>
                      <a:endParaRPr lang="es-ES_tradnl" sz="1200" b="1" i="0" u="none" strike="noStrike" kern="1200" dirty="0" smtClean="0">
                        <a:solidFill>
                          <a:schemeClr val="dk1"/>
                        </a:solidFill>
                        <a:latin typeface="Arial"/>
                        <a:ea typeface="+mn-ea"/>
                        <a:cs typeface="+mn-cs"/>
                      </a:endParaRPr>
                    </a:p>
                  </a:txBody>
                  <a:tcPr marL="0" marR="0" marT="0" marB="0" anchor="ctr">
                    <a:solidFill>
                      <a:schemeClr val="bg1"/>
                    </a:solidFill>
                  </a:tcPr>
                </a:tc>
              </a:tr>
              <a:tr h="440642">
                <a:tc>
                  <a:txBody>
                    <a:bodyPr/>
                    <a:lstStyle/>
                    <a:p>
                      <a:pPr algn="l" fontAlgn="b"/>
                      <a:r>
                        <a:rPr lang="es-ES_tradnl" sz="1400" b="1" i="0" u="none" strike="noStrike" kern="1200" dirty="0" smtClean="0">
                          <a:solidFill>
                            <a:schemeClr val="tx1"/>
                          </a:solidFill>
                          <a:latin typeface="Arial"/>
                          <a:ea typeface="+mn-ea"/>
                          <a:cs typeface="+mn-cs"/>
                        </a:rPr>
                        <a:t>Costes medios evitados (000, €)</a:t>
                      </a:r>
                      <a:endParaRPr lang="es-ES_tradnl" sz="1400" b="1" i="0" u="none" strike="noStrike" kern="1200" dirty="0">
                        <a:solidFill>
                          <a:schemeClr val="tx1"/>
                        </a:solidFill>
                        <a:latin typeface="Arial"/>
                        <a:ea typeface="+mn-ea"/>
                        <a:cs typeface="+mn-cs"/>
                      </a:endParaRPr>
                    </a:p>
                  </a:txBody>
                  <a:tcPr marL="0" marR="0" marT="0" marB="0" anchor="ctr">
                    <a:solidFill>
                      <a:srgbClr val="99FF99"/>
                    </a:solidFill>
                  </a:tcPr>
                </a:tc>
                <a:tc>
                  <a:txBody>
                    <a:bodyPr/>
                    <a:lstStyle/>
                    <a:p>
                      <a:pPr algn="ctr" fontAlgn="ctr"/>
                      <a:r>
                        <a:rPr lang="es-ES_tradnl" sz="1600" b="1" i="0" u="none" strike="noStrike" dirty="0" smtClean="0">
                          <a:solidFill>
                            <a:schemeClr val="tx1"/>
                          </a:solidFill>
                          <a:latin typeface="Arial"/>
                        </a:rPr>
                        <a:t>-</a:t>
                      </a:r>
                      <a:endParaRPr lang="es-ES_tradnl" sz="1600" b="1" i="0" u="none" strike="noStrike" dirty="0">
                        <a:solidFill>
                          <a:schemeClr val="tx1"/>
                        </a:solidFill>
                        <a:latin typeface="Arial"/>
                      </a:endParaRPr>
                    </a:p>
                  </a:txBody>
                  <a:tcPr marL="0" marR="0" marT="0" marB="0" anchor="ctr">
                    <a:solidFill>
                      <a:srgbClr val="99FF99"/>
                    </a:solidFill>
                  </a:tcPr>
                </a:tc>
                <a:tc>
                  <a:txBody>
                    <a:bodyPr/>
                    <a:lstStyle/>
                    <a:p>
                      <a:pPr algn="ctr" fontAlgn="ctr"/>
                      <a:r>
                        <a:rPr lang="es-ES_tradnl" sz="1600" b="1" i="0" u="none" strike="noStrike" dirty="0" smtClean="0">
                          <a:solidFill>
                            <a:schemeClr val="tx1"/>
                          </a:solidFill>
                          <a:latin typeface="Arial"/>
                        </a:rPr>
                        <a:t>4.096       </a:t>
                      </a:r>
                      <a:r>
                        <a:rPr lang="es-ES_tradnl" sz="1200" b="1" i="0" u="none" strike="noStrike" dirty="0" smtClean="0">
                          <a:solidFill>
                            <a:schemeClr val="tx1"/>
                          </a:solidFill>
                          <a:latin typeface="Arial"/>
                        </a:rPr>
                        <a:t>(1.651;6.756)</a:t>
                      </a:r>
                      <a:endParaRPr lang="es-ES_tradnl" sz="1400" b="1" i="0" u="none" strike="noStrike" dirty="0">
                        <a:solidFill>
                          <a:schemeClr val="tx1"/>
                        </a:solidFill>
                        <a:latin typeface="Arial"/>
                      </a:endParaRPr>
                    </a:p>
                  </a:txBody>
                  <a:tcPr marL="0" marR="0" marT="0" marB="0" anchor="ctr">
                    <a:solidFill>
                      <a:srgbClr val="99FF99"/>
                    </a:solidFill>
                  </a:tcPr>
                </a:tc>
                <a:tc>
                  <a:txBody>
                    <a:bodyPr/>
                    <a:lstStyle/>
                    <a:p>
                      <a:pPr algn="ctr" fontAlgn="ctr"/>
                      <a:r>
                        <a:rPr lang="es-ES_tradnl" sz="1600" b="1" i="0" u="none" strike="noStrike" dirty="0" smtClean="0">
                          <a:solidFill>
                            <a:schemeClr val="tx1"/>
                          </a:solidFill>
                          <a:latin typeface="Arial"/>
                        </a:rPr>
                        <a:t>9.573   </a:t>
                      </a:r>
                      <a:r>
                        <a:rPr lang="es-ES_tradnl" sz="1200" b="1" i="0" u="none" strike="noStrike" dirty="0" smtClean="0">
                          <a:solidFill>
                            <a:schemeClr val="tx1"/>
                          </a:solidFill>
                          <a:latin typeface="Arial"/>
                        </a:rPr>
                        <a:t>(4.336;14.849)</a:t>
                      </a:r>
                      <a:endParaRPr lang="es-ES_tradnl" sz="1600" b="1" i="0" u="none" strike="noStrike" dirty="0">
                        <a:solidFill>
                          <a:schemeClr val="tx1"/>
                        </a:solidFill>
                        <a:latin typeface="Arial"/>
                      </a:endParaRPr>
                    </a:p>
                  </a:txBody>
                  <a:tcPr marL="0" marR="0" marT="0" marB="0" anchor="ctr">
                    <a:solidFill>
                      <a:srgbClr val="99FF99"/>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S_tradnl" sz="1600" b="1" i="0" u="none" strike="noStrike" dirty="0" smtClean="0">
                          <a:solidFill>
                            <a:schemeClr val="tx1"/>
                          </a:solidFill>
                          <a:latin typeface="Arial"/>
                        </a:rPr>
                        <a:t>16.319    </a:t>
                      </a:r>
                      <a:r>
                        <a:rPr lang="es-ES_tradnl" sz="1200" b="1" i="0" u="none" strike="noStrike" dirty="0" smtClean="0">
                          <a:solidFill>
                            <a:schemeClr val="tx1"/>
                          </a:solidFill>
                          <a:latin typeface="Arial"/>
                        </a:rPr>
                        <a:t>(9.323;23.343)</a:t>
                      </a:r>
                      <a:endParaRPr lang="es-ES_tradnl" sz="1800" b="1" i="0" u="none" strike="noStrike" dirty="0" smtClean="0">
                        <a:solidFill>
                          <a:schemeClr val="tx1"/>
                        </a:solidFill>
                        <a:latin typeface="Arial"/>
                      </a:endParaRPr>
                    </a:p>
                  </a:txBody>
                  <a:tcPr marL="0" marR="0" marT="0" marB="0" anchor="ctr">
                    <a:solidFill>
                      <a:srgbClr val="99FF99"/>
                    </a:solidFill>
                  </a:tcPr>
                </a:tc>
                <a:tc>
                  <a:txBody>
                    <a:bodyPr/>
                    <a:lstStyle/>
                    <a:p>
                      <a:pPr algn="ctr" fontAlgn="ctr"/>
                      <a:r>
                        <a:rPr lang="es-ES_tradnl" sz="1600" b="1" i="0" u="none" strike="noStrike" dirty="0" smtClean="0">
                          <a:solidFill>
                            <a:schemeClr val="tx1"/>
                          </a:solidFill>
                          <a:latin typeface="Arial"/>
                        </a:rPr>
                        <a:t>18.005 </a:t>
                      </a:r>
                      <a:r>
                        <a:rPr lang="es-ES_tradnl" sz="1200" b="1" i="0" u="none" strike="noStrike" dirty="0" smtClean="0">
                          <a:solidFill>
                            <a:schemeClr val="tx1"/>
                          </a:solidFill>
                          <a:latin typeface="Arial"/>
                        </a:rPr>
                        <a:t>(8.322;28.604)</a:t>
                      </a:r>
                      <a:endParaRPr lang="es-ES_tradnl" sz="1600" b="1" i="0" u="none" strike="noStrike" dirty="0">
                        <a:solidFill>
                          <a:schemeClr val="tx1"/>
                        </a:solidFill>
                        <a:latin typeface="Arial"/>
                      </a:endParaRPr>
                    </a:p>
                  </a:txBody>
                  <a:tcPr marL="0" marR="0" marT="0" marB="0" anchor="ctr">
                    <a:solidFill>
                      <a:srgbClr val="99FF99"/>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S_tradnl" sz="1600" b="1" i="0" u="none" strike="noStrike" dirty="0" smtClean="0">
                          <a:solidFill>
                            <a:schemeClr val="tx1"/>
                          </a:solidFill>
                          <a:latin typeface="Arial"/>
                        </a:rPr>
                        <a:t>47.992 </a:t>
                      </a:r>
                      <a:r>
                        <a:rPr lang="es-ES_tradnl" sz="1200" b="1" i="0" u="none" strike="noStrike" dirty="0" smtClean="0">
                          <a:solidFill>
                            <a:schemeClr val="tx1"/>
                          </a:solidFill>
                          <a:latin typeface="Arial"/>
                        </a:rPr>
                        <a:t>(23.632;73.552)</a:t>
                      </a:r>
                      <a:endParaRPr lang="es-ES_tradnl" sz="1600" b="1" i="0" u="none" strike="noStrike" dirty="0" smtClean="0">
                        <a:solidFill>
                          <a:schemeClr val="tx1"/>
                        </a:solidFill>
                        <a:latin typeface="Arial"/>
                      </a:endParaRPr>
                    </a:p>
                  </a:txBody>
                  <a:tcPr marL="0" marR="0" marT="0" marB="0" anchor="ctr">
                    <a:solidFill>
                      <a:srgbClr val="99FF99"/>
                    </a:solidFill>
                  </a:tcPr>
                </a:tc>
              </a:tr>
              <a:tr h="262880">
                <a:tc>
                  <a:txBody>
                    <a:bodyPr/>
                    <a:lstStyle/>
                    <a:p>
                      <a:pPr algn="r" fontAlgn="ctr"/>
                      <a:endParaRPr lang="es-ES_tradnl" sz="1400" b="1" i="0" u="none" strike="noStrike" kern="1200" dirty="0">
                        <a:solidFill>
                          <a:schemeClr val="tx1"/>
                        </a:solidFill>
                        <a:latin typeface="Arial"/>
                        <a:ea typeface="+mn-ea"/>
                        <a:cs typeface="+mn-cs"/>
                      </a:endParaRPr>
                    </a:p>
                  </a:txBody>
                  <a:tcPr marL="0" marR="0" marT="0" marB="0" anchor="ctr">
                    <a:lnB w="19050" cap="flat" cmpd="sng" algn="ctr">
                      <a:noFill/>
                      <a:prstDash val="solid"/>
                      <a:round/>
                      <a:headEnd type="none" w="med" len="med"/>
                      <a:tailEnd type="none" w="med" len="med"/>
                    </a:lnB>
                    <a:solidFill>
                      <a:schemeClr val="bg1"/>
                    </a:solidFill>
                  </a:tcPr>
                </a:tc>
                <a:tc>
                  <a:txBody>
                    <a:bodyPr/>
                    <a:lstStyle/>
                    <a:p>
                      <a:pPr algn="ctr" fontAlgn="b"/>
                      <a:endParaRPr lang="es-ES_tradnl" sz="1600" b="1" i="0" u="none" strike="noStrike" kern="1200" dirty="0" smtClean="0">
                        <a:solidFill>
                          <a:schemeClr val="dk1"/>
                        </a:solidFill>
                        <a:effectLst>
                          <a:outerShdw blurRad="38100" dist="38100" dir="2700000" algn="tl">
                            <a:srgbClr val="000000">
                              <a:alpha val="43137"/>
                            </a:srgbClr>
                          </a:outerShdw>
                        </a:effectLst>
                        <a:latin typeface="Arial"/>
                        <a:ea typeface="+mn-ea"/>
                        <a:cs typeface="+mn-cs"/>
                      </a:endParaRPr>
                    </a:p>
                  </a:txBody>
                  <a:tcPr marL="0" marR="0" marT="0" marB="0" anchor="ctr">
                    <a:lnB w="19050" cap="flat" cmpd="sng" algn="ctr">
                      <a:noFill/>
                      <a:prstDash val="solid"/>
                      <a:round/>
                      <a:headEnd type="none" w="med" len="med"/>
                      <a:tailEnd type="none" w="med" len="med"/>
                    </a:lnB>
                    <a:solidFill>
                      <a:schemeClr val="bg1"/>
                    </a:solidFill>
                  </a:tcPr>
                </a:tc>
                <a:tc>
                  <a:txBody>
                    <a:bodyPr/>
                    <a:lstStyle/>
                    <a:p>
                      <a:pPr algn="ctr" fontAlgn="b"/>
                      <a:endParaRPr lang="es-ES_tradnl" sz="1600" b="1" i="0" u="none" strike="noStrike" kern="1200" dirty="0" smtClean="0">
                        <a:solidFill>
                          <a:schemeClr val="dk1"/>
                        </a:solidFill>
                        <a:effectLst>
                          <a:outerShdw blurRad="38100" dist="38100" dir="2700000" algn="tl">
                            <a:srgbClr val="000000">
                              <a:alpha val="43137"/>
                            </a:srgbClr>
                          </a:outerShdw>
                        </a:effectLst>
                        <a:latin typeface="Arial"/>
                        <a:ea typeface="+mn-ea"/>
                        <a:cs typeface="+mn-cs"/>
                      </a:endParaRPr>
                    </a:p>
                  </a:txBody>
                  <a:tcPr marL="0" marR="0" marT="0" marB="0" anchor="ctr">
                    <a:lnB w="19050" cap="flat" cmpd="sng" algn="ctr">
                      <a:noFill/>
                      <a:prstDash val="solid"/>
                      <a:round/>
                      <a:headEnd type="none" w="med" len="med"/>
                      <a:tailEnd type="none" w="med" len="med"/>
                    </a:lnB>
                    <a:solidFill>
                      <a:schemeClr val="bg1"/>
                    </a:solidFill>
                  </a:tcPr>
                </a:tc>
                <a:tc>
                  <a:txBody>
                    <a:bodyPr/>
                    <a:lstStyle/>
                    <a:p>
                      <a:pPr algn="ctr" fontAlgn="b"/>
                      <a:endParaRPr lang="es-ES_tradnl" sz="1600" b="1" i="0" u="none" strike="noStrike" kern="1200" dirty="0" smtClean="0">
                        <a:solidFill>
                          <a:schemeClr val="dk1"/>
                        </a:solidFill>
                        <a:effectLst>
                          <a:outerShdw blurRad="38100" dist="38100" dir="2700000" algn="tl">
                            <a:srgbClr val="000000">
                              <a:alpha val="43137"/>
                            </a:srgbClr>
                          </a:outerShdw>
                        </a:effectLst>
                        <a:latin typeface="Arial"/>
                        <a:ea typeface="+mn-ea"/>
                        <a:cs typeface="+mn-cs"/>
                      </a:endParaRPr>
                    </a:p>
                  </a:txBody>
                  <a:tcPr marL="0" marR="0" marT="0" marB="0" anchor="ctr">
                    <a:lnB w="19050" cap="flat" cmpd="sng" algn="ctr">
                      <a:noFill/>
                      <a:prstDash val="solid"/>
                      <a:round/>
                      <a:headEnd type="none" w="med" len="med"/>
                      <a:tailEnd type="none" w="med" len="med"/>
                    </a:lnB>
                    <a:solidFill>
                      <a:schemeClr val="bg1"/>
                    </a:solidFill>
                  </a:tcPr>
                </a:tc>
                <a:tc>
                  <a:txBody>
                    <a:bodyPr/>
                    <a:lstStyle/>
                    <a:p>
                      <a:pPr algn="ctr" fontAlgn="b"/>
                      <a:endParaRPr lang="es-ES_tradnl" sz="1600" b="1" i="0" u="none" strike="noStrike" kern="1200" dirty="0" smtClean="0">
                        <a:solidFill>
                          <a:schemeClr val="dk1"/>
                        </a:solidFill>
                        <a:effectLst>
                          <a:outerShdw blurRad="38100" dist="38100" dir="2700000" algn="tl">
                            <a:srgbClr val="000000">
                              <a:alpha val="43137"/>
                            </a:srgbClr>
                          </a:outerShdw>
                        </a:effectLst>
                        <a:latin typeface="Arial"/>
                        <a:ea typeface="+mn-ea"/>
                        <a:cs typeface="+mn-cs"/>
                      </a:endParaRPr>
                    </a:p>
                  </a:txBody>
                  <a:tcPr marL="0" marR="0" marT="0" marB="0" anchor="ctr">
                    <a:lnB w="19050" cap="flat" cmpd="sng" algn="ctr">
                      <a:noFill/>
                      <a:prstDash val="solid"/>
                      <a:round/>
                      <a:headEnd type="none" w="med" len="med"/>
                      <a:tailEnd type="none" w="med" len="med"/>
                    </a:lnB>
                    <a:solidFill>
                      <a:schemeClr val="bg1"/>
                    </a:solidFill>
                  </a:tcPr>
                </a:tc>
                <a:tc>
                  <a:txBody>
                    <a:bodyPr/>
                    <a:lstStyle/>
                    <a:p>
                      <a:pPr algn="ctr" fontAlgn="b"/>
                      <a:endParaRPr lang="es-ES_tradnl" sz="1600" b="1" i="0" u="none" strike="noStrike" kern="1200" dirty="0" smtClean="0">
                        <a:solidFill>
                          <a:schemeClr val="dk1"/>
                        </a:solidFill>
                        <a:effectLst>
                          <a:outerShdw blurRad="38100" dist="38100" dir="2700000" algn="tl">
                            <a:srgbClr val="000000">
                              <a:alpha val="43137"/>
                            </a:srgbClr>
                          </a:outerShdw>
                        </a:effectLst>
                        <a:latin typeface="Arial"/>
                        <a:ea typeface="+mn-ea"/>
                        <a:cs typeface="+mn-cs"/>
                      </a:endParaRPr>
                    </a:p>
                  </a:txBody>
                  <a:tcPr marL="0" marR="0" marT="0" marB="0" anchor="ctr">
                    <a:lnB w="19050" cap="flat" cmpd="sng" algn="ctr">
                      <a:noFill/>
                      <a:prstDash val="solid"/>
                      <a:round/>
                      <a:headEnd type="none" w="med" len="med"/>
                      <a:tailEnd type="none" w="med" len="med"/>
                    </a:lnB>
                    <a:solidFill>
                      <a:schemeClr val="bg1"/>
                    </a:solidFill>
                  </a:tcPr>
                </a:tc>
                <a:tc>
                  <a:txBody>
                    <a:bodyPr/>
                    <a:lstStyle/>
                    <a:p>
                      <a:pPr algn="ctr" fontAlgn="b"/>
                      <a:endParaRPr lang="es-ES_tradnl" sz="1400" b="1" i="0" u="none" strike="noStrike" kern="1200" dirty="0" smtClean="0">
                        <a:solidFill>
                          <a:schemeClr val="dk1"/>
                        </a:solidFill>
                        <a:effectLst>
                          <a:outerShdw blurRad="38100" dist="38100" dir="2700000" algn="tl">
                            <a:srgbClr val="000000">
                              <a:alpha val="43137"/>
                            </a:srgbClr>
                          </a:outerShdw>
                        </a:effectLst>
                        <a:latin typeface="Arial"/>
                        <a:ea typeface="+mn-ea"/>
                        <a:cs typeface="+mn-cs"/>
                      </a:endParaRPr>
                    </a:p>
                  </a:txBody>
                  <a:tcPr marL="0" marR="0" marT="0" marB="0" anchor="ctr">
                    <a:lnB w="19050" cap="flat" cmpd="sng" algn="ctr">
                      <a:noFill/>
                      <a:prstDash val="solid"/>
                      <a:round/>
                      <a:headEnd type="none" w="med" len="med"/>
                      <a:tailEnd type="none" w="med" len="med"/>
                    </a:lnB>
                    <a:solidFill>
                      <a:schemeClr val="bg1"/>
                    </a:solidFill>
                  </a:tcPr>
                </a:tc>
              </a:tr>
              <a:tr h="504056">
                <a:tc>
                  <a:txBody>
                    <a:bodyPr/>
                    <a:lstStyle/>
                    <a:p>
                      <a:pPr algn="l" fontAlgn="b"/>
                      <a:r>
                        <a:rPr lang="es-ES_tradnl" sz="1400" b="1" i="0" u="none" strike="noStrike" kern="1200" dirty="0" smtClean="0">
                          <a:solidFill>
                            <a:schemeClr val="tx1"/>
                          </a:solidFill>
                          <a:latin typeface="Arial"/>
                          <a:ea typeface="+mn-ea"/>
                          <a:cs typeface="+mn-cs"/>
                        </a:rPr>
                        <a:t>Ahorros</a:t>
                      </a:r>
                      <a:r>
                        <a:rPr lang="es-ES_tradnl" sz="1400" b="1" i="0" u="none" strike="noStrike" kern="1200" baseline="0" dirty="0" smtClean="0">
                          <a:solidFill>
                            <a:schemeClr val="tx1"/>
                          </a:solidFill>
                          <a:latin typeface="Arial"/>
                          <a:ea typeface="+mn-ea"/>
                          <a:cs typeface="+mn-cs"/>
                        </a:rPr>
                        <a:t> </a:t>
                      </a:r>
                      <a:r>
                        <a:rPr lang="es-ES_tradnl" sz="1400" b="1" i="0" u="none" strike="noStrike" kern="1200" dirty="0" smtClean="0">
                          <a:solidFill>
                            <a:schemeClr val="tx1"/>
                          </a:solidFill>
                          <a:latin typeface="Arial"/>
                          <a:ea typeface="+mn-ea"/>
                          <a:cs typeface="+mn-cs"/>
                        </a:rPr>
                        <a:t>medios en el SNS (000, €)</a:t>
                      </a:r>
                      <a:endParaRPr lang="es-ES_tradnl" sz="1400" b="1" i="0" u="none" strike="noStrike" kern="1200" dirty="0">
                        <a:solidFill>
                          <a:schemeClr val="tx1"/>
                        </a:solidFill>
                        <a:latin typeface="Arial"/>
                        <a:ea typeface="+mn-ea"/>
                        <a:cs typeface="+mn-cs"/>
                      </a:endParaRPr>
                    </a:p>
                  </a:txBody>
                  <a:tcPr marL="0" marR="0" marT="0" marB="0" anchor="ctr">
                    <a:lnL w="19050" cap="flat" cmpd="sng" algn="ctr">
                      <a:noFill/>
                      <a:prstDash val="solid"/>
                      <a:round/>
                      <a:headEnd type="none" w="med" len="med"/>
                      <a:tailEnd type="none" w="med" len="med"/>
                    </a:lnL>
                    <a:lnR w="12700" cmpd="sng">
                      <a:noFill/>
                    </a:lnR>
                    <a:lnT w="1905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ctr"/>
                      <a:r>
                        <a:rPr lang="es-ES_tradnl" sz="1600" b="1" i="0" u="none" strike="noStrike" dirty="0" smtClean="0">
                          <a:solidFill>
                            <a:schemeClr val="tx1"/>
                          </a:solidFill>
                          <a:latin typeface="Arial"/>
                        </a:rPr>
                        <a:t>-9.038</a:t>
                      </a:r>
                      <a:endParaRPr lang="es-ES_tradnl" sz="1600" b="1" i="0" u="none" strike="noStrike" dirty="0">
                        <a:solidFill>
                          <a:schemeClr val="tx1"/>
                        </a:solidFill>
                        <a:latin typeface="Arial"/>
                      </a:endParaRPr>
                    </a:p>
                  </a:txBody>
                  <a:tcPr marL="0" marR="0" marT="0" marB="0" anchor="ctr">
                    <a:lnL w="12700" cmpd="sng">
                      <a:noFill/>
                    </a:lnL>
                    <a:lnR w="12700" cmpd="sng">
                      <a:noFill/>
                    </a:lnR>
                    <a:lnT w="1905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ctr"/>
                      <a:r>
                        <a:rPr lang="es-ES_tradnl" sz="1600" b="1" i="0" u="none" strike="noStrike" dirty="0" smtClean="0">
                          <a:solidFill>
                            <a:schemeClr val="tx1"/>
                          </a:solidFill>
                          <a:latin typeface="Arial"/>
                        </a:rPr>
                        <a:t>-4.845        </a:t>
                      </a:r>
                      <a:r>
                        <a:rPr lang="es-ES_tradnl" sz="1200" b="1" i="0" u="none" strike="noStrike" dirty="0" smtClean="0">
                          <a:solidFill>
                            <a:schemeClr val="tx1"/>
                          </a:solidFill>
                          <a:latin typeface="Arial"/>
                        </a:rPr>
                        <a:t>(-7.290;-2.185)</a:t>
                      </a:r>
                      <a:endParaRPr lang="es-ES_tradnl" sz="1400" b="1" i="0" u="none" strike="noStrike" dirty="0">
                        <a:solidFill>
                          <a:schemeClr val="tx1"/>
                        </a:solidFill>
                        <a:latin typeface="Arial"/>
                      </a:endParaRPr>
                    </a:p>
                  </a:txBody>
                  <a:tcPr marL="0" marR="0" marT="0" marB="0" anchor="ctr">
                    <a:lnL w="12700" cmpd="sng">
                      <a:noFill/>
                    </a:lnL>
                    <a:lnR w="12700" cmpd="sng">
                      <a:noFill/>
                    </a:lnR>
                    <a:lnT w="1905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ctr"/>
                      <a:r>
                        <a:rPr lang="es-ES_tradnl" sz="1600" b="1" i="0" u="none" strike="noStrike" dirty="0" smtClean="0">
                          <a:solidFill>
                            <a:schemeClr val="tx1"/>
                          </a:solidFill>
                          <a:latin typeface="Arial"/>
                        </a:rPr>
                        <a:t>652            </a:t>
                      </a:r>
                      <a:r>
                        <a:rPr lang="es-ES_tradnl" sz="1200" b="1" i="0" u="none" strike="noStrike" dirty="0" smtClean="0">
                          <a:solidFill>
                            <a:schemeClr val="tx1"/>
                          </a:solidFill>
                          <a:latin typeface="Arial"/>
                        </a:rPr>
                        <a:t>(-4.585;5.928)</a:t>
                      </a:r>
                      <a:endParaRPr lang="es-ES_tradnl" sz="1600" b="1" i="0" u="none" strike="noStrike" dirty="0">
                        <a:solidFill>
                          <a:schemeClr val="tx1"/>
                        </a:solidFill>
                        <a:latin typeface="Arial"/>
                      </a:endParaRPr>
                    </a:p>
                  </a:txBody>
                  <a:tcPr marL="0" marR="0" marT="0" marB="0" anchor="ctr">
                    <a:lnL w="12700" cmpd="sng">
                      <a:noFill/>
                    </a:lnL>
                    <a:lnR w="12700" cmpd="sng">
                      <a:noFill/>
                    </a:lnR>
                    <a:lnT w="1905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S_tradnl" sz="1600" b="1" i="0" u="none" strike="noStrike" dirty="0" smtClean="0">
                          <a:solidFill>
                            <a:schemeClr val="tx1"/>
                          </a:solidFill>
                          <a:latin typeface="Arial"/>
                        </a:rPr>
                        <a:t>7.357    </a:t>
                      </a:r>
                      <a:r>
                        <a:rPr lang="es-ES_tradnl" sz="1200" b="1" i="0" u="none" strike="noStrike" dirty="0" smtClean="0">
                          <a:solidFill>
                            <a:schemeClr val="tx1"/>
                          </a:solidFill>
                          <a:latin typeface="Arial"/>
                        </a:rPr>
                        <a:t>(361;14.381)</a:t>
                      </a:r>
                      <a:endParaRPr lang="es-ES_tradnl" sz="1600" b="1" i="0" u="none" strike="noStrike" dirty="0" smtClean="0">
                        <a:solidFill>
                          <a:schemeClr val="tx1"/>
                        </a:solidFill>
                        <a:latin typeface="Arial"/>
                      </a:endParaRPr>
                    </a:p>
                  </a:txBody>
                  <a:tcPr marL="0" marR="0" marT="0" marB="0" anchor="ctr">
                    <a:lnL w="12700" cmpd="sng">
                      <a:noFill/>
                    </a:lnL>
                    <a:lnR w="12700" cmpd="sng">
                      <a:noFill/>
                    </a:lnR>
                    <a:lnT w="1905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ctr"/>
                      <a:r>
                        <a:rPr lang="es-ES_tradnl" sz="1600" b="1" i="0" u="none" strike="noStrike" dirty="0" smtClean="0">
                          <a:solidFill>
                            <a:schemeClr val="tx1"/>
                          </a:solidFill>
                          <a:latin typeface="Arial"/>
                        </a:rPr>
                        <a:t>13.517    </a:t>
                      </a:r>
                      <a:r>
                        <a:rPr lang="es-ES_tradnl" sz="1200" b="1" i="0" u="none" strike="noStrike" dirty="0" smtClean="0">
                          <a:solidFill>
                            <a:schemeClr val="tx1"/>
                          </a:solidFill>
                          <a:latin typeface="Arial"/>
                        </a:rPr>
                        <a:t>(3.834;24.115)</a:t>
                      </a:r>
                      <a:endParaRPr lang="es-ES_tradnl" sz="1400" b="1" i="0" u="none" strike="noStrike" dirty="0">
                        <a:solidFill>
                          <a:schemeClr val="tx1"/>
                        </a:solidFill>
                        <a:latin typeface="Arial"/>
                      </a:endParaRPr>
                    </a:p>
                  </a:txBody>
                  <a:tcPr marL="0" marR="0" marT="0" marB="0" anchor="ctr">
                    <a:lnL w="12700" cmpd="sng">
                      <a:noFill/>
                    </a:lnL>
                    <a:lnR w="12700" cmpd="sng">
                      <a:noFill/>
                    </a:lnR>
                    <a:lnT w="1905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S_tradnl" sz="1600" b="1" i="0" u="none" strike="noStrike" dirty="0" smtClean="0">
                          <a:solidFill>
                            <a:schemeClr val="tx1"/>
                          </a:solidFill>
                          <a:latin typeface="Arial"/>
                        </a:rPr>
                        <a:t>7.642              </a:t>
                      </a:r>
                      <a:r>
                        <a:rPr lang="es-ES_tradnl" sz="1200" b="1" i="0" u="none" strike="noStrike" dirty="0" smtClean="0">
                          <a:solidFill>
                            <a:schemeClr val="tx1"/>
                          </a:solidFill>
                          <a:latin typeface="Arial"/>
                        </a:rPr>
                        <a:t>(-16.718;33.202)</a:t>
                      </a:r>
                      <a:endParaRPr lang="es-ES_tradnl" sz="1600" b="1" i="0" u="none" strike="noStrike" dirty="0" smtClean="0">
                        <a:solidFill>
                          <a:schemeClr val="tx1"/>
                        </a:solidFill>
                        <a:latin typeface="Arial"/>
                      </a:endParaRPr>
                    </a:p>
                  </a:txBody>
                  <a:tcPr marL="0" marR="0" marT="0" marB="0" anchor="ctr">
                    <a:lnL w="12700" cmpd="sng">
                      <a:noFill/>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198836">
                <a:tc gridSpan="7">
                  <a:txBody>
                    <a:bodyPr/>
                    <a:lstStyle/>
                    <a:p>
                      <a:pPr algn="l" fontAlgn="b"/>
                      <a:endParaRPr lang="es-ES_tradnl" sz="1400" b="1" i="0" u="none" strike="noStrike" kern="1200" dirty="0">
                        <a:solidFill>
                          <a:schemeClr val="tx1"/>
                        </a:solidFill>
                        <a:latin typeface="Arial"/>
                        <a:ea typeface="+mn-ea"/>
                        <a:cs typeface="+mn-cs"/>
                      </a:endParaRPr>
                    </a:p>
                  </a:txBody>
                  <a:tcPr marL="0" marR="0" marT="0" marB="0" anchor="ctr">
                    <a:lnL w="19050" cap="flat" cmpd="sng" algn="ctr">
                      <a:noFill/>
                      <a:prstDash val="solid"/>
                      <a:round/>
                      <a:headEnd type="none" w="med" len="med"/>
                      <a:tailEnd type="none" w="med" len="med"/>
                    </a:lnL>
                    <a:lnR w="12700" cmpd="sng">
                      <a:noFill/>
                    </a:lnR>
                    <a:lnT w="1905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fontAlgn="ctr"/>
                      <a:endParaRPr lang="es-ES_tradnl" sz="1600" b="1" i="0" u="none" strike="noStrike" dirty="0">
                        <a:solidFill>
                          <a:schemeClr val="tx1"/>
                        </a:solidFill>
                        <a:latin typeface="Arial"/>
                      </a:endParaRPr>
                    </a:p>
                  </a:txBody>
                  <a:tcPr marL="0" marR="0" marT="0" marB="0" anchor="ctr">
                    <a:lnL w="12700" cmpd="sng">
                      <a:noFill/>
                    </a:lnL>
                    <a:lnR w="12700" cmpd="sng">
                      <a:noFill/>
                    </a:lnR>
                    <a:lnT w="1905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fontAlgn="ctr"/>
                      <a:endParaRPr lang="es-ES_tradnl" sz="1400" b="1" i="0" u="none" strike="noStrike" dirty="0">
                        <a:solidFill>
                          <a:schemeClr val="tx1"/>
                        </a:solidFill>
                        <a:latin typeface="Arial"/>
                      </a:endParaRPr>
                    </a:p>
                  </a:txBody>
                  <a:tcPr marL="0" marR="0" marT="0" marB="0" anchor="ctr">
                    <a:lnL w="12700" cmpd="sng">
                      <a:noFill/>
                    </a:lnL>
                    <a:lnR w="12700" cmpd="sng">
                      <a:noFill/>
                    </a:lnR>
                    <a:lnT w="1905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fontAlgn="ctr"/>
                      <a:endParaRPr lang="es-ES_tradnl" sz="1600" b="1" i="0" u="none" strike="noStrike" dirty="0">
                        <a:solidFill>
                          <a:schemeClr val="tx1"/>
                        </a:solidFill>
                        <a:latin typeface="Arial"/>
                      </a:endParaRPr>
                    </a:p>
                  </a:txBody>
                  <a:tcPr marL="0" marR="0" marT="0" marB="0" anchor="ctr">
                    <a:lnL w="12700" cmpd="sng">
                      <a:noFill/>
                    </a:lnL>
                    <a:lnR w="12700" cmpd="sng">
                      <a:noFill/>
                    </a:lnR>
                    <a:lnT w="1905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s-ES_tradnl" sz="1800" b="1" i="0" u="none" strike="noStrike" dirty="0" smtClean="0">
                        <a:solidFill>
                          <a:schemeClr val="tx1"/>
                        </a:solidFill>
                        <a:latin typeface="Arial"/>
                      </a:endParaRPr>
                    </a:p>
                  </a:txBody>
                  <a:tcPr marL="0" marR="0" marT="0" marB="0" anchor="ctr">
                    <a:lnL w="12700" cmpd="sng">
                      <a:noFill/>
                    </a:lnL>
                    <a:lnR w="12700" cmpd="sng">
                      <a:noFill/>
                    </a:lnR>
                    <a:lnT w="1905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fontAlgn="ctr"/>
                      <a:endParaRPr lang="es-ES_tradnl" sz="1600" b="1" i="0" u="none" strike="noStrike" dirty="0">
                        <a:solidFill>
                          <a:schemeClr val="tx1"/>
                        </a:solidFill>
                        <a:latin typeface="Arial"/>
                      </a:endParaRPr>
                    </a:p>
                  </a:txBody>
                  <a:tcPr marL="0" marR="0" marT="0" marB="0" anchor="ctr">
                    <a:lnL w="12700" cmpd="sng">
                      <a:noFill/>
                    </a:lnL>
                    <a:lnR w="12700" cmpd="sng">
                      <a:noFill/>
                    </a:lnR>
                    <a:lnT w="1905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s-ES_tradnl" sz="1600" b="1" i="0" u="none" strike="noStrike" dirty="0" smtClean="0">
                        <a:solidFill>
                          <a:schemeClr val="tx1"/>
                        </a:solidFill>
                        <a:latin typeface="Arial"/>
                      </a:endParaRPr>
                    </a:p>
                  </a:txBody>
                  <a:tcPr marL="0" marR="0" marT="0" marB="0" anchor="ctr">
                    <a:lnL w="12700" cmpd="sng">
                      <a:noFill/>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504056">
                <a:tc>
                  <a:txBody>
                    <a:bodyPr/>
                    <a:lstStyle/>
                    <a:p>
                      <a:pPr algn="l" fontAlgn="b"/>
                      <a:endParaRPr lang="es-ES_tradnl" sz="1400" b="1" i="0" u="none" strike="noStrike" kern="1200" dirty="0">
                        <a:solidFill>
                          <a:schemeClr val="bg1"/>
                        </a:solidFill>
                        <a:latin typeface="Arial"/>
                        <a:ea typeface="+mn-ea"/>
                        <a:cs typeface="+mn-cs"/>
                      </a:endParaRPr>
                    </a:p>
                  </a:txBody>
                  <a:tcPr marL="0" marR="0" marT="0" marB="0" anchor="ctr">
                    <a:lnL w="19050" cap="flat" cmpd="sng" algn="ctr">
                      <a:noFill/>
                      <a:prstDash val="solid"/>
                      <a:round/>
                      <a:headEnd type="none" w="med" len="med"/>
                      <a:tailEnd type="none" w="med" len="med"/>
                    </a:lnL>
                    <a:lnR w="12700" cmpd="sng">
                      <a:noFill/>
                    </a:lnR>
                    <a:lnT w="1905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algn="ctr" fontAlgn="ctr"/>
                      <a:endParaRPr lang="es-ES_tradnl" sz="1600" b="1" i="0" u="none" strike="noStrike" dirty="0">
                        <a:solidFill>
                          <a:schemeClr val="bg1"/>
                        </a:solidFill>
                        <a:latin typeface="Arial"/>
                      </a:endParaRPr>
                    </a:p>
                  </a:txBody>
                  <a:tcPr marL="0" marR="0" marT="0" marB="0" anchor="ctr">
                    <a:lnL w="12700" cmpd="sng">
                      <a:noFill/>
                    </a:lnL>
                    <a:lnR w="12700" cmpd="sng">
                      <a:noFill/>
                    </a:lnR>
                    <a:lnT w="1905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algn="ctr" fontAlgn="ctr"/>
                      <a:endParaRPr lang="es-ES_tradnl" sz="1400" b="1" i="0" u="none" strike="noStrike" dirty="0">
                        <a:solidFill>
                          <a:schemeClr val="bg1"/>
                        </a:solidFill>
                        <a:latin typeface="Arial"/>
                      </a:endParaRPr>
                    </a:p>
                  </a:txBody>
                  <a:tcPr marL="0" marR="0" marT="0" marB="0" anchor="ctr">
                    <a:lnL w="12700" cmpd="sng">
                      <a:noFill/>
                    </a:lnL>
                    <a:lnR w="12700" cmpd="sng">
                      <a:noFill/>
                    </a:lnR>
                    <a:lnT w="1905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algn="ctr" fontAlgn="ctr"/>
                      <a:endParaRPr lang="es-ES_tradnl" sz="1600" b="1" i="0" u="none" strike="noStrike" dirty="0">
                        <a:solidFill>
                          <a:schemeClr val="bg1"/>
                        </a:solidFill>
                        <a:latin typeface="Arial"/>
                      </a:endParaRPr>
                    </a:p>
                  </a:txBody>
                  <a:tcPr marL="0" marR="0" marT="0" marB="0" anchor="ctr">
                    <a:lnL w="12700" cmpd="sng">
                      <a:noFill/>
                    </a:lnL>
                    <a:lnR w="12700" cmpd="sng">
                      <a:noFill/>
                    </a:lnR>
                    <a:lnT w="1905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s-ES_tradnl" sz="1800" b="1" i="0" u="none" strike="noStrike" dirty="0" smtClean="0">
                        <a:solidFill>
                          <a:schemeClr val="bg1"/>
                        </a:solidFill>
                        <a:latin typeface="Arial"/>
                      </a:endParaRPr>
                    </a:p>
                  </a:txBody>
                  <a:tcPr marL="0" marR="0" marT="0" marB="0" anchor="ctr">
                    <a:lnL w="12700" cmpd="sng">
                      <a:noFill/>
                    </a:lnL>
                    <a:lnR w="12700" cmpd="sng">
                      <a:noFill/>
                    </a:lnR>
                    <a:lnT w="1905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algn="ctr" fontAlgn="ctr"/>
                      <a:endParaRPr lang="es-ES_tradnl" sz="1600" b="1" i="0" u="none" strike="noStrike" dirty="0">
                        <a:solidFill>
                          <a:schemeClr val="bg1"/>
                        </a:solidFill>
                        <a:latin typeface="Arial"/>
                      </a:endParaRPr>
                    </a:p>
                  </a:txBody>
                  <a:tcPr marL="0" marR="0" marT="0" marB="0" anchor="ctr">
                    <a:lnL w="12700" cmpd="sng">
                      <a:noFill/>
                    </a:lnL>
                    <a:lnR w="12700" cmpd="sng">
                      <a:noFill/>
                    </a:lnR>
                    <a:lnT w="1905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s-ES_tradnl" sz="1600" b="1" i="0" u="none" strike="noStrike" dirty="0" smtClean="0">
                        <a:solidFill>
                          <a:schemeClr val="bg1"/>
                        </a:solidFill>
                        <a:latin typeface="Arial"/>
                      </a:endParaRPr>
                    </a:p>
                  </a:txBody>
                  <a:tcPr marL="0" marR="0" marT="0" marB="0" anchor="ctr">
                    <a:lnL w="12700" cmpd="sng">
                      <a:noFill/>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r>
            </a:tbl>
          </a:graphicData>
        </a:graphic>
      </p:graphicFrame>
      <p:sp>
        <p:nvSpPr>
          <p:cNvPr id="6" name="1 Título"/>
          <p:cNvSpPr>
            <a:spLocks noGrp="1"/>
          </p:cNvSpPr>
          <p:nvPr>
            <p:ph type="title"/>
          </p:nvPr>
        </p:nvSpPr>
        <p:spPr>
          <a:xfrm>
            <a:off x="179512" y="476672"/>
            <a:ext cx="8208912" cy="792088"/>
          </a:xfrm>
        </p:spPr>
        <p:txBody>
          <a:bodyPr>
            <a:normAutofit fontScale="90000"/>
          </a:bodyPr>
          <a:lstStyle/>
          <a:p>
            <a:pPr eaLnBrk="1" fontAlgn="auto" hangingPunct="1">
              <a:spcAft>
                <a:spcPts val="0"/>
              </a:spcAft>
              <a:defRPr/>
            </a:pPr>
            <a:r>
              <a:rPr lang="es-ES_tradnl" sz="2400" u="sng" dirty="0" smtClean="0">
                <a:solidFill>
                  <a:schemeClr val="tx1"/>
                </a:solidFill>
                <a:effectLst/>
              </a:rPr>
              <a:t>Resultados: Escenario financiación 1</a:t>
            </a:r>
            <a:br>
              <a:rPr lang="es-ES_tradnl" sz="2400" u="sng" dirty="0" smtClean="0">
                <a:solidFill>
                  <a:schemeClr val="tx1"/>
                </a:solidFill>
                <a:effectLst/>
              </a:rPr>
            </a:br>
            <a:r>
              <a:rPr lang="es-ES_tradnl" sz="2200" b="0" dirty="0" smtClean="0">
                <a:solidFill>
                  <a:schemeClr val="tx1"/>
                </a:solidFill>
                <a:effectLst/>
              </a:rPr>
              <a:t>Profesionales sanitarios formados en cesación tabáquica</a:t>
            </a:r>
            <a:br>
              <a:rPr lang="es-ES_tradnl" sz="2200" b="0" dirty="0" smtClean="0">
                <a:solidFill>
                  <a:schemeClr val="tx1"/>
                </a:solidFill>
                <a:effectLst/>
              </a:rPr>
            </a:br>
            <a:endParaRPr lang="es-ES_tradnl" sz="2000" b="0" dirty="0" smtClean="0">
              <a:solidFill>
                <a:schemeClr val="tx1"/>
              </a:solidFill>
              <a:effectLst/>
            </a:endParaRPr>
          </a:p>
        </p:txBody>
      </p:sp>
      <p:sp>
        <p:nvSpPr>
          <p:cNvPr id="5" name="4 CuadroTexto"/>
          <p:cNvSpPr txBox="1">
            <a:spLocks noChangeArrowheads="1"/>
          </p:cNvSpPr>
          <p:nvPr/>
        </p:nvSpPr>
        <p:spPr bwMode="auto">
          <a:xfrm>
            <a:off x="66533" y="5589240"/>
            <a:ext cx="8537915" cy="246221"/>
          </a:xfrm>
          <a:prstGeom prst="rect">
            <a:avLst/>
          </a:prstGeom>
          <a:solidFill>
            <a:schemeClr val="bg1"/>
          </a:solidFill>
          <a:ln w="9525">
            <a:noFill/>
            <a:miter lim="800000"/>
            <a:headEnd/>
            <a:tailEnd/>
          </a:ln>
        </p:spPr>
        <p:txBody>
          <a:bodyPr wrap="none">
            <a:spAutoFit/>
          </a:bodyPr>
          <a:lstStyle/>
          <a:p>
            <a:pPr>
              <a:defRPr/>
            </a:pPr>
            <a:r>
              <a:rPr lang="es-ES_tradnl" sz="1000" dirty="0" smtClean="0">
                <a:latin typeface="Arial" charset="0"/>
              </a:rPr>
              <a:t>Costes asistenciales=Visitas adicionales a profesionales sanitarios (especialista y/o enfermería). En paréntesis límites inferior y superior del IC 95%</a:t>
            </a:r>
            <a:endParaRPr lang="es-ES_tradnl" sz="1000" dirty="0">
              <a:latin typeface="Arial"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1 Marcador de contenido"/>
          <p:cNvSpPr>
            <a:spLocks noGrp="1"/>
          </p:cNvSpPr>
          <p:nvPr>
            <p:ph idx="1"/>
          </p:nvPr>
        </p:nvSpPr>
        <p:spPr>
          <a:xfrm>
            <a:off x="357158" y="1071546"/>
            <a:ext cx="8401080" cy="3001973"/>
          </a:xfrm>
        </p:spPr>
        <p:txBody>
          <a:bodyPr/>
          <a:lstStyle/>
          <a:p>
            <a:r>
              <a:rPr lang="es-ES_tradnl" sz="2400" dirty="0" smtClean="0">
                <a:latin typeface="Arial" pitchFamily="34" charset="0"/>
                <a:cs typeface="Arial" pitchFamily="34" charset="0"/>
              </a:rPr>
              <a:t>En cinco años, alrededor de 120.000 pacientes intentarían dejar de fumar y, de ellos, alrededor de 17.700 (14,6%) lo conseguirían.</a:t>
            </a:r>
          </a:p>
          <a:p>
            <a:endParaRPr lang="es-ES_tradnl" sz="2400" dirty="0" smtClean="0">
              <a:latin typeface="Arial" pitchFamily="34" charset="0"/>
              <a:cs typeface="Arial" pitchFamily="34" charset="0"/>
            </a:endParaRPr>
          </a:p>
          <a:p>
            <a:r>
              <a:rPr lang="es-ES_tradnl" sz="2400" dirty="0" smtClean="0">
                <a:latin typeface="Arial" pitchFamily="34" charset="0"/>
                <a:cs typeface="Arial" pitchFamily="34" charset="0"/>
              </a:rPr>
              <a:t>El SNS incurriría en nuevos gastos:</a:t>
            </a:r>
          </a:p>
          <a:p>
            <a:pPr lvl="1"/>
            <a:r>
              <a:rPr lang="es-ES_tradnl" sz="2000" dirty="0" smtClean="0">
                <a:latin typeface="Arial" pitchFamily="34" charset="0"/>
                <a:cs typeface="Arial" pitchFamily="34" charset="0"/>
              </a:rPr>
              <a:t>Financiación de fármacos……………………..18.400.000 €</a:t>
            </a:r>
          </a:p>
          <a:p>
            <a:pPr lvl="1"/>
            <a:r>
              <a:rPr lang="es-ES_tradnl" sz="2000" dirty="0" smtClean="0">
                <a:latin typeface="Arial" pitchFamily="34" charset="0"/>
                <a:cs typeface="Arial" pitchFamily="34" charset="0"/>
              </a:rPr>
              <a:t>Asistencia sanitaria a los fumadores…………21.900.000 €</a:t>
            </a:r>
          </a:p>
          <a:p>
            <a:pPr lvl="1"/>
            <a:r>
              <a:rPr lang="es-ES_tradnl" sz="2000" dirty="0" smtClean="0">
                <a:latin typeface="Arial" pitchFamily="34" charset="0"/>
                <a:cs typeface="Arial" pitchFamily="34" charset="0"/>
              </a:rPr>
              <a:t>Total………………………………………………40.350.000 €</a:t>
            </a:r>
          </a:p>
          <a:p>
            <a:endParaRPr lang="es-ES_tradnl" sz="2400" dirty="0" smtClean="0">
              <a:latin typeface="Arial" pitchFamily="34" charset="0"/>
              <a:cs typeface="Arial" pitchFamily="34" charset="0"/>
            </a:endParaRPr>
          </a:p>
          <a:p>
            <a:r>
              <a:rPr lang="es-ES_tradnl" sz="2400" dirty="0" smtClean="0">
                <a:latin typeface="Arial" pitchFamily="34" charset="0"/>
                <a:cs typeface="Arial" pitchFamily="34" charset="0"/>
              </a:rPr>
              <a:t>En cinco años los 17.700 fumadores que hubieran dejado de fumar habrían evitado un gasto al SNS de 47.990.000 €</a:t>
            </a:r>
          </a:p>
          <a:p>
            <a:endParaRPr lang="es-ES_tradnl" sz="2400" dirty="0" smtClean="0">
              <a:latin typeface="Arial" pitchFamily="34" charset="0"/>
              <a:cs typeface="Arial" pitchFamily="34" charset="0"/>
            </a:endParaRPr>
          </a:p>
          <a:p>
            <a:pPr>
              <a:buNone/>
            </a:pPr>
            <a:endParaRPr lang="es-ES_tradnl" sz="2400" dirty="0" smtClean="0">
              <a:latin typeface="Arial" pitchFamily="34" charset="0"/>
              <a:cs typeface="Arial" pitchFamily="34" charset="0"/>
            </a:endParaRPr>
          </a:p>
          <a:p>
            <a:endParaRPr lang="es-ES_tradnl" sz="3600" dirty="0" smtClean="0">
              <a:latin typeface="Arial" pitchFamily="34" charset="0"/>
              <a:cs typeface="Arial" pitchFamily="34" charset="0"/>
            </a:endParaRPr>
          </a:p>
          <a:p>
            <a:pPr lvl="1"/>
            <a:endParaRPr lang="es-ES_tradnl" dirty="0" smtClean="0"/>
          </a:p>
        </p:txBody>
      </p:sp>
      <p:sp>
        <p:nvSpPr>
          <p:cNvPr id="3" name="1 Título"/>
          <p:cNvSpPr txBox="1">
            <a:spLocks/>
          </p:cNvSpPr>
          <p:nvPr/>
        </p:nvSpPr>
        <p:spPr>
          <a:xfrm>
            <a:off x="428596" y="214290"/>
            <a:ext cx="8229600" cy="791815"/>
          </a:xfrm>
          <a:prstGeom prst="rect">
            <a:avLst/>
          </a:prstGeom>
        </p:spPr>
        <p:txBody>
          <a:bodyPr anchor="ctr">
            <a:scene3d>
              <a:camera prst="orthographicFront"/>
              <a:lightRig rig="soft" dir="t"/>
            </a:scene3d>
            <a:sp3d prstMaterial="softEdge">
              <a:bevelT w="25400" h="25400"/>
            </a:sp3d>
          </a:bodyPr>
          <a:lstStyle/>
          <a:p>
            <a:pPr fontAlgn="auto">
              <a:spcAft>
                <a:spcPts val="0"/>
              </a:spcAft>
              <a:defRPr/>
            </a:pPr>
            <a:r>
              <a:rPr lang="es-ES_tradnl" sz="2800" b="1" dirty="0" smtClean="0">
                <a:ea typeface="+mj-ea"/>
                <a:cs typeface="Arial" pitchFamily="34" charset="0"/>
              </a:rPr>
              <a:t>ESCENARIO FINANCIACIÓN 1. RESUMEN.</a:t>
            </a:r>
            <a:endParaRPr lang="es-ES_tradnl" sz="2800" b="1" baseline="30000" dirty="0">
              <a:ea typeface="+mj-ea"/>
              <a:cs typeface="Arial"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1 Marcador de contenido"/>
          <p:cNvSpPr>
            <a:spLocks noGrp="1"/>
          </p:cNvSpPr>
          <p:nvPr>
            <p:ph idx="1"/>
          </p:nvPr>
        </p:nvSpPr>
        <p:spPr>
          <a:xfrm>
            <a:off x="357158" y="1071546"/>
            <a:ext cx="8401080" cy="3001973"/>
          </a:xfrm>
        </p:spPr>
        <p:txBody>
          <a:bodyPr/>
          <a:lstStyle/>
          <a:p>
            <a:pPr>
              <a:buNone/>
            </a:pPr>
            <a:endParaRPr lang="es-ES_tradnl" sz="2400" dirty="0" smtClean="0">
              <a:latin typeface="Arial" pitchFamily="34" charset="0"/>
              <a:cs typeface="Arial" pitchFamily="34" charset="0"/>
            </a:endParaRPr>
          </a:p>
          <a:p>
            <a:endParaRPr lang="es-ES_tradnl" sz="2400" dirty="0" smtClean="0">
              <a:latin typeface="Arial" pitchFamily="34" charset="0"/>
              <a:cs typeface="Arial" pitchFamily="34" charset="0"/>
            </a:endParaRPr>
          </a:p>
          <a:p>
            <a:r>
              <a:rPr lang="es-ES_tradnl" sz="2400" dirty="0" smtClean="0">
                <a:latin typeface="Arial" pitchFamily="34" charset="0"/>
                <a:cs typeface="Arial" pitchFamily="34" charset="0"/>
              </a:rPr>
              <a:t>Luego el SNS en cinco años habría ahorrado </a:t>
            </a:r>
            <a:r>
              <a:rPr lang="es-ES_tradnl" sz="2400" dirty="0" smtClean="0">
                <a:latin typeface="Arial" pitchFamily="34" charset="0"/>
                <a:cs typeface="Arial" pitchFamily="34" charset="0"/>
              </a:rPr>
              <a:t>7.642.000 €</a:t>
            </a:r>
          </a:p>
          <a:p>
            <a:endParaRPr lang="es-ES_tradnl" sz="2400" dirty="0" smtClean="0">
              <a:latin typeface="Arial" pitchFamily="34" charset="0"/>
              <a:cs typeface="Arial" pitchFamily="34" charset="0"/>
            </a:endParaRPr>
          </a:p>
          <a:p>
            <a:endParaRPr lang="es-ES_tradnl" sz="2400" dirty="0" smtClean="0">
              <a:latin typeface="Arial" pitchFamily="34" charset="0"/>
              <a:cs typeface="Arial" pitchFamily="34" charset="0"/>
            </a:endParaRPr>
          </a:p>
          <a:p>
            <a:r>
              <a:rPr lang="es-ES_tradnl" sz="2400" dirty="0" smtClean="0">
                <a:latin typeface="Arial" pitchFamily="34" charset="0"/>
                <a:cs typeface="Arial" pitchFamily="34" charset="0"/>
              </a:rPr>
              <a:t>En el escenario actual </a:t>
            </a:r>
            <a:r>
              <a:rPr lang="es-ES_tradnl" sz="2400" dirty="0" smtClean="0">
                <a:latin typeface="Arial" pitchFamily="34" charset="0"/>
                <a:cs typeface="Arial" pitchFamily="34" charset="0"/>
              </a:rPr>
              <a:t>el SNS sólo </a:t>
            </a:r>
            <a:r>
              <a:rPr lang="es-ES_tradnl" sz="2400" dirty="0" smtClean="0">
                <a:latin typeface="Arial" pitchFamily="34" charset="0"/>
                <a:cs typeface="Arial" pitchFamily="34" charset="0"/>
              </a:rPr>
              <a:t>ahorra </a:t>
            </a:r>
            <a:r>
              <a:rPr lang="es-ES_tradnl" sz="2400" dirty="0" smtClean="0">
                <a:latin typeface="Arial" pitchFamily="34" charset="0"/>
                <a:cs typeface="Arial" pitchFamily="34" charset="0"/>
              </a:rPr>
              <a:t>3.384.000 </a:t>
            </a:r>
            <a:r>
              <a:rPr lang="es-ES_tradnl" sz="2400" dirty="0" smtClean="0">
                <a:latin typeface="Arial" pitchFamily="34" charset="0"/>
                <a:cs typeface="Arial" pitchFamily="34" charset="0"/>
              </a:rPr>
              <a:t>€</a:t>
            </a:r>
            <a:endParaRPr lang="es-ES_tradnl" sz="2400" dirty="0" smtClean="0">
              <a:latin typeface="Arial" pitchFamily="34" charset="0"/>
              <a:cs typeface="Arial" pitchFamily="34" charset="0"/>
            </a:endParaRPr>
          </a:p>
          <a:p>
            <a:pPr>
              <a:buNone/>
            </a:pPr>
            <a:endParaRPr lang="es-ES_tradnl" sz="2400" dirty="0" smtClean="0">
              <a:latin typeface="Arial" pitchFamily="34" charset="0"/>
              <a:cs typeface="Arial" pitchFamily="34" charset="0"/>
            </a:endParaRPr>
          </a:p>
          <a:p>
            <a:endParaRPr lang="es-ES_tradnl" sz="2400" dirty="0" smtClean="0">
              <a:latin typeface="Arial" pitchFamily="34" charset="0"/>
              <a:cs typeface="Arial" pitchFamily="34" charset="0"/>
            </a:endParaRPr>
          </a:p>
          <a:p>
            <a:r>
              <a:rPr lang="es-ES_tradnl" sz="2400" dirty="0" smtClean="0">
                <a:latin typeface="Arial" pitchFamily="34" charset="0"/>
                <a:cs typeface="Arial" pitchFamily="34" charset="0"/>
              </a:rPr>
              <a:t>Luego los ahorros adicionales que tendría el SNS con respecto al escenario actual serían de 4.258.000 €.</a:t>
            </a:r>
          </a:p>
          <a:p>
            <a:endParaRPr lang="es-ES_tradnl" sz="2400" dirty="0" smtClean="0">
              <a:latin typeface="Arial" pitchFamily="34" charset="0"/>
              <a:cs typeface="Arial" pitchFamily="34" charset="0"/>
            </a:endParaRPr>
          </a:p>
          <a:p>
            <a:endParaRPr lang="es-ES_tradnl" sz="2400" dirty="0" smtClean="0">
              <a:latin typeface="Arial" pitchFamily="34" charset="0"/>
              <a:cs typeface="Arial" pitchFamily="34" charset="0"/>
            </a:endParaRPr>
          </a:p>
          <a:p>
            <a:endParaRPr lang="es-ES_tradnl" sz="2400" dirty="0" smtClean="0">
              <a:latin typeface="Arial" pitchFamily="34" charset="0"/>
              <a:cs typeface="Arial" pitchFamily="34" charset="0"/>
            </a:endParaRPr>
          </a:p>
          <a:p>
            <a:endParaRPr lang="es-ES_tradnl" sz="3600" dirty="0" smtClean="0">
              <a:latin typeface="Arial" pitchFamily="34" charset="0"/>
              <a:cs typeface="Arial" pitchFamily="34" charset="0"/>
            </a:endParaRPr>
          </a:p>
          <a:p>
            <a:pPr lvl="1"/>
            <a:endParaRPr lang="es-ES_tradnl" dirty="0" smtClean="0"/>
          </a:p>
        </p:txBody>
      </p:sp>
      <p:sp>
        <p:nvSpPr>
          <p:cNvPr id="3" name="1 Título"/>
          <p:cNvSpPr txBox="1">
            <a:spLocks/>
          </p:cNvSpPr>
          <p:nvPr/>
        </p:nvSpPr>
        <p:spPr>
          <a:xfrm>
            <a:off x="428596" y="214290"/>
            <a:ext cx="8229600" cy="791815"/>
          </a:xfrm>
          <a:prstGeom prst="rect">
            <a:avLst/>
          </a:prstGeom>
        </p:spPr>
        <p:txBody>
          <a:bodyPr anchor="ctr">
            <a:scene3d>
              <a:camera prst="orthographicFront"/>
              <a:lightRig rig="soft" dir="t"/>
            </a:scene3d>
            <a:sp3d prstMaterial="softEdge">
              <a:bevelT w="25400" h="25400"/>
            </a:sp3d>
          </a:bodyPr>
          <a:lstStyle/>
          <a:p>
            <a:pPr fontAlgn="auto">
              <a:spcAft>
                <a:spcPts val="0"/>
              </a:spcAft>
              <a:defRPr/>
            </a:pPr>
            <a:r>
              <a:rPr lang="es-ES_tradnl" sz="2800" b="1" dirty="0" smtClean="0">
                <a:ea typeface="+mj-ea"/>
                <a:cs typeface="Arial" pitchFamily="34" charset="0"/>
              </a:rPr>
              <a:t>ESCENARIO FINANCIACIÓN 1. RESUMEN.</a:t>
            </a:r>
            <a:endParaRPr lang="es-ES_tradnl" sz="2800" b="1" baseline="30000" dirty="0">
              <a:ea typeface="+mj-ea"/>
              <a:cs typeface="Arial"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467544" y="1285860"/>
            <a:ext cx="8319298" cy="2928958"/>
          </a:xfrm>
        </p:spPr>
        <p:txBody>
          <a:bodyPr/>
          <a:lstStyle/>
          <a:p>
            <a:pPr algn="ctr">
              <a:defRPr/>
            </a:pPr>
            <a:r>
              <a:rPr lang="es-ES_tradnl" sz="4000" u="sng" dirty="0" smtClean="0">
                <a:solidFill>
                  <a:schemeClr val="tx1"/>
                </a:solidFill>
                <a:effectLst/>
              </a:rPr>
              <a:t>Resultados: Análisis de Impacto Presupuestario</a:t>
            </a:r>
            <a:br>
              <a:rPr lang="es-ES_tradnl" sz="4000" u="sng" dirty="0" smtClean="0">
                <a:solidFill>
                  <a:schemeClr val="tx1"/>
                </a:solidFill>
                <a:effectLst/>
              </a:rPr>
            </a:br>
            <a:r>
              <a:rPr lang="es-ES_tradnl" sz="4000" u="sng" dirty="0" smtClean="0">
                <a:solidFill>
                  <a:schemeClr val="tx1"/>
                </a:solidFill>
                <a:effectLst/>
              </a:rPr>
              <a:t/>
            </a:r>
            <a:br>
              <a:rPr lang="es-ES_tradnl" sz="4000" u="sng" dirty="0" smtClean="0">
                <a:solidFill>
                  <a:schemeClr val="tx1"/>
                </a:solidFill>
                <a:effectLst/>
              </a:rPr>
            </a:br>
            <a:r>
              <a:rPr lang="es-ES_tradnl" sz="4000" dirty="0" smtClean="0">
                <a:solidFill>
                  <a:schemeClr val="tx1"/>
                </a:solidFill>
                <a:effectLst/>
              </a:rPr>
              <a:t>ESCENARIO FINANCIACION 2</a:t>
            </a:r>
            <a:endParaRPr lang="es-ES_tradnl" sz="4000" dirty="0">
              <a:solidFill>
                <a:schemeClr val="tx1"/>
              </a:solidFill>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2 Marcador de contenido"/>
          <p:cNvSpPr>
            <a:spLocks noGrp="1"/>
          </p:cNvSpPr>
          <p:nvPr>
            <p:ph idx="1"/>
          </p:nvPr>
        </p:nvSpPr>
        <p:spPr>
          <a:xfrm>
            <a:off x="468313" y="1628775"/>
            <a:ext cx="8229600" cy="3600450"/>
          </a:xfrm>
        </p:spPr>
        <p:txBody>
          <a:bodyPr/>
          <a:lstStyle/>
          <a:p>
            <a:pPr eaLnBrk="1" hangingPunct="1"/>
            <a:endParaRPr lang="es-ES_tradnl" sz="2400" dirty="0" smtClean="0"/>
          </a:p>
          <a:p>
            <a:pPr eaLnBrk="1" hangingPunct="1"/>
            <a:endParaRPr lang="es-ES_tradnl" sz="2400" dirty="0" smtClean="0"/>
          </a:p>
          <a:p>
            <a:pPr eaLnBrk="1" hangingPunct="1"/>
            <a:endParaRPr lang="es-ES_tradnl" sz="2400" dirty="0" smtClean="0"/>
          </a:p>
          <a:p>
            <a:pPr eaLnBrk="1" hangingPunct="1"/>
            <a:r>
              <a:rPr lang="es-ES_tradnl" sz="2400" dirty="0" smtClean="0"/>
              <a:t>Realizar un Análisis del Impacto Presupuestario que tendría la  financiación por el SNS del tratamiento del tabaquismo en fumadores con EPOC.</a:t>
            </a:r>
          </a:p>
          <a:p>
            <a:pPr eaLnBrk="1" hangingPunct="1"/>
            <a:endParaRPr lang="es-ES_tradnl" sz="2400" dirty="0" smtClean="0"/>
          </a:p>
          <a:p>
            <a:pPr eaLnBrk="1" hangingPunct="1"/>
            <a:endParaRPr lang="es-ES_tradnl" sz="2400" dirty="0" smtClean="0"/>
          </a:p>
          <a:p>
            <a:pPr eaLnBrk="1" hangingPunct="1"/>
            <a:endParaRPr lang="es-ES_tradnl" sz="2400" dirty="0" smtClean="0"/>
          </a:p>
        </p:txBody>
      </p:sp>
      <p:sp>
        <p:nvSpPr>
          <p:cNvPr id="5122" name="1 Título"/>
          <p:cNvSpPr>
            <a:spLocks noGrp="1"/>
          </p:cNvSpPr>
          <p:nvPr>
            <p:ph type="title"/>
          </p:nvPr>
        </p:nvSpPr>
        <p:spPr>
          <a:xfrm>
            <a:off x="457200" y="346646"/>
            <a:ext cx="8229600" cy="850106"/>
          </a:xfrm>
        </p:spPr>
        <p:txBody>
          <a:bodyPr>
            <a:normAutofit/>
          </a:bodyPr>
          <a:lstStyle/>
          <a:p>
            <a:pPr eaLnBrk="1" fontAlgn="auto" hangingPunct="1">
              <a:spcAft>
                <a:spcPts val="0"/>
              </a:spcAft>
              <a:defRPr/>
            </a:pPr>
            <a:r>
              <a:rPr lang="es-ES_tradnl" sz="2800" u="sng" dirty="0" smtClean="0">
                <a:solidFill>
                  <a:schemeClr val="tx1"/>
                </a:solidFill>
              </a:rPr>
              <a:t>Objetivo</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1 Marcador de contenido"/>
          <p:cNvSpPr>
            <a:spLocks noGrp="1"/>
          </p:cNvSpPr>
          <p:nvPr>
            <p:ph idx="1"/>
          </p:nvPr>
        </p:nvSpPr>
        <p:spPr>
          <a:xfrm>
            <a:off x="323528" y="908720"/>
            <a:ext cx="8568952" cy="5616624"/>
          </a:xfrm>
          <a:solidFill>
            <a:schemeClr val="bg1"/>
          </a:solidFill>
        </p:spPr>
        <p:txBody>
          <a:bodyPr/>
          <a:lstStyle/>
          <a:p>
            <a:pPr marL="268288" lvl="1" indent="-268288">
              <a:spcBef>
                <a:spcPts val="300"/>
              </a:spcBef>
              <a:spcAft>
                <a:spcPts val="300"/>
              </a:spcAft>
              <a:buClr>
                <a:schemeClr val="tx1"/>
              </a:buClr>
              <a:buFont typeface="+mj-lt"/>
              <a:buAutoNum type="romanUcPeriod"/>
              <a:defRPr/>
            </a:pPr>
            <a:endParaRPr lang="es-ES_tradnl" sz="1400" dirty="0" smtClean="0"/>
          </a:p>
          <a:p>
            <a:pPr marL="400050" lvl="1" indent="-400050">
              <a:spcBef>
                <a:spcPts val="300"/>
              </a:spcBef>
              <a:spcAft>
                <a:spcPts val="300"/>
              </a:spcAft>
              <a:buClr>
                <a:schemeClr val="tx1"/>
              </a:buClr>
              <a:buFont typeface="+mj-lt"/>
              <a:buAutoNum type="romanUcPeriod" startAt="2"/>
              <a:defRPr/>
            </a:pPr>
            <a:r>
              <a:rPr lang="es-ES_tradnl" sz="2400" dirty="0" smtClean="0">
                <a:latin typeface="Arial" pitchFamily="34" charset="0"/>
                <a:cs typeface="Arial" pitchFamily="34" charset="0"/>
              </a:rPr>
              <a:t>Escenario  financiación 2 que contempla la financiación de las terapias farmacológicas  y seguimiento en Unidades de Tabaquismo. Las asunciones incorporadas frente al escenario actual son las siguientes:</a:t>
            </a:r>
          </a:p>
          <a:p>
            <a:pPr marL="627063" lvl="1" indent="-271463">
              <a:spcBef>
                <a:spcPts val="0"/>
              </a:spcBef>
              <a:spcAft>
                <a:spcPts val="0"/>
              </a:spcAft>
              <a:buClr>
                <a:schemeClr val="tx1"/>
              </a:buClr>
              <a:buSzPct val="100000"/>
              <a:buFont typeface="Wingdings" pitchFamily="2" charset="2"/>
              <a:buChar char="§"/>
              <a:defRPr/>
            </a:pPr>
            <a:r>
              <a:rPr lang="es-ES_tradnl" sz="2000" dirty="0" smtClean="0">
                <a:latin typeface="Arial" pitchFamily="34" charset="0"/>
                <a:cs typeface="Arial" pitchFamily="34" charset="0"/>
              </a:rPr>
              <a:t>↑ 10% en la proporción de pacientes con EPOC diagnosticados.</a:t>
            </a:r>
          </a:p>
          <a:p>
            <a:pPr marL="627063" lvl="1" indent="-271463">
              <a:spcBef>
                <a:spcPts val="0"/>
              </a:spcBef>
              <a:spcAft>
                <a:spcPts val="0"/>
              </a:spcAft>
              <a:buClr>
                <a:schemeClr val="tx1"/>
              </a:buClr>
              <a:buSzPct val="100000"/>
              <a:buFont typeface="Wingdings" pitchFamily="2" charset="2"/>
              <a:buChar char="§"/>
              <a:defRPr/>
            </a:pPr>
            <a:endParaRPr lang="es-ES_tradnl" sz="2000" dirty="0" smtClean="0">
              <a:latin typeface="Arial" pitchFamily="34" charset="0"/>
              <a:cs typeface="Arial" pitchFamily="34" charset="0"/>
            </a:endParaRPr>
          </a:p>
          <a:p>
            <a:pPr marL="627063" lvl="1" indent="-271463">
              <a:spcBef>
                <a:spcPts val="0"/>
              </a:spcBef>
              <a:spcAft>
                <a:spcPts val="0"/>
              </a:spcAft>
              <a:buClr>
                <a:schemeClr val="tx1"/>
              </a:buClr>
              <a:buSzPct val="100000"/>
              <a:buFont typeface="Wingdings" pitchFamily="2" charset="2"/>
              <a:buChar char="§"/>
              <a:defRPr/>
            </a:pPr>
            <a:r>
              <a:rPr lang="es-ES_tradnl" sz="2000" dirty="0" smtClean="0">
                <a:latin typeface="Arial" pitchFamily="34" charset="0"/>
                <a:cs typeface="Arial" pitchFamily="34" charset="0"/>
              </a:rPr>
              <a:t>↑ 50% de la demanda de pacientes que desean o intentan dejar de fumar (tasa de presentación).</a:t>
            </a:r>
          </a:p>
          <a:p>
            <a:pPr marL="627063" lvl="1" indent="-271463">
              <a:spcBef>
                <a:spcPts val="0"/>
              </a:spcBef>
              <a:spcAft>
                <a:spcPts val="0"/>
              </a:spcAft>
              <a:buClr>
                <a:schemeClr val="tx1"/>
              </a:buClr>
              <a:buSzPct val="100000"/>
              <a:buFont typeface="Wingdings" pitchFamily="2" charset="2"/>
              <a:buChar char="§"/>
              <a:defRPr/>
            </a:pPr>
            <a:endParaRPr lang="es-ES_tradnl" sz="2000" dirty="0" smtClean="0">
              <a:latin typeface="Arial" pitchFamily="34" charset="0"/>
              <a:cs typeface="Arial" pitchFamily="34" charset="0"/>
            </a:endParaRPr>
          </a:p>
          <a:p>
            <a:pPr marL="627063" lvl="1" indent="-271463">
              <a:spcBef>
                <a:spcPts val="0"/>
              </a:spcBef>
              <a:spcAft>
                <a:spcPts val="0"/>
              </a:spcAft>
              <a:buClr>
                <a:schemeClr val="tx1"/>
              </a:buClr>
              <a:buSzPct val="100000"/>
              <a:buFont typeface="Wingdings" pitchFamily="2" charset="2"/>
              <a:buChar char="§"/>
              <a:defRPr/>
            </a:pPr>
            <a:r>
              <a:rPr lang="es-ES_tradnl" sz="2000" dirty="0" smtClean="0">
                <a:latin typeface="Arial" pitchFamily="34" charset="0"/>
                <a:cs typeface="Arial" pitchFamily="34" charset="0"/>
              </a:rPr>
              <a:t>Incrementa la prescripción  tratamiento farmacológico: hasta el 61,7%  de los que lo intentan.</a:t>
            </a:r>
          </a:p>
          <a:p>
            <a:pPr marL="627063" lvl="1" indent="-271463">
              <a:spcBef>
                <a:spcPts val="0"/>
              </a:spcBef>
              <a:spcAft>
                <a:spcPts val="0"/>
              </a:spcAft>
              <a:buClr>
                <a:schemeClr val="tx1"/>
              </a:buClr>
              <a:buSzPct val="100000"/>
              <a:buFont typeface="Wingdings" pitchFamily="2" charset="2"/>
              <a:buChar char="§"/>
              <a:defRPr/>
            </a:pPr>
            <a:endParaRPr lang="es-ES_tradnl" sz="2000" dirty="0" smtClean="0">
              <a:latin typeface="Arial" pitchFamily="34" charset="0"/>
              <a:cs typeface="Arial" pitchFamily="34" charset="0"/>
            </a:endParaRPr>
          </a:p>
          <a:p>
            <a:pPr marL="627063" lvl="1" indent="-271463">
              <a:spcBef>
                <a:spcPts val="0"/>
              </a:spcBef>
              <a:spcAft>
                <a:spcPts val="0"/>
              </a:spcAft>
              <a:buClr>
                <a:schemeClr val="tx1"/>
              </a:buClr>
              <a:buSzPct val="100000"/>
              <a:buFont typeface="Wingdings" pitchFamily="2" charset="2"/>
              <a:buChar char="§"/>
              <a:defRPr/>
            </a:pPr>
            <a:r>
              <a:rPr lang="es-ES_tradnl" sz="2000" dirty="0" smtClean="0">
                <a:latin typeface="Arial" pitchFamily="34" charset="0"/>
                <a:cs typeface="Arial" pitchFamily="34" charset="0"/>
              </a:rPr>
              <a:t>Cambia la distribución en el uso de  fármacos:  </a:t>
            </a:r>
            <a:r>
              <a:rPr lang="es-ES_tradnl" sz="2000" dirty="0" err="1" smtClean="0">
                <a:latin typeface="Arial" pitchFamily="34" charset="0"/>
                <a:cs typeface="Arial" pitchFamily="34" charset="0"/>
              </a:rPr>
              <a:t>Vareniclina</a:t>
            </a:r>
            <a:r>
              <a:rPr lang="es-ES_tradnl" sz="2000" dirty="0" smtClean="0">
                <a:latin typeface="Arial" pitchFamily="34" charset="0"/>
                <a:cs typeface="Arial" pitchFamily="34" charset="0"/>
              </a:rPr>
              <a:t>: 44,6%; </a:t>
            </a:r>
            <a:r>
              <a:rPr lang="es-ES_tradnl" sz="2000" dirty="0" err="1" smtClean="0">
                <a:latin typeface="Arial" pitchFamily="34" charset="0"/>
                <a:cs typeface="Arial" pitchFamily="34" charset="0"/>
              </a:rPr>
              <a:t>Bupropion</a:t>
            </a:r>
            <a:r>
              <a:rPr lang="es-ES_tradnl" sz="2000" dirty="0" smtClean="0">
                <a:latin typeface="Arial" pitchFamily="34" charset="0"/>
                <a:cs typeface="Arial" pitchFamily="34" charset="0"/>
              </a:rPr>
              <a:t>: 4,2% y TSN: 51,2%.</a:t>
            </a:r>
          </a:p>
        </p:txBody>
      </p:sp>
      <p:sp>
        <p:nvSpPr>
          <p:cNvPr id="3" name="2 Título"/>
          <p:cNvSpPr>
            <a:spLocks noGrp="1"/>
          </p:cNvSpPr>
          <p:nvPr>
            <p:ph type="title"/>
          </p:nvPr>
        </p:nvSpPr>
        <p:spPr>
          <a:xfrm>
            <a:off x="457200" y="260648"/>
            <a:ext cx="8229600" cy="576064"/>
          </a:xfrm>
        </p:spPr>
        <p:txBody>
          <a:bodyPr/>
          <a:lstStyle/>
          <a:p>
            <a:pPr>
              <a:defRPr/>
            </a:pPr>
            <a:r>
              <a:rPr lang="es-ES_tradnl" sz="2800" u="sng" dirty="0" smtClean="0">
                <a:solidFill>
                  <a:schemeClr val="tx1"/>
                </a:solidFill>
              </a:rPr>
              <a:t>Métodos: Escenario de financiación 2.</a:t>
            </a:r>
            <a:endParaRPr lang="es-ES_tradnl" sz="2800" u="sng" dirty="0">
              <a:solidFill>
                <a:schemeClr val="tx1"/>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1 Marcador de contenido"/>
          <p:cNvSpPr>
            <a:spLocks noGrp="1"/>
          </p:cNvSpPr>
          <p:nvPr>
            <p:ph idx="1"/>
          </p:nvPr>
        </p:nvSpPr>
        <p:spPr>
          <a:xfrm>
            <a:off x="323528" y="908720"/>
            <a:ext cx="8568952" cy="5616624"/>
          </a:xfrm>
          <a:solidFill>
            <a:schemeClr val="bg1"/>
          </a:solidFill>
        </p:spPr>
        <p:txBody>
          <a:bodyPr/>
          <a:lstStyle/>
          <a:p>
            <a:pPr marL="268288" lvl="1" indent="-268288">
              <a:spcBef>
                <a:spcPts val="300"/>
              </a:spcBef>
              <a:spcAft>
                <a:spcPts val="300"/>
              </a:spcAft>
              <a:buClr>
                <a:schemeClr val="tx1"/>
              </a:buClr>
              <a:buFont typeface="+mj-lt"/>
              <a:buAutoNum type="romanUcPeriod"/>
              <a:defRPr/>
            </a:pPr>
            <a:endParaRPr lang="es-ES_tradnl" sz="1400" dirty="0" smtClean="0"/>
          </a:p>
          <a:p>
            <a:pPr marL="400050" lvl="1" indent="-400050">
              <a:spcBef>
                <a:spcPts val="300"/>
              </a:spcBef>
              <a:spcAft>
                <a:spcPts val="300"/>
              </a:spcAft>
              <a:buClr>
                <a:schemeClr val="tx1"/>
              </a:buClr>
              <a:buNone/>
              <a:defRPr/>
            </a:pPr>
            <a:endParaRPr lang="es-ES_tradnl" sz="2400" dirty="0" smtClean="0">
              <a:latin typeface="Arial" pitchFamily="34" charset="0"/>
              <a:cs typeface="Arial" pitchFamily="34" charset="0"/>
            </a:endParaRPr>
          </a:p>
          <a:p>
            <a:pPr marL="627063" lvl="1" indent="-271463">
              <a:spcBef>
                <a:spcPts val="0"/>
              </a:spcBef>
              <a:spcAft>
                <a:spcPts val="0"/>
              </a:spcAft>
              <a:buClr>
                <a:schemeClr val="tx1"/>
              </a:buClr>
              <a:buSzPct val="100000"/>
              <a:buNone/>
              <a:defRPr/>
            </a:pPr>
            <a:endParaRPr lang="es-ES_tradnl" sz="1600" dirty="0" smtClean="0">
              <a:latin typeface="Arial" pitchFamily="34" charset="0"/>
              <a:cs typeface="Arial" pitchFamily="34" charset="0"/>
            </a:endParaRPr>
          </a:p>
          <a:p>
            <a:pPr marL="627063" lvl="1" indent="-271463">
              <a:spcBef>
                <a:spcPts val="0"/>
              </a:spcBef>
              <a:spcAft>
                <a:spcPts val="0"/>
              </a:spcAft>
              <a:buClr>
                <a:schemeClr val="tx1"/>
              </a:buClr>
              <a:buSzPct val="100000"/>
              <a:buFont typeface="Wingdings" pitchFamily="2" charset="2"/>
              <a:buChar char="§"/>
              <a:defRPr/>
            </a:pPr>
            <a:r>
              <a:rPr lang="es-ES_tradnl" sz="2000" dirty="0" smtClean="0">
                <a:latin typeface="Arial" pitchFamily="34" charset="0"/>
                <a:cs typeface="Arial" pitchFamily="34" charset="0"/>
              </a:rPr>
              <a:t>Eficacia observada en unidades de tabaquismo.</a:t>
            </a:r>
            <a:endParaRPr lang="es-ES_tradnl" sz="2000" dirty="0" smtClean="0">
              <a:latin typeface="Arial" charset="0"/>
              <a:cs typeface="Arial" charset="0"/>
            </a:endParaRPr>
          </a:p>
          <a:p>
            <a:pPr marL="627063" lvl="1" indent="-271463">
              <a:spcBef>
                <a:spcPts val="0"/>
              </a:spcBef>
              <a:spcAft>
                <a:spcPts val="0"/>
              </a:spcAft>
              <a:buClr>
                <a:schemeClr val="tx1"/>
              </a:buClr>
              <a:buSzPct val="100000"/>
              <a:buNone/>
              <a:defRPr/>
            </a:pPr>
            <a:endParaRPr lang="es-ES_tradnl" sz="2000" dirty="0" smtClean="0">
              <a:latin typeface="Arial" pitchFamily="34" charset="0"/>
              <a:cs typeface="Arial" pitchFamily="34" charset="0"/>
            </a:endParaRPr>
          </a:p>
          <a:p>
            <a:pPr marL="627063" lvl="1" indent="-271463">
              <a:spcBef>
                <a:spcPts val="0"/>
              </a:spcBef>
              <a:spcAft>
                <a:spcPts val="0"/>
              </a:spcAft>
              <a:buClr>
                <a:schemeClr val="tx1"/>
              </a:buClr>
              <a:buSzPct val="100000"/>
              <a:buFont typeface="Wingdings" pitchFamily="2" charset="2"/>
              <a:buChar char="§"/>
              <a:defRPr/>
            </a:pPr>
            <a:r>
              <a:rPr lang="es-ES_tradnl" sz="2000" dirty="0" smtClean="0">
                <a:latin typeface="Arial" pitchFamily="34" charset="0"/>
                <a:cs typeface="Arial" pitchFamily="34" charset="0"/>
              </a:rPr>
              <a:t>Coste de seguimiento por profesionales sanitarios en unidad especializada: </a:t>
            </a:r>
          </a:p>
          <a:p>
            <a:pPr marL="865188" lvl="2" indent="-271463">
              <a:spcBef>
                <a:spcPts val="0"/>
              </a:spcBef>
              <a:spcAft>
                <a:spcPts val="0"/>
              </a:spcAft>
              <a:buClr>
                <a:schemeClr val="tx1"/>
              </a:buClr>
              <a:buFont typeface="Wingdings" pitchFamily="2" charset="2"/>
              <a:buChar char="§"/>
              <a:defRPr/>
            </a:pPr>
            <a:r>
              <a:rPr lang="es-ES_tradnl" sz="1800" dirty="0" smtClean="0">
                <a:latin typeface="Arial" pitchFamily="34" charset="0"/>
                <a:cs typeface="Arial" pitchFamily="34" charset="0"/>
              </a:rPr>
              <a:t>2 visitas médico  (inicial y de seguimiento) </a:t>
            </a:r>
          </a:p>
          <a:p>
            <a:pPr marL="865188" lvl="2" indent="-271463">
              <a:spcBef>
                <a:spcPts val="0"/>
              </a:spcBef>
              <a:spcAft>
                <a:spcPts val="0"/>
              </a:spcAft>
              <a:buClr>
                <a:schemeClr val="tx1"/>
              </a:buClr>
              <a:buFont typeface="Wingdings" pitchFamily="2" charset="2"/>
              <a:buChar char="§"/>
              <a:defRPr/>
            </a:pPr>
            <a:r>
              <a:rPr lang="es-ES_tradnl" sz="1800" dirty="0" smtClean="0">
                <a:latin typeface="Arial" pitchFamily="34" charset="0"/>
                <a:cs typeface="Arial" pitchFamily="34" charset="0"/>
              </a:rPr>
              <a:t>4 visitas de enfermería.</a:t>
            </a:r>
          </a:p>
        </p:txBody>
      </p:sp>
      <p:sp>
        <p:nvSpPr>
          <p:cNvPr id="3" name="2 Título"/>
          <p:cNvSpPr>
            <a:spLocks noGrp="1"/>
          </p:cNvSpPr>
          <p:nvPr>
            <p:ph type="title"/>
          </p:nvPr>
        </p:nvSpPr>
        <p:spPr>
          <a:xfrm>
            <a:off x="457200" y="260648"/>
            <a:ext cx="8229600" cy="576064"/>
          </a:xfrm>
        </p:spPr>
        <p:txBody>
          <a:bodyPr/>
          <a:lstStyle/>
          <a:p>
            <a:pPr>
              <a:defRPr/>
            </a:pPr>
            <a:r>
              <a:rPr lang="es-ES_tradnl" sz="2800" u="sng" dirty="0" smtClean="0">
                <a:solidFill>
                  <a:schemeClr val="tx1"/>
                </a:solidFill>
              </a:rPr>
              <a:t>Métodos: Escenario de financiación 2.</a:t>
            </a:r>
            <a:endParaRPr lang="es-ES_tradnl" sz="2800" u="sng" dirty="0">
              <a:solidFill>
                <a:schemeClr val="tx1"/>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Marcador de contenido"/>
          <p:cNvGraphicFramePr>
            <a:graphicFrameLocks noGrp="1"/>
          </p:cNvGraphicFramePr>
          <p:nvPr>
            <p:ph idx="1"/>
          </p:nvPr>
        </p:nvGraphicFramePr>
        <p:xfrm>
          <a:off x="107950" y="981075"/>
          <a:ext cx="8964487" cy="5394864"/>
        </p:xfrm>
        <a:graphic>
          <a:graphicData uri="http://schemas.openxmlformats.org/drawingml/2006/table">
            <a:tbl>
              <a:tblPr firstRow="1" bandRow="1">
                <a:tableStyleId>{5C22544A-7EE6-4342-B048-85BDC9FD1C3A}</a:tableStyleId>
              </a:tblPr>
              <a:tblGrid>
                <a:gridCol w="3599954"/>
                <a:gridCol w="1152128"/>
                <a:gridCol w="1121376"/>
                <a:gridCol w="1030343"/>
                <a:gridCol w="1030343"/>
                <a:gridCol w="1030343"/>
              </a:tblGrid>
              <a:tr h="492434">
                <a:tc>
                  <a:txBody>
                    <a:bodyPr/>
                    <a:lstStyle/>
                    <a:p>
                      <a:pPr algn="ctr" fontAlgn="ctr"/>
                      <a:endParaRPr lang="es-ES_tradnl" sz="1400" b="1" i="0" u="none" strike="noStrike" dirty="0">
                        <a:solidFill>
                          <a:srgbClr val="FFFFFF"/>
                        </a:solidFill>
                        <a:latin typeface="Arial" pitchFamily="34" charset="0"/>
                        <a:cs typeface="Arial" pitchFamily="34" charset="0"/>
                      </a:endParaRPr>
                    </a:p>
                  </a:txBody>
                  <a:tcPr marL="0" marR="0" marT="0" marB="0" anchor="ctr"/>
                </a:tc>
                <a:tc>
                  <a:txBody>
                    <a:bodyPr/>
                    <a:lstStyle/>
                    <a:p>
                      <a:pPr algn="ctr" fontAlgn="ctr"/>
                      <a:r>
                        <a:rPr lang="es-ES_tradnl" sz="1800" u="none" strike="noStrike" dirty="0">
                          <a:effectLst>
                            <a:outerShdw blurRad="38100" dist="38100" dir="2700000" algn="tl">
                              <a:srgbClr val="000000">
                                <a:alpha val="43137"/>
                              </a:srgbClr>
                            </a:outerShdw>
                          </a:effectLst>
                          <a:latin typeface="Arial" pitchFamily="34" charset="0"/>
                          <a:cs typeface="Arial" pitchFamily="34" charset="0"/>
                        </a:rPr>
                        <a:t>Año </a:t>
                      </a:r>
                      <a:r>
                        <a:rPr lang="es-ES_tradnl" sz="1800" u="none" strike="noStrike" dirty="0" smtClean="0">
                          <a:effectLst>
                            <a:outerShdw blurRad="38100" dist="38100" dir="2700000" algn="tl">
                              <a:srgbClr val="000000">
                                <a:alpha val="43137"/>
                              </a:srgbClr>
                            </a:outerShdw>
                          </a:effectLst>
                          <a:latin typeface="Arial" pitchFamily="34" charset="0"/>
                          <a:cs typeface="Arial" pitchFamily="34" charset="0"/>
                        </a:rPr>
                        <a:t>base</a:t>
                      </a:r>
                      <a:endParaRPr lang="es-ES_tradnl" sz="1800" b="1" i="0" u="none" strike="noStrike" dirty="0">
                        <a:solidFill>
                          <a:srgbClr val="FFFFFF"/>
                        </a:solidFill>
                        <a:effectLst>
                          <a:outerShdw blurRad="38100" dist="38100" dir="2700000" algn="tl">
                            <a:srgbClr val="000000">
                              <a:alpha val="43137"/>
                            </a:srgbClr>
                          </a:outerShdw>
                        </a:effectLst>
                        <a:latin typeface="Arial" pitchFamily="34" charset="0"/>
                        <a:cs typeface="Arial" pitchFamily="34" charset="0"/>
                      </a:endParaRPr>
                    </a:p>
                  </a:txBody>
                  <a:tcPr marL="0" marR="0" marT="0" marB="0" anchor="ctr"/>
                </a:tc>
                <a:tc>
                  <a:txBody>
                    <a:bodyPr/>
                    <a:lstStyle/>
                    <a:p>
                      <a:pPr algn="ctr" fontAlgn="ctr"/>
                      <a:r>
                        <a:rPr lang="es-ES_tradnl" sz="1800" u="none" strike="noStrike" dirty="0" smtClean="0">
                          <a:effectLst>
                            <a:outerShdw blurRad="38100" dist="38100" dir="2700000" algn="tl">
                              <a:srgbClr val="000000">
                                <a:alpha val="43137"/>
                              </a:srgbClr>
                            </a:outerShdw>
                          </a:effectLst>
                          <a:latin typeface="Arial" pitchFamily="34" charset="0"/>
                          <a:cs typeface="Arial" pitchFamily="34" charset="0"/>
                        </a:rPr>
                        <a:t>2º  año</a:t>
                      </a:r>
                      <a:endParaRPr lang="es-ES_tradnl" sz="1800" b="1" i="0" u="none" strike="noStrike" dirty="0">
                        <a:solidFill>
                          <a:srgbClr val="FFFFFF"/>
                        </a:solidFill>
                        <a:effectLst>
                          <a:outerShdw blurRad="38100" dist="38100" dir="2700000" algn="tl">
                            <a:srgbClr val="000000">
                              <a:alpha val="43137"/>
                            </a:srgbClr>
                          </a:outerShdw>
                        </a:effectLst>
                        <a:latin typeface="Arial" pitchFamily="34" charset="0"/>
                        <a:cs typeface="Arial" pitchFamily="34" charset="0"/>
                      </a:endParaRPr>
                    </a:p>
                  </a:txBody>
                  <a:tcPr marL="0" marR="0" marT="0" marB="0" anchor="ctr"/>
                </a:tc>
                <a:tc>
                  <a:txBody>
                    <a:bodyPr/>
                    <a:lstStyle/>
                    <a:p>
                      <a:pPr algn="ctr" fontAlgn="ctr"/>
                      <a:r>
                        <a:rPr lang="es-ES_tradnl" sz="1800" u="none" strike="noStrike" dirty="0" smtClean="0">
                          <a:effectLst>
                            <a:outerShdw blurRad="38100" dist="38100" dir="2700000" algn="tl">
                              <a:srgbClr val="000000">
                                <a:alpha val="43137"/>
                              </a:srgbClr>
                            </a:outerShdw>
                          </a:effectLst>
                          <a:latin typeface="Arial" pitchFamily="34" charset="0"/>
                          <a:cs typeface="Arial" pitchFamily="34" charset="0"/>
                        </a:rPr>
                        <a:t>3</a:t>
                      </a:r>
                      <a:r>
                        <a:rPr lang="es-ES_tradnl" sz="1800" u="none" strike="noStrike" baseline="30000" dirty="0" smtClean="0">
                          <a:effectLst>
                            <a:outerShdw blurRad="38100" dist="38100" dir="2700000" algn="tl">
                              <a:srgbClr val="000000">
                                <a:alpha val="43137"/>
                              </a:srgbClr>
                            </a:outerShdw>
                          </a:effectLst>
                          <a:latin typeface="Arial" pitchFamily="34" charset="0"/>
                          <a:cs typeface="Arial" pitchFamily="34" charset="0"/>
                        </a:rPr>
                        <a:t>r</a:t>
                      </a:r>
                      <a:r>
                        <a:rPr lang="es-ES_tradnl" sz="1800" u="none" strike="noStrike" dirty="0" smtClean="0">
                          <a:effectLst>
                            <a:outerShdw blurRad="38100" dist="38100" dir="2700000" algn="tl">
                              <a:srgbClr val="000000">
                                <a:alpha val="43137"/>
                              </a:srgbClr>
                            </a:outerShdw>
                          </a:effectLst>
                          <a:latin typeface="Arial" pitchFamily="34" charset="0"/>
                          <a:cs typeface="Arial" pitchFamily="34" charset="0"/>
                        </a:rPr>
                        <a:t> año</a:t>
                      </a:r>
                      <a:endParaRPr lang="es-ES_tradnl" sz="1800" b="1" i="0" u="none" strike="noStrike" dirty="0">
                        <a:solidFill>
                          <a:srgbClr val="FFFFFF"/>
                        </a:solidFill>
                        <a:effectLst>
                          <a:outerShdw blurRad="38100" dist="38100" dir="2700000" algn="tl">
                            <a:srgbClr val="000000">
                              <a:alpha val="43137"/>
                            </a:srgbClr>
                          </a:outerShdw>
                        </a:effectLst>
                        <a:latin typeface="Arial" pitchFamily="34" charset="0"/>
                        <a:cs typeface="Arial" pitchFamily="34" charset="0"/>
                      </a:endParaRPr>
                    </a:p>
                  </a:txBody>
                  <a:tcPr marL="0" marR="0" marT="0" marB="0" anchor="ctr"/>
                </a:tc>
                <a:tc>
                  <a:txBody>
                    <a:bodyPr/>
                    <a:lstStyle/>
                    <a:p>
                      <a:pPr algn="ctr" fontAlgn="ctr"/>
                      <a:r>
                        <a:rPr lang="es-ES_tradnl" sz="1800" u="none" strike="noStrike" dirty="0" smtClean="0">
                          <a:effectLst>
                            <a:outerShdw blurRad="38100" dist="38100" dir="2700000" algn="tl">
                              <a:srgbClr val="000000">
                                <a:alpha val="43137"/>
                              </a:srgbClr>
                            </a:outerShdw>
                          </a:effectLst>
                          <a:latin typeface="Arial" pitchFamily="34" charset="0"/>
                          <a:cs typeface="Arial" pitchFamily="34" charset="0"/>
                        </a:rPr>
                        <a:t>4º año</a:t>
                      </a:r>
                      <a:endParaRPr lang="es-ES_tradnl" sz="1800" b="1" i="0" u="none" strike="noStrike" dirty="0">
                        <a:solidFill>
                          <a:srgbClr val="FFFFFF"/>
                        </a:solidFill>
                        <a:effectLst>
                          <a:outerShdw blurRad="38100" dist="38100" dir="2700000" algn="tl">
                            <a:srgbClr val="000000">
                              <a:alpha val="43137"/>
                            </a:srgbClr>
                          </a:outerShdw>
                        </a:effectLst>
                        <a:latin typeface="Arial" pitchFamily="34" charset="0"/>
                        <a:cs typeface="Arial" pitchFamily="34" charset="0"/>
                      </a:endParaRPr>
                    </a:p>
                  </a:txBody>
                  <a:tcPr marL="0" marR="0" marT="0" marB="0" anchor="ctr"/>
                </a:tc>
                <a:tc>
                  <a:txBody>
                    <a:bodyPr/>
                    <a:lstStyle/>
                    <a:p>
                      <a:pPr algn="ctr" fontAlgn="ctr"/>
                      <a:r>
                        <a:rPr lang="es-ES_tradnl" sz="1800" u="none" strike="noStrike" dirty="0" smtClean="0">
                          <a:effectLst>
                            <a:outerShdw blurRad="38100" dist="38100" dir="2700000" algn="tl">
                              <a:srgbClr val="000000">
                                <a:alpha val="43137"/>
                              </a:srgbClr>
                            </a:outerShdw>
                          </a:effectLst>
                          <a:latin typeface="Arial" pitchFamily="34" charset="0"/>
                          <a:cs typeface="Arial" pitchFamily="34" charset="0"/>
                        </a:rPr>
                        <a:t>5º año</a:t>
                      </a:r>
                      <a:endParaRPr lang="es-ES_tradnl" sz="1800" b="1" i="0" u="none" strike="noStrike" dirty="0">
                        <a:solidFill>
                          <a:srgbClr val="FFFFFF"/>
                        </a:solidFill>
                        <a:effectLst>
                          <a:outerShdw blurRad="38100" dist="38100" dir="2700000" algn="tl">
                            <a:srgbClr val="000000">
                              <a:alpha val="43137"/>
                            </a:srgbClr>
                          </a:outerShdw>
                        </a:effectLst>
                        <a:latin typeface="Arial" pitchFamily="34" charset="0"/>
                        <a:cs typeface="Arial" pitchFamily="34" charset="0"/>
                      </a:endParaRPr>
                    </a:p>
                  </a:txBody>
                  <a:tcPr marL="0" marR="0" marT="0" marB="0" anchor="ctr"/>
                </a:tc>
              </a:tr>
              <a:tr h="377110">
                <a:tc>
                  <a:txBody>
                    <a:bodyPr/>
                    <a:lstStyle/>
                    <a:p>
                      <a:pPr algn="l" fontAlgn="ctr"/>
                      <a:r>
                        <a:rPr lang="es-ES_tradnl" sz="1400" b="0" i="0" u="none" strike="noStrike" dirty="0">
                          <a:latin typeface="Arial"/>
                        </a:rPr>
                        <a:t>Población </a:t>
                      </a:r>
                      <a:r>
                        <a:rPr lang="es-ES_tradnl" sz="1400" b="0" i="0" u="none" strike="noStrike" dirty="0" smtClean="0">
                          <a:latin typeface="Arial"/>
                        </a:rPr>
                        <a:t>general </a:t>
                      </a:r>
                      <a:r>
                        <a:rPr lang="es-ES_tradnl" sz="1400" b="0" i="0" u="sng" strike="noStrike" dirty="0" smtClean="0">
                          <a:latin typeface="Arial"/>
                        </a:rPr>
                        <a:t>&gt;</a:t>
                      </a:r>
                      <a:r>
                        <a:rPr lang="es-ES_tradnl" sz="1400" b="0" i="0" u="none" strike="noStrike" dirty="0" smtClean="0">
                          <a:latin typeface="Arial"/>
                        </a:rPr>
                        <a:t>40 años</a:t>
                      </a:r>
                      <a:endParaRPr lang="es-ES_tradnl" sz="1400" b="0" i="0" u="none" strike="noStrike" dirty="0">
                        <a:latin typeface="Arial"/>
                      </a:endParaRPr>
                    </a:p>
                  </a:txBody>
                  <a:tcPr marL="180000" marR="0" marT="0" marB="0" anchor="ctr">
                    <a:solidFill>
                      <a:schemeClr val="bg1"/>
                    </a:solidFill>
                  </a:tcPr>
                </a:tc>
                <a:tc>
                  <a:txBody>
                    <a:bodyPr/>
                    <a:lstStyle/>
                    <a:p>
                      <a:pPr algn="ctr" fontAlgn="ctr"/>
                      <a:r>
                        <a:rPr lang="es-ES_tradnl" sz="1400" b="0" i="0" u="none" strike="noStrike" dirty="0">
                          <a:latin typeface="Arial"/>
                        </a:rPr>
                        <a:t>24.321.996</a:t>
                      </a:r>
                    </a:p>
                  </a:txBody>
                  <a:tcPr marL="0" marR="0" marT="0" marB="0" anchor="ctr">
                    <a:solidFill>
                      <a:schemeClr val="bg1"/>
                    </a:solidFill>
                  </a:tcPr>
                </a:tc>
                <a:tc>
                  <a:txBody>
                    <a:bodyPr/>
                    <a:lstStyle/>
                    <a:p>
                      <a:pPr algn="ctr" fontAlgn="ctr"/>
                      <a:r>
                        <a:rPr lang="es-ES_tradnl" sz="1400" b="0" i="0" u="none" strike="noStrike" dirty="0">
                          <a:latin typeface="Arial"/>
                        </a:rPr>
                        <a:t> </a:t>
                      </a:r>
                    </a:p>
                  </a:txBody>
                  <a:tcPr marL="72000" marR="72000" marT="0" marB="0" anchor="ctr">
                    <a:solidFill>
                      <a:schemeClr val="bg1"/>
                    </a:solidFill>
                  </a:tcPr>
                </a:tc>
                <a:tc>
                  <a:txBody>
                    <a:bodyPr/>
                    <a:lstStyle/>
                    <a:p>
                      <a:pPr algn="ctr" fontAlgn="ctr"/>
                      <a:r>
                        <a:rPr lang="es-ES_tradnl" sz="1400" b="0" i="0" u="none" strike="noStrike" dirty="0">
                          <a:latin typeface="Arial"/>
                        </a:rPr>
                        <a:t> </a:t>
                      </a:r>
                    </a:p>
                  </a:txBody>
                  <a:tcPr marL="72000" marR="72000" marT="0" marB="0" anchor="ctr">
                    <a:solidFill>
                      <a:schemeClr val="bg1"/>
                    </a:solidFill>
                  </a:tcPr>
                </a:tc>
                <a:tc>
                  <a:txBody>
                    <a:bodyPr/>
                    <a:lstStyle/>
                    <a:p>
                      <a:pPr algn="ctr" fontAlgn="ctr"/>
                      <a:r>
                        <a:rPr lang="es-ES_tradnl" sz="1400" b="0" i="0" u="none" strike="noStrike" dirty="0">
                          <a:latin typeface="Arial"/>
                        </a:rPr>
                        <a:t> </a:t>
                      </a:r>
                    </a:p>
                  </a:txBody>
                  <a:tcPr marL="72000" marR="72000" marT="0" marB="0" anchor="ctr">
                    <a:solidFill>
                      <a:schemeClr val="bg1"/>
                    </a:solidFill>
                  </a:tcPr>
                </a:tc>
                <a:tc>
                  <a:txBody>
                    <a:bodyPr/>
                    <a:lstStyle/>
                    <a:p>
                      <a:pPr algn="ctr" fontAlgn="ctr"/>
                      <a:r>
                        <a:rPr lang="es-ES_tradnl" sz="1400" b="0" i="0" u="none" strike="noStrike" dirty="0">
                          <a:latin typeface="Arial"/>
                        </a:rPr>
                        <a:t> </a:t>
                      </a:r>
                    </a:p>
                  </a:txBody>
                  <a:tcPr marL="72000" marR="72000" marT="0" marB="0" anchor="ctr">
                    <a:solidFill>
                      <a:schemeClr val="bg1"/>
                    </a:solidFill>
                  </a:tcPr>
                </a:tc>
              </a:tr>
              <a:tr h="377110">
                <a:tc>
                  <a:txBody>
                    <a:bodyPr/>
                    <a:lstStyle/>
                    <a:p>
                      <a:pPr marL="0" indent="176213" algn="l" fontAlgn="ctr"/>
                      <a:r>
                        <a:rPr lang="es-ES_tradnl" sz="1400" b="0" i="0" u="none" strike="noStrike" dirty="0">
                          <a:latin typeface="Arial"/>
                        </a:rPr>
                        <a:t>Población masculina en el año</a:t>
                      </a:r>
                    </a:p>
                  </a:txBody>
                  <a:tcPr marL="180000" marR="0" marT="0" marB="0" anchor="ctr">
                    <a:solidFill>
                      <a:schemeClr val="bg1"/>
                    </a:solidFill>
                  </a:tcPr>
                </a:tc>
                <a:tc>
                  <a:txBody>
                    <a:bodyPr/>
                    <a:lstStyle/>
                    <a:p>
                      <a:pPr algn="ctr" fontAlgn="ctr"/>
                      <a:r>
                        <a:rPr lang="es-ES_tradnl" sz="1400" b="0" i="0" u="none" strike="noStrike" dirty="0">
                          <a:latin typeface="Arial"/>
                        </a:rPr>
                        <a:t> </a:t>
                      </a:r>
                    </a:p>
                  </a:txBody>
                  <a:tcPr marL="72000" marR="72000" marT="0" marB="0" anchor="ctr">
                    <a:solidFill>
                      <a:schemeClr val="bg1"/>
                    </a:solidFill>
                  </a:tcPr>
                </a:tc>
                <a:tc>
                  <a:txBody>
                    <a:bodyPr/>
                    <a:lstStyle/>
                    <a:p>
                      <a:pPr algn="ctr" fontAlgn="b"/>
                      <a:r>
                        <a:rPr lang="es-ES_tradnl" sz="1400" b="0" i="0" u="none" strike="noStrike">
                          <a:latin typeface="Arial"/>
                        </a:rPr>
                        <a:t>11.646.566</a:t>
                      </a:r>
                    </a:p>
                  </a:txBody>
                  <a:tcPr marL="0" marR="0" marT="0" marB="0" anchor="ctr">
                    <a:solidFill>
                      <a:schemeClr val="bg1"/>
                    </a:solidFill>
                  </a:tcPr>
                </a:tc>
                <a:tc>
                  <a:txBody>
                    <a:bodyPr/>
                    <a:lstStyle/>
                    <a:p>
                      <a:pPr algn="ctr" fontAlgn="b"/>
                      <a:r>
                        <a:rPr lang="es-ES_tradnl" sz="1400" b="0" i="0" u="none" strike="noStrike">
                          <a:latin typeface="Arial"/>
                        </a:rPr>
                        <a:t>11.797.294</a:t>
                      </a:r>
                    </a:p>
                  </a:txBody>
                  <a:tcPr marL="0" marR="0" marT="0" marB="0" anchor="ctr">
                    <a:solidFill>
                      <a:schemeClr val="bg1"/>
                    </a:solidFill>
                  </a:tcPr>
                </a:tc>
                <a:tc>
                  <a:txBody>
                    <a:bodyPr/>
                    <a:lstStyle/>
                    <a:p>
                      <a:pPr algn="ctr" fontAlgn="b"/>
                      <a:r>
                        <a:rPr lang="es-ES_tradnl" sz="1400" b="0" i="0" u="none" strike="noStrike">
                          <a:latin typeface="Arial"/>
                        </a:rPr>
                        <a:t>11.942.395</a:t>
                      </a:r>
                    </a:p>
                  </a:txBody>
                  <a:tcPr marL="0" marR="0" marT="0" marB="0" anchor="ctr">
                    <a:solidFill>
                      <a:schemeClr val="bg1"/>
                    </a:solidFill>
                  </a:tcPr>
                </a:tc>
                <a:tc>
                  <a:txBody>
                    <a:bodyPr/>
                    <a:lstStyle/>
                    <a:p>
                      <a:pPr algn="ctr" fontAlgn="b"/>
                      <a:r>
                        <a:rPr lang="es-ES_tradnl" sz="1400" b="0" i="0" u="none" strike="noStrike">
                          <a:latin typeface="Arial"/>
                        </a:rPr>
                        <a:t>12.077.252</a:t>
                      </a:r>
                    </a:p>
                  </a:txBody>
                  <a:tcPr marL="0" marR="0" marT="0" marB="0" anchor="ctr">
                    <a:solidFill>
                      <a:schemeClr val="bg1"/>
                    </a:solidFill>
                  </a:tcPr>
                </a:tc>
              </a:tr>
              <a:tr h="377110">
                <a:tc>
                  <a:txBody>
                    <a:bodyPr/>
                    <a:lstStyle/>
                    <a:p>
                      <a:pPr marL="0" indent="176213" algn="l" fontAlgn="ctr"/>
                      <a:r>
                        <a:rPr lang="es-ES_tradnl" sz="1400" b="0" i="0" u="none" strike="noStrike" dirty="0">
                          <a:latin typeface="Arial"/>
                        </a:rPr>
                        <a:t>Población femenina en el año </a:t>
                      </a:r>
                    </a:p>
                  </a:txBody>
                  <a:tcPr marL="180000" marR="0" marT="0" marB="0" anchor="ctr">
                    <a:solidFill>
                      <a:schemeClr val="bg1"/>
                    </a:solidFill>
                  </a:tcPr>
                </a:tc>
                <a:tc>
                  <a:txBody>
                    <a:bodyPr/>
                    <a:lstStyle/>
                    <a:p>
                      <a:pPr algn="ctr" fontAlgn="ctr"/>
                      <a:r>
                        <a:rPr lang="es-ES_tradnl" sz="1400" b="0" i="0" u="none" strike="noStrike" dirty="0">
                          <a:latin typeface="Arial"/>
                        </a:rPr>
                        <a:t> </a:t>
                      </a:r>
                    </a:p>
                  </a:txBody>
                  <a:tcPr marL="72000" marR="72000" marT="0" marB="0" anchor="ctr">
                    <a:solidFill>
                      <a:schemeClr val="bg1"/>
                    </a:solidFill>
                  </a:tcPr>
                </a:tc>
                <a:tc>
                  <a:txBody>
                    <a:bodyPr/>
                    <a:lstStyle/>
                    <a:p>
                      <a:pPr algn="ctr" fontAlgn="b"/>
                      <a:r>
                        <a:rPr lang="es-ES_tradnl" sz="1400" b="0" i="0" u="none" strike="noStrike">
                          <a:latin typeface="Arial"/>
                        </a:rPr>
                        <a:t>13.004.363</a:t>
                      </a:r>
                    </a:p>
                  </a:txBody>
                  <a:tcPr marL="0" marR="0" marT="0" marB="0" anchor="ctr">
                    <a:solidFill>
                      <a:schemeClr val="bg1"/>
                    </a:solidFill>
                  </a:tcPr>
                </a:tc>
                <a:tc>
                  <a:txBody>
                    <a:bodyPr/>
                    <a:lstStyle/>
                    <a:p>
                      <a:pPr algn="ctr" fontAlgn="b"/>
                      <a:r>
                        <a:rPr lang="es-ES_tradnl" sz="1400" b="0" i="0" u="none" strike="noStrike">
                          <a:latin typeface="Arial"/>
                        </a:rPr>
                        <a:t>13.177.535</a:t>
                      </a:r>
                    </a:p>
                  </a:txBody>
                  <a:tcPr marL="0" marR="0" marT="0" marB="0" anchor="ctr">
                    <a:solidFill>
                      <a:schemeClr val="bg1"/>
                    </a:solidFill>
                  </a:tcPr>
                </a:tc>
                <a:tc>
                  <a:txBody>
                    <a:bodyPr/>
                    <a:lstStyle/>
                    <a:p>
                      <a:pPr algn="ctr" fontAlgn="b"/>
                      <a:r>
                        <a:rPr lang="es-ES_tradnl" sz="1400" b="0" i="0" u="none" strike="noStrike">
                          <a:latin typeface="Arial"/>
                        </a:rPr>
                        <a:t>13.347.874</a:t>
                      </a:r>
                    </a:p>
                  </a:txBody>
                  <a:tcPr marL="0" marR="0" marT="0" marB="0" anchor="ctr">
                    <a:solidFill>
                      <a:schemeClr val="bg1"/>
                    </a:solidFill>
                  </a:tcPr>
                </a:tc>
                <a:tc>
                  <a:txBody>
                    <a:bodyPr/>
                    <a:lstStyle/>
                    <a:p>
                      <a:pPr algn="ctr" fontAlgn="b"/>
                      <a:r>
                        <a:rPr lang="es-ES_tradnl" sz="1400" b="0" i="0" u="none" strike="noStrike" dirty="0">
                          <a:latin typeface="Arial"/>
                        </a:rPr>
                        <a:t>13.510.936</a:t>
                      </a:r>
                    </a:p>
                  </a:txBody>
                  <a:tcPr marL="0" marR="0" marT="0" marB="0" anchor="ctr">
                    <a:solidFill>
                      <a:schemeClr val="bg1"/>
                    </a:solidFill>
                  </a:tcPr>
                </a:tc>
              </a:tr>
              <a:tr h="377110">
                <a:tc>
                  <a:txBody>
                    <a:bodyPr/>
                    <a:lstStyle/>
                    <a:p>
                      <a:pPr algn="l" fontAlgn="ctr"/>
                      <a:r>
                        <a:rPr lang="es-ES_tradnl" sz="1400" b="0" i="0" u="none" strike="noStrike" dirty="0">
                          <a:latin typeface="Arial"/>
                        </a:rPr>
                        <a:t>Población </a:t>
                      </a:r>
                      <a:r>
                        <a:rPr lang="es-ES_tradnl" sz="1400" b="0" i="0" u="none" strike="noStrike" dirty="0" smtClean="0">
                          <a:latin typeface="Arial"/>
                        </a:rPr>
                        <a:t>con EPOC </a:t>
                      </a:r>
                      <a:r>
                        <a:rPr lang="es-ES_tradnl" sz="1200" b="0" i="0" u="none" strike="noStrike" dirty="0" smtClean="0">
                          <a:latin typeface="Arial"/>
                        </a:rPr>
                        <a:t>(prevalente)</a:t>
                      </a:r>
                      <a:endParaRPr lang="es-ES_tradnl" sz="1400" b="0" i="0" u="none" strike="noStrike" dirty="0">
                        <a:latin typeface="Arial"/>
                      </a:endParaRPr>
                    </a:p>
                  </a:txBody>
                  <a:tcPr marL="180000" marR="0" marT="0" marB="0" anchor="ctr">
                    <a:solidFill>
                      <a:schemeClr val="bg1"/>
                    </a:solidFill>
                  </a:tcPr>
                </a:tc>
                <a:tc>
                  <a:txBody>
                    <a:bodyPr/>
                    <a:lstStyle/>
                    <a:p>
                      <a:pPr algn="ctr" fontAlgn="ctr"/>
                      <a:r>
                        <a:rPr lang="es-ES_tradnl" sz="1400" b="0" i="0" u="none" strike="noStrike" dirty="0">
                          <a:latin typeface="Arial"/>
                        </a:rPr>
                        <a:t>1.913.441</a:t>
                      </a:r>
                    </a:p>
                  </a:txBody>
                  <a:tcPr marL="0" marR="0" marT="0" marB="0" anchor="ctr">
                    <a:solidFill>
                      <a:schemeClr val="bg1"/>
                    </a:solidFill>
                  </a:tcPr>
                </a:tc>
                <a:tc>
                  <a:txBody>
                    <a:bodyPr/>
                    <a:lstStyle/>
                    <a:p>
                      <a:pPr algn="ctr" fontAlgn="ctr"/>
                      <a:r>
                        <a:rPr lang="es-ES_tradnl" sz="1400" b="0" i="0" u="none" strike="noStrike" dirty="0">
                          <a:latin typeface="Arial"/>
                        </a:rPr>
                        <a:t> </a:t>
                      </a:r>
                    </a:p>
                  </a:txBody>
                  <a:tcPr marL="0" marR="0" marT="0" marB="0" anchor="ctr">
                    <a:solidFill>
                      <a:schemeClr val="bg1"/>
                    </a:solidFill>
                  </a:tcPr>
                </a:tc>
                <a:tc>
                  <a:txBody>
                    <a:bodyPr/>
                    <a:lstStyle/>
                    <a:p>
                      <a:pPr algn="ctr" fontAlgn="ctr"/>
                      <a:r>
                        <a:rPr lang="es-ES_tradnl" sz="1400" b="0" i="0" u="none" strike="noStrike">
                          <a:latin typeface="Arial"/>
                        </a:rPr>
                        <a:t> </a:t>
                      </a:r>
                    </a:p>
                  </a:txBody>
                  <a:tcPr marL="0" marR="0" marT="0" marB="0" anchor="ctr">
                    <a:solidFill>
                      <a:schemeClr val="bg1"/>
                    </a:solidFill>
                  </a:tcPr>
                </a:tc>
                <a:tc>
                  <a:txBody>
                    <a:bodyPr/>
                    <a:lstStyle/>
                    <a:p>
                      <a:pPr algn="ctr" fontAlgn="ctr"/>
                      <a:r>
                        <a:rPr lang="es-ES_tradnl" sz="1400" b="0" i="0" u="none" strike="noStrike">
                          <a:latin typeface="Arial"/>
                        </a:rPr>
                        <a:t> </a:t>
                      </a:r>
                    </a:p>
                  </a:txBody>
                  <a:tcPr marL="0" marR="0" marT="0" marB="0" anchor="ctr">
                    <a:solidFill>
                      <a:schemeClr val="bg1"/>
                    </a:solidFill>
                  </a:tcPr>
                </a:tc>
                <a:tc>
                  <a:txBody>
                    <a:bodyPr/>
                    <a:lstStyle/>
                    <a:p>
                      <a:pPr algn="ctr" fontAlgn="ctr"/>
                      <a:r>
                        <a:rPr lang="es-ES_tradnl" sz="1400" b="0" i="0" u="none" strike="noStrike">
                          <a:latin typeface="Arial"/>
                        </a:rPr>
                        <a:t> </a:t>
                      </a:r>
                    </a:p>
                  </a:txBody>
                  <a:tcPr marL="0" marR="0" marT="0" marB="0" anchor="ctr">
                    <a:solidFill>
                      <a:schemeClr val="bg1"/>
                    </a:solidFill>
                  </a:tcPr>
                </a:tc>
              </a:tr>
              <a:tr h="377110">
                <a:tc>
                  <a:txBody>
                    <a:bodyPr/>
                    <a:lstStyle/>
                    <a:p>
                      <a:pPr algn="l" fontAlgn="ctr"/>
                      <a:r>
                        <a:rPr lang="es-ES_tradnl" sz="1400" b="0" i="0" u="none" strike="noStrike" dirty="0">
                          <a:latin typeface="Arial"/>
                        </a:rPr>
                        <a:t>Población </a:t>
                      </a:r>
                      <a:r>
                        <a:rPr lang="es-ES_tradnl" sz="1400" b="0" i="0" u="none" strike="noStrike" dirty="0" smtClean="0">
                          <a:latin typeface="Arial"/>
                        </a:rPr>
                        <a:t>con EPOC </a:t>
                      </a:r>
                      <a:r>
                        <a:rPr lang="es-ES_tradnl" sz="1200" b="0" i="0" u="none" strike="noStrike" dirty="0" smtClean="0">
                          <a:latin typeface="Arial"/>
                        </a:rPr>
                        <a:t>(nuevos casos/año)</a:t>
                      </a:r>
                      <a:endParaRPr lang="es-ES_tradnl" sz="1400" b="0" i="0" u="none" strike="noStrike" dirty="0">
                        <a:latin typeface="Arial"/>
                      </a:endParaRPr>
                    </a:p>
                  </a:txBody>
                  <a:tcPr marL="180000" marR="0" marT="0" marB="0" anchor="ctr">
                    <a:solidFill>
                      <a:schemeClr val="bg1"/>
                    </a:solidFill>
                  </a:tcPr>
                </a:tc>
                <a:tc>
                  <a:txBody>
                    <a:bodyPr/>
                    <a:lstStyle/>
                    <a:p>
                      <a:pPr algn="ctr" fontAlgn="ctr"/>
                      <a:endParaRPr lang="es-ES_tradnl" sz="1400" b="0" i="0" u="none" strike="noStrike">
                        <a:latin typeface="Arial"/>
                      </a:endParaRPr>
                    </a:p>
                  </a:txBody>
                  <a:tcPr marL="0" marR="0" marT="0" marB="0" anchor="ctr">
                    <a:solidFill>
                      <a:schemeClr val="bg1"/>
                    </a:solidFill>
                  </a:tcPr>
                </a:tc>
                <a:tc>
                  <a:txBody>
                    <a:bodyPr/>
                    <a:lstStyle/>
                    <a:p>
                      <a:pPr algn="ctr" fontAlgn="ctr"/>
                      <a:r>
                        <a:rPr lang="es-ES_tradnl" sz="1400" b="0" i="0" u="none" strike="noStrike" dirty="0">
                          <a:latin typeface="Arial"/>
                        </a:rPr>
                        <a:t>222.000</a:t>
                      </a:r>
                    </a:p>
                  </a:txBody>
                  <a:tcPr marL="0" marR="0" marT="0" marB="0" anchor="ctr">
                    <a:solidFill>
                      <a:schemeClr val="bg1"/>
                    </a:solidFill>
                  </a:tcPr>
                </a:tc>
                <a:tc>
                  <a:txBody>
                    <a:bodyPr/>
                    <a:lstStyle/>
                    <a:p>
                      <a:pPr algn="ctr" fontAlgn="ctr"/>
                      <a:r>
                        <a:rPr lang="es-ES_tradnl" sz="1400" b="0" i="0" u="none" strike="noStrike">
                          <a:latin typeface="Arial"/>
                        </a:rPr>
                        <a:t>224.888</a:t>
                      </a:r>
                    </a:p>
                  </a:txBody>
                  <a:tcPr marL="0" marR="0" marT="0" marB="0" anchor="ctr">
                    <a:solidFill>
                      <a:schemeClr val="bg1"/>
                    </a:solidFill>
                  </a:tcPr>
                </a:tc>
                <a:tc>
                  <a:txBody>
                    <a:bodyPr/>
                    <a:lstStyle/>
                    <a:p>
                      <a:pPr algn="ctr" fontAlgn="ctr"/>
                      <a:r>
                        <a:rPr lang="es-ES_tradnl" sz="1400" b="0" i="0" u="none" strike="noStrike">
                          <a:latin typeface="Arial"/>
                        </a:rPr>
                        <a:t>227.680</a:t>
                      </a:r>
                    </a:p>
                  </a:txBody>
                  <a:tcPr marL="0" marR="0" marT="0" marB="0" anchor="ctr">
                    <a:solidFill>
                      <a:schemeClr val="bg1"/>
                    </a:solidFill>
                  </a:tcPr>
                </a:tc>
                <a:tc>
                  <a:txBody>
                    <a:bodyPr/>
                    <a:lstStyle/>
                    <a:p>
                      <a:pPr algn="ctr" fontAlgn="ctr"/>
                      <a:r>
                        <a:rPr lang="es-ES_tradnl" sz="1400" b="0" i="0" u="none" strike="noStrike" dirty="0">
                          <a:latin typeface="Arial"/>
                        </a:rPr>
                        <a:t>230.289</a:t>
                      </a:r>
                    </a:p>
                  </a:txBody>
                  <a:tcPr marL="0" marR="0" marT="0" marB="0" anchor="ctr">
                    <a:solidFill>
                      <a:schemeClr val="bg1"/>
                    </a:solidFill>
                  </a:tcPr>
                </a:tc>
              </a:tr>
              <a:tr h="377110">
                <a:tc>
                  <a:txBody>
                    <a:bodyPr/>
                    <a:lstStyle/>
                    <a:p>
                      <a:pPr algn="l" fontAlgn="ctr"/>
                      <a:r>
                        <a:rPr lang="es-ES_tradnl" sz="1400" b="0" i="0" u="none" strike="noStrike" dirty="0">
                          <a:latin typeface="Arial"/>
                        </a:rPr>
                        <a:t>Diagnosticados de EPOC</a:t>
                      </a:r>
                    </a:p>
                  </a:txBody>
                  <a:tcPr marL="180000" marR="0" marT="0" marB="0" anchor="ctr">
                    <a:solidFill>
                      <a:schemeClr val="bg1"/>
                    </a:solidFill>
                  </a:tcPr>
                </a:tc>
                <a:tc>
                  <a:txBody>
                    <a:bodyPr/>
                    <a:lstStyle/>
                    <a:p>
                      <a:pPr algn="ctr" fontAlgn="ctr"/>
                      <a:r>
                        <a:rPr lang="es-ES_tradnl" sz="1400" b="0" i="0" u="none" strike="noStrike" dirty="0">
                          <a:latin typeface="Arial"/>
                        </a:rPr>
                        <a:t>568.292</a:t>
                      </a:r>
                    </a:p>
                  </a:txBody>
                  <a:tcPr marL="0" marR="0" marT="0" marB="0" anchor="ctr">
                    <a:solidFill>
                      <a:schemeClr val="bg1"/>
                    </a:solidFill>
                  </a:tcPr>
                </a:tc>
                <a:tc>
                  <a:txBody>
                    <a:bodyPr/>
                    <a:lstStyle/>
                    <a:p>
                      <a:pPr algn="ctr" fontAlgn="ctr"/>
                      <a:r>
                        <a:rPr lang="es-ES_tradnl" sz="1400" b="0" i="0" u="none" strike="noStrike">
                          <a:latin typeface="Arial"/>
                        </a:rPr>
                        <a:t>65.934</a:t>
                      </a:r>
                    </a:p>
                  </a:txBody>
                  <a:tcPr marL="0" marR="0" marT="0" marB="0" anchor="ctr">
                    <a:solidFill>
                      <a:schemeClr val="bg1"/>
                    </a:solidFill>
                  </a:tcPr>
                </a:tc>
                <a:tc>
                  <a:txBody>
                    <a:bodyPr/>
                    <a:lstStyle/>
                    <a:p>
                      <a:pPr algn="ctr" fontAlgn="ctr"/>
                      <a:r>
                        <a:rPr lang="es-ES_tradnl" sz="1400" b="0" i="0" u="none" strike="noStrike">
                          <a:latin typeface="Arial"/>
                        </a:rPr>
                        <a:t>66.792</a:t>
                      </a:r>
                    </a:p>
                  </a:txBody>
                  <a:tcPr marL="0" marR="0" marT="0" marB="0" anchor="ctr">
                    <a:solidFill>
                      <a:schemeClr val="bg1"/>
                    </a:solidFill>
                  </a:tcPr>
                </a:tc>
                <a:tc>
                  <a:txBody>
                    <a:bodyPr/>
                    <a:lstStyle/>
                    <a:p>
                      <a:pPr algn="ctr" fontAlgn="ctr"/>
                      <a:r>
                        <a:rPr lang="es-ES_tradnl" sz="1400" b="0" i="0" u="none" strike="noStrike">
                          <a:latin typeface="Arial"/>
                        </a:rPr>
                        <a:t>67.621</a:t>
                      </a:r>
                    </a:p>
                  </a:txBody>
                  <a:tcPr marL="0" marR="0" marT="0" marB="0" anchor="ctr">
                    <a:solidFill>
                      <a:schemeClr val="bg1"/>
                    </a:solidFill>
                  </a:tcPr>
                </a:tc>
                <a:tc>
                  <a:txBody>
                    <a:bodyPr/>
                    <a:lstStyle/>
                    <a:p>
                      <a:pPr algn="ctr" fontAlgn="ctr"/>
                      <a:r>
                        <a:rPr lang="es-ES_tradnl" sz="1400" b="0" i="0" u="none" strike="noStrike">
                          <a:latin typeface="Arial"/>
                        </a:rPr>
                        <a:t>68.396</a:t>
                      </a:r>
                    </a:p>
                  </a:txBody>
                  <a:tcPr marL="0" marR="0" marT="0" marB="0" anchor="ctr">
                    <a:solidFill>
                      <a:schemeClr val="bg1"/>
                    </a:solidFill>
                  </a:tcPr>
                </a:tc>
              </a:tr>
              <a:tr h="377110">
                <a:tc>
                  <a:txBody>
                    <a:bodyPr/>
                    <a:lstStyle/>
                    <a:p>
                      <a:pPr marL="0" indent="176213" algn="l" fontAlgn="ctr"/>
                      <a:r>
                        <a:rPr lang="es-ES_tradnl" sz="1400" b="0" i="0" u="none" strike="noStrike" dirty="0">
                          <a:latin typeface="Arial"/>
                        </a:rPr>
                        <a:t>Fumadores con EPOC </a:t>
                      </a:r>
                    </a:p>
                  </a:txBody>
                  <a:tcPr marL="180000" marR="0" marT="0" marB="0" anchor="ctr">
                    <a:solidFill>
                      <a:schemeClr val="bg1"/>
                    </a:solidFill>
                  </a:tcPr>
                </a:tc>
                <a:tc>
                  <a:txBody>
                    <a:bodyPr/>
                    <a:lstStyle/>
                    <a:p>
                      <a:pPr algn="ctr" fontAlgn="ctr"/>
                      <a:r>
                        <a:rPr lang="es-ES_tradnl" sz="1400" b="0" i="0" u="none" strike="noStrike">
                          <a:latin typeface="Arial"/>
                        </a:rPr>
                        <a:t>110.666</a:t>
                      </a:r>
                    </a:p>
                  </a:txBody>
                  <a:tcPr marL="0" marR="0" marT="0" marB="0" anchor="ctr">
                    <a:solidFill>
                      <a:schemeClr val="bg1"/>
                    </a:solidFill>
                  </a:tcPr>
                </a:tc>
                <a:tc>
                  <a:txBody>
                    <a:bodyPr/>
                    <a:lstStyle/>
                    <a:p>
                      <a:pPr algn="ctr" fontAlgn="ctr"/>
                      <a:r>
                        <a:rPr lang="es-ES_tradnl" sz="1400" b="0" i="0" u="none" strike="noStrike">
                          <a:latin typeface="Arial"/>
                        </a:rPr>
                        <a:t>16.385</a:t>
                      </a:r>
                    </a:p>
                  </a:txBody>
                  <a:tcPr marL="0" marR="0" marT="0" marB="0" anchor="ctr">
                    <a:solidFill>
                      <a:schemeClr val="bg1"/>
                    </a:solidFill>
                  </a:tcPr>
                </a:tc>
                <a:tc>
                  <a:txBody>
                    <a:bodyPr/>
                    <a:lstStyle/>
                    <a:p>
                      <a:pPr algn="ctr" fontAlgn="ctr"/>
                      <a:r>
                        <a:rPr lang="es-ES_tradnl" sz="1400" b="0" i="0" u="none" strike="noStrike">
                          <a:latin typeface="Arial"/>
                        </a:rPr>
                        <a:t>16.579</a:t>
                      </a:r>
                    </a:p>
                  </a:txBody>
                  <a:tcPr marL="0" marR="0" marT="0" marB="0" anchor="ctr">
                    <a:solidFill>
                      <a:schemeClr val="bg1"/>
                    </a:solidFill>
                  </a:tcPr>
                </a:tc>
                <a:tc>
                  <a:txBody>
                    <a:bodyPr/>
                    <a:lstStyle/>
                    <a:p>
                      <a:pPr algn="ctr" fontAlgn="ctr"/>
                      <a:r>
                        <a:rPr lang="es-ES_tradnl" sz="1400" b="0" i="0" u="none" strike="noStrike">
                          <a:latin typeface="Arial"/>
                        </a:rPr>
                        <a:t>16.762</a:t>
                      </a:r>
                    </a:p>
                  </a:txBody>
                  <a:tcPr marL="0" marR="0" marT="0" marB="0" anchor="ctr">
                    <a:solidFill>
                      <a:schemeClr val="bg1"/>
                    </a:solidFill>
                  </a:tcPr>
                </a:tc>
                <a:tc>
                  <a:txBody>
                    <a:bodyPr/>
                    <a:lstStyle/>
                    <a:p>
                      <a:pPr algn="ctr" fontAlgn="ctr"/>
                      <a:r>
                        <a:rPr lang="es-ES_tradnl" sz="1400" b="0" i="0" u="none" strike="noStrike">
                          <a:latin typeface="Arial"/>
                        </a:rPr>
                        <a:t>16.927</a:t>
                      </a:r>
                    </a:p>
                  </a:txBody>
                  <a:tcPr marL="0" marR="0" marT="0" marB="0" anchor="ctr">
                    <a:solidFill>
                      <a:schemeClr val="bg1"/>
                    </a:solidFill>
                  </a:tcPr>
                </a:tc>
              </a:tr>
              <a:tr h="377110">
                <a:tc>
                  <a:txBody>
                    <a:bodyPr/>
                    <a:lstStyle/>
                    <a:p>
                      <a:pPr marL="0" indent="176213" algn="l" fontAlgn="ctr"/>
                      <a:r>
                        <a:rPr lang="es-ES_tradnl" sz="1400" b="0" i="0" u="none" strike="noStrike" dirty="0">
                          <a:latin typeface="Arial"/>
                        </a:rPr>
                        <a:t>Desean dejar de fumar </a:t>
                      </a:r>
                    </a:p>
                  </a:txBody>
                  <a:tcPr marL="180000" marR="0" marT="0" marB="0" anchor="ctr">
                    <a:solidFill>
                      <a:schemeClr val="bg1"/>
                    </a:solidFill>
                  </a:tcPr>
                </a:tc>
                <a:tc>
                  <a:txBody>
                    <a:bodyPr/>
                    <a:lstStyle/>
                    <a:p>
                      <a:pPr algn="ctr" fontAlgn="ctr"/>
                      <a:r>
                        <a:rPr lang="es-ES_tradnl" sz="1400" b="0" i="0" u="none" strike="noStrike">
                          <a:latin typeface="Arial"/>
                        </a:rPr>
                        <a:t>101.260</a:t>
                      </a:r>
                    </a:p>
                  </a:txBody>
                  <a:tcPr marL="0" marR="0" marT="0" marB="0" anchor="ctr">
                    <a:solidFill>
                      <a:schemeClr val="bg1"/>
                    </a:solidFill>
                  </a:tcPr>
                </a:tc>
                <a:tc>
                  <a:txBody>
                    <a:bodyPr/>
                    <a:lstStyle/>
                    <a:p>
                      <a:pPr algn="ctr" fontAlgn="ctr"/>
                      <a:r>
                        <a:rPr lang="es-ES_tradnl" sz="1400" b="0" i="0" u="none" strike="noStrike">
                          <a:latin typeface="Arial"/>
                        </a:rPr>
                        <a:t>14.992</a:t>
                      </a:r>
                    </a:p>
                  </a:txBody>
                  <a:tcPr marL="0" marR="0" marT="0" marB="0" anchor="ctr">
                    <a:solidFill>
                      <a:schemeClr val="bg1"/>
                    </a:solidFill>
                  </a:tcPr>
                </a:tc>
                <a:tc>
                  <a:txBody>
                    <a:bodyPr/>
                    <a:lstStyle/>
                    <a:p>
                      <a:pPr algn="ctr" fontAlgn="ctr"/>
                      <a:r>
                        <a:rPr lang="es-ES_tradnl" sz="1400" b="0" i="0" u="none" strike="noStrike">
                          <a:latin typeface="Arial"/>
                        </a:rPr>
                        <a:t>15.170</a:t>
                      </a:r>
                    </a:p>
                  </a:txBody>
                  <a:tcPr marL="0" marR="0" marT="0" marB="0" anchor="ctr">
                    <a:solidFill>
                      <a:schemeClr val="bg1"/>
                    </a:solidFill>
                  </a:tcPr>
                </a:tc>
                <a:tc>
                  <a:txBody>
                    <a:bodyPr/>
                    <a:lstStyle/>
                    <a:p>
                      <a:pPr algn="ctr" fontAlgn="ctr"/>
                      <a:r>
                        <a:rPr lang="es-ES_tradnl" sz="1400" b="0" i="0" u="none" strike="noStrike">
                          <a:latin typeface="Arial"/>
                        </a:rPr>
                        <a:t>15.337</a:t>
                      </a:r>
                    </a:p>
                  </a:txBody>
                  <a:tcPr marL="0" marR="0" marT="0" marB="0" anchor="ctr">
                    <a:solidFill>
                      <a:schemeClr val="bg1"/>
                    </a:solidFill>
                  </a:tcPr>
                </a:tc>
                <a:tc>
                  <a:txBody>
                    <a:bodyPr/>
                    <a:lstStyle/>
                    <a:p>
                      <a:pPr algn="ctr" fontAlgn="ctr"/>
                      <a:r>
                        <a:rPr lang="es-ES_tradnl" sz="1400" b="0" i="0" u="none" strike="noStrike">
                          <a:latin typeface="Arial"/>
                        </a:rPr>
                        <a:t>15.488</a:t>
                      </a:r>
                    </a:p>
                  </a:txBody>
                  <a:tcPr marL="0" marR="0" marT="0" marB="0" anchor="ctr">
                    <a:solidFill>
                      <a:schemeClr val="bg1"/>
                    </a:solidFill>
                  </a:tcPr>
                </a:tc>
              </a:tr>
              <a:tr h="377110">
                <a:tc>
                  <a:txBody>
                    <a:bodyPr/>
                    <a:lstStyle/>
                    <a:p>
                      <a:pPr marL="0" indent="176213" algn="l" fontAlgn="ctr"/>
                      <a:r>
                        <a:rPr lang="es-ES_tradnl" sz="1400" b="0" i="0" u="none" strike="noStrike" dirty="0">
                          <a:latin typeface="Arial"/>
                        </a:rPr>
                        <a:t>Dispuestos a dejar de </a:t>
                      </a:r>
                      <a:r>
                        <a:rPr lang="es-ES_tradnl" sz="1400" b="0" i="0" u="none" strike="noStrike" dirty="0" smtClean="0">
                          <a:latin typeface="Arial"/>
                        </a:rPr>
                        <a:t>fumar</a:t>
                      </a:r>
                      <a:endParaRPr lang="es-ES_tradnl" sz="1400" b="0" i="0" u="none" strike="noStrike" dirty="0">
                        <a:latin typeface="Arial"/>
                      </a:endParaRPr>
                    </a:p>
                  </a:txBody>
                  <a:tcPr marL="180000" marR="0" marT="0" marB="0" anchor="ctr">
                    <a:lnB w="38100" cap="flat" cmpd="sng" algn="ctr">
                      <a:solidFill>
                        <a:schemeClr val="tx1"/>
                      </a:solidFill>
                      <a:prstDash val="solid"/>
                      <a:round/>
                      <a:headEnd type="none" w="med" len="med"/>
                      <a:tailEnd type="none" w="med" len="med"/>
                    </a:lnB>
                    <a:solidFill>
                      <a:schemeClr val="bg1"/>
                    </a:solidFill>
                  </a:tcPr>
                </a:tc>
                <a:tc>
                  <a:txBody>
                    <a:bodyPr/>
                    <a:lstStyle/>
                    <a:p>
                      <a:pPr algn="ctr" fontAlgn="ctr"/>
                      <a:r>
                        <a:rPr lang="es-ES_tradnl" sz="1400" b="0" i="0" u="none" strike="noStrike">
                          <a:latin typeface="Arial"/>
                        </a:rPr>
                        <a:t>43.339</a:t>
                      </a:r>
                    </a:p>
                  </a:txBody>
                  <a:tcPr marL="0" marR="0" marT="0" marB="0" anchor="ctr">
                    <a:lnB w="38100" cap="flat" cmpd="sng" algn="ctr">
                      <a:solidFill>
                        <a:schemeClr val="tx1"/>
                      </a:solidFill>
                      <a:prstDash val="solid"/>
                      <a:round/>
                      <a:headEnd type="none" w="med" len="med"/>
                      <a:tailEnd type="none" w="med" len="med"/>
                    </a:lnB>
                    <a:solidFill>
                      <a:schemeClr val="bg1"/>
                    </a:solidFill>
                  </a:tcPr>
                </a:tc>
                <a:tc>
                  <a:txBody>
                    <a:bodyPr/>
                    <a:lstStyle/>
                    <a:p>
                      <a:pPr algn="ctr" fontAlgn="ctr"/>
                      <a:r>
                        <a:rPr lang="es-ES_tradnl" sz="1400" b="0" i="0" u="none" strike="noStrike">
                          <a:latin typeface="Arial"/>
                        </a:rPr>
                        <a:t>6.417</a:t>
                      </a:r>
                    </a:p>
                  </a:txBody>
                  <a:tcPr marL="0" marR="0" marT="0" marB="0" anchor="ctr">
                    <a:lnB w="38100" cap="flat" cmpd="sng" algn="ctr">
                      <a:solidFill>
                        <a:schemeClr val="tx1"/>
                      </a:solidFill>
                      <a:prstDash val="solid"/>
                      <a:round/>
                      <a:headEnd type="none" w="med" len="med"/>
                      <a:tailEnd type="none" w="med" len="med"/>
                    </a:lnB>
                    <a:solidFill>
                      <a:schemeClr val="bg1"/>
                    </a:solidFill>
                  </a:tcPr>
                </a:tc>
                <a:tc>
                  <a:txBody>
                    <a:bodyPr/>
                    <a:lstStyle/>
                    <a:p>
                      <a:pPr algn="ctr" fontAlgn="ctr"/>
                      <a:r>
                        <a:rPr lang="es-ES_tradnl" sz="1400" b="0" i="0" u="none" strike="noStrike">
                          <a:latin typeface="Arial"/>
                        </a:rPr>
                        <a:t>6.493</a:t>
                      </a:r>
                    </a:p>
                  </a:txBody>
                  <a:tcPr marL="0" marR="0" marT="0" marB="0" anchor="ctr">
                    <a:lnB w="38100" cap="flat" cmpd="sng" algn="ctr">
                      <a:solidFill>
                        <a:schemeClr val="tx1"/>
                      </a:solidFill>
                      <a:prstDash val="solid"/>
                      <a:round/>
                      <a:headEnd type="none" w="med" len="med"/>
                      <a:tailEnd type="none" w="med" len="med"/>
                    </a:lnB>
                    <a:solidFill>
                      <a:schemeClr val="bg1"/>
                    </a:solidFill>
                  </a:tcPr>
                </a:tc>
                <a:tc>
                  <a:txBody>
                    <a:bodyPr/>
                    <a:lstStyle/>
                    <a:p>
                      <a:pPr algn="ctr" fontAlgn="ctr"/>
                      <a:r>
                        <a:rPr lang="es-ES_tradnl" sz="1400" b="0" i="0" u="none" strike="noStrike">
                          <a:latin typeface="Arial"/>
                        </a:rPr>
                        <a:t>6.564</a:t>
                      </a:r>
                    </a:p>
                  </a:txBody>
                  <a:tcPr marL="0" marR="0" marT="0" marB="0" anchor="ctr">
                    <a:lnB w="38100" cap="flat" cmpd="sng" algn="ctr">
                      <a:solidFill>
                        <a:schemeClr val="tx1"/>
                      </a:solidFill>
                      <a:prstDash val="solid"/>
                      <a:round/>
                      <a:headEnd type="none" w="med" len="med"/>
                      <a:tailEnd type="none" w="med" len="med"/>
                    </a:lnB>
                    <a:solidFill>
                      <a:schemeClr val="bg1"/>
                    </a:solidFill>
                  </a:tcPr>
                </a:tc>
                <a:tc>
                  <a:txBody>
                    <a:bodyPr/>
                    <a:lstStyle/>
                    <a:p>
                      <a:pPr algn="ctr" fontAlgn="ctr"/>
                      <a:r>
                        <a:rPr lang="es-ES_tradnl" sz="1400" b="0" i="0" u="none" strike="noStrike">
                          <a:latin typeface="Arial"/>
                        </a:rPr>
                        <a:t>6.629</a:t>
                      </a:r>
                    </a:p>
                  </a:txBody>
                  <a:tcPr marL="0" marR="0" marT="0" marB="0" anchor="ctr">
                    <a:lnB w="38100" cap="flat" cmpd="sng" algn="ctr">
                      <a:solidFill>
                        <a:schemeClr val="tx1"/>
                      </a:solidFill>
                      <a:prstDash val="solid"/>
                      <a:round/>
                      <a:headEnd type="none" w="med" len="med"/>
                      <a:tailEnd type="none" w="med" len="med"/>
                    </a:lnB>
                    <a:solidFill>
                      <a:schemeClr val="bg1"/>
                    </a:solidFill>
                  </a:tcPr>
                </a:tc>
              </a:tr>
              <a:tr h="377110">
                <a:tc>
                  <a:txBody>
                    <a:bodyPr/>
                    <a:lstStyle/>
                    <a:p>
                      <a:pPr marL="0" indent="176213" algn="l" fontAlgn="ctr"/>
                      <a:r>
                        <a:rPr lang="es-ES_tradnl" sz="1400" b="0" i="1" u="none" strike="noStrike" dirty="0" smtClean="0">
                          <a:effectLst/>
                          <a:latin typeface="Arial"/>
                        </a:rPr>
                        <a:t>Usaría</a:t>
                      </a:r>
                      <a:r>
                        <a:rPr lang="es-ES_tradnl" sz="1400" b="0" i="1" u="none" strike="noStrike" baseline="0" dirty="0" smtClean="0">
                          <a:effectLst/>
                          <a:latin typeface="Arial"/>
                        </a:rPr>
                        <a:t>n </a:t>
                      </a:r>
                      <a:r>
                        <a:rPr lang="es-ES_tradnl" sz="1400" b="0" i="1" u="none" strike="noStrike" baseline="0" dirty="0" err="1" smtClean="0">
                          <a:effectLst/>
                          <a:latin typeface="Arial"/>
                        </a:rPr>
                        <a:t>tto</a:t>
                      </a:r>
                      <a:r>
                        <a:rPr lang="es-ES_tradnl" sz="1400" b="0" i="1" u="none" strike="noStrike" baseline="0" dirty="0" smtClean="0">
                          <a:effectLst/>
                          <a:latin typeface="Arial"/>
                        </a:rPr>
                        <a:t> Farmacológico</a:t>
                      </a:r>
                      <a:endParaRPr lang="es-ES_tradnl" sz="1400" b="0" i="1" u="none" strike="noStrike" dirty="0">
                        <a:effectLst/>
                        <a:latin typeface="Arial"/>
                      </a:endParaRPr>
                    </a:p>
                  </a:txBody>
                  <a:tcPr marL="180000" marR="0" marT="0" marB="0" anchor="ctr">
                    <a:lnL w="381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tcPr>
                </a:tc>
                <a:tc>
                  <a:txBody>
                    <a:bodyPr/>
                    <a:lstStyle/>
                    <a:p>
                      <a:pPr algn="ctr" fontAlgn="ctr"/>
                      <a:r>
                        <a:rPr lang="es-ES_tradnl" sz="1400" b="1" i="1" u="none" strike="noStrike" dirty="0">
                          <a:latin typeface="Arial"/>
                        </a:rPr>
                        <a:t>26.740</a:t>
                      </a:r>
                    </a:p>
                  </a:txBody>
                  <a:tcPr marL="0" marR="0" marT="0" marB="0" anchor="ctr">
                    <a:lnT w="38100" cap="flat" cmpd="sng" algn="ctr">
                      <a:solidFill>
                        <a:schemeClr val="tx1"/>
                      </a:solidFill>
                      <a:prstDash val="solid"/>
                      <a:round/>
                      <a:headEnd type="none" w="med" len="med"/>
                      <a:tailEnd type="none" w="med" len="med"/>
                    </a:lnT>
                  </a:tcPr>
                </a:tc>
                <a:tc>
                  <a:txBody>
                    <a:bodyPr/>
                    <a:lstStyle/>
                    <a:p>
                      <a:pPr algn="ctr" fontAlgn="ctr"/>
                      <a:r>
                        <a:rPr lang="es-ES_tradnl" sz="1400" b="1" i="1" u="none" strike="noStrike" dirty="0">
                          <a:latin typeface="Arial"/>
                        </a:rPr>
                        <a:t>3.959</a:t>
                      </a:r>
                    </a:p>
                  </a:txBody>
                  <a:tcPr marL="0" marR="0" marT="0" marB="0" anchor="ctr">
                    <a:lnT w="38100" cap="flat" cmpd="sng" algn="ctr">
                      <a:solidFill>
                        <a:schemeClr val="tx1"/>
                      </a:solidFill>
                      <a:prstDash val="solid"/>
                      <a:round/>
                      <a:headEnd type="none" w="med" len="med"/>
                      <a:tailEnd type="none" w="med" len="med"/>
                    </a:lnT>
                  </a:tcPr>
                </a:tc>
                <a:tc>
                  <a:txBody>
                    <a:bodyPr/>
                    <a:lstStyle/>
                    <a:p>
                      <a:pPr algn="ctr" fontAlgn="ctr"/>
                      <a:r>
                        <a:rPr lang="es-ES_tradnl" sz="1400" b="1" i="1" u="none" strike="noStrike" dirty="0">
                          <a:latin typeface="Arial"/>
                        </a:rPr>
                        <a:t>4.006</a:t>
                      </a:r>
                    </a:p>
                  </a:txBody>
                  <a:tcPr marL="0" marR="0" marT="0" marB="0" anchor="ctr">
                    <a:lnT w="38100" cap="flat" cmpd="sng" algn="ctr">
                      <a:solidFill>
                        <a:schemeClr val="tx1"/>
                      </a:solidFill>
                      <a:prstDash val="solid"/>
                      <a:round/>
                      <a:headEnd type="none" w="med" len="med"/>
                      <a:tailEnd type="none" w="med" len="med"/>
                    </a:lnT>
                  </a:tcPr>
                </a:tc>
                <a:tc>
                  <a:txBody>
                    <a:bodyPr/>
                    <a:lstStyle/>
                    <a:p>
                      <a:pPr algn="ctr" fontAlgn="ctr"/>
                      <a:r>
                        <a:rPr lang="es-ES_tradnl" sz="1400" b="1" i="1" u="none" strike="noStrike" dirty="0">
                          <a:latin typeface="Arial"/>
                        </a:rPr>
                        <a:t>4.050</a:t>
                      </a:r>
                    </a:p>
                  </a:txBody>
                  <a:tcPr marL="0" marR="0" marT="0" marB="0" anchor="ctr">
                    <a:lnT w="38100" cap="flat" cmpd="sng" algn="ctr">
                      <a:solidFill>
                        <a:schemeClr val="tx1"/>
                      </a:solidFill>
                      <a:prstDash val="solid"/>
                      <a:round/>
                      <a:headEnd type="none" w="med" len="med"/>
                      <a:tailEnd type="none" w="med" len="med"/>
                    </a:lnT>
                  </a:tcPr>
                </a:tc>
                <a:tc>
                  <a:txBody>
                    <a:bodyPr/>
                    <a:lstStyle/>
                    <a:p>
                      <a:pPr algn="ctr" fontAlgn="ctr"/>
                      <a:r>
                        <a:rPr lang="es-ES_tradnl" sz="1400" b="1" i="1" u="none" strike="noStrike" dirty="0">
                          <a:latin typeface="Arial"/>
                        </a:rPr>
                        <a:t>4.090</a:t>
                      </a:r>
                    </a:p>
                  </a:txBody>
                  <a:tcPr marL="0" marR="0" marT="0" marB="0" anchor="ctr">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tcPr>
                </a:tc>
              </a:tr>
              <a:tr h="377110">
                <a:tc>
                  <a:txBody>
                    <a:bodyPr/>
                    <a:lstStyle/>
                    <a:p>
                      <a:pPr marL="0" indent="176213" algn="l" fontAlgn="ctr"/>
                      <a:r>
                        <a:rPr lang="es-ES_tradnl" sz="1400" b="0" i="1" u="none" strike="noStrike" dirty="0" smtClean="0">
                          <a:effectLst/>
                          <a:latin typeface="Arial"/>
                        </a:rPr>
                        <a:t>Fracasos tras intento cesación</a:t>
                      </a:r>
                      <a:r>
                        <a:rPr lang="es-ES_tradnl" sz="1400" b="0" i="1" u="none" strike="noStrike" baseline="0" dirty="0" smtClean="0">
                          <a:effectLst/>
                          <a:latin typeface="Arial"/>
                        </a:rPr>
                        <a:t> </a:t>
                      </a:r>
                      <a:endParaRPr lang="es-ES_tradnl" sz="1400" b="0" i="1" u="none" strike="noStrike" dirty="0">
                        <a:effectLst/>
                        <a:latin typeface="Arial"/>
                      </a:endParaRPr>
                    </a:p>
                  </a:txBody>
                  <a:tcPr marL="180000" marR="0" marT="0" marB="0" anchor="ctr">
                    <a:lnL w="38100" cap="flat" cmpd="sng" algn="ctr">
                      <a:solidFill>
                        <a:schemeClr val="tx1"/>
                      </a:solidFill>
                      <a:prstDash val="solid"/>
                      <a:round/>
                      <a:headEnd type="none" w="med" len="med"/>
                      <a:tailEnd type="none" w="med" len="med"/>
                    </a:lnL>
                  </a:tcPr>
                </a:tc>
                <a:tc>
                  <a:txBody>
                    <a:bodyPr/>
                    <a:lstStyle/>
                    <a:p>
                      <a:endParaRPr lang="es-ES_tradnl" b="1" i="1" dirty="0">
                        <a:effectLst/>
                      </a:endParaRPr>
                    </a:p>
                  </a:txBody>
                  <a:tcPr marL="0" marR="0" marT="0" marB="0" anchor="ctr"/>
                </a:tc>
                <a:tc>
                  <a:txBody>
                    <a:bodyPr/>
                    <a:lstStyle/>
                    <a:p>
                      <a:pPr algn="ctr" fontAlgn="ctr"/>
                      <a:r>
                        <a:rPr lang="es-ES_tradnl" sz="1400" b="1" i="1" u="none" strike="noStrike" dirty="0">
                          <a:latin typeface="Arial"/>
                        </a:rPr>
                        <a:t>17.164</a:t>
                      </a:r>
                    </a:p>
                  </a:txBody>
                  <a:tcPr marL="0" marR="0" marT="0" marB="0" anchor="ctr"/>
                </a:tc>
                <a:tc>
                  <a:txBody>
                    <a:bodyPr/>
                    <a:lstStyle/>
                    <a:p>
                      <a:pPr algn="ctr" fontAlgn="ctr"/>
                      <a:r>
                        <a:rPr lang="es-ES_tradnl" sz="1400" b="1" i="1" u="none" strike="noStrike">
                          <a:latin typeface="Arial"/>
                        </a:rPr>
                        <a:t>13.881</a:t>
                      </a:r>
                    </a:p>
                  </a:txBody>
                  <a:tcPr marL="0" marR="0" marT="0" marB="0" anchor="ctr"/>
                </a:tc>
                <a:tc>
                  <a:txBody>
                    <a:bodyPr/>
                    <a:lstStyle/>
                    <a:p>
                      <a:pPr algn="ctr" fontAlgn="ctr"/>
                      <a:r>
                        <a:rPr lang="es-ES_tradnl" sz="1400" b="1" i="1" u="none" strike="noStrike">
                          <a:latin typeface="Arial"/>
                        </a:rPr>
                        <a:t>12.002</a:t>
                      </a:r>
                    </a:p>
                  </a:txBody>
                  <a:tcPr marL="0" marR="0" marT="0" marB="0" anchor="ctr"/>
                </a:tc>
                <a:tc>
                  <a:txBody>
                    <a:bodyPr/>
                    <a:lstStyle/>
                    <a:p>
                      <a:pPr algn="ctr" fontAlgn="ctr"/>
                      <a:r>
                        <a:rPr lang="es-ES_tradnl" sz="1400" b="1" i="1" u="none" strike="noStrike">
                          <a:latin typeface="Arial"/>
                        </a:rPr>
                        <a:t>5.712</a:t>
                      </a:r>
                    </a:p>
                  </a:txBody>
                  <a:tcPr marL="0" marR="0" marT="0" marB="0" anchor="ctr">
                    <a:lnR w="38100" cap="flat" cmpd="sng" algn="ctr">
                      <a:solidFill>
                        <a:schemeClr val="tx1"/>
                      </a:solidFill>
                      <a:prstDash val="solid"/>
                      <a:round/>
                      <a:headEnd type="none" w="med" len="med"/>
                      <a:tailEnd type="none" w="med" len="med"/>
                    </a:lnR>
                  </a:tcPr>
                </a:tc>
              </a:tr>
              <a:tr h="377110">
                <a:tc>
                  <a:txBody>
                    <a:bodyPr/>
                    <a:lstStyle/>
                    <a:p>
                      <a:pPr marL="0" indent="176213" algn="l" fontAlgn="ctr"/>
                      <a:r>
                        <a:rPr lang="es-ES_tradnl" sz="1400" b="0" i="1" u="none" strike="noStrike" dirty="0" smtClean="0">
                          <a:effectLst/>
                          <a:latin typeface="Arial"/>
                        </a:rPr>
                        <a:t>Recaídas tras abstinencia</a:t>
                      </a:r>
                      <a:r>
                        <a:rPr lang="es-ES_tradnl" sz="1400" b="0" i="1" u="none" strike="noStrike" baseline="0" dirty="0" smtClean="0">
                          <a:effectLst/>
                          <a:latin typeface="Arial"/>
                        </a:rPr>
                        <a:t> </a:t>
                      </a:r>
                      <a:r>
                        <a:rPr lang="es-ES_tradnl" sz="1400" b="0" i="1" u="none" strike="noStrike" dirty="0" smtClean="0">
                          <a:effectLst/>
                          <a:latin typeface="Arial"/>
                        </a:rPr>
                        <a:t>52 semanas</a:t>
                      </a:r>
                      <a:endParaRPr lang="es-ES_tradnl" sz="1400" b="0" i="1" u="none" strike="noStrike" dirty="0">
                        <a:effectLst/>
                        <a:latin typeface="Arial"/>
                      </a:endParaRPr>
                    </a:p>
                  </a:txBody>
                  <a:tcPr marL="180000" marR="0" marT="0" marB="0" anchor="ctr">
                    <a:lnL w="38100" cap="flat" cmpd="sng" algn="ctr">
                      <a:solidFill>
                        <a:schemeClr val="tx1"/>
                      </a:solidFill>
                      <a:prstDash val="solid"/>
                      <a:round/>
                      <a:headEnd type="none" w="med" len="med"/>
                      <a:tailEnd type="none" w="med" len="med"/>
                    </a:lnL>
                    <a:lnB w="38100" cap="flat" cmpd="sng" algn="ctr">
                      <a:solidFill>
                        <a:schemeClr val="tx1"/>
                      </a:solidFill>
                      <a:prstDash val="solid"/>
                      <a:round/>
                      <a:headEnd type="none" w="med" len="med"/>
                      <a:tailEnd type="none" w="med" len="med"/>
                    </a:lnB>
                  </a:tcPr>
                </a:tc>
                <a:tc>
                  <a:txBody>
                    <a:bodyPr/>
                    <a:lstStyle/>
                    <a:p>
                      <a:endParaRPr lang="es-ES_tradnl" b="1" i="1" dirty="0">
                        <a:effectLst/>
                      </a:endParaRPr>
                    </a:p>
                  </a:txBody>
                  <a:tcPr marL="0" marR="0" marT="0" marB="0" anchor="ctr">
                    <a:lnB w="38100" cap="flat" cmpd="sng" algn="ctr">
                      <a:solidFill>
                        <a:schemeClr val="tx1"/>
                      </a:solidFill>
                      <a:prstDash val="solid"/>
                      <a:round/>
                      <a:headEnd type="none" w="med" len="med"/>
                      <a:tailEnd type="none" w="med" len="med"/>
                    </a:lnB>
                  </a:tcPr>
                </a:tc>
                <a:tc>
                  <a:txBody>
                    <a:bodyPr/>
                    <a:lstStyle/>
                    <a:p>
                      <a:pPr algn="ctr" fontAlgn="ctr"/>
                      <a:r>
                        <a:rPr lang="es-ES_tradnl" sz="1400" b="1" i="1" u="none" strike="noStrike" dirty="0">
                          <a:latin typeface="Arial"/>
                        </a:rPr>
                        <a:t>287</a:t>
                      </a:r>
                    </a:p>
                  </a:txBody>
                  <a:tcPr marL="0" marR="0" marT="0" marB="0" anchor="ctr">
                    <a:lnB w="38100" cap="flat" cmpd="sng" algn="ctr">
                      <a:solidFill>
                        <a:schemeClr val="tx1"/>
                      </a:solidFill>
                      <a:prstDash val="solid"/>
                      <a:round/>
                      <a:headEnd type="none" w="med" len="med"/>
                      <a:tailEnd type="none" w="med" len="med"/>
                    </a:lnB>
                  </a:tcPr>
                </a:tc>
                <a:tc>
                  <a:txBody>
                    <a:bodyPr/>
                    <a:lstStyle/>
                    <a:p>
                      <a:pPr algn="ctr" fontAlgn="ctr"/>
                      <a:r>
                        <a:rPr lang="es-ES_tradnl" sz="1400" b="1" i="1" u="none" strike="noStrike" dirty="0">
                          <a:latin typeface="Arial"/>
                        </a:rPr>
                        <a:t>505</a:t>
                      </a:r>
                    </a:p>
                  </a:txBody>
                  <a:tcPr marL="0" marR="0" marT="0" marB="0" anchor="ctr">
                    <a:lnB w="38100" cap="flat" cmpd="sng" algn="ctr">
                      <a:solidFill>
                        <a:schemeClr val="tx1"/>
                      </a:solidFill>
                      <a:prstDash val="solid"/>
                      <a:round/>
                      <a:headEnd type="none" w="med" len="med"/>
                      <a:tailEnd type="none" w="med" len="med"/>
                    </a:lnB>
                  </a:tcPr>
                </a:tc>
                <a:tc>
                  <a:txBody>
                    <a:bodyPr/>
                    <a:lstStyle/>
                    <a:p>
                      <a:pPr algn="ctr" fontAlgn="ctr"/>
                      <a:r>
                        <a:rPr lang="es-ES_tradnl" sz="1400" b="1" i="1" u="none" strike="noStrike" dirty="0">
                          <a:latin typeface="Arial"/>
                        </a:rPr>
                        <a:t>681</a:t>
                      </a:r>
                    </a:p>
                  </a:txBody>
                  <a:tcPr marL="0" marR="0" marT="0" marB="0" anchor="ctr">
                    <a:lnB w="38100" cap="flat" cmpd="sng" algn="ctr">
                      <a:solidFill>
                        <a:schemeClr val="tx1"/>
                      </a:solidFill>
                      <a:prstDash val="solid"/>
                      <a:round/>
                      <a:headEnd type="none" w="med" len="med"/>
                      <a:tailEnd type="none" w="med" len="med"/>
                    </a:lnB>
                  </a:tcPr>
                </a:tc>
                <a:tc>
                  <a:txBody>
                    <a:bodyPr/>
                    <a:lstStyle/>
                    <a:p>
                      <a:pPr algn="ctr" fontAlgn="ctr"/>
                      <a:r>
                        <a:rPr lang="es-ES_tradnl" sz="1400" b="1" i="1" u="none" strike="noStrike" dirty="0">
                          <a:latin typeface="Arial"/>
                        </a:rPr>
                        <a:t>572</a:t>
                      </a:r>
                    </a:p>
                  </a:txBody>
                  <a:tcPr marL="0" marR="0" marT="0" marB="0" anchor="ctr">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r>
              <a:tr h="377110">
                <a:tc>
                  <a:txBody>
                    <a:bodyPr/>
                    <a:lstStyle/>
                    <a:p>
                      <a:pPr marL="0" marR="0" indent="176213" algn="l" defTabSz="914400" rtl="0" eaLnBrk="1" fontAlgn="ctr" latinLnBrk="0" hangingPunct="1">
                        <a:lnSpc>
                          <a:spcPct val="100000"/>
                        </a:lnSpc>
                        <a:spcBef>
                          <a:spcPts val="0"/>
                        </a:spcBef>
                        <a:spcAft>
                          <a:spcPts val="0"/>
                        </a:spcAft>
                        <a:buClrTx/>
                        <a:buSzTx/>
                        <a:buFontTx/>
                        <a:buNone/>
                        <a:tabLst/>
                        <a:defRPr/>
                      </a:pPr>
                      <a:r>
                        <a:rPr lang="es-ES_tradnl" sz="1600" b="1" i="0" u="none" strike="noStrike" dirty="0" smtClean="0">
                          <a:solidFill>
                            <a:schemeClr val="bg1"/>
                          </a:solidFill>
                          <a:latin typeface="Arial"/>
                        </a:rPr>
                        <a:t>Total Tratados</a:t>
                      </a:r>
                      <a:r>
                        <a:rPr lang="es-ES_tradnl" sz="1600" b="1" i="0" u="none" strike="noStrike" baseline="0" dirty="0" smtClean="0">
                          <a:solidFill>
                            <a:schemeClr val="bg1"/>
                          </a:solidFill>
                          <a:latin typeface="Arial"/>
                        </a:rPr>
                        <a:t> en el año</a:t>
                      </a:r>
                      <a:endParaRPr lang="es-ES_tradnl" sz="1600" b="1" i="0" u="none" strike="noStrike" dirty="0" smtClean="0">
                        <a:solidFill>
                          <a:schemeClr val="bg1"/>
                        </a:solidFill>
                        <a:latin typeface="Arial"/>
                      </a:endParaRPr>
                    </a:p>
                  </a:txBody>
                  <a:tcPr marL="180000" marR="0" marT="0" marB="0" anchor="ctr">
                    <a:lnT w="38100" cap="flat" cmpd="sng" algn="ctr">
                      <a:solidFill>
                        <a:schemeClr val="tx1"/>
                      </a:solidFill>
                      <a:prstDash val="solid"/>
                      <a:round/>
                      <a:headEnd type="none" w="med" len="med"/>
                      <a:tailEnd type="none" w="med" len="med"/>
                    </a:lnT>
                    <a:solidFill>
                      <a:schemeClr val="accent1">
                        <a:lumMod val="75000"/>
                      </a:schemeClr>
                    </a:solidFill>
                  </a:tcPr>
                </a:tc>
                <a:tc>
                  <a:txBody>
                    <a:bodyPr/>
                    <a:lstStyle/>
                    <a:p>
                      <a:pPr algn="ctr" fontAlgn="b"/>
                      <a:r>
                        <a:rPr lang="es-ES_tradnl" sz="1600" b="1" i="0" u="none" strike="noStrike" dirty="0">
                          <a:solidFill>
                            <a:schemeClr val="bg1"/>
                          </a:solidFill>
                          <a:latin typeface="Arial"/>
                        </a:rPr>
                        <a:t>26.740</a:t>
                      </a:r>
                    </a:p>
                  </a:txBody>
                  <a:tcPr marL="0" marR="0" marT="0" marB="0" anchor="ctr">
                    <a:lnT w="38100" cap="flat" cmpd="sng" algn="ctr">
                      <a:solidFill>
                        <a:schemeClr val="tx1"/>
                      </a:solidFill>
                      <a:prstDash val="solid"/>
                      <a:round/>
                      <a:headEnd type="none" w="med" len="med"/>
                      <a:tailEnd type="none" w="med" len="med"/>
                    </a:lnT>
                    <a:solidFill>
                      <a:schemeClr val="accent1">
                        <a:lumMod val="75000"/>
                      </a:schemeClr>
                    </a:solidFill>
                  </a:tcPr>
                </a:tc>
                <a:tc>
                  <a:txBody>
                    <a:bodyPr/>
                    <a:lstStyle/>
                    <a:p>
                      <a:pPr algn="ctr" fontAlgn="b"/>
                      <a:r>
                        <a:rPr lang="es-ES_tradnl" sz="1600" b="1" i="0" u="none" strike="noStrike" dirty="0">
                          <a:solidFill>
                            <a:schemeClr val="bg1"/>
                          </a:solidFill>
                          <a:latin typeface="Arial"/>
                        </a:rPr>
                        <a:t>21.410</a:t>
                      </a:r>
                    </a:p>
                  </a:txBody>
                  <a:tcPr marL="0" marR="0" marT="0" marB="0" anchor="ctr">
                    <a:lnT w="38100" cap="flat" cmpd="sng" algn="ctr">
                      <a:solidFill>
                        <a:schemeClr val="tx1"/>
                      </a:solidFill>
                      <a:prstDash val="solid"/>
                      <a:round/>
                      <a:headEnd type="none" w="med" len="med"/>
                      <a:tailEnd type="none" w="med" len="med"/>
                    </a:lnT>
                    <a:solidFill>
                      <a:schemeClr val="accent1">
                        <a:lumMod val="75000"/>
                      </a:schemeClr>
                    </a:solidFill>
                  </a:tcPr>
                </a:tc>
                <a:tc>
                  <a:txBody>
                    <a:bodyPr/>
                    <a:lstStyle/>
                    <a:p>
                      <a:pPr algn="ctr" fontAlgn="b"/>
                      <a:r>
                        <a:rPr lang="es-ES_tradnl" sz="1600" b="1" i="0" u="none" strike="noStrike" dirty="0">
                          <a:solidFill>
                            <a:schemeClr val="bg1"/>
                          </a:solidFill>
                          <a:latin typeface="Arial"/>
                        </a:rPr>
                        <a:t>18.392</a:t>
                      </a:r>
                    </a:p>
                  </a:txBody>
                  <a:tcPr marL="0" marR="0" marT="0" marB="0" anchor="ctr">
                    <a:lnT w="38100" cap="flat" cmpd="sng" algn="ctr">
                      <a:solidFill>
                        <a:schemeClr val="tx1"/>
                      </a:solidFill>
                      <a:prstDash val="solid"/>
                      <a:round/>
                      <a:headEnd type="none" w="med" len="med"/>
                      <a:tailEnd type="none" w="med" len="med"/>
                    </a:lnT>
                    <a:solidFill>
                      <a:schemeClr val="accent1">
                        <a:lumMod val="75000"/>
                      </a:schemeClr>
                    </a:solidFill>
                  </a:tcPr>
                </a:tc>
                <a:tc>
                  <a:txBody>
                    <a:bodyPr/>
                    <a:lstStyle/>
                    <a:p>
                      <a:pPr algn="ctr" fontAlgn="b"/>
                      <a:r>
                        <a:rPr lang="es-ES_tradnl" sz="1600" b="1" i="0" u="none" strike="noStrike" dirty="0">
                          <a:solidFill>
                            <a:schemeClr val="bg1"/>
                          </a:solidFill>
                          <a:latin typeface="Arial"/>
                        </a:rPr>
                        <a:t>16.733</a:t>
                      </a:r>
                    </a:p>
                  </a:txBody>
                  <a:tcPr marL="0" marR="0" marT="0" marB="0" anchor="ctr">
                    <a:lnT w="38100" cap="flat" cmpd="sng" algn="ctr">
                      <a:solidFill>
                        <a:schemeClr val="tx1"/>
                      </a:solidFill>
                      <a:prstDash val="solid"/>
                      <a:round/>
                      <a:headEnd type="none" w="med" len="med"/>
                      <a:tailEnd type="none" w="med" len="med"/>
                    </a:lnT>
                    <a:solidFill>
                      <a:schemeClr val="accent1">
                        <a:lumMod val="75000"/>
                      </a:schemeClr>
                    </a:solidFill>
                  </a:tcPr>
                </a:tc>
                <a:tc>
                  <a:txBody>
                    <a:bodyPr/>
                    <a:lstStyle/>
                    <a:p>
                      <a:pPr algn="ctr" fontAlgn="b"/>
                      <a:r>
                        <a:rPr lang="es-ES_tradnl" sz="1600" b="1" i="0" u="none" strike="noStrike" dirty="0">
                          <a:solidFill>
                            <a:schemeClr val="bg1"/>
                          </a:solidFill>
                          <a:latin typeface="Arial"/>
                        </a:rPr>
                        <a:t>10.374</a:t>
                      </a:r>
                    </a:p>
                  </a:txBody>
                  <a:tcPr marL="0" marR="0" marT="0" marB="0" anchor="ctr">
                    <a:lnT w="38100" cap="flat" cmpd="sng" algn="ctr">
                      <a:solidFill>
                        <a:schemeClr val="tx1"/>
                      </a:solidFill>
                      <a:prstDash val="solid"/>
                      <a:round/>
                      <a:headEnd type="none" w="med" len="med"/>
                      <a:tailEnd type="none" w="med" len="med"/>
                    </a:lnT>
                    <a:solidFill>
                      <a:schemeClr val="accent1">
                        <a:lumMod val="75000"/>
                      </a:schemeClr>
                    </a:solidFill>
                  </a:tcPr>
                </a:tc>
              </a:tr>
            </a:tbl>
          </a:graphicData>
        </a:graphic>
      </p:graphicFrame>
      <p:sp>
        <p:nvSpPr>
          <p:cNvPr id="8194" name="1 Título"/>
          <p:cNvSpPr>
            <a:spLocks noGrp="1"/>
          </p:cNvSpPr>
          <p:nvPr>
            <p:ph type="title"/>
          </p:nvPr>
        </p:nvSpPr>
        <p:spPr>
          <a:xfrm>
            <a:off x="251520" y="260648"/>
            <a:ext cx="8136904" cy="508918"/>
          </a:xfrm>
        </p:spPr>
        <p:txBody>
          <a:bodyPr/>
          <a:lstStyle/>
          <a:p>
            <a:pPr eaLnBrk="1" fontAlgn="auto" hangingPunct="1">
              <a:spcAft>
                <a:spcPts val="0"/>
              </a:spcAft>
              <a:defRPr/>
            </a:pPr>
            <a:r>
              <a:rPr lang="es-ES_tradnl" sz="2400" u="sng" dirty="0" smtClean="0">
                <a:solidFill>
                  <a:schemeClr val="tx1"/>
                </a:solidFill>
                <a:effectLst/>
              </a:rPr>
              <a:t>Resultados: Escenario financiación 2 </a:t>
            </a:r>
            <a:br>
              <a:rPr lang="es-ES_tradnl" sz="2400" u="sng" dirty="0" smtClean="0">
                <a:solidFill>
                  <a:schemeClr val="tx1"/>
                </a:solidFill>
                <a:effectLst/>
              </a:rPr>
            </a:br>
            <a:r>
              <a:rPr lang="es-ES_tradnl" sz="2000" u="sng" dirty="0" smtClean="0">
                <a:solidFill>
                  <a:schemeClr val="tx1"/>
                </a:solidFill>
                <a:effectLst/>
              </a:rPr>
              <a:t>Total población a tratar por año de AIP </a:t>
            </a:r>
            <a:endParaRPr lang="es-ES_tradnl" sz="2400" u="sng" dirty="0" smtClean="0">
              <a:solidFill>
                <a:schemeClr val="tx1"/>
              </a:solidFill>
              <a:effectLst/>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Título"/>
          <p:cNvSpPr>
            <a:spLocks noGrp="1"/>
          </p:cNvSpPr>
          <p:nvPr>
            <p:ph type="title"/>
          </p:nvPr>
        </p:nvSpPr>
        <p:spPr>
          <a:xfrm>
            <a:off x="251520" y="548680"/>
            <a:ext cx="8229600" cy="576064"/>
          </a:xfrm>
        </p:spPr>
        <p:txBody>
          <a:bodyPr>
            <a:normAutofit fontScale="90000"/>
          </a:bodyPr>
          <a:lstStyle/>
          <a:p>
            <a:pPr eaLnBrk="1" fontAlgn="auto" hangingPunct="1">
              <a:spcAft>
                <a:spcPts val="0"/>
              </a:spcAft>
              <a:defRPr/>
            </a:pPr>
            <a:r>
              <a:rPr lang="es-ES_tradnl" sz="2700" u="sng" dirty="0" smtClean="0">
                <a:solidFill>
                  <a:schemeClr val="tx1"/>
                </a:solidFill>
                <a:effectLst/>
              </a:rPr>
              <a:t>Resultados: Escenario financiación 2</a:t>
            </a:r>
            <a:br>
              <a:rPr lang="es-ES_tradnl" sz="2700" u="sng" dirty="0" smtClean="0">
                <a:solidFill>
                  <a:schemeClr val="tx1"/>
                </a:solidFill>
                <a:effectLst/>
              </a:rPr>
            </a:br>
            <a:r>
              <a:rPr lang="es-ES_tradnl" sz="1300" u="sng" dirty="0" smtClean="0">
                <a:solidFill>
                  <a:schemeClr val="tx1"/>
                </a:solidFill>
                <a:effectLst/>
              </a:rPr>
              <a:t/>
            </a:r>
            <a:br>
              <a:rPr lang="es-ES_tradnl" sz="1300" u="sng" dirty="0" smtClean="0">
                <a:solidFill>
                  <a:schemeClr val="tx1"/>
                </a:solidFill>
                <a:effectLst/>
              </a:rPr>
            </a:br>
            <a:r>
              <a:rPr lang="es-ES_tradnl" sz="2200" u="sng" dirty="0" smtClean="0">
                <a:solidFill>
                  <a:schemeClr val="tx1"/>
                </a:solidFill>
                <a:effectLst/>
              </a:rPr>
              <a:t>Intentos de cesación tabáquica</a:t>
            </a:r>
            <a:r>
              <a:rPr lang="es-ES_tradnl" sz="2200" i="1" u="sng" dirty="0" smtClean="0">
                <a:solidFill>
                  <a:schemeClr val="tx1"/>
                </a:solidFill>
                <a:effectLst/>
              </a:rPr>
              <a:t>,</a:t>
            </a:r>
            <a:r>
              <a:rPr lang="es-ES_tradnl" sz="2200" u="sng" dirty="0" smtClean="0">
                <a:solidFill>
                  <a:schemeClr val="tx1"/>
                </a:solidFill>
                <a:effectLst/>
              </a:rPr>
              <a:t> total y según fármaco</a:t>
            </a:r>
          </a:p>
        </p:txBody>
      </p:sp>
      <p:graphicFrame>
        <p:nvGraphicFramePr>
          <p:cNvPr id="6" name="3 Marcador de contenido"/>
          <p:cNvGraphicFramePr>
            <a:graphicFrameLocks/>
          </p:cNvGraphicFramePr>
          <p:nvPr/>
        </p:nvGraphicFramePr>
        <p:xfrm>
          <a:off x="251842" y="1340768"/>
          <a:ext cx="8640958" cy="885696"/>
        </p:xfrm>
        <a:graphic>
          <a:graphicData uri="http://schemas.openxmlformats.org/drawingml/2006/table">
            <a:tbl>
              <a:tblPr firstRow="1" bandRow="1">
                <a:tableStyleId>{5C22544A-7EE6-4342-B048-85BDC9FD1C3A}</a:tableStyleId>
              </a:tblPr>
              <a:tblGrid>
                <a:gridCol w="1655862"/>
                <a:gridCol w="1224136"/>
                <a:gridCol w="1080120"/>
                <a:gridCol w="1080120"/>
                <a:gridCol w="1080120"/>
                <a:gridCol w="1152128"/>
                <a:gridCol w="1368472"/>
              </a:tblGrid>
              <a:tr h="442848">
                <a:tc>
                  <a:txBody>
                    <a:bodyPr/>
                    <a:lstStyle/>
                    <a:p>
                      <a:pPr marL="0" algn="ctr" rtl="0" eaLnBrk="1" fontAlgn="ctr" latinLnBrk="0" hangingPunct="1"/>
                      <a:endParaRPr kumimoji="0" lang="es-ES_tradnl" sz="2000" b="1" i="0" u="none" strike="noStrike" kern="1200" dirty="0">
                        <a:solidFill>
                          <a:schemeClr val="tx1"/>
                        </a:solidFill>
                        <a:latin typeface="Arial"/>
                        <a:ea typeface="+mn-ea"/>
                        <a:cs typeface="+mn-cs"/>
                      </a:endParaRPr>
                    </a:p>
                  </a:txBody>
                  <a:tcPr marL="0" marR="0" marT="0" marB="0" anchor="ctr"/>
                </a:tc>
                <a:tc>
                  <a:txBody>
                    <a:bodyPr/>
                    <a:lstStyle/>
                    <a:p>
                      <a:pPr marL="0" algn="ctr" rtl="0" eaLnBrk="1" fontAlgn="ctr" latinLnBrk="0" hangingPunct="1"/>
                      <a:r>
                        <a:rPr kumimoji="0" lang="es-ES_tradnl" sz="1800" b="1" i="0" u="none" strike="noStrike" kern="1200" dirty="0">
                          <a:solidFill>
                            <a:schemeClr val="bg1"/>
                          </a:solidFill>
                          <a:effectLst>
                            <a:outerShdw blurRad="38100" dist="38100" dir="2700000" algn="tl">
                              <a:srgbClr val="000000">
                                <a:alpha val="43137"/>
                              </a:srgbClr>
                            </a:outerShdw>
                          </a:effectLst>
                          <a:latin typeface="Arial"/>
                          <a:ea typeface="+mn-ea"/>
                          <a:cs typeface="+mn-cs"/>
                        </a:rPr>
                        <a:t>Año </a:t>
                      </a:r>
                      <a:r>
                        <a:rPr kumimoji="0" lang="es-ES_tradnl" sz="1800" b="1" i="0" u="none" strike="noStrike" kern="1200" dirty="0" smtClean="0">
                          <a:solidFill>
                            <a:schemeClr val="bg1"/>
                          </a:solidFill>
                          <a:effectLst>
                            <a:outerShdw blurRad="38100" dist="38100" dir="2700000" algn="tl">
                              <a:srgbClr val="000000">
                                <a:alpha val="43137"/>
                              </a:srgbClr>
                            </a:outerShdw>
                          </a:effectLst>
                          <a:latin typeface="Arial"/>
                          <a:ea typeface="+mn-ea"/>
                          <a:cs typeface="+mn-cs"/>
                        </a:rPr>
                        <a:t>base</a:t>
                      </a:r>
                      <a:endParaRPr kumimoji="0" lang="es-ES_tradnl" sz="1800" b="1" i="0" u="none" strike="noStrike" kern="1200" dirty="0">
                        <a:solidFill>
                          <a:schemeClr val="bg1"/>
                        </a:solidFill>
                        <a:effectLst>
                          <a:outerShdw blurRad="38100" dist="38100" dir="2700000" algn="tl">
                            <a:srgbClr val="000000">
                              <a:alpha val="43137"/>
                            </a:srgbClr>
                          </a:outerShdw>
                        </a:effectLst>
                        <a:latin typeface="Arial"/>
                        <a:ea typeface="+mn-ea"/>
                        <a:cs typeface="+mn-cs"/>
                      </a:endParaRPr>
                    </a:p>
                  </a:txBody>
                  <a:tcPr marL="0" marR="0" marT="0" marB="0" anchor="ctr"/>
                </a:tc>
                <a:tc>
                  <a:txBody>
                    <a:bodyPr/>
                    <a:lstStyle/>
                    <a:p>
                      <a:pPr marL="0" algn="ctr" rtl="0" eaLnBrk="1" fontAlgn="ctr" latinLnBrk="0" hangingPunct="1"/>
                      <a:r>
                        <a:rPr kumimoji="0" lang="es-ES_tradnl" sz="1800" b="1" i="0" u="none" strike="noStrike" kern="1200" dirty="0" smtClean="0">
                          <a:solidFill>
                            <a:schemeClr val="bg1"/>
                          </a:solidFill>
                          <a:effectLst>
                            <a:outerShdw blurRad="38100" dist="38100" dir="2700000" algn="tl">
                              <a:srgbClr val="000000">
                                <a:alpha val="43137"/>
                              </a:srgbClr>
                            </a:outerShdw>
                          </a:effectLst>
                          <a:latin typeface="Arial"/>
                          <a:ea typeface="+mn-ea"/>
                          <a:cs typeface="+mn-cs"/>
                        </a:rPr>
                        <a:t>2º año</a:t>
                      </a:r>
                      <a:endParaRPr kumimoji="0" lang="es-ES_tradnl" sz="1800" b="1" i="0" u="none" strike="noStrike" kern="1200" dirty="0">
                        <a:solidFill>
                          <a:schemeClr val="bg1"/>
                        </a:solidFill>
                        <a:effectLst>
                          <a:outerShdw blurRad="38100" dist="38100" dir="2700000" algn="tl">
                            <a:srgbClr val="000000">
                              <a:alpha val="43137"/>
                            </a:srgbClr>
                          </a:outerShdw>
                        </a:effectLst>
                        <a:latin typeface="Arial"/>
                        <a:ea typeface="+mn-ea"/>
                        <a:cs typeface="+mn-cs"/>
                      </a:endParaRPr>
                    </a:p>
                  </a:txBody>
                  <a:tcPr marL="0" marR="0" marT="0" marB="0" anchor="ctr"/>
                </a:tc>
                <a:tc>
                  <a:txBody>
                    <a:bodyPr/>
                    <a:lstStyle/>
                    <a:p>
                      <a:pPr marL="0" algn="ctr" rtl="0" eaLnBrk="1" fontAlgn="ctr" latinLnBrk="0" hangingPunct="1"/>
                      <a:r>
                        <a:rPr kumimoji="0" lang="es-ES_tradnl" sz="1800" b="1" i="0" u="none" strike="noStrike" kern="1200" dirty="0" smtClean="0">
                          <a:solidFill>
                            <a:schemeClr val="bg1"/>
                          </a:solidFill>
                          <a:effectLst>
                            <a:outerShdw blurRad="38100" dist="38100" dir="2700000" algn="tl">
                              <a:srgbClr val="000000">
                                <a:alpha val="43137"/>
                              </a:srgbClr>
                            </a:outerShdw>
                          </a:effectLst>
                          <a:latin typeface="Arial"/>
                          <a:ea typeface="+mn-ea"/>
                          <a:cs typeface="+mn-cs"/>
                        </a:rPr>
                        <a:t>3</a:t>
                      </a:r>
                      <a:r>
                        <a:rPr kumimoji="0" lang="es-ES_tradnl" sz="1800" b="1" i="0" u="none" strike="noStrike" kern="1200" baseline="30000" dirty="0" smtClean="0">
                          <a:solidFill>
                            <a:schemeClr val="bg1"/>
                          </a:solidFill>
                          <a:effectLst>
                            <a:outerShdw blurRad="38100" dist="38100" dir="2700000" algn="tl">
                              <a:srgbClr val="000000">
                                <a:alpha val="43137"/>
                              </a:srgbClr>
                            </a:outerShdw>
                          </a:effectLst>
                          <a:latin typeface="Arial"/>
                          <a:ea typeface="+mn-ea"/>
                          <a:cs typeface="+mn-cs"/>
                        </a:rPr>
                        <a:t>r</a:t>
                      </a:r>
                      <a:r>
                        <a:rPr kumimoji="0" lang="es-ES_tradnl" sz="1800" b="1" i="0" u="none" strike="noStrike" kern="1200" dirty="0" smtClean="0">
                          <a:solidFill>
                            <a:schemeClr val="bg1"/>
                          </a:solidFill>
                          <a:effectLst>
                            <a:outerShdw blurRad="38100" dist="38100" dir="2700000" algn="tl">
                              <a:srgbClr val="000000">
                                <a:alpha val="43137"/>
                              </a:srgbClr>
                            </a:outerShdw>
                          </a:effectLst>
                          <a:latin typeface="Arial"/>
                          <a:ea typeface="+mn-ea"/>
                          <a:cs typeface="+mn-cs"/>
                        </a:rPr>
                        <a:t> año</a:t>
                      </a:r>
                      <a:endParaRPr kumimoji="0" lang="es-ES_tradnl" sz="1800" b="1" i="0" u="none" strike="noStrike" kern="1200" dirty="0">
                        <a:solidFill>
                          <a:schemeClr val="bg1"/>
                        </a:solidFill>
                        <a:effectLst>
                          <a:outerShdw blurRad="38100" dist="38100" dir="2700000" algn="tl">
                            <a:srgbClr val="000000">
                              <a:alpha val="43137"/>
                            </a:srgbClr>
                          </a:outerShdw>
                        </a:effectLst>
                        <a:latin typeface="Arial"/>
                        <a:ea typeface="+mn-ea"/>
                        <a:cs typeface="+mn-cs"/>
                      </a:endParaRPr>
                    </a:p>
                  </a:txBody>
                  <a:tcPr marL="0" marR="0" marT="0" marB="0" anchor="ctr"/>
                </a:tc>
                <a:tc>
                  <a:txBody>
                    <a:bodyPr/>
                    <a:lstStyle/>
                    <a:p>
                      <a:pPr marL="0" algn="ctr" rtl="0" eaLnBrk="1" fontAlgn="ctr" latinLnBrk="0" hangingPunct="1"/>
                      <a:r>
                        <a:rPr kumimoji="0" lang="es-ES_tradnl" sz="1800" b="1" i="0" u="none" strike="noStrike" kern="1200" dirty="0" smtClean="0">
                          <a:solidFill>
                            <a:schemeClr val="bg1"/>
                          </a:solidFill>
                          <a:effectLst>
                            <a:outerShdw blurRad="38100" dist="38100" dir="2700000" algn="tl">
                              <a:srgbClr val="000000">
                                <a:alpha val="43137"/>
                              </a:srgbClr>
                            </a:outerShdw>
                          </a:effectLst>
                          <a:latin typeface="Arial"/>
                          <a:ea typeface="+mn-ea"/>
                          <a:cs typeface="+mn-cs"/>
                        </a:rPr>
                        <a:t>4º año</a:t>
                      </a:r>
                      <a:endParaRPr kumimoji="0" lang="es-ES_tradnl" sz="1800" b="1" i="0" u="none" strike="noStrike" kern="1200" dirty="0">
                        <a:solidFill>
                          <a:schemeClr val="bg1"/>
                        </a:solidFill>
                        <a:effectLst>
                          <a:outerShdw blurRad="38100" dist="38100" dir="2700000" algn="tl">
                            <a:srgbClr val="000000">
                              <a:alpha val="43137"/>
                            </a:srgbClr>
                          </a:outerShdw>
                        </a:effectLst>
                        <a:latin typeface="Arial"/>
                        <a:ea typeface="+mn-ea"/>
                        <a:cs typeface="+mn-cs"/>
                      </a:endParaRPr>
                    </a:p>
                  </a:txBody>
                  <a:tcPr marL="0" marR="0" marT="0" marB="0" anchor="ctr"/>
                </a:tc>
                <a:tc>
                  <a:txBody>
                    <a:bodyPr/>
                    <a:lstStyle/>
                    <a:p>
                      <a:pPr marL="0" algn="ctr" rtl="0" eaLnBrk="1" fontAlgn="ctr" latinLnBrk="0" hangingPunct="1"/>
                      <a:r>
                        <a:rPr kumimoji="0" lang="es-ES_tradnl" sz="1800" b="1" i="0" u="none" strike="noStrike" kern="1200" dirty="0" smtClean="0">
                          <a:solidFill>
                            <a:schemeClr val="bg1"/>
                          </a:solidFill>
                          <a:effectLst>
                            <a:outerShdw blurRad="38100" dist="38100" dir="2700000" algn="tl">
                              <a:srgbClr val="000000">
                                <a:alpha val="43137"/>
                              </a:srgbClr>
                            </a:outerShdw>
                          </a:effectLst>
                          <a:latin typeface="Arial"/>
                          <a:ea typeface="+mn-ea"/>
                          <a:cs typeface="+mn-cs"/>
                        </a:rPr>
                        <a:t>5º año</a:t>
                      </a:r>
                      <a:endParaRPr kumimoji="0" lang="es-ES_tradnl" sz="1800" b="1" i="0" u="none" strike="noStrike" kern="1200" dirty="0">
                        <a:solidFill>
                          <a:schemeClr val="bg1"/>
                        </a:solidFill>
                        <a:effectLst>
                          <a:outerShdw blurRad="38100" dist="38100" dir="2700000" algn="tl">
                            <a:srgbClr val="000000">
                              <a:alpha val="43137"/>
                            </a:srgbClr>
                          </a:outerShdw>
                        </a:effectLst>
                        <a:latin typeface="Arial"/>
                        <a:ea typeface="+mn-ea"/>
                        <a:cs typeface="+mn-cs"/>
                      </a:endParaRPr>
                    </a:p>
                  </a:txBody>
                  <a:tcPr marL="0" marR="0" marT="0" marB="0" anchor="ctr"/>
                </a:tc>
                <a:tc>
                  <a:txBody>
                    <a:bodyPr/>
                    <a:lstStyle/>
                    <a:p>
                      <a:pPr marL="0" algn="ctr" rtl="0" eaLnBrk="1" fontAlgn="ctr" latinLnBrk="0" hangingPunct="1"/>
                      <a:r>
                        <a:rPr kumimoji="0" lang="es-ES_tradnl" sz="1800" b="1" i="0" u="none" strike="noStrike" kern="1200" dirty="0" smtClean="0">
                          <a:solidFill>
                            <a:schemeClr val="bg1"/>
                          </a:solidFill>
                          <a:effectLst>
                            <a:outerShdw blurRad="38100" dist="38100" dir="2700000" algn="tl">
                              <a:srgbClr val="000000">
                                <a:alpha val="43137"/>
                              </a:srgbClr>
                            </a:outerShdw>
                          </a:effectLst>
                          <a:latin typeface="Arial"/>
                          <a:ea typeface="+mn-ea"/>
                          <a:cs typeface="+mn-cs"/>
                        </a:rPr>
                        <a:t>Acumulado</a:t>
                      </a:r>
                      <a:endParaRPr kumimoji="0" lang="es-ES_tradnl" sz="1800" b="1" i="0" u="none" strike="noStrike" kern="1200" dirty="0">
                        <a:solidFill>
                          <a:schemeClr val="bg1"/>
                        </a:solidFill>
                        <a:effectLst>
                          <a:outerShdw blurRad="38100" dist="38100" dir="2700000" algn="tl">
                            <a:srgbClr val="000000">
                              <a:alpha val="43137"/>
                            </a:srgbClr>
                          </a:outerShdw>
                        </a:effectLst>
                        <a:latin typeface="Arial"/>
                        <a:ea typeface="+mn-ea"/>
                        <a:cs typeface="+mn-cs"/>
                      </a:endParaRPr>
                    </a:p>
                  </a:txBody>
                  <a:tcPr marL="0" marR="0" marT="0" marB="0" anchor="ctr"/>
                </a:tc>
              </a:tr>
              <a:tr h="442848">
                <a:tc>
                  <a:txBody>
                    <a:bodyPr/>
                    <a:lstStyle/>
                    <a:p>
                      <a:pPr marL="0" algn="ctr" rtl="0" eaLnBrk="1" fontAlgn="ctr" latinLnBrk="0" hangingPunct="1"/>
                      <a:r>
                        <a:rPr kumimoji="0" lang="es-ES_tradnl" sz="2000" b="1" i="0" u="none" strike="noStrike" kern="1200" dirty="0" smtClean="0">
                          <a:solidFill>
                            <a:schemeClr val="tx1"/>
                          </a:solidFill>
                          <a:latin typeface="Arial"/>
                          <a:ea typeface="+mn-ea"/>
                          <a:cs typeface="+mn-cs"/>
                        </a:rPr>
                        <a:t>Total </a:t>
                      </a:r>
                      <a:endParaRPr kumimoji="0" lang="es-ES_tradnl" sz="2000" b="1" i="0" u="none" strike="noStrike" kern="1200" dirty="0">
                        <a:solidFill>
                          <a:schemeClr val="tx1"/>
                        </a:solidFill>
                        <a:latin typeface="Arial"/>
                        <a:ea typeface="+mn-ea"/>
                        <a:cs typeface="+mn-cs"/>
                      </a:endParaRPr>
                    </a:p>
                  </a:txBody>
                  <a:tcPr marL="0" marR="0" marT="0" marB="0" anchor="ctr">
                    <a:noFill/>
                  </a:tcPr>
                </a:tc>
                <a:tc>
                  <a:txBody>
                    <a:bodyPr/>
                    <a:lstStyle/>
                    <a:p>
                      <a:pPr algn="ctr" fontAlgn="b"/>
                      <a:r>
                        <a:rPr lang="es-ES_tradnl" sz="2000" b="1" i="0" u="none" strike="noStrike" dirty="0">
                          <a:solidFill>
                            <a:schemeClr val="tx1"/>
                          </a:solidFill>
                          <a:latin typeface="Arial"/>
                        </a:rPr>
                        <a:t>26.740</a:t>
                      </a:r>
                    </a:p>
                  </a:txBody>
                  <a:tcPr marL="0" marR="0" marT="0" marB="0" anchor="ctr">
                    <a:noFill/>
                  </a:tcPr>
                </a:tc>
                <a:tc>
                  <a:txBody>
                    <a:bodyPr/>
                    <a:lstStyle/>
                    <a:p>
                      <a:pPr algn="ctr" fontAlgn="b"/>
                      <a:r>
                        <a:rPr lang="es-ES_tradnl" sz="2000" b="1" i="0" u="none" strike="noStrike" dirty="0">
                          <a:solidFill>
                            <a:schemeClr val="tx1"/>
                          </a:solidFill>
                          <a:latin typeface="Arial"/>
                        </a:rPr>
                        <a:t>21.410</a:t>
                      </a:r>
                    </a:p>
                  </a:txBody>
                  <a:tcPr marL="0" marR="0" marT="0" marB="0" anchor="ctr">
                    <a:noFill/>
                  </a:tcPr>
                </a:tc>
                <a:tc>
                  <a:txBody>
                    <a:bodyPr/>
                    <a:lstStyle/>
                    <a:p>
                      <a:pPr algn="ctr" fontAlgn="b"/>
                      <a:r>
                        <a:rPr lang="es-ES_tradnl" sz="2000" b="1" i="0" u="none" strike="noStrike" dirty="0">
                          <a:solidFill>
                            <a:schemeClr val="tx1"/>
                          </a:solidFill>
                          <a:latin typeface="Arial"/>
                        </a:rPr>
                        <a:t>18.392</a:t>
                      </a:r>
                    </a:p>
                  </a:txBody>
                  <a:tcPr marL="0" marR="0" marT="0" marB="0" anchor="ctr">
                    <a:noFill/>
                  </a:tcPr>
                </a:tc>
                <a:tc>
                  <a:txBody>
                    <a:bodyPr/>
                    <a:lstStyle/>
                    <a:p>
                      <a:pPr algn="ctr" fontAlgn="b"/>
                      <a:r>
                        <a:rPr lang="es-ES_tradnl" sz="2000" b="1" i="0" u="none" strike="noStrike" dirty="0">
                          <a:solidFill>
                            <a:schemeClr val="tx1"/>
                          </a:solidFill>
                          <a:latin typeface="Arial"/>
                        </a:rPr>
                        <a:t>16.733</a:t>
                      </a:r>
                    </a:p>
                  </a:txBody>
                  <a:tcPr marL="0" marR="0" marT="0" marB="0" anchor="ctr">
                    <a:noFill/>
                  </a:tcPr>
                </a:tc>
                <a:tc>
                  <a:txBody>
                    <a:bodyPr/>
                    <a:lstStyle/>
                    <a:p>
                      <a:pPr algn="ctr" fontAlgn="b"/>
                      <a:r>
                        <a:rPr lang="es-ES_tradnl" sz="2000" b="1" i="0" u="none" strike="noStrike" dirty="0">
                          <a:solidFill>
                            <a:schemeClr val="tx1"/>
                          </a:solidFill>
                          <a:latin typeface="Arial"/>
                        </a:rPr>
                        <a:t>10.374</a:t>
                      </a:r>
                    </a:p>
                  </a:txBody>
                  <a:tcPr marL="0" marR="0" marT="0" marB="0" anchor="ctr">
                    <a:noFill/>
                  </a:tcPr>
                </a:tc>
                <a:tc>
                  <a:txBody>
                    <a:bodyPr/>
                    <a:lstStyle/>
                    <a:p>
                      <a:pPr algn="ctr" fontAlgn="ctr"/>
                      <a:r>
                        <a:rPr lang="es-ES_tradnl" sz="2000" b="1" i="0" u="none" strike="noStrike" dirty="0">
                          <a:solidFill>
                            <a:schemeClr val="tx1"/>
                          </a:solidFill>
                          <a:latin typeface="Arial"/>
                        </a:rPr>
                        <a:t>93.649</a:t>
                      </a:r>
                    </a:p>
                  </a:txBody>
                  <a:tcPr marL="0" marR="0" marT="0" marB="0" anchor="ctr">
                    <a:noFill/>
                  </a:tcPr>
                </a:tc>
              </a:tr>
            </a:tbl>
          </a:graphicData>
        </a:graphic>
      </p:graphicFrame>
      <p:graphicFrame>
        <p:nvGraphicFramePr>
          <p:cNvPr id="8" name="3 Marcador de contenido"/>
          <p:cNvGraphicFramePr>
            <a:graphicFrameLocks/>
          </p:cNvGraphicFramePr>
          <p:nvPr/>
        </p:nvGraphicFramePr>
        <p:xfrm>
          <a:off x="251842" y="2205534"/>
          <a:ext cx="8640959" cy="1296144"/>
        </p:xfrm>
        <a:graphic>
          <a:graphicData uri="http://schemas.openxmlformats.org/drawingml/2006/table">
            <a:tbl>
              <a:tblPr firstRow="1" bandRow="1">
                <a:tableStyleId>{5C22544A-7EE6-4342-B048-85BDC9FD1C3A}</a:tableStyleId>
              </a:tblPr>
              <a:tblGrid>
                <a:gridCol w="1655862"/>
                <a:gridCol w="1224136"/>
                <a:gridCol w="1080120"/>
                <a:gridCol w="1080120"/>
                <a:gridCol w="1080120"/>
                <a:gridCol w="1152128"/>
                <a:gridCol w="1368473"/>
              </a:tblGrid>
              <a:tr h="432048">
                <a:tc>
                  <a:txBody>
                    <a:bodyPr/>
                    <a:lstStyle/>
                    <a:p>
                      <a:pPr marL="0" indent="0" algn="l" fontAlgn="ctr"/>
                      <a:r>
                        <a:rPr lang="es-ES_tradnl" sz="1800" b="1" i="0" u="none" strike="noStrike" dirty="0" smtClean="0">
                          <a:solidFill>
                            <a:schemeClr val="tx1"/>
                          </a:solidFill>
                          <a:latin typeface="Arial"/>
                        </a:rPr>
                        <a:t>Vareniclina</a:t>
                      </a:r>
                      <a:endParaRPr lang="es-ES_tradnl" sz="1800" b="1" i="0" u="none" strike="noStrike" dirty="0">
                        <a:solidFill>
                          <a:schemeClr val="tx1"/>
                        </a:solidFill>
                        <a:latin typeface="Arial"/>
                      </a:endParaRPr>
                    </a:p>
                  </a:txBody>
                  <a:tcPr marL="228600" marR="0" marT="0" marB="0" anchor="ctr">
                    <a:solidFill>
                      <a:srgbClr val="99FF99"/>
                    </a:solidFill>
                  </a:tcPr>
                </a:tc>
                <a:tc>
                  <a:txBody>
                    <a:bodyPr/>
                    <a:lstStyle/>
                    <a:p>
                      <a:pPr algn="ctr" fontAlgn="ctr"/>
                      <a:r>
                        <a:rPr lang="es-ES_tradnl" sz="1800" b="1" i="0" u="none" strike="noStrike" dirty="0">
                          <a:solidFill>
                            <a:schemeClr val="tx1"/>
                          </a:solidFill>
                          <a:latin typeface="Arial" pitchFamily="34" charset="0"/>
                          <a:cs typeface="Arial" pitchFamily="34" charset="0"/>
                        </a:rPr>
                        <a:t>11.926</a:t>
                      </a:r>
                    </a:p>
                  </a:txBody>
                  <a:tcPr marL="0" marR="0" marT="0" marB="0" anchor="ctr">
                    <a:solidFill>
                      <a:srgbClr val="99FF99"/>
                    </a:solidFill>
                  </a:tcPr>
                </a:tc>
                <a:tc>
                  <a:txBody>
                    <a:bodyPr/>
                    <a:lstStyle/>
                    <a:p>
                      <a:pPr algn="ctr" fontAlgn="ctr"/>
                      <a:r>
                        <a:rPr lang="es-ES_tradnl" sz="1800" b="1" i="0" u="none" strike="noStrike" dirty="0">
                          <a:solidFill>
                            <a:schemeClr val="tx1"/>
                          </a:solidFill>
                          <a:latin typeface="Arial" pitchFamily="34" charset="0"/>
                          <a:cs typeface="Arial" pitchFamily="34" charset="0"/>
                        </a:rPr>
                        <a:t>8.717</a:t>
                      </a:r>
                    </a:p>
                  </a:txBody>
                  <a:tcPr marL="0" marR="0" marT="0" marB="0" anchor="ctr">
                    <a:solidFill>
                      <a:srgbClr val="99FF99"/>
                    </a:solidFill>
                  </a:tcPr>
                </a:tc>
                <a:tc>
                  <a:txBody>
                    <a:bodyPr/>
                    <a:lstStyle/>
                    <a:p>
                      <a:pPr algn="ctr" fontAlgn="ctr"/>
                      <a:r>
                        <a:rPr lang="es-ES_tradnl" sz="1800" b="1" i="0" u="none" strike="noStrike">
                          <a:solidFill>
                            <a:schemeClr val="tx1"/>
                          </a:solidFill>
                          <a:latin typeface="Arial" pitchFamily="34" charset="0"/>
                          <a:cs typeface="Arial" pitchFamily="34" charset="0"/>
                        </a:rPr>
                        <a:t>7.017</a:t>
                      </a:r>
                    </a:p>
                  </a:txBody>
                  <a:tcPr marL="0" marR="0" marT="0" marB="0" anchor="ctr">
                    <a:solidFill>
                      <a:srgbClr val="99FF99"/>
                    </a:solidFill>
                  </a:tcPr>
                </a:tc>
                <a:tc>
                  <a:txBody>
                    <a:bodyPr/>
                    <a:lstStyle/>
                    <a:p>
                      <a:pPr algn="ctr" fontAlgn="ctr"/>
                      <a:r>
                        <a:rPr lang="es-ES_tradnl" sz="1800" b="1" i="0" u="none" strike="noStrike">
                          <a:solidFill>
                            <a:schemeClr val="tx1"/>
                          </a:solidFill>
                          <a:latin typeface="Arial" pitchFamily="34" charset="0"/>
                          <a:cs typeface="Arial" pitchFamily="34" charset="0"/>
                        </a:rPr>
                        <a:t>6.151</a:t>
                      </a:r>
                    </a:p>
                  </a:txBody>
                  <a:tcPr marL="0" marR="0" marT="0" marB="0" anchor="ctr">
                    <a:solidFill>
                      <a:srgbClr val="99FF99"/>
                    </a:solidFill>
                  </a:tcPr>
                </a:tc>
                <a:tc>
                  <a:txBody>
                    <a:bodyPr/>
                    <a:lstStyle/>
                    <a:p>
                      <a:pPr algn="ctr" fontAlgn="ctr"/>
                      <a:r>
                        <a:rPr lang="es-ES_tradnl" sz="1800" b="1" i="0" u="none" strike="noStrike">
                          <a:solidFill>
                            <a:schemeClr val="tx1"/>
                          </a:solidFill>
                          <a:latin typeface="Arial" pitchFamily="34" charset="0"/>
                          <a:cs typeface="Arial" pitchFamily="34" charset="0"/>
                        </a:rPr>
                        <a:t>4.185</a:t>
                      </a:r>
                    </a:p>
                  </a:txBody>
                  <a:tcPr marL="0" marR="0" marT="0" marB="0" anchor="ctr">
                    <a:solidFill>
                      <a:srgbClr val="99FF99"/>
                    </a:solidFill>
                  </a:tcPr>
                </a:tc>
                <a:tc>
                  <a:txBody>
                    <a:bodyPr/>
                    <a:lstStyle/>
                    <a:p>
                      <a:pPr algn="ctr" fontAlgn="ctr"/>
                      <a:r>
                        <a:rPr lang="es-ES_tradnl" sz="1800" b="1" i="0" u="none" strike="noStrike" dirty="0">
                          <a:solidFill>
                            <a:schemeClr val="tx1"/>
                          </a:solidFill>
                          <a:latin typeface="Arial" pitchFamily="34" charset="0"/>
                          <a:cs typeface="Arial" pitchFamily="34" charset="0"/>
                        </a:rPr>
                        <a:t>37.996</a:t>
                      </a:r>
                    </a:p>
                  </a:txBody>
                  <a:tcPr marL="0" marR="0" marT="0" marB="0" anchor="ctr">
                    <a:solidFill>
                      <a:srgbClr val="99FF99"/>
                    </a:solidFill>
                  </a:tcPr>
                </a:tc>
              </a:tr>
              <a:tr h="432048">
                <a:tc>
                  <a:txBody>
                    <a:bodyPr/>
                    <a:lstStyle/>
                    <a:p>
                      <a:pPr marL="0" indent="0" algn="l" fontAlgn="ctr"/>
                      <a:r>
                        <a:rPr lang="es-ES_tradnl" sz="1800" b="1" i="0" u="none" strike="noStrike" dirty="0">
                          <a:latin typeface="Arial"/>
                        </a:rPr>
                        <a:t>Bupropion </a:t>
                      </a:r>
                    </a:p>
                  </a:txBody>
                  <a:tcPr marL="228600" marR="0" marT="0" marB="0" anchor="ctr">
                    <a:solidFill>
                      <a:schemeClr val="bg2">
                        <a:lumMod val="90000"/>
                      </a:schemeClr>
                    </a:solidFill>
                  </a:tcPr>
                </a:tc>
                <a:tc>
                  <a:txBody>
                    <a:bodyPr/>
                    <a:lstStyle/>
                    <a:p>
                      <a:pPr algn="ctr" fontAlgn="ctr"/>
                      <a:r>
                        <a:rPr lang="es-ES_tradnl" sz="1800" b="1" i="0" u="none" strike="noStrike" dirty="0">
                          <a:solidFill>
                            <a:schemeClr val="tx1"/>
                          </a:solidFill>
                          <a:latin typeface="Arial" pitchFamily="34" charset="0"/>
                          <a:cs typeface="Arial" pitchFamily="34" charset="0"/>
                        </a:rPr>
                        <a:t>1.123</a:t>
                      </a:r>
                    </a:p>
                  </a:txBody>
                  <a:tcPr marL="0" marR="0" marT="0" marB="0" anchor="ctr">
                    <a:solidFill>
                      <a:schemeClr val="bg2">
                        <a:lumMod val="90000"/>
                      </a:schemeClr>
                    </a:solidFill>
                  </a:tcPr>
                </a:tc>
                <a:tc>
                  <a:txBody>
                    <a:bodyPr/>
                    <a:lstStyle/>
                    <a:p>
                      <a:pPr algn="ctr" fontAlgn="ctr"/>
                      <a:r>
                        <a:rPr lang="es-ES_tradnl" sz="1800" b="1" i="0" u="none" strike="noStrike">
                          <a:solidFill>
                            <a:schemeClr val="tx1"/>
                          </a:solidFill>
                          <a:latin typeface="Arial" pitchFamily="34" charset="0"/>
                          <a:cs typeface="Arial" pitchFamily="34" charset="0"/>
                        </a:rPr>
                        <a:t>786</a:t>
                      </a:r>
                    </a:p>
                  </a:txBody>
                  <a:tcPr marL="0" marR="0" marT="0" marB="0" anchor="ctr">
                    <a:solidFill>
                      <a:schemeClr val="bg2">
                        <a:lumMod val="90000"/>
                      </a:schemeClr>
                    </a:solidFill>
                  </a:tcPr>
                </a:tc>
                <a:tc>
                  <a:txBody>
                    <a:bodyPr/>
                    <a:lstStyle/>
                    <a:p>
                      <a:pPr algn="ctr" fontAlgn="ctr"/>
                      <a:r>
                        <a:rPr lang="es-ES_tradnl" sz="1800" b="1" i="0" u="none" strike="noStrike">
                          <a:solidFill>
                            <a:schemeClr val="tx1"/>
                          </a:solidFill>
                          <a:latin typeface="Arial" pitchFamily="34" charset="0"/>
                          <a:cs typeface="Arial" pitchFamily="34" charset="0"/>
                        </a:rPr>
                        <a:t>617</a:t>
                      </a:r>
                    </a:p>
                  </a:txBody>
                  <a:tcPr marL="0" marR="0" marT="0" marB="0" anchor="ctr">
                    <a:solidFill>
                      <a:schemeClr val="bg2">
                        <a:lumMod val="90000"/>
                      </a:schemeClr>
                    </a:solidFill>
                  </a:tcPr>
                </a:tc>
                <a:tc>
                  <a:txBody>
                    <a:bodyPr/>
                    <a:lstStyle/>
                    <a:p>
                      <a:pPr algn="ctr" fontAlgn="ctr"/>
                      <a:r>
                        <a:rPr lang="es-ES_tradnl" sz="1800" b="1" i="0" u="none" strike="noStrike">
                          <a:solidFill>
                            <a:schemeClr val="tx1"/>
                          </a:solidFill>
                          <a:latin typeface="Arial" pitchFamily="34" charset="0"/>
                          <a:cs typeface="Arial" pitchFamily="34" charset="0"/>
                        </a:rPr>
                        <a:t>536</a:t>
                      </a:r>
                    </a:p>
                  </a:txBody>
                  <a:tcPr marL="0" marR="0" marT="0" marB="0" anchor="ctr">
                    <a:solidFill>
                      <a:schemeClr val="bg2">
                        <a:lumMod val="90000"/>
                      </a:schemeClr>
                    </a:solidFill>
                  </a:tcPr>
                </a:tc>
                <a:tc>
                  <a:txBody>
                    <a:bodyPr/>
                    <a:lstStyle/>
                    <a:p>
                      <a:pPr algn="ctr" fontAlgn="ctr"/>
                      <a:r>
                        <a:rPr lang="es-ES_tradnl" sz="1800" b="1" i="0" u="none" strike="noStrike">
                          <a:solidFill>
                            <a:schemeClr val="tx1"/>
                          </a:solidFill>
                          <a:latin typeface="Arial" pitchFamily="34" charset="0"/>
                          <a:cs typeface="Arial" pitchFamily="34" charset="0"/>
                        </a:rPr>
                        <a:t>377</a:t>
                      </a:r>
                    </a:p>
                  </a:txBody>
                  <a:tcPr marL="0" marR="0" marT="0" marB="0" anchor="ctr">
                    <a:solidFill>
                      <a:schemeClr val="bg2">
                        <a:lumMod val="90000"/>
                      </a:schemeClr>
                    </a:solidFill>
                  </a:tcPr>
                </a:tc>
                <a:tc>
                  <a:txBody>
                    <a:bodyPr/>
                    <a:lstStyle/>
                    <a:p>
                      <a:pPr algn="ctr" fontAlgn="ctr"/>
                      <a:r>
                        <a:rPr lang="es-ES_tradnl" sz="1800" b="1" i="0" u="none" strike="noStrike" dirty="0">
                          <a:solidFill>
                            <a:schemeClr val="tx1"/>
                          </a:solidFill>
                          <a:latin typeface="Arial" pitchFamily="34" charset="0"/>
                          <a:cs typeface="Arial" pitchFamily="34" charset="0"/>
                        </a:rPr>
                        <a:t>3.440</a:t>
                      </a:r>
                    </a:p>
                  </a:txBody>
                  <a:tcPr marL="0" marR="0" marT="0" marB="0" anchor="ctr">
                    <a:solidFill>
                      <a:schemeClr val="bg2">
                        <a:lumMod val="90000"/>
                      </a:schemeClr>
                    </a:solidFill>
                  </a:tcPr>
                </a:tc>
              </a:tr>
              <a:tr h="432048">
                <a:tc>
                  <a:txBody>
                    <a:bodyPr/>
                    <a:lstStyle/>
                    <a:p>
                      <a:pPr marL="0" indent="0" algn="l" fontAlgn="ctr"/>
                      <a:r>
                        <a:rPr lang="es-ES_tradnl" sz="1800" b="1" i="0" u="none" strike="noStrike" dirty="0">
                          <a:latin typeface="Arial"/>
                        </a:rPr>
                        <a:t>TSN </a:t>
                      </a:r>
                    </a:p>
                  </a:txBody>
                  <a:tcPr marL="228600" marR="0" marT="0" marB="0" anchor="ctr">
                    <a:solidFill>
                      <a:srgbClr val="FFFFCC"/>
                    </a:solidFill>
                  </a:tcPr>
                </a:tc>
                <a:tc>
                  <a:txBody>
                    <a:bodyPr/>
                    <a:lstStyle/>
                    <a:p>
                      <a:pPr algn="ctr" fontAlgn="ctr"/>
                      <a:r>
                        <a:rPr lang="es-ES_tradnl" sz="1800" b="1" i="0" u="none" strike="noStrike" dirty="0">
                          <a:solidFill>
                            <a:schemeClr val="tx1"/>
                          </a:solidFill>
                          <a:latin typeface="Arial" pitchFamily="34" charset="0"/>
                          <a:cs typeface="Arial" pitchFamily="34" charset="0"/>
                        </a:rPr>
                        <a:t>13.691</a:t>
                      </a:r>
                    </a:p>
                  </a:txBody>
                  <a:tcPr marL="0" marR="0" marT="0" marB="0" anchor="ctr">
                    <a:solidFill>
                      <a:srgbClr val="FFFFCC"/>
                    </a:solidFill>
                  </a:tcPr>
                </a:tc>
                <a:tc>
                  <a:txBody>
                    <a:bodyPr/>
                    <a:lstStyle/>
                    <a:p>
                      <a:pPr algn="ctr" fontAlgn="ctr"/>
                      <a:r>
                        <a:rPr lang="es-ES_tradnl" sz="1800" b="1" i="0" u="none" strike="noStrike" dirty="0">
                          <a:solidFill>
                            <a:schemeClr val="tx1"/>
                          </a:solidFill>
                          <a:latin typeface="Arial" pitchFamily="34" charset="0"/>
                          <a:cs typeface="Arial" pitchFamily="34" charset="0"/>
                        </a:rPr>
                        <a:t>11.907</a:t>
                      </a:r>
                    </a:p>
                  </a:txBody>
                  <a:tcPr marL="0" marR="0" marT="0" marB="0" anchor="ctr">
                    <a:solidFill>
                      <a:srgbClr val="FFFFCC"/>
                    </a:solidFill>
                  </a:tcPr>
                </a:tc>
                <a:tc>
                  <a:txBody>
                    <a:bodyPr/>
                    <a:lstStyle/>
                    <a:p>
                      <a:pPr algn="ctr" fontAlgn="ctr"/>
                      <a:r>
                        <a:rPr lang="es-ES_tradnl" sz="1800" b="1" i="0" u="none" strike="noStrike" dirty="0">
                          <a:solidFill>
                            <a:schemeClr val="tx1"/>
                          </a:solidFill>
                          <a:latin typeface="Arial" pitchFamily="34" charset="0"/>
                          <a:cs typeface="Arial" pitchFamily="34" charset="0"/>
                        </a:rPr>
                        <a:t>10.757</a:t>
                      </a:r>
                    </a:p>
                  </a:txBody>
                  <a:tcPr marL="0" marR="0" marT="0" marB="0" anchor="ctr">
                    <a:solidFill>
                      <a:srgbClr val="FFFFCC"/>
                    </a:solidFill>
                  </a:tcPr>
                </a:tc>
                <a:tc>
                  <a:txBody>
                    <a:bodyPr/>
                    <a:lstStyle/>
                    <a:p>
                      <a:pPr algn="ctr" fontAlgn="ctr"/>
                      <a:r>
                        <a:rPr lang="es-ES_tradnl" sz="1800" b="1" i="0" u="none" strike="noStrike" dirty="0">
                          <a:solidFill>
                            <a:schemeClr val="tx1"/>
                          </a:solidFill>
                          <a:latin typeface="Arial" pitchFamily="34" charset="0"/>
                          <a:cs typeface="Arial" pitchFamily="34" charset="0"/>
                        </a:rPr>
                        <a:t>10.047</a:t>
                      </a:r>
                    </a:p>
                  </a:txBody>
                  <a:tcPr marL="0" marR="0" marT="0" marB="0" anchor="ctr">
                    <a:solidFill>
                      <a:srgbClr val="FFFFCC"/>
                    </a:solidFill>
                  </a:tcPr>
                </a:tc>
                <a:tc>
                  <a:txBody>
                    <a:bodyPr/>
                    <a:lstStyle/>
                    <a:p>
                      <a:pPr algn="ctr" fontAlgn="ctr"/>
                      <a:r>
                        <a:rPr lang="es-ES_tradnl" sz="1800" b="1" i="0" u="none" strike="noStrike" dirty="0">
                          <a:solidFill>
                            <a:schemeClr val="tx1"/>
                          </a:solidFill>
                          <a:latin typeface="Arial" pitchFamily="34" charset="0"/>
                          <a:cs typeface="Arial" pitchFamily="34" charset="0"/>
                        </a:rPr>
                        <a:t>5.812</a:t>
                      </a:r>
                    </a:p>
                  </a:txBody>
                  <a:tcPr marL="0" marR="0" marT="0" marB="0" anchor="ctr">
                    <a:solidFill>
                      <a:srgbClr val="FFFFCC"/>
                    </a:solidFill>
                  </a:tcPr>
                </a:tc>
                <a:tc>
                  <a:txBody>
                    <a:bodyPr/>
                    <a:lstStyle/>
                    <a:p>
                      <a:pPr algn="ctr" fontAlgn="ctr"/>
                      <a:r>
                        <a:rPr lang="es-ES_tradnl" sz="1800" b="1" i="0" u="none" strike="noStrike" dirty="0">
                          <a:solidFill>
                            <a:schemeClr val="tx1"/>
                          </a:solidFill>
                          <a:latin typeface="Arial" pitchFamily="34" charset="0"/>
                          <a:cs typeface="Arial" pitchFamily="34" charset="0"/>
                        </a:rPr>
                        <a:t>52.214</a:t>
                      </a:r>
                    </a:p>
                  </a:txBody>
                  <a:tcPr marL="0" marR="0" marT="0" marB="0" anchor="ctr">
                    <a:solidFill>
                      <a:srgbClr val="FFFFCC"/>
                    </a:solidFill>
                  </a:tcPr>
                </a:tc>
              </a:tr>
            </a:tbl>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6 Tabla"/>
          <p:cNvGraphicFramePr>
            <a:graphicFrameLocks noGrp="1"/>
          </p:cNvGraphicFramePr>
          <p:nvPr/>
        </p:nvGraphicFramePr>
        <p:xfrm>
          <a:off x="179512" y="1340768"/>
          <a:ext cx="8712968" cy="4608512"/>
        </p:xfrm>
        <a:graphic>
          <a:graphicData uri="http://schemas.openxmlformats.org/drawingml/2006/table">
            <a:tbl>
              <a:tblPr firstRow="1" bandRow="1">
                <a:tableStyleId>{5C22544A-7EE6-4342-B048-85BDC9FD1C3A}</a:tableStyleId>
              </a:tblPr>
              <a:tblGrid>
                <a:gridCol w="1224136"/>
                <a:gridCol w="1728192"/>
                <a:gridCol w="1584176"/>
                <a:gridCol w="1512168"/>
                <a:gridCol w="1152128"/>
                <a:gridCol w="1512168"/>
              </a:tblGrid>
              <a:tr h="773692">
                <a:tc>
                  <a:txBody>
                    <a:bodyPr/>
                    <a:lstStyle/>
                    <a:p>
                      <a:pPr algn="ctr">
                        <a:spcBef>
                          <a:spcPts val="600"/>
                        </a:spcBef>
                        <a:spcAft>
                          <a:spcPts val="600"/>
                        </a:spcAft>
                      </a:pPr>
                      <a:r>
                        <a:rPr lang="es-ES_tradnl" sz="1600" dirty="0" smtClean="0">
                          <a:solidFill>
                            <a:schemeClr val="bg1"/>
                          </a:solidFill>
                          <a:effectLst>
                            <a:outerShdw blurRad="38100" dist="38100" dir="2700000" algn="tl">
                              <a:srgbClr val="000000">
                                <a:alpha val="43137"/>
                              </a:srgbClr>
                            </a:outerShdw>
                          </a:effectLst>
                          <a:latin typeface="Arial" pitchFamily="34" charset="0"/>
                          <a:cs typeface="Arial" pitchFamily="34" charset="0"/>
                        </a:rPr>
                        <a:t>Fármaco</a:t>
                      </a:r>
                      <a:endParaRPr lang="es-ES_tradnl" sz="1600" dirty="0">
                        <a:solidFill>
                          <a:schemeClr val="bg1"/>
                        </a:solidFill>
                        <a:effectLst>
                          <a:outerShdw blurRad="38100" dist="38100" dir="2700000" algn="tl">
                            <a:srgbClr val="000000">
                              <a:alpha val="43137"/>
                            </a:srgbClr>
                          </a:outerShdw>
                        </a:effectLst>
                        <a:latin typeface="Arial" pitchFamily="34" charset="0"/>
                        <a:cs typeface="Arial" pitchFamily="34" charset="0"/>
                      </a:endParaRPr>
                    </a:p>
                  </a:txBody>
                  <a:tcPr anchor="ctr">
                    <a:solidFill>
                      <a:schemeClr val="accent1">
                        <a:lumMod val="75000"/>
                      </a:schemeClr>
                    </a:solidFill>
                  </a:tcPr>
                </a:tc>
                <a:tc>
                  <a:txBody>
                    <a:bodyPr/>
                    <a:lstStyle/>
                    <a:p>
                      <a:pPr algn="ctr">
                        <a:spcBef>
                          <a:spcPts val="600"/>
                        </a:spcBef>
                        <a:spcAft>
                          <a:spcPts val="600"/>
                        </a:spcAft>
                      </a:pPr>
                      <a:r>
                        <a:rPr lang="es-ES_tradnl" sz="1600" dirty="0" smtClean="0">
                          <a:solidFill>
                            <a:schemeClr val="bg1"/>
                          </a:solidFill>
                          <a:effectLst>
                            <a:outerShdw blurRad="38100" dist="38100" dir="2700000" algn="tl">
                              <a:srgbClr val="000000">
                                <a:alpha val="43137"/>
                              </a:srgbClr>
                            </a:outerShdw>
                          </a:effectLst>
                          <a:latin typeface="Arial" pitchFamily="34" charset="0"/>
                          <a:cs typeface="Arial" pitchFamily="34" charset="0"/>
                        </a:rPr>
                        <a:t>Dosis </a:t>
                      </a:r>
                      <a:endParaRPr lang="es-ES_tradnl" sz="1600" dirty="0">
                        <a:solidFill>
                          <a:schemeClr val="bg1"/>
                        </a:solidFill>
                        <a:effectLst>
                          <a:outerShdw blurRad="38100" dist="38100" dir="2700000" algn="tl">
                            <a:srgbClr val="000000">
                              <a:alpha val="43137"/>
                            </a:srgbClr>
                          </a:outerShdw>
                        </a:effectLst>
                        <a:latin typeface="Arial" pitchFamily="34" charset="0"/>
                        <a:cs typeface="Arial" pitchFamily="34" charset="0"/>
                      </a:endParaRPr>
                    </a:p>
                  </a:txBody>
                  <a:tcPr anchor="ctr">
                    <a:solidFill>
                      <a:schemeClr val="accent1">
                        <a:lumMod val="75000"/>
                      </a:schemeClr>
                    </a:solidFill>
                  </a:tcPr>
                </a:tc>
                <a:tc>
                  <a:txBody>
                    <a:bodyPr/>
                    <a:lstStyle/>
                    <a:p>
                      <a:pPr algn="ctr">
                        <a:spcBef>
                          <a:spcPts val="600"/>
                        </a:spcBef>
                        <a:spcAft>
                          <a:spcPts val="600"/>
                        </a:spcAft>
                      </a:pPr>
                      <a:r>
                        <a:rPr lang="es-ES_tradnl" sz="16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Cumplimiento </a:t>
                      </a:r>
                      <a:endParaRPr lang="es-ES_tradnl" sz="1600"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a:txBody>
                  <a:tcPr anchor="ctr">
                    <a:solidFill>
                      <a:schemeClr val="accent1">
                        <a:lumMod val="75000"/>
                      </a:schemeClr>
                    </a:solidFill>
                  </a:tcPr>
                </a:tc>
                <a:tc>
                  <a:txBody>
                    <a:bodyPr/>
                    <a:lstStyle/>
                    <a:p>
                      <a:pPr algn="ctr">
                        <a:spcBef>
                          <a:spcPts val="600"/>
                        </a:spcBef>
                        <a:spcAft>
                          <a:spcPts val="600"/>
                        </a:spcAft>
                      </a:pPr>
                      <a:r>
                        <a:rPr lang="es-ES_tradnl" sz="16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Coste (€)</a:t>
                      </a:r>
                      <a:r>
                        <a:rPr lang="es-ES_tradnl" sz="1600" b="1" baseline="30000" dirty="0" smtClean="0">
                          <a:solidFill>
                            <a:schemeClr val="bg1"/>
                          </a:solidFill>
                          <a:effectLst>
                            <a:outerShdw blurRad="38100" dist="38100" dir="2700000" algn="tl">
                              <a:srgbClr val="000000">
                                <a:alpha val="43137"/>
                              </a:srgbClr>
                            </a:outerShdw>
                          </a:effectLst>
                          <a:latin typeface="Arial" pitchFamily="34" charset="0"/>
                          <a:cs typeface="Arial" pitchFamily="34" charset="0"/>
                        </a:rPr>
                        <a:t>2</a:t>
                      </a:r>
                      <a:r>
                        <a:rPr lang="es-ES_tradnl" sz="16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 financiado </a:t>
                      </a:r>
                      <a:endParaRPr lang="es-ES_tradnl" sz="1600"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a:txBody>
                  <a:tcPr anchor="ctr">
                    <a:solidFill>
                      <a:schemeClr val="accent1">
                        <a:lumMod val="75000"/>
                      </a:schemeClr>
                    </a:solidFill>
                  </a:tcPr>
                </a:tc>
                <a:tc>
                  <a:txBody>
                    <a:bodyPr/>
                    <a:lstStyle/>
                    <a:p>
                      <a:pPr algn="ctr">
                        <a:spcBef>
                          <a:spcPts val="600"/>
                        </a:spcBef>
                        <a:spcAft>
                          <a:spcPts val="600"/>
                        </a:spcAft>
                      </a:pPr>
                      <a:r>
                        <a:rPr lang="es-ES_tradnl" sz="1600" dirty="0" smtClean="0">
                          <a:solidFill>
                            <a:schemeClr val="bg1"/>
                          </a:solidFill>
                          <a:effectLst>
                            <a:outerShdw blurRad="38100" dist="38100" dir="2700000" algn="tl">
                              <a:srgbClr val="000000">
                                <a:alpha val="43137"/>
                              </a:srgbClr>
                            </a:outerShdw>
                          </a:effectLst>
                          <a:latin typeface="Arial" pitchFamily="34" charset="0"/>
                          <a:cs typeface="Arial" pitchFamily="34" charset="0"/>
                        </a:rPr>
                        <a:t>CAR-52</a:t>
                      </a:r>
                      <a:r>
                        <a:rPr lang="es-ES_tradnl" sz="1600" baseline="30000" dirty="0" smtClean="0">
                          <a:solidFill>
                            <a:schemeClr val="bg1"/>
                          </a:solidFill>
                          <a:effectLst>
                            <a:outerShdw blurRad="38100" dist="38100" dir="2700000" algn="tl">
                              <a:srgbClr val="000000">
                                <a:alpha val="43137"/>
                              </a:srgbClr>
                            </a:outerShdw>
                          </a:effectLst>
                          <a:latin typeface="Arial" pitchFamily="34" charset="0"/>
                          <a:cs typeface="Arial" pitchFamily="34" charset="0"/>
                        </a:rPr>
                        <a:t>3</a:t>
                      </a:r>
                      <a:endParaRPr lang="es-ES_tradnl" sz="1600" baseline="30000" dirty="0">
                        <a:solidFill>
                          <a:schemeClr val="bg1"/>
                        </a:solidFill>
                        <a:effectLst>
                          <a:outerShdw blurRad="38100" dist="38100" dir="2700000" algn="tl">
                            <a:srgbClr val="000000">
                              <a:alpha val="43137"/>
                            </a:srgbClr>
                          </a:outerShdw>
                        </a:effectLst>
                        <a:latin typeface="Arial" pitchFamily="34" charset="0"/>
                        <a:cs typeface="Arial" pitchFamily="34" charset="0"/>
                      </a:endParaRPr>
                    </a:p>
                  </a:txBody>
                  <a:tcPr anchor="ctr">
                    <a:solidFill>
                      <a:schemeClr val="accent1">
                        <a:lumMod val="75000"/>
                      </a:schemeClr>
                    </a:solidFill>
                  </a:tcPr>
                </a:tc>
                <a:tc>
                  <a:txBody>
                    <a:bodyPr/>
                    <a:lstStyle/>
                    <a:p>
                      <a:pPr algn="ctr">
                        <a:spcBef>
                          <a:spcPts val="600"/>
                        </a:spcBef>
                        <a:spcAft>
                          <a:spcPts val="600"/>
                        </a:spcAft>
                      </a:pPr>
                      <a:r>
                        <a:rPr lang="es-ES_tradnl" sz="1600" dirty="0" smtClean="0">
                          <a:solidFill>
                            <a:schemeClr val="bg1"/>
                          </a:solidFill>
                          <a:effectLst>
                            <a:outerShdw blurRad="38100" dist="38100" dir="2700000" algn="tl">
                              <a:srgbClr val="000000">
                                <a:alpha val="43137"/>
                              </a:srgbClr>
                            </a:outerShdw>
                          </a:effectLst>
                          <a:latin typeface="Arial" pitchFamily="34" charset="0"/>
                          <a:cs typeface="Arial" pitchFamily="34" charset="0"/>
                        </a:rPr>
                        <a:t>Ensayo clínico</a:t>
                      </a:r>
                      <a:endParaRPr lang="es-ES_tradnl" sz="1600" dirty="0">
                        <a:solidFill>
                          <a:schemeClr val="bg1"/>
                        </a:solidFill>
                        <a:effectLst>
                          <a:outerShdw blurRad="38100" dist="38100" dir="2700000" algn="tl">
                            <a:srgbClr val="000000">
                              <a:alpha val="43137"/>
                            </a:srgbClr>
                          </a:outerShdw>
                        </a:effectLst>
                        <a:latin typeface="Arial" pitchFamily="34" charset="0"/>
                        <a:cs typeface="Arial" pitchFamily="34" charset="0"/>
                      </a:endParaRPr>
                    </a:p>
                  </a:txBody>
                  <a:tcPr anchor="ctr">
                    <a:solidFill>
                      <a:schemeClr val="accent1">
                        <a:lumMod val="75000"/>
                      </a:schemeClr>
                    </a:solidFill>
                  </a:tcPr>
                </a:tc>
              </a:tr>
              <a:tr h="874608">
                <a:tc>
                  <a:txBody>
                    <a:bodyPr/>
                    <a:lstStyle/>
                    <a:p>
                      <a:r>
                        <a:rPr lang="es-ES_tradnl" sz="1600" b="0" dirty="0" smtClean="0">
                          <a:solidFill>
                            <a:schemeClr val="tx1"/>
                          </a:solidFill>
                          <a:effectLst/>
                          <a:latin typeface="Arial" pitchFamily="34" charset="0"/>
                          <a:cs typeface="Arial" pitchFamily="34" charset="0"/>
                        </a:rPr>
                        <a:t>Bupropion</a:t>
                      </a:r>
                      <a:endParaRPr lang="es-ES_tradnl" sz="1600" b="0" dirty="0">
                        <a:solidFill>
                          <a:schemeClr val="tx1"/>
                        </a:solidFill>
                        <a:effectLst/>
                        <a:latin typeface="Arial" pitchFamily="34" charset="0"/>
                        <a:cs typeface="Arial" pitchFamily="34" charset="0"/>
                      </a:endParaRPr>
                    </a:p>
                  </a:txBody>
                  <a:tcPr anchor="ctr">
                    <a:solidFill>
                      <a:schemeClr val="accent4">
                        <a:lumMod val="20000"/>
                        <a:lumOff val="80000"/>
                      </a:schemeClr>
                    </a:solidFill>
                  </a:tcPr>
                </a:tc>
                <a:tc>
                  <a:txBody>
                    <a:bodyPr/>
                    <a:lstStyle/>
                    <a:p>
                      <a:pPr algn="ctr"/>
                      <a:r>
                        <a:rPr lang="es-ES_tradnl" sz="1200" b="0" dirty="0" smtClean="0">
                          <a:solidFill>
                            <a:schemeClr val="tx1"/>
                          </a:solidFill>
                          <a:effectLst/>
                          <a:latin typeface="Arial" pitchFamily="34" charset="0"/>
                          <a:cs typeface="Arial" pitchFamily="34" charset="0"/>
                        </a:rPr>
                        <a:t>150-300mg/día x 12 semanas</a:t>
                      </a:r>
                    </a:p>
                    <a:p>
                      <a:pPr algn="ctr"/>
                      <a:r>
                        <a:rPr lang="es-ES_tradnl" sz="1200" b="0" dirty="0" smtClean="0">
                          <a:solidFill>
                            <a:schemeClr val="tx1"/>
                          </a:solidFill>
                          <a:effectLst/>
                          <a:latin typeface="Arial" pitchFamily="34" charset="0"/>
                          <a:cs typeface="Arial" pitchFamily="34" charset="0"/>
                        </a:rPr>
                        <a:t>(168 comprimidos)</a:t>
                      </a:r>
                      <a:endParaRPr lang="es-ES_tradnl" sz="1200" b="0" dirty="0">
                        <a:solidFill>
                          <a:schemeClr val="tx1"/>
                        </a:solidFill>
                        <a:effectLst/>
                        <a:latin typeface="Arial" pitchFamily="34" charset="0"/>
                        <a:cs typeface="Arial" pitchFamily="34" charset="0"/>
                      </a:endParaRPr>
                    </a:p>
                  </a:txBody>
                  <a:tcPr anchor="ctr">
                    <a:solidFill>
                      <a:schemeClr val="accent4">
                        <a:lumMod val="20000"/>
                        <a:lumOff val="80000"/>
                      </a:schemeClr>
                    </a:solidFill>
                  </a:tcPr>
                </a:tc>
                <a:tc>
                  <a:txBody>
                    <a:bodyPr/>
                    <a:lstStyle/>
                    <a:p>
                      <a:pPr algn="ctr" fontAlgn="b"/>
                      <a:r>
                        <a:rPr kumimoji="0" lang="es-ES_tradnl" sz="1600" b="0" kern="1200" dirty="0" smtClean="0">
                          <a:solidFill>
                            <a:schemeClr val="tx1"/>
                          </a:solidFill>
                          <a:effectLst/>
                          <a:latin typeface="Arial" pitchFamily="34" charset="0"/>
                          <a:ea typeface="+mn-ea"/>
                          <a:cs typeface="Arial" pitchFamily="34" charset="0"/>
                        </a:rPr>
                        <a:t>66%</a:t>
                      </a:r>
                    </a:p>
                  </a:txBody>
                  <a:tcPr marL="0" marR="0" marT="0" marB="0" anchor="ctr">
                    <a:solidFill>
                      <a:schemeClr val="accent4">
                        <a:lumMod val="20000"/>
                        <a:lumOff val="80000"/>
                      </a:schemeClr>
                    </a:solidFill>
                  </a:tcPr>
                </a:tc>
                <a:tc>
                  <a:txBody>
                    <a:bodyPr/>
                    <a:lstStyle/>
                    <a:p>
                      <a:pPr algn="ctr" fontAlgn="b"/>
                      <a:r>
                        <a:rPr kumimoji="0" lang="es-ES_tradnl" sz="1600" b="0" kern="1200" dirty="0" smtClean="0">
                          <a:solidFill>
                            <a:schemeClr val="tx1"/>
                          </a:solidFill>
                          <a:effectLst/>
                          <a:latin typeface="Arial" pitchFamily="34" charset="0"/>
                          <a:ea typeface="+mn-ea"/>
                          <a:cs typeface="Arial" pitchFamily="34" charset="0"/>
                        </a:rPr>
                        <a:t>388,33 </a:t>
                      </a:r>
                      <a:r>
                        <a:rPr kumimoji="0" lang="es-ES_tradnl" sz="1400" b="0" kern="1200" dirty="0" smtClean="0">
                          <a:solidFill>
                            <a:schemeClr val="tx1"/>
                          </a:solidFill>
                          <a:effectLst/>
                          <a:latin typeface="Arial" pitchFamily="34" charset="0"/>
                          <a:ea typeface="+mn-ea"/>
                          <a:cs typeface="Arial" pitchFamily="34" charset="0"/>
                        </a:rPr>
                        <a:t>(108,33+280,0)</a:t>
                      </a:r>
                      <a:endParaRPr kumimoji="0" lang="es-ES_tradnl" sz="1600" b="0" kern="1200" dirty="0" smtClean="0">
                        <a:solidFill>
                          <a:schemeClr val="tx1"/>
                        </a:solidFill>
                        <a:effectLst/>
                        <a:latin typeface="Arial" pitchFamily="34" charset="0"/>
                        <a:ea typeface="+mn-ea"/>
                        <a:cs typeface="Arial" pitchFamily="34" charset="0"/>
                      </a:endParaRPr>
                    </a:p>
                  </a:txBody>
                  <a:tcPr marL="0" marR="0" marT="0" marB="0" anchor="ctr">
                    <a:solidFill>
                      <a:schemeClr val="accent4">
                        <a:lumMod val="20000"/>
                        <a:lumOff val="80000"/>
                      </a:schemeClr>
                    </a:solidFill>
                  </a:tcPr>
                </a:tc>
                <a:tc>
                  <a:txBody>
                    <a:bodyPr/>
                    <a:lstStyle/>
                    <a:p>
                      <a:pPr algn="ctr"/>
                      <a:r>
                        <a:rPr lang="es-ES_tradnl" sz="1600" b="0" dirty="0" smtClean="0">
                          <a:solidFill>
                            <a:schemeClr val="tx1"/>
                          </a:solidFill>
                          <a:effectLst/>
                          <a:latin typeface="Arial" pitchFamily="34" charset="0"/>
                          <a:cs typeface="Arial" pitchFamily="34" charset="0"/>
                        </a:rPr>
                        <a:t>46,2</a:t>
                      </a:r>
                      <a:endParaRPr lang="es-ES_tradnl" sz="1600" b="0" dirty="0">
                        <a:solidFill>
                          <a:schemeClr val="tx1"/>
                        </a:solidFill>
                        <a:effectLst/>
                        <a:latin typeface="Arial" pitchFamily="34" charset="0"/>
                        <a:cs typeface="Arial" pitchFamily="34" charset="0"/>
                      </a:endParaRPr>
                    </a:p>
                  </a:txBody>
                  <a:tcPr anchor="ctr">
                    <a:solidFill>
                      <a:schemeClr val="accent4">
                        <a:lumMod val="20000"/>
                        <a:lumOff val="80000"/>
                      </a:schemeClr>
                    </a:solidFill>
                  </a:tcPr>
                </a:tc>
                <a:tc rowSpan="3">
                  <a:txBody>
                    <a:bodyPr/>
                    <a:lstStyle/>
                    <a:p>
                      <a:pPr marL="0" marR="0" indent="0" algn="l" defTabSz="914400" rtl="0" eaLnBrk="1" fontAlgn="auto" latinLnBrk="0" hangingPunct="1">
                        <a:lnSpc>
                          <a:spcPct val="100000"/>
                        </a:lnSpc>
                        <a:spcBef>
                          <a:spcPts val="300"/>
                        </a:spcBef>
                        <a:spcAft>
                          <a:spcPts val="300"/>
                        </a:spcAft>
                        <a:buClrTx/>
                        <a:buSzPct val="100000"/>
                        <a:buFontTx/>
                        <a:buNone/>
                        <a:tabLst/>
                        <a:defRPr/>
                      </a:pPr>
                      <a:r>
                        <a:rPr lang="en-US" sz="1400" dirty="0" smtClean="0">
                          <a:latin typeface="Arial" pitchFamily="34" charset="0"/>
                          <a:cs typeface="Arial" pitchFamily="34" charset="0"/>
                        </a:rPr>
                        <a:t>Jiménez </a:t>
                      </a:r>
                      <a:r>
                        <a:rPr lang="es-ES_tradnl" sz="1400" dirty="0" smtClean="0">
                          <a:latin typeface="Arial" charset="0"/>
                          <a:cs typeface="Arial" charset="0"/>
                        </a:rPr>
                        <a:t>CA et al. NTR 2012; 14:1035-39.</a:t>
                      </a:r>
                      <a:endParaRPr lang="es-ES_tradnl" sz="1400" b="0" dirty="0" smtClean="0">
                        <a:solidFill>
                          <a:schemeClr val="tx1"/>
                        </a:solidFill>
                        <a:effectLst/>
                        <a:latin typeface="Arial" pitchFamily="34" charset="0"/>
                        <a:cs typeface="Arial" pitchFamily="34" charset="0"/>
                      </a:endParaRPr>
                    </a:p>
                  </a:txBody>
                  <a:tcPr anchor="ctr">
                    <a:solidFill>
                      <a:schemeClr val="accent4">
                        <a:lumMod val="20000"/>
                        <a:lumOff val="80000"/>
                      </a:schemeClr>
                    </a:solidFill>
                  </a:tcPr>
                </a:tc>
              </a:tr>
              <a:tr h="1143718">
                <a:tc>
                  <a:txBody>
                    <a:bodyPr/>
                    <a:lstStyle/>
                    <a:p>
                      <a:r>
                        <a:rPr lang="es-ES_tradnl" sz="1600" b="0" dirty="0" smtClean="0">
                          <a:solidFill>
                            <a:schemeClr val="tx1"/>
                          </a:solidFill>
                          <a:effectLst/>
                          <a:latin typeface="Arial" pitchFamily="34" charset="0"/>
                          <a:cs typeface="Arial" pitchFamily="34" charset="0"/>
                        </a:rPr>
                        <a:t>TSN</a:t>
                      </a:r>
                      <a:endParaRPr lang="es-ES_tradnl" sz="1600" b="0" dirty="0">
                        <a:solidFill>
                          <a:schemeClr val="tx1"/>
                        </a:solidFill>
                        <a:effectLst/>
                        <a:latin typeface="Arial" pitchFamily="34" charset="0"/>
                        <a:cs typeface="Arial" pitchFamily="34" charset="0"/>
                      </a:endParaRPr>
                    </a:p>
                  </a:txBody>
                  <a:tcPr anchor="ctr">
                    <a:solidFill>
                      <a:schemeClr val="accent4">
                        <a:lumMod val="20000"/>
                        <a:lumOff val="80000"/>
                      </a:schemeClr>
                    </a:solidFill>
                  </a:tcPr>
                </a:tc>
                <a:tc>
                  <a:txBody>
                    <a:bodyPr/>
                    <a:lstStyle/>
                    <a:p>
                      <a:pPr algn="ctr"/>
                      <a:r>
                        <a:rPr lang="es-ES_tradnl" sz="1200" b="0" dirty="0" smtClean="0">
                          <a:solidFill>
                            <a:schemeClr val="tx1"/>
                          </a:solidFill>
                          <a:effectLst/>
                          <a:latin typeface="Arial" pitchFamily="34" charset="0"/>
                          <a:cs typeface="Arial" pitchFamily="34" charset="0"/>
                        </a:rPr>
                        <a:t>7,9 tabletas sublinguales 2mg/día x 12 semanas</a:t>
                      </a:r>
                    </a:p>
                    <a:p>
                      <a:pPr algn="ctr"/>
                      <a:r>
                        <a:rPr lang="es-ES_tradnl" sz="1200" b="0" dirty="0" smtClean="0">
                          <a:solidFill>
                            <a:schemeClr val="tx1"/>
                          </a:solidFill>
                          <a:effectLst/>
                          <a:latin typeface="Arial" pitchFamily="34" charset="0"/>
                          <a:cs typeface="Arial" pitchFamily="34" charset="0"/>
                        </a:rPr>
                        <a:t>(659 tabletas)</a:t>
                      </a:r>
                      <a:endParaRPr lang="es-ES_tradnl" sz="1200" b="0" dirty="0">
                        <a:solidFill>
                          <a:schemeClr val="tx1"/>
                        </a:solidFill>
                        <a:effectLst/>
                        <a:latin typeface="Arial" pitchFamily="34" charset="0"/>
                        <a:cs typeface="Arial" pitchFamily="34" charset="0"/>
                      </a:endParaRPr>
                    </a:p>
                  </a:txBody>
                  <a:tcPr anchor="ctr">
                    <a:solidFill>
                      <a:schemeClr val="accent4">
                        <a:lumMod val="20000"/>
                        <a:lumOff val="80000"/>
                      </a:schemeClr>
                    </a:solidFill>
                  </a:tcPr>
                </a:tc>
                <a:tc>
                  <a:txBody>
                    <a:bodyPr/>
                    <a:lstStyle/>
                    <a:p>
                      <a:pPr algn="ctr" fontAlgn="b"/>
                      <a:r>
                        <a:rPr kumimoji="0" lang="es-ES_tradnl" sz="1600" b="0" kern="1200" dirty="0" smtClean="0">
                          <a:solidFill>
                            <a:schemeClr val="tx1"/>
                          </a:solidFill>
                          <a:effectLst/>
                          <a:latin typeface="Arial" pitchFamily="34" charset="0"/>
                          <a:ea typeface="+mn-ea"/>
                          <a:cs typeface="Arial" pitchFamily="34" charset="0"/>
                        </a:rPr>
                        <a:t>78%</a:t>
                      </a:r>
                    </a:p>
                  </a:txBody>
                  <a:tcPr marL="0" marR="0" marT="0" marB="0" anchor="ctr">
                    <a:solidFill>
                      <a:schemeClr val="accent4">
                        <a:lumMod val="20000"/>
                        <a:lumOff val="80000"/>
                      </a:schemeClr>
                    </a:solidFill>
                  </a:tcPr>
                </a:tc>
                <a:tc>
                  <a:txBody>
                    <a:bodyPr/>
                    <a:lstStyle/>
                    <a:p>
                      <a:pPr algn="ctr" fontAlgn="b"/>
                      <a:r>
                        <a:rPr kumimoji="0" lang="es-ES_tradnl" sz="1600" b="0" kern="1200" dirty="0" smtClean="0">
                          <a:solidFill>
                            <a:schemeClr val="tx1"/>
                          </a:solidFill>
                          <a:effectLst/>
                          <a:latin typeface="Arial" pitchFamily="34" charset="0"/>
                          <a:ea typeface="+mn-ea"/>
                          <a:cs typeface="Arial" pitchFamily="34" charset="0"/>
                        </a:rPr>
                        <a:t>432,50 </a:t>
                      </a:r>
                      <a:r>
                        <a:rPr kumimoji="0" lang="es-ES_tradnl" sz="1400" b="0" kern="1200" dirty="0" smtClean="0">
                          <a:solidFill>
                            <a:schemeClr val="tx1"/>
                          </a:solidFill>
                          <a:effectLst/>
                          <a:latin typeface="Arial" pitchFamily="34" charset="0"/>
                          <a:ea typeface="+mn-ea"/>
                          <a:cs typeface="Arial" pitchFamily="34" charset="0"/>
                        </a:rPr>
                        <a:t>(152,50+280,0)</a:t>
                      </a:r>
                      <a:endParaRPr kumimoji="0" lang="es-ES_tradnl" sz="1600" b="0" kern="1200" dirty="0" smtClean="0">
                        <a:solidFill>
                          <a:schemeClr val="tx1"/>
                        </a:solidFill>
                        <a:effectLst/>
                        <a:latin typeface="Arial" pitchFamily="34" charset="0"/>
                        <a:ea typeface="+mn-ea"/>
                        <a:cs typeface="Arial" pitchFamily="34" charset="0"/>
                      </a:endParaRPr>
                    </a:p>
                  </a:txBody>
                  <a:tcPr marL="0" marR="0" marT="0" marB="0" anchor="ctr">
                    <a:solidFill>
                      <a:schemeClr val="accent4">
                        <a:lumMod val="20000"/>
                        <a:lumOff val="80000"/>
                      </a:schemeClr>
                    </a:solidFill>
                  </a:tcPr>
                </a:tc>
                <a:tc>
                  <a:txBody>
                    <a:bodyPr/>
                    <a:lstStyle/>
                    <a:p>
                      <a:pPr algn="ctr"/>
                      <a:r>
                        <a:rPr lang="es-ES_tradnl" sz="1600" b="0" dirty="0" smtClean="0">
                          <a:solidFill>
                            <a:schemeClr val="tx1"/>
                          </a:solidFill>
                          <a:effectLst/>
                          <a:latin typeface="Arial" pitchFamily="34" charset="0"/>
                          <a:cs typeface="Arial" pitchFamily="34" charset="0"/>
                        </a:rPr>
                        <a:t>28,7</a:t>
                      </a:r>
                      <a:endParaRPr lang="es-ES_tradnl" sz="1600" b="0" dirty="0">
                        <a:solidFill>
                          <a:schemeClr val="tx1"/>
                        </a:solidFill>
                        <a:effectLst/>
                        <a:latin typeface="Arial" pitchFamily="34" charset="0"/>
                        <a:cs typeface="Arial" pitchFamily="34" charset="0"/>
                      </a:endParaRPr>
                    </a:p>
                  </a:txBody>
                  <a:tcPr anchor="ctr">
                    <a:solidFill>
                      <a:schemeClr val="accent4">
                        <a:lumMod val="20000"/>
                        <a:lumOff val="80000"/>
                      </a:schemeClr>
                    </a:solidFill>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ES_tradnl" sz="1400" b="0" dirty="0" smtClean="0">
                        <a:solidFill>
                          <a:schemeClr val="tx1"/>
                        </a:solidFill>
                        <a:effectLst/>
                        <a:latin typeface="Arial" pitchFamily="34" charset="0"/>
                        <a:cs typeface="Arial" pitchFamily="34" charset="0"/>
                      </a:endParaRPr>
                    </a:p>
                  </a:txBody>
                  <a:tcPr anchor="ctr">
                    <a:solidFill>
                      <a:schemeClr val="accent4">
                        <a:lumMod val="20000"/>
                        <a:lumOff val="80000"/>
                      </a:schemeClr>
                    </a:solidFill>
                  </a:tcPr>
                </a:tc>
              </a:tr>
              <a:tr h="1816494">
                <a:tc>
                  <a:txBody>
                    <a:bodyPr/>
                    <a:lstStyle/>
                    <a:p>
                      <a:r>
                        <a:rPr lang="es-ES_tradnl" sz="1600" b="0" dirty="0" smtClean="0">
                          <a:solidFill>
                            <a:schemeClr val="tx1"/>
                          </a:solidFill>
                          <a:effectLst/>
                          <a:latin typeface="Arial" pitchFamily="34" charset="0"/>
                          <a:cs typeface="Arial" pitchFamily="34" charset="0"/>
                        </a:rPr>
                        <a:t>Vareniclina</a:t>
                      </a:r>
                      <a:endParaRPr lang="es-ES_tradnl" sz="1600" b="0" dirty="0">
                        <a:solidFill>
                          <a:schemeClr val="tx1"/>
                        </a:solidFill>
                        <a:effectLst/>
                        <a:latin typeface="Arial" pitchFamily="34" charset="0"/>
                        <a:cs typeface="Arial" pitchFamily="34" charset="0"/>
                      </a:endParaRPr>
                    </a:p>
                  </a:txBody>
                  <a:tcPr anchor="ctr">
                    <a:solidFill>
                      <a:schemeClr val="accent4">
                        <a:lumMod val="20000"/>
                        <a:lumOff val="80000"/>
                      </a:schemeClr>
                    </a:solidFill>
                  </a:tcPr>
                </a:tc>
                <a:tc>
                  <a:txBody>
                    <a:bodyPr/>
                    <a:lstStyle/>
                    <a:p>
                      <a:pPr marL="0" indent="0" algn="ctr">
                        <a:buFont typeface="Arial" pitchFamily="34" charset="0"/>
                        <a:buNone/>
                        <a:defRPr/>
                      </a:pPr>
                      <a:r>
                        <a:rPr lang="es-ES_tradnl" sz="1200" b="0" dirty="0" smtClean="0">
                          <a:solidFill>
                            <a:schemeClr val="tx1"/>
                          </a:solidFill>
                          <a:effectLst/>
                          <a:latin typeface="Arial" pitchFamily="34" charset="0"/>
                          <a:cs typeface="Arial" pitchFamily="34" charset="0"/>
                        </a:rPr>
                        <a:t>0,5-2 mg/día x 12 semanas (11 comprimidos 0,5mg + 14 comprimidos 1mg</a:t>
                      </a:r>
                      <a:r>
                        <a:rPr lang="es-ES_tradnl" sz="1200" b="0" baseline="0" dirty="0" smtClean="0">
                          <a:solidFill>
                            <a:schemeClr val="tx1"/>
                          </a:solidFill>
                          <a:effectLst/>
                          <a:latin typeface="Arial" pitchFamily="34" charset="0"/>
                          <a:cs typeface="Arial" pitchFamily="34" charset="0"/>
                        </a:rPr>
                        <a:t> + p</a:t>
                      </a:r>
                      <a:r>
                        <a:rPr lang="es-ES_tradnl" sz="1200" b="0" dirty="0" smtClean="0">
                          <a:solidFill>
                            <a:schemeClr val="tx1"/>
                          </a:solidFill>
                          <a:effectLst/>
                          <a:latin typeface="Arial" pitchFamily="34" charset="0"/>
                          <a:cs typeface="Arial" pitchFamily="34" charset="0"/>
                        </a:rPr>
                        <a:t>ack 112 comprimidos 1mg + pack 28 comprimidos 1mg)</a:t>
                      </a:r>
                    </a:p>
                  </a:txBody>
                  <a:tcPr anchor="ctr">
                    <a:solidFill>
                      <a:schemeClr val="accent4">
                        <a:lumMod val="20000"/>
                        <a:lumOff val="80000"/>
                      </a:schemeClr>
                    </a:solidFill>
                  </a:tcPr>
                </a:tc>
                <a:tc>
                  <a:txBody>
                    <a:bodyPr/>
                    <a:lstStyle/>
                    <a:p>
                      <a:pPr algn="ctr" fontAlgn="b"/>
                      <a:r>
                        <a:rPr kumimoji="0" lang="es-ES_tradnl" sz="1600" b="0" kern="1200" dirty="0" smtClean="0">
                          <a:solidFill>
                            <a:schemeClr val="tx1"/>
                          </a:solidFill>
                          <a:effectLst/>
                          <a:latin typeface="Arial" pitchFamily="34" charset="0"/>
                          <a:ea typeface="+mn-ea"/>
                          <a:cs typeface="Arial" pitchFamily="34" charset="0"/>
                        </a:rPr>
                        <a:t>84%</a:t>
                      </a:r>
                    </a:p>
                  </a:txBody>
                  <a:tcPr marL="0" marR="0" marT="0" marB="0" anchor="ctr">
                    <a:solidFill>
                      <a:schemeClr val="accent4">
                        <a:lumMod val="20000"/>
                        <a:lumOff val="80000"/>
                      </a:schemeClr>
                    </a:solidFill>
                  </a:tcPr>
                </a:tc>
                <a:tc>
                  <a:txBody>
                    <a:bodyPr/>
                    <a:lstStyle/>
                    <a:p>
                      <a:pPr algn="ctr" fontAlgn="b"/>
                      <a:r>
                        <a:rPr kumimoji="0" lang="es-ES_tradnl" sz="1600" b="0" kern="1200" dirty="0" smtClean="0">
                          <a:solidFill>
                            <a:schemeClr val="tx1"/>
                          </a:solidFill>
                          <a:effectLst/>
                          <a:latin typeface="Arial" pitchFamily="34" charset="0"/>
                          <a:ea typeface="+mn-ea"/>
                          <a:cs typeface="Arial" pitchFamily="34" charset="0"/>
                        </a:rPr>
                        <a:t>439.30</a:t>
                      </a:r>
                      <a:r>
                        <a:rPr kumimoji="0" lang="es-ES_tradnl" sz="1600" b="0" kern="1200" baseline="0" dirty="0" smtClean="0">
                          <a:solidFill>
                            <a:schemeClr val="tx1"/>
                          </a:solidFill>
                          <a:effectLst/>
                          <a:latin typeface="Arial" pitchFamily="34" charset="0"/>
                          <a:ea typeface="+mn-ea"/>
                          <a:cs typeface="Arial" pitchFamily="34" charset="0"/>
                        </a:rPr>
                        <a:t> </a:t>
                      </a:r>
                      <a:r>
                        <a:rPr kumimoji="0" lang="es-ES_tradnl" sz="1400" b="0" kern="1200" baseline="0" dirty="0" smtClean="0">
                          <a:solidFill>
                            <a:schemeClr val="tx1"/>
                          </a:solidFill>
                          <a:effectLst/>
                          <a:latin typeface="Arial" pitchFamily="34" charset="0"/>
                          <a:ea typeface="+mn-ea"/>
                          <a:cs typeface="Arial" pitchFamily="34" charset="0"/>
                        </a:rPr>
                        <a:t>(</a:t>
                      </a:r>
                      <a:r>
                        <a:rPr kumimoji="0" lang="es-ES_tradnl" sz="1400" b="0" kern="1200" dirty="0" smtClean="0">
                          <a:solidFill>
                            <a:schemeClr val="tx1"/>
                          </a:solidFill>
                          <a:effectLst/>
                          <a:latin typeface="Arial" pitchFamily="34" charset="0"/>
                          <a:ea typeface="+mn-ea"/>
                          <a:cs typeface="Arial" pitchFamily="34" charset="0"/>
                        </a:rPr>
                        <a:t>159,30+280,0)</a:t>
                      </a:r>
                      <a:endParaRPr kumimoji="0" lang="es-ES_tradnl" sz="1600" b="0" kern="1200" dirty="0" smtClean="0">
                        <a:solidFill>
                          <a:schemeClr val="tx1"/>
                        </a:solidFill>
                        <a:effectLst/>
                        <a:latin typeface="Arial" pitchFamily="34" charset="0"/>
                        <a:ea typeface="+mn-ea"/>
                        <a:cs typeface="Arial" pitchFamily="34" charset="0"/>
                      </a:endParaRPr>
                    </a:p>
                  </a:txBody>
                  <a:tcPr marL="0" marR="0" marT="0" marB="0" anchor="ctr">
                    <a:solidFill>
                      <a:schemeClr val="accent4">
                        <a:lumMod val="20000"/>
                        <a:lumOff val="80000"/>
                      </a:schemeClr>
                    </a:solidFill>
                  </a:tcPr>
                </a:tc>
                <a:tc>
                  <a:txBody>
                    <a:bodyPr/>
                    <a:lstStyle/>
                    <a:p>
                      <a:pPr algn="ctr"/>
                      <a:r>
                        <a:rPr lang="es-ES_tradnl" sz="1600" b="0" dirty="0" smtClean="0">
                          <a:solidFill>
                            <a:schemeClr val="tx1"/>
                          </a:solidFill>
                          <a:effectLst/>
                          <a:latin typeface="Arial" pitchFamily="34" charset="0"/>
                          <a:cs typeface="Arial" pitchFamily="34" charset="0"/>
                        </a:rPr>
                        <a:t>43,0</a:t>
                      </a:r>
                      <a:endParaRPr lang="es-ES_tradnl" sz="1600" b="0" dirty="0">
                        <a:solidFill>
                          <a:schemeClr val="tx1"/>
                        </a:solidFill>
                        <a:effectLst/>
                        <a:latin typeface="Arial" pitchFamily="34" charset="0"/>
                        <a:cs typeface="Arial" pitchFamily="34" charset="0"/>
                      </a:endParaRPr>
                    </a:p>
                  </a:txBody>
                  <a:tcPr anchor="ctr">
                    <a:solidFill>
                      <a:schemeClr val="accent4">
                        <a:lumMod val="20000"/>
                        <a:lumOff val="80000"/>
                      </a:schemeClr>
                    </a:solidFill>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ES_tradnl" sz="1400" b="0" dirty="0" smtClean="0">
                        <a:solidFill>
                          <a:schemeClr val="tx1"/>
                        </a:solidFill>
                        <a:effectLst/>
                        <a:latin typeface="Arial" pitchFamily="34" charset="0"/>
                        <a:cs typeface="Arial" pitchFamily="34" charset="0"/>
                      </a:endParaRPr>
                    </a:p>
                  </a:txBody>
                  <a:tcPr anchor="ctr">
                    <a:solidFill>
                      <a:schemeClr val="accent4">
                        <a:lumMod val="20000"/>
                        <a:lumOff val="80000"/>
                      </a:schemeClr>
                    </a:solidFill>
                  </a:tcPr>
                </a:tc>
              </a:tr>
            </a:tbl>
          </a:graphicData>
        </a:graphic>
      </p:graphicFrame>
      <p:sp>
        <p:nvSpPr>
          <p:cNvPr id="4" name="1 Título"/>
          <p:cNvSpPr txBox="1">
            <a:spLocks/>
          </p:cNvSpPr>
          <p:nvPr/>
        </p:nvSpPr>
        <p:spPr>
          <a:xfrm>
            <a:off x="468313" y="332929"/>
            <a:ext cx="8229600" cy="791815"/>
          </a:xfrm>
          <a:prstGeom prst="rect">
            <a:avLst/>
          </a:prstGeom>
        </p:spPr>
        <p:txBody>
          <a:bodyPr anchor="ctr">
            <a:scene3d>
              <a:camera prst="orthographicFront"/>
              <a:lightRig rig="soft" dir="t"/>
            </a:scene3d>
            <a:sp3d prstMaterial="softEdge">
              <a:bevelT w="25400" h="25400"/>
            </a:sp3d>
          </a:bodyPr>
          <a:lstStyle/>
          <a:p>
            <a:pPr fontAlgn="auto">
              <a:spcAft>
                <a:spcPts val="0"/>
              </a:spcAft>
              <a:defRPr/>
            </a:pPr>
            <a:r>
              <a:rPr lang="es-ES_tradnl" sz="2800" b="1" u="sng" dirty="0">
                <a:effectLst>
                  <a:outerShdw blurRad="31750" dist="25400" dir="5400000" algn="tl" rotWithShape="0">
                    <a:srgbClr val="000000">
                      <a:alpha val="25000"/>
                    </a:srgbClr>
                  </a:outerShdw>
                </a:effectLst>
                <a:latin typeface="+mj-lt"/>
                <a:ea typeface="+mj-ea"/>
                <a:cs typeface="+mj-cs"/>
              </a:rPr>
              <a:t>Métodos: </a:t>
            </a:r>
            <a:r>
              <a:rPr lang="es-ES_tradnl" sz="2400" b="1" u="sng" dirty="0">
                <a:effectLst>
                  <a:outerShdw blurRad="31750" dist="25400" dir="5400000" algn="tl" rotWithShape="0">
                    <a:srgbClr val="000000">
                      <a:alpha val="25000"/>
                    </a:srgbClr>
                  </a:outerShdw>
                </a:effectLst>
                <a:latin typeface="+mj-lt"/>
                <a:ea typeface="+mj-ea"/>
                <a:cs typeface="+mj-cs"/>
              </a:rPr>
              <a:t>Eficacia y costes </a:t>
            </a:r>
            <a:r>
              <a:rPr lang="es-ES_tradnl" sz="2400" b="1" u="sng" dirty="0" smtClean="0">
                <a:effectLst>
                  <a:outerShdw blurRad="31750" dist="25400" dir="5400000" algn="tl" rotWithShape="0">
                    <a:srgbClr val="000000">
                      <a:alpha val="25000"/>
                    </a:srgbClr>
                  </a:outerShdw>
                </a:effectLst>
                <a:latin typeface="+mj-lt"/>
                <a:ea typeface="+mj-ea"/>
                <a:cs typeface="+mj-cs"/>
              </a:rPr>
              <a:t>de tratamiento en escenario de financiación 2</a:t>
            </a:r>
            <a:r>
              <a:rPr lang="es-ES_tradnl" sz="2400" baseline="30000" dirty="0" smtClean="0">
                <a:latin typeface="+mj-lt"/>
                <a:ea typeface="+mj-ea"/>
                <a:cs typeface="+mj-cs"/>
              </a:rPr>
              <a:t>1</a:t>
            </a:r>
            <a:endParaRPr lang="es-ES_tradnl" sz="2400" baseline="30000" dirty="0">
              <a:latin typeface="+mj-lt"/>
              <a:ea typeface="+mj-ea"/>
              <a:cs typeface="+mj-cs"/>
            </a:endParaRPr>
          </a:p>
        </p:txBody>
      </p:sp>
      <p:sp>
        <p:nvSpPr>
          <p:cNvPr id="24611" name="4 CuadroTexto"/>
          <p:cNvSpPr txBox="1">
            <a:spLocks noChangeArrowheads="1"/>
          </p:cNvSpPr>
          <p:nvPr/>
        </p:nvSpPr>
        <p:spPr bwMode="auto">
          <a:xfrm>
            <a:off x="179512" y="5949280"/>
            <a:ext cx="8712968" cy="900246"/>
          </a:xfrm>
          <a:prstGeom prst="rect">
            <a:avLst/>
          </a:prstGeom>
          <a:solidFill>
            <a:schemeClr val="bg1"/>
          </a:solidFill>
          <a:ln w="9525">
            <a:noFill/>
            <a:miter lim="800000"/>
            <a:headEnd/>
            <a:tailEnd/>
          </a:ln>
        </p:spPr>
        <p:txBody>
          <a:bodyPr wrap="square">
            <a:spAutoFit/>
          </a:bodyPr>
          <a:lstStyle/>
          <a:p>
            <a:r>
              <a:rPr lang="es-ES_tradnl" sz="1050" baseline="30000" dirty="0"/>
              <a:t>1</a:t>
            </a:r>
            <a:r>
              <a:rPr lang="es-ES_tradnl" sz="1050" dirty="0"/>
              <a:t> Basados en la dosis y duración de los tratamientos utilizados en ensayos clínicos en EPOC y precio </a:t>
            </a:r>
            <a:r>
              <a:rPr lang="es-ES_tradnl" sz="1050" dirty="0" smtClean="0"/>
              <a:t>PVL+IVA </a:t>
            </a:r>
            <a:r>
              <a:rPr lang="es-ES_tradnl" sz="1050" dirty="0"/>
              <a:t>año </a:t>
            </a:r>
            <a:r>
              <a:rPr lang="es-ES_tradnl" sz="1050" dirty="0" smtClean="0"/>
              <a:t>2013. </a:t>
            </a:r>
            <a:endParaRPr lang="es-ES_tradnl" sz="1050" b="1" u="sng" dirty="0">
              <a:solidFill>
                <a:srgbClr val="FF0000"/>
              </a:solidFill>
            </a:endParaRPr>
          </a:p>
          <a:p>
            <a:r>
              <a:rPr lang="es-ES_tradnl" sz="1050" baseline="30000" dirty="0" smtClean="0"/>
              <a:t>2 </a:t>
            </a:r>
            <a:r>
              <a:rPr lang="es-ES_tradnl" sz="1050" dirty="0" smtClean="0"/>
              <a:t>Coste por intento de cesación fármacos a PVL-IVA + coste seguimiento médico (4 visitas adicionales de enfermería + 2 visitas especialista médico = 280€) </a:t>
            </a:r>
          </a:p>
          <a:p>
            <a:r>
              <a:rPr lang="es-ES_tradnl" sz="1050" baseline="30000" dirty="0" smtClean="0"/>
              <a:t>3 </a:t>
            </a:r>
            <a:r>
              <a:rPr lang="es-ES_tradnl" sz="1050" dirty="0"/>
              <a:t>CAR 52: Tasa continua de abstinencia en 52 semanas con 12 semanas de tratamiento (%-año</a:t>
            </a:r>
            <a:r>
              <a:rPr lang="es-ES_tradnl" sz="1050" dirty="0" smtClean="0"/>
              <a:t>) según estudio de Jiménez CA et al en pacientes con EPOC con seguimiento en unidades especializadas en tabaquismo. </a:t>
            </a:r>
            <a:endParaRPr lang="es-ES_tradnl" sz="105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Título"/>
          <p:cNvSpPr>
            <a:spLocks noGrp="1"/>
          </p:cNvSpPr>
          <p:nvPr>
            <p:ph type="title"/>
          </p:nvPr>
        </p:nvSpPr>
        <p:spPr>
          <a:xfrm>
            <a:off x="251520" y="548680"/>
            <a:ext cx="8229600" cy="576064"/>
          </a:xfrm>
        </p:spPr>
        <p:txBody>
          <a:bodyPr>
            <a:normAutofit fontScale="90000"/>
          </a:bodyPr>
          <a:lstStyle/>
          <a:p>
            <a:pPr eaLnBrk="1" fontAlgn="auto" hangingPunct="1">
              <a:spcAft>
                <a:spcPts val="0"/>
              </a:spcAft>
              <a:defRPr/>
            </a:pPr>
            <a:r>
              <a:rPr lang="es-ES_tradnl" sz="2700" u="sng" dirty="0" smtClean="0">
                <a:solidFill>
                  <a:schemeClr val="tx1"/>
                </a:solidFill>
                <a:effectLst/>
              </a:rPr>
              <a:t>Resultados: Escenario financiación 2</a:t>
            </a:r>
            <a:br>
              <a:rPr lang="es-ES_tradnl" sz="2700" u="sng" dirty="0" smtClean="0">
                <a:solidFill>
                  <a:schemeClr val="tx1"/>
                </a:solidFill>
                <a:effectLst/>
              </a:rPr>
            </a:br>
            <a:r>
              <a:rPr lang="es-ES_tradnl" sz="1300" u="sng" dirty="0" smtClean="0">
                <a:solidFill>
                  <a:schemeClr val="tx1"/>
                </a:solidFill>
                <a:effectLst/>
              </a:rPr>
              <a:t/>
            </a:r>
            <a:br>
              <a:rPr lang="es-ES_tradnl" sz="1300" u="sng" dirty="0" smtClean="0">
                <a:solidFill>
                  <a:schemeClr val="tx1"/>
                </a:solidFill>
                <a:effectLst/>
              </a:rPr>
            </a:br>
            <a:endParaRPr lang="es-ES_tradnl" sz="2200" u="sng" dirty="0" smtClean="0">
              <a:solidFill>
                <a:schemeClr val="tx1"/>
              </a:solidFill>
              <a:effectLst/>
            </a:endParaRPr>
          </a:p>
        </p:txBody>
      </p:sp>
      <p:sp>
        <p:nvSpPr>
          <p:cNvPr id="11" name="1 Título"/>
          <p:cNvSpPr txBox="1">
            <a:spLocks/>
          </p:cNvSpPr>
          <p:nvPr/>
        </p:nvSpPr>
        <p:spPr>
          <a:xfrm>
            <a:off x="214282" y="1571612"/>
            <a:ext cx="8568952" cy="432048"/>
          </a:xfrm>
          <a:prstGeom prst="rect">
            <a:avLst/>
          </a:prstGeom>
        </p:spPr>
        <p:txBody>
          <a:bodyPr vert="horz" rtlCol="0" anchor="ctr">
            <a:normAutofit fontScale="97500"/>
            <a:scene3d>
              <a:camera prst="orthographicFront"/>
              <a:lightRig rig="soft" dir="t"/>
            </a:scene3d>
            <a:sp3d prstMaterial="softEdge">
              <a:bevelT w="25400" h="25400"/>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S_tradnl" sz="2000" b="1" i="0" u="sng" strike="noStrike" kern="1200" cap="none" spc="0" normalizeH="0" baseline="0" noProof="0" dirty="0" smtClean="0">
                <a:ln>
                  <a:noFill/>
                </a:ln>
                <a:solidFill>
                  <a:schemeClr val="tx1"/>
                </a:solidFill>
                <a:effectLst/>
                <a:uLnTx/>
                <a:uFillTx/>
                <a:latin typeface="+mj-lt"/>
                <a:ea typeface="+mj-ea"/>
                <a:cs typeface="+mj-cs"/>
              </a:rPr>
              <a:t>Pacientes acumulados que </a:t>
            </a:r>
            <a:r>
              <a:rPr kumimoji="0" lang="es-ES_tradnl" sz="2000" b="1" i="1" u="sng" strike="noStrike" kern="1200" cap="none" spc="0" normalizeH="0" baseline="0" noProof="0" dirty="0" smtClean="0">
                <a:ln>
                  <a:noFill/>
                </a:ln>
                <a:solidFill>
                  <a:schemeClr val="tx1"/>
                </a:solidFill>
                <a:effectLst/>
                <a:uLnTx/>
                <a:uFillTx/>
                <a:latin typeface="+mj-lt"/>
                <a:ea typeface="+mj-ea"/>
                <a:cs typeface="+mj-cs"/>
              </a:rPr>
              <a:t>dejan de fumar, </a:t>
            </a:r>
            <a:r>
              <a:rPr kumimoji="0" lang="es-ES_tradnl" sz="2000" b="1" i="0" u="sng" strike="noStrike" kern="1200" cap="none" spc="0" normalizeH="0" baseline="0" noProof="0" dirty="0" smtClean="0">
                <a:ln>
                  <a:noFill/>
                </a:ln>
                <a:solidFill>
                  <a:schemeClr val="tx1"/>
                </a:solidFill>
                <a:effectLst/>
                <a:uLnTx/>
                <a:uFillTx/>
                <a:latin typeface="+mj-lt"/>
                <a:ea typeface="+mj-ea"/>
                <a:cs typeface="+mj-cs"/>
              </a:rPr>
              <a:t>total y según fármaco </a:t>
            </a:r>
            <a:endParaRPr kumimoji="0" lang="es-ES_tradnl" sz="2400" b="1" i="0" u="sng" strike="noStrike" kern="1200" cap="none" spc="0" normalizeH="0" baseline="0" noProof="0" dirty="0" smtClean="0">
              <a:ln>
                <a:noFill/>
              </a:ln>
              <a:solidFill>
                <a:schemeClr val="tx1"/>
              </a:solidFill>
              <a:effectLst/>
              <a:uLnTx/>
              <a:uFillTx/>
              <a:latin typeface="+mj-lt"/>
              <a:ea typeface="+mj-ea"/>
              <a:cs typeface="+mj-cs"/>
            </a:endParaRPr>
          </a:p>
        </p:txBody>
      </p:sp>
      <p:graphicFrame>
        <p:nvGraphicFramePr>
          <p:cNvPr id="9" name="3 Marcador de contenido"/>
          <p:cNvGraphicFramePr>
            <a:graphicFrameLocks/>
          </p:cNvGraphicFramePr>
          <p:nvPr/>
        </p:nvGraphicFramePr>
        <p:xfrm>
          <a:off x="142844" y="2071678"/>
          <a:ext cx="8640958" cy="885696"/>
        </p:xfrm>
        <a:graphic>
          <a:graphicData uri="http://schemas.openxmlformats.org/drawingml/2006/table">
            <a:tbl>
              <a:tblPr firstRow="1" bandRow="1">
                <a:tableStyleId>{5C22544A-7EE6-4342-B048-85BDC9FD1C3A}</a:tableStyleId>
              </a:tblPr>
              <a:tblGrid>
                <a:gridCol w="1655862"/>
                <a:gridCol w="1224136"/>
                <a:gridCol w="1080120"/>
                <a:gridCol w="1080120"/>
                <a:gridCol w="1080120"/>
                <a:gridCol w="1152128"/>
                <a:gridCol w="1368472"/>
              </a:tblGrid>
              <a:tr h="442848">
                <a:tc>
                  <a:txBody>
                    <a:bodyPr/>
                    <a:lstStyle/>
                    <a:p>
                      <a:pPr marL="0" algn="ctr" rtl="0" eaLnBrk="1" fontAlgn="ctr" latinLnBrk="0" hangingPunct="1"/>
                      <a:endParaRPr kumimoji="0" lang="es-ES_tradnl" sz="2000" b="1" i="0" u="none" strike="noStrike" kern="1200" dirty="0">
                        <a:solidFill>
                          <a:schemeClr val="tx1"/>
                        </a:solidFill>
                        <a:latin typeface="Arial"/>
                        <a:ea typeface="+mn-ea"/>
                        <a:cs typeface="+mn-cs"/>
                      </a:endParaRPr>
                    </a:p>
                  </a:txBody>
                  <a:tcPr marL="0" marR="0" marT="0" marB="0" anchor="ctr"/>
                </a:tc>
                <a:tc>
                  <a:txBody>
                    <a:bodyPr/>
                    <a:lstStyle/>
                    <a:p>
                      <a:pPr marL="0" algn="ctr" rtl="0" eaLnBrk="1" fontAlgn="ctr" latinLnBrk="0" hangingPunct="1"/>
                      <a:r>
                        <a:rPr kumimoji="0" lang="es-ES_tradnl" sz="1800" b="1" i="0" u="none" strike="noStrike" kern="1200" dirty="0">
                          <a:solidFill>
                            <a:schemeClr val="bg1"/>
                          </a:solidFill>
                          <a:effectLst>
                            <a:outerShdw blurRad="38100" dist="38100" dir="2700000" algn="tl">
                              <a:srgbClr val="000000">
                                <a:alpha val="43137"/>
                              </a:srgbClr>
                            </a:outerShdw>
                          </a:effectLst>
                          <a:latin typeface="Arial"/>
                          <a:ea typeface="+mn-ea"/>
                          <a:cs typeface="+mn-cs"/>
                        </a:rPr>
                        <a:t>Año </a:t>
                      </a:r>
                      <a:r>
                        <a:rPr kumimoji="0" lang="es-ES_tradnl" sz="1800" b="1" i="0" u="none" strike="noStrike" kern="1200" dirty="0" smtClean="0">
                          <a:solidFill>
                            <a:schemeClr val="bg1"/>
                          </a:solidFill>
                          <a:effectLst>
                            <a:outerShdw blurRad="38100" dist="38100" dir="2700000" algn="tl">
                              <a:srgbClr val="000000">
                                <a:alpha val="43137"/>
                              </a:srgbClr>
                            </a:outerShdw>
                          </a:effectLst>
                          <a:latin typeface="Arial"/>
                          <a:ea typeface="+mn-ea"/>
                          <a:cs typeface="+mn-cs"/>
                        </a:rPr>
                        <a:t>base</a:t>
                      </a:r>
                      <a:endParaRPr kumimoji="0" lang="es-ES_tradnl" sz="1800" b="1" i="0" u="none" strike="noStrike" kern="1200" dirty="0">
                        <a:solidFill>
                          <a:schemeClr val="bg1"/>
                        </a:solidFill>
                        <a:effectLst>
                          <a:outerShdw blurRad="38100" dist="38100" dir="2700000" algn="tl">
                            <a:srgbClr val="000000">
                              <a:alpha val="43137"/>
                            </a:srgbClr>
                          </a:outerShdw>
                        </a:effectLst>
                        <a:latin typeface="Arial"/>
                        <a:ea typeface="+mn-ea"/>
                        <a:cs typeface="+mn-cs"/>
                      </a:endParaRPr>
                    </a:p>
                  </a:txBody>
                  <a:tcPr marL="0" marR="0" marT="0" marB="0" anchor="ctr"/>
                </a:tc>
                <a:tc>
                  <a:txBody>
                    <a:bodyPr/>
                    <a:lstStyle/>
                    <a:p>
                      <a:pPr marL="0" algn="ctr" rtl="0" eaLnBrk="1" fontAlgn="ctr" latinLnBrk="0" hangingPunct="1"/>
                      <a:r>
                        <a:rPr kumimoji="0" lang="es-ES_tradnl" sz="1800" b="1" i="0" u="none" strike="noStrike" kern="1200" dirty="0" smtClean="0">
                          <a:solidFill>
                            <a:schemeClr val="bg1"/>
                          </a:solidFill>
                          <a:effectLst>
                            <a:outerShdw blurRad="38100" dist="38100" dir="2700000" algn="tl">
                              <a:srgbClr val="000000">
                                <a:alpha val="43137"/>
                              </a:srgbClr>
                            </a:outerShdw>
                          </a:effectLst>
                          <a:latin typeface="Arial"/>
                          <a:ea typeface="+mn-ea"/>
                          <a:cs typeface="+mn-cs"/>
                        </a:rPr>
                        <a:t>2º año</a:t>
                      </a:r>
                      <a:endParaRPr kumimoji="0" lang="es-ES_tradnl" sz="1800" b="1" i="0" u="none" strike="noStrike" kern="1200" dirty="0">
                        <a:solidFill>
                          <a:schemeClr val="bg1"/>
                        </a:solidFill>
                        <a:effectLst>
                          <a:outerShdw blurRad="38100" dist="38100" dir="2700000" algn="tl">
                            <a:srgbClr val="000000">
                              <a:alpha val="43137"/>
                            </a:srgbClr>
                          </a:outerShdw>
                        </a:effectLst>
                        <a:latin typeface="Arial"/>
                        <a:ea typeface="+mn-ea"/>
                        <a:cs typeface="+mn-cs"/>
                      </a:endParaRPr>
                    </a:p>
                  </a:txBody>
                  <a:tcPr marL="0" marR="0" marT="0" marB="0" anchor="ctr"/>
                </a:tc>
                <a:tc>
                  <a:txBody>
                    <a:bodyPr/>
                    <a:lstStyle/>
                    <a:p>
                      <a:pPr marL="0" algn="ctr" rtl="0" eaLnBrk="1" fontAlgn="ctr" latinLnBrk="0" hangingPunct="1"/>
                      <a:r>
                        <a:rPr kumimoji="0" lang="es-ES_tradnl" sz="1800" b="1" i="0" u="none" strike="noStrike" kern="1200" dirty="0" smtClean="0">
                          <a:solidFill>
                            <a:schemeClr val="bg1"/>
                          </a:solidFill>
                          <a:effectLst>
                            <a:outerShdw blurRad="38100" dist="38100" dir="2700000" algn="tl">
                              <a:srgbClr val="000000">
                                <a:alpha val="43137"/>
                              </a:srgbClr>
                            </a:outerShdw>
                          </a:effectLst>
                          <a:latin typeface="Arial"/>
                          <a:ea typeface="+mn-ea"/>
                          <a:cs typeface="+mn-cs"/>
                        </a:rPr>
                        <a:t>3</a:t>
                      </a:r>
                      <a:r>
                        <a:rPr kumimoji="0" lang="es-ES_tradnl" sz="1800" b="1" i="0" u="none" strike="noStrike" kern="1200" baseline="30000" dirty="0" smtClean="0">
                          <a:solidFill>
                            <a:schemeClr val="bg1"/>
                          </a:solidFill>
                          <a:effectLst>
                            <a:outerShdw blurRad="38100" dist="38100" dir="2700000" algn="tl">
                              <a:srgbClr val="000000">
                                <a:alpha val="43137"/>
                              </a:srgbClr>
                            </a:outerShdw>
                          </a:effectLst>
                          <a:latin typeface="Arial"/>
                          <a:ea typeface="+mn-ea"/>
                          <a:cs typeface="+mn-cs"/>
                        </a:rPr>
                        <a:t>r</a:t>
                      </a:r>
                      <a:r>
                        <a:rPr kumimoji="0" lang="es-ES_tradnl" sz="1800" b="1" i="0" u="none" strike="noStrike" kern="1200" dirty="0" smtClean="0">
                          <a:solidFill>
                            <a:schemeClr val="bg1"/>
                          </a:solidFill>
                          <a:effectLst>
                            <a:outerShdw blurRad="38100" dist="38100" dir="2700000" algn="tl">
                              <a:srgbClr val="000000">
                                <a:alpha val="43137"/>
                              </a:srgbClr>
                            </a:outerShdw>
                          </a:effectLst>
                          <a:latin typeface="Arial"/>
                          <a:ea typeface="+mn-ea"/>
                          <a:cs typeface="+mn-cs"/>
                        </a:rPr>
                        <a:t> año</a:t>
                      </a:r>
                      <a:endParaRPr kumimoji="0" lang="es-ES_tradnl" sz="1800" b="1" i="0" u="none" strike="noStrike" kern="1200" dirty="0">
                        <a:solidFill>
                          <a:schemeClr val="bg1"/>
                        </a:solidFill>
                        <a:effectLst>
                          <a:outerShdw blurRad="38100" dist="38100" dir="2700000" algn="tl">
                            <a:srgbClr val="000000">
                              <a:alpha val="43137"/>
                            </a:srgbClr>
                          </a:outerShdw>
                        </a:effectLst>
                        <a:latin typeface="Arial"/>
                        <a:ea typeface="+mn-ea"/>
                        <a:cs typeface="+mn-cs"/>
                      </a:endParaRPr>
                    </a:p>
                  </a:txBody>
                  <a:tcPr marL="0" marR="0" marT="0" marB="0" anchor="ctr"/>
                </a:tc>
                <a:tc>
                  <a:txBody>
                    <a:bodyPr/>
                    <a:lstStyle/>
                    <a:p>
                      <a:pPr marL="0" algn="ctr" rtl="0" eaLnBrk="1" fontAlgn="ctr" latinLnBrk="0" hangingPunct="1"/>
                      <a:r>
                        <a:rPr kumimoji="0" lang="es-ES_tradnl" sz="1800" b="1" i="0" u="none" strike="noStrike" kern="1200" dirty="0" smtClean="0">
                          <a:solidFill>
                            <a:schemeClr val="bg1"/>
                          </a:solidFill>
                          <a:effectLst>
                            <a:outerShdw blurRad="38100" dist="38100" dir="2700000" algn="tl">
                              <a:srgbClr val="000000">
                                <a:alpha val="43137"/>
                              </a:srgbClr>
                            </a:outerShdw>
                          </a:effectLst>
                          <a:latin typeface="Arial"/>
                          <a:ea typeface="+mn-ea"/>
                          <a:cs typeface="+mn-cs"/>
                        </a:rPr>
                        <a:t>4º año</a:t>
                      </a:r>
                      <a:endParaRPr kumimoji="0" lang="es-ES_tradnl" sz="1800" b="1" i="0" u="none" strike="noStrike" kern="1200" dirty="0">
                        <a:solidFill>
                          <a:schemeClr val="bg1"/>
                        </a:solidFill>
                        <a:effectLst>
                          <a:outerShdw blurRad="38100" dist="38100" dir="2700000" algn="tl">
                            <a:srgbClr val="000000">
                              <a:alpha val="43137"/>
                            </a:srgbClr>
                          </a:outerShdw>
                        </a:effectLst>
                        <a:latin typeface="Arial"/>
                        <a:ea typeface="+mn-ea"/>
                        <a:cs typeface="+mn-cs"/>
                      </a:endParaRPr>
                    </a:p>
                  </a:txBody>
                  <a:tcPr marL="0" marR="0" marT="0" marB="0" anchor="ctr"/>
                </a:tc>
                <a:tc>
                  <a:txBody>
                    <a:bodyPr/>
                    <a:lstStyle/>
                    <a:p>
                      <a:pPr marL="0" algn="ctr" rtl="0" eaLnBrk="1" fontAlgn="ctr" latinLnBrk="0" hangingPunct="1"/>
                      <a:r>
                        <a:rPr kumimoji="0" lang="es-ES_tradnl" sz="1800" b="1" i="0" u="none" strike="noStrike" kern="1200" dirty="0" smtClean="0">
                          <a:solidFill>
                            <a:schemeClr val="bg1"/>
                          </a:solidFill>
                          <a:effectLst>
                            <a:outerShdw blurRad="38100" dist="38100" dir="2700000" algn="tl">
                              <a:srgbClr val="000000">
                                <a:alpha val="43137"/>
                              </a:srgbClr>
                            </a:outerShdw>
                          </a:effectLst>
                          <a:latin typeface="Arial"/>
                          <a:ea typeface="+mn-ea"/>
                          <a:cs typeface="+mn-cs"/>
                        </a:rPr>
                        <a:t>5º año</a:t>
                      </a:r>
                      <a:endParaRPr kumimoji="0" lang="es-ES_tradnl" sz="1800" b="1" i="0" u="none" strike="noStrike" kern="1200" dirty="0">
                        <a:solidFill>
                          <a:schemeClr val="bg1"/>
                        </a:solidFill>
                        <a:effectLst>
                          <a:outerShdw blurRad="38100" dist="38100" dir="2700000" algn="tl">
                            <a:srgbClr val="000000">
                              <a:alpha val="43137"/>
                            </a:srgbClr>
                          </a:outerShdw>
                        </a:effectLst>
                        <a:latin typeface="Arial"/>
                        <a:ea typeface="+mn-ea"/>
                        <a:cs typeface="+mn-cs"/>
                      </a:endParaRPr>
                    </a:p>
                  </a:txBody>
                  <a:tcPr marL="0" marR="0" marT="0" marB="0" anchor="ctr"/>
                </a:tc>
                <a:tc>
                  <a:txBody>
                    <a:bodyPr/>
                    <a:lstStyle/>
                    <a:p>
                      <a:pPr marL="0" algn="ctr" rtl="0" eaLnBrk="1" fontAlgn="ctr" latinLnBrk="0" hangingPunct="1"/>
                      <a:r>
                        <a:rPr kumimoji="0" lang="es-ES_tradnl" sz="1800" b="1" i="0" u="none" strike="noStrike" kern="1200" dirty="0" smtClean="0">
                          <a:solidFill>
                            <a:schemeClr val="bg1"/>
                          </a:solidFill>
                          <a:effectLst>
                            <a:outerShdw blurRad="38100" dist="38100" dir="2700000" algn="tl">
                              <a:srgbClr val="000000">
                                <a:alpha val="43137"/>
                              </a:srgbClr>
                            </a:outerShdw>
                          </a:effectLst>
                          <a:latin typeface="Arial"/>
                          <a:ea typeface="+mn-ea"/>
                          <a:cs typeface="+mn-cs"/>
                        </a:rPr>
                        <a:t>Acumulado</a:t>
                      </a:r>
                      <a:endParaRPr kumimoji="0" lang="es-ES_tradnl" sz="1800" b="1" i="0" u="none" strike="noStrike" kern="1200" dirty="0">
                        <a:solidFill>
                          <a:schemeClr val="bg1"/>
                        </a:solidFill>
                        <a:effectLst>
                          <a:outerShdw blurRad="38100" dist="38100" dir="2700000" algn="tl">
                            <a:srgbClr val="000000">
                              <a:alpha val="43137"/>
                            </a:srgbClr>
                          </a:outerShdw>
                        </a:effectLst>
                        <a:latin typeface="Arial"/>
                        <a:ea typeface="+mn-ea"/>
                        <a:cs typeface="+mn-cs"/>
                      </a:endParaRPr>
                    </a:p>
                  </a:txBody>
                  <a:tcPr marL="0" marR="0" marT="0" marB="0" anchor="ctr"/>
                </a:tc>
              </a:tr>
              <a:tr h="442848">
                <a:tc>
                  <a:txBody>
                    <a:bodyPr/>
                    <a:lstStyle/>
                    <a:p>
                      <a:pPr marL="0" algn="ctr" rtl="0" eaLnBrk="1" fontAlgn="ctr" latinLnBrk="0" hangingPunct="1"/>
                      <a:r>
                        <a:rPr kumimoji="0" lang="es-ES_tradnl" sz="2000" b="1" i="0" u="none" strike="noStrike" kern="1200" dirty="0" smtClean="0">
                          <a:solidFill>
                            <a:schemeClr val="tx1"/>
                          </a:solidFill>
                          <a:latin typeface="Arial"/>
                          <a:ea typeface="+mn-ea"/>
                          <a:cs typeface="+mn-cs"/>
                        </a:rPr>
                        <a:t>Total </a:t>
                      </a:r>
                      <a:endParaRPr kumimoji="0" lang="es-ES_tradnl" sz="2000" b="1" i="0" u="none" strike="noStrike" kern="1200" dirty="0">
                        <a:solidFill>
                          <a:schemeClr val="tx1"/>
                        </a:solidFill>
                        <a:latin typeface="Arial"/>
                        <a:ea typeface="+mn-ea"/>
                        <a:cs typeface="+mn-cs"/>
                      </a:endParaRPr>
                    </a:p>
                  </a:txBody>
                  <a:tcPr marL="0" marR="0" marT="0" marB="0" anchor="ctr">
                    <a:noFill/>
                  </a:tcPr>
                </a:tc>
                <a:tc>
                  <a:txBody>
                    <a:bodyPr/>
                    <a:lstStyle/>
                    <a:p>
                      <a:pPr algn="ctr" fontAlgn="ctr"/>
                      <a:r>
                        <a:rPr lang="es-ES_tradnl" sz="2000" b="1" i="0" u="none" strike="noStrike" dirty="0">
                          <a:solidFill>
                            <a:schemeClr val="tx1"/>
                          </a:solidFill>
                          <a:latin typeface="Arial"/>
                        </a:rPr>
                        <a:t>9.576</a:t>
                      </a:r>
                    </a:p>
                  </a:txBody>
                  <a:tcPr marL="0" marR="0" marT="0" marB="0" anchor="ctr">
                    <a:noFill/>
                  </a:tcPr>
                </a:tc>
                <a:tc>
                  <a:txBody>
                    <a:bodyPr/>
                    <a:lstStyle/>
                    <a:p>
                      <a:pPr algn="ctr" fontAlgn="ctr"/>
                      <a:r>
                        <a:rPr lang="es-ES_tradnl" sz="2000" b="1" i="0" u="none" strike="noStrike">
                          <a:solidFill>
                            <a:schemeClr val="tx1"/>
                          </a:solidFill>
                          <a:latin typeface="Arial"/>
                        </a:rPr>
                        <a:t>7.529</a:t>
                      </a:r>
                    </a:p>
                  </a:txBody>
                  <a:tcPr marL="0" marR="0" marT="0" marB="0" anchor="ctr">
                    <a:noFill/>
                  </a:tcPr>
                </a:tc>
                <a:tc>
                  <a:txBody>
                    <a:bodyPr/>
                    <a:lstStyle/>
                    <a:p>
                      <a:pPr algn="ctr" fontAlgn="ctr"/>
                      <a:r>
                        <a:rPr lang="es-ES_tradnl" sz="2000" b="1" i="0" u="none" strike="noStrike">
                          <a:solidFill>
                            <a:schemeClr val="tx1"/>
                          </a:solidFill>
                          <a:latin typeface="Arial"/>
                        </a:rPr>
                        <a:t>6.390</a:t>
                      </a:r>
                    </a:p>
                  </a:txBody>
                  <a:tcPr marL="0" marR="0" marT="0" marB="0" anchor="ctr">
                    <a:noFill/>
                  </a:tcPr>
                </a:tc>
                <a:tc>
                  <a:txBody>
                    <a:bodyPr/>
                    <a:lstStyle/>
                    <a:p>
                      <a:pPr algn="ctr" fontAlgn="ctr"/>
                      <a:r>
                        <a:rPr lang="es-ES_tradnl" sz="2000" b="1" i="0" u="none" strike="noStrike">
                          <a:solidFill>
                            <a:schemeClr val="tx1"/>
                          </a:solidFill>
                          <a:latin typeface="Arial"/>
                        </a:rPr>
                        <a:t>5.776</a:t>
                      </a:r>
                    </a:p>
                  </a:txBody>
                  <a:tcPr marL="0" marR="0" marT="0" marB="0" anchor="ctr">
                    <a:noFill/>
                  </a:tcPr>
                </a:tc>
                <a:tc>
                  <a:txBody>
                    <a:bodyPr/>
                    <a:lstStyle/>
                    <a:p>
                      <a:pPr algn="ctr" fontAlgn="ctr"/>
                      <a:r>
                        <a:rPr lang="es-ES_tradnl" sz="2000" b="1" i="0" u="none" strike="noStrike">
                          <a:solidFill>
                            <a:schemeClr val="tx1"/>
                          </a:solidFill>
                          <a:latin typeface="Arial"/>
                        </a:rPr>
                        <a:t>3.642</a:t>
                      </a:r>
                    </a:p>
                  </a:txBody>
                  <a:tcPr marL="0" marR="0" marT="0" marB="0" anchor="ctr">
                    <a:noFill/>
                  </a:tcPr>
                </a:tc>
                <a:tc>
                  <a:txBody>
                    <a:bodyPr/>
                    <a:lstStyle/>
                    <a:p>
                      <a:pPr algn="ctr" fontAlgn="ctr"/>
                      <a:r>
                        <a:rPr lang="es-ES_tradnl" sz="2000" b="1" i="0" u="none" strike="noStrike" dirty="0">
                          <a:solidFill>
                            <a:schemeClr val="tx1"/>
                          </a:solidFill>
                          <a:latin typeface="Arial"/>
                        </a:rPr>
                        <a:t>30.606</a:t>
                      </a:r>
                    </a:p>
                  </a:txBody>
                  <a:tcPr marL="0" marR="0" marT="0" marB="0" anchor="ctr">
                    <a:noFill/>
                  </a:tcPr>
                </a:tc>
              </a:tr>
            </a:tbl>
          </a:graphicData>
        </a:graphic>
      </p:graphicFrame>
      <p:graphicFrame>
        <p:nvGraphicFramePr>
          <p:cNvPr id="10" name="3 Marcador de contenido"/>
          <p:cNvGraphicFramePr>
            <a:graphicFrameLocks/>
          </p:cNvGraphicFramePr>
          <p:nvPr/>
        </p:nvGraphicFramePr>
        <p:xfrm>
          <a:off x="142844" y="3000372"/>
          <a:ext cx="8640959" cy="1296144"/>
        </p:xfrm>
        <a:graphic>
          <a:graphicData uri="http://schemas.openxmlformats.org/drawingml/2006/table">
            <a:tbl>
              <a:tblPr firstRow="1" bandRow="1">
                <a:tableStyleId>{5C22544A-7EE6-4342-B048-85BDC9FD1C3A}</a:tableStyleId>
              </a:tblPr>
              <a:tblGrid>
                <a:gridCol w="1655862"/>
                <a:gridCol w="1224136"/>
                <a:gridCol w="1080120"/>
                <a:gridCol w="1080120"/>
                <a:gridCol w="1080120"/>
                <a:gridCol w="1152128"/>
                <a:gridCol w="1368473"/>
              </a:tblGrid>
              <a:tr h="432048">
                <a:tc>
                  <a:txBody>
                    <a:bodyPr/>
                    <a:lstStyle/>
                    <a:p>
                      <a:pPr marL="0" indent="0" algn="l" fontAlgn="ctr"/>
                      <a:r>
                        <a:rPr lang="es-ES_tradnl" sz="1800" b="1" i="0" u="none" strike="noStrike" dirty="0" smtClean="0">
                          <a:solidFill>
                            <a:schemeClr val="tx1"/>
                          </a:solidFill>
                          <a:latin typeface="Arial"/>
                        </a:rPr>
                        <a:t>Vareniclina</a:t>
                      </a:r>
                      <a:endParaRPr lang="es-ES_tradnl" sz="1800" b="1" i="0" u="none" strike="noStrike" dirty="0">
                        <a:solidFill>
                          <a:schemeClr val="tx1"/>
                        </a:solidFill>
                        <a:latin typeface="Arial"/>
                      </a:endParaRPr>
                    </a:p>
                  </a:txBody>
                  <a:tcPr marL="228600" marR="0" marT="0" marB="0" anchor="ctr">
                    <a:solidFill>
                      <a:srgbClr val="99FF99"/>
                    </a:solidFill>
                  </a:tcPr>
                </a:tc>
                <a:tc>
                  <a:txBody>
                    <a:bodyPr/>
                    <a:lstStyle/>
                    <a:p>
                      <a:pPr algn="ctr" fontAlgn="ctr"/>
                      <a:r>
                        <a:rPr lang="es-ES_tradnl" sz="1800" b="1" i="0" u="none" strike="noStrike" dirty="0">
                          <a:solidFill>
                            <a:schemeClr val="tx1"/>
                          </a:solidFill>
                          <a:latin typeface="Arial"/>
                        </a:rPr>
                        <a:t>5.128</a:t>
                      </a:r>
                    </a:p>
                  </a:txBody>
                  <a:tcPr marL="0" marR="0" marT="0" marB="0" anchor="ctr">
                    <a:solidFill>
                      <a:srgbClr val="99FF99"/>
                    </a:solidFill>
                  </a:tcPr>
                </a:tc>
                <a:tc>
                  <a:txBody>
                    <a:bodyPr/>
                    <a:lstStyle/>
                    <a:p>
                      <a:pPr algn="ctr" fontAlgn="ctr"/>
                      <a:r>
                        <a:rPr lang="es-ES_tradnl" sz="1800" b="1" i="0" u="none" strike="noStrike" dirty="0">
                          <a:solidFill>
                            <a:schemeClr val="tx1"/>
                          </a:solidFill>
                          <a:latin typeface="Arial"/>
                        </a:rPr>
                        <a:t>3.749</a:t>
                      </a:r>
                    </a:p>
                  </a:txBody>
                  <a:tcPr marL="0" marR="0" marT="0" marB="0" anchor="ctr">
                    <a:solidFill>
                      <a:srgbClr val="99FF99"/>
                    </a:solidFill>
                  </a:tcPr>
                </a:tc>
                <a:tc>
                  <a:txBody>
                    <a:bodyPr/>
                    <a:lstStyle/>
                    <a:p>
                      <a:pPr algn="ctr" fontAlgn="ctr"/>
                      <a:r>
                        <a:rPr lang="es-ES_tradnl" sz="1800" b="1" i="0" u="none" strike="noStrike" dirty="0">
                          <a:solidFill>
                            <a:schemeClr val="tx1"/>
                          </a:solidFill>
                          <a:latin typeface="Arial"/>
                        </a:rPr>
                        <a:t>3.017</a:t>
                      </a:r>
                    </a:p>
                  </a:txBody>
                  <a:tcPr marL="0" marR="0" marT="0" marB="0" anchor="ctr">
                    <a:solidFill>
                      <a:srgbClr val="99FF99"/>
                    </a:solidFill>
                  </a:tcPr>
                </a:tc>
                <a:tc>
                  <a:txBody>
                    <a:bodyPr/>
                    <a:lstStyle/>
                    <a:p>
                      <a:pPr algn="ctr" fontAlgn="ctr"/>
                      <a:r>
                        <a:rPr lang="es-ES_tradnl" sz="1800" b="1" i="0" u="none" strike="noStrike" dirty="0">
                          <a:solidFill>
                            <a:schemeClr val="tx1"/>
                          </a:solidFill>
                          <a:latin typeface="Arial"/>
                        </a:rPr>
                        <a:t>2.645</a:t>
                      </a:r>
                    </a:p>
                  </a:txBody>
                  <a:tcPr marL="0" marR="0" marT="0" marB="0" anchor="ctr">
                    <a:solidFill>
                      <a:srgbClr val="99FF99"/>
                    </a:solidFill>
                  </a:tcPr>
                </a:tc>
                <a:tc>
                  <a:txBody>
                    <a:bodyPr/>
                    <a:lstStyle/>
                    <a:p>
                      <a:pPr algn="ctr" fontAlgn="ctr"/>
                      <a:r>
                        <a:rPr lang="es-ES_tradnl" sz="1800" b="1" i="0" u="none" strike="noStrike" dirty="0">
                          <a:solidFill>
                            <a:schemeClr val="tx1"/>
                          </a:solidFill>
                          <a:latin typeface="Arial"/>
                        </a:rPr>
                        <a:t>1.799</a:t>
                      </a:r>
                    </a:p>
                  </a:txBody>
                  <a:tcPr marL="0" marR="0" marT="0" marB="0" anchor="ctr">
                    <a:solidFill>
                      <a:srgbClr val="99FF99"/>
                    </a:solidFill>
                  </a:tcPr>
                </a:tc>
                <a:tc>
                  <a:txBody>
                    <a:bodyPr/>
                    <a:lstStyle/>
                    <a:p>
                      <a:pPr algn="ctr" fontAlgn="ctr"/>
                      <a:r>
                        <a:rPr lang="es-ES_tradnl" sz="1800" b="1" i="0" u="none" strike="noStrike" dirty="0">
                          <a:solidFill>
                            <a:schemeClr val="tx1"/>
                          </a:solidFill>
                          <a:latin typeface="Arial"/>
                        </a:rPr>
                        <a:t>15.165</a:t>
                      </a:r>
                    </a:p>
                  </a:txBody>
                  <a:tcPr marL="0" marR="0" marT="0" marB="0" anchor="ctr">
                    <a:solidFill>
                      <a:srgbClr val="99FF99"/>
                    </a:solidFill>
                  </a:tcPr>
                </a:tc>
              </a:tr>
              <a:tr h="432048">
                <a:tc>
                  <a:txBody>
                    <a:bodyPr/>
                    <a:lstStyle/>
                    <a:p>
                      <a:pPr marL="0" indent="0" algn="l" fontAlgn="ctr"/>
                      <a:r>
                        <a:rPr lang="es-ES_tradnl" sz="1800" b="1" i="0" u="none" strike="noStrike" dirty="0">
                          <a:latin typeface="Arial"/>
                        </a:rPr>
                        <a:t>Bupropion </a:t>
                      </a:r>
                    </a:p>
                  </a:txBody>
                  <a:tcPr marL="228600" marR="0" marT="0" marB="0" anchor="ctr">
                    <a:solidFill>
                      <a:schemeClr val="bg2">
                        <a:lumMod val="90000"/>
                      </a:schemeClr>
                    </a:solidFill>
                  </a:tcPr>
                </a:tc>
                <a:tc>
                  <a:txBody>
                    <a:bodyPr/>
                    <a:lstStyle/>
                    <a:p>
                      <a:pPr algn="ctr" fontAlgn="ctr"/>
                      <a:r>
                        <a:rPr lang="es-ES_tradnl" sz="1800" b="1" i="0" u="none" strike="noStrike" dirty="0">
                          <a:solidFill>
                            <a:schemeClr val="tx1"/>
                          </a:solidFill>
                          <a:latin typeface="Arial"/>
                        </a:rPr>
                        <a:t>519</a:t>
                      </a:r>
                    </a:p>
                  </a:txBody>
                  <a:tcPr marL="0" marR="0" marT="0" marB="0" anchor="ctr">
                    <a:solidFill>
                      <a:schemeClr val="bg2">
                        <a:lumMod val="90000"/>
                      </a:schemeClr>
                    </a:solidFill>
                  </a:tcPr>
                </a:tc>
                <a:tc>
                  <a:txBody>
                    <a:bodyPr/>
                    <a:lstStyle/>
                    <a:p>
                      <a:pPr algn="ctr" fontAlgn="ctr"/>
                      <a:r>
                        <a:rPr lang="es-ES_tradnl" sz="1800" b="1" i="0" u="none" strike="noStrike" dirty="0">
                          <a:solidFill>
                            <a:schemeClr val="tx1"/>
                          </a:solidFill>
                          <a:latin typeface="Arial"/>
                        </a:rPr>
                        <a:t>363</a:t>
                      </a:r>
                    </a:p>
                  </a:txBody>
                  <a:tcPr marL="0" marR="0" marT="0" marB="0" anchor="ctr">
                    <a:solidFill>
                      <a:schemeClr val="bg2">
                        <a:lumMod val="90000"/>
                      </a:schemeClr>
                    </a:solidFill>
                  </a:tcPr>
                </a:tc>
                <a:tc>
                  <a:txBody>
                    <a:bodyPr/>
                    <a:lstStyle/>
                    <a:p>
                      <a:pPr algn="ctr" fontAlgn="ctr"/>
                      <a:r>
                        <a:rPr lang="es-ES_tradnl" sz="1800" b="1" i="0" u="none" strike="noStrike">
                          <a:solidFill>
                            <a:schemeClr val="tx1"/>
                          </a:solidFill>
                          <a:latin typeface="Arial"/>
                        </a:rPr>
                        <a:t>285</a:t>
                      </a:r>
                    </a:p>
                  </a:txBody>
                  <a:tcPr marL="0" marR="0" marT="0" marB="0" anchor="ctr">
                    <a:solidFill>
                      <a:schemeClr val="bg2">
                        <a:lumMod val="90000"/>
                      </a:schemeClr>
                    </a:solidFill>
                  </a:tcPr>
                </a:tc>
                <a:tc>
                  <a:txBody>
                    <a:bodyPr/>
                    <a:lstStyle/>
                    <a:p>
                      <a:pPr algn="ctr" fontAlgn="ctr"/>
                      <a:r>
                        <a:rPr lang="es-ES_tradnl" sz="1800" b="1" i="0" u="none" strike="noStrike">
                          <a:solidFill>
                            <a:schemeClr val="tx1"/>
                          </a:solidFill>
                          <a:latin typeface="Arial"/>
                        </a:rPr>
                        <a:t>248</a:t>
                      </a:r>
                    </a:p>
                  </a:txBody>
                  <a:tcPr marL="0" marR="0" marT="0" marB="0" anchor="ctr">
                    <a:solidFill>
                      <a:schemeClr val="bg2">
                        <a:lumMod val="90000"/>
                      </a:schemeClr>
                    </a:solidFill>
                  </a:tcPr>
                </a:tc>
                <a:tc>
                  <a:txBody>
                    <a:bodyPr/>
                    <a:lstStyle/>
                    <a:p>
                      <a:pPr algn="ctr" fontAlgn="ctr"/>
                      <a:r>
                        <a:rPr lang="es-ES_tradnl" sz="1800" b="1" i="0" u="none" strike="noStrike" dirty="0">
                          <a:solidFill>
                            <a:schemeClr val="tx1"/>
                          </a:solidFill>
                          <a:latin typeface="Arial"/>
                        </a:rPr>
                        <a:t>174</a:t>
                      </a:r>
                    </a:p>
                  </a:txBody>
                  <a:tcPr marL="0" marR="0" marT="0" marB="0" anchor="ctr">
                    <a:solidFill>
                      <a:schemeClr val="bg2">
                        <a:lumMod val="90000"/>
                      </a:schemeClr>
                    </a:solidFill>
                  </a:tcPr>
                </a:tc>
                <a:tc>
                  <a:txBody>
                    <a:bodyPr/>
                    <a:lstStyle/>
                    <a:p>
                      <a:pPr algn="ctr" fontAlgn="ctr"/>
                      <a:r>
                        <a:rPr lang="es-ES_tradnl" sz="1800" b="1" i="0" u="none" strike="noStrike" dirty="0">
                          <a:solidFill>
                            <a:schemeClr val="tx1"/>
                          </a:solidFill>
                          <a:latin typeface="Arial"/>
                        </a:rPr>
                        <a:t>1.474</a:t>
                      </a:r>
                    </a:p>
                  </a:txBody>
                  <a:tcPr marL="0" marR="0" marT="0" marB="0" anchor="ctr">
                    <a:solidFill>
                      <a:schemeClr val="bg2">
                        <a:lumMod val="90000"/>
                      </a:schemeClr>
                    </a:solidFill>
                  </a:tcPr>
                </a:tc>
              </a:tr>
              <a:tr h="432048">
                <a:tc>
                  <a:txBody>
                    <a:bodyPr/>
                    <a:lstStyle/>
                    <a:p>
                      <a:pPr marL="0" indent="0" algn="l" fontAlgn="ctr"/>
                      <a:r>
                        <a:rPr lang="es-ES_tradnl" sz="1800" b="1" i="0" u="none" strike="noStrike" dirty="0">
                          <a:latin typeface="Arial"/>
                        </a:rPr>
                        <a:t>TSN </a:t>
                      </a:r>
                    </a:p>
                  </a:txBody>
                  <a:tcPr marL="228600" marR="0" marT="0" marB="0" anchor="ctr">
                    <a:solidFill>
                      <a:srgbClr val="FFFFCC"/>
                    </a:solidFill>
                  </a:tcPr>
                </a:tc>
                <a:tc>
                  <a:txBody>
                    <a:bodyPr/>
                    <a:lstStyle/>
                    <a:p>
                      <a:pPr algn="ctr" fontAlgn="ctr"/>
                      <a:r>
                        <a:rPr lang="es-ES_tradnl" sz="1800" b="1" i="0" u="none" strike="noStrike" dirty="0">
                          <a:solidFill>
                            <a:schemeClr val="tx1"/>
                          </a:solidFill>
                          <a:latin typeface="Arial"/>
                        </a:rPr>
                        <a:t>3.929</a:t>
                      </a:r>
                    </a:p>
                  </a:txBody>
                  <a:tcPr marL="0" marR="0" marT="0" marB="0" anchor="ctr">
                    <a:solidFill>
                      <a:srgbClr val="FFFFCC"/>
                    </a:solidFill>
                  </a:tcPr>
                </a:tc>
                <a:tc>
                  <a:txBody>
                    <a:bodyPr/>
                    <a:lstStyle/>
                    <a:p>
                      <a:pPr algn="ctr" fontAlgn="ctr"/>
                      <a:r>
                        <a:rPr lang="es-ES_tradnl" sz="1800" b="1" i="0" u="none" strike="noStrike">
                          <a:solidFill>
                            <a:schemeClr val="tx1"/>
                          </a:solidFill>
                          <a:latin typeface="Arial"/>
                        </a:rPr>
                        <a:t>3.417</a:t>
                      </a:r>
                    </a:p>
                  </a:txBody>
                  <a:tcPr marL="0" marR="0" marT="0" marB="0" anchor="ctr">
                    <a:solidFill>
                      <a:srgbClr val="FFFFCC"/>
                    </a:solidFill>
                  </a:tcPr>
                </a:tc>
                <a:tc>
                  <a:txBody>
                    <a:bodyPr/>
                    <a:lstStyle/>
                    <a:p>
                      <a:pPr algn="ctr" fontAlgn="ctr"/>
                      <a:r>
                        <a:rPr lang="es-ES_tradnl" sz="1800" b="1" i="0" u="none" strike="noStrike">
                          <a:solidFill>
                            <a:schemeClr val="tx1"/>
                          </a:solidFill>
                          <a:latin typeface="Arial"/>
                        </a:rPr>
                        <a:t>3.087</a:t>
                      </a:r>
                    </a:p>
                  </a:txBody>
                  <a:tcPr marL="0" marR="0" marT="0" marB="0" anchor="ctr">
                    <a:solidFill>
                      <a:srgbClr val="FFFFCC"/>
                    </a:solidFill>
                  </a:tcPr>
                </a:tc>
                <a:tc>
                  <a:txBody>
                    <a:bodyPr/>
                    <a:lstStyle/>
                    <a:p>
                      <a:pPr algn="ctr" fontAlgn="ctr"/>
                      <a:r>
                        <a:rPr lang="es-ES_tradnl" sz="1800" b="1" i="0" u="none" strike="noStrike">
                          <a:solidFill>
                            <a:schemeClr val="tx1"/>
                          </a:solidFill>
                          <a:latin typeface="Arial"/>
                        </a:rPr>
                        <a:t>2.883</a:t>
                      </a:r>
                    </a:p>
                  </a:txBody>
                  <a:tcPr marL="0" marR="0" marT="0" marB="0" anchor="ctr">
                    <a:solidFill>
                      <a:srgbClr val="FFFFCC"/>
                    </a:solidFill>
                  </a:tcPr>
                </a:tc>
                <a:tc>
                  <a:txBody>
                    <a:bodyPr/>
                    <a:lstStyle/>
                    <a:p>
                      <a:pPr algn="ctr" fontAlgn="ctr"/>
                      <a:r>
                        <a:rPr lang="es-ES_tradnl" sz="1800" b="1" i="0" u="none" strike="noStrike" dirty="0">
                          <a:solidFill>
                            <a:schemeClr val="tx1"/>
                          </a:solidFill>
                          <a:latin typeface="Arial"/>
                        </a:rPr>
                        <a:t>1.668</a:t>
                      </a:r>
                    </a:p>
                  </a:txBody>
                  <a:tcPr marL="0" marR="0" marT="0" marB="0" anchor="ctr">
                    <a:solidFill>
                      <a:srgbClr val="FFFFCC"/>
                    </a:solidFill>
                  </a:tcPr>
                </a:tc>
                <a:tc>
                  <a:txBody>
                    <a:bodyPr/>
                    <a:lstStyle/>
                    <a:p>
                      <a:pPr algn="ctr" fontAlgn="ctr"/>
                      <a:r>
                        <a:rPr lang="es-ES_tradnl" sz="1800" b="1" i="0" u="none" strike="noStrike" dirty="0">
                          <a:solidFill>
                            <a:schemeClr val="tx1"/>
                          </a:solidFill>
                          <a:latin typeface="Arial"/>
                        </a:rPr>
                        <a:t>13.967</a:t>
                      </a:r>
                    </a:p>
                  </a:txBody>
                  <a:tcPr marL="0" marR="0" marT="0" marB="0" anchor="ctr">
                    <a:solidFill>
                      <a:srgbClr val="FFFFCC"/>
                    </a:solidFill>
                  </a:tcPr>
                </a:tc>
              </a:tr>
            </a:tbl>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94338" y="1478252"/>
          <a:ext cx="8928102" cy="3886398"/>
        </p:xfrm>
        <a:graphic>
          <a:graphicData uri="http://schemas.openxmlformats.org/drawingml/2006/table">
            <a:tbl>
              <a:tblPr firstRow="1" bandRow="1">
                <a:tableStyleId>{5C22544A-7EE6-4342-B048-85BDC9FD1C3A}</a:tableStyleId>
              </a:tblPr>
              <a:tblGrid>
                <a:gridCol w="1799754"/>
                <a:gridCol w="1080120"/>
                <a:gridCol w="1080120"/>
                <a:gridCol w="1080120"/>
                <a:gridCol w="1224136"/>
                <a:gridCol w="1296144"/>
                <a:gridCol w="1367708"/>
              </a:tblGrid>
              <a:tr h="396902">
                <a:tc>
                  <a:txBody>
                    <a:bodyPr/>
                    <a:lstStyle/>
                    <a:p>
                      <a:pPr marL="0" algn="ctr" rtl="0" eaLnBrk="1" fontAlgn="ctr" latinLnBrk="0" hangingPunct="1"/>
                      <a:endParaRPr kumimoji="0" lang="es-ES_tradnl" sz="2000" b="1" i="0" u="none" strike="noStrike" kern="1200" dirty="0">
                        <a:solidFill>
                          <a:schemeClr val="tx1"/>
                        </a:solidFill>
                        <a:latin typeface="Arial"/>
                        <a:ea typeface="+mn-ea"/>
                        <a:cs typeface="+mn-cs"/>
                      </a:endParaRPr>
                    </a:p>
                  </a:txBody>
                  <a:tcPr marL="0" marR="0" marT="0" marB="0" anchor="ctr"/>
                </a:tc>
                <a:tc>
                  <a:txBody>
                    <a:bodyPr/>
                    <a:lstStyle/>
                    <a:p>
                      <a:pPr marL="0" algn="ctr" rtl="0" eaLnBrk="1" fontAlgn="ctr" latinLnBrk="0" hangingPunct="1"/>
                      <a:r>
                        <a:rPr kumimoji="0" lang="es-ES_tradnl" sz="1800" b="1" i="0" u="none" strike="noStrike" kern="1200" dirty="0">
                          <a:solidFill>
                            <a:schemeClr val="bg1"/>
                          </a:solidFill>
                          <a:effectLst>
                            <a:outerShdw blurRad="38100" dist="38100" dir="2700000" algn="tl">
                              <a:srgbClr val="000000">
                                <a:alpha val="43137"/>
                              </a:srgbClr>
                            </a:outerShdw>
                          </a:effectLst>
                          <a:latin typeface="Arial"/>
                          <a:ea typeface="+mn-ea"/>
                          <a:cs typeface="+mn-cs"/>
                        </a:rPr>
                        <a:t>Año </a:t>
                      </a:r>
                      <a:r>
                        <a:rPr kumimoji="0" lang="es-ES_tradnl" sz="1800" b="1" i="0" u="none" strike="noStrike" kern="1200" dirty="0" smtClean="0">
                          <a:solidFill>
                            <a:schemeClr val="bg1"/>
                          </a:solidFill>
                          <a:effectLst>
                            <a:outerShdw blurRad="38100" dist="38100" dir="2700000" algn="tl">
                              <a:srgbClr val="000000">
                                <a:alpha val="43137"/>
                              </a:srgbClr>
                            </a:outerShdw>
                          </a:effectLst>
                          <a:latin typeface="Arial"/>
                          <a:ea typeface="+mn-ea"/>
                          <a:cs typeface="+mn-cs"/>
                        </a:rPr>
                        <a:t>base</a:t>
                      </a:r>
                      <a:endParaRPr kumimoji="0" lang="es-ES_tradnl" sz="1800" b="1" i="0" u="none" strike="noStrike" kern="1200" dirty="0">
                        <a:solidFill>
                          <a:schemeClr val="bg1"/>
                        </a:solidFill>
                        <a:effectLst>
                          <a:outerShdw blurRad="38100" dist="38100" dir="2700000" algn="tl">
                            <a:srgbClr val="000000">
                              <a:alpha val="43137"/>
                            </a:srgbClr>
                          </a:outerShdw>
                        </a:effectLst>
                        <a:latin typeface="Arial"/>
                        <a:ea typeface="+mn-ea"/>
                        <a:cs typeface="+mn-cs"/>
                      </a:endParaRPr>
                    </a:p>
                  </a:txBody>
                  <a:tcPr marL="0" marR="0" marT="0" marB="0" anchor="ctr"/>
                </a:tc>
                <a:tc>
                  <a:txBody>
                    <a:bodyPr/>
                    <a:lstStyle/>
                    <a:p>
                      <a:pPr marL="0" algn="ctr" rtl="0" eaLnBrk="1" fontAlgn="ctr" latinLnBrk="0" hangingPunct="1"/>
                      <a:r>
                        <a:rPr kumimoji="0" lang="es-ES_tradnl" sz="1800" b="1" i="0" u="none" strike="noStrike" kern="1200" dirty="0" smtClean="0">
                          <a:solidFill>
                            <a:schemeClr val="bg1"/>
                          </a:solidFill>
                          <a:effectLst>
                            <a:outerShdw blurRad="38100" dist="38100" dir="2700000" algn="tl">
                              <a:srgbClr val="000000">
                                <a:alpha val="43137"/>
                              </a:srgbClr>
                            </a:outerShdw>
                          </a:effectLst>
                          <a:latin typeface="Arial"/>
                          <a:ea typeface="+mn-ea"/>
                          <a:cs typeface="+mn-cs"/>
                        </a:rPr>
                        <a:t>2º año</a:t>
                      </a:r>
                      <a:endParaRPr kumimoji="0" lang="es-ES_tradnl" sz="1800" b="1" i="0" u="none" strike="noStrike" kern="1200" dirty="0">
                        <a:solidFill>
                          <a:schemeClr val="bg1"/>
                        </a:solidFill>
                        <a:effectLst>
                          <a:outerShdw blurRad="38100" dist="38100" dir="2700000" algn="tl">
                            <a:srgbClr val="000000">
                              <a:alpha val="43137"/>
                            </a:srgbClr>
                          </a:outerShdw>
                        </a:effectLst>
                        <a:latin typeface="Arial"/>
                        <a:ea typeface="+mn-ea"/>
                        <a:cs typeface="+mn-cs"/>
                      </a:endParaRPr>
                    </a:p>
                  </a:txBody>
                  <a:tcPr marL="0" marR="0" marT="0" marB="0" anchor="ctr"/>
                </a:tc>
                <a:tc>
                  <a:txBody>
                    <a:bodyPr/>
                    <a:lstStyle/>
                    <a:p>
                      <a:pPr marL="0" algn="ctr" rtl="0" eaLnBrk="1" fontAlgn="ctr" latinLnBrk="0" hangingPunct="1"/>
                      <a:r>
                        <a:rPr kumimoji="0" lang="es-ES_tradnl" sz="1800" b="1" i="0" u="none" strike="noStrike" kern="1200" dirty="0" smtClean="0">
                          <a:solidFill>
                            <a:schemeClr val="bg1"/>
                          </a:solidFill>
                          <a:effectLst>
                            <a:outerShdw blurRad="38100" dist="38100" dir="2700000" algn="tl">
                              <a:srgbClr val="000000">
                                <a:alpha val="43137"/>
                              </a:srgbClr>
                            </a:outerShdw>
                          </a:effectLst>
                          <a:latin typeface="Arial"/>
                          <a:ea typeface="+mn-ea"/>
                          <a:cs typeface="+mn-cs"/>
                        </a:rPr>
                        <a:t>3</a:t>
                      </a:r>
                      <a:r>
                        <a:rPr kumimoji="0" lang="es-ES_tradnl" sz="1800" b="1" i="0" u="none" strike="noStrike" kern="1200" baseline="30000" dirty="0" smtClean="0">
                          <a:solidFill>
                            <a:schemeClr val="bg1"/>
                          </a:solidFill>
                          <a:effectLst>
                            <a:outerShdw blurRad="38100" dist="38100" dir="2700000" algn="tl">
                              <a:srgbClr val="000000">
                                <a:alpha val="43137"/>
                              </a:srgbClr>
                            </a:outerShdw>
                          </a:effectLst>
                          <a:latin typeface="Arial"/>
                          <a:ea typeface="+mn-ea"/>
                          <a:cs typeface="+mn-cs"/>
                        </a:rPr>
                        <a:t>r</a:t>
                      </a:r>
                      <a:r>
                        <a:rPr kumimoji="0" lang="es-ES_tradnl" sz="1800" b="1" i="0" u="none" strike="noStrike" kern="1200" dirty="0" smtClean="0">
                          <a:solidFill>
                            <a:schemeClr val="bg1"/>
                          </a:solidFill>
                          <a:effectLst>
                            <a:outerShdw blurRad="38100" dist="38100" dir="2700000" algn="tl">
                              <a:srgbClr val="000000">
                                <a:alpha val="43137"/>
                              </a:srgbClr>
                            </a:outerShdw>
                          </a:effectLst>
                          <a:latin typeface="Arial"/>
                          <a:ea typeface="+mn-ea"/>
                          <a:cs typeface="+mn-cs"/>
                        </a:rPr>
                        <a:t> año</a:t>
                      </a:r>
                      <a:endParaRPr kumimoji="0" lang="es-ES_tradnl" sz="1800" b="1" i="0" u="none" strike="noStrike" kern="1200" dirty="0">
                        <a:solidFill>
                          <a:schemeClr val="bg1"/>
                        </a:solidFill>
                        <a:effectLst>
                          <a:outerShdw blurRad="38100" dist="38100" dir="2700000" algn="tl">
                            <a:srgbClr val="000000">
                              <a:alpha val="43137"/>
                            </a:srgbClr>
                          </a:outerShdw>
                        </a:effectLst>
                        <a:latin typeface="Arial"/>
                        <a:ea typeface="+mn-ea"/>
                        <a:cs typeface="+mn-cs"/>
                      </a:endParaRPr>
                    </a:p>
                  </a:txBody>
                  <a:tcPr marL="0" marR="0" marT="0" marB="0" anchor="ctr"/>
                </a:tc>
                <a:tc>
                  <a:txBody>
                    <a:bodyPr/>
                    <a:lstStyle/>
                    <a:p>
                      <a:pPr marL="0" algn="ctr" rtl="0" eaLnBrk="1" fontAlgn="ctr" latinLnBrk="0" hangingPunct="1"/>
                      <a:r>
                        <a:rPr kumimoji="0" lang="es-ES_tradnl" sz="1800" b="1" i="0" u="none" strike="noStrike" kern="1200" dirty="0" smtClean="0">
                          <a:solidFill>
                            <a:schemeClr val="bg1"/>
                          </a:solidFill>
                          <a:effectLst>
                            <a:outerShdw blurRad="38100" dist="38100" dir="2700000" algn="tl">
                              <a:srgbClr val="000000">
                                <a:alpha val="43137"/>
                              </a:srgbClr>
                            </a:outerShdw>
                          </a:effectLst>
                          <a:latin typeface="Arial"/>
                          <a:ea typeface="+mn-ea"/>
                          <a:cs typeface="+mn-cs"/>
                        </a:rPr>
                        <a:t>4º año</a:t>
                      </a:r>
                      <a:endParaRPr kumimoji="0" lang="es-ES_tradnl" sz="1800" b="1" i="0" u="none" strike="noStrike" kern="1200" dirty="0">
                        <a:solidFill>
                          <a:schemeClr val="bg1"/>
                        </a:solidFill>
                        <a:effectLst>
                          <a:outerShdw blurRad="38100" dist="38100" dir="2700000" algn="tl">
                            <a:srgbClr val="000000">
                              <a:alpha val="43137"/>
                            </a:srgbClr>
                          </a:outerShdw>
                        </a:effectLst>
                        <a:latin typeface="Arial"/>
                        <a:ea typeface="+mn-ea"/>
                        <a:cs typeface="+mn-cs"/>
                      </a:endParaRPr>
                    </a:p>
                  </a:txBody>
                  <a:tcPr marL="0" marR="0" marT="0" marB="0" anchor="ctr"/>
                </a:tc>
                <a:tc>
                  <a:txBody>
                    <a:bodyPr/>
                    <a:lstStyle/>
                    <a:p>
                      <a:pPr marL="0" algn="ctr" rtl="0" eaLnBrk="1" fontAlgn="ctr" latinLnBrk="0" hangingPunct="1"/>
                      <a:r>
                        <a:rPr kumimoji="0" lang="es-ES_tradnl" sz="1800" b="1" i="0" u="none" strike="noStrike" kern="1200" dirty="0" smtClean="0">
                          <a:solidFill>
                            <a:schemeClr val="bg1"/>
                          </a:solidFill>
                          <a:effectLst>
                            <a:outerShdw blurRad="38100" dist="38100" dir="2700000" algn="tl">
                              <a:srgbClr val="000000">
                                <a:alpha val="43137"/>
                              </a:srgbClr>
                            </a:outerShdw>
                          </a:effectLst>
                          <a:latin typeface="Arial"/>
                          <a:ea typeface="+mn-ea"/>
                          <a:cs typeface="+mn-cs"/>
                        </a:rPr>
                        <a:t>5º año</a:t>
                      </a:r>
                      <a:endParaRPr kumimoji="0" lang="es-ES_tradnl" sz="1800" b="1" i="0" u="none" strike="noStrike" kern="1200" dirty="0">
                        <a:solidFill>
                          <a:schemeClr val="bg1"/>
                        </a:solidFill>
                        <a:effectLst>
                          <a:outerShdw blurRad="38100" dist="38100" dir="2700000" algn="tl">
                            <a:srgbClr val="000000">
                              <a:alpha val="43137"/>
                            </a:srgbClr>
                          </a:outerShdw>
                        </a:effectLst>
                        <a:latin typeface="Arial"/>
                        <a:ea typeface="+mn-ea"/>
                        <a:cs typeface="+mn-cs"/>
                      </a:endParaRPr>
                    </a:p>
                  </a:txBody>
                  <a:tcPr marL="0" marR="0" marT="0" marB="0" anchor="ctr"/>
                </a:tc>
                <a:tc>
                  <a:txBody>
                    <a:bodyPr/>
                    <a:lstStyle/>
                    <a:p>
                      <a:pPr marL="0" algn="ctr" rtl="0" eaLnBrk="1" fontAlgn="ctr" latinLnBrk="0" hangingPunct="1"/>
                      <a:r>
                        <a:rPr kumimoji="0" lang="es-ES_tradnl" sz="1800" b="1" i="0" u="none" strike="noStrike" kern="1200" dirty="0" smtClean="0">
                          <a:solidFill>
                            <a:schemeClr val="bg1"/>
                          </a:solidFill>
                          <a:effectLst>
                            <a:outerShdw blurRad="38100" dist="38100" dir="2700000" algn="tl">
                              <a:srgbClr val="000000">
                                <a:alpha val="43137"/>
                              </a:srgbClr>
                            </a:outerShdw>
                          </a:effectLst>
                          <a:latin typeface="Arial"/>
                          <a:ea typeface="+mn-ea"/>
                          <a:cs typeface="+mn-cs"/>
                        </a:rPr>
                        <a:t>Acumulado</a:t>
                      </a:r>
                      <a:endParaRPr kumimoji="0" lang="es-ES_tradnl" sz="1800" b="1" i="0" u="none" strike="noStrike" kern="1200" dirty="0">
                        <a:solidFill>
                          <a:schemeClr val="bg1"/>
                        </a:solidFill>
                        <a:effectLst>
                          <a:outerShdw blurRad="38100" dist="38100" dir="2700000" algn="tl">
                            <a:srgbClr val="000000">
                              <a:alpha val="43137"/>
                            </a:srgbClr>
                          </a:outerShdw>
                        </a:effectLst>
                        <a:latin typeface="Arial"/>
                        <a:ea typeface="+mn-ea"/>
                        <a:cs typeface="+mn-cs"/>
                      </a:endParaRPr>
                    </a:p>
                  </a:txBody>
                  <a:tcPr marL="0" marR="0" marT="0" marB="0" anchor="ctr"/>
                </a:tc>
              </a:tr>
              <a:tr h="440642">
                <a:tc>
                  <a:txBody>
                    <a:bodyPr/>
                    <a:lstStyle/>
                    <a:p>
                      <a:pPr algn="l" fontAlgn="b"/>
                      <a:r>
                        <a:rPr lang="es-ES_tradnl" sz="1400" b="1" i="0" u="none" strike="noStrike" kern="1200" dirty="0" smtClean="0">
                          <a:solidFill>
                            <a:schemeClr val="tx1"/>
                          </a:solidFill>
                          <a:latin typeface="Arial"/>
                          <a:ea typeface="+mn-ea"/>
                          <a:cs typeface="+mn-cs"/>
                        </a:rPr>
                        <a:t>Costes en fármacos  (000, €)</a:t>
                      </a:r>
                      <a:endParaRPr lang="es-ES_tradnl" sz="1400" b="1" i="0" u="none" strike="noStrike" kern="1200" dirty="0">
                        <a:solidFill>
                          <a:schemeClr val="tx1"/>
                        </a:solidFill>
                        <a:latin typeface="Arial"/>
                        <a:ea typeface="+mn-ea"/>
                        <a:cs typeface="+mn-cs"/>
                      </a:endParaRPr>
                    </a:p>
                  </a:txBody>
                  <a:tcPr marL="0" marR="0" marT="0" marB="0" anchor="ctr">
                    <a:solidFill>
                      <a:schemeClr val="bg1"/>
                    </a:solidFill>
                  </a:tcPr>
                </a:tc>
                <a:tc>
                  <a:txBody>
                    <a:bodyPr/>
                    <a:lstStyle/>
                    <a:p>
                      <a:pPr algn="ctr" fontAlgn="b"/>
                      <a:r>
                        <a:rPr lang="es-ES_tradnl" sz="1600" b="1" i="0" u="none" strike="noStrike" dirty="0" smtClean="0">
                          <a:solidFill>
                            <a:schemeClr val="tx1"/>
                          </a:solidFill>
                          <a:latin typeface="Arial"/>
                        </a:rPr>
                        <a:t>4.109</a:t>
                      </a:r>
                      <a:endParaRPr lang="es-ES_tradnl" sz="1600" b="1" i="0" u="none" strike="noStrike" dirty="0">
                        <a:solidFill>
                          <a:schemeClr val="tx1"/>
                        </a:solidFill>
                        <a:latin typeface="Arial"/>
                      </a:endParaRPr>
                    </a:p>
                  </a:txBody>
                  <a:tcPr marL="0" marR="0" marT="0" marB="0" anchor="ctr">
                    <a:solidFill>
                      <a:schemeClr val="bg1"/>
                    </a:solidFill>
                  </a:tcPr>
                </a:tc>
                <a:tc>
                  <a:txBody>
                    <a:bodyPr/>
                    <a:lstStyle/>
                    <a:p>
                      <a:pPr algn="ctr" fontAlgn="b"/>
                      <a:r>
                        <a:rPr lang="es-ES_tradnl" sz="1600" b="1" i="0" u="none" strike="noStrike" dirty="0" smtClean="0">
                          <a:solidFill>
                            <a:schemeClr val="tx1"/>
                          </a:solidFill>
                          <a:latin typeface="Arial"/>
                        </a:rPr>
                        <a:t>3.290</a:t>
                      </a:r>
                      <a:endParaRPr lang="es-ES_tradnl" sz="1600" b="1" i="0" u="none" strike="noStrike" dirty="0">
                        <a:solidFill>
                          <a:schemeClr val="tx1"/>
                        </a:solidFill>
                        <a:latin typeface="Arial"/>
                      </a:endParaRPr>
                    </a:p>
                  </a:txBody>
                  <a:tcPr marL="0" marR="0" marT="0" marB="0" anchor="ctr">
                    <a:solidFill>
                      <a:schemeClr val="bg1"/>
                    </a:solidFill>
                  </a:tcPr>
                </a:tc>
                <a:tc>
                  <a:txBody>
                    <a:bodyPr/>
                    <a:lstStyle/>
                    <a:p>
                      <a:pPr algn="ctr" fontAlgn="b"/>
                      <a:r>
                        <a:rPr lang="es-ES_tradnl" sz="1600" b="1" i="0" u="none" strike="noStrike" dirty="0" smtClean="0">
                          <a:solidFill>
                            <a:schemeClr val="tx1"/>
                          </a:solidFill>
                          <a:latin typeface="Arial"/>
                        </a:rPr>
                        <a:t>2.825</a:t>
                      </a:r>
                      <a:endParaRPr lang="es-ES_tradnl" sz="1600" b="1" i="0" u="none" strike="noStrike" dirty="0">
                        <a:solidFill>
                          <a:schemeClr val="tx1"/>
                        </a:solidFill>
                        <a:latin typeface="Arial"/>
                      </a:endParaRPr>
                    </a:p>
                  </a:txBody>
                  <a:tcPr marL="0" marR="0" marT="0" marB="0" anchor="ctr">
                    <a:solidFill>
                      <a:schemeClr val="bg1"/>
                    </a:solidFill>
                  </a:tcPr>
                </a:tc>
                <a:tc>
                  <a:txBody>
                    <a:bodyPr/>
                    <a:lstStyle/>
                    <a:p>
                      <a:pPr algn="ctr" fontAlgn="b"/>
                      <a:r>
                        <a:rPr lang="es-ES_tradnl" sz="1600" b="1" i="0" u="none" strike="noStrike" dirty="0" smtClean="0">
                          <a:solidFill>
                            <a:schemeClr val="tx1"/>
                          </a:solidFill>
                          <a:latin typeface="Arial"/>
                        </a:rPr>
                        <a:t>2.570</a:t>
                      </a:r>
                      <a:endParaRPr lang="es-ES_tradnl" sz="1600" b="1" i="0" u="none" strike="noStrike" dirty="0">
                        <a:solidFill>
                          <a:schemeClr val="tx1"/>
                        </a:solidFill>
                        <a:latin typeface="Arial"/>
                      </a:endParaRPr>
                    </a:p>
                  </a:txBody>
                  <a:tcPr marL="0" marR="0" marT="0" marB="0" anchor="ctr">
                    <a:solidFill>
                      <a:schemeClr val="bg1"/>
                    </a:solidFill>
                  </a:tcPr>
                </a:tc>
                <a:tc>
                  <a:txBody>
                    <a:bodyPr/>
                    <a:lstStyle/>
                    <a:p>
                      <a:pPr algn="ctr" fontAlgn="b"/>
                      <a:r>
                        <a:rPr lang="es-ES_tradnl" sz="1600" b="1" i="0" u="none" strike="noStrike" dirty="0" smtClean="0">
                          <a:solidFill>
                            <a:schemeClr val="tx1"/>
                          </a:solidFill>
                          <a:latin typeface="Arial"/>
                        </a:rPr>
                        <a:t>1.594</a:t>
                      </a:r>
                      <a:endParaRPr lang="es-ES_tradnl" sz="1600" b="1" i="0" u="none" strike="noStrike" dirty="0">
                        <a:solidFill>
                          <a:schemeClr val="tx1"/>
                        </a:solidFill>
                        <a:latin typeface="Arial"/>
                      </a:endParaRPr>
                    </a:p>
                  </a:txBody>
                  <a:tcPr marL="0" marR="0" marT="0" marB="0" anchor="ctr">
                    <a:solidFill>
                      <a:schemeClr val="bg1"/>
                    </a:solidFill>
                  </a:tcPr>
                </a:tc>
                <a:tc>
                  <a:txBody>
                    <a:bodyPr/>
                    <a:lstStyle/>
                    <a:p>
                      <a:pPr algn="ctr" fontAlgn="b"/>
                      <a:r>
                        <a:rPr lang="es-ES_tradnl" sz="1600" b="1" i="0" u="none" strike="noStrike" dirty="0" smtClean="0">
                          <a:solidFill>
                            <a:schemeClr val="tx1"/>
                          </a:solidFill>
                          <a:latin typeface="Arial"/>
                        </a:rPr>
                        <a:t>14.388</a:t>
                      </a:r>
                      <a:endParaRPr lang="es-ES_tradnl" sz="1600" b="1" i="0" u="none" strike="noStrike" dirty="0">
                        <a:solidFill>
                          <a:schemeClr val="tx1"/>
                        </a:solidFill>
                        <a:latin typeface="Arial"/>
                      </a:endParaRPr>
                    </a:p>
                  </a:txBody>
                  <a:tcPr marL="0" marR="0" marT="0" marB="0" anchor="ctr">
                    <a:solidFill>
                      <a:schemeClr val="bg1"/>
                    </a:solidFill>
                  </a:tcPr>
                </a:tc>
              </a:tr>
              <a:tr h="440642">
                <a:tc>
                  <a:txBody>
                    <a:bodyPr/>
                    <a:lstStyle/>
                    <a:p>
                      <a:pPr algn="l" fontAlgn="b"/>
                      <a:r>
                        <a:rPr lang="es-ES_tradnl" sz="1400" b="1" i="0" u="none" strike="noStrike" kern="1200" dirty="0" smtClean="0">
                          <a:solidFill>
                            <a:schemeClr val="tx1"/>
                          </a:solidFill>
                          <a:latin typeface="Arial"/>
                          <a:ea typeface="+mn-ea"/>
                          <a:cs typeface="+mn-cs"/>
                        </a:rPr>
                        <a:t>Costes asistenciales  (000, €)</a:t>
                      </a:r>
                      <a:endParaRPr lang="es-ES_tradnl" sz="1400" b="1" i="0" u="none" strike="noStrike" kern="1200" dirty="0">
                        <a:solidFill>
                          <a:schemeClr val="tx1"/>
                        </a:solidFill>
                        <a:latin typeface="Arial"/>
                        <a:ea typeface="+mn-ea"/>
                        <a:cs typeface="+mn-cs"/>
                      </a:endParaRPr>
                    </a:p>
                  </a:txBody>
                  <a:tcPr marL="0" marR="0" marT="0" marB="0" anchor="ctr">
                    <a:solidFill>
                      <a:schemeClr val="bg1"/>
                    </a:solidFill>
                  </a:tcPr>
                </a:tc>
                <a:tc>
                  <a:txBody>
                    <a:bodyPr/>
                    <a:lstStyle/>
                    <a:p>
                      <a:pPr algn="ctr" fontAlgn="b"/>
                      <a:r>
                        <a:rPr lang="es-ES_tradnl" sz="1600" b="1" i="0" u="none" strike="noStrike" dirty="0" smtClean="0">
                          <a:solidFill>
                            <a:schemeClr val="tx1"/>
                          </a:solidFill>
                          <a:latin typeface="Arial"/>
                        </a:rPr>
                        <a:t>6.731</a:t>
                      </a:r>
                      <a:endParaRPr lang="es-ES_tradnl" sz="1600" b="1" i="0" u="none" strike="noStrike" dirty="0">
                        <a:solidFill>
                          <a:schemeClr val="tx1"/>
                        </a:solidFill>
                        <a:latin typeface="Arial"/>
                      </a:endParaRPr>
                    </a:p>
                  </a:txBody>
                  <a:tcPr marL="0" marR="0" marT="0" marB="0" anchor="ctr">
                    <a:solidFill>
                      <a:schemeClr val="bg1"/>
                    </a:solidFill>
                  </a:tcPr>
                </a:tc>
                <a:tc>
                  <a:txBody>
                    <a:bodyPr/>
                    <a:lstStyle/>
                    <a:p>
                      <a:pPr algn="ctr" fontAlgn="b"/>
                      <a:r>
                        <a:rPr lang="es-ES_tradnl" sz="1600" b="1" i="0" u="none" strike="noStrike" dirty="0" smtClean="0">
                          <a:solidFill>
                            <a:schemeClr val="tx1"/>
                          </a:solidFill>
                          <a:latin typeface="Arial"/>
                        </a:rPr>
                        <a:t>5.183</a:t>
                      </a:r>
                      <a:endParaRPr lang="es-ES_tradnl" sz="1600" b="1" i="0" u="none" strike="noStrike" dirty="0">
                        <a:solidFill>
                          <a:schemeClr val="tx1"/>
                        </a:solidFill>
                        <a:latin typeface="Arial"/>
                      </a:endParaRPr>
                    </a:p>
                  </a:txBody>
                  <a:tcPr marL="0" marR="0" marT="0" marB="0" anchor="ctr">
                    <a:solidFill>
                      <a:schemeClr val="bg1"/>
                    </a:solidFill>
                  </a:tcPr>
                </a:tc>
                <a:tc>
                  <a:txBody>
                    <a:bodyPr/>
                    <a:lstStyle/>
                    <a:p>
                      <a:pPr algn="ctr" fontAlgn="b"/>
                      <a:r>
                        <a:rPr lang="es-ES_tradnl" sz="1600" b="1" i="0" u="none" strike="noStrike" dirty="0" smtClean="0">
                          <a:solidFill>
                            <a:schemeClr val="tx1"/>
                          </a:solidFill>
                          <a:latin typeface="Arial"/>
                        </a:rPr>
                        <a:t>4.283</a:t>
                      </a:r>
                      <a:endParaRPr lang="es-ES_tradnl" sz="1600" b="1" i="0" u="none" strike="noStrike" dirty="0">
                        <a:solidFill>
                          <a:schemeClr val="tx1"/>
                        </a:solidFill>
                        <a:latin typeface="Arial"/>
                      </a:endParaRPr>
                    </a:p>
                  </a:txBody>
                  <a:tcPr marL="0" marR="0" marT="0" marB="0" anchor="ctr">
                    <a:solidFill>
                      <a:schemeClr val="bg1"/>
                    </a:solidFill>
                  </a:tcPr>
                </a:tc>
                <a:tc>
                  <a:txBody>
                    <a:bodyPr/>
                    <a:lstStyle/>
                    <a:p>
                      <a:pPr algn="ctr" fontAlgn="b"/>
                      <a:r>
                        <a:rPr lang="es-ES_tradnl" sz="1600" b="1" i="0" u="none" strike="noStrike" dirty="0" smtClean="0">
                          <a:solidFill>
                            <a:schemeClr val="tx1"/>
                          </a:solidFill>
                          <a:latin typeface="Arial"/>
                        </a:rPr>
                        <a:t>3.765</a:t>
                      </a:r>
                      <a:endParaRPr lang="es-ES_tradnl" sz="1600" b="1" i="0" u="none" strike="noStrike" dirty="0">
                        <a:solidFill>
                          <a:schemeClr val="tx1"/>
                        </a:solidFill>
                        <a:latin typeface="Arial"/>
                      </a:endParaRPr>
                    </a:p>
                  </a:txBody>
                  <a:tcPr marL="0" marR="0" marT="0" marB="0" anchor="ctr">
                    <a:solidFill>
                      <a:schemeClr val="bg1"/>
                    </a:solidFill>
                  </a:tcPr>
                </a:tc>
                <a:tc>
                  <a:txBody>
                    <a:bodyPr/>
                    <a:lstStyle/>
                    <a:p>
                      <a:pPr algn="ctr" fontAlgn="b"/>
                      <a:r>
                        <a:rPr lang="es-ES_tradnl" sz="1600" b="1" i="0" u="none" strike="noStrike" dirty="0" smtClean="0">
                          <a:solidFill>
                            <a:schemeClr val="tx1"/>
                          </a:solidFill>
                          <a:latin typeface="Arial"/>
                        </a:rPr>
                        <a:t>2.487</a:t>
                      </a:r>
                      <a:endParaRPr lang="es-ES_tradnl" sz="1600" b="1" i="0" u="none" strike="noStrike" dirty="0">
                        <a:solidFill>
                          <a:schemeClr val="tx1"/>
                        </a:solidFill>
                        <a:latin typeface="Arial"/>
                      </a:endParaRPr>
                    </a:p>
                  </a:txBody>
                  <a:tcPr marL="0" marR="0" marT="0" marB="0" anchor="ctr">
                    <a:solidFill>
                      <a:schemeClr val="bg1"/>
                    </a:solidFill>
                  </a:tcPr>
                </a:tc>
                <a:tc>
                  <a:txBody>
                    <a:bodyPr/>
                    <a:lstStyle/>
                    <a:p>
                      <a:pPr algn="ctr" fontAlgn="b"/>
                      <a:r>
                        <a:rPr lang="es-ES_tradnl" sz="1600" b="1" i="0" u="none" strike="noStrike" dirty="0" smtClean="0">
                          <a:solidFill>
                            <a:schemeClr val="tx1"/>
                          </a:solidFill>
                          <a:latin typeface="Arial"/>
                        </a:rPr>
                        <a:t>22.448</a:t>
                      </a:r>
                      <a:endParaRPr lang="es-ES_tradnl" sz="1600" b="1" i="0" u="none" strike="noStrike" dirty="0">
                        <a:solidFill>
                          <a:schemeClr val="tx1"/>
                        </a:solidFill>
                        <a:latin typeface="Arial"/>
                      </a:endParaRPr>
                    </a:p>
                  </a:txBody>
                  <a:tcPr marL="0" marR="0" marT="0" marB="0" anchor="ctr">
                    <a:solidFill>
                      <a:schemeClr val="bg1"/>
                    </a:solidFill>
                  </a:tcPr>
                </a:tc>
              </a:tr>
              <a:tr h="440642">
                <a:tc>
                  <a:txBody>
                    <a:bodyPr/>
                    <a:lstStyle/>
                    <a:p>
                      <a:pPr algn="l" fontAlgn="b"/>
                      <a:r>
                        <a:rPr lang="es-ES_tradnl" sz="1400" b="1" i="0" u="none" strike="noStrike" kern="1200" dirty="0" smtClean="0">
                          <a:solidFill>
                            <a:schemeClr val="tx1"/>
                          </a:solidFill>
                          <a:latin typeface="Arial"/>
                          <a:ea typeface="+mn-ea"/>
                          <a:cs typeface="+mn-cs"/>
                        </a:rPr>
                        <a:t>Costes medios incurridos  (000, €)</a:t>
                      </a:r>
                      <a:endParaRPr lang="es-ES_tradnl" sz="1400" b="1" i="0" u="none" strike="noStrike" kern="1200" dirty="0">
                        <a:solidFill>
                          <a:schemeClr val="tx1"/>
                        </a:solidFill>
                        <a:latin typeface="Arial"/>
                        <a:ea typeface="+mn-ea"/>
                        <a:cs typeface="+mn-cs"/>
                      </a:endParaRPr>
                    </a:p>
                  </a:txBody>
                  <a:tcPr marL="0" marR="0" marT="0" marB="0" anchor="ctr">
                    <a:solidFill>
                      <a:schemeClr val="accent6">
                        <a:lumMod val="20000"/>
                        <a:lumOff val="80000"/>
                      </a:schemeClr>
                    </a:solidFill>
                  </a:tcPr>
                </a:tc>
                <a:tc>
                  <a:txBody>
                    <a:bodyPr/>
                    <a:lstStyle/>
                    <a:p>
                      <a:pPr algn="ctr" fontAlgn="b"/>
                      <a:r>
                        <a:rPr lang="es-ES_tradnl" sz="1600" b="1" i="0" u="none" strike="noStrike" dirty="0" smtClean="0">
                          <a:solidFill>
                            <a:schemeClr val="tx1"/>
                          </a:solidFill>
                          <a:latin typeface="Arial"/>
                        </a:rPr>
                        <a:t>10.840</a:t>
                      </a:r>
                      <a:endParaRPr lang="es-ES_tradnl" sz="1600" b="1" i="0" u="none" strike="noStrike" dirty="0">
                        <a:solidFill>
                          <a:schemeClr val="tx1"/>
                        </a:solidFill>
                        <a:latin typeface="Arial"/>
                      </a:endParaRPr>
                    </a:p>
                  </a:txBody>
                  <a:tcPr marL="0" marR="0" marT="0" marB="0" anchor="ctr">
                    <a:solidFill>
                      <a:schemeClr val="accent6">
                        <a:lumMod val="20000"/>
                        <a:lumOff val="80000"/>
                      </a:schemeClr>
                    </a:solidFill>
                  </a:tcPr>
                </a:tc>
                <a:tc>
                  <a:txBody>
                    <a:bodyPr/>
                    <a:lstStyle/>
                    <a:p>
                      <a:pPr algn="ctr" fontAlgn="b"/>
                      <a:r>
                        <a:rPr lang="es-ES_tradnl" sz="1600" b="1" i="0" u="none" strike="noStrike" dirty="0" smtClean="0">
                          <a:solidFill>
                            <a:schemeClr val="tx1"/>
                          </a:solidFill>
                          <a:latin typeface="Arial"/>
                        </a:rPr>
                        <a:t>8.472</a:t>
                      </a:r>
                      <a:endParaRPr lang="es-ES_tradnl" sz="1600" b="1" i="0" u="none" strike="noStrike" dirty="0">
                        <a:solidFill>
                          <a:schemeClr val="tx1"/>
                        </a:solidFill>
                        <a:latin typeface="Arial"/>
                      </a:endParaRPr>
                    </a:p>
                  </a:txBody>
                  <a:tcPr marL="0" marR="0" marT="0" marB="0" anchor="ctr">
                    <a:solidFill>
                      <a:schemeClr val="accent6">
                        <a:lumMod val="20000"/>
                        <a:lumOff val="80000"/>
                      </a:schemeClr>
                    </a:solidFill>
                  </a:tcPr>
                </a:tc>
                <a:tc>
                  <a:txBody>
                    <a:bodyPr/>
                    <a:lstStyle/>
                    <a:p>
                      <a:pPr algn="ctr" fontAlgn="b"/>
                      <a:r>
                        <a:rPr lang="es-ES_tradnl" sz="1600" b="1" i="0" u="none" strike="noStrike" dirty="0" smtClean="0">
                          <a:solidFill>
                            <a:schemeClr val="tx1"/>
                          </a:solidFill>
                          <a:latin typeface="Arial"/>
                        </a:rPr>
                        <a:t>7.108</a:t>
                      </a:r>
                      <a:endParaRPr lang="es-ES_tradnl" sz="1600" b="1" i="0" u="none" strike="noStrike" dirty="0">
                        <a:solidFill>
                          <a:schemeClr val="tx1"/>
                        </a:solidFill>
                        <a:latin typeface="Arial"/>
                      </a:endParaRPr>
                    </a:p>
                  </a:txBody>
                  <a:tcPr marL="0" marR="0" marT="0" marB="0" anchor="ctr">
                    <a:solidFill>
                      <a:schemeClr val="accent6">
                        <a:lumMod val="20000"/>
                        <a:lumOff val="80000"/>
                      </a:schemeClr>
                    </a:solidFill>
                  </a:tcPr>
                </a:tc>
                <a:tc>
                  <a:txBody>
                    <a:bodyPr/>
                    <a:lstStyle/>
                    <a:p>
                      <a:pPr algn="ctr" fontAlgn="b"/>
                      <a:r>
                        <a:rPr lang="es-ES_tradnl" sz="1600" b="1" i="0" u="none" strike="noStrike" dirty="0" smtClean="0">
                          <a:solidFill>
                            <a:schemeClr val="tx1"/>
                          </a:solidFill>
                          <a:latin typeface="Arial"/>
                        </a:rPr>
                        <a:t>6.335</a:t>
                      </a:r>
                      <a:endParaRPr lang="es-ES_tradnl" sz="1600" b="1" i="0" u="none" strike="noStrike" dirty="0">
                        <a:solidFill>
                          <a:schemeClr val="tx1"/>
                        </a:solidFill>
                        <a:latin typeface="Arial"/>
                      </a:endParaRPr>
                    </a:p>
                  </a:txBody>
                  <a:tcPr marL="0" marR="0" marT="0" marB="0" anchor="ctr">
                    <a:solidFill>
                      <a:schemeClr val="accent6">
                        <a:lumMod val="20000"/>
                        <a:lumOff val="80000"/>
                      </a:schemeClr>
                    </a:solidFill>
                  </a:tcPr>
                </a:tc>
                <a:tc>
                  <a:txBody>
                    <a:bodyPr/>
                    <a:lstStyle/>
                    <a:p>
                      <a:pPr algn="ctr" fontAlgn="b"/>
                      <a:r>
                        <a:rPr lang="es-ES_tradnl" sz="1600" b="1" i="0" u="none" strike="noStrike" dirty="0" smtClean="0">
                          <a:solidFill>
                            <a:schemeClr val="tx1"/>
                          </a:solidFill>
                          <a:latin typeface="Arial"/>
                        </a:rPr>
                        <a:t>4.081</a:t>
                      </a:r>
                      <a:endParaRPr lang="es-ES_tradnl" sz="1600" b="1" i="0" u="none" strike="noStrike" dirty="0">
                        <a:solidFill>
                          <a:schemeClr val="tx1"/>
                        </a:solidFill>
                        <a:latin typeface="Arial"/>
                      </a:endParaRPr>
                    </a:p>
                  </a:txBody>
                  <a:tcPr marL="0" marR="0" marT="0" marB="0" anchor="ctr">
                    <a:solidFill>
                      <a:schemeClr val="accent6">
                        <a:lumMod val="20000"/>
                        <a:lumOff val="80000"/>
                      </a:schemeClr>
                    </a:solidFill>
                  </a:tcPr>
                </a:tc>
                <a:tc>
                  <a:txBody>
                    <a:bodyPr/>
                    <a:lstStyle/>
                    <a:p>
                      <a:pPr algn="ctr" fontAlgn="b"/>
                      <a:r>
                        <a:rPr lang="es-ES_tradnl" sz="1600" b="1" i="0" u="none" strike="noStrike" dirty="0" smtClean="0">
                          <a:solidFill>
                            <a:schemeClr val="tx1"/>
                          </a:solidFill>
                          <a:latin typeface="Arial"/>
                        </a:rPr>
                        <a:t>36.836</a:t>
                      </a:r>
                      <a:endParaRPr lang="es-ES_tradnl" sz="1600" b="1" i="0" u="none" strike="noStrike" dirty="0">
                        <a:solidFill>
                          <a:schemeClr val="tx1"/>
                        </a:solidFill>
                        <a:latin typeface="Arial"/>
                      </a:endParaRPr>
                    </a:p>
                  </a:txBody>
                  <a:tcPr marL="0" marR="0" marT="0" marB="0" anchor="ctr">
                    <a:solidFill>
                      <a:schemeClr val="accent6">
                        <a:lumMod val="20000"/>
                        <a:lumOff val="80000"/>
                      </a:schemeClr>
                    </a:solidFill>
                  </a:tcPr>
                </a:tc>
              </a:tr>
              <a:tr h="242576">
                <a:tc>
                  <a:txBody>
                    <a:bodyPr/>
                    <a:lstStyle/>
                    <a:p>
                      <a:pPr algn="r" fontAlgn="ctr"/>
                      <a:endParaRPr lang="es-ES_tradnl" sz="1400" b="1" i="0" u="none" strike="noStrike" kern="1200" dirty="0">
                        <a:solidFill>
                          <a:schemeClr val="tx1"/>
                        </a:solidFill>
                        <a:latin typeface="Arial"/>
                        <a:ea typeface="+mn-ea"/>
                        <a:cs typeface="+mn-cs"/>
                      </a:endParaRPr>
                    </a:p>
                  </a:txBody>
                  <a:tcPr marL="0" marR="0" marT="0" marB="0" anchor="ctr">
                    <a:solidFill>
                      <a:schemeClr val="bg1"/>
                    </a:solidFill>
                  </a:tcPr>
                </a:tc>
                <a:tc>
                  <a:txBody>
                    <a:bodyPr/>
                    <a:lstStyle/>
                    <a:p>
                      <a:pPr algn="ctr" fontAlgn="ctr"/>
                      <a:endParaRPr lang="es-ES_tradnl" sz="1400" b="1" i="0" u="none" strike="noStrike" kern="1200" dirty="0" smtClean="0">
                        <a:solidFill>
                          <a:schemeClr val="dk1"/>
                        </a:solidFill>
                        <a:latin typeface="Arial"/>
                        <a:ea typeface="+mn-ea"/>
                        <a:cs typeface="+mn-cs"/>
                      </a:endParaRPr>
                    </a:p>
                  </a:txBody>
                  <a:tcPr marL="0" marR="0" marT="0" marB="0" anchor="ctr">
                    <a:solidFill>
                      <a:schemeClr val="bg1"/>
                    </a:solidFill>
                  </a:tcPr>
                </a:tc>
                <a:tc>
                  <a:txBody>
                    <a:bodyPr/>
                    <a:lstStyle/>
                    <a:p>
                      <a:pPr algn="ctr" fontAlgn="ctr"/>
                      <a:endParaRPr lang="es-ES_tradnl" sz="1400" b="1" i="0" u="none" strike="noStrike" kern="1200" dirty="0" smtClean="0">
                        <a:solidFill>
                          <a:schemeClr val="dk1"/>
                        </a:solidFill>
                        <a:latin typeface="Arial"/>
                        <a:ea typeface="+mn-ea"/>
                        <a:cs typeface="+mn-cs"/>
                      </a:endParaRPr>
                    </a:p>
                  </a:txBody>
                  <a:tcPr marL="0" marR="0" marT="0" marB="0" anchor="ctr">
                    <a:solidFill>
                      <a:schemeClr val="bg1"/>
                    </a:solidFill>
                  </a:tcPr>
                </a:tc>
                <a:tc>
                  <a:txBody>
                    <a:bodyPr/>
                    <a:lstStyle/>
                    <a:p>
                      <a:pPr algn="ctr" fontAlgn="ctr"/>
                      <a:endParaRPr lang="es-ES_tradnl" sz="1400" b="1" i="0" u="none" strike="noStrike" kern="1200" dirty="0" smtClean="0">
                        <a:solidFill>
                          <a:schemeClr val="dk1"/>
                        </a:solidFill>
                        <a:latin typeface="Arial"/>
                        <a:ea typeface="+mn-ea"/>
                        <a:cs typeface="+mn-cs"/>
                      </a:endParaRPr>
                    </a:p>
                  </a:txBody>
                  <a:tcPr marL="0" marR="0" marT="0" marB="0" anchor="ctr">
                    <a:solidFill>
                      <a:schemeClr val="bg1"/>
                    </a:solidFill>
                  </a:tcPr>
                </a:tc>
                <a:tc>
                  <a:txBody>
                    <a:bodyPr/>
                    <a:lstStyle/>
                    <a:p>
                      <a:pPr algn="ctr" fontAlgn="ctr"/>
                      <a:endParaRPr lang="es-ES_tradnl" sz="1400" b="1" i="0" u="none" strike="noStrike" kern="1200" dirty="0" smtClean="0">
                        <a:solidFill>
                          <a:schemeClr val="dk1"/>
                        </a:solidFill>
                        <a:latin typeface="Arial"/>
                        <a:ea typeface="+mn-ea"/>
                        <a:cs typeface="+mn-cs"/>
                      </a:endParaRPr>
                    </a:p>
                  </a:txBody>
                  <a:tcPr marL="0" marR="0" marT="0" marB="0" anchor="ctr">
                    <a:solidFill>
                      <a:schemeClr val="bg1"/>
                    </a:solidFill>
                  </a:tcPr>
                </a:tc>
                <a:tc>
                  <a:txBody>
                    <a:bodyPr/>
                    <a:lstStyle/>
                    <a:p>
                      <a:pPr algn="ctr" fontAlgn="ctr"/>
                      <a:endParaRPr lang="es-ES_tradnl" sz="1400" b="1" i="0" u="none" strike="noStrike" kern="1200" dirty="0" smtClean="0">
                        <a:solidFill>
                          <a:schemeClr val="dk1"/>
                        </a:solidFill>
                        <a:latin typeface="Arial"/>
                        <a:ea typeface="+mn-ea"/>
                        <a:cs typeface="+mn-cs"/>
                      </a:endParaRPr>
                    </a:p>
                  </a:txBody>
                  <a:tcPr marL="0" marR="0" marT="0" marB="0" anchor="ctr">
                    <a:solidFill>
                      <a:schemeClr val="bg1"/>
                    </a:solidFill>
                  </a:tcPr>
                </a:tc>
                <a:tc>
                  <a:txBody>
                    <a:bodyPr/>
                    <a:lstStyle/>
                    <a:p>
                      <a:pPr algn="ctr" fontAlgn="ctr"/>
                      <a:endParaRPr lang="es-ES_tradnl" sz="1200" b="1" i="0" u="none" strike="noStrike" kern="1200" dirty="0" smtClean="0">
                        <a:solidFill>
                          <a:schemeClr val="dk1"/>
                        </a:solidFill>
                        <a:latin typeface="Arial"/>
                        <a:ea typeface="+mn-ea"/>
                        <a:cs typeface="+mn-cs"/>
                      </a:endParaRPr>
                    </a:p>
                  </a:txBody>
                  <a:tcPr marL="0" marR="0" marT="0" marB="0" anchor="ctr">
                    <a:solidFill>
                      <a:schemeClr val="bg1"/>
                    </a:solidFill>
                  </a:tcPr>
                </a:tc>
              </a:tr>
              <a:tr h="440642">
                <a:tc>
                  <a:txBody>
                    <a:bodyPr/>
                    <a:lstStyle/>
                    <a:p>
                      <a:pPr algn="l" fontAlgn="b"/>
                      <a:r>
                        <a:rPr lang="es-ES_tradnl" sz="1400" b="1" i="0" u="none" strike="noStrike" kern="1200" dirty="0" smtClean="0">
                          <a:solidFill>
                            <a:schemeClr val="tx1"/>
                          </a:solidFill>
                          <a:latin typeface="Arial"/>
                          <a:ea typeface="+mn-ea"/>
                          <a:cs typeface="+mn-cs"/>
                        </a:rPr>
                        <a:t>Costes medios evitados (000, €)</a:t>
                      </a:r>
                      <a:endParaRPr lang="es-ES_tradnl" sz="1400" b="1" i="0" u="none" strike="noStrike" kern="1200" dirty="0">
                        <a:solidFill>
                          <a:schemeClr val="tx1"/>
                        </a:solidFill>
                        <a:latin typeface="Arial"/>
                        <a:ea typeface="+mn-ea"/>
                        <a:cs typeface="+mn-cs"/>
                      </a:endParaRPr>
                    </a:p>
                  </a:txBody>
                  <a:tcPr marL="0" marR="0" marT="0" marB="0" anchor="ctr">
                    <a:solidFill>
                      <a:srgbClr val="99FF99"/>
                    </a:solidFill>
                  </a:tcPr>
                </a:tc>
                <a:tc>
                  <a:txBody>
                    <a:bodyPr/>
                    <a:lstStyle/>
                    <a:p>
                      <a:pPr algn="ctr" fontAlgn="ctr"/>
                      <a:r>
                        <a:rPr lang="es-ES_tradnl" sz="1600" b="1" i="0" u="none" strike="noStrike" dirty="0" smtClean="0">
                          <a:solidFill>
                            <a:schemeClr val="tx1"/>
                          </a:solidFill>
                          <a:latin typeface="Arial"/>
                        </a:rPr>
                        <a:t>-</a:t>
                      </a:r>
                      <a:endParaRPr lang="es-ES_tradnl" sz="1600" b="1" i="0" u="none" strike="noStrike" dirty="0">
                        <a:solidFill>
                          <a:schemeClr val="tx1"/>
                        </a:solidFill>
                        <a:latin typeface="Arial"/>
                      </a:endParaRPr>
                    </a:p>
                  </a:txBody>
                  <a:tcPr marL="0" marR="0" marT="0" marB="0" anchor="ctr">
                    <a:solidFill>
                      <a:srgbClr val="99FF99"/>
                    </a:solidFill>
                  </a:tcPr>
                </a:tc>
                <a:tc>
                  <a:txBody>
                    <a:bodyPr/>
                    <a:lstStyle/>
                    <a:p>
                      <a:pPr algn="ctr" fontAlgn="ctr"/>
                      <a:r>
                        <a:rPr lang="es-ES_tradnl" sz="1600" b="1" i="0" u="none" strike="noStrike" dirty="0" smtClean="0">
                          <a:solidFill>
                            <a:schemeClr val="tx1"/>
                          </a:solidFill>
                          <a:latin typeface="Arial"/>
                        </a:rPr>
                        <a:t>9.234       </a:t>
                      </a:r>
                      <a:r>
                        <a:rPr lang="es-ES_tradnl" sz="1200" b="1" i="0" u="none" strike="noStrike" dirty="0" smtClean="0">
                          <a:solidFill>
                            <a:schemeClr val="tx1"/>
                          </a:solidFill>
                          <a:latin typeface="Arial"/>
                        </a:rPr>
                        <a:t>(3.723;15.233)</a:t>
                      </a:r>
                      <a:endParaRPr lang="es-ES_tradnl" sz="1400" b="1" i="0" u="none" strike="noStrike" dirty="0">
                        <a:solidFill>
                          <a:schemeClr val="tx1"/>
                        </a:solidFill>
                        <a:latin typeface="Arial"/>
                      </a:endParaRPr>
                    </a:p>
                  </a:txBody>
                  <a:tcPr marL="0" marR="0" marT="0" marB="0" anchor="ctr">
                    <a:solidFill>
                      <a:srgbClr val="99FF99"/>
                    </a:solidFill>
                  </a:tcPr>
                </a:tc>
                <a:tc>
                  <a:txBody>
                    <a:bodyPr/>
                    <a:lstStyle/>
                    <a:p>
                      <a:pPr algn="ctr" fontAlgn="ctr"/>
                      <a:r>
                        <a:rPr lang="es-ES_tradnl" sz="1600" b="1" i="0" u="none" strike="noStrike" dirty="0" smtClean="0">
                          <a:solidFill>
                            <a:schemeClr val="tx1"/>
                          </a:solidFill>
                          <a:latin typeface="Arial"/>
                        </a:rPr>
                        <a:t>19.702   </a:t>
                      </a:r>
                      <a:r>
                        <a:rPr lang="es-ES_tradnl" sz="1200" b="1" i="0" u="none" strike="noStrike" dirty="0" smtClean="0">
                          <a:solidFill>
                            <a:schemeClr val="tx1"/>
                          </a:solidFill>
                          <a:latin typeface="Arial"/>
                        </a:rPr>
                        <a:t>(9.018;30.376)</a:t>
                      </a:r>
                      <a:endParaRPr lang="es-ES_tradnl" sz="1600" b="1" i="0" u="none" strike="noStrike" dirty="0">
                        <a:solidFill>
                          <a:schemeClr val="tx1"/>
                        </a:solidFill>
                        <a:latin typeface="Arial"/>
                      </a:endParaRPr>
                    </a:p>
                  </a:txBody>
                  <a:tcPr marL="0" marR="0" marT="0" marB="0" anchor="ctr">
                    <a:solidFill>
                      <a:srgbClr val="99FF99"/>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S_tradnl" sz="1600" b="1" i="0" u="none" strike="noStrike" dirty="0" smtClean="0">
                          <a:solidFill>
                            <a:schemeClr val="tx1"/>
                          </a:solidFill>
                          <a:latin typeface="Arial"/>
                        </a:rPr>
                        <a:t>31.291    </a:t>
                      </a:r>
                      <a:r>
                        <a:rPr lang="es-ES_tradnl" sz="1200" b="1" i="0" u="none" strike="noStrike" dirty="0" smtClean="0">
                          <a:solidFill>
                            <a:schemeClr val="tx1"/>
                          </a:solidFill>
                          <a:latin typeface="Arial"/>
                        </a:rPr>
                        <a:t>(18.582;43.987)</a:t>
                      </a:r>
                      <a:endParaRPr lang="es-ES_tradnl" sz="1800" b="1" i="0" u="none" strike="noStrike" dirty="0" smtClean="0">
                        <a:solidFill>
                          <a:schemeClr val="tx1"/>
                        </a:solidFill>
                        <a:latin typeface="Arial"/>
                      </a:endParaRPr>
                    </a:p>
                  </a:txBody>
                  <a:tcPr marL="0" marR="0" marT="0" marB="0" anchor="ctr">
                    <a:solidFill>
                      <a:srgbClr val="99FF99"/>
                    </a:solidFill>
                  </a:tcPr>
                </a:tc>
                <a:tc>
                  <a:txBody>
                    <a:bodyPr/>
                    <a:lstStyle/>
                    <a:p>
                      <a:pPr algn="ctr" fontAlgn="ctr"/>
                      <a:r>
                        <a:rPr lang="es-ES_tradnl" sz="1600" b="1" i="0" u="none" strike="noStrike" dirty="0" smtClean="0">
                          <a:solidFill>
                            <a:schemeClr val="tx1"/>
                          </a:solidFill>
                          <a:latin typeface="Arial"/>
                        </a:rPr>
                        <a:t>31.389 </a:t>
                      </a:r>
                      <a:r>
                        <a:rPr lang="es-ES_tradnl" sz="1200" b="1" i="0" u="none" strike="noStrike" dirty="0" smtClean="0">
                          <a:solidFill>
                            <a:schemeClr val="tx1"/>
                          </a:solidFill>
                          <a:latin typeface="Arial"/>
                        </a:rPr>
                        <a:t>(14.703;49.623)</a:t>
                      </a:r>
                      <a:endParaRPr lang="es-ES_tradnl" sz="1600" b="1" i="0" u="none" strike="noStrike" dirty="0">
                        <a:solidFill>
                          <a:schemeClr val="tx1"/>
                        </a:solidFill>
                        <a:latin typeface="Arial"/>
                      </a:endParaRPr>
                    </a:p>
                  </a:txBody>
                  <a:tcPr marL="0" marR="0" marT="0" marB="0" anchor="ctr">
                    <a:solidFill>
                      <a:srgbClr val="99FF99"/>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S_tradnl" sz="1600" b="1" i="0" u="none" strike="noStrike" dirty="0" smtClean="0">
                          <a:solidFill>
                            <a:schemeClr val="tx1"/>
                          </a:solidFill>
                          <a:latin typeface="Arial"/>
                        </a:rPr>
                        <a:t>91.616 </a:t>
                      </a:r>
                      <a:r>
                        <a:rPr lang="es-ES_tradnl" sz="1200" b="1" i="0" u="none" strike="noStrike" dirty="0" smtClean="0">
                          <a:solidFill>
                            <a:schemeClr val="tx1"/>
                          </a:solidFill>
                          <a:latin typeface="Arial"/>
                        </a:rPr>
                        <a:t>(46.026;139.218)</a:t>
                      </a:r>
                      <a:endParaRPr lang="es-ES_tradnl" sz="1600" b="1" i="0" u="none" strike="noStrike" dirty="0" smtClean="0">
                        <a:solidFill>
                          <a:schemeClr val="tx1"/>
                        </a:solidFill>
                        <a:latin typeface="Arial"/>
                      </a:endParaRPr>
                    </a:p>
                  </a:txBody>
                  <a:tcPr marL="0" marR="0" marT="0" marB="0" anchor="ctr">
                    <a:solidFill>
                      <a:srgbClr val="99FF99"/>
                    </a:solidFill>
                  </a:tcPr>
                </a:tc>
              </a:tr>
              <a:tr h="262880">
                <a:tc>
                  <a:txBody>
                    <a:bodyPr/>
                    <a:lstStyle/>
                    <a:p>
                      <a:pPr algn="r" fontAlgn="ctr"/>
                      <a:endParaRPr lang="es-ES_tradnl" sz="1400" b="1" i="0" u="none" strike="noStrike" kern="1200" dirty="0">
                        <a:solidFill>
                          <a:schemeClr val="tx1"/>
                        </a:solidFill>
                        <a:latin typeface="Arial"/>
                        <a:ea typeface="+mn-ea"/>
                        <a:cs typeface="+mn-cs"/>
                      </a:endParaRPr>
                    </a:p>
                  </a:txBody>
                  <a:tcPr marL="0" marR="0" marT="0" marB="0" anchor="ctr">
                    <a:lnB w="19050" cap="flat" cmpd="sng" algn="ctr">
                      <a:noFill/>
                      <a:prstDash val="solid"/>
                      <a:round/>
                      <a:headEnd type="none" w="med" len="med"/>
                      <a:tailEnd type="none" w="med" len="med"/>
                    </a:lnB>
                    <a:solidFill>
                      <a:schemeClr val="bg1"/>
                    </a:solidFill>
                  </a:tcPr>
                </a:tc>
                <a:tc>
                  <a:txBody>
                    <a:bodyPr/>
                    <a:lstStyle/>
                    <a:p>
                      <a:pPr algn="ctr" fontAlgn="b"/>
                      <a:endParaRPr lang="es-ES_tradnl" sz="1600" b="1" i="0" u="none" strike="noStrike" kern="1200" dirty="0" smtClean="0">
                        <a:solidFill>
                          <a:schemeClr val="dk1"/>
                        </a:solidFill>
                        <a:effectLst>
                          <a:outerShdw blurRad="38100" dist="38100" dir="2700000" algn="tl">
                            <a:srgbClr val="000000">
                              <a:alpha val="43137"/>
                            </a:srgbClr>
                          </a:outerShdw>
                        </a:effectLst>
                        <a:latin typeface="Arial"/>
                        <a:ea typeface="+mn-ea"/>
                        <a:cs typeface="+mn-cs"/>
                      </a:endParaRPr>
                    </a:p>
                  </a:txBody>
                  <a:tcPr marL="0" marR="0" marT="0" marB="0" anchor="ctr">
                    <a:lnB w="19050" cap="flat" cmpd="sng" algn="ctr">
                      <a:noFill/>
                      <a:prstDash val="solid"/>
                      <a:round/>
                      <a:headEnd type="none" w="med" len="med"/>
                      <a:tailEnd type="none" w="med" len="med"/>
                    </a:lnB>
                    <a:solidFill>
                      <a:schemeClr val="bg1"/>
                    </a:solidFill>
                  </a:tcPr>
                </a:tc>
                <a:tc>
                  <a:txBody>
                    <a:bodyPr/>
                    <a:lstStyle/>
                    <a:p>
                      <a:pPr algn="ctr" fontAlgn="b"/>
                      <a:endParaRPr lang="es-ES_tradnl" sz="1600" b="1" i="0" u="none" strike="noStrike" kern="1200" dirty="0" smtClean="0">
                        <a:solidFill>
                          <a:schemeClr val="dk1"/>
                        </a:solidFill>
                        <a:effectLst>
                          <a:outerShdw blurRad="38100" dist="38100" dir="2700000" algn="tl">
                            <a:srgbClr val="000000">
                              <a:alpha val="43137"/>
                            </a:srgbClr>
                          </a:outerShdw>
                        </a:effectLst>
                        <a:latin typeface="Arial"/>
                        <a:ea typeface="+mn-ea"/>
                        <a:cs typeface="+mn-cs"/>
                      </a:endParaRPr>
                    </a:p>
                  </a:txBody>
                  <a:tcPr marL="0" marR="0" marT="0" marB="0" anchor="ctr">
                    <a:lnB w="19050" cap="flat" cmpd="sng" algn="ctr">
                      <a:noFill/>
                      <a:prstDash val="solid"/>
                      <a:round/>
                      <a:headEnd type="none" w="med" len="med"/>
                      <a:tailEnd type="none" w="med" len="med"/>
                    </a:lnB>
                    <a:solidFill>
                      <a:schemeClr val="bg1"/>
                    </a:solidFill>
                  </a:tcPr>
                </a:tc>
                <a:tc>
                  <a:txBody>
                    <a:bodyPr/>
                    <a:lstStyle/>
                    <a:p>
                      <a:pPr algn="ctr" fontAlgn="b"/>
                      <a:endParaRPr lang="es-ES_tradnl" sz="1600" b="1" i="0" u="none" strike="noStrike" kern="1200" dirty="0" smtClean="0">
                        <a:solidFill>
                          <a:schemeClr val="dk1"/>
                        </a:solidFill>
                        <a:effectLst>
                          <a:outerShdw blurRad="38100" dist="38100" dir="2700000" algn="tl">
                            <a:srgbClr val="000000">
                              <a:alpha val="43137"/>
                            </a:srgbClr>
                          </a:outerShdw>
                        </a:effectLst>
                        <a:latin typeface="Arial"/>
                        <a:ea typeface="+mn-ea"/>
                        <a:cs typeface="+mn-cs"/>
                      </a:endParaRPr>
                    </a:p>
                  </a:txBody>
                  <a:tcPr marL="0" marR="0" marT="0" marB="0" anchor="ctr">
                    <a:lnB w="19050" cap="flat" cmpd="sng" algn="ctr">
                      <a:noFill/>
                      <a:prstDash val="solid"/>
                      <a:round/>
                      <a:headEnd type="none" w="med" len="med"/>
                      <a:tailEnd type="none" w="med" len="med"/>
                    </a:lnB>
                    <a:solidFill>
                      <a:schemeClr val="bg1"/>
                    </a:solidFill>
                  </a:tcPr>
                </a:tc>
                <a:tc>
                  <a:txBody>
                    <a:bodyPr/>
                    <a:lstStyle/>
                    <a:p>
                      <a:pPr algn="ctr" fontAlgn="b"/>
                      <a:endParaRPr lang="es-ES_tradnl" sz="1600" b="1" i="0" u="none" strike="noStrike" kern="1200" dirty="0" smtClean="0">
                        <a:solidFill>
                          <a:schemeClr val="dk1"/>
                        </a:solidFill>
                        <a:effectLst>
                          <a:outerShdw blurRad="38100" dist="38100" dir="2700000" algn="tl">
                            <a:srgbClr val="000000">
                              <a:alpha val="43137"/>
                            </a:srgbClr>
                          </a:outerShdw>
                        </a:effectLst>
                        <a:latin typeface="Arial"/>
                        <a:ea typeface="+mn-ea"/>
                        <a:cs typeface="+mn-cs"/>
                      </a:endParaRPr>
                    </a:p>
                  </a:txBody>
                  <a:tcPr marL="0" marR="0" marT="0" marB="0" anchor="ctr">
                    <a:lnB w="19050" cap="flat" cmpd="sng" algn="ctr">
                      <a:noFill/>
                      <a:prstDash val="solid"/>
                      <a:round/>
                      <a:headEnd type="none" w="med" len="med"/>
                      <a:tailEnd type="none" w="med" len="med"/>
                    </a:lnB>
                    <a:solidFill>
                      <a:schemeClr val="bg1"/>
                    </a:solidFill>
                  </a:tcPr>
                </a:tc>
                <a:tc>
                  <a:txBody>
                    <a:bodyPr/>
                    <a:lstStyle/>
                    <a:p>
                      <a:pPr algn="ctr" fontAlgn="b"/>
                      <a:endParaRPr lang="es-ES_tradnl" sz="1600" b="1" i="0" u="none" strike="noStrike" kern="1200" dirty="0" smtClean="0">
                        <a:solidFill>
                          <a:schemeClr val="dk1"/>
                        </a:solidFill>
                        <a:effectLst>
                          <a:outerShdw blurRad="38100" dist="38100" dir="2700000" algn="tl">
                            <a:srgbClr val="000000">
                              <a:alpha val="43137"/>
                            </a:srgbClr>
                          </a:outerShdw>
                        </a:effectLst>
                        <a:latin typeface="Arial"/>
                        <a:ea typeface="+mn-ea"/>
                        <a:cs typeface="+mn-cs"/>
                      </a:endParaRPr>
                    </a:p>
                  </a:txBody>
                  <a:tcPr marL="0" marR="0" marT="0" marB="0" anchor="ctr">
                    <a:lnB w="19050" cap="flat" cmpd="sng" algn="ctr">
                      <a:noFill/>
                      <a:prstDash val="solid"/>
                      <a:round/>
                      <a:headEnd type="none" w="med" len="med"/>
                      <a:tailEnd type="none" w="med" len="med"/>
                    </a:lnB>
                    <a:solidFill>
                      <a:schemeClr val="bg1"/>
                    </a:solidFill>
                  </a:tcPr>
                </a:tc>
                <a:tc>
                  <a:txBody>
                    <a:bodyPr/>
                    <a:lstStyle/>
                    <a:p>
                      <a:pPr algn="ctr" fontAlgn="b"/>
                      <a:endParaRPr lang="es-ES_tradnl" sz="1400" b="1" i="0" u="none" strike="noStrike" kern="1200" dirty="0" smtClean="0">
                        <a:solidFill>
                          <a:schemeClr val="dk1"/>
                        </a:solidFill>
                        <a:effectLst>
                          <a:outerShdw blurRad="38100" dist="38100" dir="2700000" algn="tl">
                            <a:srgbClr val="000000">
                              <a:alpha val="43137"/>
                            </a:srgbClr>
                          </a:outerShdw>
                        </a:effectLst>
                        <a:latin typeface="Arial"/>
                        <a:ea typeface="+mn-ea"/>
                        <a:cs typeface="+mn-cs"/>
                      </a:endParaRPr>
                    </a:p>
                  </a:txBody>
                  <a:tcPr marL="0" marR="0" marT="0" marB="0" anchor="ctr">
                    <a:lnB w="19050" cap="flat" cmpd="sng" algn="ctr">
                      <a:noFill/>
                      <a:prstDash val="solid"/>
                      <a:round/>
                      <a:headEnd type="none" w="med" len="med"/>
                      <a:tailEnd type="none" w="med" len="med"/>
                    </a:lnB>
                    <a:solidFill>
                      <a:schemeClr val="bg1"/>
                    </a:solidFill>
                  </a:tcPr>
                </a:tc>
              </a:tr>
              <a:tr h="504056">
                <a:tc>
                  <a:txBody>
                    <a:bodyPr/>
                    <a:lstStyle/>
                    <a:p>
                      <a:pPr algn="l" fontAlgn="b"/>
                      <a:r>
                        <a:rPr lang="es-ES_tradnl" sz="1400" b="1" i="0" u="none" strike="noStrike" kern="1200" dirty="0" smtClean="0">
                          <a:solidFill>
                            <a:schemeClr val="tx1"/>
                          </a:solidFill>
                          <a:latin typeface="Arial"/>
                          <a:ea typeface="+mn-ea"/>
                          <a:cs typeface="+mn-cs"/>
                        </a:rPr>
                        <a:t>Ahorros</a:t>
                      </a:r>
                      <a:r>
                        <a:rPr lang="es-ES_tradnl" sz="1400" b="1" i="0" u="none" strike="noStrike" kern="1200" baseline="0" dirty="0" smtClean="0">
                          <a:solidFill>
                            <a:schemeClr val="tx1"/>
                          </a:solidFill>
                          <a:latin typeface="Arial"/>
                          <a:ea typeface="+mn-ea"/>
                          <a:cs typeface="+mn-cs"/>
                        </a:rPr>
                        <a:t> </a:t>
                      </a:r>
                      <a:r>
                        <a:rPr lang="es-ES_tradnl" sz="1400" b="1" i="0" u="none" strike="noStrike" kern="1200" dirty="0" smtClean="0">
                          <a:solidFill>
                            <a:schemeClr val="tx1"/>
                          </a:solidFill>
                          <a:latin typeface="Arial"/>
                          <a:ea typeface="+mn-ea"/>
                          <a:cs typeface="+mn-cs"/>
                        </a:rPr>
                        <a:t>medios en el SNS (000, €)</a:t>
                      </a:r>
                      <a:endParaRPr lang="es-ES_tradnl" sz="1400" b="1" i="0" u="none" strike="noStrike" kern="1200" dirty="0">
                        <a:solidFill>
                          <a:schemeClr val="tx1"/>
                        </a:solidFill>
                        <a:latin typeface="Arial"/>
                        <a:ea typeface="+mn-ea"/>
                        <a:cs typeface="+mn-cs"/>
                      </a:endParaRPr>
                    </a:p>
                  </a:txBody>
                  <a:tcPr marL="0" marR="0" marT="0" marB="0" anchor="ctr">
                    <a:lnL w="19050" cap="flat" cmpd="sng" algn="ctr">
                      <a:noFill/>
                      <a:prstDash val="solid"/>
                      <a:round/>
                      <a:headEnd type="none" w="med" len="med"/>
                      <a:tailEnd type="none" w="med" len="med"/>
                    </a:lnL>
                    <a:lnR w="12700" cmpd="sng">
                      <a:noFill/>
                    </a:lnR>
                    <a:lnT w="1905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ctr"/>
                      <a:r>
                        <a:rPr lang="es-ES_tradnl" sz="1600" b="1" i="0" u="none" strike="noStrike" dirty="0" smtClean="0">
                          <a:solidFill>
                            <a:schemeClr val="tx1"/>
                          </a:solidFill>
                          <a:latin typeface="Arial"/>
                        </a:rPr>
                        <a:t>-10.840</a:t>
                      </a:r>
                      <a:endParaRPr lang="es-ES_tradnl" sz="1600" b="1" i="0" u="none" strike="noStrike" dirty="0">
                        <a:solidFill>
                          <a:schemeClr val="tx1"/>
                        </a:solidFill>
                        <a:latin typeface="Arial"/>
                      </a:endParaRPr>
                    </a:p>
                  </a:txBody>
                  <a:tcPr marL="0" marR="0" marT="0" marB="0" anchor="ctr">
                    <a:lnL w="12700" cmpd="sng">
                      <a:noFill/>
                    </a:lnL>
                    <a:lnR w="12700" cmpd="sng">
                      <a:noFill/>
                    </a:lnR>
                    <a:lnT w="1905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ctr"/>
                      <a:r>
                        <a:rPr lang="es-ES_tradnl" sz="1600" b="1" i="0" u="none" strike="noStrike" dirty="0" smtClean="0">
                          <a:solidFill>
                            <a:schemeClr val="tx1"/>
                          </a:solidFill>
                          <a:latin typeface="Arial"/>
                        </a:rPr>
                        <a:t>762            </a:t>
                      </a:r>
                      <a:r>
                        <a:rPr lang="es-ES_tradnl" sz="1200" b="1" i="0" u="none" strike="noStrike" dirty="0" smtClean="0">
                          <a:solidFill>
                            <a:schemeClr val="tx1"/>
                          </a:solidFill>
                          <a:latin typeface="Arial"/>
                        </a:rPr>
                        <a:t>(-4.749;6.761)</a:t>
                      </a:r>
                      <a:endParaRPr lang="es-ES_tradnl" sz="1400" b="1" i="0" u="none" strike="noStrike" dirty="0">
                        <a:solidFill>
                          <a:schemeClr val="tx1"/>
                        </a:solidFill>
                        <a:latin typeface="Arial"/>
                      </a:endParaRPr>
                    </a:p>
                  </a:txBody>
                  <a:tcPr marL="0" marR="0" marT="0" marB="0" anchor="ctr">
                    <a:lnL w="12700" cmpd="sng">
                      <a:noFill/>
                    </a:lnL>
                    <a:lnR w="12700" cmpd="sng">
                      <a:noFill/>
                    </a:lnR>
                    <a:lnT w="1905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ctr"/>
                      <a:r>
                        <a:rPr lang="es-ES_tradnl" sz="1600" b="1" i="0" u="none" strike="noStrike" dirty="0" smtClean="0">
                          <a:solidFill>
                            <a:schemeClr val="tx1"/>
                          </a:solidFill>
                          <a:latin typeface="Arial"/>
                        </a:rPr>
                        <a:t>12.594        </a:t>
                      </a:r>
                      <a:r>
                        <a:rPr lang="es-ES_tradnl" sz="1200" b="1" i="0" u="none" strike="noStrike" dirty="0" smtClean="0">
                          <a:solidFill>
                            <a:schemeClr val="tx1"/>
                          </a:solidFill>
                          <a:latin typeface="Arial"/>
                        </a:rPr>
                        <a:t>(1.910;23.268)</a:t>
                      </a:r>
                      <a:endParaRPr lang="es-ES_tradnl" sz="1600" b="1" i="0" u="none" strike="noStrike" dirty="0">
                        <a:solidFill>
                          <a:schemeClr val="tx1"/>
                        </a:solidFill>
                        <a:latin typeface="Arial"/>
                      </a:endParaRPr>
                    </a:p>
                  </a:txBody>
                  <a:tcPr marL="0" marR="0" marT="0" marB="0" anchor="ctr">
                    <a:lnL w="12700" cmpd="sng">
                      <a:noFill/>
                    </a:lnL>
                    <a:lnR w="12700" cmpd="sng">
                      <a:noFill/>
                    </a:lnR>
                    <a:lnT w="1905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S_tradnl" sz="1600" b="1" i="0" u="none" strike="noStrike" dirty="0" smtClean="0">
                          <a:solidFill>
                            <a:schemeClr val="tx1"/>
                          </a:solidFill>
                          <a:latin typeface="Arial"/>
                        </a:rPr>
                        <a:t>24.956    </a:t>
                      </a:r>
                      <a:r>
                        <a:rPr lang="es-ES_tradnl" sz="1200" b="1" i="0" u="none" strike="noStrike" dirty="0" smtClean="0">
                          <a:solidFill>
                            <a:schemeClr val="tx1"/>
                          </a:solidFill>
                          <a:latin typeface="Arial"/>
                        </a:rPr>
                        <a:t>(12.247;37.652)</a:t>
                      </a:r>
                      <a:endParaRPr lang="es-ES_tradnl" sz="1600" b="1" i="0" u="none" strike="noStrike" dirty="0" smtClean="0">
                        <a:solidFill>
                          <a:schemeClr val="tx1"/>
                        </a:solidFill>
                        <a:latin typeface="Arial"/>
                      </a:endParaRPr>
                    </a:p>
                  </a:txBody>
                  <a:tcPr marL="0" marR="0" marT="0" marB="0" anchor="ctr">
                    <a:lnL w="12700" cmpd="sng">
                      <a:noFill/>
                    </a:lnL>
                    <a:lnR w="12700" cmpd="sng">
                      <a:noFill/>
                    </a:lnR>
                    <a:lnT w="1905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ctr"/>
                      <a:r>
                        <a:rPr lang="es-ES_tradnl" sz="1600" b="1" i="0" u="none" strike="noStrike" dirty="0" smtClean="0">
                          <a:solidFill>
                            <a:schemeClr val="tx1"/>
                          </a:solidFill>
                          <a:latin typeface="Arial"/>
                        </a:rPr>
                        <a:t>27.308    </a:t>
                      </a:r>
                      <a:r>
                        <a:rPr lang="es-ES_tradnl" sz="1200" b="1" i="0" u="none" strike="noStrike" dirty="0" smtClean="0">
                          <a:solidFill>
                            <a:schemeClr val="tx1"/>
                          </a:solidFill>
                          <a:latin typeface="Arial"/>
                        </a:rPr>
                        <a:t>(10.622;45.541)</a:t>
                      </a:r>
                      <a:endParaRPr lang="es-ES_tradnl" sz="1400" b="1" i="0" u="none" strike="noStrike" dirty="0">
                        <a:solidFill>
                          <a:schemeClr val="tx1"/>
                        </a:solidFill>
                        <a:latin typeface="Arial"/>
                      </a:endParaRPr>
                    </a:p>
                  </a:txBody>
                  <a:tcPr marL="0" marR="0" marT="0" marB="0" anchor="ctr">
                    <a:lnL w="12700" cmpd="sng">
                      <a:noFill/>
                    </a:lnL>
                    <a:lnR w="12700" cmpd="sng">
                      <a:noFill/>
                    </a:lnR>
                    <a:lnT w="1905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S_tradnl" sz="1600" b="1" i="0" u="none" strike="noStrike" dirty="0" smtClean="0">
                          <a:solidFill>
                            <a:schemeClr val="tx1"/>
                          </a:solidFill>
                          <a:latin typeface="Arial"/>
                        </a:rPr>
                        <a:t>54.780            </a:t>
                      </a:r>
                      <a:r>
                        <a:rPr lang="es-ES_tradnl" sz="1200" b="1" i="0" u="none" strike="noStrike" dirty="0" smtClean="0">
                          <a:solidFill>
                            <a:schemeClr val="tx1"/>
                          </a:solidFill>
                          <a:latin typeface="Arial"/>
                        </a:rPr>
                        <a:t>(9.190;102.382)</a:t>
                      </a:r>
                      <a:endParaRPr lang="es-ES_tradnl" sz="1600" b="1" i="0" u="none" strike="noStrike" dirty="0" smtClean="0">
                        <a:solidFill>
                          <a:schemeClr val="tx1"/>
                        </a:solidFill>
                        <a:latin typeface="Arial"/>
                      </a:endParaRPr>
                    </a:p>
                  </a:txBody>
                  <a:tcPr marL="0" marR="0" marT="0" marB="0" anchor="ctr">
                    <a:lnL w="12700" cmpd="sng">
                      <a:noFill/>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198836">
                <a:tc gridSpan="7">
                  <a:txBody>
                    <a:bodyPr/>
                    <a:lstStyle/>
                    <a:p>
                      <a:pPr algn="l" fontAlgn="b"/>
                      <a:endParaRPr lang="es-ES_tradnl" sz="1400" b="1" i="0" u="none" strike="noStrike" kern="1200" dirty="0">
                        <a:solidFill>
                          <a:schemeClr val="tx1"/>
                        </a:solidFill>
                        <a:latin typeface="Arial"/>
                        <a:ea typeface="+mn-ea"/>
                        <a:cs typeface="+mn-cs"/>
                      </a:endParaRPr>
                    </a:p>
                  </a:txBody>
                  <a:tcPr marL="0" marR="0" marT="0" marB="0" anchor="ctr">
                    <a:lnL w="19050" cap="flat" cmpd="sng" algn="ctr">
                      <a:noFill/>
                      <a:prstDash val="solid"/>
                      <a:round/>
                      <a:headEnd type="none" w="med" len="med"/>
                      <a:tailEnd type="none" w="med" len="med"/>
                    </a:lnL>
                    <a:lnR w="12700" cmpd="sng">
                      <a:noFill/>
                    </a:lnR>
                    <a:lnT w="1905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fontAlgn="ctr"/>
                      <a:endParaRPr lang="es-ES_tradnl" sz="1600" b="1" i="0" u="none" strike="noStrike" dirty="0">
                        <a:solidFill>
                          <a:schemeClr val="tx1"/>
                        </a:solidFill>
                        <a:latin typeface="Arial"/>
                      </a:endParaRPr>
                    </a:p>
                  </a:txBody>
                  <a:tcPr marL="0" marR="0" marT="0" marB="0" anchor="ctr">
                    <a:lnL w="12700" cmpd="sng">
                      <a:noFill/>
                    </a:lnL>
                    <a:lnR w="12700" cmpd="sng">
                      <a:noFill/>
                    </a:lnR>
                    <a:lnT w="1905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fontAlgn="ctr"/>
                      <a:endParaRPr lang="es-ES_tradnl" sz="1400" b="1" i="0" u="none" strike="noStrike" dirty="0">
                        <a:solidFill>
                          <a:schemeClr val="tx1"/>
                        </a:solidFill>
                        <a:latin typeface="Arial"/>
                      </a:endParaRPr>
                    </a:p>
                  </a:txBody>
                  <a:tcPr marL="0" marR="0" marT="0" marB="0" anchor="ctr">
                    <a:lnL w="12700" cmpd="sng">
                      <a:noFill/>
                    </a:lnL>
                    <a:lnR w="12700" cmpd="sng">
                      <a:noFill/>
                    </a:lnR>
                    <a:lnT w="1905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fontAlgn="ctr"/>
                      <a:endParaRPr lang="es-ES_tradnl" sz="1600" b="1" i="0" u="none" strike="noStrike" dirty="0">
                        <a:solidFill>
                          <a:schemeClr val="tx1"/>
                        </a:solidFill>
                        <a:latin typeface="Arial"/>
                      </a:endParaRPr>
                    </a:p>
                  </a:txBody>
                  <a:tcPr marL="0" marR="0" marT="0" marB="0" anchor="ctr">
                    <a:lnL w="12700" cmpd="sng">
                      <a:noFill/>
                    </a:lnL>
                    <a:lnR w="12700" cmpd="sng">
                      <a:noFill/>
                    </a:lnR>
                    <a:lnT w="1905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s-ES_tradnl" sz="1800" b="1" i="0" u="none" strike="noStrike" dirty="0" smtClean="0">
                        <a:solidFill>
                          <a:schemeClr val="tx1"/>
                        </a:solidFill>
                        <a:latin typeface="Arial"/>
                      </a:endParaRPr>
                    </a:p>
                  </a:txBody>
                  <a:tcPr marL="0" marR="0" marT="0" marB="0" anchor="ctr">
                    <a:lnL w="12700" cmpd="sng">
                      <a:noFill/>
                    </a:lnL>
                    <a:lnR w="12700" cmpd="sng">
                      <a:noFill/>
                    </a:lnR>
                    <a:lnT w="1905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fontAlgn="ctr"/>
                      <a:endParaRPr lang="es-ES_tradnl" sz="1600" b="1" i="0" u="none" strike="noStrike" dirty="0">
                        <a:solidFill>
                          <a:schemeClr val="tx1"/>
                        </a:solidFill>
                        <a:latin typeface="Arial"/>
                      </a:endParaRPr>
                    </a:p>
                  </a:txBody>
                  <a:tcPr marL="0" marR="0" marT="0" marB="0" anchor="ctr">
                    <a:lnL w="12700" cmpd="sng">
                      <a:noFill/>
                    </a:lnL>
                    <a:lnR w="12700" cmpd="sng">
                      <a:noFill/>
                    </a:lnR>
                    <a:lnT w="1905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s-ES_tradnl" sz="1600" b="1" i="0" u="none" strike="noStrike" dirty="0" smtClean="0">
                        <a:solidFill>
                          <a:schemeClr val="tx1"/>
                        </a:solidFill>
                        <a:latin typeface="Arial"/>
                      </a:endParaRPr>
                    </a:p>
                  </a:txBody>
                  <a:tcPr marL="0" marR="0" marT="0" marB="0" anchor="ctr">
                    <a:lnL w="12700" cmpd="sng">
                      <a:noFill/>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504056">
                <a:tc>
                  <a:txBody>
                    <a:bodyPr/>
                    <a:lstStyle/>
                    <a:p>
                      <a:pPr algn="l" fontAlgn="b"/>
                      <a:endParaRPr lang="es-ES_tradnl" sz="1400" b="1" i="0" u="none" strike="noStrike" kern="1200" dirty="0">
                        <a:solidFill>
                          <a:schemeClr val="bg1"/>
                        </a:solidFill>
                        <a:latin typeface="Arial"/>
                        <a:ea typeface="+mn-ea"/>
                        <a:cs typeface="+mn-cs"/>
                      </a:endParaRPr>
                    </a:p>
                  </a:txBody>
                  <a:tcPr marL="0" marR="0" marT="0" marB="0" anchor="ctr">
                    <a:lnL w="19050" cap="flat" cmpd="sng" algn="ctr">
                      <a:noFill/>
                      <a:prstDash val="solid"/>
                      <a:round/>
                      <a:headEnd type="none" w="med" len="med"/>
                      <a:tailEnd type="none" w="med" len="med"/>
                    </a:lnL>
                    <a:lnR w="12700" cmpd="sng">
                      <a:noFill/>
                    </a:lnR>
                    <a:lnT w="1905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algn="ctr" fontAlgn="ctr"/>
                      <a:endParaRPr lang="es-ES_tradnl" sz="1600" b="1" i="0" u="none" strike="noStrike" dirty="0">
                        <a:solidFill>
                          <a:schemeClr val="bg1"/>
                        </a:solidFill>
                        <a:latin typeface="Arial"/>
                      </a:endParaRPr>
                    </a:p>
                  </a:txBody>
                  <a:tcPr marL="0" marR="0" marT="0" marB="0" anchor="ctr">
                    <a:lnL w="12700" cmpd="sng">
                      <a:noFill/>
                    </a:lnL>
                    <a:lnR w="12700" cmpd="sng">
                      <a:noFill/>
                    </a:lnR>
                    <a:lnT w="1905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algn="ctr" fontAlgn="ctr"/>
                      <a:endParaRPr lang="es-ES_tradnl" sz="1400" b="1" i="0" u="none" strike="noStrike" dirty="0">
                        <a:solidFill>
                          <a:schemeClr val="bg1"/>
                        </a:solidFill>
                        <a:latin typeface="Arial"/>
                      </a:endParaRPr>
                    </a:p>
                  </a:txBody>
                  <a:tcPr marL="0" marR="0" marT="0" marB="0" anchor="ctr">
                    <a:lnL w="12700" cmpd="sng">
                      <a:noFill/>
                    </a:lnL>
                    <a:lnR w="12700" cmpd="sng">
                      <a:noFill/>
                    </a:lnR>
                    <a:lnT w="1905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algn="ctr" fontAlgn="ctr"/>
                      <a:endParaRPr lang="es-ES_tradnl" sz="1600" b="1" i="0" u="none" strike="noStrike" dirty="0">
                        <a:solidFill>
                          <a:schemeClr val="bg1"/>
                        </a:solidFill>
                        <a:latin typeface="Arial"/>
                      </a:endParaRPr>
                    </a:p>
                  </a:txBody>
                  <a:tcPr marL="0" marR="0" marT="0" marB="0" anchor="ctr">
                    <a:lnL w="12700" cmpd="sng">
                      <a:noFill/>
                    </a:lnL>
                    <a:lnR w="12700" cmpd="sng">
                      <a:noFill/>
                    </a:lnR>
                    <a:lnT w="1905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s-ES_tradnl" sz="1800" b="1" i="0" u="none" strike="noStrike" dirty="0" smtClean="0">
                        <a:solidFill>
                          <a:schemeClr val="bg1"/>
                        </a:solidFill>
                        <a:latin typeface="Arial"/>
                      </a:endParaRPr>
                    </a:p>
                  </a:txBody>
                  <a:tcPr marL="0" marR="0" marT="0" marB="0" anchor="ctr">
                    <a:lnL w="12700" cmpd="sng">
                      <a:noFill/>
                    </a:lnL>
                    <a:lnR w="12700" cmpd="sng">
                      <a:noFill/>
                    </a:lnR>
                    <a:lnT w="1905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algn="ctr" fontAlgn="ctr"/>
                      <a:endParaRPr lang="es-ES_tradnl" sz="1600" b="1" i="0" u="none" strike="noStrike" dirty="0">
                        <a:solidFill>
                          <a:schemeClr val="bg1"/>
                        </a:solidFill>
                        <a:latin typeface="Arial"/>
                      </a:endParaRPr>
                    </a:p>
                  </a:txBody>
                  <a:tcPr marL="0" marR="0" marT="0" marB="0" anchor="ctr">
                    <a:lnL w="12700" cmpd="sng">
                      <a:noFill/>
                    </a:lnL>
                    <a:lnR w="12700" cmpd="sng">
                      <a:noFill/>
                    </a:lnR>
                    <a:lnT w="1905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s-ES_tradnl" sz="1600" b="1" i="0" u="none" strike="noStrike" dirty="0" smtClean="0">
                        <a:solidFill>
                          <a:schemeClr val="bg1"/>
                        </a:solidFill>
                        <a:latin typeface="Arial"/>
                      </a:endParaRPr>
                    </a:p>
                  </a:txBody>
                  <a:tcPr marL="0" marR="0" marT="0" marB="0" anchor="ctr">
                    <a:lnL w="12700" cmpd="sng">
                      <a:noFill/>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r>
            </a:tbl>
          </a:graphicData>
        </a:graphic>
      </p:graphicFrame>
      <p:sp>
        <p:nvSpPr>
          <p:cNvPr id="6" name="1 Título"/>
          <p:cNvSpPr>
            <a:spLocks noGrp="1"/>
          </p:cNvSpPr>
          <p:nvPr>
            <p:ph type="title"/>
          </p:nvPr>
        </p:nvSpPr>
        <p:spPr>
          <a:xfrm>
            <a:off x="179512" y="476672"/>
            <a:ext cx="8208912" cy="792088"/>
          </a:xfrm>
        </p:spPr>
        <p:txBody>
          <a:bodyPr>
            <a:normAutofit fontScale="90000"/>
          </a:bodyPr>
          <a:lstStyle/>
          <a:p>
            <a:pPr eaLnBrk="1" fontAlgn="auto" hangingPunct="1">
              <a:spcAft>
                <a:spcPts val="0"/>
              </a:spcAft>
              <a:defRPr/>
            </a:pPr>
            <a:r>
              <a:rPr lang="es-ES_tradnl" sz="2400" u="sng" dirty="0" smtClean="0">
                <a:solidFill>
                  <a:schemeClr val="tx1"/>
                </a:solidFill>
                <a:effectLst/>
              </a:rPr>
              <a:t>Resultados: Escenario financiación  2</a:t>
            </a:r>
            <a:br>
              <a:rPr lang="es-ES_tradnl" sz="2400" u="sng" dirty="0" smtClean="0">
                <a:solidFill>
                  <a:schemeClr val="tx1"/>
                </a:solidFill>
                <a:effectLst/>
              </a:rPr>
            </a:br>
            <a:r>
              <a:rPr lang="es-ES_tradnl" sz="2200" b="0" dirty="0" smtClean="0">
                <a:solidFill>
                  <a:schemeClr val="tx1"/>
                </a:solidFill>
                <a:effectLst/>
              </a:rPr>
              <a:t>Unidades especializadas en Tabaquismo</a:t>
            </a:r>
            <a:br>
              <a:rPr lang="es-ES_tradnl" sz="2200" b="0" dirty="0" smtClean="0">
                <a:solidFill>
                  <a:schemeClr val="tx1"/>
                </a:solidFill>
                <a:effectLst/>
              </a:rPr>
            </a:br>
            <a:endParaRPr lang="es-ES_tradnl" sz="2000" b="0" dirty="0" smtClean="0">
              <a:solidFill>
                <a:schemeClr val="tx1"/>
              </a:solidFill>
              <a:effectLst/>
            </a:endParaRPr>
          </a:p>
        </p:txBody>
      </p:sp>
      <p:sp>
        <p:nvSpPr>
          <p:cNvPr id="5" name="4 CuadroTexto"/>
          <p:cNvSpPr txBox="1">
            <a:spLocks noChangeArrowheads="1"/>
          </p:cNvSpPr>
          <p:nvPr/>
        </p:nvSpPr>
        <p:spPr bwMode="auto">
          <a:xfrm>
            <a:off x="66533" y="5589240"/>
            <a:ext cx="8537915" cy="246221"/>
          </a:xfrm>
          <a:prstGeom prst="rect">
            <a:avLst/>
          </a:prstGeom>
          <a:solidFill>
            <a:schemeClr val="bg1"/>
          </a:solidFill>
          <a:ln w="9525">
            <a:noFill/>
            <a:miter lim="800000"/>
            <a:headEnd/>
            <a:tailEnd/>
          </a:ln>
        </p:spPr>
        <p:txBody>
          <a:bodyPr wrap="none">
            <a:spAutoFit/>
          </a:bodyPr>
          <a:lstStyle/>
          <a:p>
            <a:pPr>
              <a:defRPr/>
            </a:pPr>
            <a:r>
              <a:rPr lang="es-ES_tradnl" sz="1000" dirty="0" smtClean="0">
                <a:latin typeface="Arial" charset="0"/>
              </a:rPr>
              <a:t>Costes asistenciales=Visitas adicionales a profesionales sanitarios (especialista y/o enfermería). En paréntesis límites inferior y superior del IC 95%</a:t>
            </a:r>
            <a:endParaRPr lang="es-ES_tradnl" sz="1000" dirty="0">
              <a:latin typeface="Arial"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1 Marcador de contenido"/>
          <p:cNvSpPr>
            <a:spLocks noGrp="1"/>
          </p:cNvSpPr>
          <p:nvPr>
            <p:ph idx="1"/>
          </p:nvPr>
        </p:nvSpPr>
        <p:spPr>
          <a:xfrm>
            <a:off x="357158" y="1071546"/>
            <a:ext cx="8401080" cy="3001973"/>
          </a:xfrm>
        </p:spPr>
        <p:txBody>
          <a:bodyPr/>
          <a:lstStyle/>
          <a:p>
            <a:r>
              <a:rPr lang="es-ES_tradnl" sz="2400" dirty="0" smtClean="0">
                <a:latin typeface="Arial" pitchFamily="34" charset="0"/>
                <a:cs typeface="Arial" pitchFamily="34" charset="0"/>
              </a:rPr>
              <a:t>En cinco años, alrededor de 93.649 pacientes intentarían dejar de fumar y, de ellos, alrededor de 30.606 (32%) lo conseguirían.</a:t>
            </a:r>
          </a:p>
          <a:p>
            <a:endParaRPr lang="es-ES_tradnl" sz="2400" dirty="0" smtClean="0">
              <a:latin typeface="Arial" pitchFamily="34" charset="0"/>
              <a:cs typeface="Arial" pitchFamily="34" charset="0"/>
            </a:endParaRPr>
          </a:p>
          <a:p>
            <a:r>
              <a:rPr lang="es-ES_tradnl" sz="2400" dirty="0" smtClean="0">
                <a:latin typeface="Arial" pitchFamily="34" charset="0"/>
                <a:cs typeface="Arial" pitchFamily="34" charset="0"/>
              </a:rPr>
              <a:t>El SNS incurriría en nuevos gastos:</a:t>
            </a:r>
          </a:p>
          <a:p>
            <a:pPr lvl="1"/>
            <a:r>
              <a:rPr lang="es-ES_tradnl" sz="2000" dirty="0" smtClean="0">
                <a:latin typeface="Arial" pitchFamily="34" charset="0"/>
                <a:cs typeface="Arial" pitchFamily="34" charset="0"/>
              </a:rPr>
              <a:t>Financiación de fármacos……………………..14.388.000 €</a:t>
            </a:r>
          </a:p>
          <a:p>
            <a:pPr lvl="1"/>
            <a:r>
              <a:rPr lang="es-ES_tradnl" sz="2000" dirty="0" smtClean="0">
                <a:latin typeface="Arial" pitchFamily="34" charset="0"/>
                <a:cs typeface="Arial" pitchFamily="34" charset="0"/>
              </a:rPr>
              <a:t>Asistencia sanitaria a los fumadores…………22.448.000 €</a:t>
            </a:r>
          </a:p>
          <a:p>
            <a:pPr lvl="1"/>
            <a:r>
              <a:rPr lang="es-ES_tradnl" sz="2000" dirty="0" smtClean="0">
                <a:latin typeface="Arial" pitchFamily="34" charset="0"/>
                <a:cs typeface="Arial" pitchFamily="34" charset="0"/>
              </a:rPr>
              <a:t>Total………………………………………………36.836.000 €</a:t>
            </a:r>
          </a:p>
          <a:p>
            <a:endParaRPr lang="es-ES_tradnl" sz="2400" dirty="0" smtClean="0">
              <a:latin typeface="Arial" pitchFamily="34" charset="0"/>
              <a:cs typeface="Arial" pitchFamily="34" charset="0"/>
            </a:endParaRPr>
          </a:p>
          <a:p>
            <a:r>
              <a:rPr lang="es-ES_tradnl" sz="2400" dirty="0" smtClean="0">
                <a:latin typeface="Arial" pitchFamily="34" charset="0"/>
                <a:cs typeface="Arial" pitchFamily="34" charset="0"/>
              </a:rPr>
              <a:t>En cinco años los 30.606 fumadores que hubieran dejado de fumar habrían evitado un gasto al SNS de 91.616.000 €</a:t>
            </a:r>
          </a:p>
          <a:p>
            <a:endParaRPr lang="es-ES_tradnl" sz="2400" dirty="0" smtClean="0">
              <a:latin typeface="Arial" pitchFamily="34" charset="0"/>
              <a:cs typeface="Arial" pitchFamily="34" charset="0"/>
            </a:endParaRPr>
          </a:p>
          <a:p>
            <a:pPr>
              <a:buNone/>
            </a:pPr>
            <a:endParaRPr lang="es-ES_tradnl" sz="2400" dirty="0" smtClean="0">
              <a:latin typeface="Arial" pitchFamily="34" charset="0"/>
              <a:cs typeface="Arial" pitchFamily="34" charset="0"/>
            </a:endParaRPr>
          </a:p>
          <a:p>
            <a:endParaRPr lang="es-ES_tradnl" sz="3600" dirty="0" smtClean="0">
              <a:latin typeface="Arial" pitchFamily="34" charset="0"/>
              <a:cs typeface="Arial" pitchFamily="34" charset="0"/>
            </a:endParaRPr>
          </a:p>
          <a:p>
            <a:pPr lvl="1"/>
            <a:endParaRPr lang="es-ES_tradnl" dirty="0" smtClean="0"/>
          </a:p>
        </p:txBody>
      </p:sp>
      <p:sp>
        <p:nvSpPr>
          <p:cNvPr id="3" name="1 Título"/>
          <p:cNvSpPr txBox="1">
            <a:spLocks/>
          </p:cNvSpPr>
          <p:nvPr/>
        </p:nvSpPr>
        <p:spPr>
          <a:xfrm>
            <a:off x="428596" y="214290"/>
            <a:ext cx="8229600" cy="791815"/>
          </a:xfrm>
          <a:prstGeom prst="rect">
            <a:avLst/>
          </a:prstGeom>
        </p:spPr>
        <p:txBody>
          <a:bodyPr anchor="ctr">
            <a:scene3d>
              <a:camera prst="orthographicFront"/>
              <a:lightRig rig="soft" dir="t"/>
            </a:scene3d>
            <a:sp3d prstMaterial="softEdge">
              <a:bevelT w="25400" h="25400"/>
            </a:sp3d>
          </a:bodyPr>
          <a:lstStyle/>
          <a:p>
            <a:pPr fontAlgn="auto">
              <a:spcAft>
                <a:spcPts val="0"/>
              </a:spcAft>
              <a:defRPr/>
            </a:pPr>
            <a:r>
              <a:rPr lang="es-ES_tradnl" sz="2800" b="1" dirty="0" smtClean="0">
                <a:ea typeface="+mj-ea"/>
                <a:cs typeface="Arial" pitchFamily="34" charset="0"/>
              </a:rPr>
              <a:t>ESCENARIO FINANCIACIÓN 2. RESUMEN.</a:t>
            </a:r>
            <a:endParaRPr lang="es-ES_tradnl" sz="2800" b="1" baseline="30000" dirty="0">
              <a:ea typeface="+mj-ea"/>
              <a:cs typeface="Arial" pitchFamily="34"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1 Marcador de contenido"/>
          <p:cNvSpPr>
            <a:spLocks noGrp="1"/>
          </p:cNvSpPr>
          <p:nvPr>
            <p:ph idx="1"/>
          </p:nvPr>
        </p:nvSpPr>
        <p:spPr>
          <a:xfrm>
            <a:off x="357158" y="1071546"/>
            <a:ext cx="8401080" cy="3001973"/>
          </a:xfrm>
        </p:spPr>
        <p:txBody>
          <a:bodyPr/>
          <a:lstStyle/>
          <a:p>
            <a:pPr>
              <a:buNone/>
            </a:pPr>
            <a:endParaRPr lang="es-ES_tradnl" sz="2400" dirty="0" smtClean="0">
              <a:latin typeface="Arial" pitchFamily="34" charset="0"/>
              <a:cs typeface="Arial" pitchFamily="34" charset="0"/>
            </a:endParaRPr>
          </a:p>
          <a:p>
            <a:endParaRPr lang="es-ES_tradnl" sz="2400" dirty="0" smtClean="0">
              <a:latin typeface="Arial" pitchFamily="34" charset="0"/>
              <a:cs typeface="Arial" pitchFamily="34" charset="0"/>
            </a:endParaRPr>
          </a:p>
          <a:p>
            <a:r>
              <a:rPr lang="es-ES_tradnl" sz="2400" dirty="0" smtClean="0">
                <a:latin typeface="Arial" pitchFamily="34" charset="0"/>
                <a:cs typeface="Arial" pitchFamily="34" charset="0"/>
              </a:rPr>
              <a:t>Luego el SNS en cinco años habría ahorrado 54.780.000  </a:t>
            </a:r>
            <a:r>
              <a:rPr lang="es-ES_tradnl" sz="2400" dirty="0" smtClean="0">
                <a:latin typeface="Arial" pitchFamily="34" charset="0"/>
                <a:cs typeface="Arial" pitchFamily="34" charset="0"/>
              </a:rPr>
              <a:t>€</a:t>
            </a:r>
          </a:p>
          <a:p>
            <a:endParaRPr lang="es-ES_tradnl" sz="2400" dirty="0" smtClean="0">
              <a:latin typeface="Arial" pitchFamily="34" charset="0"/>
              <a:cs typeface="Arial" pitchFamily="34" charset="0"/>
            </a:endParaRPr>
          </a:p>
          <a:p>
            <a:endParaRPr lang="es-ES_tradnl" sz="2400" dirty="0" smtClean="0">
              <a:latin typeface="Arial" pitchFamily="34" charset="0"/>
              <a:cs typeface="Arial" pitchFamily="34" charset="0"/>
            </a:endParaRPr>
          </a:p>
          <a:p>
            <a:r>
              <a:rPr lang="es-ES_tradnl" sz="2400" dirty="0" smtClean="0">
                <a:latin typeface="Arial" pitchFamily="34" charset="0"/>
                <a:cs typeface="Arial" pitchFamily="34" charset="0"/>
              </a:rPr>
              <a:t>En el escenario actual el </a:t>
            </a:r>
            <a:r>
              <a:rPr lang="es-ES_tradnl" sz="2400" dirty="0" smtClean="0">
                <a:latin typeface="Arial" pitchFamily="34" charset="0"/>
                <a:cs typeface="Arial" pitchFamily="34" charset="0"/>
              </a:rPr>
              <a:t>SNS sólo </a:t>
            </a:r>
            <a:r>
              <a:rPr lang="es-ES_tradnl" sz="2400" dirty="0" smtClean="0">
                <a:latin typeface="Arial" pitchFamily="34" charset="0"/>
                <a:cs typeface="Arial" pitchFamily="34" charset="0"/>
              </a:rPr>
              <a:t>ahorra </a:t>
            </a:r>
            <a:r>
              <a:rPr lang="es-ES_tradnl" sz="2400" dirty="0" smtClean="0">
                <a:latin typeface="Arial" pitchFamily="34" charset="0"/>
                <a:cs typeface="Arial" pitchFamily="34" charset="0"/>
              </a:rPr>
              <a:t>3.384.000 €</a:t>
            </a:r>
          </a:p>
          <a:p>
            <a:endParaRPr lang="es-ES_tradnl" sz="2400" dirty="0" smtClean="0">
              <a:latin typeface="Arial" pitchFamily="34" charset="0"/>
              <a:cs typeface="Arial" pitchFamily="34" charset="0"/>
            </a:endParaRPr>
          </a:p>
          <a:p>
            <a:endParaRPr lang="es-ES_tradnl" sz="2400" dirty="0" smtClean="0">
              <a:latin typeface="Arial" pitchFamily="34" charset="0"/>
              <a:cs typeface="Arial" pitchFamily="34" charset="0"/>
            </a:endParaRPr>
          </a:p>
          <a:p>
            <a:r>
              <a:rPr lang="es-ES_tradnl" sz="2400" dirty="0" smtClean="0">
                <a:latin typeface="Arial" pitchFamily="34" charset="0"/>
                <a:cs typeface="Arial" pitchFamily="34" charset="0"/>
              </a:rPr>
              <a:t>Luego los ahorros adicionales que tendría el SNS con respecto al escenario actual serían de 51.396. 000 €.</a:t>
            </a:r>
          </a:p>
          <a:p>
            <a:endParaRPr lang="es-ES_tradnl" sz="2400" dirty="0" smtClean="0">
              <a:latin typeface="Arial" pitchFamily="34" charset="0"/>
              <a:cs typeface="Arial" pitchFamily="34" charset="0"/>
            </a:endParaRPr>
          </a:p>
          <a:p>
            <a:endParaRPr lang="es-ES_tradnl" sz="2400" dirty="0" smtClean="0">
              <a:latin typeface="Arial" pitchFamily="34" charset="0"/>
              <a:cs typeface="Arial" pitchFamily="34" charset="0"/>
            </a:endParaRPr>
          </a:p>
          <a:p>
            <a:endParaRPr lang="es-ES_tradnl" sz="2400" dirty="0" smtClean="0">
              <a:latin typeface="Arial" pitchFamily="34" charset="0"/>
              <a:cs typeface="Arial" pitchFamily="34" charset="0"/>
            </a:endParaRPr>
          </a:p>
          <a:p>
            <a:endParaRPr lang="es-ES_tradnl" sz="3600" dirty="0" smtClean="0">
              <a:latin typeface="Arial" pitchFamily="34" charset="0"/>
              <a:cs typeface="Arial" pitchFamily="34" charset="0"/>
            </a:endParaRPr>
          </a:p>
          <a:p>
            <a:pPr lvl="1"/>
            <a:endParaRPr lang="es-ES_tradnl" dirty="0" smtClean="0"/>
          </a:p>
        </p:txBody>
      </p:sp>
      <p:sp>
        <p:nvSpPr>
          <p:cNvPr id="3" name="1 Título"/>
          <p:cNvSpPr txBox="1">
            <a:spLocks/>
          </p:cNvSpPr>
          <p:nvPr/>
        </p:nvSpPr>
        <p:spPr>
          <a:xfrm>
            <a:off x="428596" y="214290"/>
            <a:ext cx="8229600" cy="791815"/>
          </a:xfrm>
          <a:prstGeom prst="rect">
            <a:avLst/>
          </a:prstGeom>
        </p:spPr>
        <p:txBody>
          <a:bodyPr anchor="ctr">
            <a:scene3d>
              <a:camera prst="orthographicFront"/>
              <a:lightRig rig="soft" dir="t"/>
            </a:scene3d>
            <a:sp3d prstMaterial="softEdge">
              <a:bevelT w="25400" h="25400"/>
            </a:sp3d>
          </a:bodyPr>
          <a:lstStyle/>
          <a:p>
            <a:pPr fontAlgn="auto">
              <a:spcAft>
                <a:spcPts val="0"/>
              </a:spcAft>
              <a:defRPr/>
            </a:pPr>
            <a:r>
              <a:rPr lang="es-ES_tradnl" sz="2800" b="1" dirty="0" smtClean="0">
                <a:ea typeface="+mj-ea"/>
                <a:cs typeface="Arial" pitchFamily="34" charset="0"/>
              </a:rPr>
              <a:t>ESCENARIO FINANCIACIÓN 2. RESUMEN.</a:t>
            </a:r>
            <a:endParaRPr lang="es-ES_tradnl" sz="2800" b="1" baseline="30000" dirty="0">
              <a:ea typeface="+mj-ea"/>
              <a:cs typeface="Arial" pitchFamily="34"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contenido"/>
          <p:cNvSpPr>
            <a:spLocks noGrp="1"/>
          </p:cNvSpPr>
          <p:nvPr>
            <p:ph idx="1"/>
          </p:nvPr>
        </p:nvSpPr>
        <p:spPr>
          <a:xfrm>
            <a:off x="519113" y="980728"/>
            <a:ext cx="7941319" cy="5401270"/>
          </a:xfrm>
          <a:solidFill>
            <a:schemeClr val="bg1"/>
          </a:solidFill>
        </p:spPr>
        <p:txBody>
          <a:bodyPr/>
          <a:lstStyle/>
          <a:p>
            <a:pPr marL="355600" indent="-247650">
              <a:spcBef>
                <a:spcPts val="600"/>
              </a:spcBef>
              <a:spcAft>
                <a:spcPts val="600"/>
              </a:spcAft>
              <a:buClrTx/>
              <a:buSzPct val="100000"/>
              <a:buFont typeface="+mj-lt"/>
              <a:buAutoNum type="arabicPeriod"/>
              <a:defRPr/>
            </a:pPr>
            <a:r>
              <a:rPr lang="es-ES_tradnl" sz="2400" dirty="0" smtClean="0">
                <a:latin typeface="Arial" pitchFamily="34" charset="0"/>
                <a:cs typeface="Arial" pitchFamily="34" charset="0"/>
              </a:rPr>
              <a:t>Periodo de modelización relativamente corto en una intervención cuyos beneficios clínicos se observan en el largo plazo. </a:t>
            </a:r>
          </a:p>
          <a:p>
            <a:pPr marL="361950" indent="-254000">
              <a:spcBef>
                <a:spcPts val="600"/>
              </a:spcBef>
              <a:spcAft>
                <a:spcPts val="600"/>
              </a:spcAft>
              <a:buClrTx/>
              <a:buSzPct val="100000"/>
              <a:buFont typeface="+mj-lt"/>
              <a:buAutoNum type="arabicPeriod"/>
              <a:defRPr/>
            </a:pPr>
            <a:r>
              <a:rPr lang="es-ES_tradnl" sz="2400" dirty="0" smtClean="0">
                <a:latin typeface="Arial" pitchFamily="34" charset="0"/>
                <a:cs typeface="Arial" pitchFamily="34" charset="0"/>
              </a:rPr>
              <a:t>Incertidumbre relativa al copago farmacéutico por parte de los pacientes. </a:t>
            </a:r>
          </a:p>
          <a:p>
            <a:pPr marL="361950" indent="-254000">
              <a:spcBef>
                <a:spcPts val="600"/>
              </a:spcBef>
              <a:spcAft>
                <a:spcPts val="600"/>
              </a:spcAft>
              <a:buClrTx/>
              <a:buSzPct val="100000"/>
              <a:buFont typeface="+mj-lt"/>
              <a:buAutoNum type="arabicPeriod"/>
              <a:defRPr/>
            </a:pPr>
            <a:r>
              <a:rPr lang="es-ES_tradnl" sz="2400" dirty="0" smtClean="0">
                <a:latin typeface="Arial" pitchFamily="34" charset="0"/>
                <a:cs typeface="Arial" pitchFamily="34" charset="0"/>
              </a:rPr>
              <a:t>El modelo de AIP no incorpora el coste del tratamiento de los posibles efectos secundarios asociados a las terapias farmacológicas.</a:t>
            </a:r>
          </a:p>
          <a:p>
            <a:pPr marL="355600" indent="-247650">
              <a:spcBef>
                <a:spcPts val="600"/>
              </a:spcBef>
              <a:spcAft>
                <a:spcPts val="600"/>
              </a:spcAft>
              <a:buClrTx/>
              <a:buSzPct val="100000"/>
              <a:buFont typeface="+mj-lt"/>
              <a:buAutoNum type="arabicPeriod"/>
              <a:defRPr/>
            </a:pPr>
            <a:r>
              <a:rPr lang="es-ES_tradnl" sz="2400" dirty="0" smtClean="0">
                <a:latin typeface="Arial" pitchFamily="34" charset="0"/>
                <a:cs typeface="Arial" pitchFamily="34" charset="0"/>
              </a:rPr>
              <a:t>El modelo no contempla periodos de tratamiento para cesación tabáquica inferiores o superiores a las 12 semanas.  </a:t>
            </a:r>
          </a:p>
        </p:txBody>
      </p:sp>
      <p:sp>
        <p:nvSpPr>
          <p:cNvPr id="3" name="2 Título"/>
          <p:cNvSpPr>
            <a:spLocks noGrp="1"/>
          </p:cNvSpPr>
          <p:nvPr>
            <p:ph type="title"/>
          </p:nvPr>
        </p:nvSpPr>
        <p:spPr>
          <a:xfrm>
            <a:off x="251520" y="116632"/>
            <a:ext cx="8229600" cy="648072"/>
          </a:xfrm>
        </p:spPr>
        <p:txBody>
          <a:bodyPr/>
          <a:lstStyle/>
          <a:p>
            <a:pPr>
              <a:defRPr/>
            </a:pPr>
            <a:r>
              <a:rPr lang="es-ES_tradnl" sz="2800" u="sng" dirty="0" smtClean="0">
                <a:solidFill>
                  <a:schemeClr val="tx1"/>
                </a:solidFill>
              </a:rPr>
              <a:t>Limitaciones 1</a:t>
            </a:r>
            <a:endParaRPr lang="es-ES_tradnl" sz="2800" u="sng" dirty="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2 Marcador de contenido"/>
          <p:cNvSpPr>
            <a:spLocks noGrp="1"/>
          </p:cNvSpPr>
          <p:nvPr>
            <p:ph idx="1"/>
          </p:nvPr>
        </p:nvSpPr>
        <p:spPr>
          <a:xfrm>
            <a:off x="611188" y="1196975"/>
            <a:ext cx="7777162" cy="4679950"/>
          </a:xfrm>
        </p:spPr>
        <p:txBody>
          <a:bodyPr/>
          <a:lstStyle/>
          <a:p>
            <a:pPr marL="457200" indent="-457200" eaLnBrk="1" hangingPunct="1">
              <a:buNone/>
              <a:defRPr/>
            </a:pPr>
            <a:endParaRPr lang="es-ES_tradnl" sz="2000" dirty="0" smtClean="0"/>
          </a:p>
          <a:p>
            <a:pPr marL="457200" indent="-457200" eaLnBrk="1" hangingPunct="1">
              <a:defRPr/>
            </a:pPr>
            <a:endParaRPr lang="es-ES_tradnl" sz="2000" dirty="0" smtClean="0"/>
          </a:p>
          <a:p>
            <a:pPr marL="457200" indent="-457200" eaLnBrk="1" hangingPunct="1">
              <a:defRPr/>
            </a:pPr>
            <a:r>
              <a:rPr lang="es-ES_tradnl" sz="2000" dirty="0" smtClean="0"/>
              <a:t>Modelo analítico de decisión del tipo </a:t>
            </a:r>
            <a:r>
              <a:rPr lang="es-ES_tradnl" sz="2000" b="1" dirty="0" smtClean="0">
                <a:effectLst>
                  <a:outerShdw blurRad="38100" dist="38100" dir="2700000" algn="tl">
                    <a:srgbClr val="000000">
                      <a:alpha val="43137"/>
                    </a:srgbClr>
                  </a:outerShdw>
                </a:effectLst>
              </a:rPr>
              <a:t>árbol de pacientes (árbol de decisión) </a:t>
            </a:r>
            <a:r>
              <a:rPr lang="es-ES_tradnl" sz="2000" dirty="0" smtClean="0"/>
              <a:t>que representa y cuantifica la población estimada de pacientes con EPOC que recibirían alguna tratamiento para cesación tabáquica.</a:t>
            </a:r>
          </a:p>
          <a:p>
            <a:pPr marL="457200" indent="-457200" eaLnBrk="1" hangingPunct="1">
              <a:defRPr/>
            </a:pPr>
            <a:endParaRPr lang="es-ES_tradnl" sz="2000" dirty="0" smtClean="0"/>
          </a:p>
          <a:p>
            <a:pPr marL="457200" indent="-457200" eaLnBrk="1" hangingPunct="1">
              <a:defRPr/>
            </a:pPr>
            <a:r>
              <a:rPr lang="es-ES_tradnl" sz="2000" dirty="0" smtClean="0"/>
              <a:t>Modelo a </a:t>
            </a:r>
            <a:r>
              <a:rPr lang="es-ES_tradnl" sz="2000" b="1" dirty="0" smtClean="0"/>
              <a:t>cinco años</a:t>
            </a:r>
            <a:r>
              <a:rPr lang="es-ES_tradnl" sz="2000" dirty="0" smtClean="0"/>
              <a:t>.</a:t>
            </a:r>
          </a:p>
          <a:p>
            <a:pPr marL="457200" indent="-457200" eaLnBrk="1" hangingPunct="1">
              <a:defRPr/>
            </a:pPr>
            <a:endParaRPr lang="es-ES_tradnl" sz="2000" dirty="0" smtClean="0"/>
          </a:p>
          <a:p>
            <a:pPr marL="457200" indent="-457200" eaLnBrk="1" hangingPunct="1">
              <a:defRPr/>
            </a:pPr>
            <a:r>
              <a:rPr lang="es-ES_tradnl" sz="2000" dirty="0" smtClean="0"/>
              <a:t>El modelo incorpora la posibilidad de realizar </a:t>
            </a:r>
            <a:r>
              <a:rPr lang="es-ES_tradnl" sz="2000" b="1" dirty="0" smtClean="0">
                <a:effectLst>
                  <a:outerShdw blurRad="38100" dist="38100" dir="2700000" algn="tl">
                    <a:srgbClr val="000000">
                      <a:alpha val="43137"/>
                    </a:srgbClr>
                  </a:outerShdw>
                </a:effectLst>
              </a:rPr>
              <a:t>hasta 3 intentos adicionales de cesación tabáquica .</a:t>
            </a:r>
            <a:endParaRPr lang="es-ES_tradnl" sz="2000" dirty="0" smtClean="0"/>
          </a:p>
          <a:p>
            <a:pPr marL="457200" indent="-457200" eaLnBrk="1" hangingPunct="1">
              <a:defRPr/>
            </a:pPr>
            <a:endParaRPr lang="es-ES_tradnl" sz="2000" dirty="0" smtClean="0"/>
          </a:p>
        </p:txBody>
      </p:sp>
      <p:sp>
        <p:nvSpPr>
          <p:cNvPr id="6146" name="1 Título"/>
          <p:cNvSpPr>
            <a:spLocks noGrp="1"/>
          </p:cNvSpPr>
          <p:nvPr>
            <p:ph type="title"/>
          </p:nvPr>
        </p:nvSpPr>
        <p:spPr>
          <a:xfrm>
            <a:off x="457200" y="274638"/>
            <a:ext cx="8229600" cy="706090"/>
          </a:xfrm>
        </p:spPr>
        <p:txBody>
          <a:bodyPr/>
          <a:lstStyle/>
          <a:p>
            <a:pPr eaLnBrk="1" fontAlgn="auto" hangingPunct="1">
              <a:spcAft>
                <a:spcPts val="0"/>
              </a:spcAft>
              <a:defRPr/>
            </a:pPr>
            <a:r>
              <a:rPr lang="es-ES_tradnl" sz="2800" u="sng" dirty="0" smtClean="0">
                <a:solidFill>
                  <a:schemeClr val="tx1"/>
                </a:solidFill>
              </a:rPr>
              <a:t>Métodos: </a:t>
            </a:r>
            <a:r>
              <a:rPr lang="es-ES_tradnl" sz="2400" u="sng" dirty="0" smtClean="0">
                <a:solidFill>
                  <a:schemeClr val="tx1"/>
                </a:solidFill>
              </a:rPr>
              <a:t>Diseño del modelo</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contenido"/>
          <p:cNvSpPr>
            <a:spLocks noGrp="1"/>
          </p:cNvSpPr>
          <p:nvPr>
            <p:ph idx="1"/>
          </p:nvPr>
        </p:nvSpPr>
        <p:spPr>
          <a:xfrm>
            <a:off x="519113" y="980728"/>
            <a:ext cx="7941319" cy="5401270"/>
          </a:xfrm>
          <a:solidFill>
            <a:schemeClr val="bg1"/>
          </a:solidFill>
        </p:spPr>
        <p:txBody>
          <a:bodyPr/>
          <a:lstStyle/>
          <a:p>
            <a:pPr marL="355600" indent="-247650">
              <a:spcBef>
                <a:spcPts val="600"/>
              </a:spcBef>
              <a:spcAft>
                <a:spcPts val="600"/>
              </a:spcAft>
              <a:buClrTx/>
              <a:buSzPct val="100000"/>
              <a:buFont typeface="+mj-lt"/>
              <a:buAutoNum type="arabicPeriod"/>
              <a:defRPr/>
            </a:pPr>
            <a:endParaRPr lang="es-ES_tradnl" sz="2400" dirty="0" smtClean="0">
              <a:latin typeface="Arial" pitchFamily="34" charset="0"/>
              <a:cs typeface="Arial" pitchFamily="34" charset="0"/>
            </a:endParaRPr>
          </a:p>
          <a:p>
            <a:pPr marL="355600" indent="-247650">
              <a:spcBef>
                <a:spcPts val="600"/>
              </a:spcBef>
              <a:spcAft>
                <a:spcPts val="600"/>
              </a:spcAft>
              <a:buClrTx/>
              <a:buSzPct val="100000"/>
              <a:buNone/>
              <a:defRPr/>
            </a:pPr>
            <a:r>
              <a:rPr lang="es-ES_tradnl" sz="2400" dirty="0" smtClean="0">
                <a:latin typeface="Arial" pitchFamily="34" charset="0"/>
                <a:cs typeface="Arial" pitchFamily="34" charset="0"/>
              </a:rPr>
              <a:t>5.-No se permite asociar mas de un fármaco de manera combinada.</a:t>
            </a:r>
          </a:p>
          <a:p>
            <a:pPr marL="355600" indent="-247650">
              <a:spcBef>
                <a:spcPts val="600"/>
              </a:spcBef>
              <a:spcAft>
                <a:spcPts val="600"/>
              </a:spcAft>
              <a:buClrTx/>
              <a:buSzPct val="100000"/>
              <a:buNone/>
              <a:defRPr/>
            </a:pPr>
            <a:r>
              <a:rPr lang="es-ES_tradnl" sz="2400" dirty="0" smtClean="0">
                <a:latin typeface="Arial" pitchFamily="34" charset="0"/>
                <a:cs typeface="Arial" pitchFamily="34" charset="0"/>
              </a:rPr>
              <a:t>6.- Los intentos posteriores de cesación son siempre con el mismo fármaco con el que se realizó el intento inicial. </a:t>
            </a:r>
          </a:p>
          <a:p>
            <a:pPr marL="355600" indent="-247650">
              <a:spcBef>
                <a:spcPts val="600"/>
              </a:spcBef>
              <a:spcAft>
                <a:spcPts val="600"/>
              </a:spcAft>
              <a:buClrTx/>
              <a:buSzPct val="100000"/>
              <a:buNone/>
              <a:defRPr/>
            </a:pPr>
            <a:r>
              <a:rPr lang="es-ES_tradnl" sz="2400" dirty="0" smtClean="0">
                <a:latin typeface="Arial" pitchFamily="34" charset="0"/>
                <a:cs typeface="Arial" pitchFamily="34" charset="0"/>
              </a:rPr>
              <a:t>7.- El modelo no incorpora la mortalidad esperada en estos pacientes durante el tiempo de modelización.</a:t>
            </a:r>
          </a:p>
          <a:p>
            <a:pPr marL="355600" indent="-247650">
              <a:spcBef>
                <a:spcPts val="600"/>
              </a:spcBef>
              <a:spcAft>
                <a:spcPts val="600"/>
              </a:spcAft>
              <a:buClrTx/>
              <a:buSzPct val="100000"/>
              <a:buNone/>
              <a:defRPr/>
            </a:pPr>
            <a:r>
              <a:rPr lang="es-ES_tradnl" sz="2400" dirty="0" smtClean="0">
                <a:latin typeface="Arial" pitchFamily="34" charset="0"/>
                <a:cs typeface="Arial" pitchFamily="34" charset="0"/>
              </a:rPr>
              <a:t>8.- No se imputan beneficios laborales por dejar de fumar (bajas laborales evitadas). </a:t>
            </a:r>
            <a:endParaRPr lang="es-ES_tradnl" sz="2400" dirty="0">
              <a:latin typeface="Arial" pitchFamily="34" charset="0"/>
              <a:cs typeface="Arial" pitchFamily="34" charset="0"/>
            </a:endParaRPr>
          </a:p>
        </p:txBody>
      </p:sp>
      <p:sp>
        <p:nvSpPr>
          <p:cNvPr id="3" name="2 Título"/>
          <p:cNvSpPr>
            <a:spLocks noGrp="1"/>
          </p:cNvSpPr>
          <p:nvPr>
            <p:ph type="title"/>
          </p:nvPr>
        </p:nvSpPr>
        <p:spPr>
          <a:xfrm>
            <a:off x="251520" y="116632"/>
            <a:ext cx="8229600" cy="648072"/>
          </a:xfrm>
        </p:spPr>
        <p:txBody>
          <a:bodyPr/>
          <a:lstStyle/>
          <a:p>
            <a:pPr>
              <a:defRPr/>
            </a:pPr>
            <a:r>
              <a:rPr lang="es-ES_tradnl" sz="2800" u="sng" dirty="0" smtClean="0">
                <a:solidFill>
                  <a:schemeClr val="tx1"/>
                </a:solidFill>
              </a:rPr>
              <a:t>Limitaciones 2</a:t>
            </a:r>
            <a:endParaRPr lang="es-ES_tradnl" sz="2800" u="sng" dirty="0">
              <a:solidFill>
                <a:schemeClr val="tx1"/>
              </a:solidFill>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3 Marcador de contenido"/>
          <p:cNvSpPr>
            <a:spLocks noGrp="1"/>
          </p:cNvSpPr>
          <p:nvPr>
            <p:ph idx="1"/>
          </p:nvPr>
        </p:nvSpPr>
        <p:spPr>
          <a:xfrm>
            <a:off x="323850" y="981075"/>
            <a:ext cx="8208590" cy="4968205"/>
          </a:xfrm>
          <a:solidFill>
            <a:schemeClr val="bg1"/>
          </a:solidFill>
        </p:spPr>
        <p:txBody>
          <a:bodyPr/>
          <a:lstStyle/>
          <a:p>
            <a:pPr marL="565150" indent="-457200">
              <a:spcBef>
                <a:spcPct val="0"/>
              </a:spcBef>
              <a:buClr>
                <a:schemeClr val="tx1"/>
              </a:buClr>
              <a:buSzPct val="100000"/>
              <a:buFont typeface="Lucida Sans Unicode" pitchFamily="34" charset="0"/>
              <a:buAutoNum type="arabicPeriod"/>
            </a:pPr>
            <a:endParaRPr lang="es-ES_tradnl" sz="1600" dirty="0" smtClean="0">
              <a:latin typeface="Arial" pitchFamily="34" charset="0"/>
              <a:cs typeface="Arial" pitchFamily="34" charset="0"/>
            </a:endParaRPr>
          </a:p>
          <a:p>
            <a:pPr marL="565150" indent="-457200">
              <a:spcBef>
                <a:spcPct val="0"/>
              </a:spcBef>
              <a:buClr>
                <a:schemeClr val="tx1"/>
              </a:buClr>
              <a:buSzPct val="100000"/>
              <a:buFont typeface="Lucida Sans Unicode" pitchFamily="34" charset="0"/>
              <a:buAutoNum type="arabicPeriod"/>
            </a:pPr>
            <a:endParaRPr lang="es-ES_tradnl" sz="1600" dirty="0" smtClean="0">
              <a:latin typeface="Arial" pitchFamily="34" charset="0"/>
              <a:cs typeface="Arial" pitchFamily="34" charset="0"/>
            </a:endParaRPr>
          </a:p>
          <a:p>
            <a:pPr marL="565150" indent="-457200">
              <a:spcBef>
                <a:spcPct val="0"/>
              </a:spcBef>
              <a:buClr>
                <a:schemeClr val="tx1"/>
              </a:buClr>
              <a:buSzPct val="100000"/>
              <a:buFont typeface="Lucida Sans Unicode" pitchFamily="34" charset="0"/>
              <a:buAutoNum type="arabicPeriod"/>
            </a:pPr>
            <a:endParaRPr lang="es-ES_tradnl" sz="1600" dirty="0" smtClean="0">
              <a:latin typeface="Arial" pitchFamily="34" charset="0"/>
              <a:cs typeface="Arial" pitchFamily="34" charset="0"/>
            </a:endParaRPr>
          </a:p>
          <a:p>
            <a:pPr marL="565150" indent="-457200">
              <a:spcBef>
                <a:spcPct val="0"/>
              </a:spcBef>
              <a:buClr>
                <a:schemeClr val="tx1"/>
              </a:buClr>
              <a:buSzPct val="100000"/>
              <a:buFont typeface="Lucida Sans Unicode" pitchFamily="34" charset="0"/>
              <a:buAutoNum type="arabicPeriod"/>
            </a:pPr>
            <a:r>
              <a:rPr lang="es-ES_tradnl" sz="2000" dirty="0" smtClean="0">
                <a:latin typeface="Arial" pitchFamily="34" charset="0"/>
                <a:cs typeface="Arial" pitchFamily="34" charset="0"/>
              </a:rPr>
              <a:t>Los resultados del AIP muestran que </a:t>
            </a:r>
            <a:r>
              <a:rPr lang="es-ES_tradnl" sz="2000" dirty="0" smtClean="0">
                <a:latin typeface="Arial" pitchFamily="34" charset="0"/>
                <a:cs typeface="Arial" pitchFamily="34" charset="0"/>
              </a:rPr>
              <a:t>la financiación del tratamiento del tabaquismo  </a:t>
            </a:r>
            <a:r>
              <a:rPr lang="es-ES_tradnl" sz="2000" dirty="0" smtClean="0">
                <a:latin typeface="Arial" pitchFamily="34" charset="0"/>
                <a:cs typeface="Arial" pitchFamily="34" charset="0"/>
              </a:rPr>
              <a:t>en </a:t>
            </a:r>
            <a:r>
              <a:rPr lang="es-ES_tradnl" sz="2000" dirty="0" smtClean="0">
                <a:latin typeface="Arial" pitchFamily="34" charset="0"/>
                <a:cs typeface="Arial" pitchFamily="34" charset="0"/>
              </a:rPr>
              <a:t>fumadores </a:t>
            </a:r>
            <a:r>
              <a:rPr lang="es-ES_tradnl" sz="2000" dirty="0" smtClean="0">
                <a:latin typeface="Arial" pitchFamily="34" charset="0"/>
                <a:cs typeface="Arial" pitchFamily="34" charset="0"/>
              </a:rPr>
              <a:t> </a:t>
            </a:r>
            <a:r>
              <a:rPr lang="es-ES_tradnl" sz="2000" dirty="0" smtClean="0">
                <a:latin typeface="Arial" pitchFamily="34" charset="0"/>
                <a:cs typeface="Arial" pitchFamily="34" charset="0"/>
              </a:rPr>
              <a:t>con EPOC resulta económicamente beneficioso para el Sistema Nacional de Salud.</a:t>
            </a:r>
          </a:p>
          <a:p>
            <a:pPr marL="565150" indent="-457200">
              <a:spcBef>
                <a:spcPct val="0"/>
              </a:spcBef>
              <a:buClr>
                <a:schemeClr val="tx1"/>
              </a:buClr>
              <a:buSzPct val="100000"/>
              <a:buFont typeface="Lucida Sans Unicode" pitchFamily="34" charset="0"/>
              <a:buAutoNum type="arabicPeriod"/>
            </a:pPr>
            <a:endParaRPr lang="es-ES_tradnl" sz="2000" dirty="0" smtClean="0">
              <a:latin typeface="Arial" pitchFamily="34" charset="0"/>
              <a:cs typeface="Arial" pitchFamily="34" charset="0"/>
            </a:endParaRPr>
          </a:p>
          <a:p>
            <a:pPr marL="565150" indent="-457200">
              <a:spcBef>
                <a:spcPct val="0"/>
              </a:spcBef>
              <a:buClr>
                <a:schemeClr val="tx1"/>
              </a:buClr>
              <a:buSzPct val="100000"/>
              <a:buFont typeface="Lucida Sans Unicode" pitchFamily="34" charset="0"/>
              <a:buAutoNum type="arabicPeriod"/>
            </a:pPr>
            <a:endParaRPr lang="es-ES_tradnl" sz="2000" dirty="0" smtClean="0">
              <a:latin typeface="Arial" pitchFamily="34" charset="0"/>
              <a:cs typeface="Arial" pitchFamily="34" charset="0"/>
            </a:endParaRPr>
          </a:p>
          <a:p>
            <a:pPr marL="565150" indent="-457200">
              <a:spcBef>
                <a:spcPct val="0"/>
              </a:spcBef>
              <a:buClr>
                <a:schemeClr val="tx1"/>
              </a:buClr>
              <a:buSzPct val="100000"/>
              <a:buFont typeface="Lucida Sans Unicode" pitchFamily="34" charset="0"/>
              <a:buAutoNum type="arabicPeriod"/>
            </a:pPr>
            <a:r>
              <a:rPr lang="es-ES_tradnl" sz="2000" dirty="0" smtClean="0">
                <a:latin typeface="Arial" pitchFamily="34" charset="0"/>
                <a:cs typeface="Arial" pitchFamily="34" charset="0"/>
              </a:rPr>
              <a:t>La</a:t>
            </a:r>
            <a:r>
              <a:rPr lang="es-ES_tradnl" sz="2000" dirty="0" smtClean="0">
                <a:latin typeface="Arial" pitchFamily="34" charset="0"/>
                <a:cs typeface="Arial" pitchFamily="34" charset="0"/>
              </a:rPr>
              <a:t> </a:t>
            </a:r>
            <a:r>
              <a:rPr lang="es-ES_tradnl" sz="2000" dirty="0" smtClean="0">
                <a:latin typeface="Arial" pitchFamily="34" charset="0"/>
                <a:cs typeface="Arial" pitchFamily="34" charset="0"/>
              </a:rPr>
              <a:t>financiación </a:t>
            </a:r>
            <a:r>
              <a:rPr lang="es-ES_tradnl" sz="2000" dirty="0" smtClean="0">
                <a:latin typeface="Arial" pitchFamily="34" charset="0"/>
                <a:cs typeface="Arial" pitchFamily="34" charset="0"/>
              </a:rPr>
              <a:t>de los tratamiento para dejar de fumar en estos pacientes produciría ahorros que oscilarían entre 4.250.000 € y 51.400.000 €.</a:t>
            </a:r>
          </a:p>
          <a:p>
            <a:pPr marL="565150" indent="-457200">
              <a:spcBef>
                <a:spcPct val="0"/>
              </a:spcBef>
              <a:buClr>
                <a:schemeClr val="tx1"/>
              </a:buClr>
              <a:buSzPct val="100000"/>
              <a:buFont typeface="Lucida Sans Unicode" pitchFamily="34" charset="0"/>
              <a:buAutoNum type="arabicPeriod"/>
            </a:pPr>
            <a:endParaRPr lang="es-ES_tradnl" sz="2000" dirty="0" smtClean="0">
              <a:latin typeface="Arial" pitchFamily="34" charset="0"/>
              <a:cs typeface="Arial" pitchFamily="34" charset="0"/>
            </a:endParaRPr>
          </a:p>
          <a:p>
            <a:pPr marL="565150" indent="-457200">
              <a:spcBef>
                <a:spcPct val="0"/>
              </a:spcBef>
              <a:buClr>
                <a:schemeClr val="tx1"/>
              </a:buClr>
              <a:buSzPct val="100000"/>
              <a:buFont typeface="Lucida Sans Unicode" pitchFamily="34" charset="0"/>
              <a:buAutoNum type="arabicPeriod"/>
            </a:pPr>
            <a:endParaRPr lang="es-ES_tradnl" sz="2000" dirty="0" smtClean="0">
              <a:latin typeface="Arial" pitchFamily="34" charset="0"/>
              <a:cs typeface="Arial" pitchFamily="34" charset="0"/>
            </a:endParaRPr>
          </a:p>
          <a:p>
            <a:pPr marL="565150" indent="-457200">
              <a:spcBef>
                <a:spcPct val="0"/>
              </a:spcBef>
              <a:buClr>
                <a:schemeClr val="tx1"/>
              </a:buClr>
              <a:buSzPct val="100000"/>
              <a:buFont typeface="Lucida Sans Unicode" pitchFamily="34" charset="0"/>
              <a:buAutoNum type="arabicPeriod"/>
            </a:pPr>
            <a:r>
              <a:rPr lang="es-ES_tradnl" sz="2000" dirty="0" smtClean="0">
                <a:latin typeface="Arial" pitchFamily="34" charset="0"/>
                <a:cs typeface="Arial" pitchFamily="34" charset="0"/>
              </a:rPr>
              <a:t>Los </a:t>
            </a:r>
            <a:r>
              <a:rPr lang="es-ES_tradnl" sz="2000" dirty="0" smtClean="0">
                <a:latin typeface="Arial" pitchFamily="34" charset="0"/>
                <a:cs typeface="Arial" pitchFamily="34" charset="0"/>
              </a:rPr>
              <a:t>beneficios económicos </a:t>
            </a:r>
            <a:r>
              <a:rPr lang="es-ES_tradnl" sz="2000" dirty="0" smtClean="0">
                <a:latin typeface="Arial" pitchFamily="34" charset="0"/>
                <a:cs typeface="Arial" pitchFamily="34" charset="0"/>
              </a:rPr>
              <a:t>se incrementan </a:t>
            </a:r>
            <a:r>
              <a:rPr lang="es-ES_tradnl" sz="2000" dirty="0" smtClean="0">
                <a:latin typeface="Arial" pitchFamily="34" charset="0"/>
                <a:cs typeface="Arial" pitchFamily="34" charset="0"/>
              </a:rPr>
              <a:t>sustancialmente cuando aumenta la eficacia de las terapias farmacológicas y  cuando aumenta la población susceptible de recibir el programa de cesación tabáquica</a:t>
            </a:r>
            <a:endParaRPr lang="es-ES_tradnl" sz="2000" dirty="0" smtClean="0">
              <a:latin typeface="Arial" pitchFamily="34" charset="0"/>
              <a:cs typeface="Arial" pitchFamily="34" charset="0"/>
            </a:endParaRPr>
          </a:p>
          <a:p>
            <a:pPr marL="565150" indent="-457200">
              <a:spcBef>
                <a:spcPct val="0"/>
              </a:spcBef>
              <a:buClr>
                <a:schemeClr val="tx1"/>
              </a:buClr>
              <a:buSzPct val="100000"/>
              <a:buFont typeface="Lucida Sans Unicode" pitchFamily="34" charset="0"/>
              <a:buAutoNum type="arabicPeriod"/>
            </a:pPr>
            <a:endParaRPr lang="es-ES_tradnl" sz="2000" dirty="0" smtClean="0">
              <a:latin typeface="Arial" pitchFamily="34" charset="0"/>
              <a:cs typeface="Arial" pitchFamily="34" charset="0"/>
            </a:endParaRPr>
          </a:p>
        </p:txBody>
      </p:sp>
      <p:sp>
        <p:nvSpPr>
          <p:cNvPr id="3" name="2 Título"/>
          <p:cNvSpPr>
            <a:spLocks noGrp="1"/>
          </p:cNvSpPr>
          <p:nvPr>
            <p:ph type="title"/>
          </p:nvPr>
        </p:nvSpPr>
        <p:spPr>
          <a:xfrm>
            <a:off x="539552" y="260648"/>
            <a:ext cx="8229600" cy="576064"/>
          </a:xfrm>
        </p:spPr>
        <p:txBody>
          <a:bodyPr/>
          <a:lstStyle/>
          <a:p>
            <a:pPr>
              <a:defRPr/>
            </a:pPr>
            <a:r>
              <a:rPr lang="es-ES_tradnl" sz="2800" u="sng" dirty="0" smtClean="0">
                <a:solidFill>
                  <a:schemeClr val="tx1"/>
                </a:solidFill>
              </a:rPr>
              <a:t>Conclusiones</a:t>
            </a:r>
            <a:endParaRPr lang="es-ES_tradnl" sz="2800" u="sng" dirty="0">
              <a:solidFill>
                <a:schemeClr val="tx1"/>
              </a:solidFill>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1 Marcador de contenido"/>
          <p:cNvSpPr>
            <a:spLocks noGrp="1"/>
          </p:cNvSpPr>
          <p:nvPr>
            <p:ph idx="1"/>
          </p:nvPr>
        </p:nvSpPr>
        <p:spPr>
          <a:xfrm>
            <a:off x="395288" y="1052513"/>
            <a:ext cx="8280400" cy="5256212"/>
          </a:xfrm>
          <a:solidFill>
            <a:schemeClr val="bg1"/>
          </a:solidFill>
        </p:spPr>
        <p:txBody>
          <a:bodyPr/>
          <a:lstStyle/>
          <a:p>
            <a:pPr marL="450850" indent="-450850">
              <a:spcBef>
                <a:spcPts val="600"/>
              </a:spcBef>
              <a:spcAft>
                <a:spcPts val="600"/>
              </a:spcAft>
              <a:buClrTx/>
              <a:buSzPct val="100000"/>
              <a:buFont typeface="Lucida Sans Unicode" pitchFamily="34" charset="0"/>
              <a:buAutoNum type="arabicPeriod"/>
              <a:defRPr/>
            </a:pPr>
            <a:r>
              <a:rPr lang="es-ES_tradnl" sz="1400" b="1" u="sng" dirty="0" smtClean="0">
                <a:effectLst>
                  <a:outerShdw blurRad="38100" dist="38100" dir="2700000" algn="tl">
                    <a:srgbClr val="000000">
                      <a:alpha val="43137"/>
                    </a:srgbClr>
                  </a:outerShdw>
                </a:effectLst>
                <a:latin typeface="Arial" pitchFamily="34" charset="0"/>
                <a:cs typeface="Arial" pitchFamily="34" charset="0"/>
              </a:rPr>
              <a:t>Población general</a:t>
            </a:r>
            <a:r>
              <a:rPr lang="es-ES_tradnl" sz="1400" b="1" dirty="0" smtClean="0">
                <a:latin typeface="Arial" pitchFamily="34" charset="0"/>
                <a:cs typeface="Arial" pitchFamily="34" charset="0"/>
              </a:rPr>
              <a:t>: </a:t>
            </a:r>
            <a:r>
              <a:rPr lang="es-ES_tradnl" sz="1400" dirty="0" smtClean="0">
                <a:latin typeface="Arial" pitchFamily="34" charset="0"/>
                <a:cs typeface="Arial" pitchFamily="34" charset="0"/>
              </a:rPr>
              <a:t>INE. Base población a 1 de enero de 2013. Proyecciones a corto plazo. Consultado en Septiembre de 2013.</a:t>
            </a:r>
          </a:p>
          <a:p>
            <a:pPr marL="450850" indent="-450850">
              <a:spcBef>
                <a:spcPts val="600"/>
              </a:spcBef>
              <a:spcAft>
                <a:spcPts val="600"/>
              </a:spcAft>
              <a:buClrTx/>
              <a:buSzPct val="100000"/>
              <a:buFont typeface="Lucida Sans Unicode" pitchFamily="34" charset="0"/>
              <a:buAutoNum type="arabicPeriod"/>
              <a:defRPr/>
            </a:pPr>
            <a:r>
              <a:rPr lang="es-ES_tradnl" sz="1400" b="1" u="sng" dirty="0" smtClean="0">
                <a:effectLst>
                  <a:outerShdw blurRad="38100" dist="38100" dir="2700000" algn="tl">
                    <a:srgbClr val="000000">
                      <a:alpha val="43137"/>
                    </a:srgbClr>
                  </a:outerShdw>
                </a:effectLst>
                <a:latin typeface="Arial" pitchFamily="34" charset="0"/>
                <a:cs typeface="Arial" pitchFamily="34" charset="0"/>
              </a:rPr>
              <a:t>Prevalencia EPOC &lt;70años:</a:t>
            </a:r>
            <a:r>
              <a:rPr lang="es-ES_tradnl" sz="1400" dirty="0" smtClean="0">
                <a:latin typeface="Arial" pitchFamily="34" charset="0"/>
                <a:cs typeface="Arial" pitchFamily="34" charset="0"/>
              </a:rPr>
              <a:t> Estudio EPISCAN. Soriano JB et al. </a:t>
            </a:r>
            <a:r>
              <a:rPr lang="es-ES_tradnl" sz="1400" dirty="0" err="1" smtClean="0">
                <a:latin typeface="Arial" pitchFamily="34" charset="0"/>
                <a:cs typeface="Arial" pitchFamily="34" charset="0"/>
              </a:rPr>
              <a:t>Eur</a:t>
            </a:r>
            <a:r>
              <a:rPr lang="es-ES_tradnl" sz="1400" dirty="0" smtClean="0">
                <a:latin typeface="Arial" pitchFamily="34" charset="0"/>
                <a:cs typeface="Arial" pitchFamily="34" charset="0"/>
              </a:rPr>
              <a:t>. </a:t>
            </a:r>
            <a:r>
              <a:rPr lang="es-ES_tradnl" sz="1400" dirty="0" err="1" smtClean="0">
                <a:latin typeface="Arial" pitchFamily="34" charset="0"/>
                <a:cs typeface="Arial" pitchFamily="34" charset="0"/>
              </a:rPr>
              <a:t>Resp</a:t>
            </a:r>
            <a:r>
              <a:rPr lang="es-ES_tradnl" sz="1400" dirty="0" smtClean="0">
                <a:latin typeface="Arial" pitchFamily="34" charset="0"/>
                <a:cs typeface="Arial" pitchFamily="34" charset="0"/>
              </a:rPr>
              <a:t> J 2010; 36:758-65.</a:t>
            </a:r>
          </a:p>
          <a:p>
            <a:pPr marL="450850" indent="-450850">
              <a:spcBef>
                <a:spcPts val="600"/>
              </a:spcBef>
              <a:spcAft>
                <a:spcPts val="600"/>
              </a:spcAft>
              <a:buClrTx/>
              <a:buSzPct val="100000"/>
              <a:buFont typeface="Lucida Sans Unicode" pitchFamily="34" charset="0"/>
              <a:buAutoNum type="arabicPeriod"/>
              <a:defRPr/>
            </a:pPr>
            <a:r>
              <a:rPr lang="es-ES_tradnl" sz="1400" b="1" u="sng" dirty="0" smtClean="0">
                <a:effectLst>
                  <a:outerShdw blurRad="38100" dist="38100" dir="2700000" algn="tl">
                    <a:srgbClr val="000000">
                      <a:alpha val="43137"/>
                    </a:srgbClr>
                  </a:outerShdw>
                </a:effectLst>
                <a:latin typeface="Arial" pitchFamily="34" charset="0"/>
                <a:cs typeface="Arial" pitchFamily="34" charset="0"/>
              </a:rPr>
              <a:t>Prevalencia EPOC 70+ años:</a:t>
            </a:r>
            <a:r>
              <a:rPr lang="es-ES_tradnl" sz="1400" dirty="0" smtClean="0">
                <a:latin typeface="Arial" pitchFamily="34" charset="0"/>
                <a:cs typeface="Arial" pitchFamily="34" charset="0"/>
              </a:rPr>
              <a:t> Sicras A et al. </a:t>
            </a:r>
            <a:r>
              <a:rPr lang="es-ES_tradnl" sz="1400" dirty="0" err="1" smtClean="0">
                <a:latin typeface="Arial" pitchFamily="34" charset="0"/>
                <a:cs typeface="Arial" pitchFamily="34" charset="0"/>
              </a:rPr>
              <a:t>Value</a:t>
            </a:r>
            <a:r>
              <a:rPr lang="es-ES_tradnl" sz="1400" dirty="0" smtClean="0">
                <a:latin typeface="Arial" pitchFamily="34" charset="0"/>
                <a:cs typeface="Arial" pitchFamily="34" charset="0"/>
              </a:rPr>
              <a:t> </a:t>
            </a:r>
            <a:r>
              <a:rPr lang="es-ES_tradnl" sz="1400" dirty="0" err="1" smtClean="0">
                <a:latin typeface="Arial" pitchFamily="34" charset="0"/>
                <a:cs typeface="Arial" pitchFamily="34" charset="0"/>
              </a:rPr>
              <a:t>Health</a:t>
            </a:r>
            <a:r>
              <a:rPr lang="es-ES_tradnl" sz="1400" dirty="0" smtClean="0">
                <a:latin typeface="Arial" pitchFamily="34" charset="0"/>
                <a:cs typeface="Arial" pitchFamily="34" charset="0"/>
              </a:rPr>
              <a:t> 2013: PRS28. ISPOR 16th </a:t>
            </a:r>
            <a:r>
              <a:rPr lang="es-ES_tradnl" sz="1400" dirty="0" err="1" smtClean="0">
                <a:latin typeface="Arial" pitchFamily="34" charset="0"/>
                <a:cs typeface="Arial" pitchFamily="34" charset="0"/>
              </a:rPr>
              <a:t>Annual</a:t>
            </a:r>
            <a:r>
              <a:rPr lang="es-ES_tradnl" sz="1400" dirty="0" smtClean="0">
                <a:latin typeface="Arial" pitchFamily="34" charset="0"/>
                <a:cs typeface="Arial" pitchFamily="34" charset="0"/>
              </a:rPr>
              <a:t> </a:t>
            </a:r>
            <a:r>
              <a:rPr lang="es-ES_tradnl" sz="1400" dirty="0" err="1" smtClean="0">
                <a:latin typeface="Arial" pitchFamily="34" charset="0"/>
                <a:cs typeface="Arial" pitchFamily="34" charset="0"/>
              </a:rPr>
              <a:t>European</a:t>
            </a:r>
            <a:r>
              <a:rPr lang="es-ES_tradnl" sz="1400" dirty="0" smtClean="0">
                <a:latin typeface="Arial" pitchFamily="34" charset="0"/>
                <a:cs typeface="Arial" pitchFamily="34" charset="0"/>
              </a:rPr>
              <a:t> </a:t>
            </a:r>
            <a:r>
              <a:rPr lang="es-ES_tradnl" sz="1400" dirty="0" err="1" smtClean="0">
                <a:latin typeface="Arial" pitchFamily="34" charset="0"/>
                <a:cs typeface="Arial" pitchFamily="34" charset="0"/>
              </a:rPr>
              <a:t>Congress</a:t>
            </a:r>
            <a:r>
              <a:rPr lang="es-ES_tradnl" sz="1400" dirty="0" smtClean="0">
                <a:latin typeface="Arial" pitchFamily="34" charset="0"/>
                <a:cs typeface="Arial" pitchFamily="34" charset="0"/>
              </a:rPr>
              <a:t>, </a:t>
            </a:r>
            <a:r>
              <a:rPr lang="es-ES_tradnl" sz="1400" dirty="0" err="1" smtClean="0">
                <a:latin typeface="Arial" pitchFamily="34" charset="0"/>
                <a:cs typeface="Arial" pitchFamily="34" charset="0"/>
              </a:rPr>
              <a:t>Dublin</a:t>
            </a:r>
            <a:r>
              <a:rPr lang="es-ES_tradnl" sz="1400" dirty="0" smtClean="0">
                <a:latin typeface="Arial" pitchFamily="34" charset="0"/>
                <a:cs typeface="Arial" pitchFamily="34" charset="0"/>
              </a:rPr>
              <a:t> 2-6 </a:t>
            </a:r>
            <a:r>
              <a:rPr lang="es-ES_tradnl" sz="1400" dirty="0" err="1" smtClean="0">
                <a:latin typeface="Arial" pitchFamily="34" charset="0"/>
                <a:cs typeface="Arial" pitchFamily="34" charset="0"/>
              </a:rPr>
              <a:t>November</a:t>
            </a:r>
            <a:r>
              <a:rPr lang="es-ES_tradnl" sz="1400" dirty="0" smtClean="0">
                <a:latin typeface="Arial" pitchFamily="34" charset="0"/>
                <a:cs typeface="Arial" pitchFamily="34" charset="0"/>
              </a:rPr>
              <a:t> 2013.</a:t>
            </a:r>
          </a:p>
          <a:p>
            <a:pPr marL="450850" indent="-450850">
              <a:spcBef>
                <a:spcPts val="600"/>
              </a:spcBef>
              <a:spcAft>
                <a:spcPts val="600"/>
              </a:spcAft>
              <a:buClrTx/>
              <a:buSzPct val="100000"/>
              <a:buFont typeface="Lucida Sans Unicode" pitchFamily="34" charset="0"/>
              <a:buAutoNum type="arabicPeriod"/>
              <a:defRPr/>
            </a:pPr>
            <a:r>
              <a:rPr lang="es-ES_tradnl" sz="1400" b="1" u="sng" dirty="0" smtClean="0">
                <a:effectLst>
                  <a:outerShdw blurRad="38100" dist="38100" dir="2700000" algn="tl">
                    <a:srgbClr val="000000">
                      <a:alpha val="43137"/>
                    </a:srgbClr>
                  </a:outerShdw>
                </a:effectLst>
                <a:latin typeface="Arial" pitchFamily="34" charset="0"/>
                <a:cs typeface="Arial" pitchFamily="34" charset="0"/>
              </a:rPr>
              <a:t>Incidencia anual de EPOC</a:t>
            </a:r>
            <a:r>
              <a:rPr lang="es-ES_tradnl" sz="1400" dirty="0" smtClean="0">
                <a:latin typeface="Arial" pitchFamily="34" charset="0"/>
                <a:cs typeface="Arial" pitchFamily="34" charset="0"/>
              </a:rPr>
              <a:t>: Actualizaciones en la EPOC. Monografías NEUMOMADRID. Pilar de Lucas Ramos y Dolores Álvaro Álvarez. VOLUMEN XV / 2010.</a:t>
            </a:r>
          </a:p>
          <a:p>
            <a:pPr marL="450850" indent="-450850">
              <a:spcBef>
                <a:spcPts val="600"/>
              </a:spcBef>
              <a:spcAft>
                <a:spcPts val="600"/>
              </a:spcAft>
              <a:buClrTx/>
              <a:buSzPct val="100000"/>
              <a:buFont typeface="Lucida Sans Unicode" pitchFamily="34" charset="0"/>
              <a:buAutoNum type="arabicPeriod"/>
              <a:defRPr/>
            </a:pPr>
            <a:r>
              <a:rPr lang="es-ES_tradnl" sz="1400" b="1" u="sng" dirty="0" smtClean="0">
                <a:effectLst>
                  <a:outerShdw blurRad="38100" dist="38100" dir="2700000" algn="tl">
                    <a:srgbClr val="000000">
                      <a:alpha val="43137"/>
                    </a:srgbClr>
                  </a:outerShdw>
                </a:effectLst>
                <a:latin typeface="Arial" pitchFamily="34" charset="0"/>
                <a:cs typeface="Arial" pitchFamily="34" charset="0"/>
              </a:rPr>
              <a:t>Tasa de diagnóstico/presentación de EPOC:</a:t>
            </a:r>
            <a:r>
              <a:rPr lang="es-ES_tradnl" sz="1400" dirty="0" smtClean="0">
                <a:latin typeface="Arial" pitchFamily="34" charset="0"/>
                <a:cs typeface="Arial" pitchFamily="34" charset="0"/>
              </a:rPr>
              <a:t> Estudio EPISCAN. Soriano JB et al. </a:t>
            </a:r>
            <a:r>
              <a:rPr lang="es-ES_tradnl" sz="1400" dirty="0" err="1" smtClean="0">
                <a:latin typeface="Arial" pitchFamily="34" charset="0"/>
                <a:cs typeface="Arial" pitchFamily="34" charset="0"/>
              </a:rPr>
              <a:t>Eur</a:t>
            </a:r>
            <a:r>
              <a:rPr lang="es-ES_tradnl" sz="1400" dirty="0" smtClean="0">
                <a:latin typeface="Arial" pitchFamily="34" charset="0"/>
                <a:cs typeface="Arial" pitchFamily="34" charset="0"/>
              </a:rPr>
              <a:t>. </a:t>
            </a:r>
            <a:r>
              <a:rPr lang="es-ES_tradnl" sz="1400" dirty="0" err="1" smtClean="0">
                <a:latin typeface="Arial" pitchFamily="34" charset="0"/>
                <a:cs typeface="Arial" pitchFamily="34" charset="0"/>
              </a:rPr>
              <a:t>Resp</a:t>
            </a:r>
            <a:r>
              <a:rPr lang="es-ES_tradnl" sz="1400" dirty="0" smtClean="0">
                <a:latin typeface="Arial" pitchFamily="34" charset="0"/>
                <a:cs typeface="Arial" pitchFamily="34" charset="0"/>
              </a:rPr>
              <a:t> J 2010; 36:758-65.</a:t>
            </a:r>
          </a:p>
          <a:p>
            <a:pPr marL="450850" indent="-450850">
              <a:spcBef>
                <a:spcPts val="600"/>
              </a:spcBef>
              <a:spcAft>
                <a:spcPts val="600"/>
              </a:spcAft>
              <a:buClrTx/>
              <a:buSzPct val="100000"/>
              <a:buFont typeface="Lucida Sans Unicode" pitchFamily="34" charset="0"/>
              <a:buAutoNum type="arabicPeriod"/>
              <a:defRPr/>
            </a:pPr>
            <a:r>
              <a:rPr lang="es-ES_tradnl" sz="1400" b="1" u="sng" dirty="0" smtClean="0">
                <a:effectLst>
                  <a:outerShdw blurRad="38100" dist="38100" dir="2700000" algn="tl">
                    <a:srgbClr val="000000">
                      <a:alpha val="43137"/>
                    </a:srgbClr>
                  </a:outerShdw>
                </a:effectLst>
                <a:latin typeface="Arial" pitchFamily="34" charset="0"/>
                <a:cs typeface="Arial" pitchFamily="34" charset="0"/>
              </a:rPr>
              <a:t>Prevalencia tabaquismo en EPOC &lt;70años:</a:t>
            </a:r>
            <a:r>
              <a:rPr lang="es-ES_tradnl" sz="1400" dirty="0" smtClean="0">
                <a:latin typeface="Arial" pitchFamily="34" charset="0"/>
                <a:cs typeface="Arial" pitchFamily="34" charset="0"/>
              </a:rPr>
              <a:t> Estudio EPISCAN. Soriano JB et al. </a:t>
            </a:r>
            <a:r>
              <a:rPr lang="es-ES_tradnl" sz="1400" dirty="0" err="1" smtClean="0">
                <a:latin typeface="Arial" pitchFamily="34" charset="0"/>
                <a:cs typeface="Arial" pitchFamily="34" charset="0"/>
              </a:rPr>
              <a:t>Eur</a:t>
            </a:r>
            <a:r>
              <a:rPr lang="es-ES_tradnl" sz="1400" dirty="0" smtClean="0">
                <a:latin typeface="Arial" pitchFamily="34" charset="0"/>
                <a:cs typeface="Arial" pitchFamily="34" charset="0"/>
              </a:rPr>
              <a:t>. </a:t>
            </a:r>
            <a:r>
              <a:rPr lang="es-ES_tradnl" sz="1400" dirty="0" err="1" smtClean="0">
                <a:latin typeface="Arial" pitchFamily="34" charset="0"/>
                <a:cs typeface="Arial" pitchFamily="34" charset="0"/>
              </a:rPr>
              <a:t>Resp</a:t>
            </a:r>
            <a:r>
              <a:rPr lang="es-ES_tradnl" sz="1400" dirty="0" smtClean="0">
                <a:latin typeface="Arial" pitchFamily="34" charset="0"/>
                <a:cs typeface="Arial" pitchFamily="34" charset="0"/>
              </a:rPr>
              <a:t> J 2010; 36:758-65.</a:t>
            </a:r>
          </a:p>
          <a:p>
            <a:pPr marL="450850" indent="-450850">
              <a:spcBef>
                <a:spcPts val="600"/>
              </a:spcBef>
              <a:spcAft>
                <a:spcPts val="600"/>
              </a:spcAft>
              <a:buClrTx/>
              <a:buSzPct val="100000"/>
              <a:buFont typeface="Lucida Sans Unicode" pitchFamily="34" charset="0"/>
              <a:buAutoNum type="arabicPeriod"/>
              <a:defRPr/>
            </a:pPr>
            <a:r>
              <a:rPr lang="es-ES_tradnl" sz="1400" b="1" u="sng" dirty="0" smtClean="0">
                <a:effectLst>
                  <a:outerShdw blurRad="38100" dist="38100" dir="2700000" algn="tl">
                    <a:srgbClr val="000000">
                      <a:alpha val="43137"/>
                    </a:srgbClr>
                  </a:outerShdw>
                </a:effectLst>
                <a:latin typeface="Arial" pitchFamily="34" charset="0"/>
                <a:cs typeface="Arial" pitchFamily="34" charset="0"/>
              </a:rPr>
              <a:t>Prevalencia tabaquismo en EPOC 70+años:</a:t>
            </a:r>
            <a:r>
              <a:rPr lang="es-ES_tradnl" sz="1400" dirty="0" smtClean="0">
                <a:latin typeface="Arial" pitchFamily="34" charset="0"/>
                <a:cs typeface="Arial" pitchFamily="34" charset="0"/>
              </a:rPr>
              <a:t> Estudio EPIDEPOC. de Miguel J y cols. </a:t>
            </a:r>
            <a:r>
              <a:rPr lang="es-ES_tradnl" sz="1400" dirty="0" err="1" smtClean="0">
                <a:latin typeface="Arial" pitchFamily="34" charset="0"/>
                <a:cs typeface="Arial" pitchFamily="34" charset="0"/>
              </a:rPr>
              <a:t>Intern</a:t>
            </a:r>
            <a:r>
              <a:rPr lang="es-ES_tradnl" sz="1400" dirty="0" smtClean="0">
                <a:latin typeface="Arial" pitchFamily="34" charset="0"/>
                <a:cs typeface="Arial" pitchFamily="34" charset="0"/>
              </a:rPr>
              <a:t> J 2008; 3: 701-12.   </a:t>
            </a:r>
          </a:p>
          <a:p>
            <a:pPr marL="450850" indent="-450850">
              <a:spcBef>
                <a:spcPts val="600"/>
              </a:spcBef>
              <a:spcAft>
                <a:spcPts val="600"/>
              </a:spcAft>
              <a:buClrTx/>
              <a:buSzPct val="100000"/>
              <a:buFont typeface="Lucida Sans Unicode" pitchFamily="34" charset="0"/>
              <a:buAutoNum type="arabicPeriod"/>
              <a:defRPr/>
            </a:pPr>
            <a:r>
              <a:rPr lang="es-ES_tradnl" sz="1400" b="1" u="sng" dirty="0" smtClean="0">
                <a:effectLst>
                  <a:outerShdw blurRad="38100" dist="38100" dir="2700000" algn="tl">
                    <a:srgbClr val="000000">
                      <a:alpha val="43137"/>
                    </a:srgbClr>
                  </a:outerShdw>
                </a:effectLst>
                <a:latin typeface="Arial" pitchFamily="34" charset="0"/>
                <a:cs typeface="Arial" pitchFamily="34" charset="0"/>
              </a:rPr>
              <a:t>Pacientes con EPOC fumadores que desean dejar de fumar:</a:t>
            </a:r>
            <a:r>
              <a:rPr lang="es-ES_tradnl" sz="1400" dirty="0" smtClean="0">
                <a:latin typeface="Arial" pitchFamily="34" charset="0"/>
                <a:cs typeface="Arial" pitchFamily="34" charset="0"/>
              </a:rPr>
              <a:t> Estudio EPISCAN. Soriano JB et al. </a:t>
            </a:r>
            <a:r>
              <a:rPr lang="es-ES_tradnl" sz="1400" dirty="0" err="1" smtClean="0">
                <a:latin typeface="Arial" pitchFamily="34" charset="0"/>
                <a:cs typeface="Arial" pitchFamily="34" charset="0"/>
              </a:rPr>
              <a:t>Eur</a:t>
            </a:r>
            <a:r>
              <a:rPr lang="es-ES_tradnl" sz="1400" dirty="0" smtClean="0">
                <a:latin typeface="Arial" pitchFamily="34" charset="0"/>
                <a:cs typeface="Arial" pitchFamily="34" charset="0"/>
              </a:rPr>
              <a:t>. </a:t>
            </a:r>
            <a:r>
              <a:rPr lang="es-ES_tradnl" sz="1400" dirty="0" err="1" smtClean="0">
                <a:latin typeface="Arial" pitchFamily="34" charset="0"/>
                <a:cs typeface="Arial" pitchFamily="34" charset="0"/>
              </a:rPr>
              <a:t>Resp</a:t>
            </a:r>
            <a:r>
              <a:rPr lang="es-ES_tradnl" sz="1400" dirty="0" smtClean="0">
                <a:latin typeface="Arial" pitchFamily="34" charset="0"/>
                <a:cs typeface="Arial" pitchFamily="34" charset="0"/>
              </a:rPr>
              <a:t> J 2010; 36:758-65.</a:t>
            </a:r>
          </a:p>
          <a:p>
            <a:pPr marL="450850" indent="-450850">
              <a:spcBef>
                <a:spcPts val="600"/>
              </a:spcBef>
              <a:spcAft>
                <a:spcPts val="600"/>
              </a:spcAft>
              <a:buClrTx/>
              <a:buSzPct val="100000"/>
              <a:buFont typeface="Lucida Sans Unicode" pitchFamily="34" charset="0"/>
              <a:buAutoNum type="arabicPeriod"/>
              <a:defRPr/>
            </a:pPr>
            <a:r>
              <a:rPr lang="es-ES_tradnl" sz="1400" b="1" u="sng" dirty="0" smtClean="0">
                <a:effectLst>
                  <a:outerShdw blurRad="38100" dist="38100" dir="2700000" algn="tl">
                    <a:srgbClr val="000000">
                      <a:alpha val="43137"/>
                    </a:srgbClr>
                  </a:outerShdw>
                </a:effectLst>
                <a:latin typeface="Arial" pitchFamily="34" charset="0"/>
                <a:cs typeface="Arial" pitchFamily="34" charset="0"/>
              </a:rPr>
              <a:t>Pacientes con EPOC fumadores que desean dejar de fumar y lo han intentado:</a:t>
            </a:r>
            <a:r>
              <a:rPr lang="es-ES_tradnl" sz="1400" dirty="0" smtClean="0">
                <a:latin typeface="Arial" pitchFamily="34" charset="0"/>
                <a:cs typeface="Arial" pitchFamily="34" charset="0"/>
              </a:rPr>
              <a:t> Encuesta sobre conocimientos, actitudes, creencias y conductas en relación al consumo de tabaco. Comité Nacional para la Prevención del Tabaquismo (CNPT), 2008.</a:t>
            </a:r>
          </a:p>
        </p:txBody>
      </p:sp>
      <p:sp>
        <p:nvSpPr>
          <p:cNvPr id="4" name="1 Título"/>
          <p:cNvSpPr txBox="1">
            <a:spLocks/>
          </p:cNvSpPr>
          <p:nvPr/>
        </p:nvSpPr>
        <p:spPr>
          <a:xfrm>
            <a:off x="251520" y="188640"/>
            <a:ext cx="8424936" cy="706090"/>
          </a:xfrm>
          <a:prstGeom prst="rect">
            <a:avLst/>
          </a:prstGeom>
        </p:spPr>
        <p:txBody>
          <a:bodyPr anchor="ctr">
            <a:scene3d>
              <a:camera prst="orthographicFront"/>
              <a:lightRig rig="soft" dir="t"/>
            </a:scene3d>
            <a:sp3d prstMaterial="softEdge">
              <a:bevelT w="25400" h="25400"/>
            </a:sp3d>
          </a:bodyPr>
          <a:lstStyle/>
          <a:p>
            <a:pPr fontAlgn="auto">
              <a:spcAft>
                <a:spcPts val="0"/>
              </a:spcAft>
              <a:defRPr/>
            </a:pPr>
            <a:r>
              <a:rPr lang="es-ES_tradnl" sz="2800" b="1" u="sng" dirty="0">
                <a:effectLst>
                  <a:outerShdw blurRad="31750" dist="25400" dir="5400000" algn="tl" rotWithShape="0">
                    <a:srgbClr val="000000">
                      <a:alpha val="25000"/>
                    </a:srgbClr>
                  </a:outerShdw>
                </a:effectLst>
                <a:latin typeface="+mj-lt"/>
                <a:ea typeface="+mj-ea"/>
                <a:cs typeface="+mj-cs"/>
              </a:rPr>
              <a:t>Métodos: </a:t>
            </a:r>
            <a:r>
              <a:rPr lang="es-ES_tradnl" sz="2400" b="1" u="sng" dirty="0">
                <a:effectLst>
                  <a:outerShdw blurRad="31750" dist="25400" dir="5400000" algn="tl" rotWithShape="0">
                    <a:srgbClr val="000000">
                      <a:alpha val="25000"/>
                    </a:srgbClr>
                  </a:outerShdw>
                </a:effectLst>
                <a:latin typeface="+mj-lt"/>
                <a:ea typeface="+mj-ea"/>
                <a:cs typeface="+mj-cs"/>
              </a:rPr>
              <a:t>Asunciones del modelo y fuente (1).</a:t>
            </a:r>
            <a:endParaRPr lang="es-ES_tradnl" sz="2800" b="1" u="sng" dirty="0">
              <a:effectLst>
                <a:outerShdw blurRad="31750" dist="25400" dir="5400000" algn="tl" rotWithShape="0">
                  <a:srgbClr val="000000">
                    <a:alpha val="25000"/>
                  </a:srgbClr>
                </a:outerShdw>
              </a:effectLst>
              <a:latin typeface="+mj-lt"/>
              <a:ea typeface="+mj-ea"/>
              <a:cs typeface="+mj-cs"/>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1 Marcador de contenido"/>
          <p:cNvSpPr>
            <a:spLocks noGrp="1"/>
          </p:cNvSpPr>
          <p:nvPr>
            <p:ph idx="1"/>
          </p:nvPr>
        </p:nvSpPr>
        <p:spPr>
          <a:xfrm>
            <a:off x="323850" y="1053083"/>
            <a:ext cx="8064574" cy="4536157"/>
          </a:xfrm>
          <a:solidFill>
            <a:schemeClr val="bg1"/>
          </a:solidFill>
        </p:spPr>
        <p:txBody>
          <a:bodyPr/>
          <a:lstStyle/>
          <a:p>
            <a:pPr marL="450850" indent="-450850">
              <a:spcBef>
                <a:spcPts val="600"/>
              </a:spcBef>
              <a:spcAft>
                <a:spcPts val="600"/>
              </a:spcAft>
              <a:buClrTx/>
              <a:buSzPct val="100000"/>
              <a:buFont typeface="+mj-lt"/>
              <a:buAutoNum type="arabicPeriod" startAt="10"/>
              <a:defRPr/>
            </a:pPr>
            <a:r>
              <a:rPr lang="es-ES_tradnl" sz="1400" b="1" u="sng" dirty="0" smtClean="0">
                <a:effectLst>
                  <a:outerShdw blurRad="38100" dist="38100" dir="2700000" algn="tl">
                    <a:srgbClr val="000000">
                      <a:alpha val="43137"/>
                    </a:srgbClr>
                  </a:outerShdw>
                </a:effectLst>
                <a:latin typeface="Arial" pitchFamily="34" charset="0"/>
                <a:cs typeface="Arial" pitchFamily="34" charset="0"/>
              </a:rPr>
              <a:t>Pacientes con EPOC fumadores que desean dejar de fumar y lo han intentado y utilizarían fármacos:</a:t>
            </a:r>
            <a:r>
              <a:rPr lang="es-ES_tradnl" sz="1400" dirty="0" smtClean="0">
                <a:latin typeface="Arial" pitchFamily="34" charset="0"/>
                <a:cs typeface="Arial" pitchFamily="34" charset="0"/>
              </a:rPr>
              <a:t> Jiménez CA y cols. </a:t>
            </a:r>
            <a:r>
              <a:rPr lang="es-ES_tradnl" sz="1400" dirty="0" err="1" smtClean="0">
                <a:latin typeface="Arial" pitchFamily="34" charset="0"/>
                <a:cs typeface="Arial" pitchFamily="34" charset="0"/>
              </a:rPr>
              <a:t>Arch</a:t>
            </a:r>
            <a:r>
              <a:rPr lang="es-ES_tradnl" sz="1400" dirty="0" smtClean="0">
                <a:latin typeface="Arial" pitchFamily="34" charset="0"/>
                <a:cs typeface="Arial" pitchFamily="34" charset="0"/>
              </a:rPr>
              <a:t> </a:t>
            </a:r>
            <a:r>
              <a:rPr lang="es-ES_tradnl" sz="1400" dirty="0" err="1" smtClean="0">
                <a:latin typeface="Arial" pitchFamily="34" charset="0"/>
                <a:cs typeface="Arial" pitchFamily="34" charset="0"/>
              </a:rPr>
              <a:t>Bronconeumol</a:t>
            </a:r>
            <a:r>
              <a:rPr lang="es-ES_tradnl" sz="1400" dirty="0" smtClean="0">
                <a:latin typeface="Arial" pitchFamily="34" charset="0"/>
                <a:cs typeface="Arial" pitchFamily="34" charset="0"/>
              </a:rPr>
              <a:t> 2000; 36:241-4.</a:t>
            </a:r>
          </a:p>
          <a:p>
            <a:pPr marL="450850" indent="-450850">
              <a:spcBef>
                <a:spcPts val="600"/>
              </a:spcBef>
              <a:spcAft>
                <a:spcPts val="600"/>
              </a:spcAft>
              <a:buClrTx/>
              <a:buSzPct val="100000"/>
              <a:buFont typeface="+mj-lt"/>
              <a:buAutoNum type="arabicPeriod" startAt="10"/>
              <a:defRPr/>
            </a:pPr>
            <a:r>
              <a:rPr lang="es-ES_tradnl" sz="1400" b="1" u="sng" dirty="0" smtClean="0">
                <a:effectLst>
                  <a:outerShdw blurRad="38100" dist="38100" dir="2700000" algn="tl">
                    <a:srgbClr val="000000">
                      <a:alpha val="43137"/>
                    </a:srgbClr>
                  </a:outerShdw>
                </a:effectLst>
                <a:latin typeface="Arial" pitchFamily="34" charset="0"/>
                <a:cs typeface="Arial" pitchFamily="34" charset="0"/>
              </a:rPr>
              <a:t>Distribución del tipo de fármaco para cesación tabáquica que se utilizaría: </a:t>
            </a:r>
            <a:r>
              <a:rPr lang="es-ES_tradnl" sz="1400" dirty="0" smtClean="0">
                <a:latin typeface="Arial" pitchFamily="34" charset="0"/>
                <a:cs typeface="Arial" pitchFamily="34" charset="0"/>
              </a:rPr>
              <a:t>Sicras A et al. Aten Primaria 2011; 43:482-89.</a:t>
            </a:r>
          </a:p>
          <a:p>
            <a:pPr marL="450850" indent="-450850">
              <a:spcBef>
                <a:spcPts val="600"/>
              </a:spcBef>
              <a:spcAft>
                <a:spcPts val="600"/>
              </a:spcAft>
              <a:buClrTx/>
              <a:buSzPct val="100000"/>
              <a:buFont typeface="+mj-lt"/>
              <a:buAutoNum type="arabicPeriod" startAt="10"/>
              <a:defRPr/>
            </a:pPr>
            <a:r>
              <a:rPr lang="es-ES_tradnl" sz="1400" b="1" u="sng" dirty="0" smtClean="0">
                <a:effectLst>
                  <a:outerShdw blurRad="38100" dist="38100" dir="2700000" algn="tl">
                    <a:srgbClr val="000000">
                      <a:alpha val="43137"/>
                    </a:srgbClr>
                  </a:outerShdw>
                </a:effectLst>
                <a:latin typeface="Arial" pitchFamily="34" charset="0"/>
                <a:cs typeface="Arial" pitchFamily="34" charset="0"/>
              </a:rPr>
              <a:t>Eficacia de los fármacos para cesación tabáquica en EPOC (12 semanas de tratamiento y eficacia expresada como CAR a 52 semanas) en los escenarios financiados:</a:t>
            </a:r>
          </a:p>
          <a:p>
            <a:pPr marL="706438" lvl="1" indent="-260350">
              <a:spcBef>
                <a:spcPts val="0"/>
              </a:spcBef>
              <a:spcAft>
                <a:spcPts val="0"/>
              </a:spcAft>
              <a:buClrTx/>
              <a:buSzPct val="100000"/>
              <a:buFont typeface="+mj-lt"/>
              <a:buAutoNum type="alphaUcPeriod"/>
              <a:defRPr/>
            </a:pPr>
            <a:r>
              <a:rPr lang="en-US" sz="1200" dirty="0" err="1" smtClean="0">
                <a:latin typeface="Arial" pitchFamily="34" charset="0"/>
                <a:cs typeface="Arial" pitchFamily="34" charset="0"/>
              </a:rPr>
              <a:t>Tashkin</a:t>
            </a:r>
            <a:r>
              <a:rPr lang="en-US" sz="1200" dirty="0" smtClean="0">
                <a:latin typeface="Arial" pitchFamily="34" charset="0"/>
                <a:cs typeface="Arial" pitchFamily="34" charset="0"/>
              </a:rPr>
              <a:t> DP et al. Chest. 2011; 139:591-9.</a:t>
            </a:r>
            <a:endParaRPr lang="es-ES_tradnl" sz="1200" dirty="0" smtClean="0">
              <a:latin typeface="Arial" pitchFamily="34" charset="0"/>
              <a:cs typeface="Arial" pitchFamily="34" charset="0"/>
            </a:endParaRPr>
          </a:p>
          <a:p>
            <a:pPr marL="708025" lvl="1" indent="-261938">
              <a:spcBef>
                <a:spcPts val="0"/>
              </a:spcBef>
              <a:spcAft>
                <a:spcPts val="0"/>
              </a:spcAft>
              <a:buClrTx/>
              <a:buSzPct val="100000"/>
              <a:buFont typeface="+mj-lt"/>
              <a:buAutoNum type="alphaUcPeriod"/>
              <a:defRPr/>
            </a:pPr>
            <a:r>
              <a:rPr lang="en-US" sz="1200" dirty="0" err="1" smtClean="0">
                <a:latin typeface="Arial" pitchFamily="34" charset="0"/>
                <a:cs typeface="Arial" pitchFamily="34" charset="0"/>
              </a:rPr>
              <a:t>Tashkin</a:t>
            </a:r>
            <a:r>
              <a:rPr lang="en-US" sz="1200" dirty="0" smtClean="0">
                <a:latin typeface="Arial" pitchFamily="34" charset="0"/>
                <a:cs typeface="Arial" pitchFamily="34" charset="0"/>
              </a:rPr>
              <a:t> DP et al. Lancet. 2001; 357:1571-75. </a:t>
            </a:r>
            <a:endParaRPr lang="es-ES_tradnl" sz="1200" dirty="0" smtClean="0">
              <a:latin typeface="Arial" pitchFamily="34" charset="0"/>
              <a:cs typeface="Arial" pitchFamily="34" charset="0"/>
            </a:endParaRPr>
          </a:p>
          <a:p>
            <a:pPr marL="708025" lvl="1" indent="-261938">
              <a:spcBef>
                <a:spcPts val="0"/>
              </a:spcBef>
              <a:spcAft>
                <a:spcPts val="0"/>
              </a:spcAft>
              <a:buClrTx/>
              <a:buSzPct val="100000"/>
              <a:buFont typeface="+mj-lt"/>
              <a:buAutoNum type="alphaUcPeriod"/>
              <a:defRPr/>
            </a:pPr>
            <a:r>
              <a:rPr lang="en-US" sz="1200" dirty="0" err="1" smtClean="0">
                <a:latin typeface="Arial" pitchFamily="34" charset="0"/>
                <a:cs typeface="Arial" pitchFamily="34" charset="0"/>
              </a:rPr>
              <a:t>Tønnesen</a:t>
            </a:r>
            <a:r>
              <a:rPr lang="en-US" sz="1200" dirty="0" smtClean="0">
                <a:latin typeface="Arial" pitchFamily="34" charset="0"/>
                <a:cs typeface="Arial" pitchFamily="34" charset="0"/>
              </a:rPr>
              <a:t> P et al. Chest. 2006;130:334-42.</a:t>
            </a:r>
          </a:p>
          <a:p>
            <a:pPr marL="708025" lvl="1" indent="-261938">
              <a:spcBef>
                <a:spcPts val="0"/>
              </a:spcBef>
              <a:spcAft>
                <a:spcPts val="0"/>
              </a:spcAft>
              <a:buClrTx/>
              <a:buSzPct val="100000"/>
              <a:buFont typeface="+mj-lt"/>
              <a:buAutoNum type="alphaUcPeriod"/>
              <a:defRPr/>
            </a:pPr>
            <a:r>
              <a:rPr lang="en-US" sz="1200" dirty="0" smtClean="0">
                <a:latin typeface="Arial" pitchFamily="34" charset="0"/>
                <a:cs typeface="Arial" pitchFamily="34" charset="0"/>
              </a:rPr>
              <a:t>Jiménez </a:t>
            </a:r>
            <a:r>
              <a:rPr lang="es-ES_tradnl" sz="1200" dirty="0" smtClean="0">
                <a:latin typeface="Arial" charset="0"/>
                <a:cs typeface="Arial" charset="0"/>
              </a:rPr>
              <a:t>CA et al. NTR 2012; 14:1035-39.</a:t>
            </a:r>
          </a:p>
          <a:p>
            <a:pPr marL="708025" lvl="1" indent="-261938">
              <a:spcBef>
                <a:spcPts val="0"/>
              </a:spcBef>
              <a:spcAft>
                <a:spcPts val="0"/>
              </a:spcAft>
              <a:buClrTx/>
              <a:buSzPct val="100000"/>
              <a:buFont typeface="+mj-lt"/>
              <a:buAutoNum type="alphaUcPeriod"/>
              <a:defRPr/>
            </a:pPr>
            <a:r>
              <a:rPr lang="es-ES_tradnl" sz="1200" dirty="0" smtClean="0">
                <a:latin typeface="Arial" charset="0"/>
                <a:cs typeface="Arial" charset="0"/>
              </a:rPr>
              <a:t>Sicras-Mainar A y cols. Aten Primaria 2011; 43:482-89.</a:t>
            </a:r>
            <a:endParaRPr lang="es-ES_tradnl" sz="1800" dirty="0" smtClean="0">
              <a:latin typeface="Arial" pitchFamily="34" charset="0"/>
              <a:cs typeface="Arial" pitchFamily="34" charset="0"/>
            </a:endParaRPr>
          </a:p>
          <a:p>
            <a:pPr marL="450850" indent="-450850">
              <a:spcBef>
                <a:spcPts val="600"/>
              </a:spcBef>
              <a:spcAft>
                <a:spcPts val="600"/>
              </a:spcAft>
              <a:buClrTx/>
              <a:buSzPct val="100000"/>
              <a:buFont typeface="Lucida Sans Unicode" pitchFamily="34" charset="0"/>
              <a:buAutoNum type="arabicPeriod" startAt="10"/>
              <a:defRPr/>
            </a:pPr>
            <a:r>
              <a:rPr lang="es-ES_tradnl" sz="1400" b="1" u="sng" dirty="0" smtClean="0">
                <a:effectLst>
                  <a:outerShdw blurRad="38100" dist="38100" dir="2700000" algn="tl">
                    <a:srgbClr val="000000">
                      <a:alpha val="43137"/>
                    </a:srgbClr>
                  </a:outerShdw>
                </a:effectLst>
                <a:latin typeface="Arial" pitchFamily="34" charset="0"/>
                <a:cs typeface="Arial" pitchFamily="34" charset="0"/>
              </a:rPr>
              <a:t>Efectividad  de los fármacos para cesación tabáquica en EPOC (12 semanas de tratamiento y expresada como CAR a 52 semanas) corregida por seguimiento limitado en práctica médica habitual según:</a:t>
            </a:r>
          </a:p>
          <a:p>
            <a:pPr marL="706438" lvl="1" indent="-254000">
              <a:spcBef>
                <a:spcPts val="600"/>
              </a:spcBef>
              <a:spcAft>
                <a:spcPts val="600"/>
              </a:spcAft>
              <a:buClrTx/>
              <a:buSzPct val="100000"/>
              <a:buFont typeface="+mj-lt"/>
              <a:buAutoNum type="alphaUcPeriod"/>
              <a:defRPr/>
            </a:pPr>
            <a:r>
              <a:rPr lang="en-US" sz="1200" dirty="0" smtClean="0">
                <a:latin typeface="Arial" pitchFamily="34" charset="0"/>
                <a:cs typeface="Arial" pitchFamily="34" charset="0"/>
              </a:rPr>
              <a:t>Zhu SH y cols. New </a:t>
            </a:r>
            <a:r>
              <a:rPr lang="en-US" sz="1200" dirty="0" err="1" smtClean="0">
                <a:latin typeface="Arial" pitchFamily="34" charset="0"/>
                <a:cs typeface="Arial" pitchFamily="34" charset="0"/>
              </a:rPr>
              <a:t>Engl</a:t>
            </a:r>
            <a:r>
              <a:rPr lang="en-US" sz="1200" dirty="0" smtClean="0">
                <a:latin typeface="Arial" pitchFamily="34" charset="0"/>
                <a:cs typeface="Arial" pitchFamily="34" charset="0"/>
              </a:rPr>
              <a:t> J Med 2002; 347:1087-93.</a:t>
            </a:r>
            <a:endParaRPr lang="es-ES_tradnl" sz="1200" b="1" u="sng" dirty="0" smtClean="0">
              <a:effectLst>
                <a:outerShdw blurRad="38100" dist="38100" dir="2700000" algn="tl">
                  <a:srgbClr val="000000">
                    <a:alpha val="43137"/>
                  </a:srgbClr>
                </a:outerShdw>
              </a:effectLst>
              <a:latin typeface="Arial" pitchFamily="34" charset="0"/>
              <a:cs typeface="Arial" pitchFamily="34" charset="0"/>
            </a:endParaRPr>
          </a:p>
          <a:p>
            <a:pPr marL="450850" indent="-450850">
              <a:spcBef>
                <a:spcPts val="600"/>
              </a:spcBef>
              <a:spcAft>
                <a:spcPts val="600"/>
              </a:spcAft>
              <a:buClrTx/>
              <a:buSzPct val="100000"/>
              <a:buFont typeface="Lucida Sans Unicode" pitchFamily="34" charset="0"/>
              <a:buAutoNum type="arabicPeriod" startAt="10"/>
              <a:defRPr/>
            </a:pPr>
            <a:r>
              <a:rPr lang="es-ES_tradnl" sz="1400" b="1" u="sng" dirty="0" smtClean="0">
                <a:effectLst>
                  <a:outerShdw blurRad="38100" dist="38100" dir="2700000" algn="tl">
                    <a:srgbClr val="000000">
                      <a:alpha val="43137"/>
                    </a:srgbClr>
                  </a:outerShdw>
                </a:effectLst>
                <a:latin typeface="Arial" pitchFamily="34" charset="0"/>
                <a:cs typeface="Arial" pitchFamily="34" charset="0"/>
              </a:rPr>
              <a:t>Tasa de recaída anual tras 52 semanas de abstinencia:</a:t>
            </a:r>
            <a:r>
              <a:rPr lang="es-ES_tradnl" sz="1400" dirty="0" smtClean="0">
                <a:latin typeface="Arial" pitchFamily="34" charset="0"/>
                <a:cs typeface="Arial" pitchFamily="34" charset="0"/>
              </a:rPr>
              <a:t> </a:t>
            </a:r>
          </a:p>
          <a:p>
            <a:pPr marL="706438" lvl="1" indent="-260350">
              <a:spcBef>
                <a:spcPts val="600"/>
              </a:spcBef>
              <a:spcAft>
                <a:spcPts val="600"/>
              </a:spcAft>
              <a:buClrTx/>
              <a:buSzPct val="100000"/>
              <a:buFont typeface="+mj-lt"/>
              <a:buAutoNum type="alphaUcPeriod"/>
              <a:defRPr/>
            </a:pPr>
            <a:r>
              <a:rPr lang="es-ES_tradnl" sz="1200" dirty="0" smtClean="0">
                <a:effectLst>
                  <a:outerShdw blurRad="38100" dist="38100" dir="2700000" algn="tl">
                    <a:srgbClr val="000000">
                      <a:alpha val="43137"/>
                    </a:srgbClr>
                  </a:outerShdw>
                </a:effectLst>
                <a:latin typeface="Arial" pitchFamily="34" charset="0"/>
                <a:cs typeface="Arial" pitchFamily="34" charset="0"/>
              </a:rPr>
              <a:t>3%</a:t>
            </a:r>
            <a:r>
              <a:rPr lang="es-ES_tradnl" sz="1200" dirty="0" smtClean="0">
                <a:latin typeface="Arial" pitchFamily="34" charset="0"/>
                <a:cs typeface="Arial" pitchFamily="34" charset="0"/>
              </a:rPr>
              <a:t> anual según </a:t>
            </a:r>
            <a:r>
              <a:rPr lang="es-ES_tradnl" sz="1200" dirty="0" err="1" smtClean="0">
                <a:latin typeface="Arial" pitchFamily="34" charset="0"/>
                <a:cs typeface="Arial" pitchFamily="34" charset="0"/>
              </a:rPr>
              <a:t>Krall</a:t>
            </a:r>
            <a:r>
              <a:rPr lang="es-ES_tradnl" sz="1200" dirty="0" smtClean="0">
                <a:latin typeface="Arial" pitchFamily="34" charset="0"/>
                <a:cs typeface="Arial" pitchFamily="34" charset="0"/>
              </a:rPr>
              <a:t> EA et al. NTR 2002; 4:95-100.</a:t>
            </a:r>
          </a:p>
        </p:txBody>
      </p:sp>
      <p:sp>
        <p:nvSpPr>
          <p:cNvPr id="6" name="1 Título"/>
          <p:cNvSpPr txBox="1">
            <a:spLocks/>
          </p:cNvSpPr>
          <p:nvPr/>
        </p:nvSpPr>
        <p:spPr>
          <a:xfrm>
            <a:off x="251520" y="260648"/>
            <a:ext cx="8424936" cy="648072"/>
          </a:xfrm>
          <a:prstGeom prst="rect">
            <a:avLst/>
          </a:prstGeom>
        </p:spPr>
        <p:txBody>
          <a:bodyPr anchor="ctr">
            <a:scene3d>
              <a:camera prst="orthographicFront"/>
              <a:lightRig rig="soft" dir="t"/>
            </a:scene3d>
            <a:sp3d prstMaterial="softEdge">
              <a:bevelT w="25400" h="25400"/>
            </a:sp3d>
          </a:bodyPr>
          <a:lstStyle/>
          <a:p>
            <a:pPr fontAlgn="auto">
              <a:spcAft>
                <a:spcPts val="0"/>
              </a:spcAft>
              <a:defRPr/>
            </a:pPr>
            <a:r>
              <a:rPr lang="es-ES_tradnl" sz="2800" b="1" u="sng" dirty="0">
                <a:effectLst>
                  <a:outerShdw blurRad="31750" dist="25400" dir="5400000" algn="tl" rotWithShape="0">
                    <a:srgbClr val="000000">
                      <a:alpha val="25000"/>
                    </a:srgbClr>
                  </a:outerShdw>
                </a:effectLst>
                <a:latin typeface="+mj-lt"/>
                <a:ea typeface="+mj-ea"/>
                <a:cs typeface="+mj-cs"/>
              </a:rPr>
              <a:t>Métodos: </a:t>
            </a:r>
            <a:r>
              <a:rPr lang="es-ES_tradnl" sz="2400" b="1" u="sng" dirty="0">
                <a:effectLst>
                  <a:outerShdw blurRad="31750" dist="25400" dir="5400000" algn="tl" rotWithShape="0">
                    <a:srgbClr val="000000">
                      <a:alpha val="25000"/>
                    </a:srgbClr>
                  </a:outerShdw>
                </a:effectLst>
                <a:latin typeface="+mj-lt"/>
                <a:ea typeface="+mj-ea"/>
                <a:cs typeface="+mj-cs"/>
              </a:rPr>
              <a:t>Asunciones del modelo y fuente (2).</a:t>
            </a:r>
            <a:endParaRPr lang="es-ES_tradnl" sz="2800" b="1" u="sng" dirty="0">
              <a:effectLst>
                <a:outerShdw blurRad="31750" dist="25400" dir="5400000" algn="tl" rotWithShape="0">
                  <a:srgbClr val="000000">
                    <a:alpha val="25000"/>
                  </a:srgbClr>
                </a:outerShdw>
              </a:effectLst>
              <a:latin typeface="+mj-lt"/>
              <a:ea typeface="+mj-ea"/>
              <a:cs typeface="+mj-cs"/>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1 Marcador de contenido"/>
          <p:cNvSpPr>
            <a:spLocks noGrp="1"/>
          </p:cNvSpPr>
          <p:nvPr>
            <p:ph idx="1"/>
          </p:nvPr>
        </p:nvSpPr>
        <p:spPr>
          <a:xfrm>
            <a:off x="468313" y="1052512"/>
            <a:ext cx="7776095" cy="5040784"/>
          </a:xfrm>
          <a:solidFill>
            <a:schemeClr val="bg1"/>
          </a:solidFill>
        </p:spPr>
        <p:txBody>
          <a:bodyPr/>
          <a:lstStyle/>
          <a:p>
            <a:pPr marL="450850" indent="-450850">
              <a:spcBef>
                <a:spcPts val="600"/>
              </a:spcBef>
              <a:spcAft>
                <a:spcPts val="600"/>
              </a:spcAft>
              <a:buClrTx/>
              <a:buSzPct val="100000"/>
              <a:buFont typeface="+mj-lt"/>
              <a:buAutoNum type="arabicPeriod" startAt="15"/>
              <a:defRPr/>
            </a:pPr>
            <a:r>
              <a:rPr lang="es-ES_tradnl" sz="1400" b="1" u="sng" dirty="0" smtClean="0">
                <a:effectLst>
                  <a:outerShdw blurRad="38100" dist="38100" dir="2700000" algn="tl">
                    <a:srgbClr val="000000">
                      <a:alpha val="43137"/>
                    </a:srgbClr>
                  </a:outerShdw>
                </a:effectLst>
                <a:latin typeface="Arial" pitchFamily="34" charset="0"/>
                <a:cs typeface="Arial" pitchFamily="34" charset="0"/>
              </a:rPr>
              <a:t>Coste terapia cesación tabáquica  en EPOC: coste fármacos + visitas de seguimiento en el escenario de financiación</a:t>
            </a:r>
          </a:p>
          <a:p>
            <a:pPr marL="706438" lvl="1" indent="-260350">
              <a:spcBef>
                <a:spcPts val="600"/>
              </a:spcBef>
              <a:spcAft>
                <a:spcPts val="600"/>
              </a:spcAft>
              <a:buClrTx/>
              <a:buSzPct val="100000"/>
              <a:buFont typeface="+mj-lt"/>
              <a:buAutoNum type="alphaUcPeriod"/>
              <a:defRPr/>
            </a:pPr>
            <a:r>
              <a:rPr lang="es-ES_tradnl" sz="1200" dirty="0" smtClean="0">
                <a:latin typeface="Arial" pitchFamily="34" charset="0"/>
                <a:cs typeface="Arial" pitchFamily="34" charset="0"/>
              </a:rPr>
              <a:t>Coste fármacos basado en la dosis y duración de los tratamientos utilizados en ensayos clínicos en EPOC (corregido por el cumplimiento observado) y precio venta del laboratorio. Fuente: BOT. Catálogo Consejo General de Colegios Oficiales de Farmacéuticos de España.</a:t>
            </a:r>
          </a:p>
          <a:p>
            <a:pPr marL="706438" lvl="1" indent="-260350">
              <a:spcBef>
                <a:spcPts val="600"/>
              </a:spcBef>
              <a:spcAft>
                <a:spcPts val="600"/>
              </a:spcAft>
              <a:buClrTx/>
              <a:buSzPct val="100000"/>
              <a:buFont typeface="+mj-lt"/>
              <a:buAutoNum type="alphaUcPeriod"/>
              <a:defRPr/>
            </a:pPr>
            <a:r>
              <a:rPr lang="es-ES_tradnl" sz="1200" dirty="0" smtClean="0">
                <a:latin typeface="Arial" pitchFamily="34" charset="0"/>
                <a:cs typeface="Arial" pitchFamily="34" charset="0"/>
              </a:rPr>
              <a:t>Coste visitas de seguimiento basado en:</a:t>
            </a:r>
          </a:p>
          <a:p>
            <a:pPr marL="944563" lvl="2" indent="-260350">
              <a:spcBef>
                <a:spcPts val="600"/>
              </a:spcBef>
              <a:spcAft>
                <a:spcPts val="600"/>
              </a:spcAft>
              <a:buClrTx/>
              <a:defRPr/>
            </a:pPr>
            <a:r>
              <a:rPr lang="es-ES_tradnl" sz="1200" dirty="0" smtClean="0">
                <a:latin typeface="Arial" pitchFamily="34" charset="0"/>
                <a:cs typeface="Arial" pitchFamily="34" charset="0"/>
              </a:rPr>
              <a:t>en el escenario de financiación por profesional sanitario entrenado en cesación tabáquica, al coste farmacológico se añade el correspondiente a las visitas médicas de sanitarios adicionales por efecto de la financiación.  El coste de las visitas de profesionales sanitarios se incrementa en cada uno de los intentos de cesación tabáquica en este escenario con financiación a razón de 4 visitas de enfermería (72€ por intento), que representa el seguimiento adicional o extra con respecto al escenario actual sin financiación. Además, y dado que se espera un aumento de la demanda de intentos de cesación, en este escenario todos los intentos adicionales de cesación con respecto al escenario actual sin financiación llevan asociado un extra coste de seguimiento médico. Este extra coste, en estos intentos adicionales, se corresponde con la visita de médico especialista inicial mas las cuatro visitas de seguimiento de enfermería (202€ por intento). Esta cantidad resulta de aplicar la guía de deshabituación tabáquica del Instituto Catalán de la Salud (http://www.ics.gencat.cat/3clics/main.php?page=GuiaPage&amp;idGuia=1&amp;lang=CAS) y las tarifas de asistencia sanitaria ambulatoria de la Comunidad de Madrid (B.O.C.M. 215 de 10 de septiembre de 2013). </a:t>
            </a:r>
          </a:p>
          <a:p>
            <a:pPr marL="944563" lvl="2" indent="-260350">
              <a:spcBef>
                <a:spcPts val="600"/>
              </a:spcBef>
              <a:spcAft>
                <a:spcPts val="600"/>
              </a:spcAft>
              <a:buClrTx/>
              <a:defRPr/>
            </a:pPr>
            <a:r>
              <a:rPr lang="es-ES_tradnl" sz="1200" dirty="0" smtClean="0">
                <a:latin typeface="Arial" pitchFamily="34" charset="0"/>
                <a:cs typeface="Arial" pitchFamily="34" charset="0"/>
              </a:rPr>
              <a:t>En el escenario de financiación en unidad especializada en tabaquismo se considera un coste asistencial adicional al coste farmacológico de 280€ en todos los intentos de cesación tabáquica.</a:t>
            </a:r>
          </a:p>
        </p:txBody>
      </p:sp>
      <p:sp>
        <p:nvSpPr>
          <p:cNvPr id="6" name="1 Título"/>
          <p:cNvSpPr txBox="1">
            <a:spLocks/>
          </p:cNvSpPr>
          <p:nvPr/>
        </p:nvSpPr>
        <p:spPr>
          <a:xfrm>
            <a:off x="251520" y="260648"/>
            <a:ext cx="8424936" cy="648072"/>
          </a:xfrm>
          <a:prstGeom prst="rect">
            <a:avLst/>
          </a:prstGeom>
        </p:spPr>
        <p:txBody>
          <a:bodyPr anchor="ctr">
            <a:scene3d>
              <a:camera prst="orthographicFront"/>
              <a:lightRig rig="soft" dir="t"/>
            </a:scene3d>
            <a:sp3d prstMaterial="softEdge">
              <a:bevelT w="25400" h="25400"/>
            </a:sp3d>
          </a:bodyPr>
          <a:lstStyle/>
          <a:p>
            <a:pPr fontAlgn="auto">
              <a:spcAft>
                <a:spcPts val="0"/>
              </a:spcAft>
              <a:defRPr/>
            </a:pPr>
            <a:r>
              <a:rPr lang="es-ES_tradnl" sz="2800" b="1" u="sng" dirty="0">
                <a:effectLst>
                  <a:outerShdw blurRad="31750" dist="25400" dir="5400000" algn="tl" rotWithShape="0">
                    <a:srgbClr val="000000">
                      <a:alpha val="25000"/>
                    </a:srgbClr>
                  </a:outerShdw>
                </a:effectLst>
                <a:latin typeface="+mj-lt"/>
                <a:ea typeface="+mj-ea"/>
                <a:cs typeface="+mj-cs"/>
              </a:rPr>
              <a:t>Métodos: </a:t>
            </a:r>
            <a:r>
              <a:rPr lang="es-ES_tradnl" sz="2400" b="1" u="sng" dirty="0">
                <a:effectLst>
                  <a:outerShdw blurRad="31750" dist="25400" dir="5400000" algn="tl" rotWithShape="0">
                    <a:srgbClr val="000000">
                      <a:alpha val="25000"/>
                    </a:srgbClr>
                  </a:outerShdw>
                </a:effectLst>
                <a:latin typeface="+mj-lt"/>
                <a:ea typeface="+mj-ea"/>
                <a:cs typeface="+mj-cs"/>
              </a:rPr>
              <a:t>Asunciones del modelo y fuente </a:t>
            </a:r>
            <a:r>
              <a:rPr lang="es-ES_tradnl" sz="2400" b="1" u="sng" dirty="0" smtClean="0">
                <a:effectLst>
                  <a:outerShdw blurRad="31750" dist="25400" dir="5400000" algn="tl" rotWithShape="0">
                    <a:srgbClr val="000000">
                      <a:alpha val="25000"/>
                    </a:srgbClr>
                  </a:outerShdw>
                </a:effectLst>
                <a:latin typeface="+mj-lt"/>
                <a:ea typeface="+mj-ea"/>
                <a:cs typeface="+mj-cs"/>
              </a:rPr>
              <a:t>(3</a:t>
            </a:r>
            <a:r>
              <a:rPr lang="es-ES_tradnl" sz="2400" b="1" u="sng" dirty="0">
                <a:effectLst>
                  <a:outerShdw blurRad="31750" dist="25400" dir="5400000" algn="tl" rotWithShape="0">
                    <a:srgbClr val="000000">
                      <a:alpha val="25000"/>
                    </a:srgbClr>
                  </a:outerShdw>
                </a:effectLst>
                <a:latin typeface="+mj-lt"/>
                <a:ea typeface="+mj-ea"/>
                <a:cs typeface="+mj-cs"/>
              </a:rPr>
              <a:t>).</a:t>
            </a:r>
            <a:endParaRPr lang="es-ES_tradnl" sz="2800" b="1" u="sng" dirty="0">
              <a:effectLst>
                <a:outerShdw blurRad="31750" dist="25400" dir="5400000" algn="tl" rotWithShape="0">
                  <a:srgbClr val="000000">
                    <a:alpha val="25000"/>
                  </a:srgbClr>
                </a:outerShdw>
              </a:effectLst>
              <a:latin typeface="+mj-lt"/>
              <a:ea typeface="+mj-ea"/>
              <a:cs typeface="+mj-cs"/>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1 Marcador de contenido"/>
          <p:cNvSpPr>
            <a:spLocks noGrp="1"/>
          </p:cNvSpPr>
          <p:nvPr>
            <p:ph idx="1"/>
          </p:nvPr>
        </p:nvSpPr>
        <p:spPr>
          <a:xfrm>
            <a:off x="468313" y="1052513"/>
            <a:ext cx="8280151" cy="3960812"/>
          </a:xfrm>
          <a:solidFill>
            <a:schemeClr val="bg1"/>
          </a:solidFill>
        </p:spPr>
        <p:txBody>
          <a:bodyPr/>
          <a:lstStyle/>
          <a:p>
            <a:pPr marL="450850" indent="-450850">
              <a:spcBef>
                <a:spcPts val="600"/>
              </a:spcBef>
              <a:spcAft>
                <a:spcPts val="600"/>
              </a:spcAft>
              <a:buClrTx/>
              <a:buSzPct val="100000"/>
              <a:buFont typeface="+mj-lt"/>
              <a:buAutoNum type="arabicPeriod" startAt="16"/>
              <a:defRPr/>
            </a:pPr>
            <a:r>
              <a:rPr lang="es-ES_tradnl" sz="1400" b="1" u="sng" dirty="0" smtClean="0">
                <a:effectLst>
                  <a:outerShdw blurRad="38100" dist="38100" dir="2700000" algn="tl">
                    <a:srgbClr val="000000">
                      <a:alpha val="43137"/>
                    </a:srgbClr>
                  </a:outerShdw>
                </a:effectLst>
                <a:latin typeface="Arial" pitchFamily="34" charset="0"/>
                <a:cs typeface="Arial" pitchFamily="34" charset="0"/>
              </a:rPr>
              <a:t>Recursos sanitarios evitados:  </a:t>
            </a:r>
          </a:p>
          <a:p>
            <a:pPr marL="706438" lvl="1" indent="-260350">
              <a:spcBef>
                <a:spcPts val="300"/>
              </a:spcBef>
              <a:spcAft>
                <a:spcPts val="300"/>
              </a:spcAft>
              <a:buClrTx/>
              <a:buSzPct val="100000"/>
              <a:buFont typeface="+mj-lt"/>
              <a:buAutoNum type="alphaUcPeriod"/>
              <a:defRPr/>
            </a:pPr>
            <a:r>
              <a:rPr lang="es-ES_tradnl" sz="1200" dirty="0" smtClean="0">
                <a:latin typeface="Arial" pitchFamily="34" charset="0"/>
                <a:cs typeface="Arial" pitchFamily="34" charset="0"/>
              </a:rPr>
              <a:t>Estudio de Sicras A et al. </a:t>
            </a:r>
            <a:r>
              <a:rPr lang="es-ES_tradnl" sz="1200" dirty="0" err="1" smtClean="0">
                <a:latin typeface="Arial" pitchFamily="34" charset="0"/>
                <a:cs typeface="Arial" pitchFamily="34" charset="0"/>
              </a:rPr>
              <a:t>Value</a:t>
            </a:r>
            <a:r>
              <a:rPr lang="es-ES_tradnl" sz="1200" dirty="0" smtClean="0">
                <a:latin typeface="Arial" pitchFamily="34" charset="0"/>
                <a:cs typeface="Arial" pitchFamily="34" charset="0"/>
              </a:rPr>
              <a:t> </a:t>
            </a:r>
            <a:r>
              <a:rPr lang="es-ES_tradnl" sz="1200" dirty="0" err="1" smtClean="0">
                <a:latin typeface="Arial" pitchFamily="34" charset="0"/>
                <a:cs typeface="Arial" pitchFamily="34" charset="0"/>
              </a:rPr>
              <a:t>Health</a:t>
            </a:r>
            <a:r>
              <a:rPr lang="es-ES_tradnl" sz="1200" dirty="0" smtClean="0">
                <a:latin typeface="Arial" pitchFamily="34" charset="0"/>
                <a:cs typeface="Arial" pitchFamily="34" charset="0"/>
              </a:rPr>
              <a:t> 2013: PRS28. ISPOR 16th </a:t>
            </a:r>
            <a:r>
              <a:rPr lang="es-ES_tradnl" sz="1200" dirty="0" err="1" smtClean="0">
                <a:latin typeface="Arial" pitchFamily="34" charset="0"/>
                <a:cs typeface="Arial" pitchFamily="34" charset="0"/>
              </a:rPr>
              <a:t>Annual</a:t>
            </a:r>
            <a:r>
              <a:rPr lang="es-ES_tradnl" sz="1200" dirty="0" smtClean="0">
                <a:latin typeface="Arial" pitchFamily="34" charset="0"/>
                <a:cs typeface="Arial" pitchFamily="34" charset="0"/>
              </a:rPr>
              <a:t> </a:t>
            </a:r>
            <a:r>
              <a:rPr lang="es-ES_tradnl" sz="1200" dirty="0" err="1" smtClean="0">
                <a:latin typeface="Arial" pitchFamily="34" charset="0"/>
                <a:cs typeface="Arial" pitchFamily="34" charset="0"/>
              </a:rPr>
              <a:t>European</a:t>
            </a:r>
            <a:r>
              <a:rPr lang="es-ES_tradnl" sz="1200" dirty="0" smtClean="0">
                <a:latin typeface="Arial" pitchFamily="34" charset="0"/>
                <a:cs typeface="Arial" pitchFamily="34" charset="0"/>
              </a:rPr>
              <a:t> </a:t>
            </a:r>
            <a:r>
              <a:rPr lang="es-ES_tradnl" sz="1200" dirty="0" err="1" smtClean="0">
                <a:latin typeface="Arial" pitchFamily="34" charset="0"/>
                <a:cs typeface="Arial" pitchFamily="34" charset="0"/>
              </a:rPr>
              <a:t>Congress</a:t>
            </a:r>
            <a:r>
              <a:rPr lang="es-ES_tradnl" sz="1200" dirty="0" smtClean="0">
                <a:latin typeface="Arial" pitchFamily="34" charset="0"/>
                <a:cs typeface="Arial" pitchFamily="34" charset="0"/>
              </a:rPr>
              <a:t>, </a:t>
            </a:r>
            <a:r>
              <a:rPr lang="es-ES_tradnl" sz="1200" dirty="0" err="1" smtClean="0">
                <a:latin typeface="Arial" pitchFamily="34" charset="0"/>
                <a:cs typeface="Arial" pitchFamily="34" charset="0"/>
              </a:rPr>
              <a:t>Dublin</a:t>
            </a:r>
            <a:r>
              <a:rPr lang="es-ES_tradnl" sz="1200" dirty="0" smtClean="0">
                <a:latin typeface="Arial" pitchFamily="34" charset="0"/>
                <a:cs typeface="Arial" pitchFamily="34" charset="0"/>
              </a:rPr>
              <a:t> 2-6, Noviembre 2013. </a:t>
            </a:r>
          </a:p>
          <a:p>
            <a:pPr marL="706438" lvl="1" indent="-260350">
              <a:spcBef>
                <a:spcPts val="300"/>
              </a:spcBef>
              <a:spcAft>
                <a:spcPts val="300"/>
              </a:spcAft>
              <a:buClrTx/>
              <a:buSzPct val="100000"/>
              <a:buFont typeface="+mj-lt"/>
              <a:buAutoNum type="alphaUcPeriod"/>
              <a:defRPr/>
            </a:pPr>
            <a:r>
              <a:rPr lang="es-ES_tradnl" sz="1200" dirty="0" smtClean="0">
                <a:latin typeface="Arial" pitchFamily="34" charset="0"/>
                <a:cs typeface="Arial" pitchFamily="34" charset="0"/>
              </a:rPr>
              <a:t>BOT. Catálogo Consejo General de Colegios Oficiales de Farmacéuticos de España.</a:t>
            </a:r>
          </a:p>
          <a:p>
            <a:pPr marL="706438" lvl="1" indent="-260350">
              <a:spcBef>
                <a:spcPts val="300"/>
              </a:spcBef>
              <a:spcAft>
                <a:spcPts val="300"/>
              </a:spcAft>
              <a:buClrTx/>
              <a:buSzPct val="100000"/>
              <a:buFont typeface="+mj-lt"/>
              <a:buAutoNum type="alphaUcPeriod"/>
              <a:defRPr/>
            </a:pPr>
            <a:r>
              <a:rPr lang="es-ES_tradnl" sz="1200" u="sng" dirty="0" err="1" smtClean="0">
                <a:latin typeface="Arial" pitchFamily="34" charset="0"/>
                <a:cs typeface="Arial" pitchFamily="34" charset="0"/>
              </a:rPr>
              <a:t>Oblikue</a:t>
            </a:r>
            <a:r>
              <a:rPr lang="es-ES_tradnl" sz="1200" u="sng" dirty="0" smtClean="0">
                <a:latin typeface="Arial" pitchFamily="34" charset="0"/>
                <a:cs typeface="Arial" pitchFamily="34" charset="0"/>
              </a:rPr>
              <a:t>. (2013). </a:t>
            </a:r>
            <a:r>
              <a:rPr lang="es-ES_tradnl" sz="1200" i="1" u="sng" dirty="0" smtClean="0">
                <a:latin typeface="Arial" pitchFamily="34" charset="0"/>
                <a:cs typeface="Arial" pitchFamily="34" charset="0"/>
              </a:rPr>
              <a:t>Base de Datos de Costes Sanitarios </a:t>
            </a:r>
            <a:r>
              <a:rPr lang="es-ES_tradnl" sz="1200" i="1" u="sng" dirty="0" err="1" smtClean="0">
                <a:latin typeface="Arial" pitchFamily="34" charset="0"/>
                <a:cs typeface="Arial" pitchFamily="34" charset="0"/>
              </a:rPr>
              <a:t>eSALUD</a:t>
            </a:r>
            <a:r>
              <a:rPr lang="es-ES_tradnl" sz="1200" i="1" u="sng" dirty="0" smtClean="0">
                <a:latin typeface="Arial" pitchFamily="34" charset="0"/>
                <a:cs typeface="Arial" pitchFamily="34" charset="0"/>
              </a:rPr>
              <a:t> </a:t>
            </a:r>
            <a:r>
              <a:rPr lang="es-ES_tradnl" sz="1200" u="sng" dirty="0" smtClean="0">
                <a:latin typeface="Arial" pitchFamily="34" charset="0"/>
                <a:cs typeface="Arial" pitchFamily="34" charset="0"/>
              </a:rPr>
              <a:t>[Online]. </a:t>
            </a:r>
            <a:r>
              <a:rPr lang="es-ES_tradnl" sz="1200" dirty="0" smtClean="0">
                <a:latin typeface="Arial" pitchFamily="34" charset="0"/>
                <a:cs typeface="Arial" pitchFamily="34" charset="0"/>
              </a:rPr>
              <a:t>Barcelona (Spain). </a:t>
            </a:r>
            <a:r>
              <a:rPr lang="es-ES_tradnl" sz="1200" dirty="0" err="1" smtClean="0">
                <a:latin typeface="Arial" pitchFamily="34" charset="0"/>
                <a:cs typeface="Arial" pitchFamily="34" charset="0"/>
              </a:rPr>
              <a:t>Available</a:t>
            </a:r>
            <a:r>
              <a:rPr lang="es-ES_tradnl" sz="1200" dirty="0" smtClean="0">
                <a:latin typeface="Arial" pitchFamily="34" charset="0"/>
                <a:cs typeface="Arial" pitchFamily="34" charset="0"/>
              </a:rPr>
              <a:t>: </a:t>
            </a:r>
            <a:r>
              <a:rPr lang="es-ES_tradnl" sz="1200" u="sng" dirty="0" smtClean="0">
                <a:latin typeface="Arial" pitchFamily="34" charset="0"/>
                <a:cs typeface="Arial" pitchFamily="34" charset="0"/>
                <a:hlinkClick r:id="rId2"/>
              </a:rPr>
              <a:t>http://www.oblikue.com/bddcostes/</a:t>
            </a:r>
            <a:r>
              <a:rPr lang="es-ES_tradnl" sz="1200" dirty="0" smtClean="0">
                <a:latin typeface="Arial" pitchFamily="34" charset="0"/>
                <a:cs typeface="Arial" pitchFamily="34" charset="0"/>
              </a:rPr>
              <a:t> [Acceso: Septiembre 2013].</a:t>
            </a:r>
          </a:p>
          <a:p>
            <a:pPr marL="706438" lvl="1" indent="-260350">
              <a:spcBef>
                <a:spcPts val="300"/>
              </a:spcBef>
              <a:spcAft>
                <a:spcPts val="300"/>
              </a:spcAft>
              <a:buClrTx/>
              <a:buSzPct val="100000"/>
              <a:buFont typeface="+mj-lt"/>
              <a:buAutoNum type="alphaUcPeriod"/>
              <a:defRPr/>
            </a:pPr>
            <a:r>
              <a:rPr lang="es-ES_tradnl" sz="1200" dirty="0" smtClean="0">
                <a:latin typeface="Arial" pitchFamily="34" charset="0"/>
                <a:cs typeface="Arial" pitchFamily="34" charset="0"/>
              </a:rPr>
              <a:t>Tarifas oficiales prestación de servicios sanitarios en CAM, INGESA y BSA.</a:t>
            </a:r>
          </a:p>
          <a:p>
            <a:pPr marL="706438" lvl="1" indent="-260350">
              <a:spcBef>
                <a:spcPts val="300"/>
              </a:spcBef>
              <a:spcAft>
                <a:spcPts val="300"/>
              </a:spcAft>
              <a:buClrTx/>
              <a:buSzPct val="100000"/>
              <a:buFont typeface="+mj-lt"/>
              <a:buAutoNum type="alphaUcPeriod"/>
              <a:defRPr/>
            </a:pPr>
            <a:endParaRPr lang="es-ES_tradnl" sz="1200" b="1" u="sng" dirty="0" smtClean="0">
              <a:effectLst>
                <a:outerShdw blurRad="38100" dist="38100" dir="2700000" algn="tl">
                  <a:srgbClr val="000000">
                    <a:alpha val="43137"/>
                  </a:srgbClr>
                </a:outerShdw>
              </a:effectLst>
              <a:latin typeface="Arial" pitchFamily="34" charset="0"/>
              <a:cs typeface="Arial" pitchFamily="34" charset="0"/>
            </a:endParaRPr>
          </a:p>
          <a:p>
            <a:pPr marL="450850" indent="-450850">
              <a:spcBef>
                <a:spcPts val="600"/>
              </a:spcBef>
              <a:spcAft>
                <a:spcPts val="600"/>
              </a:spcAft>
              <a:buClrTx/>
              <a:buSzPct val="100000"/>
              <a:buFont typeface="Lucida Sans Unicode" pitchFamily="34" charset="0"/>
              <a:buAutoNum type="arabicPeriod" startAt="16"/>
              <a:defRPr/>
            </a:pPr>
            <a:r>
              <a:rPr lang="es-ES_tradnl" sz="1400" b="1" u="sng" dirty="0" smtClean="0">
                <a:effectLst>
                  <a:outerShdw blurRad="38100" dist="38100" dir="2700000" algn="tl">
                    <a:srgbClr val="000000">
                      <a:alpha val="43137"/>
                    </a:srgbClr>
                  </a:outerShdw>
                </a:effectLst>
                <a:latin typeface="Arial" pitchFamily="34" charset="0"/>
                <a:cs typeface="Arial" pitchFamily="34" charset="0"/>
              </a:rPr>
              <a:t>Beneficios económicos imputados por recursos sanitarios evitados en cada paciente que deja de fumar según año de cesación:  </a:t>
            </a:r>
          </a:p>
          <a:p>
            <a:pPr marL="706438" lvl="1" indent="-260350">
              <a:spcBef>
                <a:spcPts val="300"/>
              </a:spcBef>
              <a:spcAft>
                <a:spcPts val="300"/>
              </a:spcAft>
              <a:buClrTx/>
              <a:buSzPct val="100000"/>
              <a:buFont typeface="+mj-lt"/>
              <a:buAutoNum type="alphaUcPeriod"/>
              <a:defRPr/>
            </a:pPr>
            <a:r>
              <a:rPr lang="es-ES_tradnl" sz="1200" dirty="0" smtClean="0">
                <a:latin typeface="Arial" pitchFamily="34" charset="0"/>
                <a:cs typeface="Arial" pitchFamily="34" charset="0"/>
              </a:rPr>
              <a:t>1</a:t>
            </a:r>
            <a:r>
              <a:rPr lang="es-ES_tradnl" sz="1200" baseline="30000" dirty="0" smtClean="0">
                <a:latin typeface="Arial" pitchFamily="34" charset="0"/>
                <a:cs typeface="Arial" pitchFamily="34" charset="0"/>
              </a:rPr>
              <a:t>r</a:t>
            </a:r>
            <a:r>
              <a:rPr lang="es-ES_tradnl" sz="1200" dirty="0" smtClean="0">
                <a:latin typeface="Arial" pitchFamily="34" charset="0"/>
                <a:cs typeface="Arial" pitchFamily="34" charset="0"/>
              </a:rPr>
              <a:t> año: 0% al no calcularse costes evitados por requerimiento del estudio que debían llevar 12+ meses sin fumar para considerar al paciente exfumador.</a:t>
            </a:r>
          </a:p>
          <a:p>
            <a:pPr marL="706438" lvl="1" indent="-260350">
              <a:spcBef>
                <a:spcPts val="300"/>
              </a:spcBef>
              <a:spcAft>
                <a:spcPts val="300"/>
              </a:spcAft>
              <a:buClrTx/>
              <a:buSzPct val="100000"/>
              <a:buFont typeface="+mj-lt"/>
              <a:buAutoNum type="alphaUcPeriod"/>
              <a:defRPr/>
            </a:pPr>
            <a:r>
              <a:rPr lang="es-ES_tradnl" sz="1200" dirty="0" smtClean="0">
                <a:latin typeface="Arial" pitchFamily="34" charset="0"/>
                <a:cs typeface="Arial" pitchFamily="34" charset="0"/>
              </a:rPr>
              <a:t>2º año y sucesivos: 100% del ahorro observado en el año.</a:t>
            </a:r>
            <a:endParaRPr lang="es-ES_tradnl" sz="1400" b="1" u="sng" dirty="0" smtClean="0">
              <a:effectLst>
                <a:outerShdw blurRad="38100" dist="38100" dir="2700000" algn="tl">
                  <a:srgbClr val="000000">
                    <a:alpha val="43137"/>
                  </a:srgbClr>
                </a:outerShdw>
              </a:effectLst>
              <a:latin typeface="Arial" pitchFamily="34" charset="0"/>
              <a:cs typeface="Arial" pitchFamily="34" charset="0"/>
            </a:endParaRPr>
          </a:p>
        </p:txBody>
      </p:sp>
      <p:sp>
        <p:nvSpPr>
          <p:cNvPr id="6" name="1 Título"/>
          <p:cNvSpPr txBox="1">
            <a:spLocks/>
          </p:cNvSpPr>
          <p:nvPr/>
        </p:nvSpPr>
        <p:spPr>
          <a:xfrm>
            <a:off x="251520" y="260648"/>
            <a:ext cx="8424936" cy="648072"/>
          </a:xfrm>
          <a:prstGeom prst="rect">
            <a:avLst/>
          </a:prstGeom>
        </p:spPr>
        <p:txBody>
          <a:bodyPr anchor="ctr">
            <a:scene3d>
              <a:camera prst="orthographicFront"/>
              <a:lightRig rig="soft" dir="t"/>
            </a:scene3d>
            <a:sp3d prstMaterial="softEdge">
              <a:bevelT w="25400" h="25400"/>
            </a:sp3d>
          </a:bodyPr>
          <a:lstStyle/>
          <a:p>
            <a:pPr fontAlgn="auto">
              <a:spcAft>
                <a:spcPts val="0"/>
              </a:spcAft>
              <a:defRPr/>
            </a:pPr>
            <a:r>
              <a:rPr lang="es-ES_tradnl" sz="2800" b="1" u="sng" dirty="0">
                <a:effectLst>
                  <a:outerShdw blurRad="31750" dist="25400" dir="5400000" algn="tl" rotWithShape="0">
                    <a:srgbClr val="000000">
                      <a:alpha val="25000"/>
                    </a:srgbClr>
                  </a:outerShdw>
                </a:effectLst>
                <a:latin typeface="+mj-lt"/>
                <a:ea typeface="+mj-ea"/>
                <a:cs typeface="+mj-cs"/>
              </a:rPr>
              <a:t>Métodos: </a:t>
            </a:r>
            <a:r>
              <a:rPr lang="es-ES_tradnl" sz="2400" b="1" u="sng" dirty="0">
                <a:effectLst>
                  <a:outerShdw blurRad="31750" dist="25400" dir="5400000" algn="tl" rotWithShape="0">
                    <a:srgbClr val="000000">
                      <a:alpha val="25000"/>
                    </a:srgbClr>
                  </a:outerShdw>
                </a:effectLst>
                <a:latin typeface="+mj-lt"/>
                <a:ea typeface="+mj-ea"/>
                <a:cs typeface="+mj-cs"/>
              </a:rPr>
              <a:t>Asunciones del modelo y fuente (y </a:t>
            </a:r>
            <a:r>
              <a:rPr lang="es-ES_tradnl" sz="2400" b="1" u="sng" dirty="0" smtClean="0">
                <a:effectLst>
                  <a:outerShdw blurRad="31750" dist="25400" dir="5400000" algn="tl" rotWithShape="0">
                    <a:srgbClr val="000000">
                      <a:alpha val="25000"/>
                    </a:srgbClr>
                  </a:outerShdw>
                </a:effectLst>
                <a:latin typeface="+mj-lt"/>
                <a:ea typeface="+mj-ea"/>
                <a:cs typeface="+mj-cs"/>
              </a:rPr>
              <a:t>4).</a:t>
            </a:r>
            <a:endParaRPr lang="es-ES_tradnl" sz="2800" b="1" u="sng" dirty="0">
              <a:effectLst>
                <a:outerShdw blurRad="31750" dist="25400" dir="5400000" algn="tl" rotWithShape="0">
                  <a:srgbClr val="000000">
                    <a:alpha val="25000"/>
                  </a:srgbClr>
                </a:outerShdw>
              </a:effectLst>
              <a:latin typeface="+mj-lt"/>
              <a:ea typeface="+mj-ea"/>
              <a:cs typeface="+mj-cs"/>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1 Título"/>
          <p:cNvSpPr>
            <a:spLocks noGrp="1"/>
          </p:cNvSpPr>
          <p:nvPr>
            <p:ph type="title"/>
          </p:nvPr>
        </p:nvSpPr>
        <p:spPr>
          <a:xfrm>
            <a:off x="251520" y="332656"/>
            <a:ext cx="7704856" cy="504056"/>
          </a:xfrm>
        </p:spPr>
        <p:txBody>
          <a:bodyPr/>
          <a:lstStyle/>
          <a:p>
            <a:pPr eaLnBrk="1" fontAlgn="auto" hangingPunct="1">
              <a:spcAft>
                <a:spcPts val="0"/>
              </a:spcAft>
              <a:defRPr/>
            </a:pPr>
            <a:r>
              <a:rPr lang="es-ES_tradnl" sz="2800" u="sng" dirty="0" smtClean="0">
                <a:solidFill>
                  <a:schemeClr val="tx1"/>
                </a:solidFill>
              </a:rPr>
              <a:t>Métodos: </a:t>
            </a:r>
            <a:r>
              <a:rPr lang="es-ES_tradnl" sz="2400" u="sng" dirty="0" smtClean="0">
                <a:solidFill>
                  <a:schemeClr val="tx1"/>
                </a:solidFill>
              </a:rPr>
              <a:t>Árbol de pacientes (estructura).</a:t>
            </a:r>
            <a:endParaRPr lang="es-ES_tradnl" sz="2800" u="sng" dirty="0" smtClean="0">
              <a:solidFill>
                <a:schemeClr val="tx1"/>
              </a:solidFill>
            </a:endParaRPr>
          </a:p>
        </p:txBody>
      </p:sp>
      <p:grpSp>
        <p:nvGrpSpPr>
          <p:cNvPr id="2" name="37 Grupo"/>
          <p:cNvGrpSpPr>
            <a:grpSpLocks/>
          </p:cNvGrpSpPr>
          <p:nvPr/>
        </p:nvGrpSpPr>
        <p:grpSpPr bwMode="auto">
          <a:xfrm>
            <a:off x="395288" y="1052513"/>
            <a:ext cx="8424862" cy="5256212"/>
            <a:chOff x="395288" y="1268413"/>
            <a:chExt cx="8424862" cy="5256212"/>
          </a:xfrm>
        </p:grpSpPr>
        <p:cxnSp>
          <p:nvCxnSpPr>
            <p:cNvPr id="125" name="124 Conector angular"/>
            <p:cNvCxnSpPr>
              <a:stCxn id="6" idx="2"/>
              <a:endCxn id="45" idx="0"/>
            </p:cNvCxnSpPr>
            <p:nvPr/>
          </p:nvCxnSpPr>
          <p:spPr bwMode="auto">
            <a:xfrm rot="16200000" flipH="1">
              <a:off x="7078663" y="5094287"/>
              <a:ext cx="319088" cy="1795463"/>
            </a:xfrm>
            <a:prstGeom prst="bentConnector3">
              <a:avLst>
                <a:gd name="adj1" fmla="val 50000"/>
              </a:avLst>
            </a:prstGeom>
            <a:solidFill>
              <a:schemeClr val="bg1"/>
            </a:solidFill>
          </p:spPr>
          <p:style>
            <a:lnRef idx="1">
              <a:schemeClr val="accent1"/>
            </a:lnRef>
            <a:fillRef idx="0">
              <a:schemeClr val="accent1"/>
            </a:fillRef>
            <a:effectRef idx="0">
              <a:schemeClr val="accent1"/>
            </a:effectRef>
            <a:fontRef idx="minor">
              <a:schemeClr val="tx1"/>
            </a:fontRef>
          </p:style>
        </p:cxnSp>
        <p:cxnSp>
          <p:nvCxnSpPr>
            <p:cNvPr id="61" name="60 Conector angular"/>
            <p:cNvCxnSpPr/>
            <p:nvPr/>
          </p:nvCxnSpPr>
          <p:spPr bwMode="auto">
            <a:xfrm rot="5400000">
              <a:off x="6111081" y="5384007"/>
              <a:ext cx="454025" cy="4762"/>
            </a:xfrm>
            <a:prstGeom prst="bentConnector3">
              <a:avLst>
                <a:gd name="adj1" fmla="val 50000"/>
              </a:avLst>
            </a:prstGeom>
            <a:solidFill>
              <a:schemeClr val="bg1"/>
            </a:solidFill>
          </p:spPr>
          <p:style>
            <a:lnRef idx="1">
              <a:schemeClr val="accent1"/>
            </a:lnRef>
            <a:fillRef idx="0">
              <a:schemeClr val="accent1"/>
            </a:fillRef>
            <a:effectRef idx="0">
              <a:schemeClr val="accent1"/>
            </a:effectRef>
            <a:fontRef idx="minor">
              <a:schemeClr val="tx1"/>
            </a:fontRef>
          </p:style>
        </p:cxnSp>
        <p:cxnSp>
          <p:nvCxnSpPr>
            <p:cNvPr id="60" name="59 Conector angular"/>
            <p:cNvCxnSpPr/>
            <p:nvPr/>
          </p:nvCxnSpPr>
          <p:spPr bwMode="auto">
            <a:xfrm rot="5400000">
              <a:off x="6116638" y="4830763"/>
              <a:ext cx="454025" cy="3175"/>
            </a:xfrm>
            <a:prstGeom prst="bentConnector3">
              <a:avLst>
                <a:gd name="adj1" fmla="val 50000"/>
              </a:avLst>
            </a:prstGeom>
            <a:solidFill>
              <a:schemeClr val="bg1"/>
            </a:solidFill>
          </p:spPr>
          <p:style>
            <a:lnRef idx="1">
              <a:schemeClr val="accent1"/>
            </a:lnRef>
            <a:fillRef idx="0">
              <a:schemeClr val="accent1"/>
            </a:fillRef>
            <a:effectRef idx="0">
              <a:schemeClr val="accent1"/>
            </a:effectRef>
            <a:fontRef idx="minor">
              <a:schemeClr val="tx1"/>
            </a:fontRef>
          </p:style>
        </p:cxnSp>
        <p:sp>
          <p:nvSpPr>
            <p:cNvPr id="3" name="2 Rectángulo"/>
            <p:cNvSpPr/>
            <p:nvPr/>
          </p:nvSpPr>
          <p:spPr bwMode="auto">
            <a:xfrm>
              <a:off x="3276600" y="6151563"/>
              <a:ext cx="1943100" cy="3730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_tradnl" sz="1400" dirty="0">
                  <a:solidFill>
                    <a:schemeClr val="tx1"/>
                  </a:solidFill>
                </a:rPr>
                <a:t>Vareniclina</a:t>
              </a:r>
              <a:endParaRPr lang="es-ES_tradnl" sz="1200" dirty="0">
                <a:solidFill>
                  <a:schemeClr val="tx1"/>
                </a:solidFill>
              </a:endParaRPr>
            </a:p>
          </p:txBody>
        </p:sp>
        <p:sp>
          <p:nvSpPr>
            <p:cNvPr id="5" name="4 Rectángulo"/>
            <p:cNvSpPr/>
            <p:nvPr/>
          </p:nvSpPr>
          <p:spPr bwMode="auto">
            <a:xfrm>
              <a:off x="5435600" y="6151563"/>
              <a:ext cx="1800225" cy="3730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_tradnl" sz="1400" dirty="0">
                  <a:solidFill>
                    <a:schemeClr val="tx1"/>
                  </a:solidFill>
                </a:rPr>
                <a:t>Bupropion</a:t>
              </a:r>
              <a:endParaRPr lang="es-ES_tradnl" sz="1200" dirty="0">
                <a:solidFill>
                  <a:schemeClr val="tx1"/>
                </a:solidFill>
              </a:endParaRPr>
            </a:p>
          </p:txBody>
        </p:sp>
        <p:sp>
          <p:nvSpPr>
            <p:cNvPr id="6" name="5 Rectángulo"/>
            <p:cNvSpPr/>
            <p:nvPr/>
          </p:nvSpPr>
          <p:spPr bwMode="auto">
            <a:xfrm>
              <a:off x="4048125" y="5483225"/>
              <a:ext cx="4584700" cy="3492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_tradnl" sz="1400" dirty="0">
                  <a:solidFill>
                    <a:schemeClr val="tx1"/>
                  </a:solidFill>
                </a:rPr>
                <a:t>Usarían  alternativas farmacológicas</a:t>
              </a:r>
            </a:p>
          </p:txBody>
        </p:sp>
        <p:sp>
          <p:nvSpPr>
            <p:cNvPr id="7" name="6 Rectángulo"/>
            <p:cNvSpPr/>
            <p:nvPr/>
          </p:nvSpPr>
          <p:spPr bwMode="auto">
            <a:xfrm>
              <a:off x="4144963" y="4935538"/>
              <a:ext cx="4389437" cy="30003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_tradnl" sz="1400" dirty="0" smtClean="0">
                  <a:solidFill>
                    <a:schemeClr val="tx1"/>
                  </a:solidFill>
                </a:rPr>
                <a:t>Dispuestos a intentarlo de forma </a:t>
              </a:r>
              <a:r>
                <a:rPr lang="es-ES_tradnl" sz="1400" dirty="0" err="1" smtClean="0">
                  <a:solidFill>
                    <a:schemeClr val="tx1"/>
                  </a:solidFill>
                </a:rPr>
                <a:t>inmdiata</a:t>
              </a:r>
              <a:endParaRPr lang="es-ES_tradnl" sz="1400" dirty="0">
                <a:solidFill>
                  <a:schemeClr val="tx1"/>
                </a:solidFill>
              </a:endParaRPr>
            </a:p>
          </p:txBody>
        </p:sp>
        <p:sp>
          <p:nvSpPr>
            <p:cNvPr id="8" name="7 Rectángulo"/>
            <p:cNvSpPr/>
            <p:nvPr/>
          </p:nvSpPr>
          <p:spPr bwMode="auto">
            <a:xfrm>
              <a:off x="3303588" y="1268413"/>
              <a:ext cx="3267075" cy="4984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_tradnl" sz="1400" dirty="0">
                  <a:solidFill>
                    <a:schemeClr val="tx1"/>
                  </a:solidFill>
                </a:rPr>
                <a:t>Población española </a:t>
              </a:r>
            </a:p>
          </p:txBody>
        </p:sp>
        <p:sp>
          <p:nvSpPr>
            <p:cNvPr id="9" name="8 Rectángulo"/>
            <p:cNvSpPr/>
            <p:nvPr/>
          </p:nvSpPr>
          <p:spPr bwMode="auto">
            <a:xfrm>
              <a:off x="3557588" y="2103438"/>
              <a:ext cx="5118100" cy="3603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_tradnl" sz="1400" dirty="0">
                  <a:solidFill>
                    <a:schemeClr val="tx1"/>
                  </a:solidFill>
                </a:rPr>
                <a:t>Población con EPOC (prevalencia + incidencia) </a:t>
              </a:r>
            </a:p>
          </p:txBody>
        </p:sp>
        <p:sp>
          <p:nvSpPr>
            <p:cNvPr id="10" name="9 Rectángulo"/>
            <p:cNvSpPr/>
            <p:nvPr/>
          </p:nvSpPr>
          <p:spPr bwMode="auto">
            <a:xfrm>
              <a:off x="395288" y="2098675"/>
              <a:ext cx="2311400" cy="4000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_tradnl" sz="1200" dirty="0">
                  <a:solidFill>
                    <a:schemeClr val="tx1"/>
                  </a:solidFill>
                </a:rPr>
                <a:t>Población sin EPOC </a:t>
              </a:r>
            </a:p>
          </p:txBody>
        </p:sp>
        <p:sp>
          <p:nvSpPr>
            <p:cNvPr id="11" name="10 Rectángulo"/>
            <p:cNvSpPr/>
            <p:nvPr/>
          </p:nvSpPr>
          <p:spPr bwMode="auto">
            <a:xfrm>
              <a:off x="4703763" y="2865438"/>
              <a:ext cx="3143250" cy="33178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_tradnl" sz="1400" dirty="0">
                  <a:solidFill>
                    <a:schemeClr val="tx1"/>
                  </a:solidFill>
                </a:rPr>
                <a:t>Diagnosticados</a:t>
              </a:r>
            </a:p>
          </p:txBody>
        </p:sp>
        <p:sp>
          <p:nvSpPr>
            <p:cNvPr id="13" name="12 Rectángulo"/>
            <p:cNvSpPr/>
            <p:nvPr/>
          </p:nvSpPr>
          <p:spPr bwMode="auto">
            <a:xfrm>
              <a:off x="4140200" y="3513138"/>
              <a:ext cx="4397375" cy="3476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_tradnl" sz="1400" dirty="0">
                  <a:solidFill>
                    <a:schemeClr val="tx1"/>
                  </a:solidFill>
                </a:rPr>
                <a:t>Fumadores  </a:t>
              </a:r>
            </a:p>
          </p:txBody>
        </p:sp>
        <p:sp>
          <p:nvSpPr>
            <p:cNvPr id="14" name="13 Rectángulo"/>
            <p:cNvSpPr/>
            <p:nvPr/>
          </p:nvSpPr>
          <p:spPr bwMode="auto">
            <a:xfrm>
              <a:off x="411163" y="3489325"/>
              <a:ext cx="2433637" cy="36353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_tradnl" sz="1200" dirty="0">
                  <a:solidFill>
                    <a:schemeClr val="tx1"/>
                  </a:solidFill>
                </a:rPr>
                <a:t>No fumadores</a:t>
              </a:r>
            </a:p>
          </p:txBody>
        </p:sp>
        <p:sp>
          <p:nvSpPr>
            <p:cNvPr id="15" name="14 Rectángulo"/>
            <p:cNvSpPr/>
            <p:nvPr/>
          </p:nvSpPr>
          <p:spPr bwMode="auto">
            <a:xfrm>
              <a:off x="4306888" y="4271963"/>
              <a:ext cx="4090987" cy="3476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_tradnl" sz="1400" dirty="0">
                  <a:solidFill>
                    <a:schemeClr val="tx1"/>
                  </a:solidFill>
                </a:rPr>
                <a:t>Dispuestos a  dejar de fumar </a:t>
              </a:r>
            </a:p>
          </p:txBody>
        </p:sp>
        <p:sp>
          <p:nvSpPr>
            <p:cNvPr id="16" name="15 Rectángulo"/>
            <p:cNvSpPr/>
            <p:nvPr/>
          </p:nvSpPr>
          <p:spPr bwMode="auto">
            <a:xfrm>
              <a:off x="465138" y="4230688"/>
              <a:ext cx="2898775" cy="4953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_tradnl" sz="1200" dirty="0">
                  <a:solidFill>
                    <a:schemeClr val="tx1"/>
                  </a:solidFill>
                </a:rPr>
                <a:t>No dispuestos a dejar de fumar</a:t>
              </a:r>
            </a:p>
          </p:txBody>
        </p:sp>
        <p:cxnSp>
          <p:nvCxnSpPr>
            <p:cNvPr id="18" name="17 Conector angular"/>
            <p:cNvCxnSpPr>
              <a:stCxn id="8" idx="2"/>
              <a:endCxn id="10" idx="0"/>
            </p:cNvCxnSpPr>
            <p:nvPr/>
          </p:nvCxnSpPr>
          <p:spPr bwMode="auto">
            <a:xfrm rot="5400000">
              <a:off x="3078163" y="239713"/>
              <a:ext cx="331787" cy="3386137"/>
            </a:xfrm>
            <a:prstGeom prst="bentConnector3">
              <a:avLst>
                <a:gd name="adj1" fmla="val 50000"/>
              </a:avLst>
            </a:prstGeom>
            <a:solidFill>
              <a:schemeClr val="bg1"/>
            </a:solidFill>
          </p:spPr>
          <p:style>
            <a:lnRef idx="1">
              <a:schemeClr val="accent1"/>
            </a:lnRef>
            <a:fillRef idx="0">
              <a:schemeClr val="accent1"/>
            </a:fillRef>
            <a:effectRef idx="0">
              <a:schemeClr val="accent1"/>
            </a:effectRef>
            <a:fontRef idx="minor">
              <a:schemeClr val="tx1"/>
            </a:fontRef>
          </p:style>
        </p:cxnSp>
        <p:cxnSp>
          <p:nvCxnSpPr>
            <p:cNvPr id="20" name="19 Conector angular"/>
            <p:cNvCxnSpPr/>
            <p:nvPr/>
          </p:nvCxnSpPr>
          <p:spPr bwMode="auto">
            <a:xfrm rot="16200000" flipH="1">
              <a:off x="5391944" y="1313657"/>
              <a:ext cx="260350" cy="1179512"/>
            </a:xfrm>
            <a:prstGeom prst="bentConnector3">
              <a:avLst>
                <a:gd name="adj1" fmla="val 61511"/>
              </a:avLst>
            </a:prstGeom>
            <a:solidFill>
              <a:schemeClr val="bg1"/>
            </a:solidFill>
          </p:spPr>
          <p:style>
            <a:lnRef idx="1">
              <a:schemeClr val="accent1"/>
            </a:lnRef>
            <a:fillRef idx="0">
              <a:schemeClr val="accent1"/>
            </a:fillRef>
            <a:effectRef idx="0">
              <a:schemeClr val="accent1"/>
            </a:effectRef>
            <a:fontRef idx="minor">
              <a:schemeClr val="tx1"/>
            </a:fontRef>
          </p:style>
        </p:cxnSp>
        <p:cxnSp>
          <p:nvCxnSpPr>
            <p:cNvPr id="28" name="27 Conector angular"/>
            <p:cNvCxnSpPr/>
            <p:nvPr/>
          </p:nvCxnSpPr>
          <p:spPr bwMode="auto">
            <a:xfrm rot="5400000">
              <a:off x="3659188" y="442912"/>
              <a:ext cx="427038" cy="4487863"/>
            </a:xfrm>
            <a:prstGeom prst="bentConnector3">
              <a:avLst>
                <a:gd name="adj1" fmla="val 50000"/>
              </a:avLst>
            </a:prstGeom>
            <a:solidFill>
              <a:schemeClr val="bg1"/>
            </a:solidFill>
          </p:spPr>
          <p:style>
            <a:lnRef idx="1">
              <a:schemeClr val="accent1"/>
            </a:lnRef>
            <a:fillRef idx="0">
              <a:schemeClr val="accent1"/>
            </a:fillRef>
            <a:effectRef idx="0">
              <a:schemeClr val="accent1"/>
            </a:effectRef>
            <a:fontRef idx="minor">
              <a:schemeClr val="tx1"/>
            </a:fontRef>
          </p:style>
        </p:cxnSp>
        <p:cxnSp>
          <p:nvCxnSpPr>
            <p:cNvPr id="32" name="31 Conector angular"/>
            <p:cNvCxnSpPr/>
            <p:nvPr/>
          </p:nvCxnSpPr>
          <p:spPr bwMode="auto">
            <a:xfrm rot="5400000">
              <a:off x="3975100" y="1876425"/>
              <a:ext cx="284163" cy="4424363"/>
            </a:xfrm>
            <a:prstGeom prst="bentConnector3">
              <a:avLst>
                <a:gd name="adj1" fmla="val 50000"/>
              </a:avLst>
            </a:prstGeom>
            <a:solidFill>
              <a:schemeClr val="bg1"/>
            </a:solidFill>
          </p:spPr>
          <p:style>
            <a:lnRef idx="1">
              <a:schemeClr val="accent1"/>
            </a:lnRef>
            <a:fillRef idx="0">
              <a:schemeClr val="accent1"/>
            </a:fillRef>
            <a:effectRef idx="0">
              <a:schemeClr val="accent1"/>
            </a:effectRef>
            <a:fontRef idx="minor">
              <a:schemeClr val="tx1"/>
            </a:fontRef>
          </p:style>
        </p:cxnSp>
        <p:cxnSp>
          <p:nvCxnSpPr>
            <p:cNvPr id="34" name="33 Conector angular"/>
            <p:cNvCxnSpPr>
              <a:stCxn id="11" idx="2"/>
              <a:endCxn id="14" idx="0"/>
            </p:cNvCxnSpPr>
            <p:nvPr/>
          </p:nvCxnSpPr>
          <p:spPr bwMode="auto">
            <a:xfrm rot="5400000">
              <a:off x="3805238" y="1019175"/>
              <a:ext cx="292100" cy="4648200"/>
            </a:xfrm>
            <a:prstGeom prst="bentConnector3">
              <a:avLst>
                <a:gd name="adj1" fmla="val 50000"/>
              </a:avLst>
            </a:prstGeom>
            <a:solidFill>
              <a:schemeClr val="bg1"/>
            </a:solidFill>
          </p:spPr>
          <p:style>
            <a:lnRef idx="1">
              <a:schemeClr val="accent1"/>
            </a:lnRef>
            <a:fillRef idx="0">
              <a:schemeClr val="accent1"/>
            </a:fillRef>
            <a:effectRef idx="0">
              <a:schemeClr val="accent1"/>
            </a:effectRef>
            <a:fontRef idx="minor">
              <a:schemeClr val="tx1"/>
            </a:fontRef>
          </p:style>
        </p:cxnSp>
        <p:cxnSp>
          <p:nvCxnSpPr>
            <p:cNvPr id="35" name="34 Conector angular"/>
            <p:cNvCxnSpPr>
              <a:stCxn id="11" idx="2"/>
              <a:endCxn id="13" idx="0"/>
            </p:cNvCxnSpPr>
            <p:nvPr/>
          </p:nvCxnSpPr>
          <p:spPr bwMode="auto">
            <a:xfrm rot="16200000" flipH="1">
              <a:off x="6149181" y="3323432"/>
              <a:ext cx="315913" cy="63500"/>
            </a:xfrm>
            <a:prstGeom prst="bentConnector3">
              <a:avLst>
                <a:gd name="adj1" fmla="val 50000"/>
              </a:avLst>
            </a:prstGeom>
            <a:solidFill>
              <a:schemeClr val="bg1"/>
            </a:solidFill>
          </p:spPr>
          <p:style>
            <a:lnRef idx="1">
              <a:schemeClr val="accent1"/>
            </a:lnRef>
            <a:fillRef idx="0">
              <a:schemeClr val="accent1"/>
            </a:fillRef>
            <a:effectRef idx="0">
              <a:schemeClr val="accent1"/>
            </a:effectRef>
            <a:fontRef idx="minor">
              <a:schemeClr val="tx1"/>
            </a:fontRef>
          </p:style>
        </p:cxnSp>
        <p:cxnSp>
          <p:nvCxnSpPr>
            <p:cNvPr id="36" name="35 Conector angular"/>
            <p:cNvCxnSpPr/>
            <p:nvPr/>
          </p:nvCxnSpPr>
          <p:spPr bwMode="auto">
            <a:xfrm rot="16200000" flipH="1">
              <a:off x="6009481" y="2609057"/>
              <a:ext cx="373063" cy="158750"/>
            </a:xfrm>
            <a:prstGeom prst="bentConnector3">
              <a:avLst>
                <a:gd name="adj1" fmla="val 50000"/>
              </a:avLst>
            </a:prstGeom>
            <a:solidFill>
              <a:schemeClr val="bg1"/>
            </a:solidFill>
          </p:spPr>
          <p:style>
            <a:lnRef idx="1">
              <a:schemeClr val="accent1"/>
            </a:lnRef>
            <a:fillRef idx="0">
              <a:schemeClr val="accent1"/>
            </a:fillRef>
            <a:effectRef idx="0">
              <a:schemeClr val="accent1"/>
            </a:effectRef>
            <a:fontRef idx="minor">
              <a:schemeClr val="tx1"/>
            </a:fontRef>
          </p:style>
        </p:cxnSp>
        <p:sp>
          <p:nvSpPr>
            <p:cNvPr id="45" name="44 Rectángulo"/>
            <p:cNvSpPr/>
            <p:nvPr/>
          </p:nvSpPr>
          <p:spPr bwMode="auto">
            <a:xfrm>
              <a:off x="7451725" y="6151563"/>
              <a:ext cx="1368425" cy="3730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_tradnl" sz="1400" dirty="0">
                  <a:solidFill>
                    <a:schemeClr val="tx1"/>
                  </a:solidFill>
                </a:rPr>
                <a:t>TSN</a:t>
              </a:r>
              <a:endParaRPr lang="es-ES_tradnl" sz="1200" dirty="0">
                <a:solidFill>
                  <a:schemeClr val="tx1"/>
                </a:solidFill>
              </a:endParaRPr>
            </a:p>
          </p:txBody>
        </p:sp>
        <p:cxnSp>
          <p:nvCxnSpPr>
            <p:cNvPr id="65" name="64 Conector angular"/>
            <p:cNvCxnSpPr>
              <a:stCxn id="6" idx="2"/>
              <a:endCxn id="3" idx="0"/>
            </p:cNvCxnSpPr>
            <p:nvPr/>
          </p:nvCxnSpPr>
          <p:spPr bwMode="auto">
            <a:xfrm rot="5400000">
              <a:off x="5134769" y="4945856"/>
              <a:ext cx="319088" cy="2092325"/>
            </a:xfrm>
            <a:prstGeom prst="bentConnector3">
              <a:avLst>
                <a:gd name="adj1" fmla="val 50000"/>
              </a:avLst>
            </a:prstGeom>
            <a:solidFill>
              <a:schemeClr val="bg1"/>
            </a:solidFill>
          </p:spPr>
          <p:style>
            <a:lnRef idx="1">
              <a:schemeClr val="accent1"/>
            </a:lnRef>
            <a:fillRef idx="0">
              <a:schemeClr val="accent1"/>
            </a:fillRef>
            <a:effectRef idx="0">
              <a:schemeClr val="accent1"/>
            </a:effectRef>
            <a:fontRef idx="minor">
              <a:schemeClr val="tx1"/>
            </a:fontRef>
          </p:style>
        </p:cxnSp>
        <p:cxnSp>
          <p:nvCxnSpPr>
            <p:cNvPr id="54" name="53 Conector angular"/>
            <p:cNvCxnSpPr/>
            <p:nvPr/>
          </p:nvCxnSpPr>
          <p:spPr bwMode="auto">
            <a:xfrm rot="16200000" flipH="1">
              <a:off x="6234906" y="4056857"/>
              <a:ext cx="265113" cy="63500"/>
            </a:xfrm>
            <a:prstGeom prst="bentConnector3">
              <a:avLst>
                <a:gd name="adj1" fmla="val 45463"/>
              </a:avLst>
            </a:prstGeom>
            <a:solidFill>
              <a:schemeClr val="bg1"/>
            </a:solidFill>
          </p:spPr>
          <p:style>
            <a:lnRef idx="1">
              <a:schemeClr val="accent1"/>
            </a:lnRef>
            <a:fillRef idx="0">
              <a:schemeClr val="accent1"/>
            </a:fillRef>
            <a:effectRef idx="0">
              <a:schemeClr val="accent1"/>
            </a:effectRef>
            <a:fontRef idx="minor">
              <a:schemeClr val="tx1"/>
            </a:fontRef>
          </p:style>
        </p:cxnSp>
        <p:sp>
          <p:nvSpPr>
            <p:cNvPr id="68" name="67 Flecha abajo"/>
            <p:cNvSpPr/>
            <p:nvPr/>
          </p:nvSpPr>
          <p:spPr>
            <a:xfrm>
              <a:off x="4859338" y="1825625"/>
              <a:ext cx="71437" cy="2159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_tradnl"/>
            </a:p>
          </p:txBody>
        </p:sp>
        <p:sp>
          <p:nvSpPr>
            <p:cNvPr id="69" name="68 Flecha abajo"/>
            <p:cNvSpPr/>
            <p:nvPr/>
          </p:nvSpPr>
          <p:spPr>
            <a:xfrm>
              <a:off x="6269038" y="2492375"/>
              <a:ext cx="103187" cy="3333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_tradnl"/>
            </a:p>
          </p:txBody>
        </p:sp>
        <p:sp>
          <p:nvSpPr>
            <p:cNvPr id="70" name="69 Flecha abajo"/>
            <p:cNvSpPr/>
            <p:nvPr/>
          </p:nvSpPr>
          <p:spPr>
            <a:xfrm>
              <a:off x="6283325" y="3230563"/>
              <a:ext cx="88900" cy="2698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_tradnl"/>
            </a:p>
          </p:txBody>
        </p:sp>
        <p:sp>
          <p:nvSpPr>
            <p:cNvPr id="74" name="73 Flecha abajo"/>
            <p:cNvSpPr/>
            <p:nvPr/>
          </p:nvSpPr>
          <p:spPr>
            <a:xfrm>
              <a:off x="6318250" y="5895975"/>
              <a:ext cx="50800" cy="20161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_tradnl"/>
            </a:p>
          </p:txBody>
        </p:sp>
        <p:sp>
          <p:nvSpPr>
            <p:cNvPr id="71" name="70 Flecha abajo"/>
            <p:cNvSpPr/>
            <p:nvPr/>
          </p:nvSpPr>
          <p:spPr>
            <a:xfrm>
              <a:off x="6286500" y="3886200"/>
              <a:ext cx="107950" cy="3603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_tradnl"/>
            </a:p>
          </p:txBody>
        </p:sp>
        <p:sp>
          <p:nvSpPr>
            <p:cNvPr id="72" name="71 Flecha abajo"/>
            <p:cNvSpPr/>
            <p:nvPr/>
          </p:nvSpPr>
          <p:spPr>
            <a:xfrm>
              <a:off x="6316663" y="4619625"/>
              <a:ext cx="55562" cy="2476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_tradnl"/>
            </a:p>
          </p:txBody>
        </p:sp>
        <p:sp>
          <p:nvSpPr>
            <p:cNvPr id="73" name="72 Flecha abajo"/>
            <p:cNvSpPr/>
            <p:nvPr/>
          </p:nvSpPr>
          <p:spPr>
            <a:xfrm>
              <a:off x="6303963" y="5300663"/>
              <a:ext cx="55562" cy="1301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_tradnl"/>
            </a:p>
          </p:txBody>
        </p:sp>
        <p:sp>
          <p:nvSpPr>
            <p:cNvPr id="75" name="74 Flecha abajo"/>
            <p:cNvSpPr/>
            <p:nvPr/>
          </p:nvSpPr>
          <p:spPr>
            <a:xfrm rot="5400000">
              <a:off x="6197601" y="5924550"/>
              <a:ext cx="55562" cy="12858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_tradnl"/>
            </a:p>
          </p:txBody>
        </p:sp>
        <p:sp>
          <p:nvSpPr>
            <p:cNvPr id="76" name="75 Flecha abajo"/>
            <p:cNvSpPr/>
            <p:nvPr/>
          </p:nvSpPr>
          <p:spPr>
            <a:xfrm rot="16200000">
              <a:off x="6436519" y="5918994"/>
              <a:ext cx="55563" cy="1301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_tradnl"/>
            </a:p>
          </p:txBody>
        </p:sp>
        <p:sp>
          <p:nvSpPr>
            <p:cNvPr id="12" name="11 Rectángulo"/>
            <p:cNvSpPr/>
            <p:nvPr/>
          </p:nvSpPr>
          <p:spPr bwMode="auto">
            <a:xfrm>
              <a:off x="411163" y="2890838"/>
              <a:ext cx="2433637" cy="3730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_tradnl" sz="1200" dirty="0">
                  <a:solidFill>
                    <a:schemeClr val="tx1"/>
                  </a:solidFill>
                </a:rPr>
                <a:t>No diagnosticados</a:t>
              </a:r>
            </a:p>
          </p:txBody>
        </p:sp>
      </p:gr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1 Título"/>
          <p:cNvSpPr>
            <a:spLocks noGrp="1"/>
          </p:cNvSpPr>
          <p:nvPr>
            <p:ph type="title"/>
          </p:nvPr>
        </p:nvSpPr>
        <p:spPr>
          <a:xfrm>
            <a:off x="251520" y="188640"/>
            <a:ext cx="7704856" cy="576064"/>
          </a:xfrm>
        </p:spPr>
        <p:txBody>
          <a:bodyPr/>
          <a:lstStyle/>
          <a:p>
            <a:pPr eaLnBrk="1" fontAlgn="auto" hangingPunct="1">
              <a:spcAft>
                <a:spcPts val="0"/>
              </a:spcAft>
              <a:defRPr/>
            </a:pPr>
            <a:r>
              <a:rPr lang="es-ES_tradnl" sz="2800" u="sng" dirty="0" smtClean="0">
                <a:solidFill>
                  <a:schemeClr val="tx1"/>
                </a:solidFill>
              </a:rPr>
              <a:t>Métodos: </a:t>
            </a:r>
            <a:r>
              <a:rPr lang="es-ES_tradnl" sz="2400" u="sng" dirty="0" smtClean="0">
                <a:solidFill>
                  <a:schemeClr val="tx1"/>
                </a:solidFill>
              </a:rPr>
              <a:t>Árbol de pacientes (estructura).</a:t>
            </a:r>
            <a:endParaRPr lang="es-ES_tradnl" sz="2800" u="sng" dirty="0" smtClean="0">
              <a:solidFill>
                <a:schemeClr val="tx1"/>
              </a:solidFill>
            </a:endParaRPr>
          </a:p>
        </p:txBody>
      </p:sp>
      <p:grpSp>
        <p:nvGrpSpPr>
          <p:cNvPr id="2" name="22 Grupo"/>
          <p:cNvGrpSpPr>
            <a:grpSpLocks/>
          </p:cNvGrpSpPr>
          <p:nvPr/>
        </p:nvGrpSpPr>
        <p:grpSpPr bwMode="auto">
          <a:xfrm>
            <a:off x="1187450" y="1100138"/>
            <a:ext cx="7127875" cy="4370387"/>
            <a:chOff x="1331913" y="892175"/>
            <a:chExt cx="7127875" cy="4370388"/>
          </a:xfrm>
        </p:grpSpPr>
        <p:sp>
          <p:nvSpPr>
            <p:cNvPr id="62" name="61 Flecha abajo"/>
            <p:cNvSpPr/>
            <p:nvPr/>
          </p:nvSpPr>
          <p:spPr>
            <a:xfrm>
              <a:off x="4716463" y="2082800"/>
              <a:ext cx="142875" cy="129698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_tradnl"/>
            </a:p>
          </p:txBody>
        </p:sp>
        <p:cxnSp>
          <p:nvCxnSpPr>
            <p:cNvPr id="26" name="25 Conector recto de flecha"/>
            <p:cNvCxnSpPr/>
            <p:nvPr/>
          </p:nvCxnSpPr>
          <p:spPr>
            <a:xfrm>
              <a:off x="2484438" y="2708275"/>
              <a:ext cx="0" cy="191770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24" name="23 Conector recto de flecha"/>
            <p:cNvCxnSpPr/>
            <p:nvPr/>
          </p:nvCxnSpPr>
          <p:spPr>
            <a:xfrm flipH="1">
              <a:off x="2555876" y="3789363"/>
              <a:ext cx="3240087" cy="792163"/>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59" name="58 Flecha abajo"/>
            <p:cNvSpPr/>
            <p:nvPr/>
          </p:nvSpPr>
          <p:spPr>
            <a:xfrm>
              <a:off x="6804026" y="2119312"/>
              <a:ext cx="144462" cy="12969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_tradnl"/>
            </a:p>
          </p:txBody>
        </p:sp>
        <p:sp>
          <p:nvSpPr>
            <p:cNvPr id="55" name="54 Flecha abajo"/>
            <p:cNvSpPr/>
            <p:nvPr/>
          </p:nvSpPr>
          <p:spPr>
            <a:xfrm>
              <a:off x="6804026" y="1165225"/>
              <a:ext cx="144462" cy="1295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_tradnl"/>
            </a:p>
          </p:txBody>
        </p:sp>
        <p:sp>
          <p:nvSpPr>
            <p:cNvPr id="53" name="52 Flecha abajo"/>
            <p:cNvSpPr/>
            <p:nvPr/>
          </p:nvSpPr>
          <p:spPr>
            <a:xfrm>
              <a:off x="4716463" y="1165225"/>
              <a:ext cx="142875" cy="1295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_tradnl"/>
            </a:p>
          </p:txBody>
        </p:sp>
        <p:sp>
          <p:nvSpPr>
            <p:cNvPr id="48" name="47 Flecha abajo"/>
            <p:cNvSpPr/>
            <p:nvPr/>
          </p:nvSpPr>
          <p:spPr>
            <a:xfrm>
              <a:off x="2411413" y="1165225"/>
              <a:ext cx="144463" cy="1295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_tradnl"/>
            </a:p>
          </p:txBody>
        </p:sp>
        <p:sp>
          <p:nvSpPr>
            <p:cNvPr id="3" name="2 Rectángulo"/>
            <p:cNvSpPr/>
            <p:nvPr/>
          </p:nvSpPr>
          <p:spPr bwMode="auto">
            <a:xfrm>
              <a:off x="1331913" y="892175"/>
              <a:ext cx="2303463" cy="3603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_tradnl" dirty="0">
                  <a:solidFill>
                    <a:schemeClr val="tx1"/>
                  </a:solidFill>
                </a:rPr>
                <a:t>Vareniclina</a:t>
              </a:r>
            </a:p>
          </p:txBody>
        </p:sp>
        <p:sp>
          <p:nvSpPr>
            <p:cNvPr id="5" name="4 Rectángulo"/>
            <p:cNvSpPr/>
            <p:nvPr/>
          </p:nvSpPr>
          <p:spPr bwMode="auto">
            <a:xfrm>
              <a:off x="3779838" y="892175"/>
              <a:ext cx="2160588" cy="3603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_tradnl" dirty="0">
                  <a:solidFill>
                    <a:schemeClr val="tx1"/>
                  </a:solidFill>
                </a:rPr>
                <a:t>Bupropion</a:t>
              </a:r>
            </a:p>
          </p:txBody>
        </p:sp>
        <p:sp>
          <p:nvSpPr>
            <p:cNvPr id="45" name="44 Rectángulo"/>
            <p:cNvSpPr/>
            <p:nvPr/>
          </p:nvSpPr>
          <p:spPr bwMode="auto">
            <a:xfrm>
              <a:off x="6043613" y="892175"/>
              <a:ext cx="1697038" cy="3603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_tradnl" dirty="0">
                  <a:solidFill>
                    <a:schemeClr val="tx1"/>
                  </a:solidFill>
                </a:rPr>
                <a:t>TSN</a:t>
              </a:r>
            </a:p>
          </p:txBody>
        </p:sp>
        <p:sp>
          <p:nvSpPr>
            <p:cNvPr id="52" name="51 Rectángulo"/>
            <p:cNvSpPr/>
            <p:nvPr/>
          </p:nvSpPr>
          <p:spPr bwMode="auto">
            <a:xfrm>
              <a:off x="1331913" y="1468437"/>
              <a:ext cx="6408738" cy="687388"/>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_tradnl" sz="1600" b="1" dirty="0">
                  <a:solidFill>
                    <a:schemeClr val="bg1"/>
                  </a:solidFill>
                  <a:effectLst>
                    <a:outerShdw blurRad="38100" dist="38100" dir="2700000" algn="tl">
                      <a:srgbClr val="000000">
                        <a:alpha val="43137"/>
                      </a:srgbClr>
                    </a:outerShdw>
                  </a:effectLst>
                </a:rPr>
                <a:t>Eficacia: Tasas de abstinencia continua a las 52 semanas en EPOC con 12 semanas de tratamiento</a:t>
              </a:r>
            </a:p>
          </p:txBody>
        </p:sp>
        <p:sp>
          <p:nvSpPr>
            <p:cNvPr id="56" name="55 Rectángulo"/>
            <p:cNvSpPr/>
            <p:nvPr/>
          </p:nvSpPr>
          <p:spPr bwMode="auto">
            <a:xfrm>
              <a:off x="1331913" y="2519362"/>
              <a:ext cx="2303463" cy="3603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_tradnl" dirty="0">
                  <a:solidFill>
                    <a:schemeClr val="tx1"/>
                  </a:solidFill>
                </a:rPr>
                <a:t>Abstinentes</a:t>
              </a:r>
            </a:p>
          </p:txBody>
        </p:sp>
        <p:sp>
          <p:nvSpPr>
            <p:cNvPr id="57" name="56 Rectángulo"/>
            <p:cNvSpPr/>
            <p:nvPr/>
          </p:nvSpPr>
          <p:spPr bwMode="auto">
            <a:xfrm>
              <a:off x="3779838" y="2519362"/>
              <a:ext cx="2160588" cy="3603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_tradnl" dirty="0">
                  <a:solidFill>
                    <a:schemeClr val="tx1"/>
                  </a:solidFill>
                </a:rPr>
                <a:t>Fracasos</a:t>
              </a:r>
            </a:p>
          </p:txBody>
        </p:sp>
        <p:sp>
          <p:nvSpPr>
            <p:cNvPr id="58" name="57 Rectángulo"/>
            <p:cNvSpPr/>
            <p:nvPr/>
          </p:nvSpPr>
          <p:spPr bwMode="auto">
            <a:xfrm>
              <a:off x="6043613" y="2519362"/>
              <a:ext cx="1697038" cy="3603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_tradnl" dirty="0">
                  <a:solidFill>
                    <a:schemeClr val="tx1"/>
                  </a:solidFill>
                </a:rPr>
                <a:t>Recaídas</a:t>
              </a:r>
            </a:p>
          </p:txBody>
        </p:sp>
        <p:sp>
          <p:nvSpPr>
            <p:cNvPr id="64" name="63 Rectángulo"/>
            <p:cNvSpPr/>
            <p:nvPr/>
          </p:nvSpPr>
          <p:spPr bwMode="auto">
            <a:xfrm>
              <a:off x="3779838" y="3429000"/>
              <a:ext cx="3960813" cy="576262"/>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_tradnl" sz="1600" b="1" dirty="0">
                  <a:solidFill>
                    <a:schemeClr val="bg1"/>
                  </a:solidFill>
                  <a:effectLst>
                    <a:outerShdw blurRad="38100" dist="38100" dir="2700000" algn="tl">
                      <a:srgbClr val="000000">
                        <a:alpha val="43137"/>
                      </a:srgbClr>
                    </a:outerShdw>
                  </a:effectLst>
                </a:rPr>
                <a:t>Hasta 3 intentos adicionales en no abstinentes y recaídas </a:t>
              </a:r>
            </a:p>
          </p:txBody>
        </p:sp>
        <p:sp>
          <p:nvSpPr>
            <p:cNvPr id="67" name="66 Rectángulo"/>
            <p:cNvSpPr/>
            <p:nvPr/>
          </p:nvSpPr>
          <p:spPr bwMode="auto">
            <a:xfrm>
              <a:off x="1331913" y="4686301"/>
              <a:ext cx="6408738" cy="5762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_tradnl" sz="1600" b="1" dirty="0">
                  <a:solidFill>
                    <a:schemeClr val="tx1"/>
                  </a:solidFill>
                  <a:effectLst>
                    <a:outerShdw blurRad="38100" dist="38100" dir="2700000" algn="tl">
                      <a:srgbClr val="000000">
                        <a:alpha val="43137"/>
                      </a:srgbClr>
                    </a:outerShdw>
                  </a:effectLst>
                </a:rPr>
                <a:t>Pacientes acumulados en </a:t>
              </a:r>
              <a:r>
                <a:rPr lang="es-ES_tradnl" sz="1600" b="1" dirty="0" smtClean="0">
                  <a:solidFill>
                    <a:schemeClr val="tx1"/>
                  </a:solidFill>
                  <a:effectLst>
                    <a:outerShdw blurRad="38100" dist="38100" dir="2700000" algn="tl">
                      <a:srgbClr val="000000">
                        <a:alpha val="43137"/>
                      </a:srgbClr>
                    </a:outerShdw>
                  </a:effectLst>
                </a:rPr>
                <a:t>abstinencia </a:t>
              </a:r>
              <a:r>
                <a:rPr lang="es-ES_tradnl" sz="1600" b="1" dirty="0">
                  <a:solidFill>
                    <a:schemeClr val="tx1"/>
                  </a:solidFill>
                  <a:effectLst>
                    <a:outerShdw blurRad="38100" dist="38100" dir="2700000" algn="tl">
                      <a:srgbClr val="000000">
                        <a:alpha val="43137"/>
                      </a:srgbClr>
                    </a:outerShdw>
                  </a:effectLst>
                </a:rPr>
                <a:t>en el periodo de 5 años de modelización</a:t>
              </a:r>
            </a:p>
          </p:txBody>
        </p:sp>
        <p:sp>
          <p:nvSpPr>
            <p:cNvPr id="27" name="26 Flecha curvada hacia la izquierda"/>
            <p:cNvSpPr/>
            <p:nvPr/>
          </p:nvSpPr>
          <p:spPr>
            <a:xfrm flipV="1">
              <a:off x="7812088" y="2636837"/>
              <a:ext cx="647700" cy="1152525"/>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_tradnl">
                <a:solidFill>
                  <a:schemeClr val="tx1"/>
                </a:solidFill>
              </a:endParaRPr>
            </a:p>
          </p:txBody>
        </p:sp>
        <p:sp>
          <p:nvSpPr>
            <p:cNvPr id="31" name="30 Rectángulo"/>
            <p:cNvSpPr/>
            <p:nvPr/>
          </p:nvSpPr>
          <p:spPr bwMode="auto">
            <a:xfrm>
              <a:off x="1547813" y="3429000"/>
              <a:ext cx="1863725" cy="576262"/>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_tradnl" sz="1600" b="1" dirty="0">
                  <a:solidFill>
                    <a:schemeClr val="bg1"/>
                  </a:solidFill>
                  <a:effectLst>
                    <a:outerShdw blurRad="38100" dist="38100" dir="2700000" algn="tl">
                      <a:srgbClr val="000000">
                        <a:alpha val="43137"/>
                      </a:srgbClr>
                    </a:outerShdw>
                  </a:effectLst>
                </a:rPr>
                <a:t>2ª a 5ª año de AIP</a:t>
              </a:r>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1 Título"/>
          <p:cNvSpPr>
            <a:spLocks noGrp="1"/>
          </p:cNvSpPr>
          <p:nvPr>
            <p:ph type="title"/>
          </p:nvPr>
        </p:nvSpPr>
        <p:spPr>
          <a:xfrm>
            <a:off x="251520" y="332656"/>
            <a:ext cx="7704856" cy="432048"/>
          </a:xfrm>
        </p:spPr>
        <p:txBody>
          <a:bodyPr/>
          <a:lstStyle/>
          <a:p>
            <a:pPr eaLnBrk="1" fontAlgn="auto" hangingPunct="1">
              <a:spcAft>
                <a:spcPts val="0"/>
              </a:spcAft>
              <a:defRPr/>
            </a:pPr>
            <a:r>
              <a:rPr lang="es-ES_tradnl" sz="2800" u="sng" dirty="0" smtClean="0">
                <a:solidFill>
                  <a:schemeClr val="tx1"/>
                </a:solidFill>
              </a:rPr>
              <a:t>Métodos: </a:t>
            </a:r>
            <a:r>
              <a:rPr lang="es-ES_tradnl" sz="2400" u="sng" dirty="0" smtClean="0">
                <a:solidFill>
                  <a:schemeClr val="tx1"/>
                </a:solidFill>
              </a:rPr>
              <a:t>Árbol de pacientes con asunciones escenario actual.</a:t>
            </a:r>
            <a:endParaRPr lang="es-ES_tradnl" sz="2800" u="sng" dirty="0" smtClean="0">
              <a:solidFill>
                <a:schemeClr val="tx1"/>
              </a:solidFill>
            </a:endParaRPr>
          </a:p>
        </p:txBody>
      </p:sp>
      <p:grpSp>
        <p:nvGrpSpPr>
          <p:cNvPr id="22531" name="37 Grupo"/>
          <p:cNvGrpSpPr>
            <a:grpSpLocks/>
          </p:cNvGrpSpPr>
          <p:nvPr/>
        </p:nvGrpSpPr>
        <p:grpSpPr bwMode="auto">
          <a:xfrm>
            <a:off x="395288" y="1052513"/>
            <a:ext cx="8424862" cy="5256212"/>
            <a:chOff x="395288" y="1268413"/>
            <a:chExt cx="8424862" cy="5256212"/>
          </a:xfrm>
        </p:grpSpPr>
        <p:cxnSp>
          <p:nvCxnSpPr>
            <p:cNvPr id="125" name="124 Conector angular"/>
            <p:cNvCxnSpPr>
              <a:stCxn id="6" idx="2"/>
              <a:endCxn id="45" idx="0"/>
            </p:cNvCxnSpPr>
            <p:nvPr/>
          </p:nvCxnSpPr>
          <p:spPr bwMode="auto">
            <a:xfrm rot="16200000" flipH="1">
              <a:off x="7078663" y="5094287"/>
              <a:ext cx="319088" cy="1795463"/>
            </a:xfrm>
            <a:prstGeom prst="bentConnector3">
              <a:avLst>
                <a:gd name="adj1" fmla="val 50000"/>
              </a:avLst>
            </a:prstGeom>
            <a:solidFill>
              <a:schemeClr val="bg1"/>
            </a:solidFill>
          </p:spPr>
          <p:style>
            <a:lnRef idx="1">
              <a:schemeClr val="accent1"/>
            </a:lnRef>
            <a:fillRef idx="0">
              <a:schemeClr val="accent1"/>
            </a:fillRef>
            <a:effectRef idx="0">
              <a:schemeClr val="accent1"/>
            </a:effectRef>
            <a:fontRef idx="minor">
              <a:schemeClr val="tx1"/>
            </a:fontRef>
          </p:style>
        </p:cxnSp>
        <p:cxnSp>
          <p:nvCxnSpPr>
            <p:cNvPr id="61" name="60 Conector angular"/>
            <p:cNvCxnSpPr/>
            <p:nvPr/>
          </p:nvCxnSpPr>
          <p:spPr bwMode="auto">
            <a:xfrm rot="5400000">
              <a:off x="6111081" y="5384007"/>
              <a:ext cx="454025" cy="4762"/>
            </a:xfrm>
            <a:prstGeom prst="bentConnector3">
              <a:avLst>
                <a:gd name="adj1" fmla="val 50000"/>
              </a:avLst>
            </a:prstGeom>
            <a:solidFill>
              <a:schemeClr val="bg1"/>
            </a:solidFill>
          </p:spPr>
          <p:style>
            <a:lnRef idx="1">
              <a:schemeClr val="accent1"/>
            </a:lnRef>
            <a:fillRef idx="0">
              <a:schemeClr val="accent1"/>
            </a:fillRef>
            <a:effectRef idx="0">
              <a:schemeClr val="accent1"/>
            </a:effectRef>
            <a:fontRef idx="minor">
              <a:schemeClr val="tx1"/>
            </a:fontRef>
          </p:style>
        </p:cxnSp>
        <p:cxnSp>
          <p:nvCxnSpPr>
            <p:cNvPr id="60" name="59 Conector angular"/>
            <p:cNvCxnSpPr/>
            <p:nvPr/>
          </p:nvCxnSpPr>
          <p:spPr bwMode="auto">
            <a:xfrm rot="5400000">
              <a:off x="6116638" y="4830763"/>
              <a:ext cx="454025" cy="3175"/>
            </a:xfrm>
            <a:prstGeom prst="bentConnector3">
              <a:avLst>
                <a:gd name="adj1" fmla="val 50000"/>
              </a:avLst>
            </a:prstGeom>
            <a:solidFill>
              <a:schemeClr val="bg1"/>
            </a:solidFill>
          </p:spPr>
          <p:style>
            <a:lnRef idx="1">
              <a:schemeClr val="accent1"/>
            </a:lnRef>
            <a:fillRef idx="0">
              <a:schemeClr val="accent1"/>
            </a:fillRef>
            <a:effectRef idx="0">
              <a:schemeClr val="accent1"/>
            </a:effectRef>
            <a:fontRef idx="minor">
              <a:schemeClr val="tx1"/>
            </a:fontRef>
          </p:style>
        </p:cxnSp>
        <p:sp>
          <p:nvSpPr>
            <p:cNvPr id="3" name="2 Rectángulo"/>
            <p:cNvSpPr/>
            <p:nvPr/>
          </p:nvSpPr>
          <p:spPr bwMode="auto">
            <a:xfrm>
              <a:off x="3276600" y="6151563"/>
              <a:ext cx="1943100" cy="3730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_tradnl" sz="1400" dirty="0">
                  <a:solidFill>
                    <a:schemeClr val="tx1"/>
                  </a:solidFill>
                </a:rPr>
                <a:t>Vareniclina: </a:t>
              </a:r>
              <a:r>
                <a:rPr lang="es-ES_tradnl" sz="1400" b="1" dirty="0">
                  <a:solidFill>
                    <a:schemeClr val="tx1"/>
                  </a:solidFill>
                  <a:effectLst>
                    <a:outerShdw blurRad="38100" dist="38100" dir="2700000" algn="tl">
                      <a:srgbClr val="000000">
                        <a:alpha val="43137"/>
                      </a:srgbClr>
                    </a:outerShdw>
                  </a:effectLst>
                </a:rPr>
                <a:t>21,9%</a:t>
              </a:r>
              <a:endParaRPr lang="es-ES_tradnl" sz="1200" b="1" dirty="0">
                <a:solidFill>
                  <a:schemeClr val="tx1"/>
                </a:solidFill>
                <a:effectLst>
                  <a:outerShdw blurRad="38100" dist="38100" dir="2700000" algn="tl">
                    <a:srgbClr val="000000">
                      <a:alpha val="43137"/>
                    </a:srgbClr>
                  </a:outerShdw>
                </a:effectLst>
              </a:endParaRPr>
            </a:p>
          </p:txBody>
        </p:sp>
        <p:sp>
          <p:nvSpPr>
            <p:cNvPr id="5" name="4 Rectángulo"/>
            <p:cNvSpPr/>
            <p:nvPr/>
          </p:nvSpPr>
          <p:spPr bwMode="auto">
            <a:xfrm>
              <a:off x="5435600" y="6151563"/>
              <a:ext cx="1800225" cy="3730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_tradnl" sz="1400" dirty="0">
                  <a:solidFill>
                    <a:schemeClr val="tx1"/>
                  </a:solidFill>
                </a:rPr>
                <a:t>Bupropion: </a:t>
              </a:r>
              <a:r>
                <a:rPr lang="es-ES_tradnl" sz="1400" b="1" dirty="0">
                  <a:solidFill>
                    <a:schemeClr val="tx1"/>
                  </a:solidFill>
                  <a:effectLst>
                    <a:outerShdw blurRad="38100" dist="38100" dir="2700000" algn="tl">
                      <a:srgbClr val="000000">
                        <a:alpha val="43137"/>
                      </a:srgbClr>
                    </a:outerShdw>
                  </a:effectLst>
                </a:rPr>
                <a:t>25,1%</a:t>
              </a:r>
              <a:endParaRPr lang="es-ES_tradnl" sz="1200" b="1" dirty="0">
                <a:solidFill>
                  <a:schemeClr val="tx1"/>
                </a:solidFill>
                <a:effectLst>
                  <a:outerShdw blurRad="38100" dist="38100" dir="2700000" algn="tl">
                    <a:srgbClr val="000000">
                      <a:alpha val="43137"/>
                    </a:srgbClr>
                  </a:outerShdw>
                </a:effectLst>
              </a:endParaRPr>
            </a:p>
          </p:txBody>
        </p:sp>
        <p:sp>
          <p:nvSpPr>
            <p:cNvPr id="6" name="5 Rectángulo"/>
            <p:cNvSpPr/>
            <p:nvPr/>
          </p:nvSpPr>
          <p:spPr bwMode="auto">
            <a:xfrm>
              <a:off x="4048125" y="5483225"/>
              <a:ext cx="4584700" cy="3492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_tradnl" sz="1400" dirty="0">
                  <a:solidFill>
                    <a:schemeClr val="tx1"/>
                  </a:solidFill>
                </a:rPr>
                <a:t>Usarían  alternativas farmacológicas: </a:t>
              </a:r>
              <a:r>
                <a:rPr lang="es-ES_tradnl" sz="1400" b="1" dirty="0" smtClean="0">
                  <a:solidFill>
                    <a:schemeClr val="tx1"/>
                  </a:solidFill>
                  <a:effectLst>
                    <a:outerShdw blurRad="38100" dist="38100" dir="2700000" algn="tl">
                      <a:srgbClr val="000000">
                        <a:alpha val="43137"/>
                      </a:srgbClr>
                    </a:outerShdw>
                  </a:effectLst>
                </a:rPr>
                <a:t>13,9 </a:t>
              </a:r>
              <a:r>
                <a:rPr lang="es-ES_tradnl" sz="1400" b="1" dirty="0">
                  <a:solidFill>
                    <a:schemeClr val="tx1"/>
                  </a:solidFill>
                  <a:effectLst>
                    <a:outerShdw blurRad="38100" dist="38100" dir="2700000" algn="tl">
                      <a:srgbClr val="000000">
                        <a:alpha val="43137"/>
                      </a:srgbClr>
                    </a:outerShdw>
                  </a:effectLst>
                </a:rPr>
                <a:t>%</a:t>
              </a:r>
            </a:p>
          </p:txBody>
        </p:sp>
        <p:sp>
          <p:nvSpPr>
            <p:cNvPr id="7" name="6 Rectángulo"/>
            <p:cNvSpPr/>
            <p:nvPr/>
          </p:nvSpPr>
          <p:spPr bwMode="auto">
            <a:xfrm>
              <a:off x="4133850" y="4957763"/>
              <a:ext cx="4389438" cy="30003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_tradnl" sz="1400" dirty="0" smtClean="0">
                  <a:solidFill>
                    <a:schemeClr val="tx1"/>
                  </a:solidFill>
                </a:rPr>
                <a:t>Preparación: </a:t>
              </a:r>
              <a:r>
                <a:rPr lang="es-ES_tradnl" sz="1400" b="1" dirty="0" smtClean="0">
                  <a:solidFill>
                    <a:schemeClr val="tx1"/>
                  </a:solidFill>
                  <a:effectLst>
                    <a:outerShdw blurRad="38100" dist="38100" dir="2700000" algn="tl">
                      <a:srgbClr val="000000">
                        <a:alpha val="43137"/>
                      </a:srgbClr>
                    </a:outerShdw>
                  </a:effectLst>
                </a:rPr>
                <a:t>42,8</a:t>
              </a:r>
              <a:r>
                <a:rPr lang="es-ES_tradnl" sz="1400" b="1" dirty="0">
                  <a:solidFill>
                    <a:schemeClr val="tx1"/>
                  </a:solidFill>
                  <a:effectLst>
                    <a:outerShdw blurRad="38100" dist="38100" dir="2700000" algn="tl">
                      <a:srgbClr val="000000">
                        <a:alpha val="43137"/>
                      </a:srgbClr>
                    </a:outerShdw>
                  </a:effectLst>
                </a:rPr>
                <a:t>%</a:t>
              </a:r>
            </a:p>
          </p:txBody>
        </p:sp>
        <p:sp>
          <p:nvSpPr>
            <p:cNvPr id="8" name="7 Rectángulo"/>
            <p:cNvSpPr/>
            <p:nvPr/>
          </p:nvSpPr>
          <p:spPr bwMode="auto">
            <a:xfrm>
              <a:off x="3303588" y="1268413"/>
              <a:ext cx="3267075" cy="4984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_tradnl" sz="1400" dirty="0">
                  <a:solidFill>
                    <a:schemeClr val="tx1"/>
                  </a:solidFill>
                </a:rPr>
                <a:t>Población española </a:t>
              </a:r>
            </a:p>
            <a:p>
              <a:pPr algn="ctr">
                <a:defRPr/>
              </a:pPr>
              <a:r>
                <a:rPr lang="es-ES_tradnl" sz="1400" b="1" dirty="0">
                  <a:solidFill>
                    <a:schemeClr val="tx1"/>
                  </a:solidFill>
                  <a:effectLst>
                    <a:outerShdw blurRad="38100" dist="38100" dir="2700000" algn="tl">
                      <a:srgbClr val="000000">
                        <a:alpha val="43137"/>
                      </a:srgbClr>
                    </a:outerShdw>
                  </a:effectLst>
                </a:rPr>
                <a:t>40+ años</a:t>
              </a:r>
            </a:p>
          </p:txBody>
        </p:sp>
        <p:sp>
          <p:nvSpPr>
            <p:cNvPr id="9" name="8 Rectángulo"/>
            <p:cNvSpPr/>
            <p:nvPr/>
          </p:nvSpPr>
          <p:spPr bwMode="auto">
            <a:xfrm>
              <a:off x="3557588" y="2041525"/>
              <a:ext cx="5118100" cy="5365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_tradnl" sz="1400" dirty="0">
                  <a:solidFill>
                    <a:schemeClr val="tx1"/>
                  </a:solidFill>
                </a:rPr>
                <a:t>Población con EPOC (prevalencia + incidencia) </a:t>
              </a:r>
            </a:p>
            <a:p>
              <a:pPr algn="ctr">
                <a:defRPr/>
              </a:pPr>
              <a:r>
                <a:rPr lang="es-ES_tradnl" sz="1400" b="1" dirty="0">
                  <a:solidFill>
                    <a:schemeClr val="tx1"/>
                  </a:solidFill>
                  <a:effectLst>
                    <a:outerShdw blurRad="38100" dist="38100" dir="2700000" algn="tl">
                      <a:srgbClr val="000000">
                        <a:alpha val="43137"/>
                      </a:srgbClr>
                    </a:outerShdw>
                  </a:effectLst>
                </a:rPr>
                <a:t>40-69 años: 4,5%; 70+ años: 18,1% </a:t>
              </a:r>
            </a:p>
          </p:txBody>
        </p:sp>
        <p:sp>
          <p:nvSpPr>
            <p:cNvPr id="10" name="9 Rectángulo"/>
            <p:cNvSpPr/>
            <p:nvPr/>
          </p:nvSpPr>
          <p:spPr bwMode="auto">
            <a:xfrm>
              <a:off x="395288" y="2098675"/>
              <a:ext cx="2311400" cy="4000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_tradnl" sz="1200" dirty="0">
                  <a:solidFill>
                    <a:schemeClr val="tx1"/>
                  </a:solidFill>
                </a:rPr>
                <a:t>Población sin EPOC 95,5%</a:t>
              </a:r>
            </a:p>
          </p:txBody>
        </p:sp>
        <p:sp>
          <p:nvSpPr>
            <p:cNvPr id="11" name="10 Rectángulo"/>
            <p:cNvSpPr/>
            <p:nvPr/>
          </p:nvSpPr>
          <p:spPr bwMode="auto">
            <a:xfrm>
              <a:off x="4703763" y="2865438"/>
              <a:ext cx="3143250" cy="33178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_tradnl" sz="1400" dirty="0">
                  <a:solidFill>
                    <a:schemeClr val="tx1"/>
                  </a:solidFill>
                </a:rPr>
                <a:t>Diagnosticados: </a:t>
              </a:r>
              <a:r>
                <a:rPr lang="es-ES_tradnl" sz="1400" b="1" dirty="0" smtClean="0">
                  <a:solidFill>
                    <a:schemeClr val="tx1"/>
                  </a:solidFill>
                  <a:effectLst>
                    <a:outerShdw blurRad="38100" dist="38100" dir="2700000" algn="tl">
                      <a:srgbClr val="000000">
                        <a:alpha val="43137"/>
                      </a:srgbClr>
                    </a:outerShdw>
                  </a:effectLst>
                </a:rPr>
                <a:t>27,0%</a:t>
              </a:r>
              <a:r>
                <a:rPr lang="es-ES_tradnl" sz="1400" dirty="0" smtClean="0">
                  <a:solidFill>
                    <a:schemeClr val="tx1"/>
                  </a:solidFill>
                </a:rPr>
                <a:t> </a:t>
              </a:r>
              <a:endParaRPr lang="es-ES_tradnl" sz="1400" dirty="0">
                <a:solidFill>
                  <a:schemeClr val="tx1"/>
                </a:solidFill>
              </a:endParaRPr>
            </a:p>
          </p:txBody>
        </p:sp>
        <p:sp>
          <p:nvSpPr>
            <p:cNvPr id="12" name="11 Rectángulo"/>
            <p:cNvSpPr/>
            <p:nvPr/>
          </p:nvSpPr>
          <p:spPr bwMode="auto">
            <a:xfrm>
              <a:off x="411163" y="2890838"/>
              <a:ext cx="2433637" cy="3730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_tradnl" sz="1200" dirty="0">
                  <a:solidFill>
                    <a:schemeClr val="tx1"/>
                  </a:solidFill>
                </a:rPr>
                <a:t>No diagnosticados 73%</a:t>
              </a:r>
            </a:p>
          </p:txBody>
        </p:sp>
        <p:sp>
          <p:nvSpPr>
            <p:cNvPr id="13" name="12 Rectángulo"/>
            <p:cNvSpPr/>
            <p:nvPr/>
          </p:nvSpPr>
          <p:spPr bwMode="auto">
            <a:xfrm>
              <a:off x="4140200" y="3462338"/>
              <a:ext cx="4397375" cy="48418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_tradnl" sz="1400" dirty="0">
                  <a:solidFill>
                    <a:schemeClr val="tx1"/>
                  </a:solidFill>
                </a:rPr>
                <a:t>Fumadores  </a:t>
              </a:r>
            </a:p>
            <a:p>
              <a:pPr algn="ctr">
                <a:defRPr/>
              </a:pPr>
              <a:r>
                <a:rPr lang="es-ES_tradnl" sz="1400" b="1" dirty="0">
                  <a:solidFill>
                    <a:schemeClr val="tx1"/>
                  </a:solidFill>
                  <a:effectLst>
                    <a:outerShdw blurRad="38100" dist="38100" dir="2700000" algn="tl">
                      <a:srgbClr val="000000">
                        <a:alpha val="43137"/>
                      </a:srgbClr>
                    </a:outerShdw>
                  </a:effectLst>
                </a:rPr>
                <a:t>40-69 años: 29,1%;  70+ años ♂12,2% y ♀ </a:t>
              </a:r>
              <a:r>
                <a:rPr lang="es-ES_tradnl" sz="1400" b="1" dirty="0" smtClean="0">
                  <a:solidFill>
                    <a:schemeClr val="tx1"/>
                  </a:solidFill>
                  <a:effectLst>
                    <a:outerShdw blurRad="38100" dist="38100" dir="2700000" algn="tl">
                      <a:srgbClr val="000000">
                        <a:alpha val="43137"/>
                      </a:srgbClr>
                    </a:outerShdw>
                  </a:effectLst>
                </a:rPr>
                <a:t>4,2</a:t>
              </a:r>
              <a:r>
                <a:rPr lang="es-ES_tradnl" sz="1400" b="1" dirty="0">
                  <a:solidFill>
                    <a:schemeClr val="tx1"/>
                  </a:solidFill>
                  <a:effectLst>
                    <a:outerShdw blurRad="38100" dist="38100" dir="2700000" algn="tl">
                      <a:srgbClr val="000000">
                        <a:alpha val="43137"/>
                      </a:srgbClr>
                    </a:outerShdw>
                  </a:effectLst>
                </a:rPr>
                <a:t>%</a:t>
              </a:r>
              <a:r>
                <a:rPr lang="es-ES_tradnl" sz="1600" b="1" dirty="0">
                  <a:solidFill>
                    <a:schemeClr val="tx1"/>
                  </a:solidFill>
                  <a:effectLst>
                    <a:outerShdw blurRad="38100" dist="38100" dir="2700000" algn="tl">
                      <a:srgbClr val="000000">
                        <a:alpha val="43137"/>
                      </a:srgbClr>
                    </a:outerShdw>
                  </a:effectLst>
                </a:rPr>
                <a:t>  </a:t>
              </a:r>
            </a:p>
          </p:txBody>
        </p:sp>
        <p:sp>
          <p:nvSpPr>
            <p:cNvPr id="14" name="13 Rectángulo"/>
            <p:cNvSpPr/>
            <p:nvPr/>
          </p:nvSpPr>
          <p:spPr bwMode="auto">
            <a:xfrm>
              <a:off x="411163" y="3489325"/>
              <a:ext cx="2433637" cy="36353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_tradnl" sz="1200" dirty="0">
                  <a:solidFill>
                    <a:schemeClr val="tx1"/>
                  </a:solidFill>
                </a:rPr>
                <a:t>No fumadores</a:t>
              </a:r>
            </a:p>
          </p:txBody>
        </p:sp>
        <p:sp>
          <p:nvSpPr>
            <p:cNvPr id="15" name="14 Rectángulo"/>
            <p:cNvSpPr/>
            <p:nvPr/>
          </p:nvSpPr>
          <p:spPr bwMode="auto">
            <a:xfrm>
              <a:off x="4265613" y="4233863"/>
              <a:ext cx="4090987" cy="49212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_tradnl" sz="1400" dirty="0">
                  <a:solidFill>
                    <a:schemeClr val="tx1"/>
                  </a:solidFill>
                </a:rPr>
                <a:t>Dispuestos a  dejar de fumar </a:t>
              </a:r>
            </a:p>
            <a:p>
              <a:pPr algn="ctr">
                <a:defRPr/>
              </a:pPr>
              <a:r>
                <a:rPr lang="es-ES_tradnl" sz="1400" dirty="0">
                  <a:solidFill>
                    <a:schemeClr val="tx1"/>
                  </a:solidFill>
                </a:rPr>
                <a:t>(</a:t>
              </a:r>
              <a:r>
                <a:rPr lang="es-ES_tradnl" sz="1400" dirty="0" smtClean="0">
                  <a:solidFill>
                    <a:schemeClr val="tx1"/>
                  </a:solidFill>
                </a:rPr>
                <a:t>Contemplación): </a:t>
              </a:r>
              <a:r>
                <a:rPr lang="es-ES_tradnl" sz="1400" b="1" dirty="0" smtClean="0">
                  <a:solidFill>
                    <a:schemeClr val="tx1"/>
                  </a:solidFill>
                  <a:effectLst>
                    <a:outerShdw blurRad="38100" dist="38100" dir="2700000" algn="tl">
                      <a:srgbClr val="000000">
                        <a:alpha val="43137"/>
                      </a:srgbClr>
                    </a:outerShdw>
                  </a:effectLst>
                </a:rPr>
                <a:t>61,0%</a:t>
              </a:r>
              <a:endParaRPr lang="es-ES_tradnl" sz="1400" b="1" dirty="0">
                <a:solidFill>
                  <a:schemeClr val="tx1"/>
                </a:solidFill>
                <a:effectLst>
                  <a:outerShdw blurRad="38100" dist="38100" dir="2700000" algn="tl">
                    <a:srgbClr val="000000">
                      <a:alpha val="43137"/>
                    </a:srgbClr>
                  </a:outerShdw>
                </a:effectLst>
              </a:endParaRPr>
            </a:p>
          </p:txBody>
        </p:sp>
        <p:sp>
          <p:nvSpPr>
            <p:cNvPr id="16" name="15 Rectángulo"/>
            <p:cNvSpPr/>
            <p:nvPr/>
          </p:nvSpPr>
          <p:spPr bwMode="auto">
            <a:xfrm>
              <a:off x="465138" y="4230688"/>
              <a:ext cx="2898775" cy="4953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_tradnl" sz="1200" dirty="0">
                  <a:solidFill>
                    <a:schemeClr val="tx1"/>
                  </a:solidFill>
                </a:rPr>
                <a:t>No dispuestos a dejar de fumar</a:t>
              </a:r>
            </a:p>
            <a:p>
              <a:pPr algn="ctr">
                <a:defRPr/>
              </a:pPr>
              <a:r>
                <a:rPr lang="es-ES_tradnl" sz="1200" dirty="0">
                  <a:solidFill>
                    <a:schemeClr val="tx1"/>
                  </a:solidFill>
                </a:rPr>
                <a:t>(Pre-contemplativos)</a:t>
              </a:r>
              <a:endParaRPr lang="es-ES_tradnl" sz="1400" dirty="0">
                <a:solidFill>
                  <a:schemeClr val="tx1"/>
                </a:solidFill>
              </a:endParaRPr>
            </a:p>
          </p:txBody>
        </p:sp>
        <p:cxnSp>
          <p:nvCxnSpPr>
            <p:cNvPr id="18" name="17 Conector angular"/>
            <p:cNvCxnSpPr>
              <a:stCxn id="8" idx="2"/>
              <a:endCxn id="10" idx="0"/>
            </p:cNvCxnSpPr>
            <p:nvPr/>
          </p:nvCxnSpPr>
          <p:spPr bwMode="auto">
            <a:xfrm rot="5400000">
              <a:off x="3078163" y="239713"/>
              <a:ext cx="331787" cy="3386137"/>
            </a:xfrm>
            <a:prstGeom prst="bentConnector3">
              <a:avLst>
                <a:gd name="adj1" fmla="val 50000"/>
              </a:avLst>
            </a:prstGeom>
            <a:solidFill>
              <a:schemeClr val="bg1"/>
            </a:solidFill>
          </p:spPr>
          <p:style>
            <a:lnRef idx="1">
              <a:schemeClr val="accent1"/>
            </a:lnRef>
            <a:fillRef idx="0">
              <a:schemeClr val="accent1"/>
            </a:fillRef>
            <a:effectRef idx="0">
              <a:schemeClr val="accent1"/>
            </a:effectRef>
            <a:fontRef idx="minor">
              <a:schemeClr val="tx1"/>
            </a:fontRef>
          </p:style>
        </p:cxnSp>
        <p:cxnSp>
          <p:nvCxnSpPr>
            <p:cNvPr id="20" name="19 Conector angular"/>
            <p:cNvCxnSpPr/>
            <p:nvPr/>
          </p:nvCxnSpPr>
          <p:spPr bwMode="auto">
            <a:xfrm rot="16200000" flipH="1">
              <a:off x="5391944" y="1313657"/>
              <a:ext cx="260350" cy="1179512"/>
            </a:xfrm>
            <a:prstGeom prst="bentConnector3">
              <a:avLst>
                <a:gd name="adj1" fmla="val 61511"/>
              </a:avLst>
            </a:prstGeom>
            <a:solidFill>
              <a:schemeClr val="bg1"/>
            </a:solidFill>
          </p:spPr>
          <p:style>
            <a:lnRef idx="1">
              <a:schemeClr val="accent1"/>
            </a:lnRef>
            <a:fillRef idx="0">
              <a:schemeClr val="accent1"/>
            </a:fillRef>
            <a:effectRef idx="0">
              <a:schemeClr val="accent1"/>
            </a:effectRef>
            <a:fontRef idx="minor">
              <a:schemeClr val="tx1"/>
            </a:fontRef>
          </p:style>
        </p:cxnSp>
        <p:cxnSp>
          <p:nvCxnSpPr>
            <p:cNvPr id="28" name="27 Conector angular"/>
            <p:cNvCxnSpPr>
              <a:stCxn id="9" idx="2"/>
              <a:endCxn id="12" idx="0"/>
            </p:cNvCxnSpPr>
            <p:nvPr/>
          </p:nvCxnSpPr>
          <p:spPr bwMode="auto">
            <a:xfrm rot="5400000">
              <a:off x="3715544" y="489744"/>
              <a:ext cx="312738" cy="4489450"/>
            </a:xfrm>
            <a:prstGeom prst="bentConnector3">
              <a:avLst>
                <a:gd name="adj1" fmla="val 50000"/>
              </a:avLst>
            </a:prstGeom>
            <a:solidFill>
              <a:schemeClr val="bg1"/>
            </a:solidFill>
          </p:spPr>
          <p:style>
            <a:lnRef idx="1">
              <a:schemeClr val="accent1"/>
            </a:lnRef>
            <a:fillRef idx="0">
              <a:schemeClr val="accent1"/>
            </a:fillRef>
            <a:effectRef idx="0">
              <a:schemeClr val="accent1"/>
            </a:effectRef>
            <a:fontRef idx="minor">
              <a:schemeClr val="tx1"/>
            </a:fontRef>
          </p:style>
        </p:cxnSp>
        <p:cxnSp>
          <p:nvCxnSpPr>
            <p:cNvPr id="32" name="31 Conector angular"/>
            <p:cNvCxnSpPr/>
            <p:nvPr/>
          </p:nvCxnSpPr>
          <p:spPr bwMode="auto">
            <a:xfrm rot="5400000">
              <a:off x="3975100" y="1876425"/>
              <a:ext cx="284163" cy="4424363"/>
            </a:xfrm>
            <a:prstGeom prst="bentConnector3">
              <a:avLst>
                <a:gd name="adj1" fmla="val 50000"/>
              </a:avLst>
            </a:prstGeom>
            <a:solidFill>
              <a:schemeClr val="bg1"/>
            </a:solidFill>
          </p:spPr>
          <p:style>
            <a:lnRef idx="1">
              <a:schemeClr val="accent1"/>
            </a:lnRef>
            <a:fillRef idx="0">
              <a:schemeClr val="accent1"/>
            </a:fillRef>
            <a:effectRef idx="0">
              <a:schemeClr val="accent1"/>
            </a:effectRef>
            <a:fontRef idx="minor">
              <a:schemeClr val="tx1"/>
            </a:fontRef>
          </p:style>
        </p:cxnSp>
        <p:cxnSp>
          <p:nvCxnSpPr>
            <p:cNvPr id="34" name="33 Conector angular"/>
            <p:cNvCxnSpPr>
              <a:stCxn id="11" idx="2"/>
              <a:endCxn id="14" idx="0"/>
            </p:cNvCxnSpPr>
            <p:nvPr/>
          </p:nvCxnSpPr>
          <p:spPr bwMode="auto">
            <a:xfrm rot="5400000">
              <a:off x="3805238" y="1019175"/>
              <a:ext cx="292100" cy="4648200"/>
            </a:xfrm>
            <a:prstGeom prst="bentConnector3">
              <a:avLst>
                <a:gd name="adj1" fmla="val 50000"/>
              </a:avLst>
            </a:prstGeom>
            <a:solidFill>
              <a:schemeClr val="bg1"/>
            </a:solidFill>
          </p:spPr>
          <p:style>
            <a:lnRef idx="1">
              <a:schemeClr val="accent1"/>
            </a:lnRef>
            <a:fillRef idx="0">
              <a:schemeClr val="accent1"/>
            </a:fillRef>
            <a:effectRef idx="0">
              <a:schemeClr val="accent1"/>
            </a:effectRef>
            <a:fontRef idx="minor">
              <a:schemeClr val="tx1"/>
            </a:fontRef>
          </p:style>
        </p:cxnSp>
        <p:cxnSp>
          <p:nvCxnSpPr>
            <p:cNvPr id="35" name="34 Conector angular"/>
            <p:cNvCxnSpPr>
              <a:stCxn id="11" idx="2"/>
              <a:endCxn id="13" idx="0"/>
            </p:cNvCxnSpPr>
            <p:nvPr/>
          </p:nvCxnSpPr>
          <p:spPr bwMode="auto">
            <a:xfrm rot="16200000" flipH="1">
              <a:off x="6174581" y="3298032"/>
              <a:ext cx="265113" cy="63500"/>
            </a:xfrm>
            <a:prstGeom prst="bentConnector3">
              <a:avLst>
                <a:gd name="adj1" fmla="val 54540"/>
              </a:avLst>
            </a:prstGeom>
            <a:solidFill>
              <a:schemeClr val="bg1"/>
            </a:solidFill>
          </p:spPr>
          <p:style>
            <a:lnRef idx="1">
              <a:schemeClr val="accent1"/>
            </a:lnRef>
            <a:fillRef idx="0">
              <a:schemeClr val="accent1"/>
            </a:fillRef>
            <a:effectRef idx="0">
              <a:schemeClr val="accent1"/>
            </a:effectRef>
            <a:fontRef idx="minor">
              <a:schemeClr val="tx1"/>
            </a:fontRef>
          </p:style>
        </p:cxnSp>
        <p:cxnSp>
          <p:nvCxnSpPr>
            <p:cNvPr id="36" name="35 Conector angular"/>
            <p:cNvCxnSpPr>
              <a:stCxn id="9" idx="2"/>
              <a:endCxn id="11" idx="0"/>
            </p:cNvCxnSpPr>
            <p:nvPr/>
          </p:nvCxnSpPr>
          <p:spPr bwMode="auto">
            <a:xfrm rot="16200000" flipH="1">
              <a:off x="6052344" y="2642394"/>
              <a:ext cx="287338" cy="158750"/>
            </a:xfrm>
            <a:prstGeom prst="bentConnector3">
              <a:avLst>
                <a:gd name="adj1" fmla="val 54905"/>
              </a:avLst>
            </a:prstGeom>
            <a:solidFill>
              <a:schemeClr val="bg1"/>
            </a:solidFill>
          </p:spPr>
          <p:style>
            <a:lnRef idx="1">
              <a:schemeClr val="accent1"/>
            </a:lnRef>
            <a:fillRef idx="0">
              <a:schemeClr val="accent1"/>
            </a:fillRef>
            <a:effectRef idx="0">
              <a:schemeClr val="accent1"/>
            </a:effectRef>
            <a:fontRef idx="minor">
              <a:schemeClr val="tx1"/>
            </a:fontRef>
          </p:style>
        </p:cxnSp>
        <p:sp>
          <p:nvSpPr>
            <p:cNvPr id="45" name="44 Rectángulo"/>
            <p:cNvSpPr/>
            <p:nvPr/>
          </p:nvSpPr>
          <p:spPr bwMode="auto">
            <a:xfrm>
              <a:off x="7451725" y="6151563"/>
              <a:ext cx="1368425" cy="3730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_tradnl" sz="1400" dirty="0">
                  <a:solidFill>
                    <a:schemeClr val="tx1"/>
                  </a:solidFill>
                </a:rPr>
                <a:t>TSN: </a:t>
              </a:r>
              <a:r>
                <a:rPr lang="es-ES_tradnl" sz="1400" b="1" dirty="0">
                  <a:solidFill>
                    <a:schemeClr val="tx1"/>
                  </a:solidFill>
                  <a:effectLst>
                    <a:outerShdw blurRad="38100" dist="38100" dir="2700000" algn="tl">
                      <a:srgbClr val="000000">
                        <a:alpha val="43137"/>
                      </a:srgbClr>
                    </a:outerShdw>
                  </a:effectLst>
                </a:rPr>
                <a:t>53,0%</a:t>
              </a:r>
              <a:endParaRPr lang="es-ES_tradnl" sz="1200" b="1" dirty="0">
                <a:solidFill>
                  <a:schemeClr val="tx1"/>
                </a:solidFill>
                <a:effectLst>
                  <a:outerShdw blurRad="38100" dist="38100" dir="2700000" algn="tl">
                    <a:srgbClr val="000000">
                      <a:alpha val="43137"/>
                    </a:srgbClr>
                  </a:outerShdw>
                </a:effectLst>
              </a:endParaRPr>
            </a:p>
          </p:txBody>
        </p:sp>
        <p:cxnSp>
          <p:nvCxnSpPr>
            <p:cNvPr id="65" name="64 Conector angular"/>
            <p:cNvCxnSpPr>
              <a:stCxn id="6" idx="2"/>
              <a:endCxn id="3" idx="0"/>
            </p:cNvCxnSpPr>
            <p:nvPr/>
          </p:nvCxnSpPr>
          <p:spPr bwMode="auto">
            <a:xfrm rot="5400000">
              <a:off x="5134769" y="4945856"/>
              <a:ext cx="319088" cy="2092325"/>
            </a:xfrm>
            <a:prstGeom prst="bentConnector3">
              <a:avLst>
                <a:gd name="adj1" fmla="val 50000"/>
              </a:avLst>
            </a:prstGeom>
            <a:solidFill>
              <a:schemeClr val="bg1"/>
            </a:solidFill>
          </p:spPr>
          <p:style>
            <a:lnRef idx="1">
              <a:schemeClr val="accent1"/>
            </a:lnRef>
            <a:fillRef idx="0">
              <a:schemeClr val="accent1"/>
            </a:fillRef>
            <a:effectRef idx="0">
              <a:schemeClr val="accent1"/>
            </a:effectRef>
            <a:fontRef idx="minor">
              <a:schemeClr val="tx1"/>
            </a:fontRef>
          </p:style>
        </p:cxnSp>
        <p:cxnSp>
          <p:nvCxnSpPr>
            <p:cNvPr id="54" name="53 Conector angular"/>
            <p:cNvCxnSpPr/>
            <p:nvPr/>
          </p:nvCxnSpPr>
          <p:spPr bwMode="auto">
            <a:xfrm rot="16200000" flipH="1">
              <a:off x="6234906" y="4056857"/>
              <a:ext cx="265113" cy="63500"/>
            </a:xfrm>
            <a:prstGeom prst="bentConnector3">
              <a:avLst>
                <a:gd name="adj1" fmla="val 45463"/>
              </a:avLst>
            </a:prstGeom>
            <a:solidFill>
              <a:schemeClr val="bg1"/>
            </a:solidFill>
          </p:spPr>
          <p:style>
            <a:lnRef idx="1">
              <a:schemeClr val="accent1"/>
            </a:lnRef>
            <a:fillRef idx="0">
              <a:schemeClr val="accent1"/>
            </a:fillRef>
            <a:effectRef idx="0">
              <a:schemeClr val="accent1"/>
            </a:effectRef>
            <a:fontRef idx="minor">
              <a:schemeClr val="tx1"/>
            </a:fontRef>
          </p:style>
        </p:cxnSp>
        <p:sp>
          <p:nvSpPr>
            <p:cNvPr id="68" name="67 Flecha abajo"/>
            <p:cNvSpPr/>
            <p:nvPr/>
          </p:nvSpPr>
          <p:spPr>
            <a:xfrm>
              <a:off x="4932363" y="1773238"/>
              <a:ext cx="71437" cy="2159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_tradnl"/>
            </a:p>
          </p:txBody>
        </p:sp>
        <p:sp>
          <p:nvSpPr>
            <p:cNvPr id="69" name="68 Flecha abajo"/>
            <p:cNvSpPr/>
            <p:nvPr/>
          </p:nvSpPr>
          <p:spPr>
            <a:xfrm>
              <a:off x="6269038" y="2640013"/>
              <a:ext cx="73025" cy="18573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_tradnl"/>
            </a:p>
          </p:txBody>
        </p:sp>
        <p:sp>
          <p:nvSpPr>
            <p:cNvPr id="70" name="69 Flecha abajo"/>
            <p:cNvSpPr/>
            <p:nvPr/>
          </p:nvSpPr>
          <p:spPr>
            <a:xfrm>
              <a:off x="6283325" y="3230563"/>
              <a:ext cx="73025" cy="1873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_tradnl"/>
            </a:p>
          </p:txBody>
        </p:sp>
        <p:sp>
          <p:nvSpPr>
            <p:cNvPr id="74" name="73 Flecha abajo"/>
            <p:cNvSpPr/>
            <p:nvPr/>
          </p:nvSpPr>
          <p:spPr>
            <a:xfrm>
              <a:off x="6318250" y="5895975"/>
              <a:ext cx="50800" cy="20161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_tradnl"/>
            </a:p>
          </p:txBody>
        </p:sp>
        <p:sp>
          <p:nvSpPr>
            <p:cNvPr id="71" name="70 Flecha abajo"/>
            <p:cNvSpPr/>
            <p:nvPr/>
          </p:nvSpPr>
          <p:spPr>
            <a:xfrm>
              <a:off x="6335713" y="3987800"/>
              <a:ext cx="71437" cy="1873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_tradnl"/>
            </a:p>
          </p:txBody>
        </p:sp>
        <p:sp>
          <p:nvSpPr>
            <p:cNvPr id="72" name="71 Flecha abajo"/>
            <p:cNvSpPr/>
            <p:nvPr/>
          </p:nvSpPr>
          <p:spPr>
            <a:xfrm>
              <a:off x="6316663" y="4772025"/>
              <a:ext cx="55562" cy="1301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_tradnl"/>
            </a:p>
          </p:txBody>
        </p:sp>
        <p:sp>
          <p:nvSpPr>
            <p:cNvPr id="73" name="72 Flecha abajo"/>
            <p:cNvSpPr/>
            <p:nvPr/>
          </p:nvSpPr>
          <p:spPr>
            <a:xfrm>
              <a:off x="6303963" y="5300663"/>
              <a:ext cx="55562" cy="1301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_tradnl"/>
            </a:p>
          </p:txBody>
        </p:sp>
        <p:sp>
          <p:nvSpPr>
            <p:cNvPr id="75" name="74 Flecha abajo"/>
            <p:cNvSpPr/>
            <p:nvPr/>
          </p:nvSpPr>
          <p:spPr>
            <a:xfrm rot="5400000">
              <a:off x="6197601" y="5924550"/>
              <a:ext cx="55562" cy="12858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_tradnl"/>
            </a:p>
          </p:txBody>
        </p:sp>
        <p:sp>
          <p:nvSpPr>
            <p:cNvPr id="76" name="75 Flecha abajo"/>
            <p:cNvSpPr/>
            <p:nvPr/>
          </p:nvSpPr>
          <p:spPr>
            <a:xfrm rot="16200000">
              <a:off x="6436519" y="5918994"/>
              <a:ext cx="55563" cy="1301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_tradnl"/>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27 Grupo"/>
          <p:cNvGrpSpPr/>
          <p:nvPr/>
        </p:nvGrpSpPr>
        <p:grpSpPr>
          <a:xfrm>
            <a:off x="1331913" y="1172864"/>
            <a:ext cx="7127875" cy="4370388"/>
            <a:chOff x="1331913" y="892175"/>
            <a:chExt cx="7127875" cy="4370388"/>
          </a:xfrm>
        </p:grpSpPr>
        <p:sp>
          <p:nvSpPr>
            <p:cNvPr id="62" name="61 Flecha abajo"/>
            <p:cNvSpPr/>
            <p:nvPr/>
          </p:nvSpPr>
          <p:spPr>
            <a:xfrm>
              <a:off x="4716463" y="2082800"/>
              <a:ext cx="142875" cy="12969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_tradnl"/>
            </a:p>
          </p:txBody>
        </p:sp>
        <p:cxnSp>
          <p:nvCxnSpPr>
            <p:cNvPr id="26" name="25 Conector recto de flecha"/>
            <p:cNvCxnSpPr/>
            <p:nvPr/>
          </p:nvCxnSpPr>
          <p:spPr>
            <a:xfrm>
              <a:off x="2484438" y="2708275"/>
              <a:ext cx="0" cy="191770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24" name="23 Conector recto de flecha"/>
            <p:cNvCxnSpPr/>
            <p:nvPr/>
          </p:nvCxnSpPr>
          <p:spPr>
            <a:xfrm flipH="1">
              <a:off x="2555875" y="3789363"/>
              <a:ext cx="3240088" cy="792162"/>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59" name="58 Flecha abajo"/>
            <p:cNvSpPr/>
            <p:nvPr/>
          </p:nvSpPr>
          <p:spPr>
            <a:xfrm>
              <a:off x="6804025" y="2119313"/>
              <a:ext cx="144463" cy="129698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_tradnl"/>
            </a:p>
          </p:txBody>
        </p:sp>
        <p:sp>
          <p:nvSpPr>
            <p:cNvPr id="55" name="54 Flecha abajo"/>
            <p:cNvSpPr/>
            <p:nvPr/>
          </p:nvSpPr>
          <p:spPr>
            <a:xfrm>
              <a:off x="6804025" y="1165225"/>
              <a:ext cx="144463" cy="1295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_tradnl"/>
            </a:p>
          </p:txBody>
        </p:sp>
        <p:sp>
          <p:nvSpPr>
            <p:cNvPr id="53" name="52 Flecha abajo"/>
            <p:cNvSpPr/>
            <p:nvPr/>
          </p:nvSpPr>
          <p:spPr>
            <a:xfrm>
              <a:off x="4716463" y="1165225"/>
              <a:ext cx="142875" cy="1295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_tradnl"/>
            </a:p>
          </p:txBody>
        </p:sp>
        <p:sp>
          <p:nvSpPr>
            <p:cNvPr id="48" name="47 Flecha abajo"/>
            <p:cNvSpPr/>
            <p:nvPr/>
          </p:nvSpPr>
          <p:spPr>
            <a:xfrm>
              <a:off x="2411413" y="1165225"/>
              <a:ext cx="144462" cy="1295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_tradnl"/>
            </a:p>
          </p:txBody>
        </p:sp>
        <p:sp>
          <p:nvSpPr>
            <p:cNvPr id="3" name="2 Rectángulo"/>
            <p:cNvSpPr/>
            <p:nvPr/>
          </p:nvSpPr>
          <p:spPr bwMode="auto">
            <a:xfrm>
              <a:off x="1331913" y="892175"/>
              <a:ext cx="2303462" cy="3603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_tradnl" dirty="0">
                  <a:solidFill>
                    <a:schemeClr val="tx1"/>
                  </a:solidFill>
                </a:rPr>
                <a:t>Vareniclina: </a:t>
              </a:r>
              <a:r>
                <a:rPr lang="es-ES_tradnl" dirty="0" smtClean="0">
                  <a:solidFill>
                    <a:schemeClr val="tx1"/>
                  </a:solidFill>
                </a:rPr>
                <a:t>10,2% </a:t>
              </a:r>
              <a:endParaRPr lang="es-ES_tradnl" dirty="0">
                <a:solidFill>
                  <a:schemeClr val="tx1"/>
                </a:solidFill>
              </a:endParaRPr>
            </a:p>
          </p:txBody>
        </p:sp>
        <p:sp>
          <p:nvSpPr>
            <p:cNvPr id="5" name="4 Rectángulo"/>
            <p:cNvSpPr/>
            <p:nvPr/>
          </p:nvSpPr>
          <p:spPr bwMode="auto">
            <a:xfrm>
              <a:off x="3779838" y="892175"/>
              <a:ext cx="2160587" cy="3603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_tradnl" dirty="0">
                  <a:solidFill>
                    <a:schemeClr val="tx1"/>
                  </a:solidFill>
                </a:rPr>
                <a:t>Bupropion: </a:t>
              </a:r>
              <a:r>
                <a:rPr lang="es-ES_tradnl" dirty="0" smtClean="0">
                  <a:solidFill>
                    <a:schemeClr val="tx1"/>
                  </a:solidFill>
                </a:rPr>
                <a:t>5,5%</a:t>
              </a:r>
              <a:endParaRPr lang="es-ES_tradnl" dirty="0">
                <a:solidFill>
                  <a:schemeClr val="tx1"/>
                </a:solidFill>
              </a:endParaRPr>
            </a:p>
          </p:txBody>
        </p:sp>
        <p:sp>
          <p:nvSpPr>
            <p:cNvPr id="45" name="44 Rectángulo"/>
            <p:cNvSpPr/>
            <p:nvPr/>
          </p:nvSpPr>
          <p:spPr bwMode="auto">
            <a:xfrm>
              <a:off x="6043613" y="892175"/>
              <a:ext cx="1697037" cy="3603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_tradnl" dirty="0">
                  <a:solidFill>
                    <a:schemeClr val="tx1"/>
                  </a:solidFill>
                </a:rPr>
                <a:t>TSN: </a:t>
              </a:r>
              <a:r>
                <a:rPr lang="es-ES_tradnl" dirty="0" smtClean="0">
                  <a:solidFill>
                    <a:schemeClr val="tx1"/>
                  </a:solidFill>
                </a:rPr>
                <a:t>7,7%</a:t>
              </a:r>
              <a:endParaRPr lang="es-ES_tradnl" dirty="0">
                <a:solidFill>
                  <a:schemeClr val="tx1"/>
                </a:solidFill>
              </a:endParaRPr>
            </a:p>
          </p:txBody>
        </p:sp>
        <p:sp>
          <p:nvSpPr>
            <p:cNvPr id="52" name="51 Rectángulo"/>
            <p:cNvSpPr/>
            <p:nvPr/>
          </p:nvSpPr>
          <p:spPr bwMode="auto">
            <a:xfrm>
              <a:off x="1331913" y="1468438"/>
              <a:ext cx="6408737" cy="687387"/>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_tradnl" sz="1600" b="1" dirty="0">
                  <a:solidFill>
                    <a:schemeClr val="bg1"/>
                  </a:solidFill>
                  <a:effectLst>
                    <a:outerShdw blurRad="38100" dist="38100" dir="2700000" algn="tl">
                      <a:srgbClr val="000000">
                        <a:alpha val="43137"/>
                      </a:srgbClr>
                    </a:outerShdw>
                  </a:effectLst>
                </a:rPr>
                <a:t>Eficacia: Tasas de abstinencia continua a las 52 semanas en EPOC con 12 semanas de tratamiento</a:t>
              </a:r>
            </a:p>
          </p:txBody>
        </p:sp>
        <p:sp>
          <p:nvSpPr>
            <p:cNvPr id="56" name="55 Rectángulo"/>
            <p:cNvSpPr/>
            <p:nvPr/>
          </p:nvSpPr>
          <p:spPr bwMode="auto">
            <a:xfrm>
              <a:off x="1331913" y="2519363"/>
              <a:ext cx="2303462" cy="3603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_tradnl" dirty="0">
                  <a:solidFill>
                    <a:schemeClr val="tx1"/>
                  </a:solidFill>
                </a:rPr>
                <a:t>Abstinentes </a:t>
              </a:r>
            </a:p>
          </p:txBody>
        </p:sp>
        <p:sp>
          <p:nvSpPr>
            <p:cNvPr id="57" name="56 Rectángulo"/>
            <p:cNvSpPr/>
            <p:nvPr/>
          </p:nvSpPr>
          <p:spPr bwMode="auto">
            <a:xfrm>
              <a:off x="3779838" y="2519363"/>
              <a:ext cx="2160587" cy="3603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_tradnl" dirty="0">
                  <a:solidFill>
                    <a:schemeClr val="tx1"/>
                  </a:solidFill>
                </a:rPr>
                <a:t>Fracasos </a:t>
              </a:r>
            </a:p>
          </p:txBody>
        </p:sp>
        <p:sp>
          <p:nvSpPr>
            <p:cNvPr id="58" name="57 Rectángulo"/>
            <p:cNvSpPr/>
            <p:nvPr/>
          </p:nvSpPr>
          <p:spPr bwMode="auto">
            <a:xfrm>
              <a:off x="6043613" y="2519363"/>
              <a:ext cx="1697037" cy="3603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_tradnl" dirty="0">
                  <a:solidFill>
                    <a:schemeClr val="tx1"/>
                  </a:solidFill>
                </a:rPr>
                <a:t>Recaídas: 3%</a:t>
              </a:r>
            </a:p>
          </p:txBody>
        </p:sp>
        <p:sp>
          <p:nvSpPr>
            <p:cNvPr id="64" name="63 Rectángulo"/>
            <p:cNvSpPr/>
            <p:nvPr/>
          </p:nvSpPr>
          <p:spPr bwMode="auto">
            <a:xfrm>
              <a:off x="3779838" y="3429000"/>
              <a:ext cx="3960812" cy="576263"/>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_tradnl" sz="1600" b="1" dirty="0">
                  <a:solidFill>
                    <a:schemeClr val="bg1"/>
                  </a:solidFill>
                  <a:effectLst>
                    <a:outerShdw blurRad="38100" dist="38100" dir="2700000" algn="tl">
                      <a:srgbClr val="000000">
                        <a:alpha val="43137"/>
                      </a:srgbClr>
                    </a:outerShdw>
                  </a:effectLst>
                </a:rPr>
                <a:t>Hasta 3 intentos adicionales en no abstinentes y recaídas </a:t>
              </a:r>
            </a:p>
          </p:txBody>
        </p:sp>
        <p:sp>
          <p:nvSpPr>
            <p:cNvPr id="67" name="66 Rectángulo"/>
            <p:cNvSpPr/>
            <p:nvPr/>
          </p:nvSpPr>
          <p:spPr bwMode="auto">
            <a:xfrm>
              <a:off x="1331913" y="4686300"/>
              <a:ext cx="6408737" cy="5762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_tradnl" sz="1600" b="1" dirty="0">
                  <a:solidFill>
                    <a:schemeClr val="tx1"/>
                  </a:solidFill>
                  <a:effectLst>
                    <a:outerShdw blurRad="38100" dist="38100" dir="2700000" algn="tl">
                      <a:srgbClr val="000000">
                        <a:alpha val="43137"/>
                      </a:srgbClr>
                    </a:outerShdw>
                  </a:effectLst>
                </a:rPr>
                <a:t>Pacientes acumulados en abstinencia permanente en el periodo de 5 años de modelización</a:t>
              </a:r>
            </a:p>
          </p:txBody>
        </p:sp>
        <p:sp>
          <p:nvSpPr>
            <p:cNvPr id="27" name="26 Flecha curvada hacia la izquierda"/>
            <p:cNvSpPr/>
            <p:nvPr/>
          </p:nvSpPr>
          <p:spPr>
            <a:xfrm flipV="1">
              <a:off x="7812088" y="2636838"/>
              <a:ext cx="647700" cy="1152525"/>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_tradnl">
                <a:solidFill>
                  <a:schemeClr val="tx1"/>
                </a:solidFill>
              </a:endParaRPr>
            </a:p>
          </p:txBody>
        </p:sp>
        <p:sp>
          <p:nvSpPr>
            <p:cNvPr id="31" name="30 Rectángulo"/>
            <p:cNvSpPr/>
            <p:nvPr/>
          </p:nvSpPr>
          <p:spPr bwMode="auto">
            <a:xfrm>
              <a:off x="1547813" y="3429000"/>
              <a:ext cx="1863725" cy="576263"/>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_tradnl" sz="1600" b="1" dirty="0">
                  <a:solidFill>
                    <a:schemeClr val="bg1"/>
                  </a:solidFill>
                  <a:effectLst>
                    <a:outerShdw blurRad="38100" dist="38100" dir="2700000" algn="tl">
                      <a:srgbClr val="000000">
                        <a:alpha val="43137"/>
                      </a:srgbClr>
                    </a:outerShdw>
                  </a:effectLst>
                </a:rPr>
                <a:t>2ª a 5ª año de AIP</a:t>
              </a:r>
            </a:p>
          </p:txBody>
        </p:sp>
      </p:grpSp>
      <p:sp>
        <p:nvSpPr>
          <p:cNvPr id="25" name="1 Título"/>
          <p:cNvSpPr>
            <a:spLocks noGrp="1"/>
          </p:cNvSpPr>
          <p:nvPr>
            <p:ph type="title"/>
          </p:nvPr>
        </p:nvSpPr>
        <p:spPr>
          <a:xfrm>
            <a:off x="251520" y="332656"/>
            <a:ext cx="7704856" cy="432048"/>
          </a:xfrm>
        </p:spPr>
        <p:txBody>
          <a:bodyPr/>
          <a:lstStyle/>
          <a:p>
            <a:pPr eaLnBrk="1" fontAlgn="auto" hangingPunct="1">
              <a:spcAft>
                <a:spcPts val="0"/>
              </a:spcAft>
              <a:defRPr/>
            </a:pPr>
            <a:r>
              <a:rPr lang="es-ES_tradnl" sz="2800" u="sng" dirty="0" smtClean="0">
                <a:solidFill>
                  <a:schemeClr val="tx1"/>
                </a:solidFill>
              </a:rPr>
              <a:t>Métodos: </a:t>
            </a:r>
            <a:r>
              <a:rPr lang="es-ES_tradnl" sz="2400" u="sng" dirty="0" smtClean="0">
                <a:solidFill>
                  <a:schemeClr val="tx1"/>
                </a:solidFill>
              </a:rPr>
              <a:t>Árbol de pacientes con asunciones escenario actual.</a:t>
            </a:r>
            <a:endParaRPr lang="es-ES_tradnl" sz="2800" u="sng" dirty="0" smtClean="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1 Marcador de contenido"/>
          <p:cNvSpPr>
            <a:spLocks noGrp="1"/>
          </p:cNvSpPr>
          <p:nvPr>
            <p:ph idx="1"/>
          </p:nvPr>
        </p:nvSpPr>
        <p:spPr>
          <a:xfrm>
            <a:off x="214282" y="714356"/>
            <a:ext cx="8568630" cy="5616624"/>
          </a:xfrm>
          <a:solidFill>
            <a:schemeClr val="bg1"/>
          </a:solidFill>
        </p:spPr>
        <p:txBody>
          <a:bodyPr/>
          <a:lstStyle/>
          <a:p>
            <a:pPr>
              <a:spcBef>
                <a:spcPts val="300"/>
              </a:spcBef>
              <a:spcAft>
                <a:spcPts val="300"/>
              </a:spcAft>
              <a:defRPr/>
            </a:pPr>
            <a:r>
              <a:rPr lang="es-ES_tradnl" sz="2400" dirty="0" smtClean="0">
                <a:latin typeface="Arial" pitchFamily="34" charset="0"/>
                <a:cs typeface="Arial" pitchFamily="34" charset="0"/>
              </a:rPr>
              <a:t>El AIP desarrolla tres escenarios principales:</a:t>
            </a:r>
          </a:p>
          <a:p>
            <a:pPr marL="623888" lvl="1" indent="-231775">
              <a:spcBef>
                <a:spcPts val="300"/>
              </a:spcBef>
              <a:spcAft>
                <a:spcPts val="300"/>
              </a:spcAft>
              <a:buFont typeface="Wingdings" pitchFamily="2" charset="2"/>
              <a:buChar char="q"/>
              <a:defRPr/>
            </a:pPr>
            <a:r>
              <a:rPr lang="es-ES_tradnl" sz="2000" u="sng" dirty="0" smtClean="0">
                <a:latin typeface="Arial" pitchFamily="34" charset="0"/>
                <a:cs typeface="Arial" pitchFamily="34" charset="0"/>
              </a:rPr>
              <a:t>Escenario actual </a:t>
            </a:r>
            <a:r>
              <a:rPr lang="es-ES_tradnl" sz="2000" dirty="0" smtClean="0">
                <a:latin typeface="Arial" pitchFamily="34" charset="0"/>
                <a:cs typeface="Arial" pitchFamily="34" charset="0"/>
              </a:rPr>
              <a:t>sin financiación </a:t>
            </a:r>
            <a:r>
              <a:rPr lang="es-ES_tradnl" sz="2000" dirty="0" smtClean="0"/>
              <a:t>.</a:t>
            </a:r>
          </a:p>
          <a:p>
            <a:pPr marL="862013" lvl="2" indent="-231775">
              <a:spcBef>
                <a:spcPts val="300"/>
              </a:spcBef>
              <a:spcAft>
                <a:spcPts val="300"/>
              </a:spcAft>
              <a:buFont typeface="Wingdings" pitchFamily="2" charset="2"/>
              <a:buChar char="q"/>
              <a:defRPr/>
            </a:pPr>
            <a:r>
              <a:rPr lang="es-ES_tradnl" sz="1800" dirty="0" smtClean="0">
                <a:latin typeface="Arial" pitchFamily="34" charset="0"/>
                <a:cs typeface="Arial" pitchFamily="34" charset="0"/>
              </a:rPr>
              <a:t>Escaso número de pacientes utilizan los fármacos y el seguimiento por parte del profesional  sanitario es poco intenso.</a:t>
            </a:r>
          </a:p>
          <a:p>
            <a:pPr marL="862013" lvl="2" indent="-231775">
              <a:spcBef>
                <a:spcPts val="300"/>
              </a:spcBef>
              <a:spcAft>
                <a:spcPts val="300"/>
              </a:spcAft>
              <a:buFont typeface="Wingdings" pitchFamily="2" charset="2"/>
              <a:buChar char="q"/>
              <a:defRPr/>
            </a:pPr>
            <a:r>
              <a:rPr lang="es-ES_tradnl" sz="1800" dirty="0" smtClean="0">
                <a:latin typeface="Arial" pitchFamily="34" charset="0"/>
                <a:cs typeface="Arial" pitchFamily="34" charset="0"/>
              </a:rPr>
              <a:t>Eficacia: La que muestran los ensayos clínicos corregida por la falta de seguimiento.</a:t>
            </a:r>
          </a:p>
          <a:p>
            <a:pPr marL="623888" lvl="1" indent="-231775">
              <a:spcBef>
                <a:spcPts val="300"/>
              </a:spcBef>
              <a:spcAft>
                <a:spcPts val="300"/>
              </a:spcAft>
              <a:buFont typeface="Wingdings" pitchFamily="2" charset="2"/>
              <a:buChar char="q"/>
              <a:defRPr/>
            </a:pPr>
            <a:endParaRPr lang="es-ES_tradnl" sz="1400" dirty="0" smtClean="0"/>
          </a:p>
          <a:p>
            <a:pPr marL="623888" lvl="1" indent="-231775">
              <a:spcBef>
                <a:spcPts val="300"/>
              </a:spcBef>
              <a:spcAft>
                <a:spcPts val="300"/>
              </a:spcAft>
              <a:buFont typeface="Wingdings" pitchFamily="2" charset="2"/>
              <a:buChar char="q"/>
              <a:defRPr/>
            </a:pPr>
            <a:r>
              <a:rPr lang="es-ES_tradnl" sz="2000" u="sng" dirty="0" smtClean="0">
                <a:latin typeface="Arial" pitchFamily="34" charset="0"/>
                <a:cs typeface="Arial" pitchFamily="34" charset="0"/>
              </a:rPr>
              <a:t>Escenario financiación 1</a:t>
            </a:r>
            <a:r>
              <a:rPr lang="es-ES_tradnl" sz="1400" dirty="0" smtClean="0">
                <a:latin typeface="Arial" pitchFamily="34" charset="0"/>
                <a:cs typeface="Arial" pitchFamily="34" charset="0"/>
              </a:rPr>
              <a:t>.</a:t>
            </a:r>
          </a:p>
          <a:p>
            <a:pPr marL="862013" lvl="2" indent="-231775">
              <a:spcBef>
                <a:spcPts val="300"/>
              </a:spcBef>
              <a:spcAft>
                <a:spcPts val="300"/>
              </a:spcAft>
              <a:buFont typeface="Wingdings" pitchFamily="2" charset="2"/>
              <a:buChar char="q"/>
              <a:defRPr/>
            </a:pPr>
            <a:r>
              <a:rPr lang="es-ES_tradnl" sz="1800" dirty="0" smtClean="0">
                <a:latin typeface="Arial" pitchFamily="34" charset="0"/>
                <a:cs typeface="Arial" pitchFamily="34" charset="0"/>
              </a:rPr>
              <a:t>Financiación de todas las terapias farmacológicas disponibles.</a:t>
            </a:r>
          </a:p>
          <a:p>
            <a:pPr marL="862013" lvl="2" indent="-231775">
              <a:spcBef>
                <a:spcPts val="300"/>
              </a:spcBef>
              <a:spcAft>
                <a:spcPts val="300"/>
              </a:spcAft>
              <a:buFont typeface="Wingdings" pitchFamily="2" charset="2"/>
              <a:buChar char="q"/>
              <a:defRPr/>
            </a:pPr>
            <a:r>
              <a:rPr lang="es-ES_tradnl" sz="1800" dirty="0" smtClean="0">
                <a:latin typeface="Arial" pitchFamily="34" charset="0"/>
                <a:cs typeface="Arial" pitchFamily="34" charset="0"/>
              </a:rPr>
              <a:t> Seguimiento por profesionales sanitarios formados en  tabaquismo.</a:t>
            </a:r>
          </a:p>
          <a:p>
            <a:pPr marL="862013" lvl="2" indent="-231775">
              <a:spcBef>
                <a:spcPts val="300"/>
              </a:spcBef>
              <a:spcAft>
                <a:spcPts val="300"/>
              </a:spcAft>
              <a:buFont typeface="Wingdings" pitchFamily="2" charset="2"/>
              <a:buChar char="q"/>
              <a:defRPr/>
            </a:pPr>
            <a:r>
              <a:rPr lang="es-ES_tradnl" sz="1800" dirty="0" smtClean="0">
                <a:latin typeface="Arial" pitchFamily="34" charset="0"/>
                <a:cs typeface="Arial" pitchFamily="34" charset="0"/>
              </a:rPr>
              <a:t>Eficacia: La que muestran los ensayos clínicos. </a:t>
            </a:r>
          </a:p>
          <a:p>
            <a:pPr marL="623888" lvl="1" indent="-231775">
              <a:spcBef>
                <a:spcPts val="300"/>
              </a:spcBef>
              <a:spcAft>
                <a:spcPts val="300"/>
              </a:spcAft>
              <a:buFont typeface="Wingdings" pitchFamily="2" charset="2"/>
              <a:buChar char="q"/>
              <a:defRPr/>
            </a:pPr>
            <a:endParaRPr lang="es-ES_tradnl" sz="1400" dirty="0" smtClean="0"/>
          </a:p>
          <a:p>
            <a:pPr marL="623888" lvl="1" indent="-231775">
              <a:spcBef>
                <a:spcPts val="300"/>
              </a:spcBef>
              <a:spcAft>
                <a:spcPts val="300"/>
              </a:spcAft>
              <a:buFont typeface="Wingdings" pitchFamily="2" charset="2"/>
              <a:buChar char="q"/>
              <a:defRPr/>
            </a:pPr>
            <a:r>
              <a:rPr lang="es-ES_tradnl" sz="2000" u="sng" dirty="0" smtClean="0">
                <a:latin typeface="Arial" pitchFamily="34" charset="0"/>
                <a:cs typeface="Arial" pitchFamily="34" charset="0"/>
              </a:rPr>
              <a:t>Escenario financiación 2.</a:t>
            </a:r>
          </a:p>
          <a:p>
            <a:pPr marL="862013" lvl="2" indent="-231775">
              <a:spcBef>
                <a:spcPts val="300"/>
              </a:spcBef>
              <a:spcAft>
                <a:spcPts val="300"/>
              </a:spcAft>
              <a:buFont typeface="Wingdings" pitchFamily="2" charset="2"/>
              <a:buChar char="q"/>
              <a:defRPr/>
            </a:pPr>
            <a:r>
              <a:rPr lang="es-ES_tradnl" sz="1600" dirty="0" smtClean="0">
                <a:latin typeface="Arial" pitchFamily="34" charset="0"/>
                <a:cs typeface="Arial" pitchFamily="34" charset="0"/>
              </a:rPr>
              <a:t>Financiación de todas las terapias farmacológicas disponibles.</a:t>
            </a:r>
          </a:p>
          <a:p>
            <a:pPr marL="862013" lvl="2" indent="-231775">
              <a:spcBef>
                <a:spcPts val="300"/>
              </a:spcBef>
              <a:spcAft>
                <a:spcPts val="300"/>
              </a:spcAft>
              <a:buFont typeface="Wingdings" pitchFamily="2" charset="2"/>
              <a:buChar char="q"/>
              <a:defRPr/>
            </a:pPr>
            <a:r>
              <a:rPr lang="es-ES_tradnl" sz="1600" dirty="0" smtClean="0">
                <a:latin typeface="Arial" pitchFamily="34" charset="0"/>
                <a:cs typeface="Arial" pitchFamily="34" charset="0"/>
              </a:rPr>
              <a:t>Seguimiento en Unidades de Tabaquismo.</a:t>
            </a:r>
          </a:p>
          <a:p>
            <a:pPr marL="862013" lvl="2" indent="-231775">
              <a:spcBef>
                <a:spcPts val="300"/>
              </a:spcBef>
              <a:spcAft>
                <a:spcPts val="300"/>
              </a:spcAft>
              <a:buFont typeface="Wingdings" pitchFamily="2" charset="2"/>
              <a:buChar char="q"/>
              <a:defRPr/>
            </a:pPr>
            <a:r>
              <a:rPr lang="es-ES_tradnl" sz="1600" dirty="0" smtClean="0">
                <a:latin typeface="Arial" pitchFamily="34" charset="0"/>
                <a:cs typeface="Arial" pitchFamily="34" charset="0"/>
              </a:rPr>
              <a:t>Eficacia: la observada en las unidades de tabaquismo. </a:t>
            </a:r>
          </a:p>
          <a:p>
            <a:pPr marL="792163" lvl="1" indent="-400050">
              <a:spcBef>
                <a:spcPts val="300"/>
              </a:spcBef>
              <a:spcAft>
                <a:spcPts val="300"/>
              </a:spcAft>
              <a:buFont typeface="+mj-lt"/>
              <a:buAutoNum type="romanUcPeriod"/>
              <a:defRPr/>
            </a:pPr>
            <a:endParaRPr lang="es-ES_tradnl" sz="1400" dirty="0" smtClean="0"/>
          </a:p>
          <a:p>
            <a:pPr marL="85725" lvl="1" indent="0">
              <a:spcBef>
                <a:spcPts val="300"/>
              </a:spcBef>
              <a:spcAft>
                <a:spcPts val="300"/>
              </a:spcAft>
              <a:buNone/>
              <a:defRPr/>
            </a:pPr>
            <a:r>
              <a:rPr lang="es-ES_tradnl" sz="1200" dirty="0" smtClean="0">
                <a:solidFill>
                  <a:srgbClr val="FF0000"/>
                </a:solidFill>
                <a:latin typeface="Arial" pitchFamily="34" charset="0"/>
                <a:cs typeface="Arial" pitchFamily="34" charset="0"/>
              </a:rPr>
              <a:t>Nota: los escenarios financiados incorporan aumento de la demanda actual de pacientes  que desean dejar de fumar .</a:t>
            </a:r>
          </a:p>
          <a:p>
            <a:pPr marL="792163" lvl="1" indent="-400050">
              <a:spcBef>
                <a:spcPts val="300"/>
              </a:spcBef>
              <a:spcAft>
                <a:spcPts val="300"/>
              </a:spcAft>
              <a:buFont typeface="+mj-lt"/>
              <a:buAutoNum type="romanUcPeriod"/>
              <a:defRPr/>
            </a:pPr>
            <a:endParaRPr lang="es-ES_tradnl" sz="1400" dirty="0" smtClean="0"/>
          </a:p>
        </p:txBody>
      </p:sp>
      <p:sp>
        <p:nvSpPr>
          <p:cNvPr id="3" name="2 Título"/>
          <p:cNvSpPr>
            <a:spLocks noGrp="1"/>
          </p:cNvSpPr>
          <p:nvPr>
            <p:ph type="title"/>
          </p:nvPr>
        </p:nvSpPr>
        <p:spPr>
          <a:xfrm>
            <a:off x="428596" y="0"/>
            <a:ext cx="8229600" cy="706090"/>
          </a:xfrm>
        </p:spPr>
        <p:txBody>
          <a:bodyPr/>
          <a:lstStyle/>
          <a:p>
            <a:pPr>
              <a:defRPr/>
            </a:pPr>
            <a:r>
              <a:rPr lang="es-ES_tradnl" sz="2800" u="sng" dirty="0" smtClean="0">
                <a:solidFill>
                  <a:schemeClr val="tx1"/>
                </a:solidFill>
              </a:rPr>
              <a:t>Métodos: </a:t>
            </a:r>
            <a:r>
              <a:rPr lang="es-ES_tradnl" sz="2400" u="sng" dirty="0" smtClean="0">
                <a:solidFill>
                  <a:schemeClr val="tx1"/>
                </a:solidFill>
              </a:rPr>
              <a:t>Escenarios del modelo</a:t>
            </a:r>
            <a:endParaRPr lang="es-ES_tradnl" sz="2400" u="sng" dirty="0">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467544" y="1285860"/>
            <a:ext cx="8319298" cy="2928958"/>
          </a:xfrm>
        </p:spPr>
        <p:txBody>
          <a:bodyPr/>
          <a:lstStyle/>
          <a:p>
            <a:pPr algn="ctr">
              <a:defRPr/>
            </a:pPr>
            <a:r>
              <a:rPr lang="es-ES_tradnl" sz="4000" u="sng" dirty="0" smtClean="0">
                <a:solidFill>
                  <a:schemeClr val="tx1"/>
                </a:solidFill>
                <a:effectLst/>
              </a:rPr>
              <a:t>Resultados: Análisis de Impacto Presupuestario</a:t>
            </a:r>
            <a:br>
              <a:rPr lang="es-ES_tradnl" sz="4000" u="sng" dirty="0" smtClean="0">
                <a:solidFill>
                  <a:schemeClr val="tx1"/>
                </a:solidFill>
                <a:effectLst/>
              </a:rPr>
            </a:br>
            <a:r>
              <a:rPr lang="es-ES_tradnl" sz="4000" u="sng" dirty="0" smtClean="0">
                <a:solidFill>
                  <a:schemeClr val="tx1"/>
                </a:solidFill>
                <a:effectLst/>
              </a:rPr>
              <a:t/>
            </a:r>
            <a:br>
              <a:rPr lang="es-ES_tradnl" sz="4000" u="sng" dirty="0" smtClean="0">
                <a:solidFill>
                  <a:schemeClr val="tx1"/>
                </a:solidFill>
                <a:effectLst/>
              </a:rPr>
            </a:br>
            <a:r>
              <a:rPr lang="es-ES_tradnl" sz="4000" dirty="0" smtClean="0">
                <a:solidFill>
                  <a:schemeClr val="tx1"/>
                </a:solidFill>
                <a:effectLst/>
              </a:rPr>
              <a:t>ESCENARIO ACTUAL</a:t>
            </a:r>
            <a:endParaRPr lang="es-ES_tradnl" sz="4000" dirty="0">
              <a:solidFill>
                <a:schemeClr val="tx1"/>
              </a:solidFill>
              <a:effectLs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Marcador de contenido"/>
          <p:cNvGraphicFramePr>
            <a:graphicFrameLocks noGrp="1"/>
          </p:cNvGraphicFramePr>
          <p:nvPr>
            <p:ph idx="1"/>
          </p:nvPr>
        </p:nvGraphicFramePr>
        <p:xfrm>
          <a:off x="107950" y="981075"/>
          <a:ext cx="8964487" cy="5394864"/>
        </p:xfrm>
        <a:graphic>
          <a:graphicData uri="http://schemas.openxmlformats.org/drawingml/2006/table">
            <a:tbl>
              <a:tblPr firstRow="1" bandRow="1">
                <a:tableStyleId>{5C22544A-7EE6-4342-B048-85BDC9FD1C3A}</a:tableStyleId>
              </a:tblPr>
              <a:tblGrid>
                <a:gridCol w="3599954"/>
                <a:gridCol w="1152128"/>
                <a:gridCol w="1121376"/>
                <a:gridCol w="1030343"/>
                <a:gridCol w="1030343"/>
                <a:gridCol w="1030343"/>
              </a:tblGrid>
              <a:tr h="492434">
                <a:tc>
                  <a:txBody>
                    <a:bodyPr/>
                    <a:lstStyle/>
                    <a:p>
                      <a:pPr algn="ctr" fontAlgn="ctr"/>
                      <a:endParaRPr lang="es-ES_tradnl" sz="1400" b="1" i="0" u="none" strike="noStrike" dirty="0">
                        <a:solidFill>
                          <a:srgbClr val="FFFFFF"/>
                        </a:solidFill>
                        <a:latin typeface="Arial" pitchFamily="34" charset="0"/>
                        <a:cs typeface="Arial" pitchFamily="34" charset="0"/>
                      </a:endParaRPr>
                    </a:p>
                  </a:txBody>
                  <a:tcPr marL="0" marR="0" marT="0" marB="0" anchor="ctr"/>
                </a:tc>
                <a:tc>
                  <a:txBody>
                    <a:bodyPr/>
                    <a:lstStyle/>
                    <a:p>
                      <a:pPr algn="ctr" fontAlgn="ctr"/>
                      <a:r>
                        <a:rPr lang="es-ES_tradnl" sz="1800" u="none" strike="noStrike" dirty="0">
                          <a:effectLst>
                            <a:outerShdw blurRad="38100" dist="38100" dir="2700000" algn="tl">
                              <a:srgbClr val="000000">
                                <a:alpha val="43137"/>
                              </a:srgbClr>
                            </a:outerShdw>
                          </a:effectLst>
                          <a:latin typeface="Arial" pitchFamily="34" charset="0"/>
                          <a:cs typeface="Arial" pitchFamily="34" charset="0"/>
                        </a:rPr>
                        <a:t>Año </a:t>
                      </a:r>
                      <a:r>
                        <a:rPr lang="es-ES_tradnl" sz="1800" u="none" strike="noStrike" dirty="0" smtClean="0">
                          <a:effectLst>
                            <a:outerShdw blurRad="38100" dist="38100" dir="2700000" algn="tl">
                              <a:srgbClr val="000000">
                                <a:alpha val="43137"/>
                              </a:srgbClr>
                            </a:outerShdw>
                          </a:effectLst>
                          <a:latin typeface="Arial" pitchFamily="34" charset="0"/>
                          <a:cs typeface="Arial" pitchFamily="34" charset="0"/>
                        </a:rPr>
                        <a:t>base</a:t>
                      </a:r>
                      <a:endParaRPr lang="es-ES_tradnl" sz="1800" b="1" i="0" u="none" strike="noStrike" dirty="0">
                        <a:solidFill>
                          <a:srgbClr val="FFFFFF"/>
                        </a:solidFill>
                        <a:effectLst>
                          <a:outerShdw blurRad="38100" dist="38100" dir="2700000" algn="tl">
                            <a:srgbClr val="000000">
                              <a:alpha val="43137"/>
                            </a:srgbClr>
                          </a:outerShdw>
                        </a:effectLst>
                        <a:latin typeface="Arial" pitchFamily="34" charset="0"/>
                        <a:cs typeface="Arial" pitchFamily="34" charset="0"/>
                      </a:endParaRPr>
                    </a:p>
                  </a:txBody>
                  <a:tcPr marL="0" marR="0" marT="0" marB="0" anchor="ctr"/>
                </a:tc>
                <a:tc>
                  <a:txBody>
                    <a:bodyPr/>
                    <a:lstStyle/>
                    <a:p>
                      <a:pPr algn="ctr" fontAlgn="ctr"/>
                      <a:r>
                        <a:rPr lang="es-ES_tradnl" sz="1800" u="none" strike="noStrike" dirty="0" smtClean="0">
                          <a:effectLst>
                            <a:outerShdw blurRad="38100" dist="38100" dir="2700000" algn="tl">
                              <a:srgbClr val="000000">
                                <a:alpha val="43137"/>
                              </a:srgbClr>
                            </a:outerShdw>
                          </a:effectLst>
                          <a:latin typeface="Arial" pitchFamily="34" charset="0"/>
                          <a:cs typeface="Arial" pitchFamily="34" charset="0"/>
                        </a:rPr>
                        <a:t>2º  año</a:t>
                      </a:r>
                      <a:endParaRPr lang="es-ES_tradnl" sz="1800" b="1" i="0" u="none" strike="noStrike" dirty="0">
                        <a:solidFill>
                          <a:srgbClr val="FFFFFF"/>
                        </a:solidFill>
                        <a:effectLst>
                          <a:outerShdw blurRad="38100" dist="38100" dir="2700000" algn="tl">
                            <a:srgbClr val="000000">
                              <a:alpha val="43137"/>
                            </a:srgbClr>
                          </a:outerShdw>
                        </a:effectLst>
                        <a:latin typeface="Arial" pitchFamily="34" charset="0"/>
                        <a:cs typeface="Arial" pitchFamily="34" charset="0"/>
                      </a:endParaRPr>
                    </a:p>
                  </a:txBody>
                  <a:tcPr marL="0" marR="0" marT="0" marB="0" anchor="ctr"/>
                </a:tc>
                <a:tc>
                  <a:txBody>
                    <a:bodyPr/>
                    <a:lstStyle/>
                    <a:p>
                      <a:pPr algn="ctr" fontAlgn="ctr"/>
                      <a:r>
                        <a:rPr lang="es-ES_tradnl" sz="1800" u="none" strike="noStrike" dirty="0" smtClean="0">
                          <a:effectLst>
                            <a:outerShdw blurRad="38100" dist="38100" dir="2700000" algn="tl">
                              <a:srgbClr val="000000">
                                <a:alpha val="43137"/>
                              </a:srgbClr>
                            </a:outerShdw>
                          </a:effectLst>
                          <a:latin typeface="Arial" pitchFamily="34" charset="0"/>
                          <a:cs typeface="Arial" pitchFamily="34" charset="0"/>
                        </a:rPr>
                        <a:t>3</a:t>
                      </a:r>
                      <a:r>
                        <a:rPr lang="es-ES_tradnl" sz="1800" u="none" strike="noStrike" baseline="30000" dirty="0" smtClean="0">
                          <a:effectLst>
                            <a:outerShdw blurRad="38100" dist="38100" dir="2700000" algn="tl">
                              <a:srgbClr val="000000">
                                <a:alpha val="43137"/>
                              </a:srgbClr>
                            </a:outerShdw>
                          </a:effectLst>
                          <a:latin typeface="Arial" pitchFamily="34" charset="0"/>
                          <a:cs typeface="Arial" pitchFamily="34" charset="0"/>
                        </a:rPr>
                        <a:t>r</a:t>
                      </a:r>
                      <a:r>
                        <a:rPr lang="es-ES_tradnl" sz="1800" u="none" strike="noStrike" dirty="0" smtClean="0">
                          <a:effectLst>
                            <a:outerShdw blurRad="38100" dist="38100" dir="2700000" algn="tl">
                              <a:srgbClr val="000000">
                                <a:alpha val="43137"/>
                              </a:srgbClr>
                            </a:outerShdw>
                          </a:effectLst>
                          <a:latin typeface="Arial" pitchFamily="34" charset="0"/>
                          <a:cs typeface="Arial" pitchFamily="34" charset="0"/>
                        </a:rPr>
                        <a:t> año</a:t>
                      </a:r>
                      <a:endParaRPr lang="es-ES_tradnl" sz="1800" b="1" i="0" u="none" strike="noStrike" dirty="0">
                        <a:solidFill>
                          <a:srgbClr val="FFFFFF"/>
                        </a:solidFill>
                        <a:effectLst>
                          <a:outerShdw blurRad="38100" dist="38100" dir="2700000" algn="tl">
                            <a:srgbClr val="000000">
                              <a:alpha val="43137"/>
                            </a:srgbClr>
                          </a:outerShdw>
                        </a:effectLst>
                        <a:latin typeface="Arial" pitchFamily="34" charset="0"/>
                        <a:cs typeface="Arial" pitchFamily="34" charset="0"/>
                      </a:endParaRPr>
                    </a:p>
                  </a:txBody>
                  <a:tcPr marL="0" marR="0" marT="0" marB="0" anchor="ctr"/>
                </a:tc>
                <a:tc>
                  <a:txBody>
                    <a:bodyPr/>
                    <a:lstStyle/>
                    <a:p>
                      <a:pPr algn="ctr" fontAlgn="ctr"/>
                      <a:r>
                        <a:rPr lang="es-ES_tradnl" sz="1800" u="none" strike="noStrike" dirty="0" smtClean="0">
                          <a:effectLst>
                            <a:outerShdw blurRad="38100" dist="38100" dir="2700000" algn="tl">
                              <a:srgbClr val="000000">
                                <a:alpha val="43137"/>
                              </a:srgbClr>
                            </a:outerShdw>
                          </a:effectLst>
                          <a:latin typeface="Arial" pitchFamily="34" charset="0"/>
                          <a:cs typeface="Arial" pitchFamily="34" charset="0"/>
                        </a:rPr>
                        <a:t>4º año</a:t>
                      </a:r>
                      <a:endParaRPr lang="es-ES_tradnl" sz="1800" b="1" i="0" u="none" strike="noStrike" dirty="0">
                        <a:solidFill>
                          <a:srgbClr val="FFFFFF"/>
                        </a:solidFill>
                        <a:effectLst>
                          <a:outerShdw blurRad="38100" dist="38100" dir="2700000" algn="tl">
                            <a:srgbClr val="000000">
                              <a:alpha val="43137"/>
                            </a:srgbClr>
                          </a:outerShdw>
                        </a:effectLst>
                        <a:latin typeface="Arial" pitchFamily="34" charset="0"/>
                        <a:cs typeface="Arial" pitchFamily="34" charset="0"/>
                      </a:endParaRPr>
                    </a:p>
                  </a:txBody>
                  <a:tcPr marL="0" marR="0" marT="0" marB="0" anchor="ctr"/>
                </a:tc>
                <a:tc>
                  <a:txBody>
                    <a:bodyPr/>
                    <a:lstStyle/>
                    <a:p>
                      <a:pPr algn="ctr" fontAlgn="ctr"/>
                      <a:r>
                        <a:rPr lang="es-ES_tradnl" sz="1800" u="none" strike="noStrike" dirty="0" smtClean="0">
                          <a:effectLst>
                            <a:outerShdw blurRad="38100" dist="38100" dir="2700000" algn="tl">
                              <a:srgbClr val="000000">
                                <a:alpha val="43137"/>
                              </a:srgbClr>
                            </a:outerShdw>
                          </a:effectLst>
                          <a:latin typeface="Arial" pitchFamily="34" charset="0"/>
                          <a:cs typeface="Arial" pitchFamily="34" charset="0"/>
                        </a:rPr>
                        <a:t>5º año</a:t>
                      </a:r>
                      <a:endParaRPr lang="es-ES_tradnl" sz="1800" b="1" i="0" u="none" strike="noStrike" dirty="0">
                        <a:solidFill>
                          <a:srgbClr val="FFFFFF"/>
                        </a:solidFill>
                        <a:effectLst>
                          <a:outerShdw blurRad="38100" dist="38100" dir="2700000" algn="tl">
                            <a:srgbClr val="000000">
                              <a:alpha val="43137"/>
                            </a:srgbClr>
                          </a:outerShdw>
                        </a:effectLst>
                        <a:latin typeface="Arial" pitchFamily="34" charset="0"/>
                        <a:cs typeface="Arial" pitchFamily="34" charset="0"/>
                      </a:endParaRPr>
                    </a:p>
                  </a:txBody>
                  <a:tcPr marL="0" marR="0" marT="0" marB="0" anchor="ctr"/>
                </a:tc>
              </a:tr>
              <a:tr h="377110">
                <a:tc>
                  <a:txBody>
                    <a:bodyPr/>
                    <a:lstStyle/>
                    <a:p>
                      <a:pPr algn="l" fontAlgn="ctr"/>
                      <a:r>
                        <a:rPr lang="es-ES_tradnl" sz="1400" b="0" i="0" u="none" strike="noStrike" dirty="0">
                          <a:latin typeface="Arial"/>
                        </a:rPr>
                        <a:t>Población </a:t>
                      </a:r>
                      <a:r>
                        <a:rPr lang="es-ES_tradnl" sz="1400" b="0" i="0" u="none" strike="noStrike" dirty="0" smtClean="0">
                          <a:latin typeface="Arial"/>
                        </a:rPr>
                        <a:t>general </a:t>
                      </a:r>
                      <a:r>
                        <a:rPr lang="es-ES_tradnl" sz="1400" b="0" i="0" u="sng" strike="noStrike" dirty="0" smtClean="0">
                          <a:latin typeface="Arial"/>
                        </a:rPr>
                        <a:t>&gt;</a:t>
                      </a:r>
                      <a:r>
                        <a:rPr lang="es-ES_tradnl" sz="1400" b="0" i="0" u="none" strike="noStrike" dirty="0" smtClean="0">
                          <a:latin typeface="Arial"/>
                        </a:rPr>
                        <a:t>40 años</a:t>
                      </a:r>
                      <a:endParaRPr lang="es-ES_tradnl" sz="1400" b="0" i="0" u="none" strike="noStrike" dirty="0">
                        <a:latin typeface="Arial"/>
                      </a:endParaRPr>
                    </a:p>
                  </a:txBody>
                  <a:tcPr marL="180000" marR="0" marT="0" marB="0" anchor="ctr">
                    <a:solidFill>
                      <a:schemeClr val="bg1"/>
                    </a:solidFill>
                  </a:tcPr>
                </a:tc>
                <a:tc>
                  <a:txBody>
                    <a:bodyPr/>
                    <a:lstStyle/>
                    <a:p>
                      <a:pPr algn="ctr" fontAlgn="ctr"/>
                      <a:r>
                        <a:rPr lang="es-ES_tradnl" sz="1400" b="0" i="0" u="none" strike="noStrike" dirty="0">
                          <a:latin typeface="Arial"/>
                        </a:rPr>
                        <a:t>24.321.996</a:t>
                      </a:r>
                    </a:p>
                  </a:txBody>
                  <a:tcPr marL="0" marR="0" marT="0" marB="0" anchor="ctr">
                    <a:solidFill>
                      <a:schemeClr val="bg1"/>
                    </a:solidFill>
                  </a:tcPr>
                </a:tc>
                <a:tc>
                  <a:txBody>
                    <a:bodyPr/>
                    <a:lstStyle/>
                    <a:p>
                      <a:pPr algn="ctr" fontAlgn="ctr"/>
                      <a:r>
                        <a:rPr lang="es-ES_tradnl" sz="1400" b="0" i="0" u="none" strike="noStrike" dirty="0">
                          <a:latin typeface="Arial"/>
                        </a:rPr>
                        <a:t> </a:t>
                      </a:r>
                    </a:p>
                  </a:txBody>
                  <a:tcPr marL="72000" marR="72000" marT="0" marB="0" anchor="ctr">
                    <a:solidFill>
                      <a:schemeClr val="bg1"/>
                    </a:solidFill>
                  </a:tcPr>
                </a:tc>
                <a:tc>
                  <a:txBody>
                    <a:bodyPr/>
                    <a:lstStyle/>
                    <a:p>
                      <a:pPr algn="ctr" fontAlgn="ctr"/>
                      <a:r>
                        <a:rPr lang="es-ES_tradnl" sz="1400" b="0" i="0" u="none" strike="noStrike" dirty="0">
                          <a:latin typeface="Arial"/>
                        </a:rPr>
                        <a:t> </a:t>
                      </a:r>
                    </a:p>
                  </a:txBody>
                  <a:tcPr marL="72000" marR="72000" marT="0" marB="0" anchor="ctr">
                    <a:solidFill>
                      <a:schemeClr val="bg1"/>
                    </a:solidFill>
                  </a:tcPr>
                </a:tc>
                <a:tc>
                  <a:txBody>
                    <a:bodyPr/>
                    <a:lstStyle/>
                    <a:p>
                      <a:pPr algn="ctr" fontAlgn="ctr"/>
                      <a:r>
                        <a:rPr lang="es-ES_tradnl" sz="1400" b="0" i="0" u="none" strike="noStrike" dirty="0">
                          <a:latin typeface="Arial"/>
                        </a:rPr>
                        <a:t> </a:t>
                      </a:r>
                    </a:p>
                  </a:txBody>
                  <a:tcPr marL="72000" marR="72000" marT="0" marB="0" anchor="ctr">
                    <a:solidFill>
                      <a:schemeClr val="bg1"/>
                    </a:solidFill>
                  </a:tcPr>
                </a:tc>
                <a:tc>
                  <a:txBody>
                    <a:bodyPr/>
                    <a:lstStyle/>
                    <a:p>
                      <a:pPr algn="ctr" fontAlgn="ctr"/>
                      <a:r>
                        <a:rPr lang="es-ES_tradnl" sz="1400" b="0" i="0" u="none" strike="noStrike" dirty="0">
                          <a:latin typeface="Arial"/>
                        </a:rPr>
                        <a:t> </a:t>
                      </a:r>
                    </a:p>
                  </a:txBody>
                  <a:tcPr marL="72000" marR="72000" marT="0" marB="0" anchor="ctr">
                    <a:solidFill>
                      <a:schemeClr val="bg1"/>
                    </a:solidFill>
                  </a:tcPr>
                </a:tc>
              </a:tr>
              <a:tr h="377110">
                <a:tc>
                  <a:txBody>
                    <a:bodyPr/>
                    <a:lstStyle/>
                    <a:p>
                      <a:pPr marL="0" indent="176213" algn="l" fontAlgn="ctr"/>
                      <a:r>
                        <a:rPr lang="es-ES_tradnl" sz="1400" b="0" i="0" u="none" strike="noStrike" dirty="0">
                          <a:latin typeface="Arial"/>
                        </a:rPr>
                        <a:t>Población masculina en el año</a:t>
                      </a:r>
                    </a:p>
                  </a:txBody>
                  <a:tcPr marL="180000" marR="0" marT="0" marB="0" anchor="ctr">
                    <a:solidFill>
                      <a:schemeClr val="bg1"/>
                    </a:solidFill>
                  </a:tcPr>
                </a:tc>
                <a:tc>
                  <a:txBody>
                    <a:bodyPr/>
                    <a:lstStyle/>
                    <a:p>
                      <a:pPr algn="ctr" fontAlgn="ctr"/>
                      <a:r>
                        <a:rPr lang="es-ES_tradnl" sz="1400" b="0" i="0" u="none" strike="noStrike" dirty="0">
                          <a:latin typeface="Arial"/>
                        </a:rPr>
                        <a:t> </a:t>
                      </a:r>
                    </a:p>
                  </a:txBody>
                  <a:tcPr marL="72000" marR="72000" marT="0" marB="0" anchor="ctr">
                    <a:solidFill>
                      <a:schemeClr val="bg1"/>
                    </a:solidFill>
                  </a:tcPr>
                </a:tc>
                <a:tc>
                  <a:txBody>
                    <a:bodyPr/>
                    <a:lstStyle/>
                    <a:p>
                      <a:pPr algn="ctr" fontAlgn="b"/>
                      <a:r>
                        <a:rPr lang="es-ES_tradnl" sz="1400" b="0" i="0" u="none" strike="noStrike">
                          <a:latin typeface="Arial"/>
                        </a:rPr>
                        <a:t>11.646.566</a:t>
                      </a:r>
                    </a:p>
                  </a:txBody>
                  <a:tcPr marL="0" marR="0" marT="0" marB="0" anchor="ctr">
                    <a:solidFill>
                      <a:schemeClr val="bg1"/>
                    </a:solidFill>
                  </a:tcPr>
                </a:tc>
                <a:tc>
                  <a:txBody>
                    <a:bodyPr/>
                    <a:lstStyle/>
                    <a:p>
                      <a:pPr algn="ctr" fontAlgn="b"/>
                      <a:r>
                        <a:rPr lang="es-ES_tradnl" sz="1400" b="0" i="0" u="none" strike="noStrike">
                          <a:latin typeface="Arial"/>
                        </a:rPr>
                        <a:t>11.797.294</a:t>
                      </a:r>
                    </a:p>
                  </a:txBody>
                  <a:tcPr marL="0" marR="0" marT="0" marB="0" anchor="ctr">
                    <a:solidFill>
                      <a:schemeClr val="bg1"/>
                    </a:solidFill>
                  </a:tcPr>
                </a:tc>
                <a:tc>
                  <a:txBody>
                    <a:bodyPr/>
                    <a:lstStyle/>
                    <a:p>
                      <a:pPr algn="ctr" fontAlgn="b"/>
                      <a:r>
                        <a:rPr lang="es-ES_tradnl" sz="1400" b="0" i="0" u="none" strike="noStrike">
                          <a:latin typeface="Arial"/>
                        </a:rPr>
                        <a:t>11.942.395</a:t>
                      </a:r>
                    </a:p>
                  </a:txBody>
                  <a:tcPr marL="0" marR="0" marT="0" marB="0" anchor="ctr">
                    <a:solidFill>
                      <a:schemeClr val="bg1"/>
                    </a:solidFill>
                  </a:tcPr>
                </a:tc>
                <a:tc>
                  <a:txBody>
                    <a:bodyPr/>
                    <a:lstStyle/>
                    <a:p>
                      <a:pPr algn="ctr" fontAlgn="b"/>
                      <a:r>
                        <a:rPr lang="es-ES_tradnl" sz="1400" b="0" i="0" u="none" strike="noStrike">
                          <a:latin typeface="Arial"/>
                        </a:rPr>
                        <a:t>12.077.252</a:t>
                      </a:r>
                    </a:p>
                  </a:txBody>
                  <a:tcPr marL="0" marR="0" marT="0" marB="0" anchor="ctr">
                    <a:solidFill>
                      <a:schemeClr val="bg1"/>
                    </a:solidFill>
                  </a:tcPr>
                </a:tc>
              </a:tr>
              <a:tr h="377110">
                <a:tc>
                  <a:txBody>
                    <a:bodyPr/>
                    <a:lstStyle/>
                    <a:p>
                      <a:pPr marL="0" indent="176213" algn="l" fontAlgn="ctr"/>
                      <a:r>
                        <a:rPr lang="es-ES_tradnl" sz="1400" b="0" i="0" u="none" strike="noStrike" dirty="0">
                          <a:latin typeface="Arial"/>
                        </a:rPr>
                        <a:t>Población femenina en el año </a:t>
                      </a:r>
                    </a:p>
                  </a:txBody>
                  <a:tcPr marL="180000" marR="0" marT="0" marB="0" anchor="ctr">
                    <a:solidFill>
                      <a:schemeClr val="bg1"/>
                    </a:solidFill>
                  </a:tcPr>
                </a:tc>
                <a:tc>
                  <a:txBody>
                    <a:bodyPr/>
                    <a:lstStyle/>
                    <a:p>
                      <a:pPr algn="ctr" fontAlgn="ctr"/>
                      <a:r>
                        <a:rPr lang="es-ES_tradnl" sz="1400" b="0" i="0" u="none" strike="noStrike" dirty="0">
                          <a:latin typeface="Arial"/>
                        </a:rPr>
                        <a:t> </a:t>
                      </a:r>
                    </a:p>
                  </a:txBody>
                  <a:tcPr marL="72000" marR="72000" marT="0" marB="0" anchor="ctr">
                    <a:solidFill>
                      <a:schemeClr val="bg1"/>
                    </a:solidFill>
                  </a:tcPr>
                </a:tc>
                <a:tc>
                  <a:txBody>
                    <a:bodyPr/>
                    <a:lstStyle/>
                    <a:p>
                      <a:pPr algn="ctr" fontAlgn="b"/>
                      <a:r>
                        <a:rPr lang="es-ES_tradnl" sz="1400" b="0" i="0" u="none" strike="noStrike">
                          <a:latin typeface="Arial"/>
                        </a:rPr>
                        <a:t>13.004.363</a:t>
                      </a:r>
                    </a:p>
                  </a:txBody>
                  <a:tcPr marL="0" marR="0" marT="0" marB="0" anchor="ctr">
                    <a:solidFill>
                      <a:schemeClr val="bg1"/>
                    </a:solidFill>
                  </a:tcPr>
                </a:tc>
                <a:tc>
                  <a:txBody>
                    <a:bodyPr/>
                    <a:lstStyle/>
                    <a:p>
                      <a:pPr algn="ctr" fontAlgn="b"/>
                      <a:r>
                        <a:rPr lang="es-ES_tradnl" sz="1400" b="0" i="0" u="none" strike="noStrike">
                          <a:latin typeface="Arial"/>
                        </a:rPr>
                        <a:t>13.177.535</a:t>
                      </a:r>
                    </a:p>
                  </a:txBody>
                  <a:tcPr marL="0" marR="0" marT="0" marB="0" anchor="ctr">
                    <a:solidFill>
                      <a:schemeClr val="bg1"/>
                    </a:solidFill>
                  </a:tcPr>
                </a:tc>
                <a:tc>
                  <a:txBody>
                    <a:bodyPr/>
                    <a:lstStyle/>
                    <a:p>
                      <a:pPr algn="ctr" fontAlgn="b"/>
                      <a:r>
                        <a:rPr lang="es-ES_tradnl" sz="1400" b="0" i="0" u="none" strike="noStrike">
                          <a:latin typeface="Arial"/>
                        </a:rPr>
                        <a:t>13.347.874</a:t>
                      </a:r>
                    </a:p>
                  </a:txBody>
                  <a:tcPr marL="0" marR="0" marT="0" marB="0" anchor="ctr">
                    <a:solidFill>
                      <a:schemeClr val="bg1"/>
                    </a:solidFill>
                  </a:tcPr>
                </a:tc>
                <a:tc>
                  <a:txBody>
                    <a:bodyPr/>
                    <a:lstStyle/>
                    <a:p>
                      <a:pPr algn="ctr" fontAlgn="b"/>
                      <a:r>
                        <a:rPr lang="es-ES_tradnl" sz="1400" b="0" i="0" u="none" strike="noStrike" dirty="0">
                          <a:latin typeface="Arial"/>
                        </a:rPr>
                        <a:t>13.510.936</a:t>
                      </a:r>
                    </a:p>
                  </a:txBody>
                  <a:tcPr marL="0" marR="0" marT="0" marB="0" anchor="ctr">
                    <a:solidFill>
                      <a:schemeClr val="bg1"/>
                    </a:solidFill>
                  </a:tcPr>
                </a:tc>
              </a:tr>
              <a:tr h="377110">
                <a:tc>
                  <a:txBody>
                    <a:bodyPr/>
                    <a:lstStyle/>
                    <a:p>
                      <a:pPr algn="l" fontAlgn="ctr"/>
                      <a:r>
                        <a:rPr lang="es-ES_tradnl" sz="1400" b="0" i="0" u="none" strike="noStrike" dirty="0">
                          <a:latin typeface="Arial"/>
                        </a:rPr>
                        <a:t>Población </a:t>
                      </a:r>
                      <a:r>
                        <a:rPr lang="es-ES_tradnl" sz="1400" b="0" i="0" u="none" strike="noStrike" dirty="0" smtClean="0">
                          <a:latin typeface="Arial"/>
                        </a:rPr>
                        <a:t>con EPOC </a:t>
                      </a:r>
                      <a:r>
                        <a:rPr lang="es-ES_tradnl" sz="1200" b="0" i="0" u="none" strike="noStrike" dirty="0" smtClean="0">
                          <a:latin typeface="Arial"/>
                        </a:rPr>
                        <a:t>(prevalente)</a:t>
                      </a:r>
                      <a:endParaRPr lang="es-ES_tradnl" sz="1400" b="0" i="0" u="none" strike="noStrike" dirty="0">
                        <a:latin typeface="Arial"/>
                      </a:endParaRPr>
                    </a:p>
                  </a:txBody>
                  <a:tcPr marL="180000" marR="0" marT="0" marB="0" anchor="ctr">
                    <a:solidFill>
                      <a:schemeClr val="bg1"/>
                    </a:solidFill>
                  </a:tcPr>
                </a:tc>
                <a:tc>
                  <a:txBody>
                    <a:bodyPr/>
                    <a:lstStyle/>
                    <a:p>
                      <a:pPr algn="ctr" fontAlgn="ctr"/>
                      <a:r>
                        <a:rPr lang="es-ES_tradnl" sz="1400" b="0" i="0" u="none" strike="noStrike" dirty="0">
                          <a:latin typeface="Arial"/>
                        </a:rPr>
                        <a:t>1.913.441</a:t>
                      </a:r>
                    </a:p>
                  </a:txBody>
                  <a:tcPr marL="0" marR="0" marT="0" marB="0" anchor="ctr">
                    <a:solidFill>
                      <a:schemeClr val="bg1"/>
                    </a:solidFill>
                  </a:tcPr>
                </a:tc>
                <a:tc>
                  <a:txBody>
                    <a:bodyPr/>
                    <a:lstStyle/>
                    <a:p>
                      <a:pPr algn="ctr" fontAlgn="ctr"/>
                      <a:r>
                        <a:rPr lang="es-ES_tradnl" sz="1400" b="0" i="0" u="none" strike="noStrike" dirty="0">
                          <a:latin typeface="Arial"/>
                        </a:rPr>
                        <a:t> </a:t>
                      </a:r>
                    </a:p>
                  </a:txBody>
                  <a:tcPr marL="0" marR="0" marT="0" marB="0" anchor="ctr">
                    <a:solidFill>
                      <a:schemeClr val="bg1"/>
                    </a:solidFill>
                  </a:tcPr>
                </a:tc>
                <a:tc>
                  <a:txBody>
                    <a:bodyPr/>
                    <a:lstStyle/>
                    <a:p>
                      <a:pPr algn="ctr" fontAlgn="ctr"/>
                      <a:r>
                        <a:rPr lang="es-ES_tradnl" sz="1400" b="0" i="0" u="none" strike="noStrike">
                          <a:latin typeface="Arial"/>
                        </a:rPr>
                        <a:t> </a:t>
                      </a:r>
                    </a:p>
                  </a:txBody>
                  <a:tcPr marL="0" marR="0" marT="0" marB="0" anchor="ctr">
                    <a:solidFill>
                      <a:schemeClr val="bg1"/>
                    </a:solidFill>
                  </a:tcPr>
                </a:tc>
                <a:tc>
                  <a:txBody>
                    <a:bodyPr/>
                    <a:lstStyle/>
                    <a:p>
                      <a:pPr algn="ctr" fontAlgn="ctr"/>
                      <a:r>
                        <a:rPr lang="es-ES_tradnl" sz="1400" b="0" i="0" u="none" strike="noStrike">
                          <a:latin typeface="Arial"/>
                        </a:rPr>
                        <a:t> </a:t>
                      </a:r>
                    </a:p>
                  </a:txBody>
                  <a:tcPr marL="0" marR="0" marT="0" marB="0" anchor="ctr">
                    <a:solidFill>
                      <a:schemeClr val="bg1"/>
                    </a:solidFill>
                  </a:tcPr>
                </a:tc>
                <a:tc>
                  <a:txBody>
                    <a:bodyPr/>
                    <a:lstStyle/>
                    <a:p>
                      <a:pPr algn="ctr" fontAlgn="ctr"/>
                      <a:r>
                        <a:rPr lang="es-ES_tradnl" sz="1400" b="0" i="0" u="none" strike="noStrike">
                          <a:latin typeface="Arial"/>
                        </a:rPr>
                        <a:t> </a:t>
                      </a:r>
                    </a:p>
                  </a:txBody>
                  <a:tcPr marL="0" marR="0" marT="0" marB="0" anchor="ctr">
                    <a:solidFill>
                      <a:schemeClr val="bg1"/>
                    </a:solidFill>
                  </a:tcPr>
                </a:tc>
              </a:tr>
              <a:tr h="377110">
                <a:tc>
                  <a:txBody>
                    <a:bodyPr/>
                    <a:lstStyle/>
                    <a:p>
                      <a:pPr algn="l" fontAlgn="ctr"/>
                      <a:r>
                        <a:rPr lang="es-ES_tradnl" sz="1400" b="0" i="0" u="none" strike="noStrike" dirty="0">
                          <a:latin typeface="Arial"/>
                        </a:rPr>
                        <a:t>Población </a:t>
                      </a:r>
                      <a:r>
                        <a:rPr lang="es-ES_tradnl" sz="1400" b="0" i="0" u="none" strike="noStrike" dirty="0" smtClean="0">
                          <a:latin typeface="Arial"/>
                        </a:rPr>
                        <a:t>con EPOC </a:t>
                      </a:r>
                      <a:r>
                        <a:rPr lang="es-ES_tradnl" sz="1200" b="0" i="0" u="none" strike="noStrike" dirty="0" smtClean="0">
                          <a:latin typeface="Arial"/>
                        </a:rPr>
                        <a:t>(nuevos casos/año)</a:t>
                      </a:r>
                      <a:endParaRPr lang="es-ES_tradnl" sz="1400" b="0" i="0" u="none" strike="noStrike" dirty="0">
                        <a:latin typeface="Arial"/>
                      </a:endParaRPr>
                    </a:p>
                  </a:txBody>
                  <a:tcPr marL="180000" marR="0" marT="0" marB="0" anchor="ctr">
                    <a:solidFill>
                      <a:schemeClr val="bg1"/>
                    </a:solidFill>
                  </a:tcPr>
                </a:tc>
                <a:tc>
                  <a:txBody>
                    <a:bodyPr/>
                    <a:lstStyle/>
                    <a:p>
                      <a:pPr algn="ctr" fontAlgn="ctr"/>
                      <a:endParaRPr lang="es-ES_tradnl" sz="1400" b="0" i="0" u="none" strike="noStrike">
                        <a:latin typeface="Arial"/>
                      </a:endParaRPr>
                    </a:p>
                  </a:txBody>
                  <a:tcPr marL="0" marR="0" marT="0" marB="0" anchor="ctr">
                    <a:solidFill>
                      <a:schemeClr val="bg1"/>
                    </a:solidFill>
                  </a:tcPr>
                </a:tc>
                <a:tc>
                  <a:txBody>
                    <a:bodyPr/>
                    <a:lstStyle/>
                    <a:p>
                      <a:pPr algn="ctr" fontAlgn="ctr"/>
                      <a:r>
                        <a:rPr lang="es-ES_tradnl" sz="1400" b="0" i="0" u="none" strike="noStrike" dirty="0">
                          <a:latin typeface="Arial"/>
                        </a:rPr>
                        <a:t>222.000</a:t>
                      </a:r>
                    </a:p>
                  </a:txBody>
                  <a:tcPr marL="0" marR="0" marT="0" marB="0" anchor="ctr">
                    <a:solidFill>
                      <a:schemeClr val="bg1"/>
                    </a:solidFill>
                  </a:tcPr>
                </a:tc>
                <a:tc>
                  <a:txBody>
                    <a:bodyPr/>
                    <a:lstStyle/>
                    <a:p>
                      <a:pPr algn="ctr" fontAlgn="ctr"/>
                      <a:r>
                        <a:rPr lang="es-ES_tradnl" sz="1400" b="0" i="0" u="none" strike="noStrike">
                          <a:latin typeface="Arial"/>
                        </a:rPr>
                        <a:t>224.888</a:t>
                      </a:r>
                    </a:p>
                  </a:txBody>
                  <a:tcPr marL="0" marR="0" marT="0" marB="0" anchor="ctr">
                    <a:solidFill>
                      <a:schemeClr val="bg1"/>
                    </a:solidFill>
                  </a:tcPr>
                </a:tc>
                <a:tc>
                  <a:txBody>
                    <a:bodyPr/>
                    <a:lstStyle/>
                    <a:p>
                      <a:pPr algn="ctr" fontAlgn="ctr"/>
                      <a:r>
                        <a:rPr lang="es-ES_tradnl" sz="1400" b="0" i="0" u="none" strike="noStrike">
                          <a:latin typeface="Arial"/>
                        </a:rPr>
                        <a:t>227.680</a:t>
                      </a:r>
                    </a:p>
                  </a:txBody>
                  <a:tcPr marL="0" marR="0" marT="0" marB="0" anchor="ctr">
                    <a:solidFill>
                      <a:schemeClr val="bg1"/>
                    </a:solidFill>
                  </a:tcPr>
                </a:tc>
                <a:tc>
                  <a:txBody>
                    <a:bodyPr/>
                    <a:lstStyle/>
                    <a:p>
                      <a:pPr algn="ctr" fontAlgn="ctr"/>
                      <a:r>
                        <a:rPr lang="es-ES_tradnl" sz="1400" b="0" i="0" u="none" strike="noStrike" dirty="0">
                          <a:latin typeface="Arial"/>
                        </a:rPr>
                        <a:t>230.289</a:t>
                      </a:r>
                    </a:p>
                  </a:txBody>
                  <a:tcPr marL="0" marR="0" marT="0" marB="0" anchor="ctr">
                    <a:solidFill>
                      <a:schemeClr val="bg1"/>
                    </a:solidFill>
                  </a:tcPr>
                </a:tc>
              </a:tr>
              <a:tr h="377110">
                <a:tc>
                  <a:txBody>
                    <a:bodyPr/>
                    <a:lstStyle/>
                    <a:p>
                      <a:pPr algn="l" fontAlgn="ctr"/>
                      <a:r>
                        <a:rPr lang="es-ES_tradnl" sz="1400" b="0" i="0" u="none" strike="noStrike" dirty="0">
                          <a:latin typeface="Arial"/>
                        </a:rPr>
                        <a:t>Diagnosticados de EPOC</a:t>
                      </a:r>
                    </a:p>
                  </a:txBody>
                  <a:tcPr marL="180000" marR="0" marT="0" marB="0" anchor="ctr">
                    <a:solidFill>
                      <a:schemeClr val="bg1"/>
                    </a:solidFill>
                  </a:tcPr>
                </a:tc>
                <a:tc>
                  <a:txBody>
                    <a:bodyPr/>
                    <a:lstStyle/>
                    <a:p>
                      <a:pPr algn="ctr" fontAlgn="ctr"/>
                      <a:r>
                        <a:rPr lang="es-ES_tradnl" sz="1400" b="0" i="0" u="none" strike="noStrike">
                          <a:latin typeface="Arial"/>
                        </a:rPr>
                        <a:t>516.629</a:t>
                      </a:r>
                    </a:p>
                  </a:txBody>
                  <a:tcPr marL="0" marR="0" marT="0" marB="0" anchor="ctr">
                    <a:solidFill>
                      <a:schemeClr val="bg1"/>
                    </a:solidFill>
                  </a:tcPr>
                </a:tc>
                <a:tc>
                  <a:txBody>
                    <a:bodyPr/>
                    <a:lstStyle/>
                    <a:p>
                      <a:pPr algn="ctr" fontAlgn="ctr"/>
                      <a:r>
                        <a:rPr lang="es-ES_tradnl" sz="1400" b="0" i="0" u="none" strike="noStrike" dirty="0">
                          <a:latin typeface="Arial"/>
                        </a:rPr>
                        <a:t>59.940</a:t>
                      </a:r>
                    </a:p>
                  </a:txBody>
                  <a:tcPr marL="0" marR="0" marT="0" marB="0" anchor="ctr">
                    <a:solidFill>
                      <a:schemeClr val="bg1"/>
                    </a:solidFill>
                  </a:tcPr>
                </a:tc>
                <a:tc>
                  <a:txBody>
                    <a:bodyPr/>
                    <a:lstStyle/>
                    <a:p>
                      <a:pPr algn="ctr" fontAlgn="ctr"/>
                      <a:r>
                        <a:rPr lang="es-ES_tradnl" sz="1400" b="0" i="0" u="none" strike="noStrike" dirty="0">
                          <a:latin typeface="Arial"/>
                        </a:rPr>
                        <a:t>60.720</a:t>
                      </a:r>
                    </a:p>
                  </a:txBody>
                  <a:tcPr marL="0" marR="0" marT="0" marB="0" anchor="ctr">
                    <a:solidFill>
                      <a:schemeClr val="bg1"/>
                    </a:solidFill>
                  </a:tcPr>
                </a:tc>
                <a:tc>
                  <a:txBody>
                    <a:bodyPr/>
                    <a:lstStyle/>
                    <a:p>
                      <a:pPr algn="ctr" fontAlgn="ctr"/>
                      <a:r>
                        <a:rPr lang="es-ES_tradnl" sz="1400" b="0" i="0" u="none" strike="noStrike">
                          <a:latin typeface="Arial"/>
                        </a:rPr>
                        <a:t>61.474</a:t>
                      </a:r>
                    </a:p>
                  </a:txBody>
                  <a:tcPr marL="0" marR="0" marT="0" marB="0" anchor="ctr">
                    <a:solidFill>
                      <a:schemeClr val="bg1"/>
                    </a:solidFill>
                  </a:tcPr>
                </a:tc>
                <a:tc>
                  <a:txBody>
                    <a:bodyPr/>
                    <a:lstStyle/>
                    <a:p>
                      <a:pPr algn="ctr" fontAlgn="ctr"/>
                      <a:r>
                        <a:rPr lang="es-ES_tradnl" sz="1400" b="0" i="0" u="none" strike="noStrike">
                          <a:latin typeface="Arial"/>
                        </a:rPr>
                        <a:t>62.178</a:t>
                      </a:r>
                    </a:p>
                  </a:txBody>
                  <a:tcPr marL="0" marR="0" marT="0" marB="0" anchor="ctr">
                    <a:solidFill>
                      <a:schemeClr val="bg1"/>
                    </a:solidFill>
                  </a:tcPr>
                </a:tc>
              </a:tr>
              <a:tr h="377110">
                <a:tc>
                  <a:txBody>
                    <a:bodyPr/>
                    <a:lstStyle/>
                    <a:p>
                      <a:pPr marL="0" indent="176213" algn="l" fontAlgn="ctr"/>
                      <a:r>
                        <a:rPr lang="es-ES_tradnl" sz="1400" b="0" i="0" u="none" strike="noStrike" dirty="0">
                          <a:latin typeface="Arial"/>
                        </a:rPr>
                        <a:t>Fumadores con EPOC </a:t>
                      </a:r>
                    </a:p>
                  </a:txBody>
                  <a:tcPr marL="180000" marR="0" marT="0" marB="0" anchor="ctr">
                    <a:solidFill>
                      <a:schemeClr val="bg1"/>
                    </a:solidFill>
                  </a:tcPr>
                </a:tc>
                <a:tc>
                  <a:txBody>
                    <a:bodyPr/>
                    <a:lstStyle/>
                    <a:p>
                      <a:pPr algn="ctr" fontAlgn="ctr"/>
                      <a:r>
                        <a:rPr lang="es-ES_tradnl" sz="1400" b="0" i="0" u="none" strike="noStrike">
                          <a:latin typeface="Arial"/>
                        </a:rPr>
                        <a:t>100.606</a:t>
                      </a:r>
                    </a:p>
                  </a:txBody>
                  <a:tcPr marL="0" marR="0" marT="0" marB="0" anchor="ctr">
                    <a:solidFill>
                      <a:schemeClr val="bg1"/>
                    </a:solidFill>
                  </a:tcPr>
                </a:tc>
                <a:tc>
                  <a:txBody>
                    <a:bodyPr/>
                    <a:lstStyle/>
                    <a:p>
                      <a:pPr algn="ctr" fontAlgn="ctr"/>
                      <a:r>
                        <a:rPr lang="es-ES_tradnl" sz="1400" b="0" i="0" u="none" strike="noStrike">
                          <a:latin typeface="Arial"/>
                        </a:rPr>
                        <a:t>14.895</a:t>
                      </a:r>
                    </a:p>
                  </a:txBody>
                  <a:tcPr marL="0" marR="0" marT="0" marB="0" anchor="ctr">
                    <a:solidFill>
                      <a:schemeClr val="bg1"/>
                    </a:solidFill>
                  </a:tcPr>
                </a:tc>
                <a:tc>
                  <a:txBody>
                    <a:bodyPr/>
                    <a:lstStyle/>
                    <a:p>
                      <a:pPr algn="ctr" fontAlgn="ctr"/>
                      <a:r>
                        <a:rPr lang="es-ES_tradnl" sz="1400" b="0" i="0" u="none" strike="noStrike" dirty="0">
                          <a:latin typeface="Arial"/>
                        </a:rPr>
                        <a:t>15.072</a:t>
                      </a:r>
                    </a:p>
                  </a:txBody>
                  <a:tcPr marL="0" marR="0" marT="0" marB="0" anchor="ctr">
                    <a:solidFill>
                      <a:schemeClr val="bg1"/>
                    </a:solidFill>
                  </a:tcPr>
                </a:tc>
                <a:tc>
                  <a:txBody>
                    <a:bodyPr/>
                    <a:lstStyle/>
                    <a:p>
                      <a:pPr algn="ctr" fontAlgn="ctr"/>
                      <a:r>
                        <a:rPr lang="es-ES_tradnl" sz="1400" b="0" i="0" u="none" strike="noStrike">
                          <a:latin typeface="Arial"/>
                        </a:rPr>
                        <a:t>15.238</a:t>
                      </a:r>
                    </a:p>
                  </a:txBody>
                  <a:tcPr marL="0" marR="0" marT="0" marB="0" anchor="ctr">
                    <a:solidFill>
                      <a:schemeClr val="bg1"/>
                    </a:solidFill>
                  </a:tcPr>
                </a:tc>
                <a:tc>
                  <a:txBody>
                    <a:bodyPr/>
                    <a:lstStyle/>
                    <a:p>
                      <a:pPr algn="ctr" fontAlgn="ctr"/>
                      <a:r>
                        <a:rPr lang="es-ES_tradnl" sz="1400" b="0" i="0" u="none" strike="noStrike">
                          <a:latin typeface="Arial"/>
                        </a:rPr>
                        <a:t>15.388</a:t>
                      </a:r>
                    </a:p>
                  </a:txBody>
                  <a:tcPr marL="0" marR="0" marT="0" marB="0" anchor="ctr">
                    <a:solidFill>
                      <a:schemeClr val="bg1"/>
                    </a:solidFill>
                  </a:tcPr>
                </a:tc>
              </a:tr>
              <a:tr h="377110">
                <a:tc>
                  <a:txBody>
                    <a:bodyPr/>
                    <a:lstStyle/>
                    <a:p>
                      <a:pPr marL="0" indent="176213" algn="l" fontAlgn="ctr"/>
                      <a:r>
                        <a:rPr lang="es-ES_tradnl" sz="1400" b="0" i="0" u="none" strike="noStrike" dirty="0">
                          <a:latin typeface="Arial"/>
                        </a:rPr>
                        <a:t>Desean dejar de fumar </a:t>
                      </a:r>
                    </a:p>
                  </a:txBody>
                  <a:tcPr marL="180000" marR="0" marT="0" marB="0" anchor="ctr">
                    <a:solidFill>
                      <a:schemeClr val="bg1"/>
                    </a:solidFill>
                  </a:tcPr>
                </a:tc>
                <a:tc>
                  <a:txBody>
                    <a:bodyPr/>
                    <a:lstStyle/>
                    <a:p>
                      <a:pPr algn="ctr" fontAlgn="ctr"/>
                      <a:r>
                        <a:rPr lang="es-ES_tradnl" sz="1400" b="0" i="0" u="none" strike="noStrike" dirty="0">
                          <a:latin typeface="Arial"/>
                        </a:rPr>
                        <a:t>61.369</a:t>
                      </a:r>
                    </a:p>
                  </a:txBody>
                  <a:tcPr marL="0" marR="0" marT="0" marB="0" anchor="ctr">
                    <a:solidFill>
                      <a:schemeClr val="bg1"/>
                    </a:solidFill>
                  </a:tcPr>
                </a:tc>
                <a:tc>
                  <a:txBody>
                    <a:bodyPr/>
                    <a:lstStyle/>
                    <a:p>
                      <a:pPr algn="ctr" fontAlgn="ctr"/>
                      <a:r>
                        <a:rPr lang="es-ES_tradnl" sz="1400" b="0" i="0" u="none" strike="noStrike">
                          <a:latin typeface="Arial"/>
                        </a:rPr>
                        <a:t>9.086</a:t>
                      </a:r>
                    </a:p>
                  </a:txBody>
                  <a:tcPr marL="0" marR="0" marT="0" marB="0" anchor="ctr">
                    <a:solidFill>
                      <a:schemeClr val="bg1"/>
                    </a:solidFill>
                  </a:tcPr>
                </a:tc>
                <a:tc>
                  <a:txBody>
                    <a:bodyPr/>
                    <a:lstStyle/>
                    <a:p>
                      <a:pPr algn="ctr" fontAlgn="ctr"/>
                      <a:r>
                        <a:rPr lang="es-ES_tradnl" sz="1400" b="0" i="0" u="none" strike="noStrike" dirty="0">
                          <a:latin typeface="Arial"/>
                        </a:rPr>
                        <a:t>9.194</a:t>
                      </a:r>
                    </a:p>
                  </a:txBody>
                  <a:tcPr marL="0" marR="0" marT="0" marB="0" anchor="ctr">
                    <a:solidFill>
                      <a:schemeClr val="bg1"/>
                    </a:solidFill>
                  </a:tcPr>
                </a:tc>
                <a:tc>
                  <a:txBody>
                    <a:bodyPr/>
                    <a:lstStyle/>
                    <a:p>
                      <a:pPr algn="ctr" fontAlgn="ctr"/>
                      <a:r>
                        <a:rPr lang="es-ES_tradnl" sz="1400" b="0" i="0" u="none" strike="noStrike" dirty="0">
                          <a:latin typeface="Arial"/>
                        </a:rPr>
                        <a:t>9.295</a:t>
                      </a:r>
                    </a:p>
                  </a:txBody>
                  <a:tcPr marL="0" marR="0" marT="0" marB="0" anchor="ctr">
                    <a:solidFill>
                      <a:schemeClr val="bg1"/>
                    </a:solidFill>
                  </a:tcPr>
                </a:tc>
                <a:tc>
                  <a:txBody>
                    <a:bodyPr/>
                    <a:lstStyle/>
                    <a:p>
                      <a:pPr algn="ctr" fontAlgn="ctr"/>
                      <a:r>
                        <a:rPr lang="es-ES_tradnl" sz="1400" b="0" i="0" u="none" strike="noStrike">
                          <a:latin typeface="Arial"/>
                        </a:rPr>
                        <a:t>9.387</a:t>
                      </a:r>
                    </a:p>
                  </a:txBody>
                  <a:tcPr marL="0" marR="0" marT="0" marB="0" anchor="ctr">
                    <a:solidFill>
                      <a:schemeClr val="bg1"/>
                    </a:solidFill>
                  </a:tcPr>
                </a:tc>
              </a:tr>
              <a:tr h="377110">
                <a:tc>
                  <a:txBody>
                    <a:bodyPr/>
                    <a:lstStyle/>
                    <a:p>
                      <a:pPr marL="0" indent="176213" algn="l" fontAlgn="ctr"/>
                      <a:r>
                        <a:rPr lang="es-ES_tradnl" sz="1400" b="0" i="0" u="none" strike="noStrike" dirty="0">
                          <a:latin typeface="Arial"/>
                        </a:rPr>
                        <a:t>Dispuestos a dejar de </a:t>
                      </a:r>
                      <a:r>
                        <a:rPr lang="es-ES_tradnl" sz="1400" b="0" i="0" u="none" strike="noStrike" dirty="0" smtClean="0">
                          <a:latin typeface="Arial"/>
                        </a:rPr>
                        <a:t>fumar</a:t>
                      </a:r>
                      <a:endParaRPr lang="es-ES_tradnl" sz="1400" b="0" i="0" u="none" strike="noStrike" dirty="0">
                        <a:latin typeface="Arial"/>
                      </a:endParaRPr>
                    </a:p>
                  </a:txBody>
                  <a:tcPr marL="180000" marR="0" marT="0" marB="0" anchor="ctr">
                    <a:lnB w="38100" cap="flat" cmpd="sng" algn="ctr">
                      <a:solidFill>
                        <a:schemeClr val="tx1"/>
                      </a:solidFill>
                      <a:prstDash val="solid"/>
                      <a:round/>
                      <a:headEnd type="none" w="med" len="med"/>
                      <a:tailEnd type="none" w="med" len="med"/>
                    </a:lnB>
                    <a:solidFill>
                      <a:schemeClr val="bg1"/>
                    </a:solidFill>
                  </a:tcPr>
                </a:tc>
                <a:tc>
                  <a:txBody>
                    <a:bodyPr/>
                    <a:lstStyle/>
                    <a:p>
                      <a:pPr algn="ctr" fontAlgn="ctr"/>
                      <a:r>
                        <a:rPr lang="es-ES_tradnl" sz="1400" b="0" i="0" u="none" strike="noStrike" dirty="0">
                          <a:latin typeface="Arial"/>
                        </a:rPr>
                        <a:t>26.266</a:t>
                      </a:r>
                    </a:p>
                  </a:txBody>
                  <a:tcPr marL="0" marR="0" marT="0" marB="0" anchor="ctr">
                    <a:lnB w="38100" cap="flat" cmpd="sng" algn="ctr">
                      <a:solidFill>
                        <a:schemeClr val="tx1"/>
                      </a:solidFill>
                      <a:prstDash val="solid"/>
                      <a:round/>
                      <a:headEnd type="none" w="med" len="med"/>
                      <a:tailEnd type="none" w="med" len="med"/>
                    </a:lnB>
                    <a:solidFill>
                      <a:schemeClr val="bg1"/>
                    </a:solidFill>
                  </a:tcPr>
                </a:tc>
                <a:tc>
                  <a:txBody>
                    <a:bodyPr/>
                    <a:lstStyle/>
                    <a:p>
                      <a:pPr algn="ctr" fontAlgn="ctr"/>
                      <a:r>
                        <a:rPr lang="es-ES_tradnl" sz="1400" b="0" i="0" u="none" strike="noStrike" dirty="0">
                          <a:latin typeface="Arial"/>
                        </a:rPr>
                        <a:t>3.889</a:t>
                      </a:r>
                    </a:p>
                  </a:txBody>
                  <a:tcPr marL="0" marR="0" marT="0" marB="0" anchor="ctr">
                    <a:lnB w="38100" cap="flat" cmpd="sng" algn="ctr">
                      <a:solidFill>
                        <a:schemeClr val="tx1"/>
                      </a:solidFill>
                      <a:prstDash val="solid"/>
                      <a:round/>
                      <a:headEnd type="none" w="med" len="med"/>
                      <a:tailEnd type="none" w="med" len="med"/>
                    </a:lnB>
                    <a:solidFill>
                      <a:schemeClr val="bg1"/>
                    </a:solidFill>
                  </a:tcPr>
                </a:tc>
                <a:tc>
                  <a:txBody>
                    <a:bodyPr/>
                    <a:lstStyle/>
                    <a:p>
                      <a:pPr algn="ctr" fontAlgn="ctr"/>
                      <a:r>
                        <a:rPr lang="es-ES_tradnl" sz="1400" b="0" i="0" u="none" strike="noStrike" dirty="0">
                          <a:latin typeface="Arial"/>
                        </a:rPr>
                        <a:t>3.935</a:t>
                      </a:r>
                    </a:p>
                  </a:txBody>
                  <a:tcPr marL="0" marR="0" marT="0" marB="0" anchor="ctr">
                    <a:lnB w="38100" cap="flat" cmpd="sng" algn="ctr">
                      <a:solidFill>
                        <a:schemeClr val="tx1"/>
                      </a:solidFill>
                      <a:prstDash val="solid"/>
                      <a:round/>
                      <a:headEnd type="none" w="med" len="med"/>
                      <a:tailEnd type="none" w="med" len="med"/>
                    </a:lnB>
                    <a:solidFill>
                      <a:schemeClr val="bg1"/>
                    </a:solidFill>
                  </a:tcPr>
                </a:tc>
                <a:tc>
                  <a:txBody>
                    <a:bodyPr/>
                    <a:lstStyle/>
                    <a:p>
                      <a:pPr algn="ctr" fontAlgn="ctr"/>
                      <a:r>
                        <a:rPr lang="es-ES_tradnl" sz="1400" b="0" i="0" u="none" strike="noStrike" dirty="0">
                          <a:latin typeface="Arial"/>
                        </a:rPr>
                        <a:t>3.978</a:t>
                      </a:r>
                    </a:p>
                  </a:txBody>
                  <a:tcPr marL="0" marR="0" marT="0" marB="0" anchor="ctr">
                    <a:lnB w="38100" cap="flat" cmpd="sng" algn="ctr">
                      <a:solidFill>
                        <a:schemeClr val="tx1"/>
                      </a:solidFill>
                      <a:prstDash val="solid"/>
                      <a:round/>
                      <a:headEnd type="none" w="med" len="med"/>
                      <a:tailEnd type="none" w="med" len="med"/>
                    </a:lnB>
                    <a:solidFill>
                      <a:schemeClr val="bg1"/>
                    </a:solidFill>
                  </a:tcPr>
                </a:tc>
                <a:tc>
                  <a:txBody>
                    <a:bodyPr/>
                    <a:lstStyle/>
                    <a:p>
                      <a:pPr algn="ctr" fontAlgn="ctr"/>
                      <a:r>
                        <a:rPr lang="es-ES_tradnl" sz="1400" b="0" i="0" u="none" strike="noStrike" dirty="0">
                          <a:latin typeface="Arial"/>
                        </a:rPr>
                        <a:t>4.018</a:t>
                      </a:r>
                    </a:p>
                  </a:txBody>
                  <a:tcPr marL="0" marR="0" marT="0" marB="0" anchor="ctr">
                    <a:lnB w="38100" cap="flat" cmpd="sng" algn="ctr">
                      <a:solidFill>
                        <a:schemeClr val="tx1"/>
                      </a:solidFill>
                      <a:prstDash val="solid"/>
                      <a:round/>
                      <a:headEnd type="none" w="med" len="med"/>
                      <a:tailEnd type="none" w="med" len="med"/>
                    </a:lnB>
                    <a:solidFill>
                      <a:schemeClr val="bg1"/>
                    </a:solidFill>
                  </a:tcPr>
                </a:tc>
              </a:tr>
              <a:tr h="377110">
                <a:tc>
                  <a:txBody>
                    <a:bodyPr/>
                    <a:lstStyle/>
                    <a:p>
                      <a:pPr marL="0" indent="176213" algn="l" fontAlgn="ctr"/>
                      <a:r>
                        <a:rPr lang="es-ES_tradnl" sz="1400" b="0" i="1" u="none" strike="noStrike" dirty="0" smtClean="0">
                          <a:effectLst/>
                          <a:latin typeface="Arial"/>
                        </a:rPr>
                        <a:t>Usaría</a:t>
                      </a:r>
                      <a:r>
                        <a:rPr lang="es-ES_tradnl" sz="1400" b="0" i="1" u="none" strike="noStrike" baseline="0" dirty="0" smtClean="0">
                          <a:effectLst/>
                          <a:latin typeface="Arial"/>
                        </a:rPr>
                        <a:t>n </a:t>
                      </a:r>
                      <a:r>
                        <a:rPr lang="es-ES_tradnl" sz="1400" b="0" i="1" u="none" strike="noStrike" baseline="0" dirty="0" err="1" smtClean="0">
                          <a:effectLst/>
                          <a:latin typeface="Arial"/>
                        </a:rPr>
                        <a:t>tto</a:t>
                      </a:r>
                      <a:r>
                        <a:rPr lang="es-ES_tradnl" sz="1400" b="0" i="1" u="none" strike="noStrike" baseline="0" dirty="0" smtClean="0">
                          <a:effectLst/>
                          <a:latin typeface="Arial"/>
                        </a:rPr>
                        <a:t> Farmacológico</a:t>
                      </a:r>
                      <a:endParaRPr lang="es-ES_tradnl" sz="1400" b="0" i="1" u="none" strike="noStrike" dirty="0">
                        <a:effectLst/>
                        <a:latin typeface="Arial"/>
                      </a:endParaRPr>
                    </a:p>
                  </a:txBody>
                  <a:tcPr marL="180000" marR="0" marT="0" marB="0" anchor="ctr">
                    <a:lnL w="381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tcPr>
                </a:tc>
                <a:tc>
                  <a:txBody>
                    <a:bodyPr/>
                    <a:lstStyle/>
                    <a:p>
                      <a:pPr algn="ctr" fontAlgn="ctr"/>
                      <a:r>
                        <a:rPr lang="es-ES_tradnl" sz="1400" b="1" i="1" u="none" strike="noStrike" dirty="0">
                          <a:latin typeface="Arial"/>
                        </a:rPr>
                        <a:t>3.638</a:t>
                      </a:r>
                    </a:p>
                  </a:txBody>
                  <a:tcPr marL="0" marR="0" marT="0" marB="0" anchor="ctr">
                    <a:lnT w="38100" cap="flat" cmpd="sng" algn="ctr">
                      <a:solidFill>
                        <a:schemeClr val="tx1"/>
                      </a:solidFill>
                      <a:prstDash val="solid"/>
                      <a:round/>
                      <a:headEnd type="none" w="med" len="med"/>
                      <a:tailEnd type="none" w="med" len="med"/>
                    </a:lnT>
                  </a:tcPr>
                </a:tc>
                <a:tc>
                  <a:txBody>
                    <a:bodyPr/>
                    <a:lstStyle/>
                    <a:p>
                      <a:pPr algn="ctr" fontAlgn="ctr"/>
                      <a:r>
                        <a:rPr lang="es-ES_tradnl" sz="1400" b="1" i="1" u="none" strike="noStrike">
                          <a:latin typeface="Arial"/>
                        </a:rPr>
                        <a:t>539</a:t>
                      </a:r>
                    </a:p>
                  </a:txBody>
                  <a:tcPr marL="0" marR="0" marT="0" marB="0" anchor="ctr">
                    <a:lnT w="38100" cap="flat" cmpd="sng" algn="ctr">
                      <a:solidFill>
                        <a:schemeClr val="tx1"/>
                      </a:solidFill>
                      <a:prstDash val="solid"/>
                      <a:round/>
                      <a:headEnd type="none" w="med" len="med"/>
                      <a:tailEnd type="none" w="med" len="med"/>
                    </a:lnT>
                  </a:tcPr>
                </a:tc>
                <a:tc>
                  <a:txBody>
                    <a:bodyPr/>
                    <a:lstStyle/>
                    <a:p>
                      <a:pPr algn="ctr" fontAlgn="ctr"/>
                      <a:r>
                        <a:rPr lang="es-ES_tradnl" sz="1400" b="1" i="1" u="none" strike="noStrike">
                          <a:latin typeface="Arial"/>
                        </a:rPr>
                        <a:t>545</a:t>
                      </a:r>
                    </a:p>
                  </a:txBody>
                  <a:tcPr marL="0" marR="0" marT="0" marB="0" anchor="ctr">
                    <a:lnT w="38100" cap="flat" cmpd="sng" algn="ctr">
                      <a:solidFill>
                        <a:schemeClr val="tx1"/>
                      </a:solidFill>
                      <a:prstDash val="solid"/>
                      <a:round/>
                      <a:headEnd type="none" w="med" len="med"/>
                      <a:tailEnd type="none" w="med" len="med"/>
                    </a:lnT>
                  </a:tcPr>
                </a:tc>
                <a:tc>
                  <a:txBody>
                    <a:bodyPr/>
                    <a:lstStyle/>
                    <a:p>
                      <a:pPr algn="ctr" fontAlgn="ctr"/>
                      <a:r>
                        <a:rPr lang="es-ES_tradnl" sz="1400" b="1" i="1" u="none" strike="noStrike">
                          <a:latin typeface="Arial"/>
                        </a:rPr>
                        <a:t>551</a:t>
                      </a:r>
                    </a:p>
                  </a:txBody>
                  <a:tcPr marL="0" marR="0" marT="0" marB="0" anchor="ctr">
                    <a:lnT w="38100" cap="flat" cmpd="sng" algn="ctr">
                      <a:solidFill>
                        <a:schemeClr val="tx1"/>
                      </a:solidFill>
                      <a:prstDash val="solid"/>
                      <a:round/>
                      <a:headEnd type="none" w="med" len="med"/>
                      <a:tailEnd type="none" w="med" len="med"/>
                    </a:lnT>
                  </a:tcPr>
                </a:tc>
                <a:tc>
                  <a:txBody>
                    <a:bodyPr/>
                    <a:lstStyle/>
                    <a:p>
                      <a:pPr algn="ctr" fontAlgn="ctr"/>
                      <a:r>
                        <a:rPr lang="es-ES_tradnl" sz="1400" b="1" i="1" u="none" strike="noStrike" dirty="0">
                          <a:latin typeface="Arial"/>
                        </a:rPr>
                        <a:t>556</a:t>
                      </a:r>
                    </a:p>
                  </a:txBody>
                  <a:tcPr marL="0" marR="0" marT="0" marB="0" anchor="ctr">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tcPr>
                </a:tc>
              </a:tr>
              <a:tr h="377110">
                <a:tc>
                  <a:txBody>
                    <a:bodyPr/>
                    <a:lstStyle/>
                    <a:p>
                      <a:pPr marL="0" indent="176213" algn="l" fontAlgn="ctr"/>
                      <a:r>
                        <a:rPr lang="es-ES_tradnl" sz="1400" b="0" i="1" u="none" strike="noStrike" dirty="0" smtClean="0">
                          <a:effectLst/>
                          <a:latin typeface="Arial"/>
                        </a:rPr>
                        <a:t>Fracasos tras intento cesación</a:t>
                      </a:r>
                      <a:r>
                        <a:rPr lang="es-ES_tradnl" sz="1400" b="0" i="1" u="none" strike="noStrike" baseline="0" dirty="0" smtClean="0">
                          <a:effectLst/>
                          <a:latin typeface="Arial"/>
                        </a:rPr>
                        <a:t> </a:t>
                      </a:r>
                      <a:endParaRPr lang="es-ES_tradnl" sz="1400" b="0" i="1" u="none" strike="noStrike" dirty="0">
                        <a:effectLst/>
                        <a:latin typeface="Arial"/>
                      </a:endParaRPr>
                    </a:p>
                  </a:txBody>
                  <a:tcPr marL="180000" marR="0" marT="0" marB="0" anchor="ctr">
                    <a:lnL w="38100" cap="flat" cmpd="sng" algn="ctr">
                      <a:solidFill>
                        <a:schemeClr val="tx1"/>
                      </a:solidFill>
                      <a:prstDash val="solid"/>
                      <a:round/>
                      <a:headEnd type="none" w="med" len="med"/>
                      <a:tailEnd type="none" w="med" len="med"/>
                    </a:lnL>
                  </a:tcPr>
                </a:tc>
                <a:tc>
                  <a:txBody>
                    <a:bodyPr/>
                    <a:lstStyle/>
                    <a:p>
                      <a:endParaRPr lang="es-ES_tradnl" b="1" i="1" dirty="0">
                        <a:effectLst/>
                      </a:endParaRPr>
                    </a:p>
                  </a:txBody>
                  <a:tcPr marL="0" marR="0" marT="0" marB="0" anchor="ctr"/>
                </a:tc>
                <a:tc>
                  <a:txBody>
                    <a:bodyPr/>
                    <a:lstStyle/>
                    <a:p>
                      <a:pPr algn="ctr" fontAlgn="ctr"/>
                      <a:r>
                        <a:rPr lang="es-ES_tradnl" sz="1400" b="1" i="1" u="none" strike="noStrike" dirty="0">
                          <a:solidFill>
                            <a:schemeClr val="tx1"/>
                          </a:solidFill>
                          <a:latin typeface="Arial"/>
                        </a:rPr>
                        <a:t>3.358</a:t>
                      </a:r>
                    </a:p>
                  </a:txBody>
                  <a:tcPr marL="0" marR="0" marT="0" marB="0" anchor="ctr"/>
                </a:tc>
                <a:tc>
                  <a:txBody>
                    <a:bodyPr/>
                    <a:lstStyle/>
                    <a:p>
                      <a:pPr algn="ctr" fontAlgn="ctr"/>
                      <a:r>
                        <a:rPr lang="es-ES_tradnl" sz="1400" b="1" i="1" u="none" strike="noStrike">
                          <a:solidFill>
                            <a:schemeClr val="tx1"/>
                          </a:solidFill>
                          <a:latin typeface="Arial"/>
                        </a:rPr>
                        <a:t>3.605</a:t>
                      </a:r>
                    </a:p>
                  </a:txBody>
                  <a:tcPr marL="0" marR="0" marT="0" marB="0" anchor="ctr"/>
                </a:tc>
                <a:tc>
                  <a:txBody>
                    <a:bodyPr/>
                    <a:lstStyle/>
                    <a:p>
                      <a:pPr algn="ctr" fontAlgn="ctr"/>
                      <a:r>
                        <a:rPr lang="es-ES_tradnl" sz="1400" b="1" i="1" u="none" strike="noStrike">
                          <a:solidFill>
                            <a:schemeClr val="tx1"/>
                          </a:solidFill>
                          <a:latin typeface="Arial"/>
                        </a:rPr>
                        <a:t>3.849</a:t>
                      </a:r>
                    </a:p>
                  </a:txBody>
                  <a:tcPr marL="0" marR="0" marT="0" marB="0" anchor="ctr"/>
                </a:tc>
                <a:tc>
                  <a:txBody>
                    <a:bodyPr/>
                    <a:lstStyle/>
                    <a:p>
                      <a:pPr algn="ctr" fontAlgn="ctr"/>
                      <a:r>
                        <a:rPr lang="es-ES_tradnl" sz="1400" b="1" i="1" u="none" strike="noStrike">
                          <a:solidFill>
                            <a:schemeClr val="tx1"/>
                          </a:solidFill>
                          <a:latin typeface="Arial"/>
                        </a:rPr>
                        <a:t>1.421</a:t>
                      </a:r>
                    </a:p>
                  </a:txBody>
                  <a:tcPr marL="0" marR="0" marT="0" marB="0" anchor="ctr">
                    <a:lnR w="38100" cap="flat" cmpd="sng" algn="ctr">
                      <a:solidFill>
                        <a:schemeClr val="tx1"/>
                      </a:solidFill>
                      <a:prstDash val="solid"/>
                      <a:round/>
                      <a:headEnd type="none" w="med" len="med"/>
                      <a:tailEnd type="none" w="med" len="med"/>
                    </a:lnR>
                  </a:tcPr>
                </a:tc>
              </a:tr>
              <a:tr h="377110">
                <a:tc>
                  <a:txBody>
                    <a:bodyPr/>
                    <a:lstStyle/>
                    <a:p>
                      <a:pPr marL="0" indent="176213" algn="l" fontAlgn="ctr"/>
                      <a:r>
                        <a:rPr lang="es-ES_tradnl" sz="1400" b="0" i="1" u="none" strike="noStrike" dirty="0" smtClean="0">
                          <a:effectLst/>
                          <a:latin typeface="Arial"/>
                        </a:rPr>
                        <a:t>Recaídas tras abstinencia</a:t>
                      </a:r>
                      <a:r>
                        <a:rPr lang="es-ES_tradnl" sz="1400" b="0" i="1" u="none" strike="noStrike" baseline="0" dirty="0" smtClean="0">
                          <a:effectLst/>
                          <a:latin typeface="Arial"/>
                        </a:rPr>
                        <a:t> </a:t>
                      </a:r>
                      <a:r>
                        <a:rPr lang="es-ES_tradnl" sz="1400" b="0" i="1" u="none" strike="noStrike" dirty="0" smtClean="0">
                          <a:effectLst/>
                          <a:latin typeface="Arial"/>
                        </a:rPr>
                        <a:t>52 semanas</a:t>
                      </a:r>
                      <a:endParaRPr lang="es-ES_tradnl" sz="1400" b="0" i="1" u="none" strike="noStrike" dirty="0">
                        <a:effectLst/>
                        <a:latin typeface="Arial"/>
                      </a:endParaRPr>
                    </a:p>
                  </a:txBody>
                  <a:tcPr marL="180000" marR="0" marT="0" marB="0" anchor="ctr">
                    <a:lnL w="38100" cap="flat" cmpd="sng" algn="ctr">
                      <a:solidFill>
                        <a:schemeClr val="tx1"/>
                      </a:solidFill>
                      <a:prstDash val="solid"/>
                      <a:round/>
                      <a:headEnd type="none" w="med" len="med"/>
                      <a:tailEnd type="none" w="med" len="med"/>
                    </a:lnL>
                    <a:lnB w="38100" cap="flat" cmpd="sng" algn="ctr">
                      <a:solidFill>
                        <a:schemeClr val="tx1"/>
                      </a:solidFill>
                      <a:prstDash val="solid"/>
                      <a:round/>
                      <a:headEnd type="none" w="med" len="med"/>
                      <a:tailEnd type="none" w="med" len="med"/>
                    </a:lnB>
                  </a:tcPr>
                </a:tc>
                <a:tc>
                  <a:txBody>
                    <a:bodyPr/>
                    <a:lstStyle/>
                    <a:p>
                      <a:endParaRPr lang="es-ES_tradnl" b="1" i="1" dirty="0">
                        <a:effectLst/>
                      </a:endParaRPr>
                    </a:p>
                  </a:txBody>
                  <a:tcPr marL="0" marR="0" marT="0" marB="0" anchor="ctr">
                    <a:lnB w="38100" cap="flat" cmpd="sng" algn="ctr">
                      <a:solidFill>
                        <a:schemeClr val="tx1"/>
                      </a:solidFill>
                      <a:prstDash val="solid"/>
                      <a:round/>
                      <a:headEnd type="none" w="med" len="med"/>
                      <a:tailEnd type="none" w="med" len="med"/>
                    </a:lnB>
                  </a:tcPr>
                </a:tc>
                <a:tc>
                  <a:txBody>
                    <a:bodyPr/>
                    <a:lstStyle/>
                    <a:p>
                      <a:pPr algn="ctr" fontAlgn="ctr"/>
                      <a:r>
                        <a:rPr lang="es-ES_tradnl" sz="1400" b="1" i="1" u="none" strike="noStrike">
                          <a:solidFill>
                            <a:schemeClr val="tx1"/>
                          </a:solidFill>
                          <a:latin typeface="Arial"/>
                        </a:rPr>
                        <a:t>8</a:t>
                      </a:r>
                    </a:p>
                  </a:txBody>
                  <a:tcPr marL="0" marR="0" marT="0" marB="0" anchor="ctr">
                    <a:lnB w="38100" cap="flat" cmpd="sng" algn="ctr">
                      <a:solidFill>
                        <a:schemeClr val="tx1"/>
                      </a:solidFill>
                      <a:prstDash val="solid"/>
                      <a:round/>
                      <a:headEnd type="none" w="med" len="med"/>
                      <a:tailEnd type="none" w="med" len="med"/>
                    </a:lnB>
                  </a:tcPr>
                </a:tc>
                <a:tc>
                  <a:txBody>
                    <a:bodyPr/>
                    <a:lstStyle/>
                    <a:p>
                      <a:pPr algn="ctr" fontAlgn="ctr"/>
                      <a:r>
                        <a:rPr lang="es-ES_tradnl" sz="1400" b="1" i="1" u="none" strike="noStrike">
                          <a:solidFill>
                            <a:schemeClr val="tx1"/>
                          </a:solidFill>
                          <a:latin typeface="Arial"/>
                        </a:rPr>
                        <a:t>17</a:t>
                      </a:r>
                    </a:p>
                  </a:txBody>
                  <a:tcPr marL="0" marR="0" marT="0" marB="0" anchor="ctr">
                    <a:lnB w="38100" cap="flat" cmpd="sng" algn="ctr">
                      <a:solidFill>
                        <a:schemeClr val="tx1"/>
                      </a:solidFill>
                      <a:prstDash val="solid"/>
                      <a:round/>
                      <a:headEnd type="none" w="med" len="med"/>
                      <a:tailEnd type="none" w="med" len="med"/>
                    </a:lnB>
                  </a:tcPr>
                </a:tc>
                <a:tc>
                  <a:txBody>
                    <a:bodyPr/>
                    <a:lstStyle/>
                    <a:p>
                      <a:pPr algn="ctr" fontAlgn="ctr"/>
                      <a:r>
                        <a:rPr lang="es-ES_tradnl" sz="1400" b="1" i="1" u="none" strike="noStrike">
                          <a:solidFill>
                            <a:schemeClr val="tx1"/>
                          </a:solidFill>
                          <a:latin typeface="Arial"/>
                        </a:rPr>
                        <a:t>26</a:t>
                      </a:r>
                    </a:p>
                  </a:txBody>
                  <a:tcPr marL="0" marR="0" marT="0" marB="0" anchor="ctr">
                    <a:lnB w="38100" cap="flat" cmpd="sng" algn="ctr">
                      <a:solidFill>
                        <a:schemeClr val="tx1"/>
                      </a:solidFill>
                      <a:prstDash val="solid"/>
                      <a:round/>
                      <a:headEnd type="none" w="med" len="med"/>
                      <a:tailEnd type="none" w="med" len="med"/>
                    </a:lnB>
                  </a:tcPr>
                </a:tc>
                <a:tc>
                  <a:txBody>
                    <a:bodyPr/>
                    <a:lstStyle/>
                    <a:p>
                      <a:pPr algn="ctr" fontAlgn="ctr"/>
                      <a:r>
                        <a:rPr lang="es-ES_tradnl" sz="1400" b="1" i="1" u="none" strike="noStrike" dirty="0">
                          <a:solidFill>
                            <a:schemeClr val="tx1"/>
                          </a:solidFill>
                          <a:latin typeface="Arial"/>
                        </a:rPr>
                        <a:t>28</a:t>
                      </a:r>
                    </a:p>
                  </a:txBody>
                  <a:tcPr marL="0" marR="0" marT="0" marB="0" anchor="ctr">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r>
              <a:tr h="377110">
                <a:tc>
                  <a:txBody>
                    <a:bodyPr/>
                    <a:lstStyle/>
                    <a:p>
                      <a:pPr marL="0" marR="0" indent="176213" algn="l" defTabSz="914400" rtl="0" eaLnBrk="1" fontAlgn="ctr" latinLnBrk="0" hangingPunct="1">
                        <a:lnSpc>
                          <a:spcPct val="100000"/>
                        </a:lnSpc>
                        <a:spcBef>
                          <a:spcPts val="0"/>
                        </a:spcBef>
                        <a:spcAft>
                          <a:spcPts val="0"/>
                        </a:spcAft>
                        <a:buClrTx/>
                        <a:buSzTx/>
                        <a:buFontTx/>
                        <a:buNone/>
                        <a:tabLst/>
                        <a:defRPr/>
                      </a:pPr>
                      <a:r>
                        <a:rPr lang="es-ES_tradnl" sz="1600" b="1" i="0" u="none" strike="noStrike" dirty="0" smtClean="0">
                          <a:solidFill>
                            <a:schemeClr val="bg1"/>
                          </a:solidFill>
                          <a:latin typeface="Arial"/>
                        </a:rPr>
                        <a:t>Total Tratados</a:t>
                      </a:r>
                      <a:r>
                        <a:rPr lang="es-ES_tradnl" sz="1600" b="1" i="0" u="none" strike="noStrike" baseline="0" dirty="0" smtClean="0">
                          <a:solidFill>
                            <a:schemeClr val="bg1"/>
                          </a:solidFill>
                          <a:latin typeface="Arial"/>
                        </a:rPr>
                        <a:t> en el año</a:t>
                      </a:r>
                      <a:endParaRPr lang="es-ES_tradnl" sz="1600" b="1" i="0" u="none" strike="noStrike" dirty="0" smtClean="0">
                        <a:solidFill>
                          <a:schemeClr val="bg1"/>
                        </a:solidFill>
                        <a:latin typeface="Arial"/>
                      </a:endParaRPr>
                    </a:p>
                  </a:txBody>
                  <a:tcPr marL="180000" marR="0" marT="0" marB="0" anchor="ctr">
                    <a:lnT w="38100" cap="flat" cmpd="sng" algn="ctr">
                      <a:solidFill>
                        <a:schemeClr val="tx1"/>
                      </a:solidFill>
                      <a:prstDash val="solid"/>
                      <a:round/>
                      <a:headEnd type="none" w="med" len="med"/>
                      <a:tailEnd type="none" w="med" len="med"/>
                    </a:lnT>
                    <a:solidFill>
                      <a:schemeClr val="accent1">
                        <a:lumMod val="75000"/>
                      </a:schemeClr>
                    </a:solidFill>
                  </a:tcPr>
                </a:tc>
                <a:tc>
                  <a:txBody>
                    <a:bodyPr/>
                    <a:lstStyle/>
                    <a:p>
                      <a:pPr algn="ctr" fontAlgn="ctr"/>
                      <a:r>
                        <a:rPr lang="es-ES_tradnl" sz="1600" b="1" i="0" u="none" strike="noStrike" dirty="0">
                          <a:solidFill>
                            <a:srgbClr val="FFFFFF"/>
                          </a:solidFill>
                          <a:latin typeface="Arial"/>
                        </a:rPr>
                        <a:t>3.638</a:t>
                      </a:r>
                    </a:p>
                  </a:txBody>
                  <a:tcPr marL="0" marR="0" marT="0" marB="0" anchor="ctr">
                    <a:lnT w="38100" cap="flat" cmpd="sng" algn="ctr">
                      <a:solidFill>
                        <a:schemeClr val="tx1"/>
                      </a:solidFill>
                      <a:prstDash val="solid"/>
                      <a:round/>
                      <a:headEnd type="none" w="med" len="med"/>
                      <a:tailEnd type="none" w="med" len="med"/>
                    </a:lnT>
                    <a:solidFill>
                      <a:schemeClr val="accent1">
                        <a:lumMod val="75000"/>
                      </a:schemeClr>
                    </a:solidFill>
                  </a:tcPr>
                </a:tc>
                <a:tc>
                  <a:txBody>
                    <a:bodyPr/>
                    <a:lstStyle/>
                    <a:p>
                      <a:pPr algn="ctr" fontAlgn="ctr"/>
                      <a:r>
                        <a:rPr lang="es-ES_tradnl" sz="1600" b="1" i="0" u="none" strike="noStrike">
                          <a:solidFill>
                            <a:srgbClr val="FFFFFF"/>
                          </a:solidFill>
                          <a:latin typeface="Arial"/>
                        </a:rPr>
                        <a:t>3.905</a:t>
                      </a:r>
                    </a:p>
                  </a:txBody>
                  <a:tcPr marL="0" marR="0" marT="0" marB="0" anchor="ctr">
                    <a:lnT w="38100" cap="flat" cmpd="sng" algn="ctr">
                      <a:solidFill>
                        <a:schemeClr val="tx1"/>
                      </a:solidFill>
                      <a:prstDash val="solid"/>
                      <a:round/>
                      <a:headEnd type="none" w="med" len="med"/>
                      <a:tailEnd type="none" w="med" len="med"/>
                    </a:lnT>
                    <a:solidFill>
                      <a:schemeClr val="accent1">
                        <a:lumMod val="75000"/>
                      </a:schemeClr>
                    </a:solidFill>
                  </a:tcPr>
                </a:tc>
                <a:tc>
                  <a:txBody>
                    <a:bodyPr/>
                    <a:lstStyle/>
                    <a:p>
                      <a:pPr algn="ctr" fontAlgn="ctr"/>
                      <a:r>
                        <a:rPr lang="es-ES_tradnl" sz="1600" b="1" i="0" u="none" strike="noStrike">
                          <a:solidFill>
                            <a:srgbClr val="FFFFFF"/>
                          </a:solidFill>
                          <a:latin typeface="Arial"/>
                        </a:rPr>
                        <a:t>4.167</a:t>
                      </a:r>
                    </a:p>
                  </a:txBody>
                  <a:tcPr marL="0" marR="0" marT="0" marB="0" anchor="ctr">
                    <a:lnT w="38100" cap="flat" cmpd="sng" algn="ctr">
                      <a:solidFill>
                        <a:schemeClr val="tx1"/>
                      </a:solidFill>
                      <a:prstDash val="solid"/>
                      <a:round/>
                      <a:headEnd type="none" w="med" len="med"/>
                      <a:tailEnd type="none" w="med" len="med"/>
                    </a:lnT>
                    <a:solidFill>
                      <a:schemeClr val="accent1">
                        <a:lumMod val="75000"/>
                      </a:schemeClr>
                    </a:solidFill>
                  </a:tcPr>
                </a:tc>
                <a:tc>
                  <a:txBody>
                    <a:bodyPr/>
                    <a:lstStyle/>
                    <a:p>
                      <a:pPr algn="ctr" fontAlgn="ctr"/>
                      <a:r>
                        <a:rPr lang="es-ES_tradnl" sz="1600" b="1" i="0" u="none" strike="noStrike">
                          <a:solidFill>
                            <a:srgbClr val="FFFFFF"/>
                          </a:solidFill>
                          <a:latin typeface="Arial"/>
                        </a:rPr>
                        <a:t>4.426</a:t>
                      </a:r>
                    </a:p>
                  </a:txBody>
                  <a:tcPr marL="0" marR="0" marT="0" marB="0" anchor="ctr">
                    <a:lnT w="38100" cap="flat" cmpd="sng" algn="ctr">
                      <a:solidFill>
                        <a:schemeClr val="tx1"/>
                      </a:solidFill>
                      <a:prstDash val="solid"/>
                      <a:round/>
                      <a:headEnd type="none" w="med" len="med"/>
                      <a:tailEnd type="none" w="med" len="med"/>
                    </a:lnT>
                    <a:solidFill>
                      <a:schemeClr val="accent1">
                        <a:lumMod val="75000"/>
                      </a:schemeClr>
                    </a:solidFill>
                  </a:tcPr>
                </a:tc>
                <a:tc>
                  <a:txBody>
                    <a:bodyPr/>
                    <a:lstStyle/>
                    <a:p>
                      <a:pPr algn="ctr" fontAlgn="ctr"/>
                      <a:r>
                        <a:rPr lang="es-ES_tradnl" sz="1600" b="1" i="0" u="none" strike="noStrike" dirty="0">
                          <a:solidFill>
                            <a:srgbClr val="FFFFFF"/>
                          </a:solidFill>
                          <a:latin typeface="Arial"/>
                        </a:rPr>
                        <a:t>2.006</a:t>
                      </a:r>
                    </a:p>
                  </a:txBody>
                  <a:tcPr marL="0" marR="0" marT="0" marB="0" anchor="ctr">
                    <a:lnT w="38100" cap="flat" cmpd="sng" algn="ctr">
                      <a:solidFill>
                        <a:schemeClr val="tx1"/>
                      </a:solidFill>
                      <a:prstDash val="solid"/>
                      <a:round/>
                      <a:headEnd type="none" w="med" len="med"/>
                      <a:tailEnd type="none" w="med" len="med"/>
                    </a:lnT>
                    <a:solidFill>
                      <a:schemeClr val="accent1">
                        <a:lumMod val="75000"/>
                      </a:schemeClr>
                    </a:solidFill>
                  </a:tcPr>
                </a:tc>
              </a:tr>
            </a:tbl>
          </a:graphicData>
        </a:graphic>
      </p:graphicFrame>
      <p:sp>
        <p:nvSpPr>
          <p:cNvPr id="8194" name="1 Título"/>
          <p:cNvSpPr>
            <a:spLocks noGrp="1"/>
          </p:cNvSpPr>
          <p:nvPr>
            <p:ph type="title"/>
          </p:nvPr>
        </p:nvSpPr>
        <p:spPr>
          <a:xfrm>
            <a:off x="251520" y="260648"/>
            <a:ext cx="8136904" cy="508918"/>
          </a:xfrm>
        </p:spPr>
        <p:txBody>
          <a:bodyPr/>
          <a:lstStyle/>
          <a:p>
            <a:pPr eaLnBrk="1" fontAlgn="auto" hangingPunct="1">
              <a:spcAft>
                <a:spcPts val="0"/>
              </a:spcAft>
              <a:defRPr/>
            </a:pPr>
            <a:r>
              <a:rPr lang="es-ES_tradnl" sz="2400" u="sng" dirty="0" smtClean="0">
                <a:solidFill>
                  <a:schemeClr val="tx1"/>
                </a:solidFill>
                <a:effectLst/>
              </a:rPr>
              <a:t>Resultados: Escenario actual sin financiación</a:t>
            </a:r>
            <a:br>
              <a:rPr lang="es-ES_tradnl" sz="2400" u="sng" dirty="0" smtClean="0">
                <a:solidFill>
                  <a:schemeClr val="tx1"/>
                </a:solidFill>
                <a:effectLst/>
              </a:rPr>
            </a:br>
            <a:r>
              <a:rPr lang="es-ES_tradnl" sz="2000" u="sng" dirty="0" smtClean="0">
                <a:solidFill>
                  <a:schemeClr val="tx1"/>
                </a:solidFill>
                <a:effectLst/>
              </a:rPr>
              <a:t>Total población a tratar por año de AIP </a:t>
            </a:r>
            <a:endParaRPr lang="es-ES_tradnl" sz="2400" u="sng" dirty="0" smtClean="0">
              <a:solidFill>
                <a:schemeClr val="tx1"/>
              </a:solidFill>
              <a:effectLst/>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
  <TotalTime>10951</TotalTime>
  <Words>4824</Words>
  <Application>Microsoft Office PowerPoint</Application>
  <PresentationFormat>Presentación en pantalla (4:3)</PresentationFormat>
  <Paragraphs>1034</Paragraphs>
  <Slides>47</Slides>
  <Notes>14</Notes>
  <HiddenSlides>0</HiddenSlides>
  <MMClips>0</MMClips>
  <ScaleCrop>false</ScaleCrop>
  <HeadingPairs>
    <vt:vector size="4" baseType="variant">
      <vt:variant>
        <vt:lpstr>Tema</vt:lpstr>
      </vt:variant>
      <vt:variant>
        <vt:i4>1</vt:i4>
      </vt:variant>
      <vt:variant>
        <vt:lpstr>Títulos de diapositiva</vt:lpstr>
      </vt:variant>
      <vt:variant>
        <vt:i4>47</vt:i4>
      </vt:variant>
    </vt:vector>
  </HeadingPairs>
  <TitlesOfParts>
    <vt:vector size="48" baseType="lpstr">
      <vt:lpstr>Concurrencia</vt:lpstr>
      <vt:lpstr>Impacto presupuestario de un programa de Cesación Tabáquica con fármacos en pacientes con EPOC en España</vt:lpstr>
      <vt:lpstr>Diapositiva 2</vt:lpstr>
      <vt:lpstr>Objetivo</vt:lpstr>
      <vt:lpstr>Métodos: Diseño del modelo</vt:lpstr>
      <vt:lpstr>Métodos: Árbol de pacientes con asunciones escenario actual.</vt:lpstr>
      <vt:lpstr>Métodos: Árbol de pacientes con asunciones escenario actual.</vt:lpstr>
      <vt:lpstr>Métodos: Escenarios del modelo</vt:lpstr>
      <vt:lpstr>Resultados: Análisis de Impacto Presupuestario  ESCENARIO ACTUAL</vt:lpstr>
      <vt:lpstr>Resultados: Escenario actual sin financiación Total población a tratar por año de AIP </vt:lpstr>
      <vt:lpstr>Resultados: Escenario actual sin financiación  Intentos de cesación tabáquica, total y según fármaco</vt:lpstr>
      <vt:lpstr>Diapositiva 11</vt:lpstr>
      <vt:lpstr>Resultados: Escenario actual sin financiación  </vt:lpstr>
      <vt:lpstr>CALCULO DE AHORROS EN COSTES SANITARIOS  POR ABANDONO DEL TABACO.</vt:lpstr>
      <vt:lpstr>Diapositiva 14</vt:lpstr>
      <vt:lpstr>Métodos: Costes anuales evitados (ahorros) por paciente que deja de fumar según año de cesación</vt:lpstr>
      <vt:lpstr>Diapositiva 16</vt:lpstr>
      <vt:lpstr>Resultados: Escenario actual sin financiación  </vt:lpstr>
      <vt:lpstr>Diapositiva 18</vt:lpstr>
      <vt:lpstr>Resultados: Análisis de Impacto Presupuestario  ESCENARIO FINANCIACION 1</vt:lpstr>
      <vt:lpstr>Métodos: Escenario de financiación 1</vt:lpstr>
      <vt:lpstr>Métodos: Escenario de financiación 1</vt:lpstr>
      <vt:lpstr>Resultados: Escenario financiación 1  Total población a tratar por año de AIP </vt:lpstr>
      <vt:lpstr>Resultados: Escenario financiación I  Intentos de cesación tabáquica, total y según fármaco</vt:lpstr>
      <vt:lpstr>Diapositiva 24</vt:lpstr>
      <vt:lpstr>Resultados: Escenario financiación 1  </vt:lpstr>
      <vt:lpstr>Resultados: Escenario financiación 1 Profesionales sanitarios formados en cesación tabáquica </vt:lpstr>
      <vt:lpstr>Diapositiva 27</vt:lpstr>
      <vt:lpstr>Diapositiva 28</vt:lpstr>
      <vt:lpstr>Resultados: Análisis de Impacto Presupuestario  ESCENARIO FINANCIACION 2</vt:lpstr>
      <vt:lpstr>Métodos: Escenario de financiación 2.</vt:lpstr>
      <vt:lpstr>Métodos: Escenario de financiación 2.</vt:lpstr>
      <vt:lpstr>Resultados: Escenario financiación 2  Total población a tratar por año de AIP </vt:lpstr>
      <vt:lpstr>Resultados: Escenario financiación 2  Intentos de cesación tabáquica, total y según fármaco</vt:lpstr>
      <vt:lpstr>Diapositiva 34</vt:lpstr>
      <vt:lpstr>Resultados: Escenario financiación 2  </vt:lpstr>
      <vt:lpstr>Resultados: Escenario financiación  2 Unidades especializadas en Tabaquismo </vt:lpstr>
      <vt:lpstr>Diapositiva 37</vt:lpstr>
      <vt:lpstr>Diapositiva 38</vt:lpstr>
      <vt:lpstr>Limitaciones 1</vt:lpstr>
      <vt:lpstr>Limitaciones 2</vt:lpstr>
      <vt:lpstr>Conclusiones</vt:lpstr>
      <vt:lpstr>Diapositiva 42</vt:lpstr>
      <vt:lpstr>Diapositiva 43</vt:lpstr>
      <vt:lpstr>Diapositiva 44</vt:lpstr>
      <vt:lpstr>Diapositiva 45</vt:lpstr>
      <vt:lpstr>Métodos: Árbol de pacientes (estructura).</vt:lpstr>
      <vt:lpstr>Métodos: Árbol de pacientes (estructura).</vt:lpstr>
    </vt:vector>
  </TitlesOfParts>
  <Company>Pfizer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COLLAC04</dc:creator>
  <cp:lastModifiedBy>Carlos  Jiménez Ruiz</cp:lastModifiedBy>
  <cp:revision>957</cp:revision>
  <dcterms:created xsi:type="dcterms:W3CDTF">2013-07-14T17:51:03Z</dcterms:created>
  <dcterms:modified xsi:type="dcterms:W3CDTF">2014-10-12T09:58:23Z</dcterms:modified>
</cp:coreProperties>
</file>