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78" r:id="rId3"/>
    <p:sldId id="296" r:id="rId4"/>
    <p:sldId id="276" r:id="rId5"/>
    <p:sldId id="297" r:id="rId6"/>
    <p:sldId id="263" r:id="rId7"/>
    <p:sldId id="262" r:id="rId8"/>
    <p:sldId id="291" r:id="rId9"/>
    <p:sldId id="268" r:id="rId10"/>
    <p:sldId id="298" r:id="rId11"/>
    <p:sldId id="299" r:id="rId12"/>
    <p:sldId id="267" r:id="rId13"/>
    <p:sldId id="259" r:id="rId14"/>
    <p:sldId id="280" r:id="rId15"/>
    <p:sldId id="292" r:id="rId16"/>
    <p:sldId id="284" r:id="rId17"/>
    <p:sldId id="282" r:id="rId18"/>
    <p:sldId id="302" r:id="rId19"/>
    <p:sldId id="293" r:id="rId20"/>
    <p:sldId id="294" r:id="rId21"/>
    <p:sldId id="271" r:id="rId22"/>
    <p:sldId id="272" r:id="rId23"/>
    <p:sldId id="300" r:id="rId24"/>
    <p:sldId id="301" r:id="rId25"/>
    <p:sldId id="295" r:id="rId26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498" y="-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2ED86-D460-4732-A980-A4F8E801921E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E3898CA-0067-45AA-A1B4-24B2F13E391F}">
      <dgm:prSet custT="1"/>
      <dgm:spPr/>
      <dgm:t>
        <a:bodyPr/>
        <a:lstStyle/>
        <a:p>
          <a:pPr rtl="0"/>
          <a:r>
            <a:rPr lang="en-US" sz="1400" b="0" i="0" baseline="0" dirty="0" err="1" smtClean="0"/>
            <a:t>Prospectivo</a:t>
          </a:r>
          <a:r>
            <a:rPr lang="en-US" sz="1400" b="0" i="0" baseline="0" dirty="0" smtClean="0"/>
            <a:t>, en </a:t>
          </a:r>
          <a:r>
            <a:rPr lang="en-US" sz="1400" b="0" i="0" baseline="0" dirty="0" err="1" smtClean="0"/>
            <a:t>ptes</a:t>
          </a:r>
          <a:r>
            <a:rPr lang="en-US" sz="1400" b="0" i="0" baseline="0" dirty="0" smtClean="0"/>
            <a:t> en </a:t>
          </a:r>
          <a:r>
            <a:rPr lang="en-US" sz="1400" b="0" i="0" baseline="0" dirty="0" err="1" smtClean="0"/>
            <a:t>lista</a:t>
          </a:r>
          <a:r>
            <a:rPr lang="en-US" sz="1400" b="0" i="0" baseline="0" dirty="0" smtClean="0"/>
            <a:t> de </a:t>
          </a:r>
          <a:r>
            <a:rPr lang="en-US" sz="1400" b="0" i="0" baseline="0" dirty="0" err="1" smtClean="0"/>
            <a:t>espera</a:t>
          </a:r>
          <a:r>
            <a:rPr lang="en-US" sz="1400" b="0" i="0" baseline="0" dirty="0" smtClean="0"/>
            <a:t> de </a:t>
          </a:r>
          <a:r>
            <a:rPr lang="en-US" sz="1400" b="0" i="0" baseline="0" dirty="0" err="1" smtClean="0"/>
            <a:t>cirugía</a:t>
          </a:r>
          <a:r>
            <a:rPr lang="en-US" sz="1400" b="0" i="0" baseline="0" dirty="0" smtClean="0"/>
            <a:t> </a:t>
          </a:r>
          <a:r>
            <a:rPr lang="en-US" sz="1400" b="0" i="0" baseline="0" dirty="0" err="1" smtClean="0"/>
            <a:t>baríatrica</a:t>
          </a:r>
          <a:r>
            <a:rPr lang="en-US" sz="1400" b="0" i="0" baseline="0" dirty="0" smtClean="0"/>
            <a:t> </a:t>
          </a:r>
          <a:r>
            <a:rPr lang="en-US" sz="1400" b="0" i="0" baseline="0" dirty="0" err="1" smtClean="0"/>
            <a:t>durante</a:t>
          </a:r>
          <a:r>
            <a:rPr lang="en-US" sz="1400" b="0" i="0" baseline="0" dirty="0" smtClean="0"/>
            <a:t> 1 </a:t>
          </a:r>
          <a:r>
            <a:rPr lang="en-US" sz="1400" b="0" i="0" baseline="0" dirty="0" err="1" smtClean="0"/>
            <a:t>año</a:t>
          </a:r>
          <a:r>
            <a:rPr lang="en-US" sz="1400" b="0" i="0" baseline="0" dirty="0" smtClean="0"/>
            <a:t>.</a:t>
          </a:r>
          <a:endParaRPr lang="es-AR" sz="1400" dirty="0"/>
        </a:p>
      </dgm:t>
    </dgm:pt>
    <dgm:pt modelId="{A0F46892-D488-4C52-9EEA-5357EE3C031A}" type="parTrans" cxnId="{A7EBF848-BBB2-4774-9ACC-6CFF99C9AC23}">
      <dgm:prSet/>
      <dgm:spPr/>
      <dgm:t>
        <a:bodyPr/>
        <a:lstStyle/>
        <a:p>
          <a:endParaRPr lang="es-AR"/>
        </a:p>
      </dgm:t>
    </dgm:pt>
    <dgm:pt modelId="{EF59DF0B-4EBE-4B9D-B4FB-558166DF148A}" type="sibTrans" cxnId="{A7EBF848-BBB2-4774-9ACC-6CFF99C9AC23}">
      <dgm:prSet/>
      <dgm:spPr/>
      <dgm:t>
        <a:bodyPr/>
        <a:lstStyle/>
        <a:p>
          <a:endParaRPr lang="es-AR"/>
        </a:p>
      </dgm:t>
    </dgm:pt>
    <dgm:pt modelId="{6C414096-CFA9-4395-B93D-3B18577E0403}">
      <dgm:prSet custT="1"/>
      <dgm:spPr/>
      <dgm:t>
        <a:bodyPr/>
        <a:lstStyle/>
        <a:p>
          <a:pPr rtl="0"/>
          <a:r>
            <a:rPr lang="en-US" sz="1400" b="0" i="0" baseline="0" dirty="0" smtClean="0"/>
            <a:t> 69.9% </a:t>
          </a:r>
          <a:r>
            <a:rPr lang="en-US" sz="1400" b="0" i="0" baseline="0" dirty="0" err="1" smtClean="0"/>
            <a:t>fueron</a:t>
          </a:r>
          <a:r>
            <a:rPr lang="en-US" sz="1400" b="0" i="0" baseline="0" dirty="0" smtClean="0"/>
            <a:t>   </a:t>
          </a:r>
          <a:r>
            <a:rPr lang="en-US" sz="1400" b="0" i="0" baseline="0" dirty="0" err="1" smtClean="0"/>
            <a:t>portadores</a:t>
          </a:r>
          <a:r>
            <a:rPr lang="en-US" sz="1400" b="0" i="0" baseline="0" dirty="0" smtClean="0"/>
            <a:t> de SAHS                         ( media BMI 44.2)    40.4% </a:t>
          </a:r>
          <a:r>
            <a:rPr lang="en-US" sz="1400" b="0" i="0" baseline="0" dirty="0" err="1" smtClean="0"/>
            <a:t>severos</a:t>
          </a:r>
          <a:r>
            <a:rPr lang="en-US" sz="1400" b="0" i="0" baseline="0" dirty="0" smtClean="0"/>
            <a:t>.</a:t>
          </a:r>
          <a:r>
            <a:rPr lang="es-AR" sz="1400" b="0" i="0" baseline="0" dirty="0" smtClean="0"/>
            <a:t> </a:t>
          </a:r>
        </a:p>
        <a:p>
          <a:pPr rtl="0"/>
          <a:r>
            <a:rPr lang="es-AR" sz="1400" b="0" i="0" baseline="0" dirty="0" smtClean="0"/>
            <a:t>1:2.3 ratio (m:h)</a:t>
          </a:r>
          <a:endParaRPr lang="es-AR" sz="1400" b="0" i="0" baseline="0" dirty="0"/>
        </a:p>
      </dgm:t>
    </dgm:pt>
    <dgm:pt modelId="{43980E6B-E04B-456A-AAA6-9B5ED5D1D5C2}" type="parTrans" cxnId="{F059BF58-C75E-43EE-9D91-E5DC8EA9CD01}">
      <dgm:prSet/>
      <dgm:spPr/>
      <dgm:t>
        <a:bodyPr/>
        <a:lstStyle/>
        <a:p>
          <a:endParaRPr lang="es-AR"/>
        </a:p>
      </dgm:t>
    </dgm:pt>
    <dgm:pt modelId="{82BF59B5-F7DC-4E59-A66C-050119E6963B}" type="sibTrans" cxnId="{F059BF58-C75E-43EE-9D91-E5DC8EA9CD01}">
      <dgm:prSet/>
      <dgm:spPr/>
      <dgm:t>
        <a:bodyPr/>
        <a:lstStyle/>
        <a:p>
          <a:endParaRPr lang="es-AR"/>
        </a:p>
      </dgm:t>
    </dgm:pt>
    <dgm:pt modelId="{B5EAFAED-1627-4504-8FE5-1FC999980639}">
      <dgm:prSet custT="1"/>
      <dgm:spPr/>
      <dgm:t>
        <a:bodyPr/>
        <a:lstStyle/>
        <a:p>
          <a:pPr rtl="0"/>
          <a:r>
            <a:rPr lang="en-US" sz="1400" b="0" i="0" baseline="0" dirty="0" smtClean="0"/>
            <a:t>Ni </a:t>
          </a:r>
          <a:r>
            <a:rPr lang="en-US" sz="1400" b="0" i="0" baseline="0" dirty="0" err="1" smtClean="0"/>
            <a:t>circunferencia</a:t>
          </a:r>
          <a:r>
            <a:rPr lang="en-US" sz="1400" b="0" i="0" baseline="0" dirty="0" smtClean="0"/>
            <a:t> de </a:t>
          </a:r>
          <a:r>
            <a:rPr lang="en-US" sz="1400" b="0" i="0" baseline="0" dirty="0" err="1" smtClean="0"/>
            <a:t>cuello</a:t>
          </a:r>
          <a:r>
            <a:rPr lang="en-US" sz="1400" b="0" i="0" baseline="0" dirty="0" smtClean="0"/>
            <a:t>, BMI </a:t>
          </a:r>
          <a:r>
            <a:rPr lang="en-US" sz="1400" b="0" i="0" baseline="0" dirty="0" err="1" smtClean="0"/>
            <a:t>ni</a:t>
          </a:r>
          <a:r>
            <a:rPr lang="en-US" sz="1400" b="0" i="0" baseline="0" dirty="0" smtClean="0"/>
            <a:t>  Epworth </a:t>
          </a:r>
          <a:r>
            <a:rPr lang="en-US" sz="1400" b="0" i="0" baseline="0" dirty="0" err="1" smtClean="0"/>
            <a:t>fueron</a:t>
          </a:r>
          <a:r>
            <a:rPr lang="en-US" sz="1400" b="0" i="0" baseline="0" dirty="0" smtClean="0"/>
            <a:t> </a:t>
          </a:r>
          <a:r>
            <a:rPr lang="en-US" sz="1400" b="0" i="0" baseline="0" dirty="0" err="1" smtClean="0"/>
            <a:t>buenos</a:t>
          </a:r>
          <a:r>
            <a:rPr lang="en-US" sz="1400" b="0" i="0" baseline="0" dirty="0" smtClean="0"/>
            <a:t> </a:t>
          </a:r>
          <a:r>
            <a:rPr lang="en-US" sz="1400" b="0" i="0" baseline="0" dirty="0" err="1" smtClean="0"/>
            <a:t>predictores</a:t>
          </a:r>
          <a:r>
            <a:rPr lang="en-US" sz="1400" b="0" i="0" baseline="0" dirty="0" smtClean="0"/>
            <a:t> de SAHS </a:t>
          </a:r>
          <a:endParaRPr lang="en-US" sz="1000" b="0" i="0" baseline="0" dirty="0"/>
        </a:p>
      </dgm:t>
    </dgm:pt>
    <dgm:pt modelId="{36BEE361-1B3F-46DF-8FB5-A7B3450673CC}" type="parTrans" cxnId="{58A85BEC-0947-4A40-9AB4-070EEEF5359A}">
      <dgm:prSet/>
      <dgm:spPr/>
      <dgm:t>
        <a:bodyPr/>
        <a:lstStyle/>
        <a:p>
          <a:endParaRPr lang="es-AR"/>
        </a:p>
      </dgm:t>
    </dgm:pt>
    <dgm:pt modelId="{8A64F0AD-9D36-48CF-B5C8-FF69CBD98BA9}" type="sibTrans" cxnId="{58A85BEC-0947-4A40-9AB4-070EEEF5359A}">
      <dgm:prSet/>
      <dgm:spPr/>
      <dgm:t>
        <a:bodyPr/>
        <a:lstStyle/>
        <a:p>
          <a:endParaRPr lang="es-AR"/>
        </a:p>
      </dgm:t>
    </dgm:pt>
    <dgm:pt modelId="{577C059B-DD01-441E-A845-DDFE0F62FDF4}">
      <dgm:prSet/>
      <dgm:spPr/>
      <dgm:t>
        <a:bodyPr/>
        <a:lstStyle/>
        <a:p>
          <a:pPr rtl="0"/>
          <a:endParaRPr lang="en-US" b="0" i="0" baseline="0" dirty="0"/>
        </a:p>
      </dgm:t>
    </dgm:pt>
    <dgm:pt modelId="{7E3AC00C-9A97-4486-8890-5DCAF17CAA82}" type="parTrans" cxnId="{26B7CA79-7F5D-48D1-BF6E-B72E8A89CDCB}">
      <dgm:prSet/>
      <dgm:spPr/>
      <dgm:t>
        <a:bodyPr/>
        <a:lstStyle/>
        <a:p>
          <a:endParaRPr lang="es-AR"/>
        </a:p>
      </dgm:t>
    </dgm:pt>
    <dgm:pt modelId="{AF373731-5BD4-43C9-BD9A-428BEE8E19BC}" type="sibTrans" cxnId="{26B7CA79-7F5D-48D1-BF6E-B72E8A89CDCB}">
      <dgm:prSet/>
      <dgm:spPr/>
      <dgm:t>
        <a:bodyPr/>
        <a:lstStyle/>
        <a:p>
          <a:endParaRPr lang="es-AR"/>
        </a:p>
      </dgm:t>
    </dgm:pt>
    <dgm:pt modelId="{89638432-787C-4772-AA05-EEA81A5B1021}">
      <dgm:prSet/>
      <dgm:spPr/>
      <dgm:t>
        <a:bodyPr/>
        <a:lstStyle/>
        <a:p>
          <a:pPr rtl="0"/>
          <a:endParaRPr lang="es-AR" b="0" i="0" baseline="0" dirty="0"/>
        </a:p>
      </dgm:t>
    </dgm:pt>
    <dgm:pt modelId="{D9E26AB7-7DB6-428B-9815-DCB70837D713}" type="parTrans" cxnId="{14261C4B-9AF2-4F72-9FD7-23134A7026F4}">
      <dgm:prSet/>
      <dgm:spPr/>
      <dgm:t>
        <a:bodyPr/>
        <a:lstStyle/>
        <a:p>
          <a:endParaRPr lang="es-AR"/>
        </a:p>
      </dgm:t>
    </dgm:pt>
    <dgm:pt modelId="{08DC729C-30C3-4675-87C6-E4C441B79DEB}" type="sibTrans" cxnId="{14261C4B-9AF2-4F72-9FD7-23134A7026F4}">
      <dgm:prSet/>
      <dgm:spPr/>
      <dgm:t>
        <a:bodyPr/>
        <a:lstStyle/>
        <a:p>
          <a:endParaRPr lang="es-AR"/>
        </a:p>
      </dgm:t>
    </dgm:pt>
    <dgm:pt modelId="{BAC1A5FF-BFAA-46CD-ACDD-610CDD460CE1}">
      <dgm:prSet custLinFactY="116587" custLinFactNeighborX="-716" custLinFactNeighborY="200000"/>
      <dgm:spPr/>
      <dgm:t>
        <a:bodyPr/>
        <a:lstStyle/>
        <a:p>
          <a:endParaRPr lang="es-AR"/>
        </a:p>
      </dgm:t>
    </dgm:pt>
    <dgm:pt modelId="{6846DED7-84A1-41C8-A719-0CEE5D07C644}" type="sibTrans" cxnId="{B321E8D6-A32A-4BCD-920E-F0EAB93C7553}">
      <dgm:prSet/>
      <dgm:spPr/>
      <dgm:t>
        <a:bodyPr/>
        <a:lstStyle/>
        <a:p>
          <a:endParaRPr lang="es-AR"/>
        </a:p>
      </dgm:t>
    </dgm:pt>
    <dgm:pt modelId="{385CF076-AF72-4FBB-A76B-F4FC335A3542}" type="parTrans" cxnId="{B321E8D6-A32A-4BCD-920E-F0EAB93C7553}">
      <dgm:prSet/>
      <dgm:spPr/>
      <dgm:t>
        <a:bodyPr/>
        <a:lstStyle/>
        <a:p>
          <a:endParaRPr lang="es-AR"/>
        </a:p>
      </dgm:t>
    </dgm:pt>
    <dgm:pt modelId="{F7542D7D-216A-4237-9B93-A62C8BAD4B44}" type="pres">
      <dgm:prSet presAssocID="{6652ED86-D460-4732-A980-A4F8E801921E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E515515-8C47-447E-95BB-D8E911E5B99A}" type="pres">
      <dgm:prSet presAssocID="{FE3898CA-0067-45AA-A1B4-24B2F13E391F}" presName="circle1" presStyleLbl="lnNode1" presStyleIdx="0" presStyleCnt="5"/>
      <dgm:spPr/>
    </dgm:pt>
    <dgm:pt modelId="{55D3B188-7C39-49D1-9909-D3DF13662DF9}" type="pres">
      <dgm:prSet presAssocID="{FE3898CA-0067-45AA-A1B4-24B2F13E391F}" presName="text1" presStyleLbl="revTx" presStyleIdx="0" presStyleCnt="5" custScaleX="148477" custLinFactNeighborX="5649" custLinFactNeighborY="-2409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8A2D475-BF00-408E-B9A9-71CD98FB900B}" type="pres">
      <dgm:prSet presAssocID="{FE3898CA-0067-45AA-A1B4-24B2F13E391F}" presName="line1" presStyleLbl="callout" presStyleIdx="0" presStyleCnt="10"/>
      <dgm:spPr/>
    </dgm:pt>
    <dgm:pt modelId="{48F9702F-D194-47D3-A52C-B9845A39C800}" type="pres">
      <dgm:prSet presAssocID="{FE3898CA-0067-45AA-A1B4-24B2F13E391F}" presName="d1" presStyleLbl="callout" presStyleIdx="1" presStyleCnt="10"/>
      <dgm:spPr/>
    </dgm:pt>
    <dgm:pt modelId="{5F9C147A-0E0F-42E1-B5B1-3049C12E560C}" type="pres">
      <dgm:prSet presAssocID="{6C414096-CFA9-4395-B93D-3B18577E0403}" presName="circle2" presStyleLbl="lnNode1" presStyleIdx="1" presStyleCnt="5"/>
      <dgm:spPr/>
    </dgm:pt>
    <dgm:pt modelId="{F9B7617F-45DC-4E99-A755-976C359FE619}" type="pres">
      <dgm:prSet presAssocID="{6C414096-CFA9-4395-B93D-3B18577E0403}" presName="text2" presStyleLbl="revTx" presStyleIdx="1" presStyleCnt="5" custScaleX="144181" custLinFactY="67483" custLinFactNeighborX="23496" custLinFactNeighbor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77E8B41-43EA-4026-9C69-6DD805CCA049}" type="pres">
      <dgm:prSet presAssocID="{6C414096-CFA9-4395-B93D-3B18577E0403}" presName="line2" presStyleLbl="callout" presStyleIdx="2" presStyleCnt="10" custFlipVert="0" custFlipHor="0" custSzY="45719" custScaleX="17982" custLinFactY="18289" custLinFactNeighborX="0" custLinFactNeighborY="100000"/>
      <dgm:spPr/>
    </dgm:pt>
    <dgm:pt modelId="{5BB93BB6-2645-4AB1-9367-1ADEF00E7778}" type="pres">
      <dgm:prSet presAssocID="{6C414096-CFA9-4395-B93D-3B18577E0403}" presName="d2" presStyleLbl="callout" presStyleIdx="3" presStyleCnt="10" custScaleX="6176" custScaleY="5046"/>
      <dgm:spPr/>
    </dgm:pt>
    <dgm:pt modelId="{8E9E1D17-AB54-40C0-9427-3C7DAD2963AD}" type="pres">
      <dgm:prSet presAssocID="{B5EAFAED-1627-4504-8FE5-1FC999980639}" presName="circle3" presStyleLbl="lnNode1" presStyleIdx="2" presStyleCnt="5"/>
      <dgm:spPr/>
    </dgm:pt>
    <dgm:pt modelId="{0ED21C7B-86ED-43E0-8EE9-A89A83F44B76}" type="pres">
      <dgm:prSet presAssocID="{B5EAFAED-1627-4504-8FE5-1FC999980639}" presName="text3" presStyleLbl="revTx" presStyleIdx="2" presStyleCnt="5" custScaleX="139938" custLinFactY="116586" custLinFactNeighborX="11377" custLinFactNeighborY="2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042D095-2BF8-43EC-A02F-9A8660DCFE5E}" type="pres">
      <dgm:prSet presAssocID="{B5EAFAED-1627-4504-8FE5-1FC999980639}" presName="line3" presStyleLbl="callout" presStyleIdx="4" presStyleCnt="10"/>
      <dgm:spPr/>
    </dgm:pt>
    <dgm:pt modelId="{243B8DD8-D878-4FCE-8938-113CE4E0F92C}" type="pres">
      <dgm:prSet presAssocID="{B5EAFAED-1627-4504-8FE5-1FC999980639}" presName="d3" presStyleLbl="callout" presStyleIdx="5" presStyleCnt="10"/>
      <dgm:spPr/>
    </dgm:pt>
    <dgm:pt modelId="{BF7A8B16-9811-4564-8A44-E9076328B66D}" type="pres">
      <dgm:prSet presAssocID="{577C059B-DD01-441E-A845-DDFE0F62FDF4}" presName="circle4" presStyleLbl="lnNode1" presStyleIdx="3" presStyleCnt="5"/>
      <dgm:spPr/>
    </dgm:pt>
    <dgm:pt modelId="{DC405CF2-BED7-4466-AF41-B0F3BD395556}" type="pres">
      <dgm:prSet presAssocID="{577C059B-DD01-441E-A845-DDFE0F62FDF4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666B4C7-5AED-4631-A24C-B9E1877358FA}" type="pres">
      <dgm:prSet presAssocID="{577C059B-DD01-441E-A845-DDFE0F62FDF4}" presName="line4" presStyleLbl="callout" presStyleIdx="6" presStyleCnt="10"/>
      <dgm:spPr/>
    </dgm:pt>
    <dgm:pt modelId="{A05C78A6-253E-4033-9716-CE08B7479075}" type="pres">
      <dgm:prSet presAssocID="{577C059B-DD01-441E-A845-DDFE0F62FDF4}" presName="d4" presStyleLbl="callout" presStyleIdx="7" presStyleCnt="10"/>
      <dgm:spPr/>
    </dgm:pt>
    <dgm:pt modelId="{AA9E5395-2ED7-4BFB-9EAE-0325943F554D}" type="pres">
      <dgm:prSet presAssocID="{89638432-787C-4772-AA05-EEA81A5B1021}" presName="circle5" presStyleLbl="lnNode1" presStyleIdx="4" presStyleCnt="5"/>
      <dgm:spPr/>
    </dgm:pt>
    <dgm:pt modelId="{114C70AD-2306-4201-9FC5-3F159DC7ABEB}" type="pres">
      <dgm:prSet presAssocID="{89638432-787C-4772-AA05-EEA81A5B1021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6F56924-2FD7-4A2F-BD6C-E27CEB995A15}" type="pres">
      <dgm:prSet presAssocID="{89638432-787C-4772-AA05-EEA81A5B1021}" presName="line5" presStyleLbl="callout" presStyleIdx="8" presStyleCnt="10" custLinFactY="400000" custLinFactNeighborX="-34341" custLinFactNeighborY="478233"/>
      <dgm:spPr/>
    </dgm:pt>
    <dgm:pt modelId="{1B2C14EA-70FD-4524-B3EE-1DB1885EEA9B}" type="pres">
      <dgm:prSet presAssocID="{89638432-787C-4772-AA05-EEA81A5B1021}" presName="d5" presStyleLbl="callout" presStyleIdx="9" presStyleCnt="10" custScaleX="83447" custScaleY="6855"/>
      <dgm:spPr/>
    </dgm:pt>
  </dgm:ptLst>
  <dgm:cxnLst>
    <dgm:cxn modelId="{58A85BEC-0947-4A40-9AB4-070EEEF5359A}" srcId="{6652ED86-D460-4732-A980-A4F8E801921E}" destId="{B5EAFAED-1627-4504-8FE5-1FC999980639}" srcOrd="2" destOrd="0" parTransId="{36BEE361-1B3F-46DF-8FB5-A7B3450673CC}" sibTransId="{8A64F0AD-9D36-48CF-B5C8-FF69CBD98BA9}"/>
    <dgm:cxn modelId="{14261C4B-9AF2-4F72-9FD7-23134A7026F4}" srcId="{6652ED86-D460-4732-A980-A4F8E801921E}" destId="{89638432-787C-4772-AA05-EEA81A5B1021}" srcOrd="4" destOrd="0" parTransId="{D9E26AB7-7DB6-428B-9815-DCB70837D713}" sibTransId="{08DC729C-30C3-4675-87C6-E4C441B79DEB}"/>
    <dgm:cxn modelId="{B321E8D6-A32A-4BCD-920E-F0EAB93C7553}" srcId="{6652ED86-D460-4732-A980-A4F8E801921E}" destId="{BAC1A5FF-BFAA-46CD-ACDD-610CDD460CE1}" srcOrd="5" destOrd="0" parTransId="{385CF076-AF72-4FBB-A76B-F4FC335A3542}" sibTransId="{6846DED7-84A1-41C8-A719-0CEE5D07C644}"/>
    <dgm:cxn modelId="{43D9CEBC-7970-4422-9F3E-8A8B811521EF}" type="presOf" srcId="{FE3898CA-0067-45AA-A1B4-24B2F13E391F}" destId="{55D3B188-7C39-49D1-9909-D3DF13662DF9}" srcOrd="0" destOrd="0" presId="urn:microsoft.com/office/officeart/2005/8/layout/target1"/>
    <dgm:cxn modelId="{6CFC75A3-EE85-4727-9209-4A8A15BF2AD9}" type="presOf" srcId="{6652ED86-D460-4732-A980-A4F8E801921E}" destId="{F7542D7D-216A-4237-9B93-A62C8BAD4B44}" srcOrd="0" destOrd="0" presId="urn:microsoft.com/office/officeart/2005/8/layout/target1"/>
    <dgm:cxn modelId="{79AFC532-CCA1-4F02-93F5-8B5B63945EC3}" type="presOf" srcId="{B5EAFAED-1627-4504-8FE5-1FC999980639}" destId="{0ED21C7B-86ED-43E0-8EE9-A89A83F44B76}" srcOrd="0" destOrd="0" presId="urn:microsoft.com/office/officeart/2005/8/layout/target1"/>
    <dgm:cxn modelId="{26B7CA79-7F5D-48D1-BF6E-B72E8A89CDCB}" srcId="{6652ED86-D460-4732-A980-A4F8E801921E}" destId="{577C059B-DD01-441E-A845-DDFE0F62FDF4}" srcOrd="3" destOrd="0" parTransId="{7E3AC00C-9A97-4486-8890-5DCAF17CAA82}" sibTransId="{AF373731-5BD4-43C9-BD9A-428BEE8E19BC}"/>
    <dgm:cxn modelId="{F059BF58-C75E-43EE-9D91-E5DC8EA9CD01}" srcId="{6652ED86-D460-4732-A980-A4F8E801921E}" destId="{6C414096-CFA9-4395-B93D-3B18577E0403}" srcOrd="1" destOrd="0" parTransId="{43980E6B-E04B-456A-AAA6-9B5ED5D1D5C2}" sibTransId="{82BF59B5-F7DC-4E59-A66C-050119E6963B}"/>
    <dgm:cxn modelId="{C668D9C1-8A30-4CC1-A7FA-8B383AFB3572}" type="presOf" srcId="{6C414096-CFA9-4395-B93D-3B18577E0403}" destId="{F9B7617F-45DC-4E99-A755-976C359FE619}" srcOrd="0" destOrd="0" presId="urn:microsoft.com/office/officeart/2005/8/layout/target1"/>
    <dgm:cxn modelId="{A7EBF848-BBB2-4774-9ACC-6CFF99C9AC23}" srcId="{6652ED86-D460-4732-A980-A4F8E801921E}" destId="{FE3898CA-0067-45AA-A1B4-24B2F13E391F}" srcOrd="0" destOrd="0" parTransId="{A0F46892-D488-4C52-9EEA-5357EE3C031A}" sibTransId="{EF59DF0B-4EBE-4B9D-B4FB-558166DF148A}"/>
    <dgm:cxn modelId="{2E9A1807-BE8B-40F1-A845-8BE017C38711}" type="presOf" srcId="{89638432-787C-4772-AA05-EEA81A5B1021}" destId="{114C70AD-2306-4201-9FC5-3F159DC7ABEB}" srcOrd="0" destOrd="0" presId="urn:microsoft.com/office/officeart/2005/8/layout/target1"/>
    <dgm:cxn modelId="{A396F874-B5BC-4328-9A41-451F0A5B16F5}" type="presOf" srcId="{577C059B-DD01-441E-A845-DDFE0F62FDF4}" destId="{DC405CF2-BED7-4466-AF41-B0F3BD395556}" srcOrd="0" destOrd="0" presId="urn:microsoft.com/office/officeart/2005/8/layout/target1"/>
    <dgm:cxn modelId="{98309415-9DF3-416A-BA67-0104AA124DDA}" type="presParOf" srcId="{F7542D7D-216A-4237-9B93-A62C8BAD4B44}" destId="{FE515515-8C47-447E-95BB-D8E911E5B99A}" srcOrd="0" destOrd="0" presId="urn:microsoft.com/office/officeart/2005/8/layout/target1"/>
    <dgm:cxn modelId="{D0B9E0E5-5D26-4C9A-8C9B-0469150F8D87}" type="presParOf" srcId="{F7542D7D-216A-4237-9B93-A62C8BAD4B44}" destId="{55D3B188-7C39-49D1-9909-D3DF13662DF9}" srcOrd="1" destOrd="0" presId="urn:microsoft.com/office/officeart/2005/8/layout/target1"/>
    <dgm:cxn modelId="{A7482062-86D5-4AAC-BF45-B4C2840C449E}" type="presParOf" srcId="{F7542D7D-216A-4237-9B93-A62C8BAD4B44}" destId="{B8A2D475-BF00-408E-B9A9-71CD98FB900B}" srcOrd="2" destOrd="0" presId="urn:microsoft.com/office/officeart/2005/8/layout/target1"/>
    <dgm:cxn modelId="{DD1F9F47-B564-43A9-91E5-E11F40CED29B}" type="presParOf" srcId="{F7542D7D-216A-4237-9B93-A62C8BAD4B44}" destId="{48F9702F-D194-47D3-A52C-B9845A39C800}" srcOrd="3" destOrd="0" presId="urn:microsoft.com/office/officeart/2005/8/layout/target1"/>
    <dgm:cxn modelId="{5448FD43-EAD7-4777-AAEA-08CF2DFFD7EE}" type="presParOf" srcId="{F7542D7D-216A-4237-9B93-A62C8BAD4B44}" destId="{5F9C147A-0E0F-42E1-B5B1-3049C12E560C}" srcOrd="4" destOrd="0" presId="urn:microsoft.com/office/officeart/2005/8/layout/target1"/>
    <dgm:cxn modelId="{FF710C04-15F9-4584-B3D2-5795CD000747}" type="presParOf" srcId="{F7542D7D-216A-4237-9B93-A62C8BAD4B44}" destId="{F9B7617F-45DC-4E99-A755-976C359FE619}" srcOrd="5" destOrd="0" presId="urn:microsoft.com/office/officeart/2005/8/layout/target1"/>
    <dgm:cxn modelId="{A1FAE8D8-65F2-4954-B53A-8F98F468056C}" type="presParOf" srcId="{F7542D7D-216A-4237-9B93-A62C8BAD4B44}" destId="{A77E8B41-43EA-4026-9C69-6DD805CCA049}" srcOrd="6" destOrd="0" presId="urn:microsoft.com/office/officeart/2005/8/layout/target1"/>
    <dgm:cxn modelId="{373F0FA3-C227-4327-B268-373162E9EE61}" type="presParOf" srcId="{F7542D7D-216A-4237-9B93-A62C8BAD4B44}" destId="{5BB93BB6-2645-4AB1-9367-1ADEF00E7778}" srcOrd="7" destOrd="0" presId="urn:microsoft.com/office/officeart/2005/8/layout/target1"/>
    <dgm:cxn modelId="{02666B44-532B-44A2-8AF8-F8B89999EF1E}" type="presParOf" srcId="{F7542D7D-216A-4237-9B93-A62C8BAD4B44}" destId="{8E9E1D17-AB54-40C0-9427-3C7DAD2963AD}" srcOrd="8" destOrd="0" presId="urn:microsoft.com/office/officeart/2005/8/layout/target1"/>
    <dgm:cxn modelId="{E21D1E5A-B09A-4E50-9D62-C129A555CD6D}" type="presParOf" srcId="{F7542D7D-216A-4237-9B93-A62C8BAD4B44}" destId="{0ED21C7B-86ED-43E0-8EE9-A89A83F44B76}" srcOrd="9" destOrd="0" presId="urn:microsoft.com/office/officeart/2005/8/layout/target1"/>
    <dgm:cxn modelId="{48B88304-884E-4379-9D3F-96A8D8E02ACB}" type="presParOf" srcId="{F7542D7D-216A-4237-9B93-A62C8BAD4B44}" destId="{F042D095-2BF8-43EC-A02F-9A8660DCFE5E}" srcOrd="10" destOrd="0" presId="urn:microsoft.com/office/officeart/2005/8/layout/target1"/>
    <dgm:cxn modelId="{980E424F-75FB-4D9A-B4AA-8AAFB649C01A}" type="presParOf" srcId="{F7542D7D-216A-4237-9B93-A62C8BAD4B44}" destId="{243B8DD8-D878-4FCE-8938-113CE4E0F92C}" srcOrd="11" destOrd="0" presId="urn:microsoft.com/office/officeart/2005/8/layout/target1"/>
    <dgm:cxn modelId="{D446E095-17A7-4AC3-8583-785F2A8B6843}" type="presParOf" srcId="{F7542D7D-216A-4237-9B93-A62C8BAD4B44}" destId="{BF7A8B16-9811-4564-8A44-E9076328B66D}" srcOrd="12" destOrd="0" presId="urn:microsoft.com/office/officeart/2005/8/layout/target1"/>
    <dgm:cxn modelId="{1E051A23-2343-4AC1-AA1B-E5F434698903}" type="presParOf" srcId="{F7542D7D-216A-4237-9B93-A62C8BAD4B44}" destId="{DC405CF2-BED7-4466-AF41-B0F3BD395556}" srcOrd="13" destOrd="0" presId="urn:microsoft.com/office/officeart/2005/8/layout/target1"/>
    <dgm:cxn modelId="{C6C588C3-7EB9-47BE-90FA-788FAB7C4AD1}" type="presParOf" srcId="{F7542D7D-216A-4237-9B93-A62C8BAD4B44}" destId="{C666B4C7-5AED-4631-A24C-B9E1877358FA}" srcOrd="14" destOrd="0" presId="urn:microsoft.com/office/officeart/2005/8/layout/target1"/>
    <dgm:cxn modelId="{BBDAC526-75A5-49D5-9F6C-3AAA2741FBC4}" type="presParOf" srcId="{F7542D7D-216A-4237-9B93-A62C8BAD4B44}" destId="{A05C78A6-253E-4033-9716-CE08B7479075}" srcOrd="15" destOrd="0" presId="urn:microsoft.com/office/officeart/2005/8/layout/target1"/>
    <dgm:cxn modelId="{856B5BA3-5FBC-4193-BD90-130012312CD2}" type="presParOf" srcId="{F7542D7D-216A-4237-9B93-A62C8BAD4B44}" destId="{AA9E5395-2ED7-4BFB-9EAE-0325943F554D}" srcOrd="16" destOrd="0" presId="urn:microsoft.com/office/officeart/2005/8/layout/target1"/>
    <dgm:cxn modelId="{46D2DB16-7099-4249-953E-F26D8E7250D5}" type="presParOf" srcId="{F7542D7D-216A-4237-9B93-A62C8BAD4B44}" destId="{114C70AD-2306-4201-9FC5-3F159DC7ABEB}" srcOrd="17" destOrd="0" presId="urn:microsoft.com/office/officeart/2005/8/layout/target1"/>
    <dgm:cxn modelId="{7FE55800-C601-4B79-AC15-C29DFE0C55B0}" type="presParOf" srcId="{F7542D7D-216A-4237-9B93-A62C8BAD4B44}" destId="{36F56924-2FD7-4A2F-BD6C-E27CEB995A15}" srcOrd="18" destOrd="0" presId="urn:microsoft.com/office/officeart/2005/8/layout/target1"/>
    <dgm:cxn modelId="{F293E8FE-6DA8-4823-9FFA-484577B1EB58}" type="presParOf" srcId="{F7542D7D-216A-4237-9B93-A62C8BAD4B44}" destId="{1B2C14EA-70FD-4524-B3EE-1DB1885EEA9B}" srcOrd="19" destOrd="0" presId="urn:microsoft.com/office/officeart/2005/8/layout/targe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11" y="1111809"/>
            <a:ext cx="7314320" cy="3430112"/>
            <a:chOff x="-11" y="1378676"/>
            <a:chExt cx="7314320" cy="4116299"/>
          </a:xfrm>
        </p:grpSpPr>
        <p:sp>
          <p:nvSpPr>
            <p:cNvPr id="61" name="Shape 61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1888813"/>
            <a:ext cx="6400799" cy="111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85800" y="3000375"/>
            <a:ext cx="6400799" cy="750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marL="0"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marL="0"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marL="0"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marL="0"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marL="0"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marL="0"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marL="0"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marL="0"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-13" y="-10156"/>
            <a:ext cx="8005727" cy="1343853"/>
            <a:chOff x="-13" y="-12187"/>
            <a:chExt cx="8005727" cy="1161900"/>
          </a:xfrm>
        </p:grpSpPr>
        <p:sp>
          <p:nvSpPr>
            <p:cNvPr id="67" name="Shape 67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12334"/>
            <a:ext cx="7315499" cy="1126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420573"/>
            <a:ext cx="8229600" cy="403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6245" y="1420570"/>
            <a:ext cx="4038599" cy="403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420570"/>
            <a:ext cx="4038599" cy="403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-13" y="-10156"/>
            <a:ext cx="8005727" cy="1343853"/>
            <a:chOff x="-13" y="-12187"/>
            <a:chExt cx="8005727" cy="1161900"/>
          </a:xfrm>
        </p:grpSpPr>
        <p:sp>
          <p:nvSpPr>
            <p:cNvPr id="75" name="Shape 75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12334"/>
            <a:ext cx="7315499" cy="1126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-13" y="-10156"/>
            <a:ext cx="8005727" cy="1343853"/>
            <a:chOff x="-13" y="-12187"/>
            <a:chExt cx="8005727" cy="1161900"/>
          </a:xfrm>
        </p:grpSpPr>
        <p:sp>
          <p:nvSpPr>
            <p:cNvPr id="80" name="Shape 80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12334"/>
            <a:ext cx="7315499" cy="1126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H="1">
            <a:off x="8964665" y="5137512"/>
            <a:ext cx="187800" cy="5793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3866777" y="5137512"/>
            <a:ext cx="5097900" cy="5793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66812" y="5137512"/>
            <a:ext cx="5097900" cy="57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8890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8"/>
            <a:ext cx="3409812" cy="2341769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279400"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 marL="0" indent="279400"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 marL="0" indent="279400"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 marL="0" indent="279400"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 marL="0" indent="279400"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 marL="0" indent="279400"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 marL="0" indent="279400"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 marL="0" indent="279400"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 marL="0" indent="279400"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228600"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marL="742950" indent="-17145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 marL="1143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373308"/>
            <a:ext cx="3409812" cy="2341769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714348" y="1428740"/>
            <a:ext cx="6400799" cy="111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es-AR" sz="2800" b="1" dirty="0" smtClean="0"/>
              <a:t>Estudios de sueño previos a  una cirugía </a:t>
            </a:r>
            <a:r>
              <a:rPr lang="es-AR" sz="2800" b="1" dirty="0" err="1" smtClean="0"/>
              <a:t>bariátrica</a:t>
            </a:r>
            <a:r>
              <a:rPr lang="es-AR" sz="3600" dirty="0" smtClean="0"/>
              <a:t>             </a:t>
            </a:r>
            <a:endParaRPr lang="es" sz="3600" dirty="0"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685801" y="3000374"/>
            <a:ext cx="6386530" cy="11430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s" sz="1800" dirty="0" smtClean="0"/>
              <a:t>Dr. Enrique Barimboim</a:t>
            </a:r>
          </a:p>
          <a:p>
            <a:pPr algn="ctr">
              <a:buNone/>
            </a:pPr>
            <a:r>
              <a:rPr lang="es" sz="1400" dirty="0" smtClean="0"/>
              <a:t>Neumonólogo Universitario</a:t>
            </a:r>
          </a:p>
          <a:p>
            <a:pPr algn="ctr">
              <a:buNone/>
            </a:pPr>
            <a:r>
              <a:rPr lang="es" sz="1400" dirty="0" smtClean="0"/>
              <a:t>Hospital Central de Mendoza</a:t>
            </a:r>
          </a:p>
          <a:p>
            <a:pPr algn="ctr">
              <a:buNone/>
            </a:pPr>
            <a:r>
              <a:rPr lang="es" sz="1400" dirty="0" smtClean="0"/>
              <a:t>enriquembarim@gmail.com</a:t>
            </a:r>
            <a:endParaRPr lang="es" sz="1600" dirty="0" smtClean="0"/>
          </a:p>
          <a:p>
            <a:pPr>
              <a:buNone/>
            </a:pPr>
            <a:endParaRPr lang="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214294"/>
            <a:ext cx="5016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/>
              <a:t>Sección de </a:t>
            </a:r>
            <a:r>
              <a:rPr lang="es-AR" sz="2000" dirty="0" err="1" smtClean="0"/>
              <a:t>Neumonología</a:t>
            </a:r>
            <a:r>
              <a:rPr lang="es-AR" sz="2000" dirty="0" smtClean="0"/>
              <a:t> Clínica y Crítica</a:t>
            </a:r>
          </a:p>
          <a:p>
            <a:r>
              <a:rPr lang="es-AR" sz="2000" dirty="0" smtClean="0"/>
              <a:t>Tema de controversia</a:t>
            </a:r>
            <a:endParaRPr lang="es-AR" sz="2000" dirty="0"/>
          </a:p>
        </p:txBody>
      </p:sp>
      <p:pic>
        <p:nvPicPr>
          <p:cNvPr id="5" name="Picture 3" descr="G:\Mis imágenes\foto H Cent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14822"/>
            <a:ext cx="3000396" cy="135732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Documents and Settings\ENRIQUE\Mis documentos\CONFERENCIAS\BAJA_logo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643450"/>
            <a:ext cx="2088562" cy="90814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6 Imagen" descr="índ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5" y="4643450"/>
            <a:ext cx="2214578" cy="87989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Enrique\Documents\CONFERENCIAS\CONGRESO AAMR MDP 2014\image001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0"/>
            <a:ext cx="2143108" cy="1643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7" cy="27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0"/>
            <a:ext cx="4500594" cy="25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714612" y="1071550"/>
            <a:ext cx="343074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AR" dirty="0" smtClean="0"/>
              <a:t>Sensibilidad y especificidad de 50 a 60%</a:t>
            </a:r>
            <a:endParaRPr lang="es-A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857500"/>
            <a:ext cx="421484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57500"/>
            <a:ext cx="45005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4572000" y="3571880"/>
            <a:ext cx="4572000" cy="7386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Sensibilidad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IHA </a:t>
            </a:r>
            <a:r>
              <a:rPr lang="en-US" dirty="0" err="1" smtClean="0"/>
              <a:t>leve</a:t>
            </a:r>
            <a:r>
              <a:rPr lang="en-US" dirty="0" smtClean="0"/>
              <a:t>, </a:t>
            </a:r>
            <a:r>
              <a:rPr lang="en-US" dirty="0" err="1" smtClean="0"/>
              <a:t>moderada</a:t>
            </a:r>
            <a:r>
              <a:rPr lang="en-US" dirty="0" smtClean="0"/>
              <a:t> o </a:t>
            </a:r>
            <a:r>
              <a:rPr lang="en-US" dirty="0" err="1" smtClean="0"/>
              <a:t>severa</a:t>
            </a:r>
            <a:r>
              <a:rPr lang="en-US" dirty="0" smtClean="0"/>
              <a:t> de </a:t>
            </a:r>
          </a:p>
          <a:p>
            <a:pPr algn="ctr"/>
            <a:r>
              <a:rPr lang="en-US" dirty="0" smtClean="0"/>
              <a:t>84%, 93 % y 95 % </a:t>
            </a:r>
            <a:r>
              <a:rPr lang="en-US" dirty="0" err="1" smtClean="0"/>
              <a:t>respectivamente</a:t>
            </a:r>
            <a:r>
              <a:rPr lang="en-US" dirty="0" smtClean="0"/>
              <a:t>. </a:t>
            </a:r>
            <a:r>
              <a:rPr lang="en-US" dirty="0" err="1" smtClean="0"/>
              <a:t>Especificidad</a:t>
            </a:r>
            <a:r>
              <a:rPr lang="en-US" dirty="0" smtClean="0"/>
              <a:t> de 53 y 43%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034" y="3714756"/>
            <a:ext cx="3102131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AR" dirty="0" smtClean="0"/>
              <a:t>Sensibilidad  para IHA de 15 es 79%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86050" y="71436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.</a:t>
            </a:r>
          </a:p>
          <a:p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4"/>
            <a:ext cx="6643734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9" name="AutoShape 5" descr="http://images.journals.lww.com/anesthesiology/XLargeThumb.00000542-200904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1" name="AutoShape 7" descr="http://images.journals.lww.com/anesthesiology/XLargeThumb.00000542-200904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955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00178"/>
            <a:ext cx="46582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1071538" y="4714888"/>
            <a:ext cx="7215238" cy="7386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 smtClean="0"/>
              <a:t>Basados</a:t>
            </a:r>
            <a:r>
              <a:rPr lang="en-US" b="1" dirty="0" smtClean="0"/>
              <a:t> en la </a:t>
            </a:r>
            <a:r>
              <a:rPr lang="en-US" b="1" dirty="0" err="1" smtClean="0"/>
              <a:t>frecuencia</a:t>
            </a:r>
            <a:r>
              <a:rPr lang="en-US" b="1" dirty="0" smtClean="0"/>
              <a:t> de </a:t>
            </a:r>
            <a:r>
              <a:rPr lang="en-US" b="1" dirty="0" err="1" smtClean="0"/>
              <a:t>falsos</a:t>
            </a:r>
            <a:r>
              <a:rPr lang="en-US" b="1" dirty="0" smtClean="0"/>
              <a:t> </a:t>
            </a:r>
            <a:r>
              <a:rPr lang="en-US" b="1" dirty="0" err="1" smtClean="0"/>
              <a:t>negativos</a:t>
            </a:r>
            <a:r>
              <a:rPr lang="en-US" b="1" dirty="0" smtClean="0"/>
              <a:t> y en la </a:t>
            </a:r>
            <a:r>
              <a:rPr lang="en-US" b="1" dirty="0" err="1" smtClean="0"/>
              <a:t>heterogenicidad</a:t>
            </a:r>
            <a:r>
              <a:rPr lang="en-US" b="1" dirty="0" smtClean="0"/>
              <a:t>,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posible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todos</a:t>
            </a:r>
            <a:r>
              <a:rPr lang="en-US" b="1" dirty="0" smtClean="0"/>
              <a:t> los </a:t>
            </a:r>
            <a:r>
              <a:rPr lang="en-US" b="1" dirty="0" err="1" smtClean="0"/>
              <a:t>cuestionarios</a:t>
            </a:r>
            <a:r>
              <a:rPr lang="en-US" b="1" dirty="0" smtClean="0"/>
              <a:t> </a:t>
            </a:r>
            <a:r>
              <a:rPr lang="en-US" b="1" dirty="0" err="1" smtClean="0"/>
              <a:t>estudiados</a:t>
            </a:r>
            <a:r>
              <a:rPr lang="en-US" b="1" dirty="0" smtClean="0"/>
              <a:t> y los </a:t>
            </a:r>
            <a:r>
              <a:rPr lang="en-US" b="1" dirty="0" err="1" smtClean="0"/>
              <a:t>modelos</a:t>
            </a:r>
            <a:r>
              <a:rPr lang="en-US" b="1" dirty="0" smtClean="0"/>
              <a:t> </a:t>
            </a:r>
            <a:r>
              <a:rPr lang="en-US" b="1" dirty="0" err="1" smtClean="0"/>
              <a:t>clínicos</a:t>
            </a:r>
            <a:r>
              <a:rPr lang="en-US" b="1" dirty="0" smtClean="0"/>
              <a:t> no </a:t>
            </a:r>
            <a:r>
              <a:rPr lang="en-US" b="1" dirty="0" err="1" smtClean="0"/>
              <a:t>permitan</a:t>
            </a:r>
            <a:r>
              <a:rPr lang="en-US" b="1" dirty="0" smtClean="0"/>
              <a:t> </a:t>
            </a:r>
            <a:r>
              <a:rPr lang="en-US" b="1" dirty="0" err="1" smtClean="0"/>
              <a:t>identificar</a:t>
            </a:r>
            <a:r>
              <a:rPr lang="en-US" b="1" dirty="0" smtClean="0"/>
              <a:t> </a:t>
            </a:r>
            <a:r>
              <a:rPr lang="en-US" b="1" dirty="0" err="1" smtClean="0"/>
              <a:t>correctamente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proporción</a:t>
            </a:r>
            <a:r>
              <a:rPr lang="en-US" b="1" dirty="0" smtClean="0"/>
              <a:t> </a:t>
            </a:r>
            <a:r>
              <a:rPr lang="en-US" b="1" dirty="0" err="1" smtClean="0"/>
              <a:t>significativa</a:t>
            </a:r>
            <a:r>
              <a:rPr lang="en-US" b="1" dirty="0" smtClean="0"/>
              <a:t> de </a:t>
            </a:r>
            <a:r>
              <a:rPr lang="en-US" b="1" dirty="0" err="1" smtClean="0"/>
              <a:t>pacientes</a:t>
            </a:r>
            <a:r>
              <a:rPr lang="en-US" b="1" dirty="0" smtClean="0"/>
              <a:t> con SAHS.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214282" y="1285865"/>
            <a:ext cx="8786874" cy="4168208"/>
          </a:xfrm>
        </p:spPr>
        <p:txBody>
          <a:bodyPr/>
          <a:lstStyle/>
          <a:p>
            <a:pPr algn="ctr"/>
            <a:r>
              <a:rPr lang="en-US" dirty="0" smtClean="0"/>
              <a:t>SAHS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prevalente</a:t>
            </a:r>
            <a:r>
              <a:rPr lang="en-US" dirty="0" smtClean="0"/>
              <a:t> en </a:t>
            </a:r>
            <a:r>
              <a:rPr lang="en-US" dirty="0" err="1" smtClean="0"/>
              <a:t>obesos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van a ser </a:t>
            </a:r>
            <a:r>
              <a:rPr lang="en-US" dirty="0" err="1" smtClean="0"/>
              <a:t>operados</a:t>
            </a:r>
            <a:r>
              <a:rPr lang="en-US" dirty="0" smtClean="0"/>
              <a:t>. 		</a:t>
            </a:r>
          </a:p>
          <a:p>
            <a:pPr algn="ctr"/>
            <a:r>
              <a:rPr lang="en-US" b="1" dirty="0" smtClean="0"/>
              <a:t>No hay </a:t>
            </a:r>
            <a:r>
              <a:rPr lang="en-US" b="1" dirty="0" err="1" smtClean="0"/>
              <a:t>buenos</a:t>
            </a:r>
            <a:r>
              <a:rPr lang="en-US" b="1" dirty="0" smtClean="0"/>
              <a:t> </a:t>
            </a:r>
            <a:r>
              <a:rPr lang="en-US" b="1" dirty="0" err="1" smtClean="0"/>
              <a:t>predictores</a:t>
            </a:r>
            <a:r>
              <a:rPr lang="en-US" b="1" dirty="0" smtClean="0"/>
              <a:t>.</a:t>
            </a:r>
          </a:p>
          <a:p>
            <a:endParaRPr lang="en-US" b="1" cap="all" dirty="0" smtClean="0"/>
          </a:p>
          <a:p>
            <a:r>
              <a:rPr lang="en-US" b="1" cap="all" dirty="0" err="1" smtClean="0"/>
              <a:t>Métodos</a:t>
            </a:r>
            <a:endParaRPr lang="en-US" b="1" cap="all" dirty="0" smtClean="0"/>
          </a:p>
          <a:p>
            <a:r>
              <a:rPr lang="en-US" sz="1600" dirty="0" err="1" smtClean="0"/>
              <a:t>Estudio</a:t>
            </a:r>
            <a:r>
              <a:rPr lang="en-US" sz="1600" dirty="0" smtClean="0"/>
              <a:t> transversal de 170 </a:t>
            </a:r>
            <a:r>
              <a:rPr lang="en-US" sz="1600" dirty="0" err="1" smtClean="0"/>
              <a:t>pacientes</a:t>
            </a:r>
            <a:r>
              <a:rPr lang="en-US" sz="1600" dirty="0" smtClean="0"/>
              <a:t> </a:t>
            </a:r>
            <a:r>
              <a:rPr lang="en-US" sz="1600" dirty="0" err="1" smtClean="0"/>
              <a:t>operados</a:t>
            </a:r>
            <a:r>
              <a:rPr lang="en-US" sz="1600" dirty="0" smtClean="0"/>
              <a:t>, </a:t>
            </a:r>
            <a:r>
              <a:rPr lang="en-US" sz="1600" dirty="0" err="1" smtClean="0"/>
              <a:t>consecutivos</a:t>
            </a:r>
            <a:r>
              <a:rPr lang="en-US" sz="1600" dirty="0" smtClean="0"/>
              <a:t>, con </a:t>
            </a:r>
            <a:r>
              <a:rPr lang="en-US" sz="1600" dirty="0" err="1" smtClean="0"/>
              <a:t>revisión</a:t>
            </a:r>
            <a:r>
              <a:rPr lang="en-US" sz="1600" dirty="0" smtClean="0"/>
              <a:t> de PSG </a:t>
            </a:r>
            <a:r>
              <a:rPr lang="en-US" sz="1600" dirty="0" err="1" smtClean="0"/>
              <a:t>retrospectiva</a:t>
            </a:r>
            <a:r>
              <a:rPr lang="en-US" sz="1600" dirty="0" smtClean="0"/>
              <a:t>.</a:t>
            </a:r>
          </a:p>
          <a:p>
            <a:r>
              <a:rPr lang="en-US" b="1" cap="all" dirty="0" err="1" smtClean="0"/>
              <a:t>Resultados</a:t>
            </a:r>
            <a:endParaRPr lang="en-US" b="1" cap="all" dirty="0" smtClean="0"/>
          </a:p>
          <a:p>
            <a:r>
              <a:rPr lang="en-US" sz="1600" dirty="0" smtClean="0"/>
              <a:t>26 </a:t>
            </a:r>
            <a:r>
              <a:rPr lang="en-US" sz="1600" dirty="0" err="1" smtClean="0"/>
              <a:t>ptes</a:t>
            </a:r>
            <a:r>
              <a:rPr lang="en-US" sz="1600" dirty="0" smtClean="0"/>
              <a:t> </a:t>
            </a:r>
            <a:r>
              <a:rPr lang="en-US" sz="1600" dirty="0" err="1" smtClean="0"/>
              <a:t>tenian</a:t>
            </a:r>
            <a:r>
              <a:rPr lang="en-US" sz="1600" dirty="0" smtClean="0"/>
              <a:t> </a:t>
            </a:r>
            <a:r>
              <a:rPr lang="en-US" sz="1600" dirty="0" err="1" smtClean="0"/>
              <a:t>diagnóstico</a:t>
            </a:r>
            <a:r>
              <a:rPr lang="en-US" sz="1600" dirty="0" smtClean="0"/>
              <a:t> </a:t>
            </a:r>
            <a:r>
              <a:rPr lang="en-US" sz="1600" dirty="0" err="1" smtClean="0"/>
              <a:t>previo</a:t>
            </a:r>
            <a:r>
              <a:rPr lang="en-US" sz="1600" dirty="0" smtClean="0"/>
              <a:t> (15.3%). </a:t>
            </a:r>
          </a:p>
          <a:p>
            <a:r>
              <a:rPr lang="en-US" sz="1600" dirty="0" smtClean="0"/>
              <a:t>7 no </a:t>
            </a:r>
            <a:r>
              <a:rPr lang="en-US" sz="1600" dirty="0" err="1" smtClean="0"/>
              <a:t>fueron</a:t>
            </a:r>
            <a:r>
              <a:rPr lang="en-US" sz="1600" dirty="0" smtClean="0"/>
              <a:t> </a:t>
            </a:r>
            <a:r>
              <a:rPr lang="en-US" sz="1600" dirty="0" err="1" smtClean="0"/>
              <a:t>estudiados</a:t>
            </a:r>
            <a:r>
              <a:rPr lang="en-US" sz="1600" dirty="0" smtClean="0"/>
              <a:t>(4.1%). </a:t>
            </a:r>
          </a:p>
          <a:p>
            <a:r>
              <a:rPr lang="en-US" sz="1600" dirty="0" smtClean="0"/>
              <a:t>De los 137 </a:t>
            </a:r>
            <a:r>
              <a:rPr lang="en-US" sz="1600" dirty="0" err="1" smtClean="0"/>
              <a:t>restantes</a:t>
            </a:r>
            <a:r>
              <a:rPr lang="en-US" sz="1600" dirty="0" smtClean="0"/>
              <a:t>, 105 (76.6%) </a:t>
            </a:r>
            <a:r>
              <a:rPr lang="en-US" sz="1600" dirty="0" err="1" smtClean="0"/>
              <a:t>tenian</a:t>
            </a:r>
            <a:r>
              <a:rPr lang="en-US" sz="1600" dirty="0" smtClean="0"/>
              <a:t> SAHS. </a:t>
            </a:r>
          </a:p>
          <a:p>
            <a:r>
              <a:rPr lang="en-US" sz="1600" dirty="0" smtClean="0"/>
              <a:t>No se </a:t>
            </a:r>
            <a:r>
              <a:rPr lang="en-US" sz="1600" dirty="0" err="1" smtClean="0"/>
              <a:t>correlacionó</a:t>
            </a:r>
            <a:r>
              <a:rPr lang="en-US" sz="1600" dirty="0" smtClean="0"/>
              <a:t> al BMI</a:t>
            </a:r>
          </a:p>
          <a:p>
            <a:r>
              <a:rPr lang="en-US" sz="1600" b="1" dirty="0" smtClean="0"/>
              <a:t>				</a:t>
            </a:r>
            <a:r>
              <a:rPr lang="en-US" sz="1600" b="1" dirty="0" err="1" smtClean="0"/>
              <a:t>Prevalencia</a:t>
            </a:r>
            <a:r>
              <a:rPr lang="en-US" sz="1600" b="1" dirty="0" smtClean="0"/>
              <a:t>: 77% (131/170)</a:t>
            </a:r>
          </a:p>
          <a:p>
            <a:endParaRPr lang="en-US" b="1" cap="all" dirty="0" smtClean="0"/>
          </a:p>
          <a:p>
            <a:r>
              <a:rPr lang="en-US" b="1" cap="all" dirty="0" err="1" smtClean="0"/>
              <a:t>CONCLUSIONeS</a:t>
            </a:r>
            <a:endParaRPr lang="en-US" b="1" cap="all" dirty="0" smtClean="0"/>
          </a:p>
          <a:p>
            <a:r>
              <a:rPr lang="en-US" sz="1600" b="1" dirty="0" smtClean="0"/>
              <a:t>		Los </a:t>
            </a:r>
            <a:r>
              <a:rPr lang="en-US" sz="1600" b="1" dirty="0" err="1" smtClean="0"/>
              <a:t>datos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soportan</a:t>
            </a:r>
            <a:r>
              <a:rPr lang="en-US" sz="1600" b="1" dirty="0" smtClean="0"/>
              <a:t> la </a:t>
            </a:r>
            <a:r>
              <a:rPr lang="en-US" sz="1600" b="1" dirty="0" err="1" smtClean="0"/>
              <a:t>necesidad</a:t>
            </a:r>
            <a:r>
              <a:rPr lang="en-US" sz="1600" b="1" dirty="0" smtClean="0"/>
              <a:t> del </a:t>
            </a:r>
            <a:r>
              <a:rPr lang="en-US" sz="1600" b="1" dirty="0" err="1" smtClean="0"/>
              <a:t>usar</a:t>
            </a:r>
            <a:r>
              <a:rPr lang="en-US" sz="1600" b="1" dirty="0" smtClean="0"/>
              <a:t> PSG antes de </a:t>
            </a:r>
            <a:r>
              <a:rPr lang="en-US" sz="1600" b="1" dirty="0" err="1" smtClean="0"/>
              <a:t>las</a:t>
            </a:r>
            <a:r>
              <a:rPr lang="en-US" sz="1600" b="1" dirty="0" smtClean="0"/>
              <a:t> CB.</a:t>
            </a:r>
          </a:p>
          <a:p>
            <a:endParaRPr lang="es-A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715303" cy="135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5720" y="1500178"/>
            <a:ext cx="8572560" cy="439068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AR" b="1" dirty="0" smtClean="0"/>
              <a:t>En  muy pocos estudios se ha utilizado la  </a:t>
            </a:r>
            <a:r>
              <a:rPr lang="es-AR" b="1" dirty="0" err="1" smtClean="0"/>
              <a:t>polisomnografía</a:t>
            </a:r>
            <a:r>
              <a:rPr lang="es-AR" b="1" dirty="0" smtClean="0"/>
              <a:t> (PSG)  como</a:t>
            </a:r>
          </a:p>
          <a:p>
            <a:r>
              <a:rPr lang="es-AR" b="1" dirty="0" smtClean="0"/>
              <a:t>	herramienta de diagnostico</a:t>
            </a:r>
            <a:r>
              <a:rPr lang="es-AR" sz="1100" b="1" dirty="0" smtClean="0"/>
              <a:t>(1,2). </a:t>
            </a:r>
            <a:r>
              <a:rPr lang="es-AR" b="1" dirty="0" smtClean="0"/>
              <a:t>En  ellos se ha encontrado una incidencia </a:t>
            </a:r>
          </a:p>
          <a:p>
            <a:r>
              <a:rPr lang="es-AR" b="1" dirty="0" smtClean="0"/>
              <a:t>	superior  a la registrada en  la población general.  </a:t>
            </a:r>
          </a:p>
          <a:p>
            <a:endParaRPr lang="es-AR" b="1" dirty="0" smtClean="0"/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Prácticamente en 7 de cada 10</a:t>
            </a:r>
            <a:r>
              <a:rPr lang="es-ES" b="1" dirty="0" smtClean="0"/>
              <a:t> pacientes </a:t>
            </a:r>
            <a:r>
              <a:rPr lang="es-AR" b="1" dirty="0" smtClean="0"/>
              <a:t>que se sometieron a CB,  se diagnosticó SAHS debido a la obesidad como factor </a:t>
            </a:r>
            <a:r>
              <a:rPr lang="es-AR" b="1" dirty="0" err="1" smtClean="0"/>
              <a:t>predisponente</a:t>
            </a:r>
            <a:r>
              <a:rPr lang="es-AR" b="1" dirty="0" smtClean="0"/>
              <a:t> </a:t>
            </a:r>
            <a:r>
              <a:rPr lang="es-AR" sz="1100" b="1" dirty="0" smtClean="0"/>
              <a:t>(3</a:t>
            </a:r>
            <a:r>
              <a:rPr lang="es-AR" sz="1100" b="1" dirty="0" smtClean="0"/>
              <a:t>). </a:t>
            </a:r>
            <a:endParaRPr lang="es-AR" b="1" dirty="0" smtClean="0"/>
          </a:p>
          <a:p>
            <a:endParaRPr lang="es-AR" dirty="0" smtClean="0"/>
          </a:p>
          <a:p>
            <a:endParaRPr lang="es-AR" dirty="0" smtClean="0"/>
          </a:p>
          <a:p>
            <a:r>
              <a:rPr lang="en-US" sz="1100" dirty="0" smtClean="0"/>
              <a:t>(1) Young T, Evans L, Finn L, </a:t>
            </a:r>
            <a:r>
              <a:rPr lang="en-US" sz="1100" dirty="0" err="1" smtClean="0"/>
              <a:t>Palta</a:t>
            </a:r>
            <a:r>
              <a:rPr lang="en-US" sz="1100" dirty="0" smtClean="0"/>
              <a:t> M. Estimation of the clinically diagnosed proportion of sleep apnea syndrome in middle aged men and women. Sleep1997; 20:705-706.</a:t>
            </a:r>
            <a:endParaRPr lang="es-AR" sz="1100" dirty="0" smtClean="0"/>
          </a:p>
          <a:p>
            <a:r>
              <a:rPr lang="en-US" sz="1100" dirty="0" smtClean="0"/>
              <a:t> </a:t>
            </a:r>
            <a:endParaRPr lang="es-AR" sz="1100" dirty="0" smtClean="0"/>
          </a:p>
          <a:p>
            <a:r>
              <a:rPr lang="en-US" sz="1100" dirty="0" smtClean="0"/>
              <a:t>(2) </a:t>
            </a:r>
            <a:r>
              <a:rPr lang="en-US" sz="1100" dirty="0" err="1" smtClean="0"/>
              <a:t>Fidan</a:t>
            </a:r>
            <a:r>
              <a:rPr lang="en-US" sz="1100" dirty="0" smtClean="0"/>
              <a:t> H, </a:t>
            </a:r>
            <a:r>
              <a:rPr lang="en-US" sz="1100" dirty="0" err="1" smtClean="0"/>
              <a:t>Fidan</a:t>
            </a:r>
            <a:r>
              <a:rPr lang="en-US" sz="1100" dirty="0" smtClean="0"/>
              <a:t> F, </a:t>
            </a:r>
            <a:r>
              <a:rPr lang="en-US" sz="1100" dirty="0" err="1" smtClean="0"/>
              <a:t>Unlu</a:t>
            </a:r>
            <a:r>
              <a:rPr lang="en-US" sz="1100" dirty="0" smtClean="0"/>
              <a:t> M, </a:t>
            </a:r>
            <a:r>
              <a:rPr lang="en-US" sz="1100" dirty="0" err="1" smtClean="0"/>
              <a:t>Ela</a:t>
            </a:r>
            <a:r>
              <a:rPr lang="en-US" sz="1100" dirty="0" smtClean="0"/>
              <a:t> Y, Ibis A, </a:t>
            </a:r>
            <a:r>
              <a:rPr lang="en-US" sz="1100" dirty="0" err="1" smtClean="0"/>
              <a:t>Tetik</a:t>
            </a:r>
            <a:r>
              <a:rPr lang="en-US" sz="1100" dirty="0" smtClean="0"/>
              <a:t> L. Prevalence of sleep </a:t>
            </a:r>
            <a:r>
              <a:rPr lang="en-US" sz="1100" dirty="0" err="1" smtClean="0"/>
              <a:t>apnoea</a:t>
            </a:r>
            <a:r>
              <a:rPr lang="en-US" sz="1100" dirty="0" smtClean="0"/>
              <a:t> in patients undergoing operation. Sleep Breath 2006;10:161–5</a:t>
            </a:r>
            <a:endParaRPr lang="es-AR" sz="1100" dirty="0" smtClean="0"/>
          </a:p>
          <a:p>
            <a:r>
              <a:rPr lang="en-US" sz="1100" dirty="0" smtClean="0"/>
              <a:t> </a:t>
            </a:r>
            <a:endParaRPr lang="es-AR" sz="1100" dirty="0" smtClean="0"/>
          </a:p>
          <a:p>
            <a:r>
              <a:rPr lang="en-US" sz="1100" dirty="0" smtClean="0"/>
              <a:t>(3) Frey WC, </a:t>
            </a:r>
            <a:r>
              <a:rPr lang="en-US" sz="1100" dirty="0" err="1" smtClean="0"/>
              <a:t>Pilcher</a:t>
            </a:r>
            <a:r>
              <a:rPr lang="en-US" sz="1100" dirty="0" smtClean="0"/>
              <a:t> J. Obstructive sleep-related breathing disorders in patients evaluated for bariatric surgery. </a:t>
            </a:r>
            <a:r>
              <a:rPr lang="en-US" sz="1100" dirty="0" err="1" smtClean="0"/>
              <a:t>Obes</a:t>
            </a:r>
            <a:r>
              <a:rPr lang="en-US" sz="1100" dirty="0" smtClean="0"/>
              <a:t> </a:t>
            </a:r>
            <a:r>
              <a:rPr lang="en-US" sz="1100" dirty="0" err="1" smtClean="0"/>
              <a:t>Surg</a:t>
            </a:r>
            <a:r>
              <a:rPr lang="en-US" sz="1100" dirty="0" smtClean="0"/>
              <a:t> 2003;13:676–83</a:t>
            </a:r>
            <a:endParaRPr lang="es-AR" sz="1100" dirty="0" smtClean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6"/>
            <a:ext cx="7315499" cy="1095977"/>
          </a:xfrm>
        </p:spPr>
        <p:txBody>
          <a:bodyPr>
            <a:noAutofit/>
          </a:bodyPr>
          <a:lstStyle/>
          <a:p>
            <a:pPr algn="ctr"/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dirty="0" smtClean="0"/>
              <a:t> </a:t>
            </a:r>
            <a:r>
              <a:rPr lang="es-AR" sz="2800" dirty="0" smtClean="0"/>
              <a:t>Estudios de sueño en candidatos a CB</a:t>
            </a:r>
            <a:br>
              <a:rPr lang="es-AR" sz="2800" dirty="0" smtClean="0"/>
            </a:br>
            <a:r>
              <a:rPr lang="es-AR" sz="2800" dirty="0" smtClean="0"/>
              <a:t>Por el SI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0573"/>
            <a:ext cx="8401080" cy="4033499"/>
          </a:xfrm>
        </p:spPr>
        <p:txBody>
          <a:bodyPr/>
          <a:lstStyle/>
          <a:p>
            <a:pPr marL="457200" indent="-342900"/>
            <a:r>
              <a:rPr lang="es-AR" sz="2400" b="1" dirty="0" smtClean="0"/>
              <a:t>2. Se puede predecir previamente la presencia de SAHS en obesos que se evalúan para CB?</a:t>
            </a:r>
          </a:p>
          <a:p>
            <a:pPr marL="457200" indent="-342900"/>
            <a:r>
              <a:rPr lang="es-AR" sz="2400" dirty="0" smtClean="0"/>
              <a:t>    </a:t>
            </a:r>
          </a:p>
          <a:p>
            <a:pPr marL="457200" indent="-342900"/>
            <a:r>
              <a:rPr lang="es-AR" b="1" dirty="0" smtClean="0"/>
              <a:t>     Respuesta</a:t>
            </a:r>
            <a:r>
              <a:rPr lang="es-AR" dirty="0" smtClean="0"/>
              <a:t>: Enfermedad de alta prevalencia. </a:t>
            </a:r>
          </a:p>
          <a:p>
            <a:pPr marL="457200" indent="-342900"/>
            <a:r>
              <a:rPr lang="es-AR" dirty="0" smtClean="0"/>
              <a:t>		             Infra-diagnosticada</a:t>
            </a:r>
            <a:r>
              <a:rPr lang="es-AR" sz="2400" dirty="0" smtClean="0"/>
              <a:t>. </a:t>
            </a:r>
          </a:p>
          <a:p>
            <a:pPr marL="457200" indent="-342900"/>
            <a:r>
              <a:rPr lang="es-AR" sz="2400" dirty="0" smtClean="0"/>
              <a:t>                   </a:t>
            </a:r>
            <a:r>
              <a:rPr lang="es-AR" dirty="0" smtClean="0"/>
              <a:t>Existen  herramientas para “detección” pero  no siempre </a:t>
            </a:r>
          </a:p>
          <a:p>
            <a:pPr marL="457200" indent="-342900"/>
            <a:r>
              <a:rPr lang="es-AR" dirty="0" smtClean="0"/>
              <a:t>                          confirman el diagnóstico (falsos negativos</a:t>
            </a:r>
            <a:r>
              <a:rPr lang="es-AR" dirty="0" smtClean="0"/>
              <a:t>).</a:t>
            </a:r>
            <a:endParaRPr lang="es-AR" dirty="0" smtClean="0"/>
          </a:p>
          <a:p>
            <a:pPr marL="457200" indent="-342900"/>
            <a:endParaRPr lang="es-AR" dirty="0" smtClean="0"/>
          </a:p>
          <a:p>
            <a:pPr marL="457200" indent="-342900"/>
            <a:endParaRPr lang="es-AR" b="1" dirty="0" smtClean="0"/>
          </a:p>
          <a:p>
            <a:pPr marL="457200" indent="-342900"/>
            <a:r>
              <a:rPr lang="es-AR" b="1" dirty="0" smtClean="0"/>
              <a:t>     </a:t>
            </a:r>
            <a:endParaRPr lang="es-AR" sz="2400" dirty="0" smtClean="0"/>
          </a:p>
          <a:p>
            <a:pPr marL="457200" indent="-342900">
              <a:lnSpc>
                <a:spcPct val="150000"/>
              </a:lnSpc>
            </a:pPr>
            <a:endParaRPr lang="es-A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6"/>
            <a:ext cx="7315499" cy="1095977"/>
          </a:xfrm>
        </p:spPr>
        <p:txBody>
          <a:bodyPr>
            <a:noAutofit/>
          </a:bodyPr>
          <a:lstStyle/>
          <a:p>
            <a:pPr algn="ctr"/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dirty="0" smtClean="0"/>
              <a:t> </a:t>
            </a:r>
            <a:r>
              <a:rPr lang="es-AR" sz="2800" dirty="0" smtClean="0"/>
              <a:t>Estudios de sueño en candidatos a CB</a:t>
            </a:r>
            <a:br>
              <a:rPr lang="es-AR" sz="2800" dirty="0" smtClean="0"/>
            </a:br>
            <a:r>
              <a:rPr lang="es-AR" sz="2800" dirty="0" smtClean="0"/>
              <a:t>Por el SI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0573"/>
            <a:ext cx="8401080" cy="4033499"/>
          </a:xfrm>
        </p:spPr>
        <p:txBody>
          <a:bodyPr/>
          <a:lstStyle/>
          <a:p>
            <a:pPr marL="457200" indent="-342900">
              <a:buAutoNum type="arabicPeriod"/>
            </a:pPr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 trata de un problema frecuente?</a:t>
            </a:r>
          </a:p>
          <a:p>
            <a:pPr marL="457200" indent="-342900">
              <a:buAutoNum type="arabicPeriod"/>
            </a:pPr>
            <a:endParaRPr lang="es-AR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342900">
              <a:buAutoNum type="arabicPeriod"/>
            </a:pPr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 puede predecir previamente la presencia de SAHS en obesos que se evalúan para CB?</a:t>
            </a:r>
          </a:p>
          <a:p>
            <a:pPr marL="457200" indent="-342900"/>
            <a:endParaRPr lang="es-AR" sz="2400" dirty="0" smtClean="0"/>
          </a:p>
          <a:p>
            <a:pPr marL="457200" indent="-342900"/>
            <a:r>
              <a:rPr lang="es-AR" sz="2400" b="1" dirty="0" smtClean="0"/>
              <a:t>3. Tienen mayor riesgo de complicaciones? (justificación)</a:t>
            </a:r>
          </a:p>
          <a:p>
            <a:pPr marL="457200" indent="-342900"/>
            <a:endParaRPr lang="es-AR" sz="2400" b="1" dirty="0" smtClean="0"/>
          </a:p>
          <a:p>
            <a:pPr marL="457200" indent="-342900">
              <a:lnSpc>
                <a:spcPct val="150000"/>
              </a:lnSpc>
            </a:pPr>
            <a:r>
              <a:rPr lang="es-AR" sz="2400" b="1" dirty="0" smtClean="0"/>
              <a:t>4. </a:t>
            </a:r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Qué dicen las guías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s-A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7072362" cy="15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5643570" y="1500178"/>
            <a:ext cx="2356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 smtClean="0"/>
              <a:t>N </a:t>
            </a:r>
            <a:r>
              <a:rPr lang="es-AR" sz="1200" dirty="0" err="1" smtClean="0"/>
              <a:t>Engl</a:t>
            </a:r>
            <a:r>
              <a:rPr lang="es-AR" sz="1200" dirty="0" smtClean="0"/>
              <a:t> J </a:t>
            </a:r>
            <a:r>
              <a:rPr lang="es-AR" sz="1200" dirty="0" err="1" smtClean="0"/>
              <a:t>Med</a:t>
            </a:r>
            <a:r>
              <a:rPr lang="es-AR" sz="1200" dirty="0" smtClean="0"/>
              <a:t> 2009;361:445-54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57368"/>
            <a:ext cx="5429288" cy="38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71406" y="1571616"/>
            <a:ext cx="4572000" cy="95410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Historia</a:t>
            </a:r>
            <a:r>
              <a:rPr lang="en-US" b="1" dirty="0" smtClean="0"/>
              <a:t> de </a:t>
            </a:r>
            <a:r>
              <a:rPr lang="en-US" b="1" dirty="0" err="1" smtClean="0"/>
              <a:t>enfermedad</a:t>
            </a:r>
            <a:r>
              <a:rPr lang="en-US" b="1" dirty="0" smtClean="0"/>
              <a:t> </a:t>
            </a:r>
            <a:r>
              <a:rPr lang="en-US" b="1" dirty="0" err="1" smtClean="0"/>
              <a:t>tromboembólica</a:t>
            </a:r>
            <a:r>
              <a:rPr lang="en-US" b="1" dirty="0" smtClean="0"/>
              <a:t>, </a:t>
            </a:r>
            <a:r>
              <a:rPr lang="en-US" b="1" dirty="0" err="1" smtClean="0"/>
              <a:t>diagnóstico</a:t>
            </a:r>
            <a:r>
              <a:rPr lang="en-US" b="1" dirty="0" smtClean="0"/>
              <a:t> de SAHS y </a:t>
            </a:r>
            <a:r>
              <a:rPr lang="en-US" b="1" dirty="0" err="1" smtClean="0"/>
              <a:t>alteración</a:t>
            </a:r>
            <a:r>
              <a:rPr lang="en-US" b="1" dirty="0" smtClean="0"/>
              <a:t> en el </a:t>
            </a:r>
            <a:r>
              <a:rPr lang="en-US" b="1" dirty="0" err="1" smtClean="0"/>
              <a:t>estatus</a:t>
            </a:r>
            <a:r>
              <a:rPr lang="en-US" b="1" dirty="0" smtClean="0"/>
              <a:t> </a:t>
            </a:r>
            <a:r>
              <a:rPr lang="en-US" b="1" dirty="0" err="1" smtClean="0"/>
              <a:t>funcional</a:t>
            </a:r>
            <a:r>
              <a:rPr lang="en-US" b="1" dirty="0" smtClean="0"/>
              <a:t> </a:t>
            </a:r>
            <a:r>
              <a:rPr lang="en-US" b="1" dirty="0" err="1" smtClean="0"/>
              <a:t>fueron</a:t>
            </a:r>
            <a:r>
              <a:rPr lang="en-US" b="1" dirty="0" smtClean="0"/>
              <a:t> </a:t>
            </a:r>
            <a:r>
              <a:rPr lang="en-US" b="1" dirty="0" err="1" smtClean="0"/>
              <a:t>asociados</a:t>
            </a:r>
            <a:r>
              <a:rPr lang="en-US" b="1" dirty="0" smtClean="0"/>
              <a:t> </a:t>
            </a:r>
            <a:r>
              <a:rPr lang="en-US" b="1" dirty="0" err="1" smtClean="0"/>
              <a:t>independientemente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b="1" dirty="0" err="1" smtClean="0"/>
              <a:t>factores</a:t>
            </a:r>
            <a:r>
              <a:rPr lang="en-US" b="1" dirty="0" smtClean="0"/>
              <a:t> de </a:t>
            </a:r>
            <a:r>
              <a:rPr lang="en-US" b="1" dirty="0" err="1" smtClean="0"/>
              <a:t>riesgo</a:t>
            </a:r>
            <a:r>
              <a:rPr lang="en-US" b="1" dirty="0" smtClean="0"/>
              <a:t> de </a:t>
            </a:r>
            <a:r>
              <a:rPr lang="en-US" b="1" dirty="0" err="1" smtClean="0"/>
              <a:t>complicaciones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Complicaciones</a:t>
            </a:r>
            <a:br>
              <a:rPr lang="es-AR" sz="2800" dirty="0" smtClean="0"/>
            </a:br>
            <a:endParaRPr lang="es-AR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14426"/>
            <a:ext cx="8229600" cy="4239647"/>
          </a:xfrm>
        </p:spPr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1600" b="1" dirty="0" smtClean="0"/>
              <a:t>Necesidad de </a:t>
            </a:r>
            <a:r>
              <a:rPr lang="es-AR" sz="1600" b="1" dirty="0" err="1" smtClean="0"/>
              <a:t>reintubar</a:t>
            </a:r>
            <a:endParaRPr lang="es-AR" sz="16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1600" b="1" dirty="0" smtClean="0"/>
              <a:t>Hipercapnia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1600" b="1" dirty="0" err="1" smtClean="0"/>
              <a:t>Desaturación</a:t>
            </a:r>
            <a:endParaRPr lang="es-AR" sz="16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1600" b="1" dirty="0" smtClean="0"/>
              <a:t>Arritmias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1600" b="1" dirty="0" smtClean="0"/>
              <a:t>IAM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1600" b="1" dirty="0" smtClean="0"/>
              <a:t>Transferencia  no planeada a UTI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1600" b="1" dirty="0" smtClean="0"/>
              <a:t>Aumento de días de </a:t>
            </a:r>
            <a:r>
              <a:rPr lang="es-AR" sz="1600" b="1" dirty="0" smtClean="0"/>
              <a:t>internación</a:t>
            </a:r>
            <a:endParaRPr lang="es-AR" sz="1600" b="1" dirty="0" smtClean="0"/>
          </a:p>
          <a:p>
            <a:r>
              <a:rPr lang="es-AR" sz="1600" b="1" dirty="0" smtClean="0"/>
              <a:t> </a:t>
            </a:r>
          </a:p>
          <a:p>
            <a:endParaRPr lang="en-US" dirty="0" smtClean="0"/>
          </a:p>
          <a:p>
            <a:endParaRPr lang="es-AR" dirty="0" smtClean="0"/>
          </a:p>
          <a:p>
            <a:r>
              <a:rPr lang="es-AR" dirty="0" smtClean="0"/>
              <a:t>  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714744" y="857236"/>
            <a:ext cx="5000660" cy="1357322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solidFill>
                  <a:schemeClr val="tx1"/>
                </a:solidFill>
              </a:rPr>
              <a:t>Debido a cambios </a:t>
            </a:r>
            <a:r>
              <a:rPr lang="es-AR" sz="1600" b="1" dirty="0" err="1" smtClean="0">
                <a:solidFill>
                  <a:schemeClr val="tx1"/>
                </a:solidFill>
              </a:rPr>
              <a:t>fisiopatológicos</a:t>
            </a:r>
            <a:r>
              <a:rPr lang="es-AR" sz="1600" b="1" dirty="0" smtClean="0">
                <a:solidFill>
                  <a:schemeClr val="tx1"/>
                </a:solidFill>
              </a:rPr>
              <a:t> y a los fármacos utilizados en la anestesia, que agravan el SAHS </a:t>
            </a:r>
            <a:r>
              <a:rPr lang="es-AR" sz="1600" b="1" dirty="0" smtClean="0">
                <a:solidFill>
                  <a:schemeClr val="tx1"/>
                </a:solidFill>
              </a:rPr>
              <a:t>preexistente.</a:t>
            </a:r>
            <a:endParaRPr lang="es-A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4"/>
            <a:ext cx="7315499" cy="1024539"/>
          </a:xfrm>
        </p:spPr>
        <p:txBody>
          <a:bodyPr/>
          <a:lstStyle/>
          <a:p>
            <a:r>
              <a:rPr lang="es-AR" sz="2800" dirty="0" smtClean="0">
                <a:solidFill>
                  <a:srgbClr val="EFEDE2"/>
                </a:solidFill>
              </a:rPr>
              <a:t/>
            </a:r>
            <a:br>
              <a:rPr lang="es-AR" sz="2800" dirty="0" smtClean="0">
                <a:solidFill>
                  <a:srgbClr val="EFEDE2"/>
                </a:solidFill>
              </a:rPr>
            </a:br>
            <a:r>
              <a:rPr lang="es-AR" sz="2800" dirty="0" smtClean="0">
                <a:solidFill>
                  <a:srgbClr val="EFEDE2"/>
                </a:solidFill>
              </a:rPr>
              <a:t/>
            </a:r>
            <a:br>
              <a:rPr lang="es-AR" sz="2800" dirty="0" smtClean="0">
                <a:solidFill>
                  <a:srgbClr val="EFEDE2"/>
                </a:solidFill>
              </a:rPr>
            </a:br>
            <a:r>
              <a:rPr lang="es-AR" sz="2800" dirty="0" smtClean="0">
                <a:solidFill>
                  <a:srgbClr val="EFEDE2"/>
                </a:solidFill>
              </a:rPr>
              <a:t/>
            </a:r>
            <a:br>
              <a:rPr lang="es-AR" sz="2800" dirty="0" smtClean="0">
                <a:solidFill>
                  <a:srgbClr val="EFEDE2"/>
                </a:solidFill>
              </a:rPr>
            </a:br>
            <a:r>
              <a:rPr lang="es-AR" sz="2800" dirty="0" smtClean="0">
                <a:solidFill>
                  <a:srgbClr val="EFEDE2"/>
                </a:solidFill>
              </a:rPr>
              <a:t/>
            </a:r>
            <a:br>
              <a:rPr lang="es-AR" sz="2800" dirty="0" smtClean="0">
                <a:solidFill>
                  <a:srgbClr val="EFEDE2"/>
                </a:solidFill>
              </a:rPr>
            </a:br>
            <a:r>
              <a:rPr lang="es-AR" sz="2800" dirty="0" smtClean="0">
                <a:solidFill>
                  <a:srgbClr val="EFEDE2"/>
                </a:solidFill>
              </a:rPr>
              <a:t/>
            </a:r>
            <a:br>
              <a:rPr lang="es-AR" sz="2800" dirty="0" smtClean="0">
                <a:solidFill>
                  <a:srgbClr val="EFEDE2"/>
                </a:solidFill>
              </a:rPr>
            </a:br>
            <a:r>
              <a:rPr lang="es-AR" sz="2800" dirty="0" smtClean="0">
                <a:solidFill>
                  <a:srgbClr val="EFEDE2"/>
                </a:solidFill>
              </a:rPr>
              <a:t/>
            </a:r>
            <a:br>
              <a:rPr lang="es-AR" sz="2800" dirty="0" smtClean="0">
                <a:solidFill>
                  <a:srgbClr val="EFEDE2"/>
                </a:solidFill>
              </a:rPr>
            </a:br>
            <a:r>
              <a:rPr lang="es-AR" sz="2800" dirty="0" smtClean="0">
                <a:solidFill>
                  <a:srgbClr val="EFEDE2"/>
                </a:solidFill>
              </a:rPr>
              <a:t/>
            </a:r>
            <a:br>
              <a:rPr lang="es-AR" sz="2800" dirty="0" smtClean="0">
                <a:solidFill>
                  <a:srgbClr val="EFEDE2"/>
                </a:solidFill>
              </a:rPr>
            </a:br>
            <a:r>
              <a:rPr lang="es-AR" sz="2800" dirty="0" smtClean="0">
                <a:solidFill>
                  <a:srgbClr val="EFEDE2"/>
                </a:solidFill>
              </a:rPr>
              <a:t> Complicaciones de la CB</a:t>
            </a:r>
            <a:br>
              <a:rPr lang="es-AR" sz="2800" dirty="0" smtClean="0">
                <a:solidFill>
                  <a:srgbClr val="EFEDE2"/>
                </a:solidFill>
              </a:rPr>
            </a:br>
            <a:endParaRPr lang="es-AR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AR" b="1" dirty="0" err="1" smtClean="0"/>
              <a:t>Liao</a:t>
            </a:r>
            <a:r>
              <a:rPr lang="es-AR" b="1" dirty="0" smtClean="0"/>
              <a:t>  y col. comparó  complicaciones de pacientes con SAHS con un grupo control con similares cirugías. Encontró más complicaciones (44% vs 28% p &lt; 0.01), sobre todo por eventos respiratorios </a:t>
            </a:r>
            <a:r>
              <a:rPr lang="es-AR" sz="1200" dirty="0" smtClean="0"/>
              <a:t>(1</a:t>
            </a:r>
            <a:r>
              <a:rPr lang="es-AR" sz="1200" dirty="0" smtClean="0"/>
              <a:t>).</a:t>
            </a:r>
            <a:endParaRPr lang="es-AR" dirty="0" smtClean="0"/>
          </a:p>
          <a:p>
            <a:pPr>
              <a:buFont typeface="Arial" pitchFamily="34" charset="0"/>
              <a:buChar char="•"/>
            </a:pPr>
            <a:endParaRPr lang="es-AR" b="1" dirty="0" smtClean="0">
              <a:solidFill>
                <a:srgbClr val="1F497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b="1" dirty="0" smtClean="0">
                <a:solidFill>
                  <a:srgbClr val="1F497D"/>
                </a:solidFill>
              </a:rPr>
              <a:t>No hay muchos estudios concluyentes en pacientes con CB.</a:t>
            </a:r>
          </a:p>
          <a:p>
            <a:pPr lvl="1">
              <a:buFont typeface="Wingdings" pitchFamily="2" charset="2"/>
              <a:buChar char="ü"/>
            </a:pPr>
            <a:r>
              <a:rPr lang="es-AR" b="1" dirty="0" smtClean="0">
                <a:solidFill>
                  <a:srgbClr val="1F497D"/>
                </a:solidFill>
              </a:rPr>
              <a:t>El riesgo </a:t>
            </a:r>
            <a:r>
              <a:rPr lang="es-AR" b="1" dirty="0" err="1" smtClean="0">
                <a:solidFill>
                  <a:srgbClr val="1F497D"/>
                </a:solidFill>
              </a:rPr>
              <a:t>perioperatorio</a:t>
            </a:r>
            <a:r>
              <a:rPr lang="es-AR" b="1" dirty="0" smtClean="0">
                <a:solidFill>
                  <a:srgbClr val="1F497D"/>
                </a:solidFill>
              </a:rPr>
              <a:t> de muerte se incrementa x 3 </a:t>
            </a:r>
            <a:r>
              <a:rPr lang="es-AR" sz="1200" dirty="0" smtClean="0">
                <a:solidFill>
                  <a:srgbClr val="1F497D"/>
                </a:solidFill>
              </a:rPr>
              <a:t>(2</a:t>
            </a:r>
            <a:r>
              <a:rPr lang="es-AR" sz="1200" dirty="0" smtClean="0">
                <a:solidFill>
                  <a:srgbClr val="1F497D"/>
                </a:solidFill>
              </a:rPr>
              <a:t>).</a:t>
            </a:r>
            <a:endParaRPr lang="es-AR" sz="1400" dirty="0" smtClean="0">
              <a:solidFill>
                <a:srgbClr val="1F497D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En una revisión de más de 3000 casos quirúrgicos, el  SAHS fue  un factor predictivo de pérdida </a:t>
            </a:r>
            <a:r>
              <a:rPr lang="es-AR" b="1" dirty="0" err="1" smtClean="0">
                <a:solidFill>
                  <a:schemeClr val="accent1">
                    <a:lumMod val="75000"/>
                  </a:schemeClr>
                </a:solidFill>
              </a:rPr>
              <a:t>anastomótica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 postoperatoria</a:t>
            </a:r>
            <a:r>
              <a:rPr lang="es-AR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AR" sz="1200" dirty="0" smtClean="0">
                <a:solidFill>
                  <a:schemeClr val="accent1">
                    <a:lumMod val="75000"/>
                  </a:schemeClr>
                </a:solidFill>
              </a:rPr>
              <a:t>(3</a:t>
            </a:r>
            <a:r>
              <a:rPr lang="es-AR" sz="12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es-A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5000"/>
              </a:lnSpc>
            </a:pPr>
            <a:endParaRPr lang="en-US" sz="1200" dirty="0" smtClean="0">
              <a:ea typeface="Times New Roman"/>
              <a:cs typeface="Times New Roman"/>
            </a:endParaRPr>
          </a:p>
          <a:p>
            <a:pPr>
              <a:lnSpc>
                <a:spcPct val="105000"/>
              </a:lnSpc>
              <a:buAutoNum type="arabicParenBoth"/>
            </a:pPr>
            <a:r>
              <a:rPr lang="en-US" sz="1100" dirty="0" smtClean="0">
                <a:ea typeface="Times New Roman"/>
                <a:cs typeface="Times New Roman"/>
              </a:rPr>
              <a:t>Liao, P, </a:t>
            </a:r>
            <a:r>
              <a:rPr lang="en-US" sz="1100" dirty="0" err="1" smtClean="0">
                <a:ea typeface="Times New Roman"/>
                <a:cs typeface="Times New Roman"/>
              </a:rPr>
              <a:t>Yegneswaran</a:t>
            </a:r>
            <a:r>
              <a:rPr lang="en-US" sz="1100" dirty="0" smtClean="0">
                <a:ea typeface="Times New Roman"/>
                <a:cs typeface="Times New Roman"/>
              </a:rPr>
              <a:t>  B, </a:t>
            </a:r>
            <a:r>
              <a:rPr lang="en-US" sz="1100" dirty="0" err="1" smtClean="0">
                <a:ea typeface="Times New Roman"/>
                <a:cs typeface="Times New Roman"/>
              </a:rPr>
              <a:t>Vairavanathan</a:t>
            </a:r>
            <a:r>
              <a:rPr lang="en-US" sz="1100" dirty="0" smtClean="0">
                <a:ea typeface="Times New Roman"/>
                <a:cs typeface="Times New Roman"/>
              </a:rPr>
              <a:t>  S, </a:t>
            </a:r>
            <a:r>
              <a:rPr lang="en-US" sz="1100" dirty="0" err="1" smtClean="0">
                <a:ea typeface="Times New Roman"/>
                <a:cs typeface="Times New Roman"/>
              </a:rPr>
              <a:t>Zilberman</a:t>
            </a:r>
            <a:r>
              <a:rPr lang="en-US" sz="1100" dirty="0" smtClean="0">
                <a:ea typeface="Times New Roman"/>
                <a:cs typeface="Times New Roman"/>
              </a:rPr>
              <a:t> P, Chung  F.  Postoperative complications in patients with obstructive sleep apnea: a retrospective matched cohort study. Can J </a:t>
            </a:r>
            <a:r>
              <a:rPr lang="en-US" sz="1100" dirty="0" err="1" smtClean="0">
                <a:ea typeface="Times New Roman"/>
                <a:cs typeface="Times New Roman"/>
              </a:rPr>
              <a:t>Anesth</a:t>
            </a:r>
            <a:r>
              <a:rPr lang="en-US" sz="1100" dirty="0" smtClean="0">
                <a:ea typeface="Times New Roman"/>
                <a:cs typeface="Times New Roman"/>
              </a:rPr>
              <a:t>/J Can </a:t>
            </a:r>
            <a:r>
              <a:rPr lang="en-US" sz="1100" dirty="0" err="1" smtClean="0">
                <a:ea typeface="Times New Roman"/>
                <a:cs typeface="Times New Roman"/>
              </a:rPr>
              <a:t>Anesth</a:t>
            </a:r>
            <a:r>
              <a:rPr lang="en-US" sz="1100" dirty="0" smtClean="0">
                <a:ea typeface="Times New Roman"/>
                <a:cs typeface="Times New Roman"/>
              </a:rPr>
              <a:t> (2009) 56:819–828</a:t>
            </a:r>
          </a:p>
          <a:p>
            <a:pPr>
              <a:lnSpc>
                <a:spcPct val="105000"/>
              </a:lnSpc>
            </a:pPr>
            <a:endParaRPr lang="en-US" sz="1100" dirty="0" smtClean="0"/>
          </a:p>
          <a:p>
            <a:r>
              <a:rPr lang="en-US" sz="1100" dirty="0" smtClean="0"/>
              <a:t>(2) </a:t>
            </a:r>
            <a:r>
              <a:rPr lang="en-US" sz="1100" dirty="0" err="1" smtClean="0"/>
              <a:t>Flancbaum</a:t>
            </a:r>
            <a:r>
              <a:rPr lang="en-US" sz="1100" dirty="0" smtClean="0"/>
              <a:t> L, </a:t>
            </a:r>
            <a:r>
              <a:rPr lang="en-US" sz="1100" dirty="0" err="1" smtClean="0"/>
              <a:t>Belsley</a:t>
            </a:r>
            <a:r>
              <a:rPr lang="en-US" sz="1100" dirty="0" smtClean="0"/>
              <a:t> S. Factors affecting morbidity and mortality of Roux-Y gastric bypass for clinically severe obesity: an analysis of 1,000 consecutive open cases by a single surgeon. J  </a:t>
            </a:r>
            <a:r>
              <a:rPr lang="en-US" sz="1100" dirty="0" err="1" smtClean="0"/>
              <a:t>Gastrointest</a:t>
            </a:r>
            <a:r>
              <a:rPr lang="en-US" sz="1100" dirty="0" smtClean="0"/>
              <a:t> </a:t>
            </a:r>
            <a:r>
              <a:rPr lang="en-US" sz="1100" dirty="0" err="1" smtClean="0"/>
              <a:t>Surg</a:t>
            </a:r>
            <a:r>
              <a:rPr lang="en-US" sz="1100" dirty="0" smtClean="0"/>
              <a:t> 2007;11:500-7</a:t>
            </a:r>
          </a:p>
          <a:p>
            <a:endParaRPr lang="en-US" sz="1100" dirty="0" smtClean="0"/>
          </a:p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(3) Fernandez AZ, De Maria EJ Experience with over 3000 open  and laparoscopic bariatric procedures- Multivariate analysis of  factors related to mortality and leak.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</a:rPr>
              <a:t>Surg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</a:rPr>
              <a:t>Endoc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 2003: 17 (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</a:rPr>
              <a:t>Suppl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) S187</a:t>
            </a:r>
            <a:endParaRPr lang="es-AR" sz="1100" dirty="0" smtClean="0"/>
          </a:p>
          <a:p>
            <a:pPr algn="r"/>
            <a:endParaRPr lang="en-US" sz="1200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6"/>
            <a:ext cx="7315499" cy="1095977"/>
          </a:xfrm>
        </p:spPr>
        <p:txBody>
          <a:bodyPr>
            <a:noAutofit/>
          </a:bodyPr>
          <a:lstStyle/>
          <a:p>
            <a:pPr algn="ctr"/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dirty="0" smtClean="0"/>
              <a:t> </a:t>
            </a:r>
            <a:r>
              <a:rPr lang="es-AR" sz="2800" dirty="0" smtClean="0"/>
              <a:t>Estudios de sueño en candidatos a CB</a:t>
            </a:r>
            <a:br>
              <a:rPr lang="es-AR" sz="2800" dirty="0" smtClean="0"/>
            </a:br>
            <a:r>
              <a:rPr lang="es-AR" sz="2800" dirty="0" smtClean="0"/>
              <a:t>Por el SI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0573"/>
            <a:ext cx="8401080" cy="4033499"/>
          </a:xfrm>
        </p:spPr>
        <p:txBody>
          <a:bodyPr/>
          <a:lstStyle/>
          <a:p>
            <a:pPr marL="457200" indent="-342900"/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Se trata de un problema frecuente?</a:t>
            </a:r>
          </a:p>
          <a:p>
            <a:pPr marL="457200" indent="-342900">
              <a:buAutoNum type="arabicPeriod"/>
            </a:pPr>
            <a:endParaRPr lang="es-AR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342900"/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Se puede predecir previamente la presencia de SAHS en obesos que se evalúan para CB?</a:t>
            </a:r>
          </a:p>
          <a:p>
            <a:pPr marL="457200" indent="-342900"/>
            <a:endParaRPr lang="es-AR" sz="2400" dirty="0" smtClean="0"/>
          </a:p>
          <a:p>
            <a:pPr marL="457200" indent="-342900"/>
            <a:r>
              <a:rPr lang="es-AR" sz="2400" b="1" dirty="0" smtClean="0"/>
              <a:t>3. Tienen mayor riesgo de complicaciones? (justificación)</a:t>
            </a:r>
          </a:p>
          <a:p>
            <a:pPr marL="457200" indent="-342900">
              <a:lnSpc>
                <a:spcPct val="150000"/>
              </a:lnSpc>
            </a:pPr>
            <a:r>
              <a:rPr lang="es-AR" sz="2400" b="1" dirty="0" smtClean="0"/>
              <a:t>     Respuesta: </a:t>
            </a:r>
            <a:r>
              <a:rPr lang="es-AR" sz="2400" dirty="0" smtClean="0"/>
              <a:t>sí.</a:t>
            </a:r>
            <a:endParaRPr lang="es-AR" sz="2400" b="1" dirty="0" smtClean="0"/>
          </a:p>
          <a:p>
            <a:pPr marL="457200" indent="-342900">
              <a:lnSpc>
                <a:spcPct val="150000"/>
              </a:lnSpc>
            </a:pPr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Qué dicen las guías?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6"/>
            <a:ext cx="7315499" cy="1095977"/>
          </a:xfrm>
        </p:spPr>
        <p:txBody>
          <a:bodyPr>
            <a:noAutofit/>
          </a:bodyPr>
          <a:lstStyle/>
          <a:p>
            <a:pPr algn="ctr"/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dirty="0" smtClean="0"/>
              <a:t> </a:t>
            </a:r>
            <a:r>
              <a:rPr lang="es-AR" sz="2800" dirty="0" smtClean="0"/>
              <a:t>Estudios de sueño en candidatos a CB</a:t>
            </a:r>
            <a:br>
              <a:rPr lang="es-AR" sz="2800" dirty="0" smtClean="0"/>
            </a:br>
            <a:r>
              <a:rPr lang="es-AR" sz="2800" dirty="0" smtClean="0"/>
              <a:t>Por el SI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0573"/>
            <a:ext cx="8401080" cy="4033499"/>
          </a:xfrm>
        </p:spPr>
        <p:txBody>
          <a:bodyPr/>
          <a:lstStyle/>
          <a:p>
            <a:pPr marL="457200" indent="-342900">
              <a:buAutoNum type="arabicPeriod"/>
            </a:pPr>
            <a:r>
              <a:rPr lang="es-AR" sz="2400" b="1" dirty="0" smtClean="0"/>
              <a:t>Se trata de un problema frecuente?</a:t>
            </a:r>
          </a:p>
          <a:p>
            <a:pPr marL="457200" indent="-342900">
              <a:buAutoNum type="arabicPeriod"/>
            </a:pPr>
            <a:endParaRPr lang="es-AR" sz="2400" b="1" dirty="0" smtClean="0"/>
          </a:p>
          <a:p>
            <a:pPr marL="457200" indent="-342900">
              <a:buAutoNum type="arabicPeriod"/>
            </a:pPr>
            <a:r>
              <a:rPr lang="es-AR" sz="2400" b="1" dirty="0" smtClean="0"/>
              <a:t>Se puede predecir previamente la presencia de   SAHS en obesos que se evalúan para CB?</a:t>
            </a:r>
          </a:p>
          <a:p>
            <a:pPr marL="457200" indent="-342900"/>
            <a:endParaRPr lang="es-AR" sz="2400" dirty="0" smtClean="0"/>
          </a:p>
          <a:p>
            <a:pPr marL="457200" indent="-342900"/>
            <a:r>
              <a:rPr lang="es-AR" sz="2400" b="1" dirty="0" smtClean="0"/>
              <a:t>3. Tienen mayor riesgo de complicaciones? (justificación)</a:t>
            </a:r>
          </a:p>
          <a:p>
            <a:pPr marL="457200" indent="-342900"/>
            <a:endParaRPr lang="es-AR" sz="2400" b="1" dirty="0" smtClean="0"/>
          </a:p>
          <a:p>
            <a:pPr marL="457200" indent="-342900">
              <a:lnSpc>
                <a:spcPct val="150000"/>
              </a:lnSpc>
            </a:pPr>
            <a:r>
              <a:rPr lang="es-AR" sz="2400" b="1" dirty="0" smtClean="0"/>
              <a:t>4. Qué dicen las guías?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6"/>
            <a:ext cx="7315499" cy="1095977"/>
          </a:xfrm>
        </p:spPr>
        <p:txBody>
          <a:bodyPr>
            <a:noAutofit/>
          </a:bodyPr>
          <a:lstStyle/>
          <a:p>
            <a:pPr algn="ctr"/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dirty="0" smtClean="0"/>
              <a:t> </a:t>
            </a:r>
            <a:r>
              <a:rPr lang="es-AR" sz="2800" dirty="0" smtClean="0"/>
              <a:t>Estudios de sueño en candidatos a CB</a:t>
            </a:r>
            <a:br>
              <a:rPr lang="es-AR" sz="2800" dirty="0" smtClean="0"/>
            </a:br>
            <a:r>
              <a:rPr lang="es-AR" sz="2800" dirty="0" smtClean="0"/>
              <a:t>Por el SI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0573"/>
            <a:ext cx="8401080" cy="4033499"/>
          </a:xfrm>
        </p:spPr>
        <p:txBody>
          <a:bodyPr/>
          <a:lstStyle/>
          <a:p>
            <a:pPr marL="457200" indent="-342900"/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Se trata de un problema frecuente?</a:t>
            </a:r>
          </a:p>
          <a:p>
            <a:pPr marL="457200" indent="-342900">
              <a:buAutoNum type="arabicPeriod"/>
            </a:pPr>
            <a:endParaRPr lang="es-AR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342900"/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Se puede predecir previamente la presencia de SAHS en obesos que se evalúan para CB?</a:t>
            </a:r>
          </a:p>
          <a:p>
            <a:pPr marL="457200" indent="-342900"/>
            <a:endParaRPr lang="es-A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342900">
              <a:lnSpc>
                <a:spcPct val="150000"/>
              </a:lnSpc>
            </a:pPr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Tienen mayor riesgo de complicaciones? (justificación)</a:t>
            </a:r>
          </a:p>
          <a:p>
            <a:pPr marL="457200" indent="-342900">
              <a:lnSpc>
                <a:spcPct val="150000"/>
              </a:lnSpc>
            </a:pPr>
            <a:r>
              <a:rPr lang="es-AR" sz="2400" b="1" dirty="0" smtClean="0"/>
              <a:t>4. Qué dicen las guías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85918" y="142856"/>
            <a:ext cx="2143140" cy="500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/>
              <a:t>Historia y ex. físico</a:t>
            </a:r>
            <a:endParaRPr lang="es-AR" sz="1600" b="1" dirty="0"/>
          </a:p>
        </p:txBody>
      </p:sp>
      <p:sp>
        <p:nvSpPr>
          <p:cNvPr id="8" name="7 Rectángulo"/>
          <p:cNvSpPr/>
          <p:nvPr/>
        </p:nvSpPr>
        <p:spPr>
          <a:xfrm>
            <a:off x="571472" y="714360"/>
            <a:ext cx="2928958" cy="78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Herramientas de </a:t>
            </a:r>
            <a:r>
              <a:rPr lang="es-AR" b="1" dirty="0" err="1" smtClean="0"/>
              <a:t>screening</a:t>
            </a:r>
            <a:r>
              <a:rPr lang="es-AR" b="1" dirty="0" smtClean="0"/>
              <a:t> preoperatorio</a:t>
            </a:r>
          </a:p>
          <a:p>
            <a:pPr algn="ctr"/>
            <a:r>
              <a:rPr lang="es-AR" b="1" dirty="0" err="1" smtClean="0"/>
              <a:t>Berlin</a:t>
            </a:r>
            <a:r>
              <a:rPr lang="es-AR" b="1" dirty="0" smtClean="0"/>
              <a:t>,  STOP-</a:t>
            </a:r>
            <a:r>
              <a:rPr lang="es-AR" b="1" dirty="0" err="1" smtClean="0"/>
              <a:t>Bang</a:t>
            </a:r>
            <a:r>
              <a:rPr lang="es-AR" b="1" dirty="0" smtClean="0"/>
              <a:t>, ASA</a:t>
            </a:r>
            <a:endParaRPr lang="es-AR" b="1" dirty="0"/>
          </a:p>
        </p:txBody>
      </p:sp>
      <p:sp>
        <p:nvSpPr>
          <p:cNvPr id="9" name="8 Rectángulo"/>
          <p:cNvSpPr/>
          <p:nvPr/>
        </p:nvSpPr>
        <p:spPr>
          <a:xfrm>
            <a:off x="785786" y="1643054"/>
            <a:ext cx="7858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Bajo riesgo</a:t>
            </a:r>
            <a:endParaRPr lang="es-AR" b="1" dirty="0"/>
          </a:p>
        </p:txBody>
      </p:sp>
      <p:sp>
        <p:nvSpPr>
          <p:cNvPr id="10" name="9 Rectángulo"/>
          <p:cNvSpPr/>
          <p:nvPr/>
        </p:nvSpPr>
        <p:spPr>
          <a:xfrm>
            <a:off x="2500298" y="1643054"/>
            <a:ext cx="7858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Alto riesgo</a:t>
            </a:r>
            <a:endParaRPr lang="es-AR" b="1" dirty="0"/>
          </a:p>
        </p:txBody>
      </p:sp>
      <p:sp>
        <p:nvSpPr>
          <p:cNvPr id="12" name="11 Rectángulo"/>
          <p:cNvSpPr/>
          <p:nvPr/>
        </p:nvSpPr>
        <p:spPr>
          <a:xfrm>
            <a:off x="785786" y="2500310"/>
            <a:ext cx="121444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Atención habitual</a:t>
            </a:r>
            <a:endParaRPr lang="es-AR" b="1" dirty="0"/>
          </a:p>
        </p:txBody>
      </p:sp>
      <p:sp>
        <p:nvSpPr>
          <p:cNvPr id="13" name="12 Rectángulo"/>
          <p:cNvSpPr/>
          <p:nvPr/>
        </p:nvSpPr>
        <p:spPr>
          <a:xfrm>
            <a:off x="4500562" y="1571616"/>
            <a:ext cx="1714512" cy="642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Paciente con diagnóstico previo</a:t>
            </a:r>
            <a:endParaRPr lang="es-AR" b="1" dirty="0"/>
          </a:p>
        </p:txBody>
      </p:sp>
      <p:sp>
        <p:nvSpPr>
          <p:cNvPr id="14" name="13 Rectángulo"/>
          <p:cNvSpPr/>
          <p:nvPr/>
        </p:nvSpPr>
        <p:spPr>
          <a:xfrm>
            <a:off x="2643174" y="2571748"/>
            <a:ext cx="2643206" cy="571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Identificar claramente al paciente</a:t>
            </a:r>
            <a:endParaRPr lang="es-AR" b="1" dirty="0"/>
          </a:p>
        </p:txBody>
      </p:sp>
      <p:sp>
        <p:nvSpPr>
          <p:cNvPr id="15" name="14 Rectángulo"/>
          <p:cNvSpPr/>
          <p:nvPr/>
        </p:nvSpPr>
        <p:spPr>
          <a:xfrm>
            <a:off x="785786" y="3357566"/>
            <a:ext cx="7286676" cy="2143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800" b="1" dirty="0" smtClean="0"/>
              <a:t>		</a:t>
            </a:r>
            <a:r>
              <a:rPr lang="es-AR" sz="1800" b="1" u="sng" dirty="0" smtClean="0">
                <a:solidFill>
                  <a:schemeClr val="tx2"/>
                </a:solidFill>
              </a:rPr>
              <a:t>Manejo </a:t>
            </a:r>
            <a:r>
              <a:rPr lang="es-AR" sz="1800" b="1" u="sng" dirty="0" err="1" smtClean="0">
                <a:solidFill>
                  <a:schemeClr val="tx2"/>
                </a:solidFill>
              </a:rPr>
              <a:t>intraoperatorio</a:t>
            </a:r>
            <a:endParaRPr lang="es-AR" sz="1800" b="1" u="sng" dirty="0" smtClean="0">
              <a:solidFill>
                <a:schemeClr val="tx2"/>
              </a:solidFill>
            </a:endParaRPr>
          </a:p>
          <a:p>
            <a:endParaRPr lang="es-AR" sz="1800" b="1" dirty="0" smtClean="0"/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Considerar anestesia regional o </a:t>
            </a:r>
            <a:r>
              <a:rPr lang="es-AR" b="1" dirty="0" err="1" smtClean="0"/>
              <a:t>peridural</a:t>
            </a:r>
            <a:r>
              <a:rPr lang="es-AR" b="1" dirty="0" smtClean="0"/>
              <a:t> con mínima sedación</a:t>
            </a:r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Preparar para vía aérea dificultosa</a:t>
            </a:r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Considerar CPAP y colocar cabeza a 25º previo a la inducción para mejorar FRC</a:t>
            </a:r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Usar anestésicos  </a:t>
            </a:r>
            <a:r>
              <a:rPr lang="es-AR" b="1" dirty="0" err="1" smtClean="0"/>
              <a:t>opioides</a:t>
            </a:r>
            <a:r>
              <a:rPr lang="es-AR" b="1" dirty="0" smtClean="0"/>
              <a:t> o sedantes de acción corta</a:t>
            </a:r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Considerar manejo invasivo para monitoreo respiratorio y </a:t>
            </a:r>
            <a:r>
              <a:rPr lang="es-AR" b="1" dirty="0" err="1" smtClean="0"/>
              <a:t>hemodinámico</a:t>
            </a:r>
            <a:endParaRPr lang="es-AR" b="1" dirty="0" smtClean="0"/>
          </a:p>
          <a:p>
            <a:pPr>
              <a:buFont typeface="Arial" pitchFamily="34" charset="0"/>
              <a:buChar char="•"/>
            </a:pPr>
            <a:r>
              <a:rPr lang="es-AR" b="1" dirty="0" err="1" smtClean="0"/>
              <a:t>Extubar</a:t>
            </a:r>
            <a:r>
              <a:rPr lang="es-AR" b="1" dirty="0" smtClean="0"/>
              <a:t> con paciente totalmente despierto  y reversión de bloqueo neuromuscular</a:t>
            </a:r>
          </a:p>
          <a:p>
            <a:pPr algn="ctr"/>
            <a:endParaRPr lang="es-AR" dirty="0" smtClean="0"/>
          </a:p>
          <a:p>
            <a:pPr algn="ctr"/>
            <a:endParaRPr lang="es-AR" dirty="0"/>
          </a:p>
        </p:txBody>
      </p:sp>
      <p:sp>
        <p:nvSpPr>
          <p:cNvPr id="16" name="15 Flecha izquierda, derecha y arriba"/>
          <p:cNvSpPr/>
          <p:nvPr/>
        </p:nvSpPr>
        <p:spPr>
          <a:xfrm>
            <a:off x="1643042" y="1643054"/>
            <a:ext cx="785818" cy="357190"/>
          </a:xfrm>
          <a:prstGeom prst="leftRightUpArrow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Flecha abajo"/>
          <p:cNvSpPr/>
          <p:nvPr/>
        </p:nvSpPr>
        <p:spPr>
          <a:xfrm>
            <a:off x="2786050" y="2285996"/>
            <a:ext cx="214314" cy="2143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Flecha abajo"/>
          <p:cNvSpPr/>
          <p:nvPr/>
        </p:nvSpPr>
        <p:spPr>
          <a:xfrm>
            <a:off x="1142976" y="2285996"/>
            <a:ext cx="214314" cy="2143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Flecha abajo"/>
          <p:cNvSpPr/>
          <p:nvPr/>
        </p:nvSpPr>
        <p:spPr>
          <a:xfrm>
            <a:off x="4786314" y="2285996"/>
            <a:ext cx="214314" cy="2143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Flecha abajo"/>
          <p:cNvSpPr/>
          <p:nvPr/>
        </p:nvSpPr>
        <p:spPr>
          <a:xfrm>
            <a:off x="3857620" y="3143252"/>
            <a:ext cx="214314" cy="2143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4500562" y="142856"/>
            <a:ext cx="4214842" cy="52322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Propuesta de atención para pacientes con SAHS que se deben operar</a:t>
            </a:r>
            <a:endParaRPr lang="es-AR" b="1" dirty="0"/>
          </a:p>
        </p:txBody>
      </p:sp>
      <p:sp>
        <p:nvSpPr>
          <p:cNvPr id="22" name="21 Rectángulo"/>
          <p:cNvSpPr/>
          <p:nvPr/>
        </p:nvSpPr>
        <p:spPr>
          <a:xfrm>
            <a:off x="3929058" y="785798"/>
            <a:ext cx="50720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100" dirty="0" smtClean="0"/>
              <a:t>           CHEST 2010; 138( 6 ): 1489 – 1498 </a:t>
            </a:r>
            <a:endParaRPr lang="es-AR" sz="1100" dirty="0"/>
          </a:p>
        </p:txBody>
      </p:sp>
      <p:sp>
        <p:nvSpPr>
          <p:cNvPr id="23" name="22 Llamada de flecha a la izquierda"/>
          <p:cNvSpPr/>
          <p:nvPr/>
        </p:nvSpPr>
        <p:spPr>
          <a:xfrm>
            <a:off x="5429256" y="2357434"/>
            <a:ext cx="2857520" cy="785818"/>
          </a:xfrm>
          <a:prstGeom prst="leftArrowCallou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PSG o estudios simplificados</a:t>
            </a:r>
            <a:endParaRPr lang="es-A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7" grpId="0" animBg="1"/>
      <p:bldP spid="22" grpId="0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85786" y="500046"/>
            <a:ext cx="7286676" cy="1714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800" b="1" dirty="0" smtClean="0"/>
              <a:t>		</a:t>
            </a:r>
          </a:p>
          <a:p>
            <a:endParaRPr lang="es-AR" sz="1800" b="1" u="sng" dirty="0" smtClean="0">
              <a:solidFill>
                <a:schemeClr val="tx2"/>
              </a:solidFill>
            </a:endParaRPr>
          </a:p>
          <a:p>
            <a:r>
              <a:rPr lang="es-AR" sz="1800" b="1" dirty="0" smtClean="0">
                <a:solidFill>
                  <a:schemeClr val="tx2"/>
                </a:solidFill>
              </a:rPr>
              <a:t>		</a:t>
            </a:r>
          </a:p>
          <a:p>
            <a:r>
              <a:rPr lang="es-AR" sz="1800" b="1" dirty="0" smtClean="0">
                <a:solidFill>
                  <a:schemeClr val="tx2"/>
                </a:solidFill>
              </a:rPr>
              <a:t> 		</a:t>
            </a:r>
          </a:p>
          <a:p>
            <a:r>
              <a:rPr lang="es-AR" sz="1800" b="1" dirty="0" smtClean="0">
                <a:solidFill>
                  <a:schemeClr val="tx2"/>
                </a:solidFill>
              </a:rPr>
              <a:t>		</a:t>
            </a:r>
            <a:r>
              <a:rPr lang="es-AR" sz="1800" b="1" u="sng" dirty="0" smtClean="0">
                <a:solidFill>
                  <a:schemeClr val="tx2"/>
                </a:solidFill>
              </a:rPr>
              <a:t>Manejo  anestésico postoperatorio</a:t>
            </a:r>
          </a:p>
          <a:p>
            <a:endParaRPr lang="es-AR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1600" b="1" dirty="0" smtClean="0">
                <a:solidFill>
                  <a:schemeClr val="tx2"/>
                </a:solidFill>
              </a:rPr>
              <a:t>Cuidadosa observación de satO2 y </a:t>
            </a:r>
            <a:r>
              <a:rPr lang="es-AR" sz="1600" b="1" dirty="0" err="1" smtClean="0">
                <a:solidFill>
                  <a:schemeClr val="tx2"/>
                </a:solidFill>
              </a:rPr>
              <a:t>hemodinamia</a:t>
            </a:r>
            <a:endParaRPr lang="es-AR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1600" b="1" dirty="0" smtClean="0">
                <a:solidFill>
                  <a:schemeClr val="tx2"/>
                </a:solidFill>
              </a:rPr>
              <a:t>Cabeza en 30º por lo menos durante 2 horas</a:t>
            </a:r>
          </a:p>
          <a:p>
            <a:pPr>
              <a:buFont typeface="Arial" pitchFamily="34" charset="0"/>
              <a:buChar char="•"/>
            </a:pPr>
            <a:r>
              <a:rPr lang="es-AR" sz="1600" b="1" dirty="0" smtClean="0">
                <a:solidFill>
                  <a:schemeClr val="tx2"/>
                </a:solidFill>
              </a:rPr>
              <a:t>Considerar analgésicos no </a:t>
            </a:r>
            <a:r>
              <a:rPr lang="es-AR" sz="1600" b="1" dirty="0" err="1" smtClean="0">
                <a:solidFill>
                  <a:schemeClr val="tx2"/>
                </a:solidFill>
              </a:rPr>
              <a:t>opiodes</a:t>
            </a:r>
            <a:endParaRPr lang="es-AR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1600" b="1" dirty="0" smtClean="0">
                <a:solidFill>
                  <a:schemeClr val="tx2"/>
                </a:solidFill>
              </a:rPr>
              <a:t>Usar CPAP</a:t>
            </a:r>
          </a:p>
          <a:p>
            <a:endParaRPr lang="es-AR" sz="1600" b="1" dirty="0" smtClean="0">
              <a:solidFill>
                <a:schemeClr val="tx2"/>
              </a:solidFill>
            </a:endParaRPr>
          </a:p>
          <a:p>
            <a:endParaRPr lang="es-AR" sz="1600" b="1" dirty="0" smtClean="0">
              <a:solidFill>
                <a:schemeClr val="tx2"/>
              </a:solidFill>
            </a:endParaRPr>
          </a:p>
          <a:p>
            <a:endParaRPr lang="es-AR" sz="1800" b="1" dirty="0" smtClean="0"/>
          </a:p>
          <a:p>
            <a:pPr algn="ctr"/>
            <a:endParaRPr lang="es-AR" dirty="0" smtClean="0"/>
          </a:p>
          <a:p>
            <a:pPr algn="ctr"/>
            <a:endParaRPr lang="es-AR" dirty="0"/>
          </a:p>
        </p:txBody>
      </p:sp>
      <p:sp>
        <p:nvSpPr>
          <p:cNvPr id="11" name="10 Flecha abajo"/>
          <p:cNvSpPr/>
          <p:nvPr/>
        </p:nvSpPr>
        <p:spPr>
          <a:xfrm>
            <a:off x="4286248" y="214294"/>
            <a:ext cx="214314" cy="2143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Flecha abajo"/>
          <p:cNvSpPr/>
          <p:nvPr/>
        </p:nvSpPr>
        <p:spPr>
          <a:xfrm>
            <a:off x="4286248" y="2285996"/>
            <a:ext cx="214314" cy="2143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785786" y="2571748"/>
            <a:ext cx="7358114" cy="1928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b="1" u="sng" dirty="0" smtClean="0"/>
          </a:p>
          <a:p>
            <a:pPr algn="ctr"/>
            <a:endParaRPr lang="es-AR" sz="1800" b="1" u="sng" dirty="0" smtClean="0"/>
          </a:p>
          <a:p>
            <a:pPr algn="ctr"/>
            <a:r>
              <a:rPr lang="es-AR" sz="1800" b="1" u="sng" dirty="0" smtClean="0"/>
              <a:t>Manejo  dentro del hospital</a:t>
            </a:r>
          </a:p>
          <a:p>
            <a:pPr algn="ctr"/>
            <a:endParaRPr lang="es-AR" sz="1800" b="1" u="sng" dirty="0" smtClean="0"/>
          </a:p>
          <a:p>
            <a:pPr>
              <a:buFont typeface="Arial" pitchFamily="34" charset="0"/>
              <a:buChar char="•"/>
            </a:pPr>
            <a:r>
              <a:rPr lang="es-AR" sz="1600" b="1" dirty="0" smtClean="0"/>
              <a:t>Monitoreo con SatO2</a:t>
            </a:r>
          </a:p>
          <a:p>
            <a:pPr>
              <a:buFont typeface="Arial" pitchFamily="34" charset="0"/>
              <a:buChar char="•"/>
            </a:pPr>
            <a:r>
              <a:rPr lang="es-AR" sz="1600" b="1" dirty="0" smtClean="0"/>
              <a:t>Uso de CPAP si el paciente tiene diagnóstico confirmado y lo usa  </a:t>
            </a:r>
          </a:p>
          <a:p>
            <a:r>
              <a:rPr lang="es-AR" sz="1600" b="1" dirty="0" smtClean="0"/>
              <a:t>  previamente</a:t>
            </a:r>
          </a:p>
          <a:p>
            <a:pPr>
              <a:buFont typeface="Arial" pitchFamily="34" charset="0"/>
              <a:buChar char="•"/>
            </a:pPr>
            <a:r>
              <a:rPr lang="es-AR" sz="1600" b="1" dirty="0" smtClean="0"/>
              <a:t>Auto CPAP si no tiene diagnóstico previo pero fuerte sospecha o no está </a:t>
            </a:r>
          </a:p>
          <a:p>
            <a:r>
              <a:rPr lang="es-AR" sz="1600" b="1" dirty="0" smtClean="0"/>
              <a:t> adaptado al uso</a:t>
            </a:r>
          </a:p>
          <a:p>
            <a:pPr algn="ctr"/>
            <a:endParaRPr lang="es-AR" sz="1600" b="1" dirty="0" smtClean="0"/>
          </a:p>
          <a:p>
            <a:pPr algn="ctr"/>
            <a:endParaRPr lang="es-AR" sz="1800" b="1" u="sng" dirty="0" smtClean="0"/>
          </a:p>
          <a:p>
            <a:pPr algn="ctr"/>
            <a:endParaRPr lang="es-AR" sz="1800" u="sng" dirty="0"/>
          </a:p>
        </p:txBody>
      </p:sp>
      <p:sp>
        <p:nvSpPr>
          <p:cNvPr id="18" name="17 Rectángulo"/>
          <p:cNvSpPr/>
          <p:nvPr/>
        </p:nvSpPr>
        <p:spPr>
          <a:xfrm>
            <a:off x="785786" y="4857764"/>
            <a:ext cx="7358114" cy="571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800" b="1" dirty="0" smtClean="0"/>
              <a:t>Manejo al alta por especialista de medicina respiratoria</a:t>
            </a:r>
            <a:endParaRPr lang="es-AR" sz="1800" b="1" dirty="0"/>
          </a:p>
        </p:txBody>
      </p:sp>
      <p:sp>
        <p:nvSpPr>
          <p:cNvPr id="19" name="18 Flecha abajo"/>
          <p:cNvSpPr/>
          <p:nvPr/>
        </p:nvSpPr>
        <p:spPr>
          <a:xfrm>
            <a:off x="4286248" y="4572012"/>
            <a:ext cx="214314" cy="2143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2800" dirty="0" smtClean="0"/>
              <a:t>Recomendaciones según las guías de práctica en uso</a:t>
            </a:r>
            <a:endParaRPr lang="es-AR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1285864"/>
            <a:ext cx="8229600" cy="4214842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s-AR" sz="1600" b="1" dirty="0" smtClean="0"/>
              <a:t>Evaluación clínica preoperatoria con búsqueda de los trastornos relacionados al sueño y en detección de SAHS, score de </a:t>
            </a:r>
            <a:r>
              <a:rPr lang="es-AR" sz="1600" b="1" dirty="0" err="1" smtClean="0"/>
              <a:t>Mallampati</a:t>
            </a:r>
            <a:r>
              <a:rPr lang="es-AR" sz="1600" b="1" dirty="0" smtClean="0"/>
              <a:t> ,relación cintura /cadera y circunferencia de cuello.</a:t>
            </a:r>
          </a:p>
          <a:p>
            <a:pPr lvl="0"/>
            <a:endParaRPr lang="es-AR" sz="1600" b="1" dirty="0" smtClean="0"/>
          </a:p>
          <a:p>
            <a:pPr lvl="0">
              <a:buFont typeface="Arial" pitchFamily="34" charset="0"/>
              <a:buChar char="•"/>
            </a:pPr>
            <a:r>
              <a:rPr lang="es-AR" sz="1600" b="1" dirty="0" smtClean="0"/>
              <a:t>Considerar el uso de CPAP preoperatorio para pacientes con diagnóstico de SAHS de grado moderado a severo.</a:t>
            </a:r>
          </a:p>
          <a:p>
            <a:pPr lvl="0"/>
            <a:r>
              <a:rPr lang="es-AR" sz="1600" b="1" dirty="0" smtClean="0"/>
              <a:t>	</a:t>
            </a:r>
            <a:r>
              <a:rPr lang="en-US" sz="1100" dirty="0" smtClean="0"/>
              <a:t>Schumann, R.; Jones, S.B.; Cooper, B.; Kelley, S.D.; Bosch, M.V.; Ortiz, V.E.; Connor, K.A.; Kaufman, M.D.; Harvey, A.M.; Carr, D.B. Update on Best Practice Recommendations for Anesthetic </a:t>
            </a:r>
            <a:r>
              <a:rPr lang="en-US" sz="1100" dirty="0" err="1" smtClean="0"/>
              <a:t>Perioperative</a:t>
            </a:r>
            <a:r>
              <a:rPr lang="en-US" sz="1100" dirty="0" smtClean="0"/>
              <a:t> Care and Pain Management in Weight Loss Surgery, 2004-2007 Obesity 2009; 17 (5): 889 - 94 </a:t>
            </a:r>
            <a:endParaRPr lang="en-US" sz="1200" dirty="0" smtClean="0"/>
          </a:p>
          <a:p>
            <a:pPr lvl="0" algn="ctr"/>
            <a:endParaRPr lang="es-AR" sz="1200" dirty="0" smtClean="0"/>
          </a:p>
          <a:p>
            <a:pPr>
              <a:buFont typeface="Arial" pitchFamily="34" charset="0"/>
              <a:buChar char="•"/>
            </a:pPr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</a:rPr>
              <a:t>Siempre la entrevista pre-anestésica  constituye una buena oportunidad  para sospechar la enfermedad (moderada evidencia)</a:t>
            </a:r>
          </a:p>
          <a:p>
            <a:pPr>
              <a:buFont typeface="Arial" pitchFamily="34" charset="0"/>
              <a:buChar char="•"/>
            </a:pPr>
            <a:endParaRPr lang="es-A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</a:rPr>
              <a:t>Recomiendan (evidencia débil), que los candidatos a CB  se sometan a una </a:t>
            </a:r>
            <a:r>
              <a:rPr lang="es-AR" sz="1600" b="1" dirty="0" err="1" smtClean="0">
                <a:solidFill>
                  <a:schemeClr val="accent1">
                    <a:lumMod val="75000"/>
                  </a:schemeClr>
                </a:solidFill>
              </a:rPr>
              <a:t>polisomnografía</a:t>
            </a:r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</a:rPr>
              <a:t> o poligrafía respiratoria.</a:t>
            </a:r>
          </a:p>
          <a:p>
            <a:pPr algn="ctr"/>
            <a:endParaRPr lang="es-AR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s-AR" sz="1100" dirty="0" smtClean="0">
                <a:solidFill>
                  <a:schemeClr val="accent1">
                    <a:lumMod val="75000"/>
                  </a:schemeClr>
                </a:solidFill>
              </a:rPr>
              <a:t>	 Nogueira F, </a:t>
            </a:r>
            <a:r>
              <a:rPr lang="es-AR" sz="1100" dirty="0" err="1" smtClean="0">
                <a:solidFill>
                  <a:schemeClr val="accent1">
                    <a:lumMod val="75000"/>
                  </a:schemeClr>
                </a:solidFill>
              </a:rPr>
              <a:t>Nigro</a:t>
            </a:r>
            <a:r>
              <a:rPr lang="es-AR" sz="1100" dirty="0" smtClean="0">
                <a:solidFill>
                  <a:schemeClr val="accent1">
                    <a:lumMod val="75000"/>
                  </a:schemeClr>
                </a:solidFill>
              </a:rPr>
              <a:t> C, </a:t>
            </a:r>
            <a:r>
              <a:rPr lang="es-AR" sz="1100" dirty="0" err="1" smtClean="0">
                <a:solidFill>
                  <a:schemeClr val="accent1">
                    <a:lumMod val="75000"/>
                  </a:schemeClr>
                </a:solidFill>
              </a:rPr>
              <a:t>Cambursano</a:t>
            </a:r>
            <a:r>
              <a:rPr lang="es-AR" sz="1100" dirty="0" smtClean="0">
                <a:solidFill>
                  <a:schemeClr val="accent1">
                    <a:lumMod val="75000"/>
                  </a:schemeClr>
                </a:solidFill>
              </a:rPr>
              <a:t> H, </a:t>
            </a:r>
            <a:r>
              <a:rPr lang="es-AR" sz="1100" dirty="0" err="1" smtClean="0">
                <a:solidFill>
                  <a:schemeClr val="accent1">
                    <a:lumMod val="75000"/>
                  </a:schemeClr>
                </a:solidFill>
              </a:rPr>
              <a:t>Borsini</a:t>
            </a:r>
            <a:r>
              <a:rPr lang="es-AR" sz="1100" dirty="0" smtClean="0">
                <a:solidFill>
                  <a:schemeClr val="accent1">
                    <a:lumMod val="75000"/>
                  </a:schemeClr>
                </a:solidFill>
              </a:rPr>
              <a:t> E, </a:t>
            </a:r>
            <a:r>
              <a:rPr lang="es-AR" sz="1100" dirty="0" err="1" smtClean="0">
                <a:solidFill>
                  <a:schemeClr val="accent1">
                    <a:lumMod val="75000"/>
                  </a:schemeClr>
                </a:solidFill>
              </a:rPr>
              <a:t>Silio</a:t>
            </a:r>
            <a:r>
              <a:rPr lang="es-AR" sz="1100" dirty="0" smtClean="0">
                <a:solidFill>
                  <a:schemeClr val="accent1">
                    <a:lumMod val="75000"/>
                  </a:schemeClr>
                </a:solidFill>
              </a:rPr>
              <a:t> J, </a:t>
            </a:r>
            <a:r>
              <a:rPr lang="es-AR" sz="1100" dirty="0" err="1" smtClean="0">
                <a:solidFill>
                  <a:schemeClr val="accent1">
                    <a:lumMod val="75000"/>
                  </a:schemeClr>
                </a:solidFill>
              </a:rPr>
              <a:t>Avila</a:t>
            </a:r>
            <a:r>
              <a:rPr lang="es-AR" sz="1100" dirty="0" smtClean="0">
                <a:solidFill>
                  <a:schemeClr val="accent1">
                    <a:lumMod val="75000"/>
                  </a:schemeClr>
                </a:solidFill>
              </a:rPr>
              <a:t> J. </a:t>
            </a:r>
            <a:r>
              <a:rPr lang="es-ES" sz="1100" dirty="0" smtClean="0">
                <a:solidFill>
                  <a:schemeClr val="accent1">
                    <a:lumMod val="75000"/>
                  </a:schemeClr>
                </a:solidFill>
              </a:rPr>
              <a:t>Guías  Prácticas de Diagnóstico y Tratamiento del síndrome </a:t>
            </a:r>
          </a:p>
          <a:p>
            <a:pPr algn="r"/>
            <a:r>
              <a:rPr lang="es-ES" sz="1100" dirty="0" smtClean="0">
                <a:solidFill>
                  <a:schemeClr val="accent1">
                    <a:lumMod val="75000"/>
                  </a:schemeClr>
                </a:solidFill>
              </a:rPr>
              <a:t>de apneas-</a:t>
            </a:r>
            <a:r>
              <a:rPr lang="es-ES" sz="1100" dirty="0" err="1" smtClean="0">
                <a:solidFill>
                  <a:schemeClr val="accent1">
                    <a:lumMod val="75000"/>
                  </a:schemeClr>
                </a:solidFill>
              </a:rPr>
              <a:t>hipopneas</a:t>
            </a:r>
            <a:r>
              <a:rPr lang="es-ES" sz="1100" dirty="0" smtClean="0">
                <a:solidFill>
                  <a:schemeClr val="accent1">
                    <a:lumMod val="75000"/>
                  </a:schemeClr>
                </a:solidFill>
              </a:rPr>
              <a:t>  obstructivas del sueño.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</a:rPr>
              <a:t>Medicina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 2013; 73: 399-362.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6"/>
            <a:ext cx="7315499" cy="1095977"/>
          </a:xfrm>
        </p:spPr>
        <p:txBody>
          <a:bodyPr>
            <a:noAutofit/>
          </a:bodyPr>
          <a:lstStyle/>
          <a:p>
            <a:pPr algn="ctr"/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dirty="0" smtClean="0"/>
              <a:t> </a:t>
            </a:r>
            <a:r>
              <a:rPr lang="es-AR" sz="2800" dirty="0" smtClean="0"/>
              <a:t>Estudios de sueño en candidatos a CB</a:t>
            </a:r>
            <a:br>
              <a:rPr lang="es-AR" sz="2800" dirty="0" smtClean="0"/>
            </a:br>
            <a:r>
              <a:rPr lang="es-AR" sz="2800" dirty="0" smtClean="0"/>
              <a:t>Por el SI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0573"/>
            <a:ext cx="8401080" cy="4033499"/>
          </a:xfrm>
        </p:spPr>
        <p:txBody>
          <a:bodyPr/>
          <a:lstStyle/>
          <a:p>
            <a:pPr marL="457200" indent="-342900">
              <a:buAutoNum type="arabicPeriod"/>
            </a:pPr>
            <a:r>
              <a:rPr lang="es-AR" sz="2400" b="1" dirty="0" smtClean="0"/>
              <a:t>Se trata de un problema frecuente?</a:t>
            </a:r>
          </a:p>
          <a:p>
            <a:pPr marL="457200" indent="-342900">
              <a:buAutoNum type="arabicPeriod"/>
            </a:pPr>
            <a:endParaRPr lang="es-AR" sz="2400" b="1" dirty="0" smtClean="0"/>
          </a:p>
          <a:p>
            <a:pPr marL="457200" indent="-342900">
              <a:buAutoNum type="arabicPeriod"/>
            </a:pPr>
            <a:r>
              <a:rPr lang="es-AR" sz="2400" b="1" dirty="0" smtClean="0"/>
              <a:t>Se puede predecir previamente la presencia de SAHS en obesos que se evalúan para CB?</a:t>
            </a:r>
          </a:p>
          <a:p>
            <a:pPr marL="457200" indent="-342900"/>
            <a:endParaRPr lang="es-AR" sz="2400" dirty="0" smtClean="0"/>
          </a:p>
          <a:p>
            <a:pPr marL="457200" indent="-342900"/>
            <a:r>
              <a:rPr lang="es-AR" sz="2400" b="1" dirty="0" smtClean="0"/>
              <a:t>3. Tienen mayor riesgo de complicaciones? (justificación</a:t>
            </a:r>
            <a:r>
              <a:rPr lang="es-AR" sz="2400" b="1" dirty="0" smtClean="0"/>
              <a:t>)</a:t>
            </a:r>
          </a:p>
          <a:p>
            <a:pPr marL="457200" indent="-342900"/>
            <a:endParaRPr lang="es-AR" sz="2400" b="1" dirty="0" smtClean="0"/>
          </a:p>
          <a:p>
            <a:pPr marL="457200" indent="-342900">
              <a:lnSpc>
                <a:spcPct val="150000"/>
              </a:lnSpc>
            </a:pPr>
            <a:r>
              <a:rPr lang="es-AR" sz="2400" b="1" dirty="0" smtClean="0"/>
              <a:t>4. Qué dicen las guías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/>
              <a:t>Muchas gracias !!!!</a:t>
            </a:r>
            <a:br>
              <a:rPr lang="es-AR" sz="2800" dirty="0" smtClean="0"/>
            </a:br>
            <a:endParaRPr lang="es-AR" sz="2800" dirty="0"/>
          </a:p>
        </p:txBody>
      </p:sp>
      <p:pic>
        <p:nvPicPr>
          <p:cNvPr id="4" name="3 Imagen" descr="salu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571616"/>
            <a:ext cx="4714908" cy="4024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4"/>
            <a:ext cx="464343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6"/>
            <a:ext cx="7315499" cy="1095977"/>
          </a:xfrm>
        </p:spPr>
        <p:txBody>
          <a:bodyPr>
            <a:noAutofit/>
          </a:bodyPr>
          <a:lstStyle/>
          <a:p>
            <a:pPr algn="ctr"/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dirty="0" smtClean="0"/>
              <a:t> </a:t>
            </a:r>
            <a:r>
              <a:rPr lang="es-AR" sz="2800" dirty="0" smtClean="0"/>
              <a:t>Estudios de sueño en candidatos a CB</a:t>
            </a:r>
            <a:br>
              <a:rPr lang="es-AR" sz="2800" dirty="0" smtClean="0"/>
            </a:br>
            <a:r>
              <a:rPr lang="es-AR" sz="2800" dirty="0" smtClean="0"/>
              <a:t>Por el SI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0573"/>
            <a:ext cx="8401080" cy="4033499"/>
          </a:xfrm>
        </p:spPr>
        <p:txBody>
          <a:bodyPr/>
          <a:lstStyle/>
          <a:p>
            <a:pPr marL="457200" indent="-342900">
              <a:buAutoNum type="arabicPeriod"/>
            </a:pPr>
            <a:r>
              <a:rPr lang="es-AR" sz="2400" b="1" dirty="0" smtClean="0"/>
              <a:t>Se trata de un problema frecuente?</a:t>
            </a:r>
          </a:p>
          <a:p>
            <a:pPr marL="457200" indent="-342900">
              <a:buAutoNum type="arabicPeriod"/>
            </a:pPr>
            <a:endParaRPr lang="es-AR" sz="2400" b="1" dirty="0" smtClean="0"/>
          </a:p>
          <a:p>
            <a:pPr marL="457200" indent="-342900"/>
            <a:r>
              <a:rPr lang="es-AR" sz="2400" b="1" dirty="0" smtClean="0">
                <a:solidFill>
                  <a:schemeClr val="accent1"/>
                </a:solidFill>
              </a:rPr>
              <a:t>2. Se puede predecir previamente la presencia de SAHS en obesos que se evalúan para CB?</a:t>
            </a:r>
          </a:p>
          <a:p>
            <a:pPr marL="457200" indent="-342900"/>
            <a:endParaRPr lang="es-AR" sz="2400" dirty="0" smtClean="0">
              <a:solidFill>
                <a:schemeClr val="accent1"/>
              </a:solidFill>
            </a:endParaRPr>
          </a:p>
          <a:p>
            <a:pPr marL="457200" indent="-342900">
              <a:lnSpc>
                <a:spcPct val="150000"/>
              </a:lnSpc>
            </a:pPr>
            <a:r>
              <a:rPr lang="es-AR" sz="2400" b="1" dirty="0" smtClean="0">
                <a:solidFill>
                  <a:schemeClr val="accent1"/>
                </a:solidFill>
              </a:rPr>
              <a:t>3. Tienen mayor riesgo de complicaciones? (justificación)</a:t>
            </a:r>
          </a:p>
          <a:p>
            <a:pPr marL="457200" indent="-342900">
              <a:lnSpc>
                <a:spcPct val="150000"/>
              </a:lnSpc>
            </a:pPr>
            <a:r>
              <a:rPr lang="es-AR" sz="2400" b="1" dirty="0" smtClean="0">
                <a:solidFill>
                  <a:schemeClr val="accent1"/>
                </a:solidFill>
              </a:rPr>
              <a:t>4. Qué dicen las guías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En USA </a:t>
            </a:r>
            <a:r>
              <a:rPr lang="en-US" b="1" dirty="0" err="1" smtClean="0"/>
              <a:t>según</a:t>
            </a:r>
            <a:r>
              <a:rPr lang="en-US" b="1" dirty="0" smtClean="0"/>
              <a:t> NHANES, el  28.5% de </a:t>
            </a:r>
            <a:r>
              <a:rPr lang="en-US" b="1" dirty="0" err="1" smtClean="0"/>
              <a:t>adultos</a:t>
            </a:r>
            <a:r>
              <a:rPr lang="en-US" b="1" dirty="0" smtClean="0"/>
              <a:t> entre 20 a 39 </a:t>
            </a:r>
            <a:r>
              <a:rPr lang="en-US" b="1" dirty="0" err="1" smtClean="0"/>
              <a:t>años</a:t>
            </a:r>
            <a:r>
              <a:rPr lang="en-US" b="1" dirty="0" smtClean="0"/>
              <a:t>, el 36.8% entre 40 to 59 </a:t>
            </a:r>
            <a:r>
              <a:rPr lang="en-US" b="1" dirty="0" err="1" smtClean="0"/>
              <a:t>años</a:t>
            </a:r>
            <a:r>
              <a:rPr lang="en-US" b="1" dirty="0" smtClean="0"/>
              <a:t> y 31.0% de </a:t>
            </a:r>
            <a:r>
              <a:rPr lang="en-US" b="1" dirty="0" err="1" smtClean="0"/>
              <a:t>mayores</a:t>
            </a:r>
            <a:r>
              <a:rPr lang="en-US" b="1" dirty="0" smtClean="0"/>
              <a:t> de 60 </a:t>
            </a:r>
            <a:r>
              <a:rPr lang="en-US" b="1" dirty="0" err="1" smtClean="0"/>
              <a:t>años</a:t>
            </a:r>
            <a:r>
              <a:rPr lang="en-US" b="1" dirty="0" smtClean="0"/>
              <a:t>, son </a:t>
            </a:r>
            <a:r>
              <a:rPr lang="en-US" b="1" dirty="0" err="1" smtClean="0"/>
              <a:t>obesos</a:t>
            </a:r>
            <a:r>
              <a:rPr lang="en-US" sz="1200" b="1" dirty="0" smtClean="0"/>
              <a:t>(1</a:t>
            </a:r>
            <a:r>
              <a:rPr lang="en-US" sz="1200" b="1" dirty="0" smtClean="0"/>
              <a:t>).</a:t>
            </a:r>
            <a:endParaRPr lang="en-US" sz="1200" b="1" dirty="0" smtClean="0"/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OMS </a:t>
            </a:r>
            <a:r>
              <a:rPr lang="en-US" b="1" dirty="0" err="1" smtClean="0"/>
              <a:t>estima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la </a:t>
            </a:r>
            <a:r>
              <a:rPr lang="en-US" b="1" dirty="0" err="1" smtClean="0"/>
              <a:t>cuarta</a:t>
            </a:r>
            <a:r>
              <a:rPr lang="en-US" b="1" dirty="0" smtClean="0"/>
              <a:t> parte de  </a:t>
            </a:r>
            <a:r>
              <a:rPr lang="en-US" b="1" dirty="0" err="1" smtClean="0"/>
              <a:t>habitantes</a:t>
            </a:r>
            <a:r>
              <a:rPr lang="en-US" b="1" dirty="0" smtClean="0"/>
              <a:t> del </a:t>
            </a:r>
            <a:r>
              <a:rPr lang="en-US" b="1" dirty="0" err="1" smtClean="0"/>
              <a:t>planeta</a:t>
            </a:r>
            <a:r>
              <a:rPr lang="en-US" b="1" dirty="0" smtClean="0"/>
              <a:t> </a:t>
            </a:r>
            <a:r>
              <a:rPr lang="en-US" b="1" dirty="0" err="1" smtClean="0"/>
              <a:t>presentan</a:t>
            </a:r>
            <a:r>
              <a:rPr lang="en-US" b="1" dirty="0" smtClean="0"/>
              <a:t> </a:t>
            </a:r>
            <a:r>
              <a:rPr lang="en-US" b="1" dirty="0" err="1" smtClean="0"/>
              <a:t>obesidad</a:t>
            </a:r>
            <a:r>
              <a:rPr lang="en-US" b="1" dirty="0" smtClean="0"/>
              <a:t> o </a:t>
            </a:r>
            <a:r>
              <a:rPr lang="en-US" b="1" dirty="0" err="1" smtClean="0"/>
              <a:t>sobrepeso</a:t>
            </a:r>
            <a:r>
              <a:rPr lang="en-US" sz="1200" b="1" dirty="0" smtClean="0"/>
              <a:t>(2</a:t>
            </a:r>
            <a:r>
              <a:rPr lang="en-US" sz="1200" b="1" dirty="0" smtClean="0"/>
              <a:t>).</a:t>
            </a:r>
            <a:endParaRPr lang="en-US" sz="1200" b="1" dirty="0" smtClean="0"/>
          </a:p>
          <a:p>
            <a:endParaRPr lang="en-US" dirty="0" smtClean="0"/>
          </a:p>
          <a:p>
            <a:r>
              <a:rPr lang="es-AR" sz="1100" dirty="0" smtClean="0"/>
              <a:t>(1)  Ogden CL, Carroll MD, </a:t>
            </a:r>
            <a:r>
              <a:rPr lang="es-AR" sz="1100" dirty="0" err="1" smtClean="0"/>
              <a:t>Curtin</a:t>
            </a:r>
            <a:r>
              <a:rPr lang="es-AR" sz="1100" dirty="0" smtClean="0"/>
              <a:t> LR, et al. </a:t>
            </a:r>
            <a:r>
              <a:rPr lang="es-AR" sz="1100" dirty="0" err="1" smtClean="0"/>
              <a:t>Prevalence</a:t>
            </a:r>
            <a:r>
              <a:rPr lang="es-AR" sz="1100" dirty="0" smtClean="0"/>
              <a:t> of </a:t>
            </a:r>
          </a:p>
          <a:p>
            <a:r>
              <a:rPr lang="es-AR" sz="1100" dirty="0" smtClean="0"/>
              <a:t>       </a:t>
            </a:r>
            <a:r>
              <a:rPr lang="es-AR" sz="1100" dirty="0" err="1" smtClean="0"/>
              <a:t>overweight</a:t>
            </a:r>
            <a:r>
              <a:rPr lang="es-AR" sz="1100" dirty="0" smtClean="0"/>
              <a:t> and </a:t>
            </a:r>
            <a:r>
              <a:rPr lang="es-AR" sz="1100" dirty="0" err="1" smtClean="0"/>
              <a:t>obesity</a:t>
            </a:r>
            <a:r>
              <a:rPr lang="es-AR" sz="1100" dirty="0" smtClean="0"/>
              <a:t> in </a:t>
            </a:r>
            <a:r>
              <a:rPr lang="es-AR" sz="1100" dirty="0" err="1" smtClean="0"/>
              <a:t>the</a:t>
            </a:r>
            <a:r>
              <a:rPr lang="es-AR" sz="1100" dirty="0" smtClean="0"/>
              <a:t> </a:t>
            </a:r>
            <a:r>
              <a:rPr lang="es-AR" sz="1100" dirty="0" err="1" smtClean="0"/>
              <a:t>United</a:t>
            </a:r>
            <a:r>
              <a:rPr lang="es-AR" sz="1100" dirty="0" smtClean="0"/>
              <a:t> States,1999–2004.    JAMA 2006;295(13):1549–55.</a:t>
            </a:r>
          </a:p>
          <a:p>
            <a:r>
              <a:rPr lang="es-AR" sz="1100" dirty="0" smtClean="0"/>
              <a:t>(2)  </a:t>
            </a:r>
            <a:r>
              <a:rPr lang="es-AR" sz="1100" dirty="0" err="1" smtClean="0"/>
              <a:t>Deitel</a:t>
            </a:r>
            <a:r>
              <a:rPr lang="es-AR" sz="1100" dirty="0" smtClean="0"/>
              <a:t> M. </a:t>
            </a:r>
            <a:r>
              <a:rPr lang="es-AR" sz="1100" dirty="0" err="1" smtClean="0"/>
              <a:t>Overweight</a:t>
            </a:r>
            <a:r>
              <a:rPr lang="es-AR" sz="1100" dirty="0" smtClean="0"/>
              <a:t> and </a:t>
            </a:r>
            <a:r>
              <a:rPr lang="es-AR" sz="1100" dirty="0" err="1" smtClean="0"/>
              <a:t>obesity</a:t>
            </a:r>
            <a:r>
              <a:rPr lang="es-AR" sz="1100" dirty="0" smtClean="0"/>
              <a:t> </a:t>
            </a:r>
            <a:r>
              <a:rPr lang="es-AR" sz="1100" dirty="0" err="1" smtClean="0"/>
              <a:t>worldwide</a:t>
            </a:r>
            <a:r>
              <a:rPr lang="es-AR" sz="1100" dirty="0" smtClean="0"/>
              <a:t> </a:t>
            </a:r>
            <a:r>
              <a:rPr lang="es-AR" sz="1100" dirty="0" err="1" smtClean="0"/>
              <a:t>now</a:t>
            </a:r>
            <a:endParaRPr lang="es-AR" sz="1100" dirty="0" smtClean="0"/>
          </a:p>
          <a:p>
            <a:r>
              <a:rPr lang="es-AR" sz="1100" dirty="0" smtClean="0"/>
              <a:t>      </a:t>
            </a:r>
            <a:r>
              <a:rPr lang="es-AR" sz="1100" dirty="0" err="1" smtClean="0"/>
              <a:t>estimated</a:t>
            </a:r>
            <a:r>
              <a:rPr lang="es-AR" sz="1100" dirty="0" smtClean="0"/>
              <a:t> </a:t>
            </a:r>
            <a:r>
              <a:rPr lang="es-AR" sz="1100" dirty="0" err="1" smtClean="0"/>
              <a:t>to</a:t>
            </a:r>
            <a:r>
              <a:rPr lang="es-AR" sz="1100" dirty="0" smtClean="0"/>
              <a:t> </a:t>
            </a:r>
            <a:r>
              <a:rPr lang="es-AR" sz="1100" dirty="0" err="1" smtClean="0"/>
              <a:t>involve</a:t>
            </a:r>
            <a:r>
              <a:rPr lang="es-AR" sz="1100" dirty="0" smtClean="0"/>
              <a:t> 1.7 </a:t>
            </a:r>
            <a:r>
              <a:rPr lang="es-AR" sz="1100" dirty="0" err="1" smtClean="0"/>
              <a:t>billion</a:t>
            </a:r>
            <a:r>
              <a:rPr lang="es-AR" sz="1100" dirty="0" smtClean="0"/>
              <a:t> </a:t>
            </a:r>
            <a:r>
              <a:rPr lang="es-AR" sz="1100" dirty="0" err="1" smtClean="0"/>
              <a:t>people</a:t>
            </a:r>
            <a:r>
              <a:rPr lang="es-AR" sz="1100" dirty="0" smtClean="0"/>
              <a:t>. </a:t>
            </a:r>
            <a:r>
              <a:rPr lang="es-AR" sz="1100" dirty="0" err="1" smtClean="0"/>
              <a:t>Obes</a:t>
            </a:r>
            <a:r>
              <a:rPr lang="es-AR" sz="1100" dirty="0" smtClean="0"/>
              <a:t> </a:t>
            </a:r>
            <a:r>
              <a:rPr lang="es-AR" sz="1100" dirty="0" err="1" smtClean="0"/>
              <a:t>Surg</a:t>
            </a:r>
            <a:endParaRPr lang="es-AR" sz="1100" dirty="0" smtClean="0"/>
          </a:p>
          <a:p>
            <a:r>
              <a:rPr lang="es-AR" sz="1100" dirty="0" smtClean="0"/>
              <a:t>      2003;13(3):329–30.</a:t>
            </a:r>
            <a:endParaRPr lang="es-AR" dirty="0" smtClean="0"/>
          </a:p>
          <a:p>
            <a:endParaRPr lang="en-US" sz="2000" dirty="0" smtClean="0"/>
          </a:p>
          <a:p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AR" b="1" dirty="0" smtClean="0"/>
              <a:t>En Argentina, según la 3ª encuesta Nacional de factores de riesgo (2013), 6 de cada 10 encuestados tienen  sobrepeso y 2 de cada 10 </a:t>
            </a:r>
            <a:r>
              <a:rPr lang="es-AR" b="1" dirty="0" smtClean="0"/>
              <a:t>obesidad.</a:t>
            </a:r>
            <a:endParaRPr lang="es-AR" b="1" dirty="0" smtClean="0"/>
          </a:p>
          <a:p>
            <a:endParaRPr lang="es-AR" b="1" dirty="0" smtClean="0"/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La prevalencia de obesidad</a:t>
            </a:r>
          </a:p>
          <a:p>
            <a:r>
              <a:rPr lang="es-AR" b="1" dirty="0" smtClean="0"/>
              <a:t>	aumentó un 42.5% desde 2005 al 2013 (10.6% a 20.8</a:t>
            </a:r>
            <a:r>
              <a:rPr lang="es-AR" b="1" dirty="0" smtClean="0"/>
              <a:t>%).</a:t>
            </a:r>
            <a:endParaRPr lang="es-AR" b="1" dirty="0" smtClean="0"/>
          </a:p>
          <a:p>
            <a:endParaRPr lang="es-AR" b="1" dirty="0" smtClean="0"/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Mayor en varones con menores</a:t>
            </a:r>
          </a:p>
          <a:p>
            <a:r>
              <a:rPr lang="es-AR" b="1" dirty="0" smtClean="0"/>
              <a:t>	niveles </a:t>
            </a:r>
            <a:r>
              <a:rPr lang="es-AR" b="1" dirty="0" smtClean="0"/>
              <a:t>educativos.</a:t>
            </a:r>
            <a:endParaRPr lang="es-AR" b="1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b="1" dirty="0" smtClean="0"/>
              <a:t>Prevalencia de obesidad</a:t>
            </a:r>
            <a:r>
              <a:rPr lang="es-AR" sz="2800" dirty="0" smtClean="0"/>
              <a:t/>
            </a:r>
            <a:br>
              <a:rPr lang="es-AR" sz="2800" dirty="0" smtClean="0"/>
            </a:b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/>
              <a:t>Prevalencia de  SAHS</a:t>
            </a:r>
            <a:br>
              <a:rPr lang="es-AR" sz="2800" dirty="0" smtClean="0"/>
            </a:br>
            <a:endParaRPr lang="es-AR" sz="28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1420573"/>
            <a:ext cx="8472518" cy="4033499"/>
          </a:xfrm>
        </p:spPr>
        <p:txBody>
          <a:bodyPr/>
          <a:lstStyle/>
          <a:p>
            <a:r>
              <a:rPr lang="en-US" b="1" dirty="0" err="1" smtClean="0"/>
              <a:t>Prevalencia</a:t>
            </a:r>
            <a:r>
              <a:rPr lang="en-US" b="1" dirty="0" smtClean="0"/>
              <a:t> entre 1 a 5% (12 </a:t>
            </a:r>
            <a:r>
              <a:rPr lang="en-US" b="1" dirty="0" err="1" smtClean="0"/>
              <a:t>estudios</a:t>
            </a:r>
            <a:r>
              <a:rPr lang="en-US" b="1" dirty="0" smtClean="0"/>
              <a:t>).</a:t>
            </a:r>
            <a:endParaRPr lang="en-US" b="1" dirty="0" smtClean="0"/>
          </a:p>
          <a:p>
            <a:r>
              <a:rPr lang="es-AR" sz="1200" dirty="0" smtClean="0"/>
              <a:t>	        Davies RJ, </a:t>
            </a:r>
            <a:r>
              <a:rPr lang="es-AR" sz="1200" dirty="0" err="1" smtClean="0"/>
              <a:t>Stradling</a:t>
            </a:r>
            <a:r>
              <a:rPr lang="es-AR" sz="1200" dirty="0" smtClean="0"/>
              <a:t> JR. </a:t>
            </a:r>
            <a:r>
              <a:rPr lang="es-AR" sz="1200" dirty="0" err="1" smtClean="0"/>
              <a:t>The</a:t>
            </a:r>
            <a:r>
              <a:rPr lang="es-AR" sz="1200" dirty="0" smtClean="0"/>
              <a:t> </a:t>
            </a:r>
            <a:r>
              <a:rPr lang="es-AR" sz="1200" dirty="0" err="1" smtClean="0"/>
              <a:t>epidemiology</a:t>
            </a:r>
            <a:r>
              <a:rPr lang="es-AR" sz="1200" dirty="0" smtClean="0"/>
              <a:t> of </a:t>
            </a:r>
            <a:r>
              <a:rPr lang="es-AR" sz="1200" dirty="0" err="1" smtClean="0"/>
              <a:t>sleep</a:t>
            </a:r>
            <a:r>
              <a:rPr lang="es-AR" sz="1200" dirty="0" smtClean="0"/>
              <a:t> </a:t>
            </a:r>
            <a:r>
              <a:rPr lang="es-AR" sz="1200" dirty="0" err="1" smtClean="0"/>
              <a:t>apnoea.Thorax</a:t>
            </a:r>
            <a:r>
              <a:rPr lang="es-AR" sz="1200" dirty="0" smtClean="0"/>
              <a:t>. 1996;51(</a:t>
            </a:r>
            <a:r>
              <a:rPr lang="es-AR" sz="1200" dirty="0" err="1" smtClean="0"/>
              <a:t>suppl</a:t>
            </a:r>
            <a:r>
              <a:rPr lang="es-AR" sz="1200" dirty="0" smtClean="0"/>
              <a:t> 2):S65-S70.</a:t>
            </a:r>
          </a:p>
          <a:p>
            <a:endParaRPr lang="es-AR" sz="1200" dirty="0" smtClean="0"/>
          </a:p>
          <a:p>
            <a:endParaRPr lang="es-AR" dirty="0" smtClean="0"/>
          </a:p>
          <a:p>
            <a:r>
              <a:rPr lang="es-AR" b="1" dirty="0" smtClean="0"/>
              <a:t>Prevalencia de SAHS no diagnosticado 0.3 a 5% (6 estudios</a:t>
            </a:r>
            <a:r>
              <a:rPr lang="es-AR" b="1" dirty="0" smtClean="0"/>
              <a:t>).</a:t>
            </a:r>
            <a:endParaRPr lang="es-AR" b="1" dirty="0" smtClean="0"/>
          </a:p>
          <a:p>
            <a:r>
              <a:rPr lang="es-AR" sz="1200" dirty="0" smtClean="0"/>
              <a:t>             </a:t>
            </a:r>
            <a:r>
              <a:rPr lang="es-AR" sz="1200" dirty="0" err="1" smtClean="0"/>
              <a:t>Lindberg</a:t>
            </a:r>
            <a:r>
              <a:rPr lang="es-AR" sz="1200" dirty="0" smtClean="0"/>
              <a:t> E, </a:t>
            </a:r>
            <a:r>
              <a:rPr lang="es-AR" sz="1200" dirty="0" err="1" smtClean="0"/>
              <a:t>Gislason</a:t>
            </a:r>
            <a:r>
              <a:rPr lang="es-AR" sz="1200" dirty="0" smtClean="0"/>
              <a:t> T. </a:t>
            </a:r>
            <a:r>
              <a:rPr lang="es-AR" sz="1200" dirty="0" err="1" smtClean="0"/>
              <a:t>Epidemiology</a:t>
            </a:r>
            <a:r>
              <a:rPr lang="es-AR" sz="1200" dirty="0" smtClean="0"/>
              <a:t> of </a:t>
            </a:r>
            <a:r>
              <a:rPr lang="es-AR" sz="1200" dirty="0" err="1" smtClean="0"/>
              <a:t>sleep-related</a:t>
            </a:r>
            <a:r>
              <a:rPr lang="es-AR" sz="1200" dirty="0" smtClean="0"/>
              <a:t> </a:t>
            </a:r>
            <a:r>
              <a:rPr lang="es-AR" sz="1200" dirty="0" err="1" smtClean="0"/>
              <a:t>obstructive</a:t>
            </a:r>
            <a:r>
              <a:rPr lang="es-AR" sz="1200" dirty="0" smtClean="0"/>
              <a:t> </a:t>
            </a:r>
            <a:r>
              <a:rPr lang="es-AR" sz="1200" dirty="0" err="1" smtClean="0"/>
              <a:t>breathing</a:t>
            </a:r>
            <a:r>
              <a:rPr lang="es-AR" sz="1200" dirty="0" smtClean="0"/>
              <a:t>. </a:t>
            </a:r>
            <a:r>
              <a:rPr lang="es-AR" sz="1200" dirty="0" err="1" smtClean="0"/>
              <a:t>Sleep</a:t>
            </a:r>
            <a:r>
              <a:rPr lang="es-AR" sz="1200" dirty="0" smtClean="0"/>
              <a:t> </a:t>
            </a:r>
            <a:r>
              <a:rPr lang="es-AR" sz="1200" dirty="0" err="1" smtClean="0"/>
              <a:t>Med</a:t>
            </a:r>
            <a:r>
              <a:rPr lang="es-AR" sz="1200" dirty="0" smtClean="0"/>
              <a:t> Rev. 2000;4(5):411-433.</a:t>
            </a:r>
          </a:p>
          <a:p>
            <a:endParaRPr lang="es-AR" sz="1200" dirty="0" smtClean="0"/>
          </a:p>
          <a:p>
            <a:endParaRPr lang="es-AR" dirty="0" smtClean="0"/>
          </a:p>
          <a:p>
            <a:r>
              <a:rPr lang="es-AR" b="1" dirty="0" smtClean="0"/>
              <a:t>SAHS sintomático afecta al 2 y 4% de mujeres y hombres, pero la </a:t>
            </a:r>
          </a:p>
          <a:p>
            <a:r>
              <a:rPr lang="es-AR" b="1" dirty="0" smtClean="0">
                <a:solidFill>
                  <a:schemeClr val="accent4">
                    <a:lumMod val="50000"/>
                  </a:schemeClr>
                </a:solidFill>
              </a:rPr>
              <a:t>prevalencia real</a:t>
            </a:r>
            <a:r>
              <a:rPr lang="es-AR" b="1" dirty="0" smtClean="0"/>
              <a:t> podría ser estimada de 9 y 24% de mujeres y hombres</a:t>
            </a:r>
          </a:p>
          <a:p>
            <a:r>
              <a:rPr lang="es-AR" b="1" dirty="0" smtClean="0"/>
              <a:t>respectivamente entre los 30 a 60 años</a:t>
            </a:r>
            <a:r>
              <a:rPr lang="es-AR" dirty="0" smtClean="0"/>
              <a:t>.</a:t>
            </a:r>
          </a:p>
          <a:p>
            <a:r>
              <a:rPr lang="es-AR" sz="1200" dirty="0" smtClean="0"/>
              <a:t>             Young T, Palta M, </a:t>
            </a:r>
            <a:r>
              <a:rPr lang="es-AR" sz="1200" dirty="0" err="1" smtClean="0"/>
              <a:t>Dempsey</a:t>
            </a:r>
            <a:r>
              <a:rPr lang="es-AR" sz="1200" dirty="0" smtClean="0"/>
              <a:t> J, </a:t>
            </a:r>
            <a:r>
              <a:rPr lang="es-AR" sz="1200" dirty="0" err="1" smtClean="0"/>
              <a:t>Skatrud</a:t>
            </a:r>
            <a:r>
              <a:rPr lang="es-AR" sz="1200" dirty="0" smtClean="0"/>
              <a:t> J, Weber S, </a:t>
            </a:r>
            <a:r>
              <a:rPr lang="es-AR" sz="1200" dirty="0" err="1" smtClean="0"/>
              <a:t>Badr</a:t>
            </a:r>
            <a:r>
              <a:rPr lang="es-AR" sz="1200" dirty="0" smtClean="0"/>
              <a:t> S. </a:t>
            </a:r>
            <a:r>
              <a:rPr lang="es-AR" sz="1200" dirty="0" err="1" smtClean="0"/>
              <a:t>The</a:t>
            </a:r>
            <a:r>
              <a:rPr lang="es-AR" sz="1200" dirty="0" smtClean="0"/>
              <a:t> </a:t>
            </a:r>
            <a:r>
              <a:rPr lang="es-AR" sz="1200" dirty="0" err="1" smtClean="0"/>
              <a:t>occurrence</a:t>
            </a:r>
            <a:r>
              <a:rPr lang="es-AR" sz="1200" dirty="0" smtClean="0"/>
              <a:t> of </a:t>
            </a:r>
            <a:r>
              <a:rPr lang="es-AR" sz="1200" dirty="0" err="1" smtClean="0"/>
              <a:t>sleep-disordered</a:t>
            </a:r>
            <a:r>
              <a:rPr lang="es-AR" sz="1200" dirty="0" smtClean="0"/>
              <a:t> </a:t>
            </a:r>
            <a:r>
              <a:rPr lang="es-AR" sz="1200" dirty="0" err="1" smtClean="0"/>
              <a:t>breathing</a:t>
            </a:r>
            <a:r>
              <a:rPr lang="es-AR" sz="1200" dirty="0" smtClean="0"/>
              <a:t> </a:t>
            </a:r>
          </a:p>
          <a:p>
            <a:r>
              <a:rPr lang="es-AR" sz="1200" dirty="0" smtClean="0"/>
              <a:t>	        </a:t>
            </a:r>
            <a:r>
              <a:rPr lang="es-AR" sz="1200" dirty="0" err="1" smtClean="0"/>
              <a:t>among</a:t>
            </a:r>
            <a:r>
              <a:rPr lang="es-AR" sz="1200" dirty="0" smtClean="0"/>
              <a:t> </a:t>
            </a:r>
            <a:r>
              <a:rPr lang="es-AR" sz="1200" dirty="0" err="1" smtClean="0"/>
              <a:t>middle-aged</a:t>
            </a:r>
            <a:r>
              <a:rPr lang="es-AR" sz="1200" dirty="0" smtClean="0"/>
              <a:t> </a:t>
            </a:r>
            <a:r>
              <a:rPr lang="es-AR" sz="1200" dirty="0" err="1" smtClean="0"/>
              <a:t>adults</a:t>
            </a:r>
            <a:r>
              <a:rPr lang="es-AR" sz="1200" dirty="0" smtClean="0"/>
              <a:t>. N </a:t>
            </a:r>
            <a:r>
              <a:rPr lang="es-AR" sz="1200" dirty="0" err="1" smtClean="0"/>
              <a:t>Engl</a:t>
            </a:r>
            <a:r>
              <a:rPr lang="es-AR" sz="1200" dirty="0" smtClean="0"/>
              <a:t> J </a:t>
            </a:r>
            <a:r>
              <a:rPr lang="es-AR" sz="1200" dirty="0" err="1" smtClean="0"/>
              <a:t>Med</a:t>
            </a:r>
            <a:r>
              <a:rPr lang="es-AR" sz="1200" dirty="0" smtClean="0"/>
              <a:t>. 1993;328(17):1230-1235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5720" y="1428740"/>
            <a:ext cx="8643998" cy="4025332"/>
          </a:xfrm>
        </p:spPr>
        <p:txBody>
          <a:bodyPr/>
          <a:lstStyle/>
          <a:p>
            <a:r>
              <a:rPr lang="en-US" b="1" dirty="0" err="1" smtClean="0"/>
              <a:t>Prevalencia</a:t>
            </a:r>
            <a:r>
              <a:rPr lang="en-US" b="1" dirty="0" smtClean="0"/>
              <a:t> de SAHS en </a:t>
            </a:r>
            <a:r>
              <a:rPr lang="en-US" b="1" dirty="0" err="1" smtClean="0"/>
              <a:t>pacientes</a:t>
            </a:r>
            <a:r>
              <a:rPr lang="en-US" b="1" dirty="0" smtClean="0"/>
              <a:t> </a:t>
            </a:r>
            <a:r>
              <a:rPr lang="en-US" b="1" dirty="0" err="1" smtClean="0"/>
              <a:t>evaluados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CB </a:t>
            </a:r>
            <a:r>
              <a:rPr lang="en-US" b="1" dirty="0" err="1" smtClean="0"/>
              <a:t>es</a:t>
            </a:r>
            <a:r>
              <a:rPr lang="en-US" b="1" dirty="0" smtClean="0"/>
              <a:t> mayor de 70</a:t>
            </a:r>
            <a:r>
              <a:rPr lang="en-US" b="1" dirty="0" smtClean="0"/>
              <a:t>%. </a:t>
            </a:r>
            <a:endParaRPr lang="en-US" b="1" dirty="0" smtClean="0"/>
          </a:p>
          <a:p>
            <a:endParaRPr lang="en-US" dirty="0" smtClean="0"/>
          </a:p>
          <a:p>
            <a:pPr algn="r"/>
            <a:r>
              <a:rPr lang="es-AR" sz="1100" dirty="0" smtClean="0"/>
              <a:t>     </a:t>
            </a:r>
            <a:r>
              <a:rPr lang="es-AR" sz="1100" dirty="0" err="1" smtClean="0"/>
              <a:t>Lopez</a:t>
            </a:r>
            <a:r>
              <a:rPr lang="es-AR" sz="1100" dirty="0" smtClean="0"/>
              <a:t> PP, Stefan B, </a:t>
            </a:r>
            <a:r>
              <a:rPr lang="es-AR" sz="1100" dirty="0" err="1" smtClean="0"/>
              <a:t>Schulman</a:t>
            </a:r>
            <a:r>
              <a:rPr lang="es-AR" sz="1100" dirty="0" smtClean="0"/>
              <a:t> CI, et al. </a:t>
            </a:r>
            <a:r>
              <a:rPr lang="es-AR" sz="1100" dirty="0" err="1" smtClean="0"/>
              <a:t>Prevalence</a:t>
            </a:r>
            <a:r>
              <a:rPr lang="es-AR" sz="1100" dirty="0" smtClean="0"/>
              <a:t> of </a:t>
            </a:r>
            <a:r>
              <a:rPr lang="es-AR" sz="1100" dirty="0" err="1" smtClean="0"/>
              <a:t>sleep</a:t>
            </a:r>
            <a:r>
              <a:rPr lang="es-AR" sz="1100" dirty="0" smtClean="0"/>
              <a:t> apnea in </a:t>
            </a:r>
            <a:r>
              <a:rPr lang="es-AR" sz="1100" dirty="0" err="1" smtClean="0"/>
              <a:t>morbidly</a:t>
            </a:r>
            <a:r>
              <a:rPr lang="es-AR" sz="1100" dirty="0" smtClean="0"/>
              <a:t> </a:t>
            </a:r>
            <a:r>
              <a:rPr lang="es-AR" sz="1100" dirty="0" err="1" smtClean="0"/>
              <a:t>obese</a:t>
            </a:r>
            <a:r>
              <a:rPr lang="es-AR" sz="1100" dirty="0" smtClean="0"/>
              <a:t> </a:t>
            </a:r>
            <a:r>
              <a:rPr lang="es-AR" sz="1100" dirty="0" err="1" smtClean="0"/>
              <a:t>patients</a:t>
            </a:r>
            <a:r>
              <a:rPr lang="es-AR" sz="1100" dirty="0" smtClean="0"/>
              <a:t> </a:t>
            </a:r>
            <a:r>
              <a:rPr lang="es-AR" sz="1100" dirty="0" err="1" smtClean="0"/>
              <a:t>who</a:t>
            </a:r>
            <a:r>
              <a:rPr lang="es-AR" sz="1100" dirty="0" smtClean="0"/>
              <a:t> </a:t>
            </a:r>
            <a:r>
              <a:rPr lang="en-US" sz="1100" dirty="0" smtClean="0"/>
              <a:t>presented for weight loss    surgery evaluation: more evidence for routine screening for obstructive sleep apnea before weight loss surgery. </a:t>
            </a:r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10"/>
            <a:ext cx="7715304" cy="157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428596" y="3960674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49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pacientes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adolescentes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(10 hombres). 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Prevalencia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de SAHS : 42.9 % (80 % de hombres y 33.3 % de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mujeres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Cómo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pueden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predecir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certeza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recomiendan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rutina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PSG,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sobre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todo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  en los de mayor BMI e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hipertensos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7643866" cy="13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5715008" y="1000112"/>
            <a:ext cx="2077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Am </a:t>
            </a:r>
            <a:r>
              <a:rPr lang="en-US" sz="1200" dirty="0" err="1" smtClean="0"/>
              <a:t>Surg</a:t>
            </a:r>
            <a:r>
              <a:rPr lang="en-US" sz="1200" dirty="0" smtClean="0"/>
              <a:t> 2008; 74(9):834–8</a:t>
            </a:r>
            <a:endParaRPr lang="es-A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786182" y="1428740"/>
            <a:ext cx="4214842" cy="4214842"/>
          </a:xfrm>
          <a:solidFill>
            <a:srgbClr val="002060"/>
          </a:solidFill>
        </p:spPr>
        <p:txBody>
          <a:bodyPr/>
          <a:lstStyle/>
          <a:p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			</a:t>
            </a:r>
            <a:r>
              <a:rPr lang="en-US" sz="2000" dirty="0" smtClean="0">
                <a:solidFill>
                  <a:schemeClr val="tx2"/>
                </a:solidFill>
              </a:rPr>
              <a:t>SAHS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Presente</a:t>
            </a:r>
            <a:r>
              <a:rPr lang="en-US" dirty="0" smtClean="0">
                <a:solidFill>
                  <a:schemeClr val="tx2"/>
                </a:solidFill>
              </a:rPr>
              <a:t>  en </a:t>
            </a:r>
            <a:r>
              <a:rPr lang="en-US" dirty="0" err="1" smtClean="0">
                <a:solidFill>
                  <a:schemeClr val="tx2"/>
                </a:solidFill>
              </a:rPr>
              <a:t>mas</a:t>
            </a:r>
            <a:r>
              <a:rPr lang="en-US" dirty="0" smtClean="0">
                <a:solidFill>
                  <a:schemeClr val="tx2"/>
                </a:solidFill>
              </a:rPr>
              <a:t> del 70% de los </a:t>
            </a:r>
            <a:r>
              <a:rPr lang="en-US" dirty="0" err="1" smtClean="0">
                <a:solidFill>
                  <a:schemeClr val="tx2"/>
                </a:solidFill>
              </a:rPr>
              <a:t>obesos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80%  no son </a:t>
            </a:r>
            <a:r>
              <a:rPr lang="en-US" dirty="0" err="1" smtClean="0">
                <a:solidFill>
                  <a:schemeClr val="tx2"/>
                </a:solidFill>
              </a:rPr>
              <a:t>detectados</a:t>
            </a:r>
            <a:r>
              <a:rPr lang="en-US" dirty="0" smtClean="0">
                <a:solidFill>
                  <a:schemeClr val="tx2"/>
                </a:solidFill>
              </a:rPr>
              <a:t> antes del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procedimiento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s-AR" sz="1100" dirty="0" err="1" smtClean="0">
                <a:solidFill>
                  <a:schemeClr val="tx2"/>
                </a:solidFill>
              </a:rPr>
              <a:t>Prevalence</a:t>
            </a:r>
            <a:r>
              <a:rPr lang="es-AR" sz="1100" dirty="0" smtClean="0">
                <a:solidFill>
                  <a:schemeClr val="tx2"/>
                </a:solidFill>
              </a:rPr>
              <a:t> of </a:t>
            </a:r>
            <a:r>
              <a:rPr lang="es-AR" sz="1100" dirty="0" err="1" smtClean="0">
                <a:solidFill>
                  <a:schemeClr val="tx2"/>
                </a:solidFill>
              </a:rPr>
              <a:t>undiagnosed</a:t>
            </a:r>
            <a:r>
              <a:rPr lang="es-AR" sz="1100" dirty="0" smtClean="0">
                <a:solidFill>
                  <a:schemeClr val="tx2"/>
                </a:solidFill>
              </a:rPr>
              <a:t> </a:t>
            </a:r>
            <a:r>
              <a:rPr lang="es-AR" sz="1100" dirty="0" err="1" smtClean="0">
                <a:solidFill>
                  <a:schemeClr val="tx2"/>
                </a:solidFill>
              </a:rPr>
              <a:t>obstructive</a:t>
            </a:r>
            <a:r>
              <a:rPr lang="es-AR" sz="1100" dirty="0" smtClean="0">
                <a:solidFill>
                  <a:schemeClr val="tx2"/>
                </a:solidFill>
              </a:rPr>
              <a:t> </a:t>
            </a:r>
            <a:r>
              <a:rPr lang="es-AR" sz="1100" dirty="0" err="1" smtClean="0">
                <a:solidFill>
                  <a:schemeClr val="tx2"/>
                </a:solidFill>
              </a:rPr>
              <a:t>sleep</a:t>
            </a:r>
            <a:r>
              <a:rPr lang="es-AR" sz="1100" dirty="0" smtClean="0">
                <a:solidFill>
                  <a:schemeClr val="tx2"/>
                </a:solidFill>
              </a:rPr>
              <a:t> apnea </a:t>
            </a:r>
            <a:r>
              <a:rPr lang="es-AR" sz="1100" dirty="0" err="1" smtClean="0">
                <a:solidFill>
                  <a:schemeClr val="tx2"/>
                </a:solidFill>
              </a:rPr>
              <a:t>among</a:t>
            </a:r>
            <a:endParaRPr lang="es-AR" sz="1100" dirty="0" smtClean="0">
              <a:solidFill>
                <a:schemeClr val="tx2"/>
              </a:solidFill>
            </a:endParaRPr>
          </a:p>
          <a:p>
            <a:pPr algn="ctr"/>
            <a:r>
              <a:rPr lang="es-AR" sz="1100" dirty="0" err="1" smtClean="0">
                <a:solidFill>
                  <a:schemeClr val="tx2"/>
                </a:solidFill>
              </a:rPr>
              <a:t>adult</a:t>
            </a:r>
            <a:r>
              <a:rPr lang="es-AR" sz="1100" dirty="0" smtClean="0">
                <a:solidFill>
                  <a:schemeClr val="tx2"/>
                </a:solidFill>
              </a:rPr>
              <a:t> </a:t>
            </a:r>
            <a:r>
              <a:rPr lang="es-AR" sz="1100" dirty="0" err="1" smtClean="0">
                <a:solidFill>
                  <a:schemeClr val="tx2"/>
                </a:solidFill>
              </a:rPr>
              <a:t>surgical</a:t>
            </a:r>
            <a:r>
              <a:rPr lang="es-AR" sz="1100" dirty="0" smtClean="0">
                <a:solidFill>
                  <a:schemeClr val="tx2"/>
                </a:solidFill>
              </a:rPr>
              <a:t> </a:t>
            </a:r>
            <a:r>
              <a:rPr lang="es-AR" sz="1100" dirty="0" err="1" smtClean="0">
                <a:solidFill>
                  <a:schemeClr val="tx2"/>
                </a:solidFill>
              </a:rPr>
              <a:t>patients</a:t>
            </a:r>
            <a:r>
              <a:rPr lang="es-AR" sz="1100" dirty="0" smtClean="0">
                <a:solidFill>
                  <a:schemeClr val="tx2"/>
                </a:solidFill>
              </a:rPr>
              <a:t> in </a:t>
            </a:r>
            <a:r>
              <a:rPr lang="es-AR" sz="1100" dirty="0" err="1" smtClean="0">
                <a:solidFill>
                  <a:schemeClr val="tx2"/>
                </a:solidFill>
              </a:rPr>
              <a:t>an</a:t>
            </a:r>
            <a:r>
              <a:rPr lang="es-AR" sz="1100" dirty="0" smtClean="0">
                <a:solidFill>
                  <a:schemeClr val="tx2"/>
                </a:solidFill>
              </a:rPr>
              <a:t> </a:t>
            </a:r>
            <a:r>
              <a:rPr lang="es-AR" sz="1100" dirty="0" err="1" smtClean="0">
                <a:solidFill>
                  <a:schemeClr val="tx2"/>
                </a:solidFill>
              </a:rPr>
              <a:t>academic</a:t>
            </a:r>
            <a:r>
              <a:rPr lang="es-AR" sz="1100" dirty="0" smtClean="0">
                <a:solidFill>
                  <a:schemeClr val="tx2"/>
                </a:solidFill>
              </a:rPr>
              <a:t> </a:t>
            </a:r>
            <a:r>
              <a:rPr lang="es-AR" sz="1100" dirty="0" err="1" smtClean="0">
                <a:solidFill>
                  <a:schemeClr val="tx2"/>
                </a:solidFill>
              </a:rPr>
              <a:t>medical</a:t>
            </a:r>
            <a:r>
              <a:rPr lang="es-AR" sz="1100" dirty="0" smtClean="0">
                <a:solidFill>
                  <a:schemeClr val="tx2"/>
                </a:solidFill>
              </a:rPr>
              <a:t> center. </a:t>
            </a:r>
          </a:p>
          <a:p>
            <a:pPr algn="ctr"/>
            <a:r>
              <a:rPr lang="es-AR" sz="1100" dirty="0" err="1" smtClean="0">
                <a:solidFill>
                  <a:schemeClr val="tx2"/>
                </a:solidFill>
              </a:rPr>
              <a:t>Sleep</a:t>
            </a:r>
            <a:r>
              <a:rPr lang="es-AR" sz="1100" dirty="0" smtClean="0">
                <a:solidFill>
                  <a:schemeClr val="tx2"/>
                </a:solidFill>
              </a:rPr>
              <a:t>  </a:t>
            </a:r>
            <a:r>
              <a:rPr lang="es-AR" sz="1100" dirty="0" err="1" smtClean="0">
                <a:solidFill>
                  <a:schemeClr val="tx2"/>
                </a:solidFill>
              </a:rPr>
              <a:t>Med</a:t>
            </a:r>
            <a:r>
              <a:rPr lang="es-AR" sz="1100" dirty="0" smtClean="0">
                <a:solidFill>
                  <a:schemeClr val="tx2"/>
                </a:solidFill>
              </a:rPr>
              <a:t> 2009; 10: 753–758. </a:t>
            </a:r>
          </a:p>
          <a:p>
            <a:endParaRPr lang="en-US" sz="1400" dirty="0" smtClean="0"/>
          </a:p>
          <a:p>
            <a:endParaRPr lang="es-AR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			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6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8" name="Picture 2" descr="http://p2.trrsf.com.br/image/fget/cf/360/270/12/106/667/500/images.terra.com/2013/01/04/1-fullbeau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3429024" cy="2714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6"/>
            <a:ext cx="7315499" cy="1095977"/>
          </a:xfrm>
        </p:spPr>
        <p:txBody>
          <a:bodyPr>
            <a:noAutofit/>
          </a:bodyPr>
          <a:lstStyle/>
          <a:p>
            <a:pPr algn="ctr"/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dirty="0" smtClean="0"/>
              <a:t> </a:t>
            </a:r>
            <a:r>
              <a:rPr lang="es-AR" sz="2800" dirty="0" smtClean="0"/>
              <a:t>Estudios de sueño en candidatos a CB</a:t>
            </a:r>
            <a:br>
              <a:rPr lang="es-AR" sz="2800" dirty="0" smtClean="0"/>
            </a:br>
            <a:r>
              <a:rPr lang="es-AR" sz="2800" dirty="0" smtClean="0"/>
              <a:t>Por el SI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0573"/>
            <a:ext cx="8401080" cy="4033499"/>
          </a:xfrm>
        </p:spPr>
        <p:txBody>
          <a:bodyPr/>
          <a:lstStyle/>
          <a:p>
            <a:pPr marL="457200" indent="-342900"/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Se trata de un problema frecuente?</a:t>
            </a:r>
          </a:p>
          <a:p>
            <a:pPr marL="457200" indent="-342900">
              <a:buAutoNum type="arabicPeriod"/>
            </a:pPr>
            <a:endParaRPr lang="es-AR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342900"/>
            <a:r>
              <a:rPr lang="es-AR" sz="2400" b="1" dirty="0" smtClean="0">
                <a:solidFill>
                  <a:schemeClr val="accent1">
                    <a:lumMod val="75000"/>
                  </a:schemeClr>
                </a:solidFill>
              </a:rPr>
              <a:t>2. Se puede predecir previamente la presencia de SAHS en obesos que se evalúan para CB?</a:t>
            </a:r>
          </a:p>
          <a:p>
            <a:pPr marL="457200" indent="-342900"/>
            <a:endParaRPr lang="es-A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342900"/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Tienen mayor riesgo de complicaciones? (justificación</a:t>
            </a:r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457200" indent="-342900"/>
            <a:endParaRPr lang="es-AR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342900">
              <a:lnSpc>
                <a:spcPct val="150000"/>
              </a:lnSpc>
            </a:pPr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Qué dicen las guías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357158" y="1643054"/>
          <a:ext cx="5544515" cy="395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71418"/>
            <a:ext cx="77153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357686" y="1071550"/>
            <a:ext cx="3541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 err="1" smtClean="0"/>
              <a:t>Eur</a:t>
            </a:r>
            <a:r>
              <a:rPr lang="es-AR" sz="1200" dirty="0" smtClean="0"/>
              <a:t> </a:t>
            </a:r>
            <a:r>
              <a:rPr lang="es-AR" sz="1200" dirty="0" err="1" smtClean="0"/>
              <a:t>Arch</a:t>
            </a:r>
            <a:r>
              <a:rPr lang="es-AR" sz="1200" dirty="0" smtClean="0"/>
              <a:t> </a:t>
            </a:r>
            <a:r>
              <a:rPr lang="es-AR" sz="1200" dirty="0" err="1" smtClean="0"/>
              <a:t>Otorhinolaryngol</a:t>
            </a:r>
            <a:r>
              <a:rPr lang="es-AR" sz="1200" dirty="0" smtClean="0"/>
              <a:t> (2012) 269:1865–1871</a:t>
            </a:r>
            <a:endParaRPr lang="es-AR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643054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285852" y="2000244"/>
            <a:ext cx="4849404" cy="830997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AR" sz="1600" b="1" dirty="0" smtClean="0">
                <a:solidFill>
                  <a:schemeClr val="tx1"/>
                </a:solidFill>
              </a:rPr>
              <a:t>Sugieren hacer PSG como </a:t>
            </a:r>
          </a:p>
          <a:p>
            <a:pPr algn="ctr"/>
            <a:r>
              <a:rPr lang="es-AR" sz="1600" b="1" dirty="0" smtClean="0">
                <a:solidFill>
                  <a:schemeClr val="tx1"/>
                </a:solidFill>
              </a:rPr>
              <a:t>componente esencial del manejo </a:t>
            </a:r>
            <a:r>
              <a:rPr lang="es-AR" sz="1600" b="1" dirty="0" err="1" smtClean="0">
                <a:solidFill>
                  <a:schemeClr val="tx1"/>
                </a:solidFill>
              </a:rPr>
              <a:t>perioperatorio</a:t>
            </a:r>
            <a:endParaRPr lang="es-AR" sz="1600" b="1" dirty="0" smtClean="0">
              <a:solidFill>
                <a:schemeClr val="tx1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tx1"/>
                </a:solidFill>
              </a:rPr>
              <a:t>y tratar antes de la cirugía </a:t>
            </a:r>
            <a:r>
              <a:rPr lang="es-AR" sz="1600" b="1" dirty="0" smtClean="0">
                <a:solidFill>
                  <a:schemeClr val="tx1"/>
                </a:solidFill>
              </a:rPr>
              <a:t>programada.</a:t>
            </a:r>
            <a:endParaRPr lang="es-A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1226</Words>
  <PresentationFormat>Presentación en pantalla (16:10)</PresentationFormat>
  <Paragraphs>246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lesson-plan</vt:lpstr>
      <vt:lpstr>Estudios de sueño previos a  una cirugía bariátrica             </vt:lpstr>
      <vt:lpstr>                          Estudios de sueño en candidatos a CB Por el SI</vt:lpstr>
      <vt:lpstr>                          Estudios de sueño en candidatos a CB Por el SI</vt:lpstr>
      <vt:lpstr>    Prevalencia de obesidad </vt:lpstr>
      <vt:lpstr>Prevalencia de  SAHS </vt:lpstr>
      <vt:lpstr>Diapositiva 6</vt:lpstr>
      <vt:lpstr>   </vt:lpstr>
      <vt:lpstr>                          Estudios de sueño en candidatos a CB Por el SI</vt:lpstr>
      <vt:lpstr>Diapositiva 9</vt:lpstr>
      <vt:lpstr>Diapositiva 10</vt:lpstr>
      <vt:lpstr>Diapositiva 11</vt:lpstr>
      <vt:lpstr>Diapositiva 12</vt:lpstr>
      <vt:lpstr>Diapositiva 13</vt:lpstr>
      <vt:lpstr>                          Estudios de sueño en candidatos a CB Por el SI</vt:lpstr>
      <vt:lpstr>                          Estudios de sueño en candidatos a CB Por el SI</vt:lpstr>
      <vt:lpstr>Diapositiva 16</vt:lpstr>
      <vt:lpstr> Complicaciones </vt:lpstr>
      <vt:lpstr>        Complicaciones de la CB </vt:lpstr>
      <vt:lpstr>                          Estudios de sueño en candidatos a CB Por el SI</vt:lpstr>
      <vt:lpstr>                          Estudios de sueño en candidatos a CB Por el SI</vt:lpstr>
      <vt:lpstr>Diapositiva 21</vt:lpstr>
      <vt:lpstr>Diapositiva 22</vt:lpstr>
      <vt:lpstr>Recomendaciones según las guías de práctica en uso</vt:lpstr>
      <vt:lpstr>                          Estudios de sueño en candidatos a CB Por el SI</vt:lpstr>
      <vt:lpstr>Muchas gracias !!!!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Prueba de formato</dc:title>
  <dc:creator>Enrique</dc:creator>
  <cp:lastModifiedBy>Enrique</cp:lastModifiedBy>
  <cp:revision>244</cp:revision>
  <dcterms:modified xsi:type="dcterms:W3CDTF">2014-10-05T23:55:42Z</dcterms:modified>
</cp:coreProperties>
</file>