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9"/>
  </p:notesMasterIdLst>
  <p:handoutMasterIdLst>
    <p:handoutMasterId r:id="rId30"/>
  </p:handoutMasterIdLst>
  <p:sldIdLst>
    <p:sldId id="284" r:id="rId2"/>
    <p:sldId id="257" r:id="rId3"/>
    <p:sldId id="258" r:id="rId4"/>
    <p:sldId id="260" r:id="rId5"/>
    <p:sldId id="259" r:id="rId6"/>
    <p:sldId id="261" r:id="rId7"/>
    <p:sldId id="283" r:id="rId8"/>
    <p:sldId id="290" r:id="rId9"/>
    <p:sldId id="263" r:id="rId10"/>
    <p:sldId id="264" r:id="rId11"/>
    <p:sldId id="265" r:id="rId12"/>
    <p:sldId id="291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9" r:id="rId22"/>
    <p:sldId id="275" r:id="rId23"/>
    <p:sldId id="276" r:id="rId24"/>
    <p:sldId id="281" r:id="rId25"/>
    <p:sldId id="277" r:id="rId26"/>
    <p:sldId id="280" r:id="rId27"/>
    <p:sldId id="292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13B"/>
    <a:srgbClr val="F7537A"/>
    <a:srgbClr val="930728"/>
    <a:srgbClr val="FFFF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0368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4EFC74-3718-40A7-BA21-CC2A48967C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9419B77-BEA9-414C-B0A8-28D10D9E27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FEB4D-351B-4B3E-B9BB-3745E3C99484}" type="slidenum">
              <a:rPr lang="es-ES"/>
              <a:pPr/>
              <a:t>2</a:t>
            </a:fld>
            <a:endParaRPr lang="es-E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8514B-6566-40A4-8AB1-89E7FD37027F}" type="slidenum">
              <a:rPr lang="es-ES"/>
              <a:pPr/>
              <a:t>13</a:t>
            </a:fld>
            <a:endParaRPr lang="es-E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0A806-5E83-4710-9532-954562F168F5}" type="slidenum">
              <a:rPr lang="es-ES"/>
              <a:pPr/>
              <a:t>14</a:t>
            </a:fld>
            <a:endParaRPr lang="es-ES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B631A-F825-4B96-BE5B-4B93A822056F}" type="slidenum">
              <a:rPr lang="es-ES"/>
              <a:pPr/>
              <a:t>15</a:t>
            </a:fld>
            <a:endParaRPr lang="es-E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96C3A-7B25-4185-A92F-F32A535B4CB8}" type="slidenum">
              <a:rPr lang="es-ES"/>
              <a:pPr/>
              <a:t>16</a:t>
            </a:fld>
            <a:endParaRPr lang="es-E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D3936-AA33-4595-AE4F-A118E57314DC}" type="slidenum">
              <a:rPr lang="es-ES"/>
              <a:pPr/>
              <a:t>17</a:t>
            </a:fld>
            <a:endParaRPr lang="es-E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667C4-AD72-4D6A-B3B8-F0F31554D35D}" type="slidenum">
              <a:rPr lang="es-ES"/>
              <a:pPr/>
              <a:t>18</a:t>
            </a:fld>
            <a:endParaRPr lang="es-E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A5069-AD59-452D-B5C1-14F618A66D9B}" type="slidenum">
              <a:rPr lang="es-ES"/>
              <a:pPr/>
              <a:t>19</a:t>
            </a:fld>
            <a:endParaRPr lang="es-E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64B14-BF9C-43FB-8406-010C2D2318B0}" type="slidenum">
              <a:rPr lang="es-ES"/>
              <a:pPr/>
              <a:t>20</a:t>
            </a:fld>
            <a:endParaRPr lang="es-E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C1280-60AA-4904-83D1-09DA667CA646}" type="slidenum">
              <a:rPr lang="es-ES"/>
              <a:pPr/>
              <a:t>21</a:t>
            </a:fld>
            <a:endParaRPr lang="es-E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D663E-E13B-4168-8847-849C4E28D6E1}" type="slidenum">
              <a:rPr lang="es-ES"/>
              <a:pPr/>
              <a:t>22</a:t>
            </a:fld>
            <a:endParaRPr lang="es-E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91B22-6B18-4FAB-BD06-6450B51D68F8}" type="slidenum">
              <a:rPr lang="es-ES"/>
              <a:pPr/>
              <a:t>3</a:t>
            </a:fld>
            <a:endParaRPr lang="es-E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12032-E4F6-4B9C-A2DB-713446E83341}" type="slidenum">
              <a:rPr lang="es-ES"/>
              <a:pPr/>
              <a:t>23</a:t>
            </a:fld>
            <a:endParaRPr lang="es-E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5EA1F-B86C-4146-82A0-45B1625360B0}" type="slidenum">
              <a:rPr lang="es-ES"/>
              <a:pPr/>
              <a:t>24</a:t>
            </a:fld>
            <a:endParaRPr lang="es-E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ED3EC-E050-4A95-A120-38150B3A4699}" type="slidenum">
              <a:rPr lang="es-ES"/>
              <a:pPr/>
              <a:t>25</a:t>
            </a:fld>
            <a:endParaRPr lang="es-E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0AC1C-4263-4376-8F62-88B0B620CF2E}" type="slidenum">
              <a:rPr lang="es-ES"/>
              <a:pPr/>
              <a:t>26</a:t>
            </a:fld>
            <a:endParaRPr lang="es-E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8064E-6E55-41CD-A903-723D5769AC8E}" type="slidenum">
              <a:rPr lang="es-ES"/>
              <a:pPr/>
              <a:t>4</a:t>
            </a:fld>
            <a:endParaRPr lang="es-E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C73E3-E8B3-4303-A1FB-3DFFA0DA0FC7}" type="slidenum">
              <a:rPr lang="es-ES"/>
              <a:pPr/>
              <a:t>5</a:t>
            </a:fld>
            <a:endParaRPr lang="es-E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63877-9712-47F5-8CA6-75673AD8ED54}" type="slidenum">
              <a:rPr lang="es-ES"/>
              <a:pPr/>
              <a:t>6</a:t>
            </a:fld>
            <a:endParaRPr lang="es-E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06F4B-3D98-4E0C-BF54-96EE0AA53CFE}" type="slidenum">
              <a:rPr lang="es-ES"/>
              <a:pPr/>
              <a:t>7</a:t>
            </a:fld>
            <a:endParaRPr lang="es-ES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1C806-648E-4585-9D31-D3A36D02D3F4}" type="slidenum">
              <a:rPr lang="es-ES"/>
              <a:pPr/>
              <a:t>9</a:t>
            </a:fld>
            <a:endParaRPr lang="es-E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2C5EF-C5DB-45D6-9B44-7CC98EB4B6AF}" type="slidenum">
              <a:rPr lang="es-ES"/>
              <a:pPr/>
              <a:t>10</a:t>
            </a:fld>
            <a:endParaRPr lang="es-E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07167-3039-4D48-8343-79C8C57B0970}" type="slidenum">
              <a:rPr lang="es-ES"/>
              <a:pPr/>
              <a:t>11</a:t>
            </a:fld>
            <a:endParaRPr lang="es-E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2FA0EA-75A0-467D-B8E5-4424EA5763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3D183-B107-4F71-8818-50332E291F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4389-A4D6-4115-A730-6001B5B212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8C52-862B-48EE-B953-944AD84B55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21AC7-C692-4D12-BA8D-92B2B01011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051A-F6C5-4A04-8C02-5E747F77E0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BB0BE-4B88-460F-B1B6-D40EEFA300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5884-18EB-44D6-B99D-205F4A43A4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669A4-6E29-456A-A0AB-3AA32DF16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2E8B-AF31-4E63-9AC0-693E8271DE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1881-A6A7-46B6-AFC2-6DBE898E50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35F1-E17F-4CAC-B65D-F60A9A52E5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49A0-4103-4FFE-980D-87365E8237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4DD1C8AF-7EB6-4E81-953A-A889EFFE6F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AR" sz="2400">
                <a:latin typeface="Times New Roman" pitchFamily="18" charset="0"/>
              </a:endParaRPr>
            </a:p>
          </p:txBody>
        </p:sp>
        <p:sp>
          <p:nvSpPr>
            <p:cNvPr id="13927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3571875"/>
            <a:ext cx="5172075" cy="1928813"/>
          </a:xfrm>
        </p:spPr>
        <p:txBody>
          <a:bodyPr/>
          <a:lstStyle/>
          <a:p>
            <a:pPr eaLnBrk="1" hangingPunct="1"/>
            <a:r>
              <a:rPr lang="es-ES" smtClean="0"/>
              <a:t>Hepatotoxicidad a antifimicos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9613" y="5357813"/>
            <a:ext cx="4624387" cy="1119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2900" smtClean="0"/>
          </a:p>
          <a:p>
            <a:pPr eaLnBrk="1" hangingPunct="1">
              <a:lnSpc>
                <a:spcPct val="80000"/>
              </a:lnSpc>
            </a:pPr>
            <a:endParaRPr lang="es-ES" sz="2900" smtClean="0"/>
          </a:p>
          <a:p>
            <a:pPr eaLnBrk="1" hangingPunct="1">
              <a:lnSpc>
                <a:spcPct val="80000"/>
              </a:lnSpc>
            </a:pPr>
            <a:r>
              <a:rPr lang="es-ES" sz="2900" smtClean="0"/>
              <a:t>Dr. Alberto J. Levi</a:t>
            </a:r>
          </a:p>
        </p:txBody>
      </p:sp>
      <p:pic>
        <p:nvPicPr>
          <p:cNvPr id="3076" name="5 Imagen" descr="logo_disertant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500063"/>
            <a:ext cx="26431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143000"/>
            <a:ext cx="4049712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400" smtClean="0">
                <a:latin typeface="Arial" charset="0"/>
              </a:rPr>
              <a:t>EVOLUCION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Posteriormente en ateneo de servicio se decide rotar tratamiento a </a:t>
            </a:r>
            <a:r>
              <a:rPr lang="es-ES" smtClean="0">
                <a:solidFill>
                  <a:srgbClr val="F7537A"/>
                </a:solidFill>
              </a:rPr>
              <a:t>Etambutol, Estreptomicina y Levofloxacina</a:t>
            </a:r>
          </a:p>
          <a:p>
            <a:pPr eaLnBrk="1" hangingPunct="1">
              <a:lnSpc>
                <a:spcPct val="90000"/>
              </a:lnSpc>
            </a:pPr>
            <a:endParaRPr lang="es-ES" smtClean="0">
              <a:solidFill>
                <a:srgbClr val="F7537A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Paciente permanece estable hemodinámicamente, afebril, sin flaping ni asterixis, con mejoría de la ictericia.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graphicFrame>
        <p:nvGraphicFramePr>
          <p:cNvPr id="14435" name="Group 99"/>
          <p:cNvGraphicFramePr>
            <a:graphicFrameLocks noGrp="1"/>
          </p:cNvGraphicFramePr>
          <p:nvPr>
            <p:ph sz="half" idx="1"/>
          </p:nvPr>
        </p:nvGraphicFramePr>
        <p:xfrm>
          <a:off x="539750" y="404813"/>
          <a:ext cx="3946525" cy="6035040"/>
        </p:xfrm>
        <a:graphic>
          <a:graphicData uri="http://schemas.openxmlformats.org/drawingml/2006/table">
            <a:tbl>
              <a:tblPr/>
              <a:tblGrid>
                <a:gridCol w="1643063"/>
                <a:gridCol w="2303462"/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3.890.000 mm3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13,5 g/dl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Plaquetas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154.000 mm3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Leucocitos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8.100 mm3</a:t>
                      </a:r>
                      <a:endParaRPr kumimoji="0" lang="es-E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3072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Creatinina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Glucosa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 mg/dl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 mmol/l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 mmol/l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TGO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67 U/l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93072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TGP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45 U/l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93072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38" name="Group 102"/>
          <p:cNvGraphicFramePr>
            <a:graphicFrameLocks noGrp="1"/>
          </p:cNvGraphicFramePr>
          <p:nvPr>
            <p:ph sz="half" idx="2"/>
          </p:nvPr>
        </p:nvGraphicFramePr>
        <p:xfrm>
          <a:off x="5003800" y="549275"/>
          <a:ext cx="3440113" cy="5608320"/>
        </p:xfrm>
        <a:graphic>
          <a:graphicData uri="http://schemas.openxmlformats.org/drawingml/2006/table">
            <a:tbl>
              <a:tblPr/>
              <a:tblGrid>
                <a:gridCol w="1862138"/>
                <a:gridCol w="15779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BT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9 mg/dl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93072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7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2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FAL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196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APTT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44.5 seg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93072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Factor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99%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93072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Factor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62%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93072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Factor VII 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58%.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93072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Fibrinogeno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390 mg/dl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93072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Quick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17.3 </a:t>
                      </a:r>
                      <a:r>
                        <a:rPr kumimoji="0" lang="es-ES" sz="2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seg</a:t>
                      </a:r>
                      <a:endParaRPr kumimoji="0" lang="es-E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3072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RIN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1.41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930728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400" smtClean="0">
                <a:latin typeface="Arial" charset="0"/>
              </a:rPr>
              <a:t>EVOLUCION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Paciente continúa con buena evolución con tratamiento no hepatotóxico.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Es dado de alta con seguimiento por consultorios externos.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>
                <a:solidFill>
                  <a:schemeClr val="tx1"/>
                </a:solidFill>
              </a:rPr>
              <a:t>Hepatotoxicidad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800" smtClean="0"/>
              <a:t>Todos los pacientes deben tener hepatograma antes de iniciar el tratamiento.</a:t>
            </a:r>
          </a:p>
          <a:p>
            <a:pPr eaLnBrk="1" hangingPunct="1">
              <a:lnSpc>
                <a:spcPct val="80000"/>
              </a:lnSpc>
            </a:pPr>
            <a:endParaRPr lang="es-ES" sz="2800" smtClean="0"/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Deben ser informados sobre las RAFA, si es posible por escrito.</a:t>
            </a:r>
          </a:p>
          <a:p>
            <a:pPr eaLnBrk="1" hangingPunct="1">
              <a:lnSpc>
                <a:spcPct val="80000"/>
              </a:lnSpc>
            </a:pPr>
            <a:endParaRPr lang="es-ES" sz="2800" smtClean="0"/>
          </a:p>
          <a:p>
            <a:pPr eaLnBrk="1" hangingPunct="1">
              <a:lnSpc>
                <a:spcPct val="80000"/>
              </a:lnSpc>
            </a:pPr>
            <a:r>
              <a:rPr lang="es-ES" sz="2800" smtClean="0"/>
              <a:t>Consultar de inmediato al médico si aparecen: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800" smtClean="0"/>
              <a:t>Náuseas y vómitos persistentes.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800" smtClean="0"/>
              <a:t>Dolor abdominal y/o ictericia.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>
                <a:solidFill>
                  <a:schemeClr val="tx1"/>
                </a:solidFill>
              </a:rPr>
              <a:t>Hepatotoxicidad</a:t>
            </a:r>
            <a:endParaRPr lang="es-A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810500" cy="4310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700" smtClean="0"/>
              <a:t>Puede deberse a toxicidad directa o a mecanismos de hipersensibilidad.</a:t>
            </a:r>
          </a:p>
          <a:p>
            <a:pPr eaLnBrk="1" hangingPunct="1">
              <a:lnSpc>
                <a:spcPct val="80000"/>
              </a:lnSpc>
            </a:pPr>
            <a:r>
              <a:rPr lang="es-ES" sz="2700" smtClean="0"/>
              <a:t>Los fármacos hepatotóxicos son: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200" smtClean="0">
                <a:solidFill>
                  <a:srgbClr val="FFC000"/>
                </a:solidFill>
              </a:rPr>
              <a:t>Isoniacida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200" smtClean="0">
                <a:solidFill>
                  <a:srgbClr val="FFC000"/>
                </a:solidFill>
              </a:rPr>
              <a:t>Rifampicina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200" smtClean="0">
                <a:solidFill>
                  <a:srgbClr val="FFC000"/>
                </a:solidFill>
              </a:rPr>
              <a:t>Pirazinamida</a:t>
            </a:r>
          </a:p>
          <a:p>
            <a:pPr eaLnBrk="1" hangingPunct="1">
              <a:lnSpc>
                <a:spcPct val="80000"/>
              </a:lnSpc>
            </a:pPr>
            <a:r>
              <a:rPr lang="es-ES" sz="2700" smtClean="0"/>
              <a:t>La incidencia de hepatotoxicidad por Isoniacida es de un 1% (Quimioprofilaxis).</a:t>
            </a:r>
          </a:p>
          <a:p>
            <a:pPr eaLnBrk="1" hangingPunct="1">
              <a:lnSpc>
                <a:spcPct val="80000"/>
              </a:lnSpc>
            </a:pPr>
            <a:r>
              <a:rPr lang="es-ES" sz="2700" smtClean="0"/>
              <a:t>La Rifampicina produce toxicidad en un 1,1%, y asociada a la Isoniacida la toxicidad hepática es de un 2,6%.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785938"/>
            <a:ext cx="7921625" cy="3959225"/>
          </a:xfrm>
        </p:spPr>
        <p:txBody>
          <a:bodyPr/>
          <a:lstStyle/>
          <a:p>
            <a:pPr eaLnBrk="1" hangingPunct="1"/>
            <a:r>
              <a:rPr lang="es-ES" sz="2400" smtClean="0"/>
              <a:t>Alteración de las enzimas hepáticas en un 25% es generalmente leve, transitoria y autolimitada aunque no se suspenda la medicación. 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Mas frecuente en los dos primeros meses del tratamiento, puede presentarse en cualquier momento a lo largo de toda la duración del mismo.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La presencia de hepatitis se da en un 1-10%, indistinguible de la hepatitis viral aguda.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71688" y="1000125"/>
            <a:ext cx="50165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300" kern="0" dirty="0" err="1">
                <a:solidFill>
                  <a:srgbClr val="000000"/>
                </a:solidFill>
                <a:latin typeface="Arial Black"/>
                <a:ea typeface="+mj-ea"/>
                <a:cs typeface="+mj-cs"/>
              </a:rPr>
              <a:t>Hepatotoxicidad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85750" y="1714500"/>
            <a:ext cx="8585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677863" algn="l"/>
              </a:tabLst>
            </a:pPr>
            <a:r>
              <a:rPr lang="es-ES" sz="2400" b="1"/>
              <a:t>Dosis</a:t>
            </a:r>
          </a:p>
          <a:p>
            <a:pPr algn="ctr">
              <a:tabLst>
                <a:tab pos="677863" algn="l"/>
              </a:tabLst>
            </a:pPr>
            <a:r>
              <a:rPr lang="es-ES" sz="2400" b="1"/>
              <a:t>Edad</a:t>
            </a:r>
          </a:p>
          <a:p>
            <a:pPr algn="ctr">
              <a:tabLst>
                <a:tab pos="677863" algn="l"/>
              </a:tabLst>
            </a:pPr>
            <a:r>
              <a:rPr lang="es-ES" sz="2400" b="1"/>
              <a:t>Desnutrición</a:t>
            </a:r>
          </a:p>
          <a:p>
            <a:pPr algn="ctr">
              <a:tabLst>
                <a:tab pos="677863" algn="l"/>
              </a:tabLst>
            </a:pPr>
            <a:r>
              <a:rPr lang="es-ES" sz="2400" b="1"/>
              <a:t>Hepatitis crónica por el virus B</a:t>
            </a:r>
          </a:p>
          <a:p>
            <a:pPr algn="ctr">
              <a:tabLst>
                <a:tab pos="677863" algn="l"/>
              </a:tabLst>
            </a:pPr>
            <a:r>
              <a:rPr lang="es-ES" sz="2400" b="1">
                <a:solidFill>
                  <a:srgbClr val="FFC000"/>
                </a:solidFill>
              </a:rPr>
              <a:t>Infección por el virus de la hepatitis C</a:t>
            </a:r>
          </a:p>
          <a:p>
            <a:pPr algn="ctr">
              <a:tabLst>
                <a:tab pos="677863" algn="l"/>
              </a:tabLst>
            </a:pPr>
            <a:r>
              <a:rPr lang="es-ES" sz="2400" b="1">
                <a:solidFill>
                  <a:srgbClr val="FFC000"/>
                </a:solidFill>
              </a:rPr>
              <a:t>Hepatopatía previa</a:t>
            </a:r>
          </a:p>
          <a:p>
            <a:pPr algn="ctr">
              <a:tabLst>
                <a:tab pos="677863" algn="l"/>
              </a:tabLst>
            </a:pPr>
            <a:r>
              <a:rPr lang="es-ES" sz="2400" b="1"/>
              <a:t>Etilismo activo</a:t>
            </a:r>
          </a:p>
          <a:p>
            <a:pPr algn="ctr">
              <a:tabLst>
                <a:tab pos="677863" algn="l"/>
              </a:tabLst>
            </a:pPr>
            <a:r>
              <a:rPr lang="es-ES" sz="2400" b="1"/>
              <a:t>Embarazo en el tercer trimestre</a:t>
            </a:r>
          </a:p>
          <a:p>
            <a:pPr algn="ctr">
              <a:tabLst>
                <a:tab pos="677863" algn="l"/>
              </a:tabLst>
            </a:pPr>
            <a:r>
              <a:rPr lang="es-ES" sz="2400" b="1"/>
              <a:t>Tres meses pos-parto</a:t>
            </a:r>
          </a:p>
          <a:p>
            <a:pPr algn="ctr">
              <a:tabLst>
                <a:tab pos="677863" algn="l"/>
              </a:tabLst>
            </a:pPr>
            <a:r>
              <a:rPr lang="es-ES" sz="2400" b="1"/>
              <a:t>Utilización simultanea de fármacos hepatotóxicos (TARV)</a:t>
            </a:r>
          </a:p>
          <a:p>
            <a:pPr algn="ctr">
              <a:tabLst>
                <a:tab pos="677863" algn="l"/>
              </a:tabLst>
            </a:pPr>
            <a:r>
              <a:rPr lang="es-ES" sz="2400" b="1" u="sng">
                <a:solidFill>
                  <a:srgbClr val="FFC000"/>
                </a:solidFill>
              </a:rPr>
              <a:t>Predisposición genética</a:t>
            </a:r>
            <a:r>
              <a:rPr lang="es-ES" sz="2400" b="1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>
                <a:solidFill>
                  <a:schemeClr val="tx1"/>
                </a:solidFill>
              </a:rPr>
              <a:t>Hepatotoxicidad</a:t>
            </a:r>
            <a:endParaRPr lang="es-A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785938"/>
            <a:ext cx="8215313" cy="4929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Los fármacos implicados cuando predomina la citolisis son la Pirazinamida y la Isoniacida.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La toxicidad por Isoniacida es de presentación más precoz (primeras semanas) que con la Pirazinamida.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La Rifampicina suele ser la implicada en los cuadros de ictericia y colestasis.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>
                <a:solidFill>
                  <a:schemeClr val="tx1"/>
                </a:solidFill>
              </a:rPr>
              <a:t>Hepatotoxicidad</a:t>
            </a:r>
            <a:endParaRPr lang="es-A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s-ES" sz="2800" smtClean="0"/>
              <a:t>Realizar una analítica basal.</a:t>
            </a:r>
          </a:p>
          <a:p>
            <a:pPr algn="just" eaLnBrk="1" hangingPunct="1"/>
            <a:endParaRPr lang="es-ES" sz="2800" smtClean="0"/>
          </a:p>
          <a:p>
            <a:pPr algn="just" eaLnBrk="1" hangingPunct="1"/>
            <a:r>
              <a:rPr lang="es-ES" sz="2800" smtClean="0"/>
              <a:t>Controles de bioquímica hepática periódica:</a:t>
            </a:r>
          </a:p>
          <a:p>
            <a:pPr lvl="1" algn="just" eaLnBrk="1" hangingPunct="1"/>
            <a:r>
              <a:rPr lang="es-ES" sz="2500" smtClean="0"/>
              <a:t>Cada dos semanas          hepatopatía previa.</a:t>
            </a:r>
          </a:p>
          <a:p>
            <a:pPr lvl="1" algn="just" eaLnBrk="1" hangingPunct="1"/>
            <a:r>
              <a:rPr lang="es-ES" sz="2500" smtClean="0"/>
              <a:t>Cada mes           resto de los pacientes.</a:t>
            </a:r>
          </a:p>
          <a:p>
            <a:pPr lvl="1" algn="just" eaLnBrk="1" hangingPunct="1">
              <a:buFontTx/>
              <a:buNone/>
            </a:pPr>
            <a:r>
              <a:rPr lang="es-ES" sz="2500" smtClean="0"/>
              <a:t>   durante los dos primeros meses del tratamiento y en función de los síntomas. 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4429125" y="3714750"/>
            <a:ext cx="647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3214688" y="4143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>
                <a:solidFill>
                  <a:schemeClr val="tx1"/>
                </a:solidFill>
              </a:rPr>
              <a:t>Hepatotoxicidad</a:t>
            </a:r>
            <a:endParaRPr lang="es-A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8"/>
            <a:ext cx="8072437" cy="4572000"/>
          </a:xfrm>
        </p:spPr>
        <p:txBody>
          <a:bodyPr/>
          <a:lstStyle/>
          <a:p>
            <a:pPr eaLnBrk="1" hangingPunct="1"/>
            <a:r>
              <a:rPr lang="es-ES" sz="2800" smtClean="0"/>
              <a:t>En caso de elevaciones de transaminasas por encima de dos veces los valores basales, repetir los controles analíticos cada 7-14 días hasta objetivar normalización.</a:t>
            </a:r>
          </a:p>
          <a:p>
            <a:pPr eaLnBrk="1" hangingPunct="1"/>
            <a:endParaRPr lang="es-ES" sz="2800" smtClean="0"/>
          </a:p>
          <a:p>
            <a:pPr eaLnBrk="1" hangingPunct="1"/>
            <a:r>
              <a:rPr lang="es-ES" sz="2800" smtClean="0"/>
              <a:t>A partir de entonces realizar analítica solo en caso de presentar síntomas sugestivos de hepatitis. </a:t>
            </a:r>
          </a:p>
          <a:p>
            <a:pPr algn="just" eaLnBrk="1" hangingPunct="1"/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000" smtClean="0">
                <a:latin typeface="Arial" charset="0"/>
              </a:rPr>
              <a:t>ANTECEDENTES</a:t>
            </a:r>
            <a:br>
              <a:rPr lang="es-ES" sz="3000" smtClean="0">
                <a:latin typeface="Arial" charset="0"/>
              </a:rPr>
            </a:br>
            <a:r>
              <a:rPr lang="es-ES" sz="3000" smtClean="0">
                <a:latin typeface="Arial" charset="0"/>
              </a:rPr>
              <a:t> PERSONALES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153400" cy="43211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es-ES" sz="2400" smtClean="0"/>
          </a:p>
          <a:p>
            <a:pPr algn="just" eaLnBrk="1" hangingPunct="1">
              <a:lnSpc>
                <a:spcPct val="80000"/>
              </a:lnSpc>
            </a:pPr>
            <a:r>
              <a:rPr lang="es-ES" sz="2400" smtClean="0"/>
              <a:t>Masculino 39 años.</a:t>
            </a:r>
          </a:p>
          <a:p>
            <a:pPr algn="just" eaLnBrk="1" hangingPunct="1">
              <a:lnSpc>
                <a:spcPct val="80000"/>
              </a:lnSpc>
            </a:pPr>
            <a:endParaRPr lang="es-ES" sz="2400" smtClean="0"/>
          </a:p>
          <a:p>
            <a:pPr algn="just" eaLnBrk="1" hangingPunct="1">
              <a:lnSpc>
                <a:spcPct val="80000"/>
              </a:lnSpc>
            </a:pPr>
            <a:r>
              <a:rPr lang="es-ES" sz="2400" smtClean="0"/>
              <a:t>Ex-tabaquismo: 64 pack/years.</a:t>
            </a:r>
          </a:p>
          <a:p>
            <a:pPr algn="just" eaLnBrk="1" hangingPunct="1">
              <a:lnSpc>
                <a:spcPct val="80000"/>
              </a:lnSpc>
            </a:pPr>
            <a:endParaRPr lang="es-ES" sz="2400" smtClean="0"/>
          </a:p>
          <a:p>
            <a:pPr algn="just" eaLnBrk="1" hangingPunct="1">
              <a:lnSpc>
                <a:spcPct val="80000"/>
              </a:lnSpc>
            </a:pPr>
            <a:r>
              <a:rPr lang="es-ES" sz="2400" smtClean="0"/>
              <a:t>Ex-etilista, refiere consumo diario de bebidas alcohólicas hasta hace 2 años.</a:t>
            </a:r>
          </a:p>
          <a:p>
            <a:pPr algn="just" eaLnBrk="1" hangingPunct="1">
              <a:lnSpc>
                <a:spcPct val="80000"/>
              </a:lnSpc>
            </a:pPr>
            <a:endParaRPr lang="es-ES" sz="2400" smtClean="0"/>
          </a:p>
          <a:p>
            <a:pPr algn="just" eaLnBrk="1" hangingPunct="1">
              <a:lnSpc>
                <a:spcPct val="80000"/>
              </a:lnSpc>
            </a:pPr>
            <a:r>
              <a:rPr lang="es-ES" sz="2400" smtClean="0"/>
              <a:t>Consumo de cocaína, marihuana, paco.</a:t>
            </a:r>
          </a:p>
          <a:p>
            <a:pPr algn="just" eaLnBrk="1" hangingPunct="1">
              <a:lnSpc>
                <a:spcPct val="80000"/>
              </a:lnSpc>
            </a:pPr>
            <a:endParaRPr lang="es-ES" sz="2400" smtClean="0"/>
          </a:p>
          <a:p>
            <a:pPr algn="just" eaLnBrk="1" hangingPunct="1">
              <a:lnSpc>
                <a:spcPct val="80000"/>
              </a:lnSpc>
            </a:pPr>
            <a:r>
              <a:rPr lang="es-ES" sz="2400" smtClean="0"/>
              <a:t>Actividad laboral esporádica: pintura, albañilería.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>
                <a:solidFill>
                  <a:schemeClr val="tx1"/>
                </a:solidFill>
              </a:rPr>
              <a:t>Interrupción del tratamiento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215312" cy="4572000"/>
          </a:xfrm>
        </p:spPr>
        <p:txBody>
          <a:bodyPr/>
          <a:lstStyle/>
          <a:p>
            <a:pPr eaLnBrk="1" hangingPunct="1"/>
            <a:r>
              <a:rPr lang="es-ES" sz="2400" smtClean="0"/>
              <a:t>Transaminasas &gt; 3 veces su valor normal en pacientes con síntomas sugestivos de hepatitis.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Transaminasas 5 veces su valor normal en paciente asintomático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Colestasis franca (elevación de FA o GGTP 3 veces por encima de los valores básales)</a:t>
            </a:r>
          </a:p>
          <a:p>
            <a:pPr eaLnBrk="1" hangingPunct="1"/>
            <a:endParaRPr lang="es-ES" sz="2400" smtClean="0"/>
          </a:p>
          <a:p>
            <a:pPr eaLnBrk="1" hangingPunct="1"/>
            <a:r>
              <a:rPr lang="es-ES" sz="2400" smtClean="0"/>
              <a:t>Ictericia (DC por ecografía abdominal otras causas de posible obstrucción de la vía biliar).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46225"/>
            <a:ext cx="828040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600" smtClean="0">
                <a:solidFill>
                  <a:schemeClr val="tx1"/>
                </a:solidFill>
              </a:rPr>
              <a:t>Toxicidad hepática grave</a:t>
            </a:r>
            <a:endParaRPr lang="es-AR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s-ES" sz="2400" smtClean="0"/>
              <a:t>Suspender todo el tratamiento durante 7-10 días.</a:t>
            </a:r>
          </a:p>
          <a:p>
            <a:pPr lvl="1" eaLnBrk="1" hangingPunct="1"/>
            <a:endParaRPr lang="es-ES" sz="2400" smtClean="0"/>
          </a:p>
          <a:p>
            <a:pPr lvl="1" eaLnBrk="1" hangingPunct="1">
              <a:buFontTx/>
              <a:buNone/>
            </a:pPr>
            <a:r>
              <a:rPr lang="es-ES" sz="2400" smtClean="0"/>
              <a:t>Descartar otras causas de daño hepático:</a:t>
            </a:r>
          </a:p>
          <a:p>
            <a:pPr lvl="2" eaLnBrk="1" hangingPunct="1"/>
            <a:r>
              <a:rPr lang="es-ES" sz="2400" smtClean="0"/>
              <a:t>Hepatitis víricas (hepatitis A, B o C) </a:t>
            </a:r>
          </a:p>
          <a:p>
            <a:pPr lvl="2" eaLnBrk="1" hangingPunct="1"/>
            <a:r>
              <a:rPr lang="es-ES" sz="2400" smtClean="0"/>
              <a:t>Uso simultaneo de otros fármacos potencialmente hepatotóxicos.</a:t>
            </a:r>
          </a:p>
          <a:p>
            <a:pPr lvl="2" eaLnBrk="1" hangingPunct="1"/>
            <a:r>
              <a:rPr lang="es-ES" sz="2400" smtClean="0"/>
              <a:t>Anticuerpos anti-nucleares, anti-músculo liso, anti-LKM.</a:t>
            </a:r>
          </a:p>
          <a:p>
            <a:pPr lvl="2" eaLnBrk="1" hangingPunct="1"/>
            <a:r>
              <a:rPr lang="es-ES" sz="2400" smtClean="0"/>
              <a:t>Serología de CMV y mononucleosis.</a:t>
            </a:r>
          </a:p>
          <a:p>
            <a:pPr lvl="2" eaLnBrk="1" hangingPunct="1"/>
            <a:r>
              <a:rPr lang="es-ES" sz="2400" smtClean="0"/>
              <a:t>Ecografía abdominal.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200" smtClean="0">
                <a:solidFill>
                  <a:schemeClr val="tx1"/>
                </a:solidFill>
              </a:rPr>
              <a:t>Toxicidad hepática grave</a:t>
            </a:r>
            <a:endParaRPr lang="es-A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s-ES" sz="2700" smtClean="0"/>
              <a:t>Paciente sin enfermedad pulmonar bacilífera, buen estado general     suspender el tratamiento.</a:t>
            </a:r>
          </a:p>
          <a:p>
            <a:pPr eaLnBrk="1" hangingPunct="1"/>
            <a:r>
              <a:rPr lang="es-ES" sz="2700" smtClean="0"/>
              <a:t>Paciente con enfermedad infecto-contagiosa o formas graves de TBC               utilizar transitoriamente fármacos no hepatotóxicos</a:t>
            </a:r>
          </a:p>
          <a:p>
            <a:pPr lvl="1" eaLnBrk="1" hangingPunct="1"/>
            <a:r>
              <a:rPr lang="es-ES" sz="2200" b="1" smtClean="0">
                <a:solidFill>
                  <a:srgbClr val="FFC000"/>
                </a:solidFill>
              </a:rPr>
              <a:t>Quinolonas</a:t>
            </a:r>
          </a:p>
          <a:p>
            <a:pPr lvl="1" eaLnBrk="1" hangingPunct="1"/>
            <a:r>
              <a:rPr lang="es-ES" sz="2200" b="1" smtClean="0">
                <a:solidFill>
                  <a:srgbClr val="FFC000"/>
                </a:solidFill>
              </a:rPr>
              <a:t>Aminoglucósido</a:t>
            </a:r>
          </a:p>
          <a:p>
            <a:pPr lvl="1" eaLnBrk="1" hangingPunct="1"/>
            <a:r>
              <a:rPr lang="es-ES" sz="2200" b="1" smtClean="0">
                <a:solidFill>
                  <a:srgbClr val="FFC000"/>
                </a:solidFill>
              </a:rPr>
              <a:t>Etambutol y/o Cicloserina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857750" y="257175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929188" y="39290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84248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857375"/>
            <a:ext cx="7696200" cy="4038600"/>
          </a:xfrm>
        </p:spPr>
        <p:txBody>
          <a:bodyPr/>
          <a:lstStyle/>
          <a:p>
            <a:pPr eaLnBrk="1" hangingPunct="1"/>
            <a:r>
              <a:rPr lang="es-ES" i="1" smtClean="0"/>
              <a:t>No existe un consenso sobre la forma de reintroducir los fármacos de primera línea</a:t>
            </a:r>
          </a:p>
          <a:p>
            <a:pPr eaLnBrk="1" hangingPunct="1"/>
            <a:endParaRPr lang="es-ES" b="1" smtClean="0"/>
          </a:p>
          <a:p>
            <a:pPr eaLnBrk="1" hangingPunct="1"/>
            <a:r>
              <a:rPr lang="es-ES" smtClean="0"/>
              <a:t>Si reintroducir todos a la vez a dosis plenas o uno a uno de forma secuencial y a dosis progresivas.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79513"/>
            <a:ext cx="8208962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2 Imagen" descr="mar-del-plata-580x3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7915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357313" y="3286125"/>
            <a:ext cx="3643312" cy="584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AR" sz="3200" dirty="0"/>
              <a:t>Muchas Gracias</a:t>
            </a:r>
          </a:p>
        </p:txBody>
      </p:sp>
      <p:pic>
        <p:nvPicPr>
          <p:cNvPr id="29700" name="3 Imagen" descr="logo_aam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"/>
            <a:ext cx="87677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000" smtClean="0">
                <a:latin typeface="Arial" charset="0"/>
              </a:rPr>
              <a:t>ANTECEDENTES </a:t>
            </a:r>
            <a:br>
              <a:rPr lang="es-ES" sz="3000" smtClean="0">
                <a:latin typeface="Arial" charset="0"/>
              </a:rPr>
            </a:br>
            <a:r>
              <a:rPr lang="es-ES" sz="3000" smtClean="0">
                <a:latin typeface="Arial" charset="0"/>
              </a:rPr>
              <a:t>PATOLOGICOS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smtClean="0"/>
              <a:t>TBC pulmonar 2 años previos a la consulta tratado  con H/R/E/Z durante 2 meses, intercurriendo con hepatotoxicidad a antifimicos. </a:t>
            </a:r>
          </a:p>
          <a:p>
            <a:pPr eaLnBrk="1" hangingPunct="1"/>
            <a:endParaRPr lang="es-ES" sz="2800" smtClean="0"/>
          </a:p>
          <a:p>
            <a:pPr eaLnBrk="1" hangingPunct="1"/>
            <a:r>
              <a:rPr lang="es-ES" sz="2800" smtClean="0"/>
              <a:t>Suspende la medicación no realizando controles posteriores.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000" smtClean="0">
                <a:latin typeface="Arial" charset="0"/>
              </a:rPr>
              <a:t>MOTIVO DE CONSULTA             ENFERMEDAD ACTUAL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smtClean="0"/>
              <a:t>Paciente consulta al Instituto Vaccarezza, baciloscopía positiva, se decide iniciar HREZ (laboratorios: </a:t>
            </a:r>
            <a:r>
              <a:rPr lang="es-ES" sz="2800" smtClean="0">
                <a:solidFill>
                  <a:srgbClr val="930728"/>
                </a:solidFill>
              </a:rPr>
              <a:t>TGP 18 U/l, BT0.6 mg/dl, FAL 193 U/l).</a:t>
            </a:r>
          </a:p>
          <a:p>
            <a:pPr eaLnBrk="1" hangingPunct="1"/>
            <a:endParaRPr lang="es-ES" sz="2800" smtClean="0">
              <a:solidFill>
                <a:srgbClr val="930728"/>
              </a:solidFill>
            </a:endParaRPr>
          </a:p>
          <a:p>
            <a:pPr eaLnBrk="1" hangingPunct="1"/>
            <a:r>
              <a:rPr lang="es-ES" sz="2800" smtClean="0"/>
              <a:t>Es valorado nuevamente a los pocos días Laboratorio: </a:t>
            </a:r>
            <a:r>
              <a:rPr lang="es-ES" sz="2800" smtClean="0">
                <a:solidFill>
                  <a:srgbClr val="930728"/>
                </a:solidFill>
              </a:rPr>
              <a:t>TGP 45 U/l, BT 0.5 mg/dl</a:t>
            </a:r>
            <a:r>
              <a:rPr lang="es-ES" sz="2800" smtClean="0"/>
              <a:t>.</a:t>
            </a:r>
          </a:p>
          <a:p>
            <a:pPr eaLnBrk="1" hangingPunct="1"/>
            <a:endParaRPr lang="es-ES" sz="2800" smtClean="0"/>
          </a:p>
        </p:txBody>
      </p:sp>
      <p:pic>
        <p:nvPicPr>
          <p:cNvPr id="6148" name="Picture 4" descr="DSC00611"/>
          <p:cNvPicPr>
            <a:picLocks noChangeAspect="1" noChangeArrowheads="1"/>
          </p:cNvPicPr>
          <p:nvPr/>
        </p:nvPicPr>
        <p:blipFill>
          <a:blip r:embed="rId3"/>
          <a:srcRect l="24344"/>
          <a:stretch>
            <a:fillRect/>
          </a:stretch>
        </p:blipFill>
        <p:spPr bwMode="auto">
          <a:xfrm>
            <a:off x="642938" y="58738"/>
            <a:ext cx="7993062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000" smtClean="0">
                <a:latin typeface="Arial" charset="0"/>
              </a:rPr>
              <a:t>MOTIVO DE CONSULTA             ENFERMEDAD ACTUAL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386262" cy="4038600"/>
          </a:xfrm>
        </p:spPr>
        <p:txBody>
          <a:bodyPr/>
          <a:lstStyle/>
          <a:p>
            <a:pPr eaLnBrk="1" hangingPunct="1"/>
            <a:r>
              <a:rPr lang="es-ES" sz="2400" smtClean="0"/>
              <a:t>Consulta 15 días posteriores al inicio del tto  por </a:t>
            </a:r>
            <a:r>
              <a:rPr lang="es-ES" sz="2400" smtClean="0">
                <a:solidFill>
                  <a:srgbClr val="930728"/>
                </a:solidFill>
              </a:rPr>
              <a:t>dolor abdominal e ictericia con laboratorio:</a:t>
            </a:r>
            <a:endParaRPr lang="es-ES" sz="2400" smtClean="0"/>
          </a:p>
        </p:txBody>
      </p:sp>
      <p:graphicFrame>
        <p:nvGraphicFramePr>
          <p:cNvPr id="5167" name="Group 47"/>
          <p:cNvGraphicFramePr>
            <a:graphicFrameLocks noGrp="1"/>
          </p:cNvGraphicFramePr>
          <p:nvPr>
            <p:ph sz="half" idx="2"/>
          </p:nvPr>
        </p:nvGraphicFramePr>
        <p:xfrm>
          <a:off x="5508625" y="2060575"/>
          <a:ext cx="2281238" cy="3024189"/>
        </p:xfrm>
        <a:graphic>
          <a:graphicData uri="http://schemas.openxmlformats.org/drawingml/2006/table">
            <a:tbl>
              <a:tblPr/>
              <a:tblGrid>
                <a:gridCol w="842963"/>
                <a:gridCol w="143827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TGP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486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TGO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400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FAL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406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BT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9.5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8.5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BI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30728"/>
                          </a:solidFill>
                          <a:effectLst/>
                          <a:latin typeface="Arial" charset="0"/>
                        </a:rPr>
                        <a:t>1.3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2" name="AutoShape 42"/>
          <p:cNvSpPr>
            <a:spLocks noChangeArrowheads="1"/>
          </p:cNvSpPr>
          <p:nvPr/>
        </p:nvSpPr>
        <p:spPr bwMode="auto">
          <a:xfrm>
            <a:off x="4427538" y="3068638"/>
            <a:ext cx="792162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00113" y="5445125"/>
            <a:ext cx="56165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s-ES" sz="2400">
                <a:solidFill>
                  <a:srgbClr val="930728"/>
                </a:solidFill>
              </a:rPr>
              <a:t>se interna en sala 35 Pabellón Koch</a:t>
            </a: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2" grpId="0" animBg="1"/>
      <p:bldP spid="5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000" smtClean="0">
                <a:latin typeface="Arial" charset="0"/>
              </a:rPr>
              <a:t>EVOLUCION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7696200" cy="4103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Estable hemodinamicamente, con flaping, estuporoso, ictericia generalizada. 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Es evaluado por Hepatología sugieren derivación a unidad de trasplante y manejo en UTI.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Permanece en UTI 6 días luego del ingreso  con los siguientes laboratorios:</a:t>
            </a:r>
          </a:p>
        </p:txBody>
      </p:sp>
      <p:graphicFrame>
        <p:nvGraphicFramePr>
          <p:cNvPr id="7306" name="Group 138"/>
          <p:cNvGraphicFramePr>
            <a:graphicFrameLocks noGrp="1"/>
          </p:cNvGraphicFramePr>
          <p:nvPr>
            <p:ph sz="half" idx="2"/>
          </p:nvPr>
        </p:nvGraphicFramePr>
        <p:xfrm>
          <a:off x="4932363" y="549275"/>
          <a:ext cx="3416300" cy="5943600"/>
        </p:xfrm>
        <a:graphic>
          <a:graphicData uri="http://schemas.openxmlformats.org/drawingml/2006/table">
            <a:tbl>
              <a:tblPr/>
              <a:tblGrid>
                <a:gridCol w="1808162"/>
                <a:gridCol w="1608138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64.5 </a:t>
                      </a: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seg</a:t>
                      </a:r>
                      <a:endParaRPr kumimoji="0" lang="es-E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Factor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26%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 VII-X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Fibrinogeno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Quick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34.9 seg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RIN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3.61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BT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27.2 mg/dl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19.4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BI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7.8 mg/dl</a:t>
                      </a:r>
                      <a:endParaRPr kumimoji="0" lang="es-E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TGO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568 U/l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TGP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569 U/l</a:t>
                      </a:r>
                      <a:endParaRPr kumimoji="0" lang="es-E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07" name="Group 139"/>
          <p:cNvGraphicFramePr>
            <a:graphicFrameLocks noGrp="1"/>
          </p:cNvGraphicFramePr>
          <p:nvPr>
            <p:ph sz="half" idx="1"/>
          </p:nvPr>
        </p:nvGraphicFramePr>
        <p:xfrm>
          <a:off x="762000" y="1844675"/>
          <a:ext cx="2971800" cy="3895725"/>
        </p:xfrm>
        <a:graphic>
          <a:graphicData uri="http://schemas.openxmlformats.org/drawingml/2006/table">
            <a:tbl>
              <a:tblPr/>
              <a:tblGrid>
                <a:gridCol w="1301750"/>
                <a:gridCol w="1670050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Plaquetas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137.000  mm3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Leucocitos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9900 mm3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Glucosa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109 mg/dl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Creatinina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0.6 mg/dl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mmol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 mmol/l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mmol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400" smtClean="0">
                <a:latin typeface="Arial" charset="0"/>
              </a:rPr>
              <a:t>EVOLUCION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700" smtClean="0"/>
              <a:t>En UTI se decide iniciar: Estreptomicina, Etambutol, Moxifloxacina </a:t>
            </a:r>
          </a:p>
          <a:p>
            <a:pPr eaLnBrk="1" hangingPunct="1">
              <a:lnSpc>
                <a:spcPct val="90000"/>
              </a:lnSpc>
            </a:pPr>
            <a:endParaRPr lang="es-ES" sz="2700" smtClean="0"/>
          </a:p>
          <a:p>
            <a:pPr eaLnBrk="1" hangingPunct="1">
              <a:lnSpc>
                <a:spcPct val="90000"/>
              </a:lnSpc>
            </a:pPr>
            <a:r>
              <a:rPr lang="es-ES" sz="2700" smtClean="0"/>
              <a:t>Previa toma de HMC x 2, esputo para gérmenes comunes y urocultivo (Negativos) </a:t>
            </a:r>
          </a:p>
          <a:p>
            <a:pPr eaLnBrk="1" hangingPunct="1">
              <a:lnSpc>
                <a:spcPct val="90000"/>
              </a:lnSpc>
            </a:pPr>
            <a:endParaRPr lang="es-ES" sz="2700" smtClean="0"/>
          </a:p>
          <a:p>
            <a:pPr eaLnBrk="1" hangingPunct="1">
              <a:lnSpc>
                <a:spcPct val="90000"/>
              </a:lnSpc>
            </a:pPr>
            <a:r>
              <a:rPr lang="es-ES" sz="2700" smtClean="0"/>
              <a:t>Permanece estable desde el punto hemodinámico pasa a sala con los siguientes laboratorios: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graphicFrame>
        <p:nvGraphicFramePr>
          <p:cNvPr id="152866" name="Group 290"/>
          <p:cNvGraphicFramePr>
            <a:graphicFrameLocks noGrp="1"/>
          </p:cNvGraphicFramePr>
          <p:nvPr>
            <p:ph sz="half" idx="1"/>
          </p:nvPr>
        </p:nvGraphicFramePr>
        <p:xfrm>
          <a:off x="684213" y="1844675"/>
          <a:ext cx="3771900" cy="4038600"/>
        </p:xfrm>
        <a:graphic>
          <a:graphicData uri="http://schemas.openxmlformats.org/drawingml/2006/table">
            <a:tbl>
              <a:tblPr/>
              <a:tblGrid>
                <a:gridCol w="1951037"/>
                <a:gridCol w="1820863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54.9 seg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Factor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55%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 VII 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Fibrinógeno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 mmol/l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 mmol/l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 mmol/l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2904" name="Group 328"/>
          <p:cNvGraphicFramePr>
            <a:graphicFrameLocks noGrp="1"/>
          </p:cNvGraphicFramePr>
          <p:nvPr>
            <p:ph sz="quarter" idx="2"/>
          </p:nvPr>
        </p:nvGraphicFramePr>
        <p:xfrm>
          <a:off x="4643438" y="188913"/>
          <a:ext cx="3963987" cy="6400800"/>
        </p:xfrm>
        <a:graphic>
          <a:graphicData uri="http://schemas.openxmlformats.org/drawingml/2006/table">
            <a:tbl>
              <a:tblPr/>
              <a:tblGrid>
                <a:gridCol w="1660525"/>
                <a:gridCol w="2303462"/>
              </a:tblGrid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Hto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35.4%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4.110.000 mm3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84.6 fl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31.2 </a:t>
                      </a:r>
                      <a:r>
                        <a:rPr kumimoji="0" lang="es-E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pg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36.8 g/dl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Leucocitos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12.000 mm3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Neutrofilos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45.5%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Linfos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36.4%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Monocitos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Eosinófilos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Creatinina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0.8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Glucosa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135 mg/dl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Plaquetas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537A"/>
                          </a:solidFill>
                          <a:effectLst/>
                          <a:latin typeface="Arial" charset="0"/>
                        </a:rPr>
                        <a:t>123.000 mm3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2906" name="Group 330"/>
          <p:cNvGraphicFramePr>
            <a:graphicFrameLocks noGrp="1"/>
          </p:cNvGraphicFramePr>
          <p:nvPr>
            <p:ph sz="quarter" idx="3"/>
          </p:nvPr>
        </p:nvGraphicFramePr>
        <p:xfrm>
          <a:off x="5429250" y="1857375"/>
          <a:ext cx="2571750" cy="4114800"/>
        </p:xfrm>
        <a:graphic>
          <a:graphicData uri="http://schemas.openxmlformats.org/drawingml/2006/table">
            <a:tbl>
              <a:tblPr/>
              <a:tblGrid>
                <a:gridCol w="963613"/>
                <a:gridCol w="16081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Quick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23.7 seg</a:t>
                      </a:r>
                      <a:endParaRPr kumimoji="0" lang="es-E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19.1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14.2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4.9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57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TGP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123 U/l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126 U/l</a:t>
                      </a:r>
                      <a:endParaRPr kumimoji="0" lang="es-E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13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2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/>
              <a:t>Otros estudios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4260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200" smtClean="0"/>
              <a:t>Serología HIV no reactiva.</a:t>
            </a:r>
          </a:p>
          <a:p>
            <a:pPr eaLnBrk="1" hangingPunct="1">
              <a:lnSpc>
                <a:spcPct val="90000"/>
              </a:lnSpc>
            </a:pPr>
            <a:r>
              <a:rPr lang="es-ES" sz="2200" smtClean="0"/>
              <a:t>Serología Hepatitis: HAV No reactivo, Hepatitis B HBsAg, Anti HBc No reactivo, </a:t>
            </a:r>
            <a:r>
              <a:rPr lang="es-ES" sz="2200" smtClean="0">
                <a:solidFill>
                  <a:srgbClr val="F7537A"/>
                </a:solidFill>
              </a:rPr>
              <a:t>Hepatitis C Anti HVC reactivo RP 27.80</a:t>
            </a:r>
            <a:r>
              <a:rPr lang="es-ES" sz="22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s-ES" sz="2200" smtClean="0"/>
          </a:p>
          <a:p>
            <a:pPr eaLnBrk="1" hangingPunct="1">
              <a:lnSpc>
                <a:spcPct val="90000"/>
              </a:lnSpc>
            </a:pPr>
            <a:r>
              <a:rPr lang="es-ES" sz="2200" smtClean="0">
                <a:solidFill>
                  <a:srgbClr val="F7537A"/>
                </a:solidFill>
              </a:rPr>
              <a:t>PCR Hepatitis C &gt; 100.000</a:t>
            </a:r>
            <a:r>
              <a:rPr lang="es-ES" sz="2200" smtClean="0"/>
              <a:t> </a:t>
            </a:r>
            <a:r>
              <a:rPr lang="es-ES" sz="2200" smtClean="0">
                <a:solidFill>
                  <a:srgbClr val="F7537A"/>
                </a:solidFill>
              </a:rPr>
              <a:t>copias/ml</a:t>
            </a:r>
          </a:p>
          <a:p>
            <a:pPr eaLnBrk="1" hangingPunct="1">
              <a:lnSpc>
                <a:spcPct val="90000"/>
              </a:lnSpc>
            </a:pPr>
            <a:endParaRPr lang="es-ES" sz="2200" smtClean="0">
              <a:solidFill>
                <a:srgbClr val="F7537A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ES" sz="2200" smtClean="0"/>
              <a:t>Ecografía abdominal: Hígado levemente disminuido de tamaño, ecoestructura preservada con leve aumento de la ecogenicidad, vesícula pared 3 mm con pequeña litiasis sin sombra acústica, bazo S/P.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udio">
  <a:themeElements>
    <a:clrScheme name="E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E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1138</TotalTime>
  <Words>1166</Words>
  <Application>Microsoft Office PowerPoint</Application>
  <PresentationFormat>Presentación en pantalla (4:3)</PresentationFormat>
  <Paragraphs>323</Paragraphs>
  <Slides>27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Wingdings</vt:lpstr>
      <vt:lpstr>Times New Roman</vt:lpstr>
      <vt:lpstr>Estudio</vt:lpstr>
      <vt:lpstr>Hepatotoxicidad a antifimicos</vt:lpstr>
      <vt:lpstr>ANTECEDENTES  PERSONALES</vt:lpstr>
      <vt:lpstr>ANTECEDENTES  PATOLOGICOS</vt:lpstr>
      <vt:lpstr>MOTIVO DE CONSULTA             ENFERMEDAD ACTUAL</vt:lpstr>
      <vt:lpstr>MOTIVO DE CONSULTA             ENFERMEDAD ACTUAL</vt:lpstr>
      <vt:lpstr>EVOLUCION</vt:lpstr>
      <vt:lpstr>EVOLUCION</vt:lpstr>
      <vt:lpstr>Diapositiva 8</vt:lpstr>
      <vt:lpstr>Otros estudios</vt:lpstr>
      <vt:lpstr>EVOLUCION</vt:lpstr>
      <vt:lpstr>Diapositiva 11</vt:lpstr>
      <vt:lpstr>EVOLUCION</vt:lpstr>
      <vt:lpstr>Hepatotoxicidad</vt:lpstr>
      <vt:lpstr>Hepatotoxicidad</vt:lpstr>
      <vt:lpstr>Diapositiva 15</vt:lpstr>
      <vt:lpstr>Diapositiva 16</vt:lpstr>
      <vt:lpstr>Hepatotoxicidad</vt:lpstr>
      <vt:lpstr>Hepatotoxicidad</vt:lpstr>
      <vt:lpstr>Hepatotoxicidad</vt:lpstr>
      <vt:lpstr>Interrupción del tratamiento</vt:lpstr>
      <vt:lpstr>Diapositiva 21</vt:lpstr>
      <vt:lpstr>Toxicidad hepática grave</vt:lpstr>
      <vt:lpstr>Toxicidad hepática grave</vt:lpstr>
      <vt:lpstr>Diapositiva 24</vt:lpstr>
      <vt:lpstr>Diapositiva 25</vt:lpstr>
      <vt:lpstr>Diapositiva 26</vt:lpstr>
      <vt:lpstr>Diapositiva 27</vt:lpstr>
    </vt:vector>
  </TitlesOfParts>
  <Company>Charly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Ateneo Neumonologia 30/Abril/2010</dc:title>
  <dc:creator>pc</dc:creator>
  <cp:lastModifiedBy>Ignacio</cp:lastModifiedBy>
  <cp:revision>22</cp:revision>
  <dcterms:created xsi:type="dcterms:W3CDTF">2010-04-29T20:28:29Z</dcterms:created>
  <dcterms:modified xsi:type="dcterms:W3CDTF">2014-10-11T20:03:56Z</dcterms:modified>
</cp:coreProperties>
</file>