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6"/>
  </p:notesMasterIdLst>
  <p:sldIdLst>
    <p:sldId id="259" r:id="rId3"/>
    <p:sldId id="286" r:id="rId4"/>
    <p:sldId id="293" r:id="rId5"/>
    <p:sldId id="261" r:id="rId6"/>
    <p:sldId id="276" r:id="rId7"/>
    <p:sldId id="273" r:id="rId8"/>
    <p:sldId id="283" r:id="rId9"/>
    <p:sldId id="277" r:id="rId10"/>
    <p:sldId id="275" r:id="rId11"/>
    <p:sldId id="278" r:id="rId12"/>
    <p:sldId id="274" r:id="rId13"/>
    <p:sldId id="291" r:id="rId14"/>
    <p:sldId id="292" r:id="rId15"/>
    <p:sldId id="263" r:id="rId16"/>
    <p:sldId id="264" r:id="rId17"/>
    <p:sldId id="288" r:id="rId18"/>
    <p:sldId id="294" r:id="rId19"/>
    <p:sldId id="287" r:id="rId20"/>
    <p:sldId id="289" r:id="rId21"/>
    <p:sldId id="266" r:id="rId22"/>
    <p:sldId id="296" r:id="rId23"/>
    <p:sldId id="295" r:id="rId24"/>
    <p:sldId id="290" r:id="rId2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992832F5-EA01-48E5-B403-87E193F50680}">
          <p14:sldIdLst>
            <p14:sldId id="259"/>
            <p14:sldId id="286"/>
            <p14:sldId id="293"/>
          </p14:sldIdLst>
        </p14:section>
        <p14:section name="Información general del proyecto" id="{087866C3-7028-482C-8D34-6BF5363FBD75}">
          <p14:sldIdLst>
            <p14:sldId id="261"/>
            <p14:sldId id="276"/>
            <p14:sldId id="273"/>
            <p14:sldId id="283"/>
            <p14:sldId id="277"/>
            <p14:sldId id="275"/>
            <p14:sldId id="278"/>
            <p14:sldId id="274"/>
            <p14:sldId id="291"/>
            <p14:sldId id="292"/>
          </p14:sldIdLst>
        </p14:section>
        <p14:section name="Actualización de estado" id="{521DEF98-8796-4632-831A-16252E9A6054}">
          <p14:sldIdLst>
            <p14:sldId id="263"/>
            <p14:sldId id="264"/>
            <p14:sldId id="288"/>
            <p14:sldId id="294"/>
            <p14:sldId id="287"/>
            <p14:sldId id="289"/>
            <p14:sldId id="266"/>
            <p14:sldId id="296"/>
            <p14:sldId id="295"/>
            <p14:sldId id="290"/>
          </p14:sldIdLst>
        </p14:section>
        <p14:section name="Escala de tiempo" id="{CF24EBA6-C924-424D-AC31-A4B9992A87E0}">
          <p14:sldIdLst/>
        </p14:section>
        <p14:section name="Siguientes pasos y elementos de acción" id="{C24C98EC-938D-4034-8DB8-5E8DBF16E3CB}">
          <p14:sldIdLst/>
        </p14:section>
        <p14:section name="Apéndice" id="{E35CCD6A-2288-476E-BC93-C75323AE1F32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576">
          <p15:clr>
            <a:srgbClr val="A4A3A4"/>
          </p15:clr>
        </p15:guide>
        <p15:guide id="3" pos="2880">
          <p15:clr>
            <a:srgbClr val="A4A3A4"/>
          </p15:clr>
        </p15:guide>
        <p15:guide id="4" pos="2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255D8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8187" autoAdjust="0"/>
  </p:normalViewPr>
  <p:slideViewPr>
    <p:cSldViewPr>
      <p:cViewPr>
        <p:scale>
          <a:sx n="82" d="100"/>
          <a:sy n="82" d="100"/>
        </p:scale>
        <p:origin x="-1050" y="192"/>
      </p:cViewPr>
      <p:guideLst>
        <p:guide orient="horz" pos="2160"/>
        <p:guide orient="horz" pos="576"/>
        <p:guide pos="2880"/>
        <p:guide pos="288"/>
      </p:guideLst>
    </p:cSldViewPr>
  </p:slideViewPr>
  <p:outlineViewPr>
    <p:cViewPr>
      <p:scale>
        <a:sx n="33" d="100"/>
        <a:sy n="33" d="100"/>
      </p:scale>
      <p:origin x="0" y="103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BD982B-F274-4BA3-8F19-028AA15117A4}" type="doc">
      <dgm:prSet loTypeId="urn:microsoft.com/office/officeart/2005/8/layout/chevron1" loCatId="process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83BF0D0E-CEE2-4D71-A59A-24428141268C}" type="pres">
      <dgm:prSet presAssocID="{8BBD982B-F274-4BA3-8F19-028AA15117A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</dgm:ptLst>
  <dgm:cxnLst>
    <dgm:cxn modelId="{682E7548-4AF8-4921-B629-7B3FC43AEF53}" type="presOf" srcId="{8BBD982B-F274-4BA3-8F19-028AA15117A4}" destId="{83BF0D0E-CEE2-4D71-A59A-24428141268C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es-ES"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es-ES" sz="1200"/>
            </a:lvl1pPr>
          </a:lstStyle>
          <a:p>
            <a:fld id="{724506C0-3FFE-45A5-803D-9F4FC5464A70}" type="datetimeFigureOut">
              <a:t>13/10/2014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es-ES"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es-ES" sz="1200"/>
            </a:lvl1pPr>
          </a:lstStyle>
          <a:p>
            <a:fld id="{F8646707-6BBD-41A9-B4DF-0C76A73A2D2A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3300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ES"/>
            </a:pPr>
            <a:r>
              <a:rPr lang="es-ES" dirty="0" smtClean="0"/>
              <a:t>Esta plantilla se puede usar como archivo de inicio para proporcionar actualizaciones de los hitos</a:t>
            </a:r>
            <a:r>
              <a:rPr lang="es-ES" baseline="0" dirty="0" smtClean="0"/>
              <a:t> del proyecto.</a:t>
            </a:r>
            <a:endParaRPr lang="es-ES" dirty="0" smtClean="0"/>
          </a:p>
          <a:p>
            <a:endParaRPr lang="es-ES" baseline="0" dirty="0" smtClean="0"/>
          </a:p>
          <a:p>
            <a:pPr lvl="0"/>
            <a:r>
              <a:rPr lang="es-ES" sz="1000" b="1" dirty="0" smtClean="0"/>
              <a:t>Secciones</a:t>
            </a:r>
            <a:endParaRPr lang="es-ES" sz="1000" b="0" dirty="0" smtClean="0"/>
          </a:p>
          <a:p>
            <a:pPr lvl="0"/>
            <a:r>
              <a:rPr lang="es-ES" sz="1000" b="0" dirty="0" smtClean="0"/>
              <a:t>Para agregar secciones, haga clic con el botón secundario del mouse en una diapositiva.</a:t>
            </a:r>
            <a:r>
              <a:rPr lang="es-ES" sz="1000" b="0" baseline="0" dirty="0" smtClean="0"/>
              <a:t> Las secciones pueden ayudarle a organizar las diapositivas o a facilitar la colaboración entre varios autores.</a:t>
            </a:r>
            <a:endParaRPr lang="es-ES" sz="1000" b="0" dirty="0" smtClean="0"/>
          </a:p>
          <a:p>
            <a:pPr lvl="0"/>
            <a:endParaRPr lang="es-ES" sz="1000" b="1" dirty="0" smtClean="0"/>
          </a:p>
          <a:p>
            <a:pPr lvl="0"/>
            <a:r>
              <a:rPr lang="es-ES" sz="1000" b="1" dirty="0" smtClean="0"/>
              <a:t>Notas</a:t>
            </a:r>
          </a:p>
          <a:p>
            <a:pPr lvl="0"/>
            <a:r>
              <a:rPr lang="es-ES" sz="1000" dirty="0" smtClean="0"/>
              <a:t>Use la sección Notas para las notas de entrega o para proporcionar detalles adicionales al público.</a:t>
            </a:r>
            <a:r>
              <a:rPr lang="es-ES" sz="1000" baseline="0" dirty="0" smtClean="0"/>
              <a:t> Vea las notas en la vista Presentación durante la presentación. </a:t>
            </a:r>
          </a:p>
          <a:p>
            <a:pPr lvl="0">
              <a:buFontTx/>
              <a:buNone/>
            </a:pPr>
            <a:r>
              <a:rPr lang="es-ES" sz="1000" dirty="0" smtClean="0"/>
              <a:t>Tenga en cuenta el tamaño de la fuente (es importante para la accesibilidad, visibilidad, grabación en vídeo y producción en línea)</a:t>
            </a:r>
          </a:p>
          <a:p>
            <a:pPr lvl="0"/>
            <a:endParaRPr lang="es-ES" sz="1000" dirty="0" smtClean="0"/>
          </a:p>
          <a:p>
            <a:pPr lvl="0">
              <a:buFontTx/>
              <a:buNone/>
            </a:pPr>
            <a:r>
              <a:rPr lang="es-ES" sz="1000" b="1" dirty="0" smtClean="0"/>
              <a:t>Colores coordinados </a:t>
            </a:r>
          </a:p>
          <a:p>
            <a:pPr lvl="0">
              <a:buFontTx/>
              <a:buNone/>
            </a:pPr>
            <a:r>
              <a:rPr lang="es-ES" sz="1000" dirty="0" smtClean="0"/>
              <a:t>Preste especial atención a los gráficos, diagramas y cuadros de texto.</a:t>
            </a:r>
            <a:r>
              <a:rPr lang="es-ES" sz="1000" baseline="0" dirty="0" smtClean="0"/>
              <a:t> </a:t>
            </a:r>
            <a:endParaRPr lang="es-ES" sz="1000" dirty="0" smtClean="0"/>
          </a:p>
          <a:p>
            <a:pPr lvl="0"/>
            <a:r>
              <a:rPr lang="es-ES" sz="1000" dirty="0" smtClean="0"/>
              <a:t>Tenga en cuenta que los asistentes imprimirán en blanco y negro o </a:t>
            </a:r>
            <a:r>
              <a:rPr lang="es-ES" sz="1000" dirty="0" err="1" smtClean="0"/>
              <a:t>escala de grises</a:t>
            </a:r>
            <a:r>
              <a:rPr lang="es-ES" sz="1000" dirty="0" smtClean="0"/>
              <a:t>. Ejecute una prueba de impresión para asegurarse de que los colores son los correctos cuando se imprime en blanco y negro puros y </a:t>
            </a:r>
            <a:r>
              <a:rPr lang="es-ES" sz="1000" dirty="0" err="1" smtClean="0"/>
              <a:t>escala de grises</a:t>
            </a:r>
            <a:r>
              <a:rPr lang="es-ES" sz="1000" dirty="0" smtClean="0"/>
              <a:t>.</a:t>
            </a:r>
          </a:p>
          <a:p>
            <a:pPr lvl="0">
              <a:buFontTx/>
              <a:buNone/>
            </a:pPr>
            <a:endParaRPr lang="es-ES" sz="1000" dirty="0" smtClean="0"/>
          </a:p>
          <a:p>
            <a:pPr lvl="0">
              <a:buFontTx/>
              <a:buNone/>
            </a:pPr>
            <a:r>
              <a:rPr lang="es-ES" sz="1000" b="1" dirty="0" smtClean="0"/>
              <a:t>Gráficos y tablas</a:t>
            </a:r>
          </a:p>
          <a:p>
            <a:pPr lvl="0"/>
            <a:r>
              <a:rPr lang="es-ES" sz="1000" dirty="0" smtClean="0"/>
              <a:t>En breve: si es posible, use colores y estilos uniformes y que no distraigan.</a:t>
            </a:r>
          </a:p>
          <a:p>
            <a:pPr lvl="0"/>
            <a:r>
              <a:rPr lang="es-ES" sz="1000" dirty="0" smtClean="0"/>
              <a:t>Etiquete todos los gráficos y tablas.</a:t>
            </a:r>
          </a:p>
          <a:p>
            <a:endParaRPr lang="es-ES" dirty="0" smtClean="0"/>
          </a:p>
          <a:p>
            <a:endParaRPr lang="es-E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7569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¿Sobre qué es el proyecto</a:t>
            </a:r>
            <a:r>
              <a:rPr lang="es-ES" baseline="0" dirty="0" smtClean="0"/>
              <a:t> ?</a:t>
            </a:r>
          </a:p>
          <a:p>
            <a:r>
              <a:rPr lang="es-ES" dirty="0" smtClean="0"/>
              <a:t>Defina</a:t>
            </a:r>
            <a:r>
              <a:rPr lang="es-ES" baseline="0" dirty="0" smtClean="0"/>
              <a:t> el objetivo del proyecto</a:t>
            </a:r>
          </a:p>
          <a:p>
            <a:pPr lvl="1"/>
            <a:r>
              <a:rPr lang="es-ES" dirty="0" smtClean="0"/>
              <a:t>¿Es similar a otros proyectos anteriores o es nuevo?</a:t>
            </a:r>
          </a:p>
          <a:p>
            <a:r>
              <a:rPr lang="es-ES" baseline="0" dirty="0" smtClean="0"/>
              <a:t>Defina el ámbito del proyecto</a:t>
            </a:r>
          </a:p>
          <a:p>
            <a:pPr lvl="1"/>
            <a:r>
              <a:rPr lang="es-ES" baseline="0" dirty="0" smtClean="0"/>
              <a:t>¿Es un proyecto independiente o está relacionado con otros proyectos?</a:t>
            </a:r>
          </a:p>
          <a:p>
            <a:pPr lvl="0"/>
            <a:endParaRPr lang="es-ES" baseline="0" dirty="0" smtClean="0"/>
          </a:p>
          <a:p>
            <a:pPr lvl="0"/>
            <a:r>
              <a:rPr lang="es-ES" baseline="0" dirty="0" smtClean="0"/>
              <a:t>* Tenga en cuenta que no se necesita esta diapositiva para las reuniones semanales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6413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baseline="0" dirty="0" smtClean="0"/>
              <a:t>Si hay más de un problema, duplique esta diapositiva tantas veces como sea necesario.</a:t>
            </a:r>
          </a:p>
          <a:p>
            <a:r>
              <a:rPr lang="es-ES" dirty="0" smtClean="0"/>
              <a:t>Ésta y las diapositivas relacionadas</a:t>
            </a:r>
            <a:r>
              <a:rPr lang="es-ES" baseline="0" dirty="0" smtClean="0"/>
              <a:t> se pueden colocar en el apéndice u ocultarlas si fuera necesario.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s-ES" smtClean="0"/>
              <a:pPr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6884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Las siguientes diapositivas</a:t>
            </a:r>
            <a:r>
              <a:rPr lang="es-ES" baseline="0" dirty="0" smtClean="0"/>
              <a:t> muestran distintos ejemplos de escalas de tiempo con elementos gráficos SmartArt.</a:t>
            </a:r>
            <a:endParaRPr lang="es-ES" dirty="0" smtClean="0"/>
          </a:p>
          <a:p>
            <a:r>
              <a:rPr lang="es-ES" dirty="0" smtClean="0"/>
              <a:t>Incluya una escala de tiempo del proyecto, donde se indiquen claramente los hitos y</a:t>
            </a:r>
            <a:r>
              <a:rPr lang="es-ES" baseline="0" dirty="0" smtClean="0"/>
              <a:t> fechas importantes, </a:t>
            </a:r>
            <a:r>
              <a:rPr lang="es-ES" dirty="0" smtClean="0"/>
              <a:t>y resalte dónde se encuentra el proyecto en este momento.</a:t>
            </a:r>
          </a:p>
          <a:p>
            <a:endParaRPr lang="es-ES" dirty="0" smtClean="0"/>
          </a:p>
          <a:p>
            <a:endParaRPr lang="es-E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s-ES" smtClean="0"/>
              <a:pPr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74163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6575" y="503238"/>
            <a:ext cx="3140075" cy="2354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sz="1200" baseline="0" dirty="0" smtClean="0"/>
          </a:p>
        </p:txBody>
      </p:sp>
    </p:spTree>
    <p:extLst>
      <p:ext uri="{BB962C8B-B14F-4D97-AF65-F5344CB8AC3E}">
        <p14:creationId xmlns:p14="http://schemas.microsoft.com/office/powerpoint/2010/main" val="2321647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733203"/>
            <a:ext cx="9144000" cy="61247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77000" y="1295400"/>
            <a:ext cx="901373" cy="901373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91200" y="1905000"/>
            <a:ext cx="1240461" cy="1240461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05600" y="2209800"/>
            <a:ext cx="1828800" cy="1828800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1"/>
            <a:ext cx="7772400" cy="761999"/>
          </a:xfrm>
        </p:spPr>
        <p:txBody>
          <a:bodyPr anchor="t"/>
          <a:lstStyle>
            <a:lvl1pPr algn="l" eaLnBrk="1" latinLnBrk="0" hangingPunct="1">
              <a:defRPr kumimoji="0" lang="es-ES">
                <a:latin typeface="Georgia" pitchFamily="18" charset="0"/>
              </a:defRPr>
            </a:lvl1pPr>
          </a:lstStyle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9948" y="1219200"/>
            <a:ext cx="5275052" cy="1295400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es-ES" sz="1600" baseline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es-ES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es-ES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es-ES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es-ES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es-ES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es-ES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es-ES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es-ES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es-ES"/>
              <a:t>Haga clic para editar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13/10/2014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‹Nº›</a:t>
            </a:fld>
            <a:endParaRPr kumimoji="0"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13/10/2014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‹Nº›</a:t>
            </a:fld>
            <a:endParaRPr kumimoji="0" lang="es-E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y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</p:spPr>
        <p:txBody>
          <a:bodyPr vert="eaVert"/>
          <a:lstStyle/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13/10/2014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‹Nº›</a:t>
            </a:fld>
            <a:endParaRPr kumimoji="0" lang="es-E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/>
          <a:srcRect l="-92" t="50811" r="45394" b="-590"/>
          <a:stretch/>
        </p:blipFill>
        <p:spPr>
          <a:xfrm>
            <a:off x="-13647" y="0"/>
            <a:ext cx="9157648" cy="55822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800" y="1066799"/>
            <a:ext cx="1979920" cy="2013807"/>
          </a:xfrm>
          <a:prstGeom prst="ellipse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68304" y="1905000"/>
            <a:ext cx="5105400" cy="1143001"/>
          </a:xfrm>
        </p:spPr>
        <p:txBody>
          <a:bodyPr anchor="b" anchorCtr="0">
            <a:normAutofit/>
          </a:bodyPr>
          <a:lstStyle>
            <a:lvl1pPr algn="l" eaLnBrk="1" latinLnBrk="0" hangingPunct="1">
              <a:defRPr kumimoji="0" lang="es-ES" sz="3600" b="0" cap="none">
                <a:latin typeface="Georgia" pitchFamily="18" charset="0"/>
              </a:defRPr>
            </a:lvl1pPr>
          </a:lstStyle>
          <a:p>
            <a:r>
              <a:rPr kumimoji="0" lang="es-ES"/>
              <a:t>Haga clic para modificar el estilo de título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0" y="3048000"/>
            <a:ext cx="5105400" cy="1500187"/>
          </a:xfrm>
        </p:spPr>
        <p:txBody>
          <a:bodyPr anchor="t"/>
          <a:lstStyle>
            <a:lvl1pPr marL="0" indent="0" eaLnBrk="1" latinLnBrk="0" hangingPunct="1">
              <a:buNone/>
              <a:defRPr kumimoji="0" lang="es-ES" sz="200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eaLnBrk="1" latinLnBrk="0" hangingPunct="1">
              <a:buNone/>
              <a:defRPr kumimoji="0" lang="es-ES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eaLnBrk="1" latinLnBrk="0" hangingPunct="1">
              <a:buNone/>
              <a:defRPr kumimoji="0" lang="es-ES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eaLnBrk="1" latinLnBrk="0" hangingPunct="1">
              <a:buNone/>
              <a:defRPr kumimoji="0" lang="es-ES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eaLnBrk="1" latinLnBrk="0" hangingPunct="1">
              <a:buNone/>
              <a:defRPr kumimoji="0" lang="es-ES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eaLnBrk="1" latinLnBrk="0" hangingPunct="1">
              <a:buNone/>
              <a:defRPr kumimoji="0" lang="es-ES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eaLnBrk="1" latinLnBrk="0" hangingPunct="1">
              <a:buNone/>
              <a:defRPr kumimoji="0" lang="es-ES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eaLnBrk="1" latinLnBrk="0" hangingPunct="1">
              <a:buNone/>
              <a:defRPr kumimoji="0" lang="es-ES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eaLnBrk="1" latinLnBrk="0" hangingPunct="1">
              <a:buNone/>
              <a:defRPr kumimoji="0" lang="es-ES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13/10/2014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‹Nº›</a:t>
            </a:fld>
            <a:endParaRPr kumimoji="0" lang="es-E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 anchor="t">
            <a:normAutofit/>
          </a:bodyPr>
          <a:lstStyle>
            <a:lvl1pPr algn="l" eaLnBrk="1" latinLnBrk="0" hangingPunct="1">
              <a:defRPr kumimoji="0" lang="es-ES" sz="2800">
                <a:latin typeface="Georgia" pitchFamily="18" charset="0"/>
              </a:defRPr>
            </a:lvl1pPr>
          </a:lstStyle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2900" indent="-34290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kumimoji="0" lang="es-ES" sz="2000">
                <a:latin typeface="Georgia" pitchFamily="18" charset="0"/>
              </a:defRPr>
            </a:lvl1pPr>
            <a:lvl2pPr marL="571500" indent="-22860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kumimoji="0" lang="es-ES" sz="1800">
                <a:latin typeface="Georgia" pitchFamily="18" charset="0"/>
              </a:defRPr>
            </a:lvl2pPr>
            <a:lvl3pPr eaLnBrk="1" latinLnBrk="0" hangingPunct="1">
              <a:defRPr kumimoji="0" lang="es-ES" sz="2000">
                <a:latin typeface="Georgia" pitchFamily="18" charset="0"/>
              </a:defRPr>
            </a:lvl3pPr>
            <a:lvl4pPr eaLnBrk="1" latinLnBrk="0" hangingPunct="1">
              <a:defRPr kumimoji="0" lang="es-ES" sz="2000">
                <a:latin typeface="Georgia" pitchFamily="18" charset="0"/>
              </a:defRPr>
            </a:lvl4pPr>
            <a:lvl5pPr eaLnBrk="1" latinLnBrk="0" hangingPunct="1">
              <a:defRPr kumimoji="0" lang="es-ES" sz="2000">
                <a:latin typeface="Georgia" pitchFamily="18" charset="0"/>
              </a:defRPr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13/10/2014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‹Nº›</a:t>
            </a:fld>
            <a:endParaRPr kumimoji="0" lang="es-E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es-ES" sz="2400"/>
            </a:lvl1pPr>
            <a:lvl2pPr eaLnBrk="1" latinLnBrk="0" hangingPunct="1">
              <a:defRPr kumimoji="0" lang="es-ES" sz="2000"/>
            </a:lvl2pPr>
            <a:lvl3pPr eaLnBrk="1" latinLnBrk="0" hangingPunct="1">
              <a:defRPr kumimoji="0" lang="es-ES" sz="1800"/>
            </a:lvl3pPr>
            <a:lvl4pPr eaLnBrk="1" latinLnBrk="0" hangingPunct="1">
              <a:defRPr kumimoji="0" lang="es-ES" sz="1600"/>
            </a:lvl4pPr>
            <a:lvl5pPr eaLnBrk="1" latinLnBrk="0" hangingPunct="1">
              <a:defRPr kumimoji="0" lang="es-ES" sz="1600"/>
            </a:lvl5pPr>
            <a:lvl6pPr eaLnBrk="1" latinLnBrk="0" hangingPunct="1">
              <a:defRPr kumimoji="0" lang="es-ES" sz="1800"/>
            </a:lvl6pPr>
            <a:lvl7pPr eaLnBrk="1" latinLnBrk="0" hangingPunct="1">
              <a:defRPr kumimoji="0" lang="es-ES" sz="1800"/>
            </a:lvl7pPr>
            <a:lvl8pPr eaLnBrk="1" latinLnBrk="0" hangingPunct="1">
              <a:defRPr kumimoji="0" lang="es-ES" sz="1800"/>
            </a:lvl8pPr>
            <a:lvl9pPr eaLnBrk="1" latinLnBrk="0" hangingPunct="1">
              <a:defRPr kumimoji="0" lang="es-ES" sz="1800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es-ES" sz="2400"/>
            </a:lvl1pPr>
            <a:lvl2pPr eaLnBrk="1" latinLnBrk="0" hangingPunct="1">
              <a:defRPr kumimoji="0" lang="es-ES" sz="2000"/>
            </a:lvl2pPr>
            <a:lvl3pPr eaLnBrk="1" latinLnBrk="0" hangingPunct="1">
              <a:defRPr kumimoji="0" lang="es-ES" sz="1800"/>
            </a:lvl3pPr>
            <a:lvl4pPr eaLnBrk="1" latinLnBrk="0" hangingPunct="1">
              <a:defRPr kumimoji="0" lang="es-ES" sz="1600"/>
            </a:lvl4pPr>
            <a:lvl5pPr eaLnBrk="1" latinLnBrk="0" hangingPunct="1">
              <a:defRPr kumimoji="0" lang="es-ES" sz="1600"/>
            </a:lvl5pPr>
            <a:lvl6pPr eaLnBrk="1" latinLnBrk="0" hangingPunct="1">
              <a:defRPr kumimoji="0" lang="es-ES" sz="1800"/>
            </a:lvl6pPr>
            <a:lvl7pPr eaLnBrk="1" latinLnBrk="0" hangingPunct="1">
              <a:defRPr kumimoji="0" lang="es-ES" sz="1800"/>
            </a:lvl7pPr>
            <a:lvl8pPr eaLnBrk="1" latinLnBrk="0" hangingPunct="1">
              <a:defRPr kumimoji="0" lang="es-ES" sz="1800"/>
            </a:lvl8pPr>
            <a:lvl9pPr eaLnBrk="1" latinLnBrk="0" hangingPunct="1">
              <a:defRPr kumimoji="0" lang="es-ES" sz="1800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13/10/2014</a:t>
            </a:fld>
            <a:endParaRPr kumimoji="0"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‹Nº›</a:t>
            </a:fld>
            <a:endParaRPr kumimoji="0" lang="es-E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09600"/>
          </a:xfrm>
        </p:spPr>
        <p:txBody>
          <a:bodyPr/>
          <a:lstStyle>
            <a:lvl1pPr eaLnBrk="1" latinLnBrk="0" hangingPunct="1">
              <a:defRPr kumimoji="0" lang="es-ES"/>
            </a:lvl1pPr>
          </a:lstStyle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eaLnBrk="1" latinLnBrk="0" hangingPunct="1">
              <a:buNone/>
              <a:defRPr kumimoji="0" lang="es-ES" sz="2000" b="1"/>
            </a:lvl1pPr>
            <a:lvl2pPr marL="457200" indent="0" eaLnBrk="1" latinLnBrk="0" hangingPunct="1">
              <a:buNone/>
              <a:defRPr kumimoji="0" lang="es-ES" sz="2000" b="1"/>
            </a:lvl2pPr>
            <a:lvl3pPr marL="914400" indent="0" eaLnBrk="1" latinLnBrk="0" hangingPunct="1">
              <a:buNone/>
              <a:defRPr kumimoji="0" lang="es-ES" sz="1800" b="1"/>
            </a:lvl3pPr>
            <a:lvl4pPr marL="1371600" indent="0" eaLnBrk="1" latinLnBrk="0" hangingPunct="1">
              <a:buNone/>
              <a:defRPr kumimoji="0" lang="es-ES" sz="1600" b="1"/>
            </a:lvl4pPr>
            <a:lvl5pPr marL="1828800" indent="0" eaLnBrk="1" latinLnBrk="0" hangingPunct="1">
              <a:buNone/>
              <a:defRPr kumimoji="0" lang="es-ES" sz="1600" b="1"/>
            </a:lvl5pPr>
            <a:lvl6pPr marL="2286000" indent="0" eaLnBrk="1" latinLnBrk="0" hangingPunct="1">
              <a:buNone/>
              <a:defRPr kumimoji="0" lang="es-ES" sz="1600" b="1"/>
            </a:lvl6pPr>
            <a:lvl7pPr marL="2743200" indent="0" eaLnBrk="1" latinLnBrk="0" hangingPunct="1">
              <a:buNone/>
              <a:defRPr kumimoji="0" lang="es-ES" sz="1600" b="1"/>
            </a:lvl7pPr>
            <a:lvl8pPr marL="3200400" indent="0" eaLnBrk="1" latinLnBrk="0" hangingPunct="1">
              <a:buNone/>
              <a:defRPr kumimoji="0" lang="es-ES" sz="1600" b="1"/>
            </a:lvl8pPr>
            <a:lvl9pPr marL="3657600" indent="0" eaLnBrk="1" latinLnBrk="0" hangingPunct="1">
              <a:buNone/>
              <a:defRPr kumimoji="0" lang="es-ES" sz="1600" b="1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 eaLnBrk="1" latinLnBrk="0" hangingPunct="1">
              <a:defRPr kumimoji="0" lang="es-ES" sz="2000"/>
            </a:lvl1pPr>
            <a:lvl2pPr eaLnBrk="1" latinLnBrk="0" hangingPunct="1">
              <a:defRPr kumimoji="0" lang="es-ES" sz="1800"/>
            </a:lvl2pPr>
            <a:lvl3pPr eaLnBrk="1" latinLnBrk="0" hangingPunct="1">
              <a:defRPr kumimoji="0" lang="es-ES" sz="1600"/>
            </a:lvl3pPr>
            <a:lvl4pPr eaLnBrk="1" latinLnBrk="0" hangingPunct="1">
              <a:defRPr kumimoji="0" lang="es-ES" sz="1400"/>
            </a:lvl4pPr>
            <a:lvl5pPr eaLnBrk="1" latinLnBrk="0" hangingPunct="1">
              <a:defRPr kumimoji="0" lang="es-ES" sz="1400"/>
            </a:lvl5pPr>
            <a:lvl6pPr eaLnBrk="1" latinLnBrk="0" hangingPunct="1">
              <a:defRPr kumimoji="0" lang="es-ES" sz="1600"/>
            </a:lvl6pPr>
            <a:lvl7pPr eaLnBrk="1" latinLnBrk="0" hangingPunct="1">
              <a:defRPr kumimoji="0" lang="es-ES" sz="1600"/>
            </a:lvl7pPr>
            <a:lvl8pPr eaLnBrk="1" latinLnBrk="0" hangingPunct="1">
              <a:defRPr kumimoji="0" lang="es-ES" sz="1600"/>
            </a:lvl8pPr>
            <a:lvl9pPr eaLnBrk="1" latinLnBrk="0" hangingPunct="1">
              <a:defRPr kumimoji="0" lang="es-ES" sz="1600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eaLnBrk="1" latinLnBrk="0" hangingPunct="1">
              <a:buNone/>
              <a:defRPr kumimoji="0" lang="es-ES" sz="2000" b="1"/>
            </a:lvl1pPr>
            <a:lvl2pPr marL="457200" indent="0" eaLnBrk="1" latinLnBrk="0" hangingPunct="1">
              <a:buNone/>
              <a:defRPr kumimoji="0" lang="es-ES" sz="2000" b="1"/>
            </a:lvl2pPr>
            <a:lvl3pPr marL="914400" indent="0" eaLnBrk="1" latinLnBrk="0" hangingPunct="1">
              <a:buNone/>
              <a:defRPr kumimoji="0" lang="es-ES" sz="1800" b="1"/>
            </a:lvl3pPr>
            <a:lvl4pPr marL="1371600" indent="0" eaLnBrk="1" latinLnBrk="0" hangingPunct="1">
              <a:buNone/>
              <a:defRPr kumimoji="0" lang="es-ES" sz="1600" b="1"/>
            </a:lvl4pPr>
            <a:lvl5pPr marL="1828800" indent="0" eaLnBrk="1" latinLnBrk="0" hangingPunct="1">
              <a:buNone/>
              <a:defRPr kumimoji="0" lang="es-ES" sz="1600" b="1"/>
            </a:lvl5pPr>
            <a:lvl6pPr marL="2286000" indent="0" eaLnBrk="1" latinLnBrk="0" hangingPunct="1">
              <a:buNone/>
              <a:defRPr kumimoji="0" lang="es-ES" sz="1600" b="1"/>
            </a:lvl6pPr>
            <a:lvl7pPr marL="2743200" indent="0" eaLnBrk="1" latinLnBrk="0" hangingPunct="1">
              <a:buNone/>
              <a:defRPr kumimoji="0" lang="es-ES" sz="1600" b="1"/>
            </a:lvl7pPr>
            <a:lvl8pPr marL="3200400" indent="0" eaLnBrk="1" latinLnBrk="0" hangingPunct="1">
              <a:buNone/>
              <a:defRPr kumimoji="0" lang="es-ES" sz="1600" b="1"/>
            </a:lvl8pPr>
            <a:lvl9pPr marL="3657600" indent="0" eaLnBrk="1" latinLnBrk="0" hangingPunct="1">
              <a:buNone/>
              <a:defRPr kumimoji="0" lang="es-ES" sz="1600" b="1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eaLnBrk="1" latinLnBrk="0" hangingPunct="1">
              <a:defRPr kumimoji="0" lang="es-ES" sz="2000"/>
            </a:lvl1pPr>
            <a:lvl2pPr eaLnBrk="1" latinLnBrk="0" hangingPunct="1">
              <a:defRPr kumimoji="0" lang="es-ES" sz="1800"/>
            </a:lvl2pPr>
            <a:lvl3pPr eaLnBrk="1" latinLnBrk="0" hangingPunct="1">
              <a:defRPr kumimoji="0" lang="es-ES" sz="1600"/>
            </a:lvl3pPr>
            <a:lvl4pPr eaLnBrk="1" latinLnBrk="0" hangingPunct="1">
              <a:defRPr kumimoji="0" lang="es-ES" sz="1400"/>
            </a:lvl4pPr>
            <a:lvl5pPr eaLnBrk="1" latinLnBrk="0" hangingPunct="1">
              <a:defRPr kumimoji="0" lang="es-ES" sz="1400"/>
            </a:lvl5pPr>
            <a:lvl6pPr eaLnBrk="1" latinLnBrk="0" hangingPunct="1">
              <a:defRPr kumimoji="0" lang="es-ES" sz="1600"/>
            </a:lvl6pPr>
            <a:lvl7pPr eaLnBrk="1" latinLnBrk="0" hangingPunct="1">
              <a:defRPr kumimoji="0" lang="es-ES" sz="1600"/>
            </a:lvl7pPr>
            <a:lvl8pPr eaLnBrk="1" latinLnBrk="0" hangingPunct="1">
              <a:defRPr kumimoji="0" lang="es-ES" sz="1600"/>
            </a:lvl8pPr>
            <a:lvl9pPr eaLnBrk="1" latinLnBrk="0" hangingPunct="1">
              <a:defRPr kumimoji="0" lang="es-ES" sz="1600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13/10/2014</a:t>
            </a:fld>
            <a:endParaRPr kumimoji="0"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‹Nº›</a:t>
            </a:fld>
            <a:endParaRPr kumimoji="0" lang="es-E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 eaLnBrk="1" latinLnBrk="0" hangingPunct="1">
              <a:defRPr kumimoji="0" lang="es-ES" sz="2800"/>
            </a:lvl1pPr>
          </a:lstStyle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13/10/2014</a:t>
            </a:fld>
            <a:endParaRPr kumimoji="0"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‹Nº›</a:t>
            </a:fld>
            <a:endParaRPr kumimoji="0" lang="es-E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13/10/2014</a:t>
            </a:fld>
            <a:endParaRPr kumimoji="0"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‹Nº›</a:t>
            </a:fld>
            <a:endParaRPr kumimoji="0" lang="es-E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3008313" cy="762000"/>
          </a:xfrm>
        </p:spPr>
        <p:txBody>
          <a:bodyPr anchor="b"/>
          <a:lstStyle>
            <a:lvl1pPr algn="l" eaLnBrk="1" latinLnBrk="0" hangingPunct="1">
              <a:defRPr kumimoji="0" lang="es-ES" sz="2000" b="1"/>
            </a:lvl1pPr>
          </a:lstStyle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111750" cy="5211763"/>
          </a:xfrm>
        </p:spPr>
        <p:txBody>
          <a:bodyPr>
            <a:normAutofit/>
          </a:bodyPr>
          <a:lstStyle>
            <a:lvl1pPr eaLnBrk="1" latinLnBrk="0" hangingPunct="1">
              <a:defRPr kumimoji="0" lang="es-ES" sz="2800"/>
            </a:lvl1pPr>
            <a:lvl2pPr eaLnBrk="1" latinLnBrk="0" hangingPunct="1">
              <a:defRPr kumimoji="0" lang="es-ES" sz="2400"/>
            </a:lvl2pPr>
            <a:lvl3pPr eaLnBrk="1" latinLnBrk="0" hangingPunct="1">
              <a:defRPr kumimoji="0" lang="es-ES" sz="2000"/>
            </a:lvl3pPr>
            <a:lvl4pPr eaLnBrk="1" latinLnBrk="0" hangingPunct="1">
              <a:defRPr kumimoji="0" lang="es-ES" sz="1800"/>
            </a:lvl4pPr>
            <a:lvl5pPr eaLnBrk="1" latinLnBrk="0" hangingPunct="1">
              <a:defRPr kumimoji="0" lang="es-ES" sz="1800"/>
            </a:lvl5pPr>
            <a:lvl6pPr eaLnBrk="1" latinLnBrk="0" hangingPunct="1">
              <a:defRPr kumimoji="0" lang="es-ES" sz="2000"/>
            </a:lvl6pPr>
            <a:lvl7pPr eaLnBrk="1" latinLnBrk="0" hangingPunct="1">
              <a:defRPr kumimoji="0" lang="es-ES" sz="2000"/>
            </a:lvl7pPr>
            <a:lvl8pPr eaLnBrk="1" latinLnBrk="0" hangingPunct="1">
              <a:defRPr kumimoji="0" lang="es-ES" sz="2000"/>
            </a:lvl8pPr>
            <a:lvl9pPr eaLnBrk="1" latinLnBrk="0" hangingPunct="1">
              <a:defRPr kumimoji="0" lang="es-ES" sz="2000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0"/>
            <a:ext cx="3008313" cy="4373563"/>
          </a:xfrm>
        </p:spPr>
        <p:txBody>
          <a:bodyPr/>
          <a:lstStyle>
            <a:lvl1pPr marL="0" indent="0" eaLnBrk="1" latinLnBrk="0" hangingPunct="1">
              <a:buNone/>
              <a:defRPr kumimoji="0" lang="es-ES" sz="1400"/>
            </a:lvl1pPr>
            <a:lvl2pPr marL="457200" indent="0" eaLnBrk="1" latinLnBrk="0" hangingPunct="1">
              <a:buNone/>
              <a:defRPr kumimoji="0" lang="es-ES" sz="1200"/>
            </a:lvl2pPr>
            <a:lvl3pPr marL="914400" indent="0" eaLnBrk="1" latinLnBrk="0" hangingPunct="1">
              <a:buNone/>
              <a:defRPr kumimoji="0" lang="es-ES" sz="1000"/>
            </a:lvl3pPr>
            <a:lvl4pPr marL="1371600" indent="0" eaLnBrk="1" latinLnBrk="0" hangingPunct="1">
              <a:buNone/>
              <a:defRPr kumimoji="0" lang="es-ES" sz="900"/>
            </a:lvl4pPr>
            <a:lvl5pPr marL="1828800" indent="0" eaLnBrk="1" latinLnBrk="0" hangingPunct="1">
              <a:buNone/>
              <a:defRPr kumimoji="0" lang="es-ES" sz="900"/>
            </a:lvl5pPr>
            <a:lvl6pPr marL="2286000" indent="0" eaLnBrk="1" latinLnBrk="0" hangingPunct="1">
              <a:buNone/>
              <a:defRPr kumimoji="0" lang="es-ES" sz="900"/>
            </a:lvl6pPr>
            <a:lvl7pPr marL="2743200" indent="0" eaLnBrk="1" latinLnBrk="0" hangingPunct="1">
              <a:buNone/>
              <a:defRPr kumimoji="0" lang="es-ES" sz="900"/>
            </a:lvl7pPr>
            <a:lvl8pPr marL="3200400" indent="0" eaLnBrk="1" latinLnBrk="0" hangingPunct="1">
              <a:buNone/>
              <a:defRPr kumimoji="0" lang="es-ES" sz="900"/>
            </a:lvl8pPr>
            <a:lvl9pPr marL="3657600" indent="0" eaLnBrk="1" latinLnBrk="0" hangingPunct="1">
              <a:buNone/>
              <a:defRPr kumimoji="0" lang="es-ES" sz="900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13/10/2014</a:t>
            </a:fld>
            <a:endParaRPr kumimoji="0"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‹Nº›</a:t>
            </a:fld>
            <a:endParaRPr kumimoji="0" lang="es-E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es-ES" sz="2000" b="1"/>
            </a:lvl1pPr>
          </a:lstStyle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es-ES" sz="3200"/>
            </a:lvl1pPr>
            <a:lvl2pPr marL="457200" indent="0" eaLnBrk="1" latinLnBrk="0" hangingPunct="1">
              <a:buNone/>
              <a:defRPr kumimoji="0" lang="es-ES" sz="2800"/>
            </a:lvl2pPr>
            <a:lvl3pPr marL="914400" indent="0" eaLnBrk="1" latinLnBrk="0" hangingPunct="1">
              <a:buNone/>
              <a:defRPr kumimoji="0" lang="es-ES" sz="2400"/>
            </a:lvl3pPr>
            <a:lvl4pPr marL="1371600" indent="0" eaLnBrk="1" latinLnBrk="0" hangingPunct="1">
              <a:buNone/>
              <a:defRPr kumimoji="0" lang="es-ES" sz="2000"/>
            </a:lvl4pPr>
            <a:lvl5pPr marL="1828800" indent="0" eaLnBrk="1" latinLnBrk="0" hangingPunct="1">
              <a:buNone/>
              <a:defRPr kumimoji="0" lang="es-ES" sz="2000"/>
            </a:lvl5pPr>
            <a:lvl6pPr marL="2286000" indent="0" eaLnBrk="1" latinLnBrk="0" hangingPunct="1">
              <a:buNone/>
              <a:defRPr kumimoji="0" lang="es-ES" sz="2000"/>
            </a:lvl6pPr>
            <a:lvl7pPr marL="2743200" indent="0" eaLnBrk="1" latinLnBrk="0" hangingPunct="1">
              <a:buNone/>
              <a:defRPr kumimoji="0" lang="es-ES" sz="2000"/>
            </a:lvl7pPr>
            <a:lvl8pPr marL="3200400" indent="0" eaLnBrk="1" latinLnBrk="0" hangingPunct="1">
              <a:buNone/>
              <a:defRPr kumimoji="0" lang="es-ES" sz="2000"/>
            </a:lvl8pPr>
            <a:lvl9pPr marL="3657600" indent="0" eaLnBrk="1" latinLnBrk="0" hangingPunct="1">
              <a:buNone/>
              <a:defRPr kumimoji="0" lang="es-ES" sz="2000"/>
            </a:lvl9pPr>
          </a:lstStyle>
          <a:p>
            <a:pPr eaLnBrk="1" latinLnBrk="0" hangingPunct="1"/>
            <a:r>
              <a:rPr lang="es-ES" smtClean="0"/>
              <a:t>Haga clic en el icono para agregar una imagen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es-ES" sz="1400"/>
            </a:lvl1pPr>
            <a:lvl2pPr marL="457200" indent="0" eaLnBrk="1" latinLnBrk="0" hangingPunct="1">
              <a:buNone/>
              <a:defRPr kumimoji="0" lang="es-ES" sz="1200"/>
            </a:lvl2pPr>
            <a:lvl3pPr marL="914400" indent="0" eaLnBrk="1" latinLnBrk="0" hangingPunct="1">
              <a:buNone/>
              <a:defRPr kumimoji="0" lang="es-ES" sz="1000"/>
            </a:lvl3pPr>
            <a:lvl4pPr marL="1371600" indent="0" eaLnBrk="1" latinLnBrk="0" hangingPunct="1">
              <a:buNone/>
              <a:defRPr kumimoji="0" lang="es-ES" sz="900"/>
            </a:lvl4pPr>
            <a:lvl5pPr marL="1828800" indent="0" eaLnBrk="1" latinLnBrk="0" hangingPunct="1">
              <a:buNone/>
              <a:defRPr kumimoji="0" lang="es-ES" sz="900"/>
            </a:lvl5pPr>
            <a:lvl6pPr marL="2286000" indent="0" eaLnBrk="1" latinLnBrk="0" hangingPunct="1">
              <a:buNone/>
              <a:defRPr kumimoji="0" lang="es-ES" sz="900"/>
            </a:lvl6pPr>
            <a:lvl7pPr marL="2743200" indent="0" eaLnBrk="1" latinLnBrk="0" hangingPunct="1">
              <a:buNone/>
              <a:defRPr kumimoji="0" lang="es-ES" sz="900"/>
            </a:lvl7pPr>
            <a:lvl8pPr marL="3200400" indent="0" eaLnBrk="1" latinLnBrk="0" hangingPunct="1">
              <a:buNone/>
              <a:defRPr kumimoji="0" lang="es-ES" sz="900"/>
            </a:lvl8pPr>
            <a:lvl9pPr marL="3657600" indent="0" eaLnBrk="1" latinLnBrk="0" hangingPunct="1">
              <a:buNone/>
              <a:defRPr kumimoji="0" lang="es-ES" sz="900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13/10/2014</a:t>
            </a:fld>
            <a:endParaRPr kumimoji="0"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‹Nº›</a:t>
            </a:fld>
            <a:endParaRPr kumimoji="0" lang="es-E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es-ES" smtClean="0"/>
              <a:t>Haga clic para modificar el estilo de título del patrón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es-ES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2158D-428B-4987-8B28-745A2AFA1252}" type="datetimeFigureOut">
              <a:t>13/10/2014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es-ES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es-ES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FC477-0A05-4F3E-8EE9-E015C9089D56}" type="slidenum">
              <a:t>‹Nº›</a:t>
            </a:fld>
            <a:endParaRPr kumimoji="0" lang="es-E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44"/>
          <a:stretch/>
        </p:blipFill>
        <p:spPr>
          <a:xfrm>
            <a:off x="-13251" y="0"/>
            <a:ext cx="9157252" cy="6604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es-ES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s-ES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es-ES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s-ES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es-ES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es-ES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s-ES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s-ES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s-ES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s-ES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es-ES"/>
      </a:defPPr>
      <a:lvl1pPr marL="0" algn="l" defTabSz="914400" rtl="0" eaLnBrk="1" latinLnBrk="0" hangingPunct="1">
        <a:defRPr kumimoji="0" lang="es-ES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es-ES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es-ES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es-ES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es-ES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es-ES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es-ES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es-ES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es-ES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9.jpe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8.jpe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translate.googleusercontent.com/translate_c?depth=1&amp;hl=es&amp;prev=/search?q%3Dpregnancy%2Band%2Bsmoking%2Bcessation%26biw%3D1517%26bih%3D693&amp;rurl=translate.google.com.ar&amp;sl=en&amp;u=http://www.surgeongeneral.gov/tobacco/treating_tobacco_use08.pdf&amp;usg=ALkJrhg3lfeWqF-pxW7I7wGvVGJZ_I7lzA" TargetMode="Externa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CASO 3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s-ES" dirty="0" smtClean="0"/>
              <a:t>Dra. Mirta Castro</a:t>
            </a:r>
          </a:p>
          <a:p>
            <a:r>
              <a:rPr lang="es-ES" dirty="0" smtClean="0"/>
              <a:t>Sección: tabaquismo y epidemiologia</a:t>
            </a:r>
          </a:p>
          <a:p>
            <a:r>
              <a:rPr lang="es-ES" dirty="0" smtClean="0"/>
              <a:t>Lunes 13 de octubre de 2014</a:t>
            </a:r>
            <a:endParaRPr lang="es-ES" dirty="0"/>
          </a:p>
        </p:txBody>
      </p:sp>
      <p:pic>
        <p:nvPicPr>
          <p:cNvPr id="1028" name="Picture 4" descr="http://www.aamr.org.ar/42congreso/images/home/logo_disertantes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845" y="0"/>
            <a:ext cx="3005669" cy="3265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1" descr="ISOLOGOS"/>
          <p:cNvPicPr>
            <a:picLocks noChangeAspect="1" noChangeArrowheads="1"/>
          </p:cNvPicPr>
          <p:nvPr/>
        </p:nvPicPr>
        <p:blipFill>
          <a:blip r:embed="rId7" cstate="email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5617" y="6076505"/>
            <a:ext cx="2018383" cy="749713"/>
          </a:xfrm>
          <a:prstGeom prst="rect">
            <a:avLst/>
          </a:prstGeom>
          <a:noFill/>
          <a:ln w="38100">
            <a:solidFill>
              <a:srgbClr val="FF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763" y="0"/>
            <a:ext cx="1475360" cy="1438781"/>
          </a:xfrm>
          <a:prstGeom prst="rect">
            <a:avLst/>
          </a:prstGeom>
        </p:spPr>
      </p:pic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AR" dirty="0" smtClean="0"/>
              <a:t>¿QUE </a:t>
            </a:r>
            <a:r>
              <a:rPr lang="es-AR" dirty="0"/>
              <a:t>INTERVENCIÓN PSICOSOCIAL IMPLEMENTARIA?</a:t>
            </a:r>
          </a:p>
        </p:txBody>
      </p:sp>
      <p:sp>
        <p:nvSpPr>
          <p:cNvPr id="10" name="9 Marcador de contenido"/>
          <p:cNvSpPr>
            <a:spLocks noGrp="1"/>
          </p:cNvSpPr>
          <p:nvPr>
            <p:ph sz="half" idx="2"/>
          </p:nvPr>
        </p:nvSpPr>
        <p:spPr>
          <a:xfrm>
            <a:off x="395536" y="2348880"/>
            <a:ext cx="7952883" cy="3888432"/>
          </a:xfrm>
        </p:spPr>
        <p:txBody>
          <a:bodyPr>
            <a:normAutofit/>
          </a:bodyPr>
          <a:lstStyle/>
          <a:p>
            <a:r>
              <a:rPr lang="es-AR" dirty="0"/>
              <a:t>1- </a:t>
            </a:r>
            <a:r>
              <a:rPr lang="es-AR" dirty="0" smtClean="0"/>
              <a:t>Entregar material de autoayuda y asistencia en línea</a:t>
            </a:r>
          </a:p>
          <a:p>
            <a:pPr marL="0" indent="0">
              <a:buNone/>
            </a:pPr>
            <a:r>
              <a:rPr lang="es-AR" dirty="0" smtClean="0"/>
              <a:t> telefónica para dejar de fumar.</a:t>
            </a:r>
            <a:endParaRPr lang="es-AR" dirty="0"/>
          </a:p>
          <a:p>
            <a:r>
              <a:rPr lang="es-AR" dirty="0"/>
              <a:t>2- </a:t>
            </a:r>
            <a:r>
              <a:rPr lang="es-AR" dirty="0" smtClean="0"/>
              <a:t>Tratamiento individual quincenal</a:t>
            </a:r>
            <a:endParaRPr lang="es-AR" dirty="0"/>
          </a:p>
          <a:p>
            <a:r>
              <a:rPr lang="es-AR" dirty="0" smtClean="0"/>
              <a:t>3- Se consensua con el paciente para realizar tratamiento individual intensivo y psicoterapia</a:t>
            </a:r>
          </a:p>
          <a:p>
            <a:r>
              <a:rPr lang="es-AR" dirty="0" smtClean="0"/>
              <a:t>4–Tratamiento grupal</a:t>
            </a:r>
          </a:p>
          <a:p>
            <a:endParaRPr lang="es-AR" dirty="0"/>
          </a:p>
          <a:p>
            <a:endParaRPr lang="es-AR" dirty="0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157977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286000" y="-8312676"/>
            <a:ext cx="4572000" cy="76020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todo el mundo, aproximadamente 600,000</a:t>
            </a:r>
          </a:p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fumadores murieron en 2011 por exposición</a:t>
            </a:r>
          </a:p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involuntaria al humo de segunda mano. La</a:t>
            </a:r>
          </a:p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exposición al humo de segunda mano ocurre</a:t>
            </a:r>
          </a:p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más frecuencia en la casa, en el lugar de</a:t>
            </a:r>
          </a:p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trabajo y en las áreas públicas, y es especialmente</a:t>
            </a:r>
          </a:p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riesgosa para bebés, niños, mujeres embarazadas y</a:t>
            </a:r>
          </a:p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bebés en gestación.</a:t>
            </a:r>
          </a:p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TABACO FUE LA CAUSA DE</a:t>
            </a:r>
          </a:p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MILLONES DE MUERTES DURANTE</a:t>
            </a:r>
          </a:p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SIGLO XX Y SI LAS TENDENCIAS</a:t>
            </a:r>
          </a:p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ACTUALES CONTINÚAN,</a:t>
            </a:r>
          </a:p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APROXIMADAMENTE MIL MILLONES DE</a:t>
            </a:r>
          </a:p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PERSONAS MORIRÁN DURANTE EL SIGLO</a:t>
            </a:r>
          </a:p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XXI A CAUSA DEL CONSUMO DE TABACO.</a:t>
            </a:r>
          </a:p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muertes causadas por el consumo de tabaco</a:t>
            </a:r>
          </a:p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 completamente evitables, y se deben tomar</a:t>
            </a:r>
          </a:p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medidas a nivel mundial para evitar que muera</a:t>
            </a:r>
          </a:p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persona cada seis segundos debido al</a:t>
            </a:r>
          </a:p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consumo de tabaco y a la exposición al humo</a:t>
            </a:r>
          </a:p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tabaco.</a:t>
            </a:r>
          </a:p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Maldivas—</a:t>
            </a:r>
          </a:p>
          <a:p>
            <a:r>
              <a:rPr lang="es-AR" sz="800" dirty="0">
                <a:solidFill>
                  <a:srgbClr val="8700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25%</a:t>
            </a:r>
          </a:p>
          <a:p>
            <a:r>
              <a:rPr lang="es-AR" sz="800" dirty="0">
                <a:solidFill>
                  <a:srgbClr val="A258A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23%</a:t>
            </a:r>
          </a:p>
          <a:p>
            <a:r>
              <a:rPr lang="es-AR" sz="800" dirty="0">
                <a:solidFill>
                  <a:srgbClr val="8700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21%</a:t>
            </a:r>
          </a:p>
          <a:p>
            <a:r>
              <a:rPr lang="es-AR" sz="800" dirty="0">
                <a:solidFill>
                  <a:srgbClr val="A258A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20% </a:t>
            </a:r>
            <a:r>
              <a:rPr lang="es-AR" sz="800" dirty="0">
                <a:solidFill>
                  <a:srgbClr val="8700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20% </a:t>
            </a:r>
            <a:r>
              <a:rPr lang="es-AR"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Canadá</a:t>
            </a:r>
          </a:p>
          <a:p>
            <a:r>
              <a:rPr lang="es-AR"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Estados Unidos</a:t>
            </a:r>
          </a:p>
          <a:p>
            <a:r>
              <a:rPr lang="es-AR"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América</a:t>
            </a:r>
          </a:p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Reino</a:t>
            </a:r>
          </a:p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Unido</a:t>
            </a:r>
          </a:p>
          <a:p>
            <a:r>
              <a:rPr lang="es-AR" sz="800" dirty="0">
                <a:solidFill>
                  <a:srgbClr val="8700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22% </a:t>
            </a:r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Irlanda</a:t>
            </a:r>
          </a:p>
          <a:p>
            <a:r>
              <a:rPr lang="es-AR" sz="800" dirty="0">
                <a:solidFill>
                  <a:srgbClr val="8700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20%</a:t>
            </a:r>
          </a:p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Islandia</a:t>
            </a:r>
          </a:p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Dinamarca</a:t>
            </a:r>
          </a:p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Porcentaje de muertes</a:t>
            </a:r>
          </a:p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causadas por el tabaco en</a:t>
            </a:r>
          </a:p>
          <a:p>
            <a:r>
              <a:rPr lang="es-AR" sz="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2004</a:t>
            </a:r>
          </a:p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Menos de 5%</a:t>
            </a:r>
          </a:p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5% a 9.9%</a:t>
            </a:r>
          </a:p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10% a 14.9%</a:t>
            </a:r>
          </a:p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15% a 19.9%</a:t>
            </a:r>
          </a:p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20% a 24.9%</a:t>
            </a:r>
          </a:p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25% o más</a:t>
            </a:r>
          </a:p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hay datos</a:t>
            </a:r>
          </a:p>
          <a:p>
            <a:r>
              <a:rPr lang="es-AR" sz="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países marcados con</a:t>
            </a:r>
          </a:p>
          <a:p>
            <a:r>
              <a:rPr lang="es-AR" sz="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porcentajes tienen la</a:t>
            </a:r>
          </a:p>
          <a:p>
            <a:r>
              <a:rPr lang="es-AR" sz="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PROPORCIÓN MÁS ELEVADA</a:t>
            </a:r>
          </a:p>
          <a:p>
            <a:r>
              <a:rPr lang="es-AR" sz="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mortalidad atribuible</a:t>
            </a:r>
          </a:p>
          <a:p>
            <a:r>
              <a:rPr lang="es-AR" sz="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consumo de tabaco</a:t>
            </a:r>
          </a:p>
          <a:p>
            <a:r>
              <a:rPr lang="es-A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Muertes en mujeres</a:t>
            </a:r>
          </a:p>
          <a:p>
            <a:r>
              <a:rPr lang="es-AR" sz="800" i="1" dirty="0">
                <a:solidFill>
                  <a:srgbClr val="8700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Muertes en mujeres 20% y más, 2004</a:t>
            </a:r>
          </a:p>
          <a:p>
            <a:r>
              <a:rPr lang="es-AR" sz="800" dirty="0">
                <a:solidFill>
                  <a:srgbClr val="8700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es-AR" sz="800" dirty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"Uno de cada 8.6 tailandeses</a:t>
            </a:r>
          </a:p>
          <a:p>
            <a:r>
              <a:rPr lang="es-AR" sz="800" dirty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murió [en 2009] por una</a:t>
            </a:r>
          </a:p>
          <a:p>
            <a:r>
              <a:rPr lang="es-AR" sz="800" dirty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 relacionada con el</a:t>
            </a:r>
          </a:p>
          <a:p>
            <a:r>
              <a:rPr lang="es-AR" sz="800" dirty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consumo de tabaco. Tenemos</a:t>
            </a:r>
          </a:p>
          <a:p>
            <a:r>
              <a:rPr lang="es-AR" sz="800" dirty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encargarnos de la</a:t>
            </a:r>
          </a:p>
          <a:p>
            <a:r>
              <a:rPr lang="es-AR" sz="800" dirty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 tabacalera ya que</a:t>
            </a:r>
          </a:p>
          <a:p>
            <a:r>
              <a:rPr lang="es-AR" sz="800" dirty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esto no puede continuar </a:t>
            </a:r>
            <a:r>
              <a:rPr lang="es-AR" sz="800" dirty="0" err="1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</a:t>
            </a:r>
            <a:r>
              <a:rPr lang="es-AR" sz="800" dirty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".</a:t>
            </a:r>
          </a:p>
          <a:p>
            <a:r>
              <a:rPr lang="es-AR" sz="800" i="1" dirty="0" err="1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Prakit</a:t>
            </a:r>
            <a:r>
              <a:rPr lang="es-AR" sz="800" i="1" dirty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800" i="1" dirty="0" err="1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Vathesatogkit</a:t>
            </a:r>
            <a:r>
              <a:rPr lang="es-AR" sz="800" i="1" dirty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800" i="1" dirty="0" err="1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lang="es-AR" sz="800" i="1" dirty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800" i="1" dirty="0" err="1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endParaRPr lang="es-AR" sz="800" i="1" dirty="0">
              <a:solidFill>
                <a:srgbClr val="5A5A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AR" sz="800" i="1" dirty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Smoking and </a:t>
            </a:r>
            <a:r>
              <a:rPr lang="es-AR" sz="800" i="1" dirty="0" err="1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  <a:r>
              <a:rPr lang="es-AR" sz="800" i="1" dirty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800" i="1" dirty="0" err="1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Foundation</a:t>
            </a:r>
            <a:r>
              <a:rPr lang="es-AR" sz="800" i="1" dirty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s-AR" sz="800" i="1" dirty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Tailandia,</a:t>
            </a:r>
            <a:endParaRPr lang="es-A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763" y="0"/>
            <a:ext cx="1475360" cy="1438781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SE DECIDE OPCION 3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CONSENSUAR CON EL PACIENTE DE ACUERDO A SU ETAPA DE PREPARACIÓN Y MOTIVACION REALIZAR TERAPIA INDIVIDUAL INTENSIVA CON UNA SESION SEMANAL DURANTE UN MES</a:t>
            </a:r>
          </a:p>
        </p:txBody>
      </p:sp>
    </p:spTree>
    <p:extLst>
      <p:ext uri="{BB962C8B-B14F-4D97-AF65-F5344CB8AC3E}">
        <p14:creationId xmlns:p14="http://schemas.microsoft.com/office/powerpoint/2010/main" val="29028714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AR" dirty="0" smtClean="0"/>
              <a:t>Intervención intensiva ya que el paciente esta listo para dejar de fumar, por su eficacia, por el mayor tiempo de contacto con el paciente, y por el compromiso del paciente en implementar el tratamiento conjuntamente con la psicoterapia cognitivo conductual.</a:t>
            </a:r>
          </a:p>
          <a:p>
            <a:pPr algn="just"/>
            <a:endParaRPr lang="es-AR" dirty="0"/>
          </a:p>
          <a:p>
            <a:pPr algn="just"/>
            <a:endParaRPr lang="es-AR" dirty="0" smtClean="0"/>
          </a:p>
          <a:p>
            <a:pPr algn="just"/>
            <a:endParaRPr lang="es-AR" dirty="0" smtClean="0"/>
          </a:p>
          <a:p>
            <a:pPr marL="0" indent="0" algn="just">
              <a:buNone/>
            </a:pPr>
            <a:r>
              <a:rPr lang="es-AR" sz="1100" dirty="0" err="1" smtClean="0"/>
              <a:t>Fiore</a:t>
            </a:r>
            <a:r>
              <a:rPr lang="es-AR" sz="1100" dirty="0" smtClean="0"/>
              <a:t> </a:t>
            </a:r>
            <a:r>
              <a:rPr lang="es-AR" sz="1100" dirty="0" err="1" smtClean="0"/>
              <a:t>MC,Jaen</a:t>
            </a:r>
            <a:r>
              <a:rPr lang="es-AR" sz="1100" dirty="0" smtClean="0"/>
              <a:t> </a:t>
            </a:r>
            <a:r>
              <a:rPr lang="es-AR" sz="1100" dirty="0" err="1" smtClean="0"/>
              <a:t>CR,Baker</a:t>
            </a:r>
            <a:r>
              <a:rPr lang="es-AR" sz="1100" dirty="0" smtClean="0"/>
              <a:t> </a:t>
            </a:r>
            <a:r>
              <a:rPr lang="es-AR" sz="1100" dirty="0" err="1" smtClean="0"/>
              <a:t>TB,st</a:t>
            </a:r>
            <a:r>
              <a:rPr lang="es-AR" sz="1100" dirty="0" smtClean="0"/>
              <a:t> al </a:t>
            </a:r>
            <a:r>
              <a:rPr lang="es-AR" sz="1100" dirty="0" err="1" smtClean="0"/>
              <a:t>Treating</a:t>
            </a:r>
            <a:r>
              <a:rPr lang="es-AR" sz="1100" dirty="0" smtClean="0"/>
              <a:t> </a:t>
            </a:r>
            <a:r>
              <a:rPr lang="es-AR" sz="1100" dirty="0" err="1" smtClean="0"/>
              <a:t>Tobacco</a:t>
            </a:r>
            <a:r>
              <a:rPr lang="es-AR" sz="1100" dirty="0" smtClean="0"/>
              <a:t> use and </a:t>
            </a:r>
            <a:r>
              <a:rPr lang="es-AR" sz="1100" dirty="0" err="1" smtClean="0"/>
              <a:t>Dependence</a:t>
            </a:r>
            <a:r>
              <a:rPr lang="es-AR" sz="1100" dirty="0" smtClean="0"/>
              <a:t> 2008 </a:t>
            </a:r>
            <a:r>
              <a:rPr lang="es-AR" sz="1100" dirty="0" err="1" smtClean="0"/>
              <a:t>Update</a:t>
            </a:r>
            <a:r>
              <a:rPr lang="es-AR" sz="1100" dirty="0" smtClean="0"/>
              <a:t> (</a:t>
            </a:r>
            <a:r>
              <a:rPr lang="es-AR" sz="1100" dirty="0" err="1" smtClean="0"/>
              <a:t>Rokville:US</a:t>
            </a:r>
            <a:r>
              <a:rPr lang="es-AR" sz="1100" dirty="0" smtClean="0"/>
              <a:t> </a:t>
            </a:r>
            <a:r>
              <a:rPr lang="es-AR" sz="1100" dirty="0" err="1" smtClean="0"/>
              <a:t>Departament</a:t>
            </a:r>
            <a:r>
              <a:rPr lang="es-AR" sz="1100" dirty="0" smtClean="0"/>
              <a:t> off </a:t>
            </a:r>
            <a:r>
              <a:rPr lang="es-AR" sz="1100" dirty="0" err="1" smtClean="0"/>
              <a:t>Health</a:t>
            </a:r>
            <a:r>
              <a:rPr lang="es-AR" sz="1100" dirty="0" smtClean="0"/>
              <a:t> and Human </a:t>
            </a:r>
            <a:r>
              <a:rPr lang="es-AR" sz="1100" dirty="0" err="1" smtClean="0"/>
              <a:t>Services</a:t>
            </a:r>
            <a:r>
              <a:rPr lang="es-AR" sz="1100" dirty="0" smtClean="0"/>
              <a:t> </a:t>
            </a:r>
            <a:r>
              <a:rPr lang="es-AR" sz="1100" dirty="0" err="1" smtClean="0"/>
              <a:t>Public</a:t>
            </a:r>
            <a:r>
              <a:rPr lang="es-AR" sz="1100" dirty="0" smtClean="0"/>
              <a:t> </a:t>
            </a:r>
            <a:r>
              <a:rPr lang="es-AR" sz="1100" dirty="0" err="1" smtClean="0"/>
              <a:t>health</a:t>
            </a:r>
            <a:r>
              <a:rPr lang="es-AR" sz="1100" dirty="0" smtClean="0"/>
              <a:t> </a:t>
            </a:r>
            <a:r>
              <a:rPr lang="es-AR" sz="1100" dirty="0" err="1" smtClean="0"/>
              <a:t>Service</a:t>
            </a:r>
            <a:r>
              <a:rPr lang="es-AR" sz="1100" dirty="0" smtClean="0"/>
              <a:t> 2008 .</a:t>
            </a:r>
            <a:endParaRPr lang="es-AR" sz="1100" dirty="0"/>
          </a:p>
        </p:txBody>
      </p:sp>
    </p:spTree>
    <p:extLst>
      <p:ext uri="{BB962C8B-B14F-4D97-AF65-F5344CB8AC3E}">
        <p14:creationId xmlns:p14="http://schemas.microsoft.com/office/powerpoint/2010/main" val="1650144202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256584"/>
          </a:xfrm>
        </p:spPr>
        <p:txBody>
          <a:bodyPr>
            <a:normAutofit/>
          </a:bodyPr>
          <a:lstStyle/>
          <a:p>
            <a:pPr algn="just"/>
            <a:r>
              <a:rPr lang="es-AR" sz="4000" dirty="0" smtClean="0"/>
              <a:t>¿INDICARIA TRATAMIENTO  FARMACOLOGICO A ESTE PACIENTE?                                                              </a:t>
            </a:r>
            <a:endParaRPr lang="es-AR" sz="4000" dirty="0"/>
          </a:p>
        </p:txBody>
      </p:sp>
    </p:spTree>
    <p:extLst>
      <p:ext uri="{BB962C8B-B14F-4D97-AF65-F5344CB8AC3E}">
        <p14:creationId xmlns:p14="http://schemas.microsoft.com/office/powerpoint/2010/main" val="1988561631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763" y="0"/>
            <a:ext cx="1475360" cy="1438781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/>
              <a:t>O</a:t>
            </a:r>
            <a:r>
              <a:rPr lang="es-AR" dirty="0" smtClean="0"/>
              <a:t>pciones</a:t>
            </a:r>
            <a:endParaRPr lang="es-AR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AR" dirty="0"/>
              <a:t>1- </a:t>
            </a:r>
            <a:r>
              <a:rPr lang="es-AR" dirty="0" smtClean="0"/>
              <a:t>NO, SOLO TERAPIA </a:t>
            </a:r>
            <a:r>
              <a:rPr lang="es-AR" dirty="0"/>
              <a:t>COGNITIVO CONDUCTUAL </a:t>
            </a:r>
            <a:r>
              <a:rPr lang="es-AR" dirty="0" smtClean="0"/>
              <a:t> Y CONTROL EN SESIONES SEMANALES.</a:t>
            </a:r>
          </a:p>
          <a:p>
            <a:pPr marL="0" indent="0">
              <a:buNone/>
            </a:pPr>
            <a:r>
              <a:rPr lang="es-AR" dirty="0" smtClean="0"/>
              <a:t> </a:t>
            </a:r>
            <a:endParaRPr lang="es-AR" dirty="0"/>
          </a:p>
          <a:p>
            <a:r>
              <a:rPr lang="es-AR" dirty="0" smtClean="0"/>
              <a:t>2- SI FIJAR FECHA DE ABANDONO Y LUEGO CON SUSTITUTOS </a:t>
            </a:r>
            <a:r>
              <a:rPr lang="es-AR" dirty="0"/>
              <a:t>DE NICOTINA PARCHES DE NICOTINA </a:t>
            </a:r>
            <a:r>
              <a:rPr lang="es-AR" dirty="0"/>
              <a:t> </a:t>
            </a:r>
            <a:r>
              <a:rPr lang="es-AR" dirty="0" smtClean="0"/>
              <a:t>21 mg</a:t>
            </a:r>
            <a:r>
              <a:rPr lang="es-AR" dirty="0" smtClean="0"/>
              <a:t>/24HS DURANTE  4 SEMANAS.</a:t>
            </a:r>
            <a:endParaRPr lang="es-AR" dirty="0" smtClean="0"/>
          </a:p>
          <a:p>
            <a:endParaRPr lang="es-AR" dirty="0"/>
          </a:p>
          <a:p>
            <a:r>
              <a:rPr lang="es-AR" dirty="0" smtClean="0"/>
              <a:t>3-SI  FIJAR FECHA DE ABANDONO Y CONBUPROPION </a:t>
            </a:r>
            <a:r>
              <a:rPr lang="es-AR" dirty="0"/>
              <a:t>150 MG /</a:t>
            </a:r>
            <a:r>
              <a:rPr lang="es-AR" dirty="0" smtClean="0"/>
              <a:t>DIA y </a:t>
            </a:r>
            <a:r>
              <a:rPr lang="es-AR" dirty="0" smtClean="0"/>
              <a:t>PSICOTERAPIA</a:t>
            </a:r>
            <a:endParaRPr lang="es-AR" dirty="0" smtClean="0"/>
          </a:p>
          <a:p>
            <a:endParaRPr lang="es-AR" dirty="0"/>
          </a:p>
          <a:p>
            <a:r>
              <a:rPr lang="es-AR" dirty="0" smtClean="0"/>
              <a:t>4-SI FIJAR DIA “D” Y  CON TERAPIA </a:t>
            </a:r>
            <a:r>
              <a:rPr lang="es-AR" dirty="0"/>
              <a:t>COMBINADA  BUPROPION 300mg/día Y SUSTITUTOS DE NICOTINA  parches de nicotina </a:t>
            </a:r>
            <a:r>
              <a:rPr lang="es-AR" dirty="0" smtClean="0"/>
              <a:t>21mg/día</a:t>
            </a:r>
            <a:r>
              <a:rPr lang="es-AR" dirty="0" smtClean="0"/>
              <a:t>, durante 8 semanas  </a:t>
            </a:r>
            <a:r>
              <a:rPr lang="es-AR" dirty="0" smtClean="0"/>
              <a:t>conjuntamente con psicoterapia cognitivo conductual</a:t>
            </a:r>
            <a:endParaRPr lang="es-AR" dirty="0"/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86800" y="3276600"/>
            <a:ext cx="7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763" y="0"/>
            <a:ext cx="1475360" cy="1438781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9712" y="914400"/>
            <a:ext cx="6707088" cy="914400"/>
          </a:xfrm>
        </p:spPr>
        <p:txBody>
          <a:bodyPr/>
          <a:lstStyle/>
          <a:p>
            <a:r>
              <a:rPr lang="es-AR" dirty="0" smtClean="0"/>
              <a:t>Realizó tratamiento con: opción 4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BUPROPION 300MG/DIA  Y TERAPIA DE SUSTITUCIÓN NICOTINICA PARCHES DE NICOTINA </a:t>
            </a:r>
            <a:r>
              <a:rPr lang="es-AR" dirty="0" smtClean="0"/>
              <a:t>21MG/DIA </a:t>
            </a:r>
            <a:r>
              <a:rPr lang="es-AR" dirty="0" smtClean="0"/>
              <a:t> DURANTE 6 SEMANAS CON  </a:t>
            </a:r>
            <a:r>
              <a:rPr lang="es-AR" dirty="0"/>
              <a:t>CON TERAPIA PSICOLOGICA COGNITIVO </a:t>
            </a:r>
            <a:r>
              <a:rPr lang="es-AR" dirty="0" smtClean="0"/>
              <a:t>CONDUCTUAL DE SOSTEN.</a:t>
            </a:r>
            <a:endParaRPr lang="es-AR" dirty="0"/>
          </a:p>
          <a:p>
            <a:pPr marL="0" indent="0">
              <a:buNone/>
            </a:pPr>
            <a:endParaRPr lang="es-AR" dirty="0"/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25000" lnSpcReduction="20000"/>
          </a:bodyPr>
          <a:lstStyle/>
          <a:p>
            <a:r>
              <a:rPr lang="es-AR" sz="8000" dirty="0" smtClean="0"/>
              <a:t>Se utilizó asociación BUPROPION y PARCHES DE NICOTINA</a:t>
            </a:r>
          </a:p>
          <a:p>
            <a:r>
              <a:rPr lang="es-AR" sz="8000" dirty="0" smtClean="0"/>
              <a:t>A fin de utilizar drogas de primera línea  sin antecedentes previos de uso de ninguna medicación</a:t>
            </a:r>
          </a:p>
          <a:p>
            <a:r>
              <a:rPr lang="es-AR" sz="8000" dirty="0" smtClean="0"/>
              <a:t>2Intentos espontáneos fallidos previos </a:t>
            </a:r>
          </a:p>
          <a:p>
            <a:r>
              <a:rPr lang="es-AR" sz="8000" dirty="0" smtClean="0"/>
              <a:t>Por la dependencia intensa a nicotina</a:t>
            </a:r>
          </a:p>
          <a:p>
            <a:r>
              <a:rPr lang="es-AR" sz="8000" dirty="0" smtClean="0"/>
              <a:t>Por  depresión leve en su evaluación</a:t>
            </a:r>
          </a:p>
          <a:p>
            <a:r>
              <a:rPr lang="es-AR" sz="8000" dirty="0" smtClean="0"/>
              <a:t>Evitar incremento de peso aun mayor</a:t>
            </a:r>
          </a:p>
          <a:p>
            <a:r>
              <a:rPr lang="es-AR" sz="8000" dirty="0" smtClean="0"/>
              <a:t>Disminuir la compulsión por fumar</a:t>
            </a:r>
          </a:p>
          <a:p>
            <a:r>
              <a:rPr lang="es-AR" sz="8000" dirty="0" smtClean="0"/>
              <a:t>Aminorar la abstinencia</a:t>
            </a:r>
          </a:p>
          <a:p>
            <a:endParaRPr lang="es-AR" sz="8000" dirty="0"/>
          </a:p>
          <a:p>
            <a:endParaRPr lang="es-AR" sz="8000" dirty="0" smtClean="0"/>
          </a:p>
          <a:p>
            <a:endParaRPr lang="es-AR" dirty="0" smtClean="0"/>
          </a:p>
          <a:p>
            <a:endParaRPr lang="es-AR" dirty="0"/>
          </a:p>
          <a:p>
            <a:endParaRPr lang="es-AR" dirty="0" smtClean="0"/>
          </a:p>
          <a:p>
            <a:endParaRPr lang="es-AR" dirty="0"/>
          </a:p>
          <a:p>
            <a:endParaRPr lang="es-AR" dirty="0" smtClean="0"/>
          </a:p>
          <a:p>
            <a:pPr marL="0" indent="0">
              <a:buNone/>
            </a:pPr>
            <a:r>
              <a:rPr lang="es-AR" sz="4000" dirty="0" err="1" smtClean="0"/>
              <a:t>Nilsen</a:t>
            </a:r>
            <a:r>
              <a:rPr lang="es-AR" sz="4000" dirty="0" smtClean="0"/>
              <a:t> </a:t>
            </a:r>
            <a:r>
              <a:rPr lang="es-AR" sz="4000" dirty="0" err="1" smtClean="0"/>
              <a:t>K,FioreMC,Cost-benefit</a:t>
            </a:r>
            <a:r>
              <a:rPr lang="es-AR" sz="4000" dirty="0" smtClean="0"/>
              <a:t> </a:t>
            </a:r>
            <a:r>
              <a:rPr lang="es-AR" sz="4000" dirty="0" err="1" smtClean="0"/>
              <a:t>analysis</a:t>
            </a:r>
            <a:r>
              <a:rPr lang="es-AR" sz="4000" dirty="0" smtClean="0"/>
              <a:t> of </a:t>
            </a:r>
            <a:r>
              <a:rPr lang="es-AR" sz="4000" dirty="0" err="1" smtClean="0"/>
              <a:t>sustained</a:t>
            </a:r>
            <a:r>
              <a:rPr lang="es-AR" sz="4000" dirty="0" smtClean="0"/>
              <a:t> </a:t>
            </a:r>
            <a:r>
              <a:rPr lang="es-AR" sz="4000" dirty="0" err="1" smtClean="0"/>
              <a:t>release</a:t>
            </a:r>
            <a:r>
              <a:rPr lang="es-AR" sz="4000" dirty="0" smtClean="0"/>
              <a:t> </a:t>
            </a:r>
            <a:r>
              <a:rPr lang="es-AR" sz="4000" dirty="0" err="1" smtClean="0"/>
              <a:t>bupropion</a:t>
            </a:r>
            <a:r>
              <a:rPr lang="es-AR" sz="4000" dirty="0" smtClean="0"/>
              <a:t>, </a:t>
            </a:r>
            <a:r>
              <a:rPr lang="es-AR" sz="4000" dirty="0" err="1" smtClean="0"/>
              <a:t>nicotine</a:t>
            </a:r>
            <a:r>
              <a:rPr lang="es-AR" sz="4000" dirty="0" smtClean="0"/>
              <a:t> </a:t>
            </a:r>
            <a:r>
              <a:rPr lang="es-AR" sz="4000" dirty="0" err="1" smtClean="0"/>
              <a:t>patch,or</a:t>
            </a:r>
            <a:r>
              <a:rPr lang="es-AR" sz="4000" dirty="0" smtClean="0"/>
              <a:t> </a:t>
            </a:r>
            <a:r>
              <a:rPr lang="es-AR" sz="4000" dirty="0" err="1" smtClean="0"/>
              <a:t>both</a:t>
            </a:r>
            <a:r>
              <a:rPr lang="es-AR" sz="4000" dirty="0" smtClean="0"/>
              <a:t> </a:t>
            </a:r>
            <a:r>
              <a:rPr lang="es-AR" sz="4000" dirty="0" err="1" smtClean="0"/>
              <a:t>for</a:t>
            </a:r>
            <a:r>
              <a:rPr lang="es-AR" sz="4000" dirty="0" smtClean="0"/>
              <a:t> smoking </a:t>
            </a:r>
            <a:r>
              <a:rPr lang="es-AR" sz="4000" dirty="0" err="1" smtClean="0"/>
              <a:t>cessation</a:t>
            </a:r>
            <a:r>
              <a:rPr lang="es-AR" sz="4000" dirty="0" smtClean="0"/>
              <a:t>. </a:t>
            </a:r>
            <a:r>
              <a:rPr lang="es-AR" sz="4000" dirty="0" err="1" smtClean="0"/>
              <a:t>Prev</a:t>
            </a:r>
            <a:r>
              <a:rPr lang="es-AR" sz="4000" dirty="0" smtClean="0"/>
              <a:t> </a:t>
            </a:r>
            <a:r>
              <a:rPr lang="es-AR" sz="4000" dirty="0" err="1" smtClean="0"/>
              <a:t>Med</a:t>
            </a:r>
            <a:r>
              <a:rPr lang="es-AR" sz="4000" dirty="0" smtClean="0"/>
              <a:t> 2000.30(3):209-16</a:t>
            </a:r>
            <a:endParaRPr lang="es-AR" sz="4000" dirty="0"/>
          </a:p>
        </p:txBody>
      </p:sp>
    </p:spTree>
    <p:extLst>
      <p:ext uri="{BB962C8B-B14F-4D97-AF65-F5344CB8AC3E}">
        <p14:creationId xmlns:p14="http://schemas.microsoft.com/office/powerpoint/2010/main" val="2923059730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A LOS 14 DIAS LOGRÓ CESACIÓN TABAQUICA TOTAL CON BUENA TOLERANCIA Y MOTIVACION, TIENE CONTENCION SOCIAL Y FAMILIAR.Y PIDE LICENCIA LABORAL PARA NO EXPONERSE AL </a:t>
            </a:r>
            <a:r>
              <a:rPr lang="es-AR" dirty="0" smtClean="0"/>
              <a:t>STRESS </a:t>
            </a:r>
            <a:r>
              <a:rPr lang="es-AR" dirty="0"/>
              <a:t>DE SU </a:t>
            </a:r>
            <a:r>
              <a:rPr lang="es-AR" dirty="0" smtClean="0"/>
              <a:t>TRABAJO DURANTE 1 MES.</a:t>
            </a:r>
          </a:p>
          <a:p>
            <a:r>
              <a:rPr lang="es-AR" dirty="0" smtClean="0"/>
              <a:t>ASISTE A LOS CONTROLES SEMANALES DE CESACIÓN PERO DISCONTINUA LAS SESIONES DE PSICOTERAPIA.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64545007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El paciente: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92500" lnSpcReduction="20000"/>
          </a:bodyPr>
          <a:lstStyle/>
          <a:p>
            <a:r>
              <a:rPr lang="es-AR" dirty="0"/>
              <a:t>PRESENTA A LOS 60 DÍAS DE ABSTINENCIA ,CRISIS DE ANGUSTIA SEVERA Y SINDROME DE </a:t>
            </a:r>
            <a:r>
              <a:rPr lang="es-AR" dirty="0" smtClean="0"/>
              <a:t>PANICO E IRRITABILIDAD  </a:t>
            </a:r>
            <a:r>
              <a:rPr lang="es-AR" dirty="0"/>
              <a:t>QUE REQUIERE INTERNACIÓN POR  </a:t>
            </a:r>
            <a:r>
              <a:rPr lang="es-AR" dirty="0" smtClean="0"/>
              <a:t>15 </a:t>
            </a:r>
            <a:r>
              <a:rPr lang="es-AR" dirty="0"/>
              <a:t>DIAS, EN CENTRO DE SALUD MENTAL </a:t>
            </a:r>
            <a:r>
              <a:rPr lang="es-AR" dirty="0" smtClean="0"/>
              <a:t>POR VIOLENCIA FAMILIAR E  </a:t>
            </a:r>
            <a:r>
              <a:rPr lang="es-AR" dirty="0"/>
              <a:t>INTENTO DE AUTO AGRESIÓN RECIBE </a:t>
            </a:r>
            <a:r>
              <a:rPr lang="es-AR" dirty="0" smtClean="0"/>
              <a:t>TRATAMIENTO PSIQUIATRICO Y FARMACOLOGICO  </a:t>
            </a:r>
            <a:r>
              <a:rPr lang="es-AR" dirty="0"/>
              <a:t>CON SERTRALINA 50 MG /DIA Y PREGABALINA 75 MG/DIA Y CLONAZEPAN 2MG /DIA </a:t>
            </a:r>
            <a:r>
              <a:rPr lang="es-AR" dirty="0" smtClean="0"/>
              <a:t>CON BUENA EVOLUCIÓN.</a:t>
            </a:r>
            <a:endParaRPr lang="es-AR" dirty="0"/>
          </a:p>
          <a:p>
            <a:r>
              <a:rPr lang="es-AR" dirty="0" smtClean="0"/>
              <a:t>ES EXTERNADO CON CONTROL POR PSIQUIATRIA  </a:t>
            </a:r>
            <a:r>
              <a:rPr lang="es-AR" dirty="0"/>
              <a:t>y PSICOTERAPIA </a:t>
            </a:r>
            <a:r>
              <a:rPr lang="es-AR" dirty="0" smtClean="0"/>
              <a:t>SEMANAL</a:t>
            </a:r>
            <a:endParaRPr lang="es-AR" dirty="0"/>
          </a:p>
          <a:p>
            <a:r>
              <a:rPr lang="es-AR" dirty="0"/>
              <a:t>RECAIDA DE TABAQUISMO DE </a:t>
            </a:r>
            <a:r>
              <a:rPr lang="es-AR" dirty="0" smtClean="0"/>
              <a:t>30 </a:t>
            </a:r>
            <a:r>
              <a:rPr lang="es-AR" dirty="0"/>
              <a:t>CIGARRILLOS /DIA, AUNQUE PERSISTE CON ALTA </a:t>
            </a:r>
            <a:r>
              <a:rPr lang="es-AR" dirty="0" smtClean="0"/>
              <a:t>MOTIVACIÓN POR LO QUE CONSULTA NUEVAMENTE A LOS 3 MESES DE SU EPISODIO.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87528939"/>
      </p:ext>
    </p:extLst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 fontScale="92500"/>
          </a:bodyPr>
          <a:lstStyle/>
          <a:p>
            <a:r>
              <a:rPr lang="es-AR" dirty="0" smtClean="0"/>
              <a:t>Tabaquismo precede al inicio de los trastornos de ansiedad y aumenta el riesgo de desarrollar  síndrome de pánico y ansiedad generalizada .</a:t>
            </a:r>
          </a:p>
          <a:p>
            <a:r>
              <a:rPr lang="es-AR" dirty="0" smtClean="0"/>
              <a:t>Reforzar  que  al superar la  abstinencia también mejorará su ansiedad  y explicar el mecanismo de refuerzo negativo.</a:t>
            </a:r>
          </a:p>
          <a:p>
            <a:r>
              <a:rPr lang="es-AR" dirty="0" smtClean="0"/>
              <a:t>Un mecanismo propuesto  para el Síndrome de pánico y el tabaquismo es el de incremento de síntomas autonómicos generados por la nicotina atreves del incremento de adrenalina y noradrenalina que aumentan los síntomas de ansiedad</a:t>
            </a:r>
          </a:p>
          <a:p>
            <a:r>
              <a:rPr lang="es-AR" dirty="0" smtClean="0"/>
              <a:t>Temor a las sensaciones corporales que padece al dejar de fumar.</a:t>
            </a:r>
          </a:p>
          <a:p>
            <a:r>
              <a:rPr lang="es-AR" dirty="0" err="1" smtClean="0"/>
              <a:t>Bupropion</a:t>
            </a:r>
            <a:r>
              <a:rPr lang="es-AR" dirty="0" smtClean="0"/>
              <a:t> es antidepresivo con efecto activador y puede exacerbar la ansiedad si no están tratados específicamente.</a:t>
            </a:r>
          </a:p>
          <a:p>
            <a:pPr marL="0" indent="0">
              <a:buNone/>
            </a:pPr>
            <a:endParaRPr lang="es-AR" dirty="0" smtClean="0"/>
          </a:p>
          <a:p>
            <a:pPr marL="0" indent="0" algn="just">
              <a:buNone/>
            </a:pPr>
            <a:r>
              <a:rPr lang="es-AR" sz="1100" dirty="0" err="1" smtClean="0"/>
              <a:t>GoldsteinM,Pharmacotherapy</a:t>
            </a:r>
            <a:r>
              <a:rPr lang="es-AR" sz="1100" dirty="0" smtClean="0"/>
              <a:t> </a:t>
            </a:r>
            <a:r>
              <a:rPr lang="es-AR" sz="1100" dirty="0" err="1" smtClean="0"/>
              <a:t>for</a:t>
            </a:r>
            <a:r>
              <a:rPr lang="es-AR" sz="1100" dirty="0" smtClean="0"/>
              <a:t> smoking </a:t>
            </a:r>
            <a:r>
              <a:rPr lang="es-AR" sz="1100" dirty="0" err="1" smtClean="0"/>
              <a:t>cessation,In:Abrams</a:t>
            </a:r>
            <a:r>
              <a:rPr lang="es-AR" sz="1100" dirty="0" smtClean="0"/>
              <a:t> D, </a:t>
            </a:r>
            <a:r>
              <a:rPr lang="es-AR" sz="1100" dirty="0" err="1" smtClean="0"/>
              <a:t>Niaura</a:t>
            </a:r>
            <a:r>
              <a:rPr lang="es-AR" sz="1100" dirty="0" smtClean="0"/>
              <a:t> </a:t>
            </a:r>
            <a:r>
              <a:rPr lang="es-AR" sz="1100" dirty="0" err="1" smtClean="0"/>
              <a:t>R,BrownR,et</a:t>
            </a:r>
            <a:r>
              <a:rPr lang="es-AR" sz="1100" dirty="0" smtClean="0"/>
              <a:t> </a:t>
            </a:r>
            <a:r>
              <a:rPr lang="es-AR" sz="1100" dirty="0" err="1" smtClean="0"/>
              <a:t>al,The</a:t>
            </a:r>
            <a:r>
              <a:rPr lang="es-AR" sz="1100" dirty="0" smtClean="0"/>
              <a:t> </a:t>
            </a:r>
            <a:r>
              <a:rPr lang="es-AR" sz="1100" dirty="0" err="1" smtClean="0"/>
              <a:t>tobacco</a:t>
            </a:r>
            <a:r>
              <a:rPr lang="es-AR" sz="1100" dirty="0" smtClean="0"/>
              <a:t> </a:t>
            </a:r>
            <a:r>
              <a:rPr lang="es-AR" sz="1100" dirty="0" err="1" smtClean="0"/>
              <a:t>dependence</a:t>
            </a:r>
            <a:r>
              <a:rPr lang="es-AR" sz="1100" dirty="0" smtClean="0"/>
              <a:t> </a:t>
            </a:r>
            <a:r>
              <a:rPr lang="es-AR" sz="1100" dirty="0" err="1" smtClean="0"/>
              <a:t>treatment</a:t>
            </a:r>
            <a:r>
              <a:rPr lang="es-AR" sz="1100" dirty="0" smtClean="0"/>
              <a:t> </a:t>
            </a:r>
            <a:r>
              <a:rPr lang="es-AR" sz="1100" dirty="0" err="1" smtClean="0"/>
              <a:t>handbook.A</a:t>
            </a:r>
            <a:r>
              <a:rPr lang="es-AR" sz="1100" dirty="0" smtClean="0"/>
              <a:t> </a:t>
            </a:r>
            <a:r>
              <a:rPr lang="es-AR" sz="1100" dirty="0" err="1" smtClean="0"/>
              <a:t>guide</a:t>
            </a:r>
            <a:r>
              <a:rPr lang="es-AR" sz="1100" dirty="0" smtClean="0"/>
              <a:t> </a:t>
            </a:r>
            <a:r>
              <a:rPr lang="es-AR" sz="1100" dirty="0" err="1" smtClean="0"/>
              <a:t>for</a:t>
            </a:r>
            <a:r>
              <a:rPr lang="es-AR" sz="1100" dirty="0" smtClean="0"/>
              <a:t> </a:t>
            </a:r>
            <a:r>
              <a:rPr lang="es-AR" sz="1100" dirty="0" err="1" smtClean="0"/>
              <a:t>best</a:t>
            </a:r>
            <a:r>
              <a:rPr lang="es-AR" sz="1100" dirty="0" smtClean="0"/>
              <a:t> </a:t>
            </a:r>
            <a:r>
              <a:rPr lang="es-AR" sz="1100" dirty="0" err="1" smtClean="0"/>
              <a:t>pratices</a:t>
            </a:r>
            <a:r>
              <a:rPr lang="es-AR" sz="1100" dirty="0" smtClean="0"/>
              <a:t>. New </a:t>
            </a:r>
            <a:r>
              <a:rPr lang="es-AR" sz="1100" dirty="0" err="1" smtClean="0"/>
              <a:t>York.The</a:t>
            </a:r>
            <a:r>
              <a:rPr lang="es-AR" sz="1100" dirty="0" smtClean="0"/>
              <a:t> </a:t>
            </a:r>
            <a:r>
              <a:rPr lang="es-AR" sz="1100" dirty="0" err="1" smtClean="0"/>
              <a:t>Guilford</a:t>
            </a:r>
            <a:r>
              <a:rPr lang="es-AR" sz="1100" dirty="0" smtClean="0"/>
              <a:t> Press,2003.p.230-48</a:t>
            </a:r>
            <a:endParaRPr lang="es-AR" sz="1100" dirty="0"/>
          </a:p>
        </p:txBody>
      </p:sp>
    </p:spTree>
    <p:extLst>
      <p:ext uri="{BB962C8B-B14F-4D97-AF65-F5344CB8AC3E}">
        <p14:creationId xmlns:p14="http://schemas.microsoft.com/office/powerpoint/2010/main" val="3392476463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763" y="0"/>
            <a:ext cx="1475360" cy="1438781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899592" y="19168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AR" dirty="0" smtClean="0"/>
          </a:p>
        </p:txBody>
      </p:sp>
      <p:sp>
        <p:nvSpPr>
          <p:cNvPr id="5" name="CuadroTexto 1"/>
          <p:cNvSpPr txBox="1"/>
          <p:nvPr/>
        </p:nvSpPr>
        <p:spPr>
          <a:xfrm>
            <a:off x="1051992" y="2069232"/>
            <a:ext cx="5176192" cy="3592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 smtClean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CASO CLINICO</a:t>
            </a:r>
            <a:endParaRPr lang="es-AR" dirty="0"/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EC" sz="3600" dirty="0"/>
              <a:t>Paciente </a:t>
            </a:r>
            <a:r>
              <a:rPr lang="es-EC" sz="3600" dirty="0" smtClean="0"/>
              <a:t>Masculino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C" sz="3600" dirty="0" smtClean="0"/>
              <a:t>39 años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C" sz="3600" dirty="0" smtClean="0"/>
              <a:t>Oriundo </a:t>
            </a:r>
            <a:r>
              <a:rPr lang="es-EC" sz="3600" dirty="0"/>
              <a:t>de Capital </a:t>
            </a:r>
            <a:r>
              <a:rPr lang="es-EC" sz="3600" dirty="0" smtClean="0"/>
              <a:t>Federal, residente  </a:t>
            </a:r>
            <a:r>
              <a:rPr lang="es-EC" sz="3600" dirty="0"/>
              <a:t>en Santa Cruz hace 7 </a:t>
            </a:r>
            <a:r>
              <a:rPr lang="es-EC" sz="3600" dirty="0" smtClean="0"/>
              <a:t>años</a:t>
            </a:r>
            <a:endParaRPr lang="es-EC" sz="3600" dirty="0"/>
          </a:p>
          <a:p>
            <a:pPr>
              <a:buFont typeface="Wingdings" panose="05000000000000000000" pitchFamily="2" charset="2"/>
              <a:buChar char="§"/>
            </a:pPr>
            <a:r>
              <a:rPr lang="es-EC" sz="3600" dirty="0" smtClean="0"/>
              <a:t>Técnico </a:t>
            </a:r>
            <a:r>
              <a:rPr lang="es-EC" sz="3600" dirty="0"/>
              <a:t>en Informática</a:t>
            </a:r>
            <a:br>
              <a:rPr lang="es-EC" sz="3600" dirty="0"/>
            </a:br>
            <a:endParaRPr lang="es-AR" sz="3600" dirty="0"/>
          </a:p>
        </p:txBody>
      </p:sp>
    </p:spTree>
    <p:extLst>
      <p:ext uri="{BB962C8B-B14F-4D97-AF65-F5344CB8AC3E}">
        <p14:creationId xmlns:p14="http://schemas.microsoft.com/office/powerpoint/2010/main" val="22549093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072899332"/>
              </p:ext>
            </p:extLst>
          </p:nvPr>
        </p:nvGraphicFramePr>
        <p:xfrm>
          <a:off x="107504" y="1124744"/>
          <a:ext cx="8784976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3763" y="0"/>
            <a:ext cx="1475360" cy="1438781"/>
          </a:xfrm>
          <a:prstGeom prst="rect">
            <a:avLst/>
          </a:prstGeom>
        </p:spPr>
      </p:pic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1471596" y="914400"/>
            <a:ext cx="7215203" cy="930424"/>
          </a:xfrm>
        </p:spPr>
        <p:txBody>
          <a:bodyPr>
            <a:normAutofit/>
          </a:bodyPr>
          <a:lstStyle/>
          <a:p>
            <a:r>
              <a:rPr lang="es-AR" dirty="0" smtClean="0"/>
              <a:t>¿Cómo se prosigue ?</a:t>
            </a:r>
            <a:endParaRPr lang="es-AR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AR" dirty="0"/>
              <a:t>OPCIONES</a:t>
            </a:r>
          </a:p>
          <a:p>
            <a:endParaRPr lang="es-AR" dirty="0"/>
          </a:p>
          <a:p>
            <a:r>
              <a:rPr lang="es-AR" dirty="0"/>
              <a:t>1-NO INTERVENIR HASTA ESTABILIZAR SU CUADRO PSIQUIATRICO CON ALTA DE SU ESPECIALISTA </a:t>
            </a:r>
          </a:p>
          <a:p>
            <a:r>
              <a:rPr lang="es-AR" dirty="0"/>
              <a:t>2-REINICIAR TRATAMIENTO CON TERAPIA DE SUSTITUTOS NICOTINICOS </a:t>
            </a:r>
            <a:r>
              <a:rPr lang="es-AR" dirty="0" smtClean="0"/>
              <a:t> YBUPROPION  EN CONJUNTO CON  TERAPIA PSICOLOGICA Y  PSIQUIATRICA</a:t>
            </a:r>
            <a:endParaRPr lang="es-AR" dirty="0"/>
          </a:p>
          <a:p>
            <a:r>
              <a:rPr lang="es-AR" dirty="0"/>
              <a:t>3- INICIAR TRATAMIENTO CON VARENICLINA  Y SUSTITUTOS NICOTINICOS SUPERVISIÓN ESTRICTA CON ESPECIALISTA Y PSIQUIATRA</a:t>
            </a:r>
          </a:p>
          <a:p>
            <a:r>
              <a:rPr lang="es-AR" dirty="0"/>
              <a:t>4-REALIZAR TRATAMIENTO PSICOLOGICO DE TIPO COGNITIVO CONDUCTUAL  E INCORPORACIÓN A TERAPIA DE CESACIÓN TABAQUICA GRUPAL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72AB35D-7F85-4F08-9397-AA61FB0044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graphicEl>
                                              <a:dgm id="{372AB35D-7F85-4F08-9397-AA61FB0044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graphicEl>
                                              <a:dgm id="{372AB35D-7F85-4F08-9397-AA61FB0044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graphicEl>
                                              <a:dgm id="{372AB35D-7F85-4F08-9397-AA61FB0044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22222E-6 L -0.25 -2.22222E-6 " pathEditMode="relative" rAng="0" ptsTypes="AA">
                                      <p:cBhvr>
                                        <p:cTn id="13" dur="1000" spd="-100000" fill="hold"/>
                                        <p:tgtEl>
                                          <p:spTgt spid="3">
                                            <p:graphicEl>
                                              <a:dgm id="{372AB35D-7F85-4F08-9397-AA61FB0044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  <p:bldGraphic spid="3" grpId="1">
        <p:bldSub>
          <a:bldDgm bld="one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Se reinicia terapéutica con </a:t>
            </a:r>
            <a:r>
              <a:rPr lang="es-AR" dirty="0" err="1"/>
              <a:t>Bupropión</a:t>
            </a:r>
            <a:r>
              <a:rPr lang="es-AR" dirty="0"/>
              <a:t>  300mg /día y parches de nicotina de 30cm2 (21mg)  durante 12 semanas .</a:t>
            </a:r>
          </a:p>
          <a:p>
            <a:pPr lvl="0"/>
            <a:r>
              <a:rPr lang="es-AR" dirty="0"/>
              <a:t>Terapia cognitivo conductual  con psicoterapia semanal  y control con psiquiatría quincenal conjuntamente con la medicación </a:t>
            </a:r>
            <a:r>
              <a:rPr lang="es-AR" dirty="0" err="1"/>
              <a:t>ansiolitica</a:t>
            </a:r>
            <a:r>
              <a:rPr lang="es-AR" dirty="0"/>
              <a:t> con </a:t>
            </a:r>
            <a:r>
              <a:rPr lang="es-AR" dirty="0" err="1"/>
              <a:t>sertralina</a:t>
            </a:r>
            <a:r>
              <a:rPr lang="es-AR" dirty="0"/>
              <a:t> 50 mg </a:t>
            </a:r>
            <a:r>
              <a:rPr lang="es-AR" dirty="0" err="1"/>
              <a:t>pregabalina</a:t>
            </a:r>
            <a:r>
              <a:rPr lang="es-AR" dirty="0"/>
              <a:t> 75mg y </a:t>
            </a:r>
            <a:r>
              <a:rPr lang="es-AR" dirty="0" err="1"/>
              <a:t>clonazepan</a:t>
            </a:r>
            <a:r>
              <a:rPr lang="es-AR" dirty="0"/>
              <a:t> 0,5mg </a:t>
            </a:r>
            <a:r>
              <a:rPr lang="es-AR" dirty="0" smtClean="0"/>
              <a:t>/</a:t>
            </a:r>
          </a:p>
          <a:p>
            <a:pPr lvl="0"/>
            <a:endParaRPr lang="es-AR" sz="1000" dirty="0"/>
          </a:p>
          <a:p>
            <a:pPr lvl="0"/>
            <a:endParaRPr lang="es-AR" sz="1000" dirty="0" smtClean="0"/>
          </a:p>
          <a:p>
            <a:pPr lvl="0"/>
            <a:r>
              <a:rPr lang="es-AR" sz="900" dirty="0" err="1" smtClean="0"/>
              <a:t>dia</a:t>
            </a:r>
            <a:r>
              <a:rPr lang="es-AR" sz="900" dirty="0" err="1" smtClean="0">
                <a:latin typeface="Lucida Sans Unicode" panose="020B0602030504020204" pitchFamily="34" charset="0"/>
                <a:ea typeface="Times New Roman" panose="02020603050405020304" pitchFamily="18" charset="0"/>
              </a:rPr>
              <a:t>Fiore</a:t>
            </a:r>
            <a:r>
              <a:rPr lang="es-AR" sz="900" dirty="0" smtClean="0">
                <a:latin typeface="Lucida Sans Unicode" panose="020B0602030504020204" pitchFamily="34" charset="0"/>
                <a:ea typeface="Times New Roman" panose="02020603050405020304" pitchFamily="18" charset="0"/>
              </a:rPr>
              <a:t> </a:t>
            </a:r>
            <a:r>
              <a:rPr lang="es-AR" sz="900" dirty="0">
                <a:latin typeface="Lucida Sans Unicode" panose="020B0602030504020204" pitchFamily="34" charset="0"/>
                <a:ea typeface="Times New Roman" panose="02020603050405020304" pitchFamily="18" charset="0"/>
              </a:rPr>
              <a:t>MC, </a:t>
            </a:r>
            <a:r>
              <a:rPr lang="es-AR" sz="900" dirty="0" err="1">
                <a:latin typeface="Lucida Sans Unicode" panose="020B0602030504020204" pitchFamily="34" charset="0"/>
                <a:ea typeface="Times New Roman" panose="02020603050405020304" pitchFamily="18" charset="0"/>
              </a:rPr>
              <a:t>Jaen</a:t>
            </a:r>
            <a:r>
              <a:rPr lang="es-AR" sz="900" dirty="0">
                <a:latin typeface="Lucida Sans Unicode" panose="020B0602030504020204" pitchFamily="34" charset="0"/>
                <a:ea typeface="Times New Roman" panose="02020603050405020304" pitchFamily="18" charset="0"/>
              </a:rPr>
              <a:t> CR, Baker TB, Bailey WC, </a:t>
            </a:r>
            <a:r>
              <a:rPr lang="es-AR" sz="900" dirty="0" err="1">
                <a:latin typeface="Lucida Sans Unicode" panose="020B0602030504020204" pitchFamily="34" charset="0"/>
                <a:ea typeface="Times New Roman" panose="02020603050405020304" pitchFamily="18" charset="0"/>
              </a:rPr>
              <a:t>Benowitz</a:t>
            </a:r>
            <a:r>
              <a:rPr lang="es-AR" sz="900" dirty="0">
                <a:latin typeface="Lucida Sans Unicode" panose="020B0602030504020204" pitchFamily="34" charset="0"/>
                <a:ea typeface="Times New Roman" panose="02020603050405020304" pitchFamily="18" charset="0"/>
              </a:rPr>
              <a:t> NL, SJ Curry, et al. Tratamiento del tabaquismo: actualización de 2008.Guía de Práctica Clínica. Rockville (MD): Departamento de Salud y Servicios Humanos, Servicio de Salud Pública de Estados Unidos; 2008 Disponible en: </a:t>
            </a:r>
            <a:r>
              <a:rPr lang="es-AR" sz="900" u="sng" dirty="0">
                <a:latin typeface="Lucida Sans Unicode" panose="020B0602030504020204" pitchFamily="34" charset="0"/>
                <a:ea typeface="Times New Roman" panose="02020603050405020304" pitchFamily="18" charset="0"/>
                <a:hlinkClick r:id="rId2"/>
              </a:rPr>
              <a:t>http://www.surgeongeneral.gov/tobacco/treating_tobacco_use08.pdf</a:t>
            </a:r>
            <a:r>
              <a:rPr lang="es-AR" sz="900" dirty="0">
                <a:latin typeface="Lucida Sans Unicode" panose="020B0602030504020204" pitchFamily="34" charset="0"/>
                <a:ea typeface="Times New Roman" panose="02020603050405020304" pitchFamily="18" charset="0"/>
              </a:rPr>
              <a:t> </a:t>
            </a:r>
            <a:endParaRPr lang="es-AR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s-AR" dirty="0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820652163"/>
      </p:ext>
    </p:extLst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96544"/>
          </a:xfrm>
        </p:spPr>
        <p:txBody>
          <a:bodyPr>
            <a:normAutofit fontScale="85000" lnSpcReduction="10000"/>
          </a:bodyPr>
          <a:lstStyle/>
          <a:p>
            <a:r>
              <a:rPr lang="es-AR" dirty="0" smtClean="0"/>
              <a:t>Se evalúa su motivación y antecedentes en conjunto con el equipo interdisciplinario para  reiniciar el tratamiento considerando su alta dependencia y evaluando que el paciente ya esta medicado por su TAG y síndrome de pánico con buena evolución y adherencia al tratamiento.</a:t>
            </a:r>
          </a:p>
          <a:p>
            <a:r>
              <a:rPr lang="es-AR" dirty="0" smtClean="0"/>
              <a:t>Se Flexibilizar el día de abandono y proponerle pequeños objetivos a corto plazo</a:t>
            </a:r>
          </a:p>
          <a:p>
            <a:r>
              <a:rPr lang="es-AR" dirty="0" smtClean="0"/>
              <a:t> </a:t>
            </a:r>
            <a:r>
              <a:rPr lang="es-AR" dirty="0"/>
              <a:t>V</a:t>
            </a:r>
            <a:r>
              <a:rPr lang="es-AR" dirty="0" smtClean="0"/>
              <a:t>alorando que  fortalecerá su autoconfianza y mejorará su autoestima para superar  lo sucedido.</a:t>
            </a:r>
          </a:p>
          <a:p>
            <a:endParaRPr lang="es-AR" dirty="0" smtClean="0"/>
          </a:p>
          <a:p>
            <a:endParaRPr lang="es-AR" dirty="0"/>
          </a:p>
          <a:p>
            <a:pPr marL="0" indent="0">
              <a:buNone/>
            </a:pPr>
            <a:endParaRPr lang="es-AR" dirty="0" smtClean="0"/>
          </a:p>
          <a:p>
            <a:pPr marL="0" indent="0">
              <a:buNone/>
            </a:pPr>
            <a:r>
              <a:rPr lang="es-AR" sz="1200" dirty="0" smtClean="0"/>
              <a:t>Casas </a:t>
            </a:r>
            <a:r>
              <a:rPr lang="es-AR" sz="1200" dirty="0" err="1" smtClean="0"/>
              <a:t>M,Franco</a:t>
            </a:r>
            <a:r>
              <a:rPr lang="es-AR" sz="1200" dirty="0" smtClean="0"/>
              <a:t> </a:t>
            </a:r>
            <a:r>
              <a:rPr lang="es-AR" sz="1200" dirty="0" err="1" smtClean="0"/>
              <a:t>MD,Goikolea</a:t>
            </a:r>
            <a:r>
              <a:rPr lang="es-AR" sz="1200" dirty="0" smtClean="0"/>
              <a:t> JM Bipolar </a:t>
            </a:r>
            <a:r>
              <a:rPr lang="es-AR" sz="1200" dirty="0" err="1" smtClean="0"/>
              <a:t>disorders</a:t>
            </a:r>
            <a:r>
              <a:rPr lang="es-AR" sz="1200" dirty="0" smtClean="0"/>
              <a:t> </a:t>
            </a:r>
            <a:r>
              <a:rPr lang="es-AR" sz="1200" dirty="0" err="1" smtClean="0"/>
              <a:t>asociated</a:t>
            </a:r>
            <a:r>
              <a:rPr lang="es-AR" sz="1200" dirty="0" smtClean="0"/>
              <a:t> to </a:t>
            </a:r>
            <a:r>
              <a:rPr lang="es-AR" sz="1200" dirty="0" err="1" smtClean="0"/>
              <a:t>substance</a:t>
            </a:r>
            <a:r>
              <a:rPr lang="es-AR" sz="1200" dirty="0" smtClean="0"/>
              <a:t> use </a:t>
            </a:r>
            <a:r>
              <a:rPr lang="es-AR" sz="1200" dirty="0" err="1" smtClean="0"/>
              <a:t>disorders.Systematic</a:t>
            </a:r>
            <a:r>
              <a:rPr lang="es-AR" sz="1200" dirty="0" smtClean="0"/>
              <a:t> </a:t>
            </a:r>
            <a:r>
              <a:rPr lang="es-AR" sz="1200" dirty="0" err="1" smtClean="0"/>
              <a:t>review</a:t>
            </a:r>
            <a:r>
              <a:rPr lang="es-AR" sz="1200" dirty="0" smtClean="0"/>
              <a:t> of </a:t>
            </a:r>
            <a:r>
              <a:rPr lang="es-AR" sz="1200" dirty="0" err="1" smtClean="0"/>
              <a:t>the</a:t>
            </a:r>
            <a:r>
              <a:rPr lang="es-AR" sz="1200" dirty="0" smtClean="0"/>
              <a:t> </a:t>
            </a:r>
            <a:r>
              <a:rPr lang="es-AR" sz="1200" dirty="0" err="1" smtClean="0"/>
              <a:t>scientific</a:t>
            </a:r>
            <a:r>
              <a:rPr lang="es-AR" sz="1200" dirty="0" smtClean="0"/>
              <a:t> </a:t>
            </a:r>
            <a:r>
              <a:rPr lang="es-AR" sz="1200" dirty="0" err="1" smtClean="0"/>
              <a:t>evidence</a:t>
            </a:r>
            <a:r>
              <a:rPr lang="es-AR" sz="1200" dirty="0" smtClean="0"/>
              <a:t> and </a:t>
            </a:r>
            <a:r>
              <a:rPr lang="es-AR" sz="1200" dirty="0" err="1" smtClean="0"/>
              <a:t>expert</a:t>
            </a:r>
            <a:r>
              <a:rPr lang="es-AR" sz="1200" dirty="0" smtClean="0"/>
              <a:t> </a:t>
            </a:r>
            <a:r>
              <a:rPr lang="es-AR" sz="1200" dirty="0" err="1" smtClean="0"/>
              <a:t>consensus</a:t>
            </a:r>
            <a:r>
              <a:rPr lang="es-AR" sz="1200" dirty="0" smtClean="0"/>
              <a:t> Actas </a:t>
            </a:r>
            <a:r>
              <a:rPr lang="es-AR" sz="1200" dirty="0" err="1" smtClean="0"/>
              <a:t>Esp</a:t>
            </a:r>
            <a:r>
              <a:rPr lang="es-AR" sz="1200" dirty="0" smtClean="0"/>
              <a:t> </a:t>
            </a:r>
            <a:r>
              <a:rPr lang="es-AR" sz="1200" dirty="0" err="1" smtClean="0"/>
              <a:t>Psiquiatr</a:t>
            </a:r>
            <a:r>
              <a:rPr lang="es-AR" sz="1200" dirty="0" smtClean="0"/>
              <a:t> 2008,36 (6).350-61</a:t>
            </a:r>
            <a:endParaRPr lang="es-AR" sz="1200" dirty="0"/>
          </a:p>
          <a:p>
            <a:pPr marL="0" indent="0" algn="ctr">
              <a:buNone/>
            </a:pPr>
            <a:r>
              <a:rPr lang="es-AR" sz="1200" dirty="0" err="1" smtClean="0"/>
              <a:t>Fagestrom</a:t>
            </a:r>
            <a:r>
              <a:rPr lang="es-AR" sz="1200" dirty="0" smtClean="0"/>
              <a:t> K, </a:t>
            </a:r>
            <a:r>
              <a:rPr lang="es-AR" sz="1200" dirty="0" err="1" smtClean="0"/>
              <a:t>AubinHJManegement</a:t>
            </a:r>
            <a:r>
              <a:rPr lang="es-AR" sz="1200" dirty="0" smtClean="0"/>
              <a:t> of smoking </a:t>
            </a:r>
            <a:r>
              <a:rPr lang="es-AR" sz="1200" dirty="0" err="1" smtClean="0"/>
              <a:t>cessation</a:t>
            </a:r>
            <a:r>
              <a:rPr lang="es-AR" sz="1200" dirty="0" smtClean="0"/>
              <a:t> in </a:t>
            </a:r>
            <a:r>
              <a:rPr lang="es-AR" sz="1200" dirty="0" err="1" smtClean="0"/>
              <a:t>patients</a:t>
            </a:r>
            <a:r>
              <a:rPr lang="es-AR" sz="1200" dirty="0" smtClean="0"/>
              <a:t> </a:t>
            </a:r>
            <a:r>
              <a:rPr lang="es-AR" sz="1200" dirty="0" err="1" smtClean="0"/>
              <a:t>with</a:t>
            </a:r>
            <a:r>
              <a:rPr lang="es-AR" sz="1200" dirty="0" smtClean="0"/>
              <a:t> </a:t>
            </a:r>
            <a:r>
              <a:rPr lang="es-AR" sz="1200" dirty="0" err="1" smtClean="0"/>
              <a:t>psichiatric</a:t>
            </a:r>
            <a:r>
              <a:rPr lang="es-AR" sz="1200" dirty="0" smtClean="0"/>
              <a:t> </a:t>
            </a:r>
            <a:r>
              <a:rPr lang="es-AR" sz="1200" dirty="0" err="1" smtClean="0"/>
              <a:t>disorders.Curr</a:t>
            </a:r>
            <a:r>
              <a:rPr lang="es-AR" sz="1200" dirty="0" smtClean="0"/>
              <a:t> Medical Res. </a:t>
            </a:r>
            <a:r>
              <a:rPr lang="es-AR" sz="1200" dirty="0" err="1" smtClean="0"/>
              <a:t>Op</a:t>
            </a:r>
            <a:r>
              <a:rPr lang="es-AR" sz="1200" dirty="0" smtClean="0"/>
              <a:t> 2009,2:511-18</a:t>
            </a:r>
            <a:endParaRPr lang="es-AR" sz="1200" dirty="0"/>
          </a:p>
        </p:txBody>
      </p:sp>
    </p:spTree>
    <p:extLst>
      <p:ext uri="{BB962C8B-B14F-4D97-AF65-F5344CB8AC3E}">
        <p14:creationId xmlns:p14="http://schemas.microsoft.com/office/powerpoint/2010/main" val="3053445356"/>
      </p:ext>
    </p:extLst>
  </p:cSld>
  <p:clrMapOvr>
    <a:masterClrMapping/>
  </p:clrMapOvr>
  <p:transition spd="slow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11560" y="1196752"/>
            <a:ext cx="79208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sz="3200" b="1" dirty="0" smtClean="0"/>
              <a:t>El paciente logra </a:t>
            </a:r>
            <a:r>
              <a:rPr lang="es-AR" sz="3200" b="1" dirty="0"/>
              <a:t>cesación tabáquica a los </a:t>
            </a:r>
            <a:r>
              <a:rPr lang="es-AR" sz="3200" b="1" dirty="0" smtClean="0"/>
              <a:t>20 </a:t>
            </a:r>
            <a:r>
              <a:rPr lang="es-AR" sz="3200" b="1" dirty="0"/>
              <a:t>días de reiniciado su </a:t>
            </a:r>
            <a:r>
              <a:rPr lang="es-AR" sz="3200" b="1" dirty="0" smtClean="0"/>
              <a:t>tratamiento.</a:t>
            </a:r>
          </a:p>
          <a:p>
            <a:pPr algn="just"/>
            <a:endParaRPr lang="es-AR" sz="3200" b="1" dirty="0"/>
          </a:p>
          <a:p>
            <a:pPr algn="ctr"/>
            <a:r>
              <a:rPr lang="es-AR" sz="3200" b="1" dirty="0"/>
              <a:t> Cumplió 1 año sin fumar </a:t>
            </a:r>
            <a:endParaRPr lang="es-AR" sz="3200" b="1" dirty="0" smtClean="0"/>
          </a:p>
          <a:p>
            <a:pPr algn="ctr"/>
            <a:r>
              <a:rPr lang="es-AR" sz="3200" b="1" dirty="0" smtClean="0"/>
              <a:t>y no presentó descompensación psiquiátrica, </a:t>
            </a:r>
            <a:r>
              <a:rPr lang="es-AR" sz="3200" b="1" dirty="0"/>
              <a:t>prosigue tratamiento </a:t>
            </a:r>
            <a:r>
              <a:rPr lang="es-AR" sz="3200" b="1" dirty="0" smtClean="0"/>
              <a:t>y terapia con equipo multidisciplinario continuo.</a:t>
            </a:r>
            <a:endParaRPr lang="es-AR" sz="3200" b="1" dirty="0"/>
          </a:p>
        </p:txBody>
      </p:sp>
    </p:spTree>
    <p:extLst>
      <p:ext uri="{BB962C8B-B14F-4D97-AF65-F5344CB8AC3E}">
        <p14:creationId xmlns:p14="http://schemas.microsoft.com/office/powerpoint/2010/main" val="847737805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Antecedentes personales: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AR" dirty="0" smtClean="0"/>
              <a:t>    </a:t>
            </a:r>
            <a:r>
              <a:rPr lang="es-AR" b="1" dirty="0" smtClean="0"/>
              <a:t>Obesidad I  con IMC 30 , con síndrome de resistencia </a:t>
            </a:r>
            <a:r>
              <a:rPr lang="es-AR" b="1" dirty="0" err="1" smtClean="0"/>
              <a:t>insulínica</a:t>
            </a:r>
            <a:r>
              <a:rPr lang="es-AR" b="1" dirty="0" smtClean="0"/>
              <a:t>, tratado con hipoglucemiantes orales desde hace 3 años</a:t>
            </a:r>
          </a:p>
          <a:p>
            <a:r>
              <a:rPr lang="es-AR" b="1" dirty="0" smtClean="0"/>
              <a:t>    </a:t>
            </a:r>
            <a:r>
              <a:rPr lang="es-AR" b="1" dirty="0" err="1" smtClean="0"/>
              <a:t>Dislipemia</a:t>
            </a:r>
            <a:r>
              <a:rPr lang="es-AR" b="1" dirty="0" smtClean="0"/>
              <a:t> en tratamiento con </a:t>
            </a:r>
            <a:r>
              <a:rPr lang="es-AR" b="1" dirty="0" err="1" smtClean="0"/>
              <a:t>atorvastatin</a:t>
            </a:r>
            <a:r>
              <a:rPr lang="es-AR" b="1" dirty="0" smtClean="0"/>
              <a:t> 20mg / desde hace 1 año</a:t>
            </a:r>
            <a:endParaRPr lang="es-AR" b="1" dirty="0"/>
          </a:p>
          <a:p>
            <a:r>
              <a:rPr lang="es-AR" b="1" i="1" dirty="0" smtClean="0"/>
              <a:t>   Hipertensión moderada  </a:t>
            </a:r>
            <a:r>
              <a:rPr lang="es-AR" b="1" i="1" dirty="0"/>
              <a:t>en tratamiento con </a:t>
            </a:r>
            <a:r>
              <a:rPr lang="es-AR" b="1" i="1" dirty="0" err="1"/>
              <a:t>enalapril</a:t>
            </a:r>
            <a:r>
              <a:rPr lang="es-AR" b="1" i="1" dirty="0"/>
              <a:t> 10 mg/día, </a:t>
            </a:r>
            <a:r>
              <a:rPr lang="es-AR" b="1" i="1" dirty="0" smtClean="0"/>
              <a:t>   desde </a:t>
            </a:r>
            <a:r>
              <a:rPr lang="es-AR" b="1" i="1" dirty="0"/>
              <a:t>hace </a:t>
            </a:r>
            <a:r>
              <a:rPr lang="es-AR" b="1" i="1" dirty="0" smtClean="0"/>
              <a:t>1 año</a:t>
            </a:r>
          </a:p>
          <a:p>
            <a:r>
              <a:rPr lang="es-AR" b="1" i="1" dirty="0" smtClean="0"/>
              <a:t>   Refiere múltiples antecedentes de  amigdalitis agudas , bronquitis agudas , y </a:t>
            </a:r>
            <a:r>
              <a:rPr lang="es-AR" b="1" i="1" dirty="0" err="1" smtClean="0"/>
              <a:t>rinosinusitis</a:t>
            </a:r>
            <a:r>
              <a:rPr lang="es-AR" b="1" i="1" dirty="0" smtClean="0"/>
              <a:t> crónica .</a:t>
            </a:r>
            <a:endParaRPr lang="es-AR" b="1" dirty="0"/>
          </a:p>
          <a:p>
            <a:r>
              <a:rPr lang="es-AR" b="1" i="1" dirty="0" smtClean="0"/>
              <a:t>   </a:t>
            </a:r>
            <a:r>
              <a:rPr lang="es-AR" b="1" i="1" dirty="0"/>
              <a:t>No </a:t>
            </a:r>
            <a:r>
              <a:rPr lang="es-AR" b="1" i="1" dirty="0" smtClean="0"/>
              <a:t>tiene </a:t>
            </a:r>
            <a:r>
              <a:rPr lang="es-AR" b="1" i="1" dirty="0"/>
              <a:t>antecedentes de </a:t>
            </a:r>
            <a:r>
              <a:rPr lang="es-AR" b="1" i="1" dirty="0" smtClean="0"/>
              <a:t>asma ni </a:t>
            </a:r>
            <a:r>
              <a:rPr lang="es-AR" b="1" i="1" dirty="0" err="1" smtClean="0"/>
              <a:t>epoc</a:t>
            </a:r>
            <a:r>
              <a:rPr lang="es-AR" b="1" i="1" dirty="0"/>
              <a:t>.</a:t>
            </a:r>
            <a:endParaRPr lang="es-AR" b="1" i="1" dirty="0" smtClean="0"/>
          </a:p>
          <a:p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14540495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0"/>
            <a:ext cx="1475656" cy="1439954"/>
          </a:xfrm>
          <a:prstGeom prst="rect">
            <a:avLst/>
          </a:prstGeom>
        </p:spPr>
      </p:pic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3600" dirty="0" smtClean="0"/>
              <a:t>Antecedentes Familiares</a:t>
            </a:r>
            <a:endParaRPr lang="es-AR" sz="3600" dirty="0"/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C" sz="2800" b="1" dirty="0" smtClean="0"/>
              <a:t>Padres vivos con antecedente de EPOC y enfermedades cardiovasculares.(madre hipertensa severa y padre con antecedente de IAM)</a:t>
            </a:r>
          </a:p>
          <a:p>
            <a:r>
              <a:rPr lang="es-EC" sz="2800" b="1" dirty="0" smtClean="0"/>
              <a:t>2 hermanos varones mayores fumadores, con antecedentes de HTA y obesidad</a:t>
            </a:r>
          </a:p>
          <a:p>
            <a:r>
              <a:rPr lang="es-EC" sz="2800" b="1" dirty="0" smtClean="0"/>
              <a:t>Esposa no fumadora</a:t>
            </a:r>
          </a:p>
          <a:p>
            <a:endParaRPr lang="es-EC" dirty="0"/>
          </a:p>
          <a:p>
            <a:pPr>
              <a:buNone/>
            </a:pPr>
            <a:r>
              <a:rPr lang="es-EC" dirty="0" smtClean="0"/>
              <a:t> </a:t>
            </a:r>
            <a:endParaRPr lang="es-EC" dirty="0"/>
          </a:p>
          <a:p>
            <a:pPr marL="0" indent="0">
              <a:buNone/>
            </a:pPr>
            <a:endParaRPr lang="es-AR" dirty="0"/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763" y="0"/>
            <a:ext cx="1475360" cy="1438781"/>
          </a:xfrm>
          <a:prstGeom prst="rect">
            <a:avLst/>
          </a:prstGeom>
        </p:spPr>
      </p:pic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2123728" y="914400"/>
            <a:ext cx="6563072" cy="930424"/>
          </a:xfrm>
        </p:spPr>
        <p:txBody>
          <a:bodyPr/>
          <a:lstStyle/>
          <a:p>
            <a:r>
              <a:rPr lang="es-AR" b="1" dirty="0" err="1" smtClean="0"/>
              <a:t>Exámen</a:t>
            </a:r>
            <a:r>
              <a:rPr lang="es-AR" b="1" dirty="0" smtClean="0"/>
              <a:t> físico</a:t>
            </a:r>
            <a:endParaRPr lang="es-AR" b="1" dirty="0"/>
          </a:p>
        </p:txBody>
      </p:sp>
      <p:sp>
        <p:nvSpPr>
          <p:cNvPr id="10" name="9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C" sz="2800" b="1" dirty="0"/>
              <a:t>TA:  130/80     FC: 85x´    FR: 16x´ </a:t>
            </a:r>
            <a:endParaRPr lang="es-EC" sz="2800" b="1" dirty="0" smtClean="0"/>
          </a:p>
          <a:p>
            <a:pPr marL="0" indent="0">
              <a:buNone/>
            </a:pPr>
            <a:r>
              <a:rPr lang="es-EC" sz="2800" b="1" dirty="0" smtClean="0"/>
              <a:t> </a:t>
            </a:r>
            <a:r>
              <a:rPr lang="es-EC" sz="2800" b="1" dirty="0"/>
              <a:t>T: 36,5°C     </a:t>
            </a:r>
            <a:r>
              <a:rPr lang="es-EC" sz="2800" b="1" dirty="0" err="1"/>
              <a:t>Sat</a:t>
            </a:r>
            <a:r>
              <a:rPr lang="es-EC" sz="2800" b="1" dirty="0"/>
              <a:t>: 98% (0,21)</a:t>
            </a:r>
          </a:p>
          <a:p>
            <a:r>
              <a:rPr lang="es-EC" sz="2800" b="1" dirty="0"/>
              <a:t>Buena mecánica ventilatoria, murmullo vesicular conservado, sin ruidos agregados.</a:t>
            </a:r>
          </a:p>
          <a:p>
            <a:r>
              <a:rPr lang="es-EC" sz="2800" b="1" dirty="0"/>
              <a:t>Fauces congestivas, sinusitis crónica</a:t>
            </a:r>
          </a:p>
        </p:txBody>
      </p:sp>
    </p:spTree>
    <p:extLst>
      <p:ext uri="{BB962C8B-B14F-4D97-AF65-F5344CB8AC3E}">
        <p14:creationId xmlns:p14="http://schemas.microsoft.com/office/powerpoint/2010/main" val="376680434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Título"/>
          <p:cNvSpPr>
            <a:spLocks noGrp="1"/>
          </p:cNvSpPr>
          <p:nvPr>
            <p:ph type="title"/>
          </p:nvPr>
        </p:nvSpPr>
        <p:spPr>
          <a:xfrm>
            <a:off x="1259632" y="914400"/>
            <a:ext cx="7427168" cy="786408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dirty="0" smtClean="0"/>
              <a:t>Historia Clínica vinculada al tabaquismo</a:t>
            </a:r>
            <a:endParaRPr lang="es-AR" b="1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es-AR" sz="1100" i="1" dirty="0" smtClean="0"/>
          </a:p>
          <a:p>
            <a:endParaRPr lang="es-AR" dirty="0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2"/>
          </p:nvPr>
        </p:nvSpPr>
        <p:spPr>
          <a:xfrm>
            <a:off x="179512" y="1828800"/>
            <a:ext cx="8507288" cy="4696544"/>
          </a:xfrm>
        </p:spPr>
        <p:txBody>
          <a:bodyPr>
            <a:normAutofit fontScale="92500"/>
          </a:bodyPr>
          <a:lstStyle/>
          <a:p>
            <a:r>
              <a:rPr lang="es-AR" i="1" dirty="0"/>
              <a:t>En la entrevista el paciente relata que fuma activamente desde los 15 años, con exposición al humo de tabaco pasivamente desde su niñez, fumando al inicio 10 cigarrillos hasta los 20 </a:t>
            </a:r>
            <a:r>
              <a:rPr lang="es-AR" i="1" dirty="0" smtClean="0"/>
              <a:t>años, </a:t>
            </a:r>
            <a:r>
              <a:rPr lang="es-AR" i="1" dirty="0"/>
              <a:t>donde incrementa el consumo con su inicio laboral  y fuma 40 cigarrillos hasta la fecha , con  status tabáquico de 30 paquetes/año,  con 2 intentos individuales  espontáneos  para dejar de fumar ,no pudiendo permanecer sin fumar 24 </a:t>
            </a:r>
            <a:r>
              <a:rPr lang="es-AR" i="1" dirty="0" err="1"/>
              <a:t>hs</a:t>
            </a:r>
            <a:r>
              <a:rPr lang="es-AR" i="1" dirty="0"/>
              <a:t> , solo descendió el número a 10 cigarrillos/ día.</a:t>
            </a:r>
          </a:p>
          <a:p>
            <a:r>
              <a:rPr lang="es-AR" i="1" dirty="0" smtClean="0"/>
              <a:t>Refiere </a:t>
            </a:r>
            <a:r>
              <a:rPr lang="es-AR" i="1" dirty="0"/>
              <a:t>que presenta gran ansiedad y falta de concentración en su ámbito laboral si no fuma ,por lo que sigue fumado ya que sino no puede cumplir con sus responsabilidades laborales</a:t>
            </a:r>
            <a:r>
              <a:rPr lang="es-AR" i="1" dirty="0" smtClean="0"/>
              <a:t>.</a:t>
            </a:r>
          </a:p>
          <a:p>
            <a:r>
              <a:rPr lang="es-AR" i="1" dirty="0" smtClean="0"/>
              <a:t>Consulta para dejar de fumar porque se siente mal y cada vez fuma más</a:t>
            </a:r>
            <a:endParaRPr lang="es-AR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763" y="0"/>
            <a:ext cx="1475360" cy="143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631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763" y="0"/>
            <a:ext cx="1475360" cy="1438781"/>
          </a:xfrm>
          <a:prstGeom prst="rect">
            <a:avLst/>
          </a:prstGeom>
        </p:spPr>
      </p:pic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1259632" y="914400"/>
            <a:ext cx="7427168" cy="858416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 smtClean="0"/>
              <a:t>¿Que test utilizaría en la primer consulta de cesación?</a:t>
            </a:r>
            <a:endParaRPr lang="es-AR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r>
              <a:rPr lang="es-AR" dirty="0" smtClean="0"/>
              <a:t>1-Test motivacional </a:t>
            </a:r>
            <a:r>
              <a:rPr lang="es-AR" dirty="0"/>
              <a:t>d</a:t>
            </a:r>
            <a:r>
              <a:rPr lang="es-AR" dirty="0" smtClean="0"/>
              <a:t>e </a:t>
            </a:r>
            <a:r>
              <a:rPr lang="es-AR" dirty="0" smtClean="0"/>
              <a:t>Richmond y test de dependencia nicotínica (</a:t>
            </a:r>
            <a:r>
              <a:rPr lang="es-AR" dirty="0" err="1" smtClean="0"/>
              <a:t>fagestrom</a:t>
            </a:r>
            <a:r>
              <a:rPr lang="es-AR" dirty="0" smtClean="0"/>
              <a:t>) y test ARU</a:t>
            </a:r>
            <a:endParaRPr lang="es-AR" dirty="0"/>
          </a:p>
          <a:p>
            <a:r>
              <a:rPr lang="es-AR" dirty="0"/>
              <a:t>2- </a:t>
            </a:r>
            <a:r>
              <a:rPr lang="es-AR" dirty="0" smtClean="0"/>
              <a:t>Registro diario de Test de HSI(</a:t>
            </a:r>
            <a:r>
              <a:rPr lang="es-AR" dirty="0" err="1" smtClean="0"/>
              <a:t>Indice</a:t>
            </a:r>
            <a:r>
              <a:rPr lang="es-AR" dirty="0" smtClean="0"/>
              <a:t> </a:t>
            </a:r>
            <a:r>
              <a:rPr lang="es-AR" dirty="0"/>
              <a:t>de intensidad del tabaquismo) Test inventario de Beck </a:t>
            </a:r>
          </a:p>
          <a:p>
            <a:r>
              <a:rPr lang="es-AR" dirty="0" smtClean="0"/>
              <a:t>3-Escala de Minnesota para valoración abstinencia</a:t>
            </a:r>
            <a:endParaRPr lang="es-AR" dirty="0"/>
          </a:p>
          <a:p>
            <a:r>
              <a:rPr lang="es-AR" dirty="0" smtClean="0"/>
              <a:t>4-1 y 2 son correctos  </a:t>
            </a:r>
          </a:p>
          <a:p>
            <a:endParaRPr lang="es-AR" dirty="0" smtClean="0"/>
          </a:p>
          <a:p>
            <a:pPr marL="0" indent="0">
              <a:buNone/>
            </a:pPr>
            <a:r>
              <a:rPr lang="es-AR" sz="1000" dirty="0" err="1" smtClean="0"/>
              <a:t>Becona</a:t>
            </a:r>
            <a:r>
              <a:rPr lang="es-AR" sz="1000" dirty="0" smtClean="0"/>
              <a:t> Iglesias F, </a:t>
            </a:r>
            <a:r>
              <a:rPr lang="es-AR" sz="1000" dirty="0" err="1" smtClean="0"/>
              <a:t>Miguez</a:t>
            </a:r>
            <a:r>
              <a:rPr lang="es-AR" sz="1000" dirty="0" smtClean="0"/>
              <a:t> Varela MC, </a:t>
            </a:r>
            <a:r>
              <a:rPr lang="es-AR" sz="1000" dirty="0" err="1" smtClean="0"/>
              <a:t>Fernandez</a:t>
            </a:r>
            <a:r>
              <a:rPr lang="es-AR" sz="1000" dirty="0" smtClean="0"/>
              <a:t> del Río et al Dependencia del Tabaco Manual de Casos </a:t>
            </a:r>
            <a:r>
              <a:rPr lang="es-AR" sz="1000" dirty="0" err="1" smtClean="0"/>
              <a:t>Clinicos</a:t>
            </a:r>
            <a:r>
              <a:rPr lang="es-AR" sz="1000" dirty="0" smtClean="0"/>
              <a:t> </a:t>
            </a:r>
            <a:r>
              <a:rPr lang="es-AR" sz="1000" dirty="0" err="1" smtClean="0"/>
              <a:t>Cap</a:t>
            </a:r>
            <a:r>
              <a:rPr lang="es-AR" sz="1000" dirty="0" smtClean="0"/>
              <a:t> 1 Evaluación de la adicción al tabaco Unidad de Tabaquismo </a:t>
            </a:r>
            <a:r>
              <a:rPr lang="es-AR" sz="1000" dirty="0" err="1" smtClean="0"/>
              <a:t>Univ.Santiago</a:t>
            </a:r>
            <a:r>
              <a:rPr lang="es-AR" sz="1000" dirty="0" smtClean="0"/>
              <a:t> de Compostela Sociedad </a:t>
            </a:r>
            <a:r>
              <a:rPr lang="es-AR" sz="1000" dirty="0" err="1" smtClean="0"/>
              <a:t>Espanola</a:t>
            </a:r>
            <a:r>
              <a:rPr lang="es-AR" sz="1000" dirty="0" smtClean="0"/>
              <a:t> de Psicología </a:t>
            </a:r>
            <a:r>
              <a:rPr lang="es-AR" sz="1000" dirty="0" err="1" smtClean="0"/>
              <a:t>Clinica</a:t>
            </a:r>
            <a:r>
              <a:rPr lang="es-AR" sz="1000" dirty="0" smtClean="0"/>
              <a:t> forense y legal</a:t>
            </a:r>
            <a:endParaRPr lang="es-AR" sz="1000" dirty="0"/>
          </a:p>
        </p:txBody>
      </p:sp>
    </p:spTree>
    <p:extLst>
      <p:ext uri="{BB962C8B-B14F-4D97-AF65-F5344CB8AC3E}">
        <p14:creationId xmlns:p14="http://schemas.microsoft.com/office/powerpoint/2010/main" val="18226079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763" y="0"/>
            <a:ext cx="1475360" cy="1438781"/>
          </a:xfrm>
          <a:prstGeom prst="rect">
            <a:avLst/>
          </a:prstGeom>
        </p:spPr>
      </p:pic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Se utilizó : opción 4</a:t>
            </a:r>
            <a:endParaRPr lang="es-AR" dirty="0"/>
          </a:p>
        </p:txBody>
      </p:sp>
      <p:sp>
        <p:nvSpPr>
          <p:cNvPr id="10" name="9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i="1" dirty="0"/>
              <a:t>En su consulta se realiza test de  </a:t>
            </a:r>
            <a:r>
              <a:rPr lang="es-AR" i="1" dirty="0" err="1"/>
              <a:t>Fagerström</a:t>
            </a:r>
            <a:r>
              <a:rPr lang="es-AR" i="1" dirty="0"/>
              <a:t> con 10 puntos (dependencia alta  a nicotina) </a:t>
            </a:r>
          </a:p>
          <a:p>
            <a:r>
              <a:rPr lang="es-AR" i="1" dirty="0"/>
              <a:t>Test de Richmond con alta motivación </a:t>
            </a:r>
          </a:p>
          <a:p>
            <a:r>
              <a:rPr lang="es-AR" i="1" dirty="0"/>
              <a:t>En fase de </a:t>
            </a:r>
            <a:r>
              <a:rPr lang="es-AR" i="1" dirty="0" err="1"/>
              <a:t>prochaska</a:t>
            </a:r>
            <a:r>
              <a:rPr lang="es-AR" i="1" dirty="0"/>
              <a:t> de preparación con predisposición y motivación para pasar a la fase de acción.-</a:t>
            </a:r>
          </a:p>
          <a:p>
            <a:r>
              <a:rPr lang="es-AR" i="1" dirty="0"/>
              <a:t>Test de Beck 15 puntos (depresión leve)</a:t>
            </a:r>
          </a:p>
          <a:p>
            <a:r>
              <a:rPr lang="es-AR" i="1" dirty="0"/>
              <a:t>Test de ARU con puntaje </a:t>
            </a:r>
            <a:r>
              <a:rPr lang="es-AR" i="1" dirty="0" smtClean="0"/>
              <a:t>máximo </a:t>
            </a:r>
            <a:r>
              <a:rPr lang="es-AR" i="1" dirty="0"/>
              <a:t>asociado a efecto estimulante, y adictivo</a:t>
            </a:r>
          </a:p>
          <a:p>
            <a:pPr>
              <a:buNone/>
            </a:pPr>
            <a:r>
              <a:rPr lang="es-AR" i="1" dirty="0"/>
              <a:t>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536532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Se recomienda de acuerdo a la historia clínica del paciente adecuar la metodología diagnóstica a utilizar.</a:t>
            </a:r>
          </a:p>
          <a:p>
            <a:r>
              <a:rPr lang="es-AR" dirty="0"/>
              <a:t>En este caso se utilizó la opción 4 dado que usando solo uno de los anteriores test es </a:t>
            </a:r>
            <a:r>
              <a:rPr lang="es-AR" dirty="0" smtClean="0"/>
              <a:t>insuficiente </a:t>
            </a:r>
            <a:r>
              <a:rPr lang="es-AR" dirty="0"/>
              <a:t>para orientarnos en el tratamiento adecuado a seguir.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763" y="0"/>
            <a:ext cx="1475360" cy="143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27227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6QLnjpDmemWvdkPv8CNhL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4nqtrpMJHznzW6iQWuGbY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TlgkWg9GbD75tZxSe07S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eXH6ortg5F8MBDBCXffNY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pbN8jrcRkzLTOV54VyMEqh"/>
</p:tagLst>
</file>

<file path=ppt/theme/theme1.xml><?xml version="1.0" encoding="utf-8"?>
<a:theme xmlns:a="http://schemas.openxmlformats.org/drawingml/2006/main" name="Embarazo y Tabac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7F5C20E-6C32-490B-8255-50925A758F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Embarazo y Tabaco</Template>
  <TotalTime>0</TotalTime>
  <Words>2034</Words>
  <Application>Microsoft Office PowerPoint</Application>
  <PresentationFormat>Presentación en pantalla (4:3)</PresentationFormat>
  <Paragraphs>216</Paragraphs>
  <Slides>23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Embarazo y Tabaco</vt:lpstr>
      <vt:lpstr>CASO 3</vt:lpstr>
      <vt:lpstr>CASO CLINICO</vt:lpstr>
      <vt:lpstr>Antecedentes personales:</vt:lpstr>
      <vt:lpstr>Antecedentes Familiares</vt:lpstr>
      <vt:lpstr>Exámen físico</vt:lpstr>
      <vt:lpstr>Historia Clínica vinculada al tabaquismo</vt:lpstr>
      <vt:lpstr>¿Que test utilizaría en la primer consulta de cesación?</vt:lpstr>
      <vt:lpstr>Se utilizó : opción 4</vt:lpstr>
      <vt:lpstr>Presentación de PowerPoint</vt:lpstr>
      <vt:lpstr>¿QUE INTERVENCIÓN PSICOSOCIAL IMPLEMENTARIA?</vt:lpstr>
      <vt:lpstr>SE DECIDE OPCION 3</vt:lpstr>
      <vt:lpstr>Presentación de PowerPoint</vt:lpstr>
      <vt:lpstr>Presentación de PowerPoint</vt:lpstr>
      <vt:lpstr>Opciones</vt:lpstr>
      <vt:lpstr>Realizó tratamiento con: opción 4</vt:lpstr>
      <vt:lpstr>Presentación de PowerPoint</vt:lpstr>
      <vt:lpstr>Presentación de PowerPoint</vt:lpstr>
      <vt:lpstr>El paciente:</vt:lpstr>
      <vt:lpstr>Presentación de PowerPoint</vt:lpstr>
      <vt:lpstr>¿Cómo se prosigue ?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2014-10-11T00:03:58Z</dcterms:created>
  <dcterms:modified xsi:type="dcterms:W3CDTF">2014-10-13T04:18:19Z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TC016745569991</vt:lpwstr>
  </property>
</Properties>
</file>