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ppt" ContentType="application/vnd.ms-powerpoin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330" r:id="rId2"/>
    <p:sldId id="257" r:id="rId3"/>
    <p:sldId id="258" r:id="rId4"/>
    <p:sldId id="327" r:id="rId5"/>
    <p:sldId id="360" r:id="rId6"/>
    <p:sldId id="315" r:id="rId7"/>
    <p:sldId id="316" r:id="rId8"/>
    <p:sldId id="320" r:id="rId9"/>
    <p:sldId id="321" r:id="rId10"/>
    <p:sldId id="323" r:id="rId11"/>
    <p:sldId id="325" r:id="rId12"/>
    <p:sldId id="350" r:id="rId13"/>
    <p:sldId id="280" r:id="rId14"/>
    <p:sldId id="317" r:id="rId15"/>
    <p:sldId id="349" r:id="rId16"/>
    <p:sldId id="357" r:id="rId17"/>
    <p:sldId id="318" r:id="rId18"/>
    <p:sldId id="259" r:id="rId19"/>
    <p:sldId id="260" r:id="rId20"/>
    <p:sldId id="264" r:id="rId21"/>
    <p:sldId id="266" r:id="rId22"/>
    <p:sldId id="351" r:id="rId23"/>
    <p:sldId id="337" r:id="rId24"/>
    <p:sldId id="267" r:id="rId25"/>
    <p:sldId id="271" r:id="rId26"/>
    <p:sldId id="272" r:id="rId27"/>
    <p:sldId id="335" r:id="rId28"/>
    <p:sldId id="274" r:id="rId29"/>
    <p:sldId id="273" r:id="rId30"/>
    <p:sldId id="275" r:id="rId31"/>
    <p:sldId id="276" r:id="rId32"/>
    <p:sldId id="277" r:id="rId33"/>
    <p:sldId id="340" r:id="rId34"/>
    <p:sldId id="278" r:id="rId35"/>
    <p:sldId id="345" r:id="rId36"/>
    <p:sldId id="342" r:id="rId37"/>
    <p:sldId id="343" r:id="rId38"/>
    <p:sldId id="283" r:id="rId39"/>
    <p:sldId id="352" r:id="rId40"/>
    <p:sldId id="284" r:id="rId41"/>
    <p:sldId id="285" r:id="rId42"/>
    <p:sldId id="288" r:id="rId43"/>
    <p:sldId id="289" r:id="rId44"/>
    <p:sldId id="290" r:id="rId45"/>
    <p:sldId id="291" r:id="rId46"/>
    <p:sldId id="292" r:id="rId47"/>
    <p:sldId id="356" r:id="rId48"/>
    <p:sldId id="293" r:id="rId49"/>
    <p:sldId id="294" r:id="rId50"/>
    <p:sldId id="295" r:id="rId51"/>
    <p:sldId id="296" r:id="rId52"/>
    <p:sldId id="297" r:id="rId53"/>
    <p:sldId id="347" r:id="rId54"/>
    <p:sldId id="338" r:id="rId55"/>
    <p:sldId id="358" r:id="rId56"/>
    <p:sldId id="305" r:id="rId57"/>
    <p:sldId id="355" r:id="rId58"/>
    <p:sldId id="306" r:id="rId59"/>
    <p:sldId id="309" r:id="rId60"/>
    <p:sldId id="353" r:id="rId61"/>
    <p:sldId id="310" r:id="rId62"/>
    <p:sldId id="359" r:id="rId6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3CEDF-13E2-4729-88CF-181E5C38CE5F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AEF73-91F1-4A01-91ED-2A13F1F898E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Mechanical Fragmentation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FA234F-324F-4FDE-8393-9A51F7E24E8C}" type="parTrans" cxnId="{55180D38-17BA-45B5-B64C-3E39C4FDFB44}">
      <dgm:prSet/>
      <dgm:spPr/>
      <dgm:t>
        <a:bodyPr/>
        <a:lstStyle/>
        <a:p>
          <a:endParaRPr lang="en-US"/>
        </a:p>
      </dgm:t>
    </dgm:pt>
    <dgm:pt modelId="{B570F4EA-CD83-4769-8038-8F1CDEE66749}" type="sibTrans" cxnId="{55180D38-17BA-45B5-B64C-3E39C4FDFB44}">
      <dgm:prSet/>
      <dgm:spPr/>
      <dgm:t>
        <a:bodyPr/>
        <a:lstStyle/>
        <a:p>
          <a:endParaRPr lang="en-US"/>
        </a:p>
      </dgm:t>
    </dgm:pt>
    <dgm:pt modelId="{018619C6-FE03-486A-8F6D-2A47E708BC74}">
      <dgm:prSet phldrT="[Text]"/>
      <dgm:spPr>
        <a:solidFill>
          <a:srgbClr val="FF99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Hydrodynamic (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AngioJet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®)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4CDAC-F160-4C87-8047-41E5A33EF8FF}" type="parTrans" cxnId="{3BC043E6-5EFA-46ED-BE7F-B76807B77B35}">
      <dgm:prSet/>
      <dgm:spPr/>
      <dgm:t>
        <a:bodyPr/>
        <a:lstStyle/>
        <a:p>
          <a:endParaRPr lang="en-US"/>
        </a:p>
      </dgm:t>
    </dgm:pt>
    <dgm:pt modelId="{DB21D1DA-C9B3-4C79-8D06-1075031B73E2}" type="sibTrans" cxnId="{3BC043E6-5EFA-46ED-BE7F-B76807B77B35}">
      <dgm:prSet/>
      <dgm:spPr/>
      <dgm:t>
        <a:bodyPr/>
        <a:lstStyle/>
        <a:p>
          <a:endParaRPr lang="en-US"/>
        </a:p>
      </dgm:t>
    </dgm:pt>
    <dgm:pt modelId="{2D7B832E-72E5-42F8-A9D1-E1E3D71133B9}">
      <dgm:prSet phldrT="[Text]"/>
      <dgm:spPr>
        <a:solidFill>
          <a:srgbClr val="02AE0A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Ultrasound-Accelerated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Fibrinolysis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(EKOS®)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D31335-72A5-4914-87E4-D9F5FEC9F62C}" type="parTrans" cxnId="{2E11A2EE-B1E2-42DB-965D-ABD3A3935AB5}">
      <dgm:prSet/>
      <dgm:spPr/>
      <dgm:t>
        <a:bodyPr/>
        <a:lstStyle/>
        <a:p>
          <a:endParaRPr lang="en-US"/>
        </a:p>
      </dgm:t>
    </dgm:pt>
    <dgm:pt modelId="{CF5A1115-ACEA-4B4B-9CC4-B29D61EE7C77}" type="sibTrans" cxnId="{2E11A2EE-B1E2-42DB-965D-ABD3A3935AB5}">
      <dgm:prSet/>
      <dgm:spPr/>
      <dgm:t>
        <a:bodyPr/>
        <a:lstStyle/>
        <a:p>
          <a:endParaRPr lang="en-US"/>
        </a:p>
      </dgm:t>
    </dgm:pt>
    <dgm:pt modelId="{F72697DD-CB1A-4331-AD65-7642C7385D06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Suction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Embolectomy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AngioVac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®)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CED15A-4D32-4BE7-A8C5-7915490EA9D3}" type="parTrans" cxnId="{040C7A6D-22E1-480C-A2BA-D3CBF6D017F4}">
      <dgm:prSet/>
      <dgm:spPr/>
      <dgm:t>
        <a:bodyPr/>
        <a:lstStyle/>
        <a:p>
          <a:endParaRPr lang="en-US"/>
        </a:p>
      </dgm:t>
    </dgm:pt>
    <dgm:pt modelId="{DBF25346-7538-4CA8-9297-11550528539B}" type="sibTrans" cxnId="{040C7A6D-22E1-480C-A2BA-D3CBF6D017F4}">
      <dgm:prSet/>
      <dgm:spPr/>
      <dgm:t>
        <a:bodyPr/>
        <a:lstStyle/>
        <a:p>
          <a:endParaRPr lang="en-US"/>
        </a:p>
      </dgm:t>
    </dgm:pt>
    <dgm:pt modelId="{73E3CFB3-BB11-4753-829C-FEA2FFABDED6}" type="pres">
      <dgm:prSet presAssocID="{AAD3CEDF-13E2-4729-88CF-181E5C38CE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247D6-67ED-40A5-B173-ECFBC9754416}" type="pres">
      <dgm:prSet presAssocID="{9F4AEF73-91F1-4A01-91ED-2A13F1F898EF}" presName="comp" presStyleCnt="0"/>
      <dgm:spPr/>
      <dgm:t>
        <a:bodyPr/>
        <a:lstStyle/>
        <a:p>
          <a:endParaRPr lang="en-US"/>
        </a:p>
      </dgm:t>
    </dgm:pt>
    <dgm:pt modelId="{DFCA84A7-DCCE-4606-9F1D-A5249ADEFCED}" type="pres">
      <dgm:prSet presAssocID="{9F4AEF73-91F1-4A01-91ED-2A13F1F898EF}" presName="box" presStyleLbl="node1" presStyleIdx="0" presStyleCnt="4"/>
      <dgm:spPr/>
      <dgm:t>
        <a:bodyPr/>
        <a:lstStyle/>
        <a:p>
          <a:endParaRPr lang="en-US"/>
        </a:p>
      </dgm:t>
    </dgm:pt>
    <dgm:pt modelId="{B354A792-8B7D-42FB-BA87-F695750AA155}" type="pres">
      <dgm:prSet presAssocID="{9F4AEF73-91F1-4A01-91ED-2A13F1F898E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426CC2-4C4F-41D2-A378-2E8FB132AF48}" type="pres">
      <dgm:prSet presAssocID="{9F4AEF73-91F1-4A01-91ED-2A13F1F898E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12F42-CE6F-477C-880A-29B32381D961}" type="pres">
      <dgm:prSet presAssocID="{B570F4EA-CD83-4769-8038-8F1CDEE66749}" presName="spacer" presStyleCnt="0"/>
      <dgm:spPr/>
      <dgm:t>
        <a:bodyPr/>
        <a:lstStyle/>
        <a:p>
          <a:endParaRPr lang="en-US"/>
        </a:p>
      </dgm:t>
    </dgm:pt>
    <dgm:pt modelId="{241F5ACE-EA28-4F7A-B948-4E7B4E235B8C}" type="pres">
      <dgm:prSet presAssocID="{018619C6-FE03-486A-8F6D-2A47E708BC74}" presName="comp" presStyleCnt="0"/>
      <dgm:spPr/>
      <dgm:t>
        <a:bodyPr/>
        <a:lstStyle/>
        <a:p>
          <a:endParaRPr lang="en-US"/>
        </a:p>
      </dgm:t>
    </dgm:pt>
    <dgm:pt modelId="{735704B0-1224-44EF-9CBB-421C0F77F5A3}" type="pres">
      <dgm:prSet presAssocID="{018619C6-FE03-486A-8F6D-2A47E708BC74}" presName="box" presStyleLbl="node1" presStyleIdx="1" presStyleCnt="4"/>
      <dgm:spPr/>
      <dgm:t>
        <a:bodyPr/>
        <a:lstStyle/>
        <a:p>
          <a:endParaRPr lang="en-US"/>
        </a:p>
      </dgm:t>
    </dgm:pt>
    <dgm:pt modelId="{5F3002B5-2376-40B8-9F1B-DD716425313A}" type="pres">
      <dgm:prSet presAssocID="{018619C6-FE03-486A-8F6D-2A47E708BC7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16BC6E-7654-46E8-84B5-23DEB104DD15}" type="pres">
      <dgm:prSet presAssocID="{018619C6-FE03-486A-8F6D-2A47E708BC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D3511-3315-4089-93B3-B1368F20477B}" type="pres">
      <dgm:prSet presAssocID="{DB21D1DA-C9B3-4C79-8D06-1075031B73E2}" presName="spacer" presStyleCnt="0"/>
      <dgm:spPr/>
      <dgm:t>
        <a:bodyPr/>
        <a:lstStyle/>
        <a:p>
          <a:endParaRPr lang="en-US"/>
        </a:p>
      </dgm:t>
    </dgm:pt>
    <dgm:pt modelId="{6401043D-A58E-4873-9C39-6A43F36E5C2E}" type="pres">
      <dgm:prSet presAssocID="{2D7B832E-72E5-42F8-A9D1-E1E3D71133B9}" presName="comp" presStyleCnt="0"/>
      <dgm:spPr/>
      <dgm:t>
        <a:bodyPr/>
        <a:lstStyle/>
        <a:p>
          <a:endParaRPr lang="en-US"/>
        </a:p>
      </dgm:t>
    </dgm:pt>
    <dgm:pt modelId="{7FCABFFB-D897-4E91-8C01-6BD6F05674B8}" type="pres">
      <dgm:prSet presAssocID="{2D7B832E-72E5-42F8-A9D1-E1E3D71133B9}" presName="box" presStyleLbl="node1" presStyleIdx="2" presStyleCnt="4"/>
      <dgm:spPr/>
      <dgm:t>
        <a:bodyPr/>
        <a:lstStyle/>
        <a:p>
          <a:endParaRPr lang="en-US"/>
        </a:p>
      </dgm:t>
    </dgm:pt>
    <dgm:pt modelId="{9D2C573A-8B79-4F31-8056-18D8EA25F2B5}" type="pres">
      <dgm:prSet presAssocID="{2D7B832E-72E5-42F8-A9D1-E1E3D71133B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8C4CC0-0D94-4F0D-B937-D2A17D732894}" type="pres">
      <dgm:prSet presAssocID="{2D7B832E-72E5-42F8-A9D1-E1E3D71133B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608BD-67DF-4F67-B5E5-8CB3F75A9E41}" type="pres">
      <dgm:prSet presAssocID="{CF5A1115-ACEA-4B4B-9CC4-B29D61EE7C77}" presName="spacer" presStyleCnt="0"/>
      <dgm:spPr/>
      <dgm:t>
        <a:bodyPr/>
        <a:lstStyle/>
        <a:p>
          <a:endParaRPr lang="en-US"/>
        </a:p>
      </dgm:t>
    </dgm:pt>
    <dgm:pt modelId="{6C78310F-CB3C-4B42-A597-C5D6234865BD}" type="pres">
      <dgm:prSet presAssocID="{F72697DD-CB1A-4331-AD65-7642C7385D06}" presName="comp" presStyleCnt="0"/>
      <dgm:spPr/>
      <dgm:t>
        <a:bodyPr/>
        <a:lstStyle/>
        <a:p>
          <a:endParaRPr lang="en-US"/>
        </a:p>
      </dgm:t>
    </dgm:pt>
    <dgm:pt modelId="{A7386515-447F-4189-93B6-D1B712F4804B}" type="pres">
      <dgm:prSet presAssocID="{F72697DD-CB1A-4331-AD65-7642C7385D06}" presName="box" presStyleLbl="node1" presStyleIdx="3" presStyleCnt="4"/>
      <dgm:spPr/>
      <dgm:t>
        <a:bodyPr/>
        <a:lstStyle/>
        <a:p>
          <a:endParaRPr lang="en-US"/>
        </a:p>
      </dgm:t>
    </dgm:pt>
    <dgm:pt modelId="{0EE0C8CC-15AA-4D02-A9FA-D9F22C458EB3}" type="pres">
      <dgm:prSet presAssocID="{F72697DD-CB1A-4331-AD65-7642C7385D0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5AA504-0E8A-408F-A6EF-AC2A02469D0C}" type="pres">
      <dgm:prSet presAssocID="{F72697DD-CB1A-4331-AD65-7642C7385D0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1A2EE-B1E2-42DB-965D-ABD3A3935AB5}" srcId="{AAD3CEDF-13E2-4729-88CF-181E5C38CE5F}" destId="{2D7B832E-72E5-42F8-A9D1-E1E3D71133B9}" srcOrd="2" destOrd="0" parTransId="{08D31335-72A5-4914-87E4-D9F5FEC9F62C}" sibTransId="{CF5A1115-ACEA-4B4B-9CC4-B29D61EE7C77}"/>
    <dgm:cxn modelId="{4FFEA67C-7461-AE41-B0C9-A93CE6F3CA37}" type="presOf" srcId="{2D7B832E-72E5-42F8-A9D1-E1E3D71133B9}" destId="{7FCABFFB-D897-4E91-8C01-6BD6F05674B8}" srcOrd="0" destOrd="0" presId="urn:microsoft.com/office/officeart/2005/8/layout/vList4#1"/>
    <dgm:cxn modelId="{55180D38-17BA-45B5-B64C-3E39C4FDFB44}" srcId="{AAD3CEDF-13E2-4729-88CF-181E5C38CE5F}" destId="{9F4AEF73-91F1-4A01-91ED-2A13F1F898EF}" srcOrd="0" destOrd="0" parTransId="{35FA234F-324F-4FDE-8393-9A51F7E24E8C}" sibTransId="{B570F4EA-CD83-4769-8038-8F1CDEE66749}"/>
    <dgm:cxn modelId="{3BC043E6-5EFA-46ED-BE7F-B76807B77B35}" srcId="{AAD3CEDF-13E2-4729-88CF-181E5C38CE5F}" destId="{018619C6-FE03-486A-8F6D-2A47E708BC74}" srcOrd="1" destOrd="0" parTransId="{0C24CDAC-F160-4C87-8047-41E5A33EF8FF}" sibTransId="{DB21D1DA-C9B3-4C79-8D06-1075031B73E2}"/>
    <dgm:cxn modelId="{7782EFE4-78B6-FE41-9DEA-6E333CDBA332}" type="presOf" srcId="{F72697DD-CB1A-4331-AD65-7642C7385D06}" destId="{A7386515-447F-4189-93B6-D1B712F4804B}" srcOrd="0" destOrd="0" presId="urn:microsoft.com/office/officeart/2005/8/layout/vList4#1"/>
    <dgm:cxn modelId="{C5A297A2-A401-B743-9D42-3903A8A81FD1}" type="presOf" srcId="{AAD3CEDF-13E2-4729-88CF-181E5C38CE5F}" destId="{73E3CFB3-BB11-4753-829C-FEA2FFABDED6}" srcOrd="0" destOrd="0" presId="urn:microsoft.com/office/officeart/2005/8/layout/vList4#1"/>
    <dgm:cxn modelId="{9457F480-AA67-2241-B55D-D075E60DD87C}" type="presOf" srcId="{9F4AEF73-91F1-4A01-91ED-2A13F1F898EF}" destId="{A7426CC2-4C4F-41D2-A378-2E8FB132AF48}" srcOrd="1" destOrd="0" presId="urn:microsoft.com/office/officeart/2005/8/layout/vList4#1"/>
    <dgm:cxn modelId="{69ADB0D0-6653-584F-92D5-8D5EBB0A07C3}" type="presOf" srcId="{F72697DD-CB1A-4331-AD65-7642C7385D06}" destId="{835AA504-0E8A-408F-A6EF-AC2A02469D0C}" srcOrd="1" destOrd="0" presId="urn:microsoft.com/office/officeart/2005/8/layout/vList4#1"/>
    <dgm:cxn modelId="{040C7A6D-22E1-480C-A2BA-D3CBF6D017F4}" srcId="{AAD3CEDF-13E2-4729-88CF-181E5C38CE5F}" destId="{F72697DD-CB1A-4331-AD65-7642C7385D06}" srcOrd="3" destOrd="0" parTransId="{5ACED15A-4D32-4BE7-A8C5-7915490EA9D3}" sibTransId="{DBF25346-7538-4CA8-9297-11550528539B}"/>
    <dgm:cxn modelId="{B91DF2B6-6494-3643-AE07-AA8FF76C7634}" type="presOf" srcId="{018619C6-FE03-486A-8F6D-2A47E708BC74}" destId="{6016BC6E-7654-46E8-84B5-23DEB104DD15}" srcOrd="1" destOrd="0" presId="urn:microsoft.com/office/officeart/2005/8/layout/vList4#1"/>
    <dgm:cxn modelId="{15C7E8F0-7832-5D48-9A99-F911C1146EBB}" type="presOf" srcId="{018619C6-FE03-486A-8F6D-2A47E708BC74}" destId="{735704B0-1224-44EF-9CBB-421C0F77F5A3}" srcOrd="0" destOrd="0" presId="urn:microsoft.com/office/officeart/2005/8/layout/vList4#1"/>
    <dgm:cxn modelId="{8B32D94E-EF2F-614F-8489-3E4F8A8436F0}" type="presOf" srcId="{2D7B832E-72E5-42F8-A9D1-E1E3D71133B9}" destId="{378C4CC0-0D94-4F0D-B937-D2A17D732894}" srcOrd="1" destOrd="0" presId="urn:microsoft.com/office/officeart/2005/8/layout/vList4#1"/>
    <dgm:cxn modelId="{16A041B3-3929-364C-80AF-5FA91C5E19E2}" type="presOf" srcId="{9F4AEF73-91F1-4A01-91ED-2A13F1F898EF}" destId="{DFCA84A7-DCCE-4606-9F1D-A5249ADEFCED}" srcOrd="0" destOrd="0" presId="urn:microsoft.com/office/officeart/2005/8/layout/vList4#1"/>
    <dgm:cxn modelId="{0C83E925-B486-4048-B85D-564BD1ABD97C}" type="presParOf" srcId="{73E3CFB3-BB11-4753-829C-FEA2FFABDED6}" destId="{ABF247D6-67ED-40A5-B173-ECFBC9754416}" srcOrd="0" destOrd="0" presId="urn:microsoft.com/office/officeart/2005/8/layout/vList4#1"/>
    <dgm:cxn modelId="{53A4D1F0-245A-034D-9D78-A0EF2896A74B}" type="presParOf" srcId="{ABF247D6-67ED-40A5-B173-ECFBC9754416}" destId="{DFCA84A7-DCCE-4606-9F1D-A5249ADEFCED}" srcOrd="0" destOrd="0" presId="urn:microsoft.com/office/officeart/2005/8/layout/vList4#1"/>
    <dgm:cxn modelId="{45C9BB0F-A8E9-6B4B-A44E-A69C069E8FCB}" type="presParOf" srcId="{ABF247D6-67ED-40A5-B173-ECFBC9754416}" destId="{B354A792-8B7D-42FB-BA87-F695750AA155}" srcOrd="1" destOrd="0" presId="urn:microsoft.com/office/officeart/2005/8/layout/vList4#1"/>
    <dgm:cxn modelId="{C3F6528E-6DA9-0C42-817A-5AE94BAC99AE}" type="presParOf" srcId="{ABF247D6-67ED-40A5-B173-ECFBC9754416}" destId="{A7426CC2-4C4F-41D2-A378-2E8FB132AF48}" srcOrd="2" destOrd="0" presId="urn:microsoft.com/office/officeart/2005/8/layout/vList4#1"/>
    <dgm:cxn modelId="{687BE6DE-D73F-6842-AB3F-A7600A7D3619}" type="presParOf" srcId="{73E3CFB3-BB11-4753-829C-FEA2FFABDED6}" destId="{2AA12F42-CE6F-477C-880A-29B32381D961}" srcOrd="1" destOrd="0" presId="urn:microsoft.com/office/officeart/2005/8/layout/vList4#1"/>
    <dgm:cxn modelId="{546657CB-A604-3F48-A820-C60A114E1E05}" type="presParOf" srcId="{73E3CFB3-BB11-4753-829C-FEA2FFABDED6}" destId="{241F5ACE-EA28-4F7A-B948-4E7B4E235B8C}" srcOrd="2" destOrd="0" presId="urn:microsoft.com/office/officeart/2005/8/layout/vList4#1"/>
    <dgm:cxn modelId="{16FF2848-5248-B245-94D2-AA2133CEC50D}" type="presParOf" srcId="{241F5ACE-EA28-4F7A-B948-4E7B4E235B8C}" destId="{735704B0-1224-44EF-9CBB-421C0F77F5A3}" srcOrd="0" destOrd="0" presId="urn:microsoft.com/office/officeart/2005/8/layout/vList4#1"/>
    <dgm:cxn modelId="{AE1BEEA6-A7F3-A342-84B7-CA82068532D9}" type="presParOf" srcId="{241F5ACE-EA28-4F7A-B948-4E7B4E235B8C}" destId="{5F3002B5-2376-40B8-9F1B-DD716425313A}" srcOrd="1" destOrd="0" presId="urn:microsoft.com/office/officeart/2005/8/layout/vList4#1"/>
    <dgm:cxn modelId="{279D2B34-AF77-BB48-97DF-EBD88C47A198}" type="presParOf" srcId="{241F5ACE-EA28-4F7A-B948-4E7B4E235B8C}" destId="{6016BC6E-7654-46E8-84B5-23DEB104DD15}" srcOrd="2" destOrd="0" presId="urn:microsoft.com/office/officeart/2005/8/layout/vList4#1"/>
    <dgm:cxn modelId="{84EFFE32-CED6-274C-9737-4B0F5B194828}" type="presParOf" srcId="{73E3CFB3-BB11-4753-829C-FEA2FFABDED6}" destId="{913D3511-3315-4089-93B3-B1368F20477B}" srcOrd="3" destOrd="0" presId="urn:microsoft.com/office/officeart/2005/8/layout/vList4#1"/>
    <dgm:cxn modelId="{87BE76E0-EBBF-8543-9DC1-32D7386BBE6D}" type="presParOf" srcId="{73E3CFB3-BB11-4753-829C-FEA2FFABDED6}" destId="{6401043D-A58E-4873-9C39-6A43F36E5C2E}" srcOrd="4" destOrd="0" presId="urn:microsoft.com/office/officeart/2005/8/layout/vList4#1"/>
    <dgm:cxn modelId="{379D8138-80A1-0141-BA7A-3903AC1088C4}" type="presParOf" srcId="{6401043D-A58E-4873-9C39-6A43F36E5C2E}" destId="{7FCABFFB-D897-4E91-8C01-6BD6F05674B8}" srcOrd="0" destOrd="0" presId="urn:microsoft.com/office/officeart/2005/8/layout/vList4#1"/>
    <dgm:cxn modelId="{6E26D680-ED17-9640-958D-053149BB3EFB}" type="presParOf" srcId="{6401043D-A58E-4873-9C39-6A43F36E5C2E}" destId="{9D2C573A-8B79-4F31-8056-18D8EA25F2B5}" srcOrd="1" destOrd="0" presId="urn:microsoft.com/office/officeart/2005/8/layout/vList4#1"/>
    <dgm:cxn modelId="{C6E5FF4E-A7C8-A649-B85E-DA4FB9AFEA4C}" type="presParOf" srcId="{6401043D-A58E-4873-9C39-6A43F36E5C2E}" destId="{378C4CC0-0D94-4F0D-B937-D2A17D732894}" srcOrd="2" destOrd="0" presId="urn:microsoft.com/office/officeart/2005/8/layout/vList4#1"/>
    <dgm:cxn modelId="{D786D8F6-9BDA-9344-A4E4-97ED862E1D7D}" type="presParOf" srcId="{73E3CFB3-BB11-4753-829C-FEA2FFABDED6}" destId="{E75608BD-67DF-4F67-B5E5-8CB3F75A9E41}" srcOrd="5" destOrd="0" presId="urn:microsoft.com/office/officeart/2005/8/layout/vList4#1"/>
    <dgm:cxn modelId="{A7445EE9-5125-6A42-8483-09C196A12F15}" type="presParOf" srcId="{73E3CFB3-BB11-4753-829C-FEA2FFABDED6}" destId="{6C78310F-CB3C-4B42-A597-C5D6234865BD}" srcOrd="6" destOrd="0" presId="urn:microsoft.com/office/officeart/2005/8/layout/vList4#1"/>
    <dgm:cxn modelId="{91C4DA9C-D9E5-D040-AF9E-5A47D1DD4439}" type="presParOf" srcId="{6C78310F-CB3C-4B42-A597-C5D6234865BD}" destId="{A7386515-447F-4189-93B6-D1B712F4804B}" srcOrd="0" destOrd="0" presId="urn:microsoft.com/office/officeart/2005/8/layout/vList4#1"/>
    <dgm:cxn modelId="{E7BDDF67-7B43-6A4C-B2B8-147139071360}" type="presParOf" srcId="{6C78310F-CB3C-4B42-A597-C5D6234865BD}" destId="{0EE0C8CC-15AA-4D02-A9FA-D9F22C458EB3}" srcOrd="1" destOrd="0" presId="urn:microsoft.com/office/officeart/2005/8/layout/vList4#1"/>
    <dgm:cxn modelId="{B926E673-D7F5-3242-9C6C-489E52F37E35}" type="presParOf" srcId="{6C78310F-CB3C-4B42-A597-C5D6234865BD}" destId="{835AA504-0E8A-408F-A6EF-AC2A02469D0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A84A7-DCCE-4606-9F1D-A5249ADEFCED}">
      <dsp:nvSpPr>
        <dsp:cNvPr id="0" name=""/>
        <dsp:cNvSpPr/>
      </dsp:nvSpPr>
      <dsp:spPr>
        <a:xfrm>
          <a:off x="0" y="0"/>
          <a:ext cx="8229600" cy="111576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Mechanical Fragmentation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496" y="0"/>
        <a:ext cx="6472103" cy="1115764"/>
      </dsp:txXfrm>
    </dsp:sp>
    <dsp:sp modelId="{B354A792-8B7D-42FB-BA87-F695750AA155}">
      <dsp:nvSpPr>
        <dsp:cNvPr id="0" name=""/>
        <dsp:cNvSpPr/>
      </dsp:nvSpPr>
      <dsp:spPr>
        <a:xfrm>
          <a:off x="111576" y="111576"/>
          <a:ext cx="1645920" cy="892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35704B0-1224-44EF-9CBB-421C0F77F5A3}">
      <dsp:nvSpPr>
        <dsp:cNvPr id="0" name=""/>
        <dsp:cNvSpPr/>
      </dsp:nvSpPr>
      <dsp:spPr>
        <a:xfrm>
          <a:off x="0" y="1227340"/>
          <a:ext cx="8229600" cy="1115764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Hydrodynamic (</a:t>
          </a:r>
          <a:r>
            <a:rPr lang="en-US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AngioJet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®)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496" y="1227340"/>
        <a:ext cx="6472103" cy="1115764"/>
      </dsp:txXfrm>
    </dsp:sp>
    <dsp:sp modelId="{5F3002B5-2376-40B8-9F1B-DD716425313A}">
      <dsp:nvSpPr>
        <dsp:cNvPr id="0" name=""/>
        <dsp:cNvSpPr/>
      </dsp:nvSpPr>
      <dsp:spPr>
        <a:xfrm>
          <a:off x="111576" y="1338917"/>
          <a:ext cx="1645920" cy="892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CABFFB-D897-4E91-8C01-6BD6F05674B8}">
      <dsp:nvSpPr>
        <dsp:cNvPr id="0" name=""/>
        <dsp:cNvSpPr/>
      </dsp:nvSpPr>
      <dsp:spPr>
        <a:xfrm>
          <a:off x="0" y="2454681"/>
          <a:ext cx="8229600" cy="1115764"/>
        </a:xfrm>
        <a:prstGeom prst="roundRect">
          <a:avLst>
            <a:gd name="adj" fmla="val 10000"/>
          </a:avLst>
        </a:prstGeom>
        <a:solidFill>
          <a:srgbClr val="02AE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Ultrasound-Accelerated </a:t>
          </a:r>
          <a:r>
            <a:rPr lang="en-US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Fibrinolysis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(EKOS®)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496" y="2454681"/>
        <a:ext cx="6472103" cy="1115764"/>
      </dsp:txXfrm>
    </dsp:sp>
    <dsp:sp modelId="{9D2C573A-8B79-4F31-8056-18D8EA25F2B5}">
      <dsp:nvSpPr>
        <dsp:cNvPr id="0" name=""/>
        <dsp:cNvSpPr/>
      </dsp:nvSpPr>
      <dsp:spPr>
        <a:xfrm>
          <a:off x="111576" y="2566258"/>
          <a:ext cx="1645920" cy="892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386515-447F-4189-93B6-D1B712F4804B}">
      <dsp:nvSpPr>
        <dsp:cNvPr id="0" name=""/>
        <dsp:cNvSpPr/>
      </dsp:nvSpPr>
      <dsp:spPr>
        <a:xfrm>
          <a:off x="0" y="3682022"/>
          <a:ext cx="8229600" cy="111576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Suction </a:t>
          </a:r>
          <a:r>
            <a:rPr lang="en-US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Embolectomy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AngioVac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®)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496" y="3682022"/>
        <a:ext cx="6472103" cy="1115764"/>
      </dsp:txXfrm>
    </dsp:sp>
    <dsp:sp modelId="{0EE0C8CC-15AA-4D02-A9FA-D9F22C458EB3}">
      <dsp:nvSpPr>
        <dsp:cNvPr id="0" name=""/>
        <dsp:cNvSpPr/>
      </dsp:nvSpPr>
      <dsp:spPr>
        <a:xfrm>
          <a:off x="111576" y="3793599"/>
          <a:ext cx="1645920" cy="892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54CBE-5D6B-594A-9BBD-6FDEAA949F3F}" type="datetimeFigureOut">
              <a:rPr lang="es-ES" smtClean="0"/>
              <a:t>12/10/14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571D5-B943-FA4B-AA53-ED35E5CC6CC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55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s-MX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BDC997-5AF7-0B4E-B851-1B3C694D8C27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MX" noProof="0" smtClean="0"/>
              <a:t>Click to edit Master title style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s-MX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3776-486E-3F41-A7BB-B6F1E51DA51B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610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CC048-CC87-2649-9B12-3809BFAB5951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966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021A-D3BC-FB4F-B09F-B55635A583BC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93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imágenes prediseñadas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D17D-D96E-F846-A34C-8D8EEFF43DF5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092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EB2D-7D4F-0A4B-AD46-4AABA1B93631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2383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3DFC-15A5-8341-8110-399637DCA878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119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9A34-2412-7444-8A14-F636DB193D41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08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D7DE-39B7-954A-8307-E7A090BE9C1D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824209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502D5-8C53-6246-BF86-A74A19202088}" type="datetime1">
              <a:rPr lang="en-US">
                <a:solidFill>
                  <a:srgbClr val="FFFFFF"/>
                </a:solidFill>
                <a:ea typeface="ＭＳ Ｐゴシック"/>
              </a:rPr>
              <a:pPr/>
              <a:t>12/10/14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05E3-50B5-CF44-BB4B-D84905C86481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‹Nr.›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52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3877-C3F3-0748-829C-A67CC0FEFFDB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A432-AF0A-0C4D-9A6E-5E2ABEA59CC6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64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9D70-CEE4-5D49-A1DF-977291B98B64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746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0D5F-67B8-A64F-8AB9-843D98FEA2AE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665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AC35-CB6A-B543-B7D2-FAD97F89A431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181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2B4-67CA-5B41-862B-65550B910C73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051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3592-7C1C-3947-83C1-FD0798AD1185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18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C14B-9316-9A4E-8C84-6FA1AAB4F5B5}" type="slidenum">
              <a:rPr lang="es-MX">
                <a:solidFill>
                  <a:srgbClr val="FFFFFF"/>
                </a:solidFill>
                <a:ea typeface="ＭＳ Ｐゴシック"/>
              </a:rPr>
              <a:pPr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2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F76F137-1393-D34D-B549-DFA5FEE1CBF0}" type="slidenum">
              <a:rPr lang="es-MX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MX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06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06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06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0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Click to edit Master title style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Click to edit Master text styles</a:t>
            </a:r>
          </a:p>
          <a:p>
            <a:pPr lvl="1"/>
            <a:r>
              <a:rPr lang="es-MX"/>
              <a:t>Second level</a:t>
            </a:r>
          </a:p>
          <a:p>
            <a:pPr lvl="2"/>
            <a:r>
              <a:rPr lang="es-MX"/>
              <a:t>Third level</a:t>
            </a:r>
          </a:p>
          <a:p>
            <a:pPr lvl="3"/>
            <a:r>
              <a:rPr lang="es-MX"/>
              <a:t>Fourth level</a:t>
            </a:r>
          </a:p>
          <a:p>
            <a:pPr lvl="4"/>
            <a:r>
              <a:rPr lang="es-MX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165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ci_n_de_Microsoft_PowerPoint_97_-_20031.ppt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Tromboembolismo Pulmonar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ES" b="1" dirty="0" smtClean="0"/>
              <a:t>Tratamiento farmacológico actual</a:t>
            </a:r>
          </a:p>
          <a:p>
            <a:r>
              <a:rPr lang="es-ES" b="1" dirty="0" smtClean="0"/>
              <a:t>Julio Chertcoff</a:t>
            </a:r>
          </a:p>
          <a:p>
            <a:r>
              <a:rPr lang="es-ES" b="1" dirty="0" smtClean="0"/>
              <a:t>2014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4151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Garamond" charset="0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latin typeface="Garamond" charset="0"/>
              </a:rPr>
              <a:t>Aumento de la biodisponibilidad</a:t>
            </a:r>
          </a:p>
          <a:p>
            <a:pPr eaLnBrk="1" hangingPunct="1">
              <a:defRPr/>
            </a:pPr>
            <a:r>
              <a:rPr lang="es-MX">
                <a:latin typeface="Garamond" charset="0"/>
              </a:rPr>
              <a:t>Administración una o dos veces por día VSC</a:t>
            </a:r>
          </a:p>
          <a:p>
            <a:pPr eaLnBrk="1" hangingPunct="1">
              <a:defRPr/>
            </a:pPr>
            <a:r>
              <a:rPr lang="es-MX">
                <a:latin typeface="Garamond" charset="0"/>
              </a:rPr>
              <a:t>Generalmente no requiere monitoreo</a:t>
            </a:r>
          </a:p>
          <a:p>
            <a:pPr eaLnBrk="1" hangingPunct="1">
              <a:defRPr/>
            </a:pPr>
            <a:r>
              <a:rPr lang="es-MX">
                <a:latin typeface="Garamond" charset="0"/>
              </a:rPr>
              <a:t>Ideal para TX. Ambulatorio</a:t>
            </a:r>
          </a:p>
          <a:p>
            <a:pPr eaLnBrk="1" hangingPunct="1">
              <a:defRPr/>
            </a:pPr>
            <a:r>
              <a:rPr lang="es-MX">
                <a:latin typeface="Garamond" charset="0"/>
              </a:rPr>
              <a:t>Menor incidencia de TIH</a:t>
            </a:r>
          </a:p>
          <a:p>
            <a:pPr eaLnBrk="1" hangingPunct="1">
              <a:defRPr/>
            </a:pPr>
            <a:endParaRPr lang="es-E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latin typeface="Garamond" charset="0"/>
              </a:rPr>
              <a:t>Heparina NF vs. HBPM</a:t>
            </a:r>
            <a:endParaRPr lang="es-ES">
              <a:latin typeface="Garamond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>
                <a:latin typeface="Garamond" charset="0"/>
              </a:rPr>
              <a:t>Inestable</a:t>
            </a:r>
          </a:p>
          <a:p>
            <a:pPr eaLnBrk="1" hangingPunct="1">
              <a:defRPr/>
            </a:pPr>
            <a:r>
              <a:rPr lang="es-MX" dirty="0">
                <a:latin typeface="Garamond" charset="0"/>
              </a:rPr>
              <a:t>Procedimientos</a:t>
            </a:r>
          </a:p>
          <a:p>
            <a:pPr eaLnBrk="1" hangingPunct="1">
              <a:defRPr/>
            </a:pPr>
            <a:r>
              <a:rPr lang="es-MX" dirty="0">
                <a:latin typeface="Garamond" charset="0"/>
              </a:rPr>
              <a:t>Postrombolisis </a:t>
            </a:r>
          </a:p>
          <a:p>
            <a:pPr eaLnBrk="1" hangingPunct="1">
              <a:defRPr/>
            </a:pPr>
            <a:r>
              <a:rPr lang="es-MX" dirty="0">
                <a:latin typeface="Garamond" charset="0"/>
              </a:rPr>
              <a:t>I. Renal severa</a:t>
            </a:r>
          </a:p>
          <a:p>
            <a:pPr marL="0" indent="0" eaLnBrk="1" hangingPunct="1">
              <a:buNone/>
              <a:defRPr/>
            </a:pPr>
            <a:endParaRPr lang="es-E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6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/>
              <a:t>Donde tratarlo?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s-ES" sz="2000" dirty="0" smtClean="0"/>
              <a:t>Estudio Hestia</a:t>
            </a:r>
          </a:p>
          <a:p>
            <a:pPr lvl="1"/>
            <a:r>
              <a:rPr lang="es-ES" sz="2000" dirty="0" smtClean="0"/>
              <a:t>581 pacientes, 297 criterios (-)</a:t>
            </a:r>
          </a:p>
          <a:p>
            <a:r>
              <a:rPr lang="es-ES" sz="2000" dirty="0" smtClean="0"/>
              <a:t>11 criterios</a:t>
            </a:r>
          </a:p>
          <a:p>
            <a:pPr lvl="1"/>
            <a:r>
              <a:rPr lang="es-ES" sz="2000" dirty="0" smtClean="0"/>
              <a:t>Esta inestable hemodinámicamente ?</a:t>
            </a:r>
          </a:p>
          <a:p>
            <a:pPr lvl="1"/>
            <a:r>
              <a:rPr lang="es-ES" sz="2000" dirty="0" smtClean="0"/>
              <a:t>Es necesaria la embolectomía o la </a:t>
            </a:r>
            <a:r>
              <a:rPr lang="es-ES" sz="2000" dirty="0" err="1" smtClean="0"/>
              <a:t>trombolisis</a:t>
            </a:r>
            <a:r>
              <a:rPr lang="es-ES" sz="2000" dirty="0" smtClean="0"/>
              <a:t> ?</a:t>
            </a:r>
          </a:p>
          <a:p>
            <a:pPr lvl="1"/>
            <a:r>
              <a:rPr lang="es-ES" sz="2000" dirty="0" smtClean="0"/>
              <a:t>Hay sangrado activo o alto riesgo de sangrado?</a:t>
            </a:r>
          </a:p>
          <a:p>
            <a:pPr lvl="1"/>
            <a:r>
              <a:rPr lang="es-ES" sz="2000" dirty="0" smtClean="0"/>
              <a:t>Es necesario O2 para mantener SAT &gt; de 90%?</a:t>
            </a:r>
          </a:p>
          <a:p>
            <a:pPr lvl="1"/>
            <a:r>
              <a:rPr lang="es-ES" sz="2000" dirty="0" smtClean="0"/>
              <a:t>Esta el paciente </a:t>
            </a:r>
            <a:r>
              <a:rPr lang="es-ES" sz="2000" dirty="0" err="1" smtClean="0"/>
              <a:t>anticoagulado</a:t>
            </a:r>
            <a:r>
              <a:rPr lang="es-ES" sz="2000" dirty="0" smtClean="0"/>
              <a:t> ?</a:t>
            </a:r>
          </a:p>
          <a:p>
            <a:pPr lvl="1"/>
            <a:r>
              <a:rPr lang="es-ES" sz="2000" dirty="0" smtClean="0"/>
              <a:t>Hay dolor severo que requiera medicación ?</a:t>
            </a:r>
          </a:p>
          <a:p>
            <a:pPr lvl="1"/>
            <a:r>
              <a:rPr lang="es-ES" sz="2000" dirty="0" smtClean="0"/>
              <a:t>Existen razones sociales ?</a:t>
            </a:r>
          </a:p>
          <a:p>
            <a:pPr lvl="1"/>
            <a:r>
              <a:rPr lang="es-ES" sz="2000" dirty="0" smtClean="0"/>
              <a:t>Tiene </a:t>
            </a:r>
            <a:r>
              <a:rPr lang="es-ES" sz="2000" dirty="0" err="1" smtClean="0"/>
              <a:t>clearence</a:t>
            </a:r>
            <a:r>
              <a:rPr lang="es-ES" sz="2000" dirty="0" smtClean="0"/>
              <a:t> de creatinina&lt; de 30 ml/m?</a:t>
            </a:r>
          </a:p>
          <a:p>
            <a:pPr lvl="1"/>
            <a:r>
              <a:rPr lang="es-ES" sz="2000" dirty="0" smtClean="0"/>
              <a:t>Tiene el paciente insuficiencia hepática ?</a:t>
            </a:r>
          </a:p>
          <a:p>
            <a:pPr lvl="1"/>
            <a:r>
              <a:rPr lang="es-ES" sz="2000" dirty="0" smtClean="0"/>
              <a:t>Esta embarazada ?</a:t>
            </a:r>
          </a:p>
          <a:p>
            <a:pPr lvl="1"/>
            <a:r>
              <a:rPr lang="es-ES" sz="2000" dirty="0" smtClean="0"/>
              <a:t>Tiene antecedentes de HIT ?</a:t>
            </a:r>
          </a:p>
          <a:p>
            <a:endParaRPr lang="es-ES" sz="2000" dirty="0"/>
          </a:p>
          <a:p>
            <a:pPr lvl="1"/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74816" y="6289968"/>
            <a:ext cx="456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Zondag</a:t>
            </a:r>
            <a:r>
              <a:rPr lang="es-ES" dirty="0" smtClean="0"/>
              <a:t> W. Et al J </a:t>
            </a:r>
            <a:r>
              <a:rPr lang="es-ES" dirty="0" err="1" smtClean="0"/>
              <a:t>Thromb</a:t>
            </a:r>
            <a:r>
              <a:rPr lang="es-ES" dirty="0" smtClean="0"/>
              <a:t> </a:t>
            </a:r>
            <a:r>
              <a:rPr lang="es-ES" dirty="0" err="1" smtClean="0"/>
              <a:t>Haemost</a:t>
            </a:r>
            <a:r>
              <a:rPr lang="es-ES" dirty="0" smtClean="0"/>
              <a:t> 2011:9,1500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204271" y="2335881"/>
            <a:ext cx="29397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2% embolia, 0,7% sangrado mayor Vs 1-3</a:t>
            </a:r>
            <a:r>
              <a:rPr lang="es-ES" sz="3200" dirty="0" smtClean="0">
                <a:solidFill>
                  <a:srgbClr val="FFFF00"/>
                </a:solidFill>
              </a:rPr>
              <a:t>%  </a:t>
            </a:r>
            <a:r>
              <a:rPr lang="es-ES" sz="3200" dirty="0">
                <a:solidFill>
                  <a:srgbClr val="FFFF00"/>
                </a:solidFill>
              </a:rPr>
              <a:t>Vesta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30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243" y="1408044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PESI INDEX</a:t>
            </a:r>
            <a:br>
              <a:rPr lang="en-US" dirty="0" smtClean="0"/>
            </a:br>
            <a:r>
              <a:rPr lang="en-US" sz="1800" dirty="0" smtClean="0"/>
              <a:t>AJRCCM 2005;172:1041-1046</a:t>
            </a:r>
            <a:endParaRPr lang="en-US" sz="3600" dirty="0" smtClean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5638800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16400"/>
            <a:ext cx="5410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8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>
                <a:latin typeface="Garamond" charset="0"/>
              </a:rPr>
              <a:t>Después de la heparina...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1114"/>
            <a:ext cx="8051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MX" sz="2400" dirty="0">
                <a:latin typeface="Arial" charset="0"/>
              </a:rPr>
              <a:t>Es necesario una terapia prolongada o el riesgo de reembolia es muy alto</a:t>
            </a:r>
          </a:p>
          <a:p>
            <a:pPr eaLnBrk="1" hangingPunct="1">
              <a:defRPr/>
            </a:pPr>
            <a:r>
              <a:rPr lang="es-MX" sz="2400" b="1" dirty="0" smtClean="0">
                <a:latin typeface="Arial" charset="0"/>
              </a:rPr>
              <a:t>Antagonistas Vit. </a:t>
            </a:r>
            <a:r>
              <a:rPr lang="es-MX" sz="2400" b="1" dirty="0">
                <a:latin typeface="Arial" charset="0"/>
              </a:rPr>
              <a:t>K</a:t>
            </a:r>
            <a:r>
              <a:rPr lang="es-MX" sz="2400" dirty="0" smtClean="0">
                <a:latin typeface="Arial" charset="0"/>
              </a:rPr>
              <a:t> </a:t>
            </a:r>
            <a:r>
              <a:rPr lang="es-MX" sz="2400" dirty="0">
                <a:latin typeface="Arial" charset="0"/>
              </a:rPr>
              <a:t>droga de elección para el tratamiento </a:t>
            </a:r>
            <a:r>
              <a:rPr lang="es-MX" sz="2400" dirty="0" smtClean="0">
                <a:latin typeface="Arial" charset="0"/>
              </a:rPr>
              <a:t>prolongado</a:t>
            </a:r>
            <a:endParaRPr lang="es-MX" sz="2400" dirty="0">
              <a:latin typeface="Arial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s-MX" sz="2400" dirty="0" smtClean="0">
                <a:latin typeface="Arial" charset="0"/>
              </a:rPr>
              <a:t>disminuye recurrencia a 6 meses del 50 al &lt; 5%</a:t>
            </a:r>
          </a:p>
          <a:p>
            <a:pPr marL="0" indent="0" eaLnBrk="1" hangingPunct="1">
              <a:buNone/>
              <a:defRPr/>
            </a:pPr>
            <a:endParaRPr lang="es-MX" dirty="0">
              <a:latin typeface="Arial" charset="0"/>
            </a:endParaRPr>
          </a:p>
          <a:p>
            <a:pPr eaLnBrk="1" hangingPunct="1">
              <a:defRPr/>
            </a:pPr>
            <a:endParaRPr lang="es-MX" dirty="0">
              <a:latin typeface="Arial" charset="0"/>
            </a:endParaRPr>
          </a:p>
          <a:p>
            <a:pPr eaLnBrk="1" hangingPunct="1">
              <a:defRPr/>
            </a:pPr>
            <a:endParaRPr lang="es-MX" dirty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05010"/>
              </p:ext>
            </p:extLst>
          </p:nvPr>
        </p:nvGraphicFramePr>
        <p:xfrm>
          <a:off x="2822934" y="3793151"/>
          <a:ext cx="3909244" cy="274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1" name="Slide" r:id="rId3" imgW="5689600" imgH="4000119" progId="PowerPoint.Slide.8">
                  <p:embed/>
                </p:oleObj>
              </mc:Choice>
              <mc:Fallback>
                <p:oleObj name="Slide" r:id="rId3" imgW="5689600" imgH="400011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934" y="3793151"/>
                        <a:ext cx="3909244" cy="274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6304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Nuevos anticoagulantes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414981" cy="42877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96801" y="5983899"/>
            <a:ext cx="553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2014 ESC </a:t>
            </a:r>
            <a:r>
              <a:rPr lang="es-ES" dirty="0" err="1" smtClean="0">
                <a:solidFill>
                  <a:srgbClr val="FFFF00"/>
                </a:solidFill>
              </a:rPr>
              <a:t>Guidelines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on</a:t>
            </a:r>
            <a:r>
              <a:rPr lang="es-ES" dirty="0" smtClean="0">
                <a:solidFill>
                  <a:srgbClr val="FFFF00"/>
                </a:solidFill>
              </a:rPr>
              <a:t> diagnosis and </a:t>
            </a:r>
            <a:r>
              <a:rPr lang="es-ES" dirty="0" err="1" smtClean="0">
                <a:solidFill>
                  <a:srgbClr val="FFFF00"/>
                </a:solidFill>
              </a:rPr>
              <a:t>manegement</a:t>
            </a: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</a:rPr>
              <a:t>o</a:t>
            </a:r>
            <a:r>
              <a:rPr lang="es-ES" dirty="0" smtClean="0">
                <a:solidFill>
                  <a:srgbClr val="FFFF00"/>
                </a:solidFill>
              </a:rPr>
              <a:t>f </a:t>
            </a:r>
            <a:r>
              <a:rPr lang="es-ES" dirty="0" err="1" smtClean="0">
                <a:solidFill>
                  <a:srgbClr val="FFFF00"/>
                </a:solidFill>
              </a:rPr>
              <a:t>acute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pulmonary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embolism</a:t>
            </a:r>
            <a:r>
              <a:rPr lang="es-ES" dirty="0" smtClean="0">
                <a:solidFill>
                  <a:srgbClr val="FFFF00"/>
                </a:solidFill>
              </a:rPr>
              <a:t>. EHJ </a:t>
            </a:r>
            <a:r>
              <a:rPr lang="es-ES" dirty="0" err="1" smtClean="0">
                <a:solidFill>
                  <a:srgbClr val="FFFF00"/>
                </a:solidFill>
              </a:rPr>
              <a:t>August</a:t>
            </a:r>
            <a:r>
              <a:rPr lang="es-ES" dirty="0" smtClean="0">
                <a:solidFill>
                  <a:srgbClr val="FFFF00"/>
                </a:solidFill>
              </a:rPr>
              <a:t> 29, 2014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4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No inferiores a los antagonistas </a:t>
            </a:r>
            <a:r>
              <a:rPr lang="es-ES" dirty="0" err="1" smtClean="0"/>
              <a:t>Vit</a:t>
            </a:r>
            <a:r>
              <a:rPr lang="es-ES" dirty="0" smtClean="0"/>
              <a:t>. K</a:t>
            </a:r>
          </a:p>
          <a:p>
            <a:r>
              <a:rPr lang="es-ES" dirty="0" smtClean="0"/>
              <a:t>Dosis fijas</a:t>
            </a:r>
          </a:p>
          <a:p>
            <a:r>
              <a:rPr lang="es-ES" dirty="0" smtClean="0"/>
              <a:t>Menos controles</a:t>
            </a:r>
          </a:p>
          <a:p>
            <a:r>
              <a:rPr lang="es-ES" dirty="0" smtClean="0"/>
              <a:t>Menos sangrado</a:t>
            </a:r>
          </a:p>
          <a:p>
            <a:r>
              <a:rPr lang="es-ES" dirty="0" smtClean="0"/>
              <a:t>Mas caros</a:t>
            </a:r>
          </a:p>
          <a:p>
            <a:r>
              <a:rPr lang="es-ES" dirty="0" smtClean="0"/>
              <a:t>No tienen antídotos</a:t>
            </a:r>
          </a:p>
          <a:p>
            <a:r>
              <a:rPr lang="es-ES" dirty="0" smtClean="0"/>
              <a:t>Interacción con otros fármacos</a:t>
            </a:r>
          </a:p>
          <a:p>
            <a:r>
              <a:rPr lang="es-ES" dirty="0" smtClean="0"/>
              <a:t>Falta experiencia en el “mundo real”</a:t>
            </a:r>
          </a:p>
          <a:p>
            <a:pPr lvl="1"/>
            <a:r>
              <a:rPr lang="es-ES" dirty="0" smtClean="0"/>
              <a:t>(Cáncer, IR, IH, </a:t>
            </a:r>
            <a:r>
              <a:rPr lang="es-ES" dirty="0" err="1" smtClean="0"/>
              <a:t>etc</a:t>
            </a:r>
            <a:r>
              <a:rPr lang="es-ES" dirty="0" smtClean="0"/>
              <a:t>,)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7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000">
                <a:latin typeface="Garamond" charset="0"/>
              </a:rPr>
              <a:t>Duración del tratamiento anticoagulante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latin typeface="Garamond" charset="0"/>
              </a:rPr>
              <a:t>3 </a:t>
            </a:r>
            <a:r>
              <a:rPr lang="es-MX" sz="2400" dirty="0">
                <a:latin typeface="Garamond" charset="0"/>
              </a:rPr>
              <a:t>meses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1° evento con una causa transitoria o </a:t>
            </a:r>
            <a:r>
              <a:rPr lang="es-MX" sz="2000" dirty="0" smtClean="0">
                <a:latin typeface="Garamond" charset="0"/>
                <a:ea typeface="ＭＳ Ｐゴシック" charset="0"/>
              </a:rPr>
              <a:t>reversible quirurgica o no.</a:t>
            </a:r>
            <a:endParaRPr lang="es-MX" sz="2000" dirty="0">
              <a:latin typeface="Garamond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latin typeface="Garamond" charset="0"/>
              </a:rPr>
              <a:t>3 meses</a:t>
            </a:r>
            <a:endParaRPr lang="es-MX" sz="2400" dirty="0">
              <a:latin typeface="Garamond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1° evento de TVP </a:t>
            </a:r>
            <a:r>
              <a:rPr lang="es-MX" sz="2000" dirty="0" smtClean="0">
                <a:latin typeface="Garamond" charset="0"/>
                <a:ea typeface="ＭＳ Ｐゴシック" charset="0"/>
              </a:rPr>
              <a:t>idiopatico evaluar continuacion</a:t>
            </a:r>
            <a:endParaRPr lang="es-MX" sz="2000" dirty="0">
              <a:latin typeface="Garamond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latin typeface="Garamond" charset="0"/>
              </a:rPr>
              <a:t>6 o </a:t>
            </a:r>
            <a:r>
              <a:rPr lang="es-MX" sz="2400" dirty="0">
                <a:latin typeface="Garamond" charset="0"/>
              </a:rPr>
              <a:t>+</a:t>
            </a:r>
            <a:r>
              <a:rPr lang="es-MX" sz="2400" dirty="0" smtClean="0">
                <a:latin typeface="Garamond" charset="0"/>
              </a:rPr>
              <a:t>  alto y bajo riesgo de sangrado : 3 meses </a:t>
            </a:r>
            <a:r>
              <a:rPr lang="es-MX" sz="2400" dirty="0">
                <a:latin typeface="Garamond" charset="0"/>
              </a:rPr>
              <a:t>a  </a:t>
            </a:r>
            <a:r>
              <a:rPr lang="es-MX" sz="2400" dirty="0" smtClean="0">
                <a:latin typeface="Garamond" charset="0"/>
              </a:rPr>
              <a:t>extendida</a:t>
            </a:r>
            <a:endParaRPr lang="es-MX" sz="2400" dirty="0">
              <a:latin typeface="Garamond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1° evento con neoplasia o hasta su resolución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 anticuerpos anticardiolipina 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Antitrombina III 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Recurrencia idiopatico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latin typeface="Garamond" charset="0"/>
                <a:ea typeface="ＭＳ Ｐゴシック" charset="0"/>
              </a:rPr>
              <a:t>2° evento con trombofilia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s-MX" sz="2000" dirty="0">
              <a:latin typeface="Garamond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sz="2000" dirty="0">
                <a:solidFill>
                  <a:srgbClr val="FFFF00"/>
                </a:solidFill>
                <a:latin typeface="Garamond" charset="0"/>
                <a:ea typeface="ＭＳ Ｐゴシック" charset="0"/>
              </a:rPr>
              <a:t>No esta determinada la conducta en pacientes con un primer evento 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MX" sz="1800" dirty="0">
                <a:solidFill>
                  <a:srgbClr val="FFFF00"/>
                </a:solidFill>
                <a:latin typeface="Garamond" charset="0"/>
                <a:ea typeface="ＭＳ Ｐゴシック" charset="0"/>
              </a:rPr>
              <a:t>Factor V de Leyden-Homocistinuria-Deficit de proteína C o 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MX" sz="1800" dirty="0">
                <a:solidFill>
                  <a:srgbClr val="FFFF00"/>
                </a:solidFill>
                <a:latin typeface="Garamond" charset="0"/>
                <a:ea typeface="ＭＳ Ｐゴシック" charset="0"/>
              </a:rPr>
              <a:t>Trombofilia y causa reversible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s-MX" sz="2000" dirty="0">
              <a:solidFill>
                <a:srgbClr val="FFFF00"/>
              </a:solidFill>
              <a:latin typeface="Garamond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MX" sz="2400" dirty="0">
              <a:latin typeface="Garamond" charset="0"/>
            </a:endParaRP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4716463" y="6308725"/>
            <a:ext cx="395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800" b="1"/>
              <a:t>Kearon et al. Chest 2012;141 :419 S</a:t>
            </a: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5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09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_tradnl" sz="4000" dirty="0" smtClean="0"/>
              <a:t>Estratificación de la enfermedad tromboembólica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s-ES_tradnl" sz="2800" b="1" u="sng" dirty="0" smtClean="0">
                <a:solidFill>
                  <a:srgbClr val="FFFF00"/>
                </a:solidFill>
              </a:rPr>
              <a:t>TEP Masivo (5-10%):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>
                <a:solidFill>
                  <a:srgbClr val="FFFF00"/>
                </a:solidFill>
              </a:rPr>
              <a:t>Hipotensión sostenida (PS &lt; 90 </a:t>
            </a:r>
            <a:r>
              <a:rPr lang="es-ES_tradnl" sz="2400" dirty="0" err="1" smtClean="0">
                <a:solidFill>
                  <a:srgbClr val="FFFF00"/>
                </a:solidFill>
              </a:rPr>
              <a:t>mm.Hg</a:t>
            </a:r>
            <a:r>
              <a:rPr lang="es-ES_tradnl" sz="2400" dirty="0" smtClean="0">
                <a:solidFill>
                  <a:srgbClr val="FFFF00"/>
                </a:solidFill>
              </a:rPr>
              <a:t> por 15 minutos o requerimiento de inotrópicos)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>
                <a:solidFill>
                  <a:srgbClr val="FFFF00"/>
                </a:solidFill>
              </a:rPr>
              <a:t>Ausencia de pulso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>
                <a:solidFill>
                  <a:srgbClr val="FFFF00"/>
                </a:solidFill>
              </a:rPr>
              <a:t>Shock con hipoperfusión</a:t>
            </a:r>
          </a:p>
          <a:p>
            <a:pPr marL="457200" indent="-457200" eaLnBrk="1" hangingPunct="1">
              <a:defRPr/>
            </a:pPr>
            <a:r>
              <a:rPr lang="es-ES_tradnl" sz="2800" b="1" u="sng" dirty="0" smtClean="0"/>
              <a:t>TEP Submasivo (20-25%):</a:t>
            </a:r>
            <a:r>
              <a:rPr lang="es-ES_tradnl" sz="2800" dirty="0" smtClean="0"/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Disfunción VD o necrosis miocárdica sin hipotensión</a:t>
            </a:r>
            <a:endParaRPr lang="es-ES_tradnl" sz="2400" b="1" u="sng" dirty="0" smtClean="0"/>
          </a:p>
          <a:p>
            <a:pPr marL="457200" indent="-457200" eaLnBrk="1" hangingPunct="1">
              <a:defRPr/>
            </a:pPr>
            <a:r>
              <a:rPr lang="es-ES_tradnl" sz="2800" b="1" u="sng" dirty="0" smtClean="0"/>
              <a:t>TEP de bajo riesgo (70%):</a:t>
            </a:r>
            <a:r>
              <a:rPr lang="es-ES_tradnl" sz="2800" dirty="0" smtClean="0"/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Normotensión sin marcadores de mala evolución</a:t>
            </a:r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157971" y="5849361"/>
            <a:ext cx="832167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s-ES_tradnl" dirty="0" err="1" smtClean="0">
                <a:solidFill>
                  <a:srgbClr val="FFFFFF"/>
                </a:solidFill>
                <a:latin typeface="Arial" charset="0"/>
              </a:rPr>
              <a:t>Circulation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</a:rPr>
              <a:t> 2011; 123: 1788-1830</a:t>
            </a:r>
          </a:p>
          <a:p>
            <a:pPr algn="ctr"/>
            <a:endParaRPr lang="es-ES_tradnl" sz="700" dirty="0">
              <a:solidFill>
                <a:srgbClr val="0033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2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Mortalidad TEP</a:t>
            </a:r>
          </a:p>
        </p:txBody>
      </p:sp>
      <p:sp>
        <p:nvSpPr>
          <p:cNvPr id="107522" name="Line 3"/>
          <p:cNvSpPr>
            <a:spLocks noChangeShapeType="1"/>
          </p:cNvSpPr>
          <p:nvPr/>
        </p:nvSpPr>
        <p:spPr bwMode="auto">
          <a:xfrm>
            <a:off x="1143000" y="9906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1143000" y="5562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4" name="Freeform 5"/>
          <p:cNvSpPr>
            <a:spLocks/>
          </p:cNvSpPr>
          <p:nvPr/>
        </p:nvSpPr>
        <p:spPr bwMode="auto">
          <a:xfrm>
            <a:off x="1143000" y="1676400"/>
            <a:ext cx="6692900" cy="3886200"/>
          </a:xfrm>
          <a:custGeom>
            <a:avLst/>
            <a:gdLst>
              <a:gd name="T0" fmla="*/ 0 w 4216"/>
              <a:gd name="T1" fmla="*/ 2147483647 h 2448"/>
              <a:gd name="T2" fmla="*/ 2147483647 w 4216"/>
              <a:gd name="T3" fmla="*/ 2147483647 h 2448"/>
              <a:gd name="T4" fmla="*/ 2147483647 w 4216"/>
              <a:gd name="T5" fmla="*/ 2147483647 h 2448"/>
              <a:gd name="T6" fmla="*/ 2147483647 w 4216"/>
              <a:gd name="T7" fmla="*/ 2147483647 h 2448"/>
              <a:gd name="T8" fmla="*/ 2147483647 w 4216"/>
              <a:gd name="T9" fmla="*/ 2147483647 h 2448"/>
              <a:gd name="T10" fmla="*/ 2147483647 w 4216"/>
              <a:gd name="T11" fmla="*/ 0 h 24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16"/>
              <a:gd name="T19" fmla="*/ 0 h 2448"/>
              <a:gd name="T20" fmla="*/ 4216 w 4216"/>
              <a:gd name="T21" fmla="*/ 2448 h 24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16" h="2448">
                <a:moveTo>
                  <a:pt x="0" y="2448"/>
                </a:moveTo>
                <a:cubicBezTo>
                  <a:pt x="736" y="2432"/>
                  <a:pt x="1472" y="2416"/>
                  <a:pt x="2016" y="2352"/>
                </a:cubicBezTo>
                <a:cubicBezTo>
                  <a:pt x="2560" y="2288"/>
                  <a:pt x="2944" y="2248"/>
                  <a:pt x="3264" y="2064"/>
                </a:cubicBezTo>
                <a:cubicBezTo>
                  <a:pt x="3584" y="1880"/>
                  <a:pt x="3784" y="1552"/>
                  <a:pt x="3936" y="1248"/>
                </a:cubicBezTo>
                <a:cubicBezTo>
                  <a:pt x="4088" y="944"/>
                  <a:pt x="4136" y="448"/>
                  <a:pt x="4176" y="240"/>
                </a:cubicBezTo>
                <a:cubicBezTo>
                  <a:pt x="4216" y="32"/>
                  <a:pt x="4176" y="32"/>
                  <a:pt x="41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76800" y="4495800"/>
            <a:ext cx="19812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Disfunsion VD</a:t>
            </a: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441325" y="40751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30%</a:t>
            </a:r>
          </a:p>
        </p:txBody>
      </p:sp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425450" y="4967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10%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25450" y="53340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0.0%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425450" y="19050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70%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381000" y="115728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100%</a:t>
            </a:r>
          </a:p>
        </p:txBody>
      </p:sp>
      <p:sp>
        <p:nvSpPr>
          <p:cNvPr id="107531" name="Oval 12"/>
          <p:cNvSpPr>
            <a:spLocks noChangeArrowheads="1"/>
          </p:cNvSpPr>
          <p:nvPr/>
        </p:nvSpPr>
        <p:spPr bwMode="auto">
          <a:xfrm>
            <a:off x="7620000" y="129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2" name="Oval 13"/>
          <p:cNvSpPr>
            <a:spLocks noChangeArrowheads="1"/>
          </p:cNvSpPr>
          <p:nvPr/>
        </p:nvSpPr>
        <p:spPr bwMode="auto">
          <a:xfrm>
            <a:off x="75438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3" name="Oval 14"/>
          <p:cNvSpPr>
            <a:spLocks noChangeArrowheads="1"/>
          </p:cNvSpPr>
          <p:nvPr/>
        </p:nvSpPr>
        <p:spPr bwMode="auto">
          <a:xfrm>
            <a:off x="6629400" y="4343400"/>
            <a:ext cx="381000" cy="381000"/>
          </a:xfrm>
          <a:prstGeom prst="ellipse">
            <a:avLst/>
          </a:prstGeom>
          <a:solidFill>
            <a:srgbClr val="16F4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4" name="Text Box 15"/>
          <p:cNvSpPr txBox="1">
            <a:spLocks noChangeArrowheads="1"/>
          </p:cNvSpPr>
          <p:nvPr/>
        </p:nvSpPr>
        <p:spPr bwMode="auto">
          <a:xfrm>
            <a:off x="3879850" y="56388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Severidad</a:t>
            </a:r>
          </a:p>
        </p:txBody>
      </p:sp>
      <p:sp>
        <p:nvSpPr>
          <p:cNvPr id="107535" name="Text Box 16"/>
          <p:cNvSpPr txBox="1">
            <a:spLocks noChangeArrowheads="1"/>
          </p:cNvSpPr>
          <p:nvPr/>
        </p:nvSpPr>
        <p:spPr bwMode="auto">
          <a:xfrm>
            <a:off x="1219200" y="595788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Tamaño Embolismo</a:t>
            </a:r>
          </a:p>
        </p:txBody>
      </p:sp>
      <p:sp>
        <p:nvSpPr>
          <p:cNvPr id="107536" name="Text Box 17"/>
          <p:cNvSpPr txBox="1">
            <a:spLocks noChangeArrowheads="1"/>
          </p:cNvSpPr>
          <p:nvPr/>
        </p:nvSpPr>
        <p:spPr bwMode="auto">
          <a:xfrm>
            <a:off x="5848350" y="594360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Estado Cardiopulmonar</a:t>
            </a:r>
          </a:p>
        </p:txBody>
      </p:sp>
      <p:sp>
        <p:nvSpPr>
          <p:cNvPr id="321554" name="Text Box 18"/>
          <p:cNvSpPr txBox="1">
            <a:spLocks noChangeArrowheads="1"/>
          </p:cNvSpPr>
          <p:nvPr/>
        </p:nvSpPr>
        <p:spPr bwMode="auto">
          <a:xfrm>
            <a:off x="1355725" y="46847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No Sintomas</a:t>
            </a: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2476500" y="3810000"/>
            <a:ext cx="2419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Sintomas medianos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No DVD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No Compromiso HD 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4489450" y="2971800"/>
            <a:ext cx="2508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Sintomas moderados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DVD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No Compromiso HD </a:t>
            </a:r>
          </a:p>
        </p:txBody>
      </p:sp>
      <p:sp>
        <p:nvSpPr>
          <p:cNvPr id="321557" name="Text Box 21"/>
          <p:cNvSpPr txBox="1">
            <a:spLocks noChangeArrowheads="1"/>
          </p:cNvSpPr>
          <p:nvPr/>
        </p:nvSpPr>
        <p:spPr bwMode="auto">
          <a:xfrm>
            <a:off x="4673600" y="2057400"/>
            <a:ext cx="363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Sintomas Moderados – Severos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DVD+Compromiso HD</a:t>
            </a:r>
          </a:p>
        </p:txBody>
      </p: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5956300" y="13716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Paro Cardiaco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(PCR)</a:t>
            </a:r>
          </a:p>
        </p:txBody>
      </p:sp>
      <p:sp>
        <p:nvSpPr>
          <p:cNvPr id="321559" name="Text Box 23"/>
          <p:cNvSpPr txBox="1">
            <a:spLocks noChangeArrowheads="1"/>
          </p:cNvSpPr>
          <p:nvPr/>
        </p:nvSpPr>
        <p:spPr bwMode="auto">
          <a:xfrm>
            <a:off x="6927850" y="609600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Muerte subita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43" name="Line 24"/>
          <p:cNvSpPr>
            <a:spLocks noChangeShapeType="1"/>
          </p:cNvSpPr>
          <p:nvPr/>
        </p:nvSpPr>
        <p:spPr bwMode="auto">
          <a:xfrm>
            <a:off x="1828800" y="579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4" name="Line 25"/>
          <p:cNvSpPr>
            <a:spLocks noChangeShapeType="1"/>
          </p:cNvSpPr>
          <p:nvPr/>
        </p:nvSpPr>
        <p:spPr bwMode="auto">
          <a:xfrm>
            <a:off x="5181600" y="579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5" name="Line 26"/>
          <p:cNvSpPr>
            <a:spLocks noChangeShapeType="1"/>
          </p:cNvSpPr>
          <p:nvPr/>
        </p:nvSpPr>
        <p:spPr bwMode="auto">
          <a:xfrm>
            <a:off x="18288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6" name="Line 27"/>
          <p:cNvSpPr>
            <a:spLocks noChangeShapeType="1"/>
          </p:cNvSpPr>
          <p:nvPr/>
        </p:nvSpPr>
        <p:spPr bwMode="auto">
          <a:xfrm>
            <a:off x="70866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7" name="Text Box 28"/>
          <p:cNvSpPr txBox="1">
            <a:spLocks noChangeArrowheads="1"/>
          </p:cNvSpPr>
          <p:nvPr/>
        </p:nvSpPr>
        <p:spPr bwMode="auto">
          <a:xfrm>
            <a:off x="5336434" y="6353397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Wood KE Circulation 2002;121:877</a:t>
            </a:r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1835150" y="1196975"/>
            <a:ext cx="32416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Estable	        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&lt; 5 %</a:t>
            </a:r>
            <a:endParaRPr lang="es-MX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DVD                 </a:t>
            </a: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16%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Shock	          30%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Paro	           65%</a:t>
            </a: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0"/>
              <a:buChar char="n"/>
              <a:defRPr/>
            </a:pP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1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4" grpId="0"/>
      <p:bldP spid="321555" grpId="0"/>
      <p:bldP spid="321556" grpId="0"/>
      <p:bldP spid="321557" grpId="0"/>
      <p:bldP spid="321558" grpId="0"/>
      <p:bldP spid="321559" grpId="0"/>
      <p:bldP spid="3215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Enfermedad Tromboembólica</a:t>
            </a:r>
          </a:p>
        </p:txBody>
      </p:sp>
      <p:sp>
        <p:nvSpPr>
          <p:cNvPr id="167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 smtClean="0"/>
              <a:t>Impacto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3º Causa de mortalidad cardiovascular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300,000-600,000 pacientes anuales en  USA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000" dirty="0" smtClean="0"/>
              <a:t>Mueren 60,000-100,000 por año.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30% Mortalidad sin tratamiento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s-ES_tradnl" sz="1800" dirty="0" smtClean="0"/>
              <a:t>Recurrencia primariamente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s-ES_tradnl" sz="1800" dirty="0" smtClean="0"/>
              <a:t>La mayoría dentro de los primeros 30 días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Con tratamiento la mortalidad se reduce al 2-10%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_tradnl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s-ES_tradnl" sz="1800" dirty="0" smtClean="0"/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s-ES_tradnl" sz="1800" dirty="0" smtClean="0"/>
              <a:t>Centers </a:t>
            </a:r>
            <a:r>
              <a:rPr lang="es-ES_tradnl" sz="1800" dirty="0" err="1" smtClean="0"/>
              <a:t>For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Disease</a:t>
            </a:r>
            <a:r>
              <a:rPr lang="es-ES_tradnl" sz="1800" dirty="0" smtClean="0"/>
              <a:t> Control and </a:t>
            </a:r>
            <a:r>
              <a:rPr lang="es-ES_tradnl" sz="1800" dirty="0" err="1" smtClean="0"/>
              <a:t>Prevention</a:t>
            </a:r>
            <a:r>
              <a:rPr lang="es-ES_tradnl" sz="1800" dirty="0" smtClean="0"/>
              <a:t>; Data and </a:t>
            </a:r>
            <a:r>
              <a:rPr lang="es-ES_tradnl" sz="1800" dirty="0" err="1" smtClean="0"/>
              <a:t>Statistics</a:t>
            </a:r>
            <a:r>
              <a:rPr lang="es-ES_tradnl" sz="1800" dirty="0" smtClean="0"/>
              <a:t>: 2012</a:t>
            </a:r>
          </a:p>
          <a:p>
            <a:pPr lvl="1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s-ES_tradnl" sz="1800" dirty="0" smtClean="0"/>
              <a:t>JVIR 2008; 19:372-376</a:t>
            </a:r>
            <a:endParaRPr lang="es-ES_tradnl" sz="1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44908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7563" y="342900"/>
            <a:ext cx="7529512" cy="731838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s-MX">
                <a:latin typeface="Garamond" charset="0"/>
                <a:cs typeface="Arial" charset="0"/>
              </a:rPr>
              <a:t>Tromboembolismo Masivo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13690"/>
            <a:ext cx="7112000" cy="4191000"/>
          </a:xfrm>
        </p:spPr>
        <p:txBody>
          <a:bodyPr lIns="90488" tIns="44450" rIns="90488" bIns="44450"/>
          <a:lstStyle/>
          <a:p>
            <a:pPr eaLnBrk="1" hangingPunct="1"/>
            <a:endParaRPr lang="es-MX" dirty="0">
              <a:latin typeface="Arial" charset="0"/>
              <a:cs typeface="Arial" charset="0"/>
            </a:endParaRPr>
          </a:p>
          <a:p>
            <a:pPr eaLnBrk="1" hangingPunct="1"/>
            <a:r>
              <a:rPr lang="es-MX" b="1" dirty="0">
                <a:latin typeface="Arial" charset="0"/>
                <a:cs typeface="Arial" charset="0"/>
              </a:rPr>
              <a:t>Terapia Trombolítica</a:t>
            </a:r>
            <a:endParaRPr lang="es-MX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s-MX" dirty="0">
                <a:latin typeface="Arial" charset="0"/>
                <a:ea typeface="Arial" charset="0"/>
                <a:cs typeface="Arial" charset="0"/>
              </a:rPr>
              <a:t>estreptokinasa, urokinasa, TPA</a:t>
            </a:r>
          </a:p>
          <a:p>
            <a:pPr lvl="1" eaLnBrk="1" hangingPunct="1"/>
            <a:r>
              <a:rPr lang="es-MX" dirty="0">
                <a:latin typeface="Arial" charset="0"/>
                <a:ea typeface="Arial" charset="0"/>
                <a:cs typeface="Arial" charset="0"/>
              </a:rPr>
              <a:t>Sistémica o </a:t>
            </a:r>
            <a:r>
              <a:rPr lang="es-MX" dirty="0" smtClean="0">
                <a:latin typeface="Arial" charset="0"/>
                <a:ea typeface="Arial" charset="0"/>
                <a:cs typeface="Arial" charset="0"/>
              </a:rPr>
              <a:t>local</a:t>
            </a:r>
            <a:endParaRPr lang="es-MX" dirty="0">
              <a:latin typeface="Arial" charset="0"/>
              <a:cs typeface="Arial" charset="0"/>
            </a:endParaRPr>
          </a:p>
          <a:p>
            <a:pPr eaLnBrk="1" hangingPunct="1"/>
            <a:r>
              <a:rPr lang="es-MX" b="1" dirty="0" smtClean="0">
                <a:latin typeface="Arial" charset="0"/>
                <a:cs typeface="Arial" charset="0"/>
              </a:rPr>
              <a:t>Embolectomia</a:t>
            </a:r>
          </a:p>
          <a:p>
            <a:pPr lvl="1" eaLnBrk="1" hangingPunct="1"/>
            <a:r>
              <a:rPr lang="es-MX" b="1" dirty="0" smtClean="0">
                <a:latin typeface="Arial" charset="0"/>
                <a:cs typeface="Arial" charset="0"/>
              </a:rPr>
              <a:t>Por cateter</a:t>
            </a:r>
          </a:p>
          <a:p>
            <a:pPr lvl="1" eaLnBrk="1" hangingPunct="1"/>
            <a:r>
              <a:rPr lang="es-MX" b="1" dirty="0" smtClean="0">
                <a:latin typeface="Arial" charset="0"/>
                <a:cs typeface="Arial" charset="0"/>
              </a:rPr>
              <a:t>Cirugia</a:t>
            </a:r>
          </a:p>
          <a:p>
            <a:pPr eaLnBrk="1" hangingPunct="1"/>
            <a:r>
              <a:rPr lang="es-MX" b="1" dirty="0">
                <a:latin typeface="Arial" charset="0"/>
                <a:cs typeface="Arial" charset="0"/>
              </a:rPr>
              <a:t>Filtros de VCI</a:t>
            </a:r>
          </a:p>
          <a:p>
            <a:pPr eaLnBrk="1" hangingPunct="1"/>
            <a:endParaRPr lang="es-MX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 eaLnBrk="1" hangingPunct="1">
              <a:buNone/>
            </a:pPr>
            <a:endParaRPr lang="es-MX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0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711200" y="171450"/>
            <a:ext cx="10464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200">
                <a:solidFill>
                  <a:srgbClr val="FFFF00"/>
                </a:solidFill>
                <a:latin typeface="Arial" charset="0"/>
                <a:cs typeface="Arial" charset="0"/>
              </a:rPr>
              <a:t>Resistencia pulmonar total </a:t>
            </a:r>
            <a:br>
              <a:rPr lang="fr-FR" sz="220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fr-FR" sz="2200">
                <a:solidFill>
                  <a:srgbClr val="FFFF00"/>
                </a:solidFill>
                <a:latin typeface="Arial" charset="0"/>
                <a:cs typeface="Arial" charset="0"/>
              </a:rPr>
              <a:t>despues de terapia trombolitica en el tromboembolismo</a:t>
            </a:r>
            <a:br>
              <a:rPr lang="fr-FR" sz="220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fr-FR" sz="2200">
                <a:solidFill>
                  <a:srgbClr val="FFFF00"/>
                </a:solidFill>
                <a:latin typeface="Arial" charset="0"/>
                <a:cs typeface="Arial" charset="0"/>
              </a:rPr>
              <a:t> de pulmon </a:t>
            </a:r>
            <a:br>
              <a:rPr lang="fr-FR" sz="220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fr-FR" sz="2200" i="1">
                <a:solidFill>
                  <a:srgbClr val="FFFF00"/>
                </a:solidFill>
                <a:latin typeface="Arial" charset="0"/>
                <a:cs typeface="Arial" charset="0"/>
              </a:rPr>
              <a:t>(datos de estudios controlados </a:t>
            </a:r>
            <a:r>
              <a:rPr lang="pl-PL" sz="2200" i="1">
                <a:solidFill>
                  <a:srgbClr val="FFFF00"/>
                </a:solidFill>
                <a:latin typeface="Arial" charset="0"/>
                <a:cs typeface="Arial" charset="0"/>
              </a:rPr>
              <a:t>J-P Bassand</a:t>
            </a:r>
            <a:r>
              <a:rPr lang="fr-FR" sz="2200" i="1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fr-FR" sz="4000" i="1">
              <a:solidFill>
                <a:srgbClr val="FFFF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8520"/>
              </p:ext>
            </p:extLst>
          </p:nvPr>
        </p:nvGraphicFramePr>
        <p:xfrm>
          <a:off x="4763" y="1427163"/>
          <a:ext cx="9139237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Gráfico" r:id="rId3" imgW="6654800" imgH="6756400" progId="MSGraph.Chart.8">
                  <p:embed followColorScheme="full"/>
                </p:oleObj>
              </mc:Choice>
              <mc:Fallback>
                <p:oleObj name="Gráfico" r:id="rId3" imgW="6654800" imgH="6756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427163"/>
                        <a:ext cx="9139237" cy="675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1547813" y="1484313"/>
            <a:ext cx="1223962" cy="5184775"/>
          </a:xfrm>
          <a:prstGeom prst="ellipse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srgbClr val="000090"/>
              </a:solidFill>
            </a:endParaRPr>
          </a:p>
        </p:txBody>
      </p:sp>
      <p:sp>
        <p:nvSpPr>
          <p:cNvPr id="138245" name="TextBox 4"/>
          <p:cNvSpPr txBox="1">
            <a:spLocks noChangeArrowheads="1"/>
          </p:cNvSpPr>
          <p:nvPr/>
        </p:nvSpPr>
        <p:spPr bwMode="auto">
          <a:xfrm>
            <a:off x="6248400" y="16764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400" dirty="0" smtClean="0">
                <a:latin typeface="Garamond" charset="0"/>
              </a:rPr>
              <a:t>Octava  </a:t>
            </a:r>
            <a:r>
              <a:rPr lang="es-MX" sz="2400" dirty="0">
                <a:latin typeface="Garamond" charset="0"/>
              </a:rPr>
              <a:t>ACCP Conferencia de Consenso(</a:t>
            </a:r>
            <a:r>
              <a:rPr lang="es-MX" sz="2400" dirty="0" smtClean="0">
                <a:latin typeface="Garamond" charset="0"/>
              </a:rPr>
              <a:t>2012)</a:t>
            </a:r>
            <a:r>
              <a:rPr lang="es-MX" sz="2400" dirty="0">
                <a:latin typeface="Garamond" charset="0"/>
              </a:rPr>
              <a:t/>
            </a:r>
            <a:br>
              <a:rPr lang="es-MX" sz="2400" dirty="0">
                <a:latin typeface="Garamond" charset="0"/>
              </a:rPr>
            </a:br>
            <a:r>
              <a:rPr lang="es-MX" sz="4000" dirty="0">
                <a:latin typeface="Garamond" charset="0"/>
              </a:rPr>
              <a:t>Tratamiento TEP Masivo</a:t>
            </a:r>
            <a:endParaRPr lang="es-ES" sz="4000" dirty="0">
              <a:latin typeface="Garamond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231"/>
            <a:ext cx="4546782" cy="143569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3570" y="5533801"/>
            <a:ext cx="302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defRPr/>
            </a:pPr>
            <a:r>
              <a:rPr lang="en-US" dirty="0"/>
              <a:t>Chest. 2012; 141(</a:t>
            </a:r>
            <a:r>
              <a:rPr lang="en-US" dirty="0" err="1"/>
              <a:t>Suppl</a:t>
            </a:r>
            <a:r>
              <a:rPr lang="en-US" dirty="0"/>
              <a:t> 2): </a:t>
            </a:r>
            <a:r>
              <a:rPr lang="en-US" dirty="0" smtClean="0"/>
              <a:t>423S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82" y="2013112"/>
            <a:ext cx="4515292" cy="4342409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0" y="2165685"/>
            <a:ext cx="4344736" cy="201863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334000" y="2433053"/>
            <a:ext cx="331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CATETER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34000" y="4478421"/>
            <a:ext cx="31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CIRUGIA</a:t>
            </a:r>
            <a:endParaRPr lang="es-E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0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122082"/>
            <a:ext cx="5824818" cy="474991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47299" y="5980836"/>
            <a:ext cx="917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2014 ESC </a:t>
            </a:r>
            <a:r>
              <a:rPr lang="es-ES" dirty="0" err="1">
                <a:solidFill>
                  <a:srgbClr val="FFFF00"/>
                </a:solidFill>
              </a:rPr>
              <a:t>Guidelines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on</a:t>
            </a:r>
            <a:r>
              <a:rPr lang="es-ES" dirty="0">
                <a:solidFill>
                  <a:srgbClr val="FFFF00"/>
                </a:solidFill>
              </a:rPr>
              <a:t> diagnosis and </a:t>
            </a:r>
            <a:r>
              <a:rPr lang="es-ES" dirty="0" err="1">
                <a:solidFill>
                  <a:srgbClr val="FFFF00"/>
                </a:solidFill>
              </a:rPr>
              <a:t>manegement</a:t>
            </a:r>
            <a:endParaRPr lang="es-ES" dirty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</a:rPr>
              <a:t>of </a:t>
            </a:r>
            <a:r>
              <a:rPr lang="es-ES" dirty="0" err="1">
                <a:solidFill>
                  <a:srgbClr val="FFFF00"/>
                </a:solidFill>
              </a:rPr>
              <a:t>acute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pulmonary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embolism</a:t>
            </a:r>
            <a:r>
              <a:rPr lang="es-ES" dirty="0">
                <a:solidFill>
                  <a:srgbClr val="FFFF00"/>
                </a:solidFill>
              </a:rPr>
              <a:t>. EHJ </a:t>
            </a:r>
            <a:r>
              <a:rPr lang="es-ES" dirty="0" err="1">
                <a:solidFill>
                  <a:srgbClr val="FFFF00"/>
                </a:solidFill>
              </a:rPr>
              <a:t>August</a:t>
            </a:r>
            <a:r>
              <a:rPr lang="es-ES" dirty="0">
                <a:solidFill>
                  <a:srgbClr val="FFFF00"/>
                </a:solidFill>
              </a:rPr>
              <a:t> 29, 2014</a:t>
            </a:r>
          </a:p>
        </p:txBody>
      </p:sp>
    </p:spTree>
    <p:extLst>
      <p:ext uri="{BB962C8B-B14F-4D97-AF65-F5344CB8AC3E}">
        <p14:creationId xmlns:p14="http://schemas.microsoft.com/office/powerpoint/2010/main" val="5735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Contraindicaciones para tromboliticos en TEP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28800"/>
            <a:ext cx="9296400" cy="110490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Sangrado Mayor en ultimos 6 meses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Enfermedad intracraneana o medular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Operacion o biopsia en los ultimos 10 dias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Sangre oculta positiva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Hematocrito &lt;28% o plaquetas &lt;100,000 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PS &gt;200 mm Hg o PD &gt;110 mm Hg 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Alteracion severa de la funcion hepatica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Embarazo</a:t>
            </a:r>
          </a:p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Endocarditis, pericarditis, o retinopatia  hemorragica </a:t>
            </a:r>
          </a:p>
          <a:p>
            <a:pPr eaLnBrk="1" hangingPunct="1">
              <a:buFont typeface="Wingdings" charset="0"/>
              <a:buNone/>
            </a:pPr>
            <a:endParaRPr lang="en-US" sz="2800">
              <a:latin typeface="Garamond" charset="0"/>
              <a:cs typeface="Arial" charset="0"/>
            </a:endParaRP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_tradnl" sz="4000" dirty="0" smtClean="0"/>
              <a:t>Impacto de la trombolisis sistémica sobre el TEP inestable* sobre la mortalidad</a:t>
            </a:r>
          </a:p>
        </p:txBody>
      </p:sp>
      <p:pic>
        <p:nvPicPr>
          <p:cNvPr id="182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710765"/>
            <a:ext cx="4114800" cy="41148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1990725" y="6019800"/>
            <a:ext cx="5410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dirty="0" err="1" smtClean="0">
                <a:cs typeface="Times New Roman" charset="0"/>
              </a:rPr>
              <a:t>Stein</a:t>
            </a:r>
            <a:r>
              <a:rPr lang="es-ES_tradnl" dirty="0" smtClean="0">
                <a:cs typeface="Times New Roman" charset="0"/>
              </a:rPr>
              <a:t> P and </a:t>
            </a:r>
            <a:r>
              <a:rPr lang="es-ES_tradnl" dirty="0" err="1" smtClean="0">
                <a:cs typeface="Times New Roman" charset="0"/>
              </a:rPr>
              <a:t>Matta</a:t>
            </a:r>
            <a:r>
              <a:rPr lang="es-ES_tradnl" dirty="0" smtClean="0">
                <a:cs typeface="Times New Roman" charset="0"/>
              </a:rPr>
              <a:t> F. AJM 2012; 125:465-470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dirty="0" smtClean="0">
                <a:cs typeface="Times New Roman" charset="0"/>
              </a:rPr>
              <a:t>*Definido como  Shock o ARM </a:t>
            </a:r>
            <a:endParaRPr lang="es-ES_tradnl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Riesgo de la trombolisis</a:t>
            </a:r>
          </a:p>
        </p:txBody>
      </p:sp>
      <p:pic>
        <p:nvPicPr>
          <p:cNvPr id="2058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7772400" cy="373538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295400" y="5867400"/>
            <a:ext cx="662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mtClean="0">
                <a:cs typeface="Times New Roman" charset="0"/>
              </a:rPr>
              <a:t>Lancet 1999; 353: 1386-1389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mtClean="0">
                <a:cs typeface="Times New Roman" charset="0"/>
              </a:rPr>
              <a:t>(ICOPER)</a:t>
            </a:r>
          </a:p>
          <a:p>
            <a:pPr algn="ctr">
              <a:spcBef>
                <a:spcPct val="50000"/>
              </a:spcBef>
              <a:defRPr/>
            </a:pPr>
            <a:endParaRPr lang="es-ES">
              <a:cs typeface="Times New Roman" charset="0"/>
            </a:endParaRPr>
          </a:p>
        </p:txBody>
      </p:sp>
      <p:sp>
        <p:nvSpPr>
          <p:cNvPr id="205829" name="AutoShape 5"/>
          <p:cNvSpPr>
            <a:spLocks noChangeArrowheads="1"/>
          </p:cNvSpPr>
          <p:nvPr/>
        </p:nvSpPr>
        <p:spPr bwMode="auto">
          <a:xfrm>
            <a:off x="762000" y="3381375"/>
            <a:ext cx="6019800" cy="5334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3EF81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latin typeface="Garamond" charset="0"/>
                <a:cs typeface="Arial" charset="0"/>
              </a:rPr>
              <a:t>Trombolisis Local</a:t>
            </a:r>
            <a:endParaRPr lang="es-ES">
              <a:latin typeface="Garamond" charset="0"/>
              <a:cs typeface="Arial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2800">
                <a:latin typeface="Garamond" charset="0"/>
                <a:cs typeface="Arial" charset="0"/>
              </a:rPr>
              <a:t>Estudio Multicentrico: TEP masivo (34 p)</a:t>
            </a:r>
          </a:p>
          <a:p>
            <a:pPr lvl="1" eaLnBrk="1" hangingPunct="1">
              <a:defRPr/>
            </a:pPr>
            <a:r>
              <a:rPr lang="es-MX" sz="2400">
                <a:latin typeface="Garamond" charset="0"/>
                <a:ea typeface="Arial" charset="0"/>
                <a:cs typeface="Arial" charset="0"/>
              </a:rPr>
              <a:t>Local vs. Sistémica  TPA 100mg /2 hs.</a:t>
            </a:r>
          </a:p>
          <a:p>
            <a:pPr lvl="1" eaLnBrk="1" hangingPunct="1">
              <a:defRPr/>
            </a:pPr>
            <a:r>
              <a:rPr lang="es-MX" sz="2400">
                <a:latin typeface="Garamond" charset="0"/>
                <a:ea typeface="Arial" charset="0"/>
                <a:cs typeface="Arial" charset="0"/>
              </a:rPr>
              <a:t>Ambas reducen coagulo, mejoran presión y saturación</a:t>
            </a:r>
          </a:p>
          <a:p>
            <a:pPr lvl="1" eaLnBrk="1" hangingPunct="1">
              <a:defRPr/>
            </a:pPr>
            <a:r>
              <a:rPr lang="es-MX" sz="2400">
                <a:latin typeface="Garamond" charset="0"/>
                <a:ea typeface="Arial" charset="0"/>
                <a:cs typeface="Arial" charset="0"/>
              </a:rPr>
              <a:t>Sangrado menor en accesos venosos </a:t>
            </a:r>
          </a:p>
          <a:p>
            <a:pPr lvl="1" eaLnBrk="1" hangingPunct="1">
              <a:defRPr/>
            </a:pPr>
            <a:r>
              <a:rPr lang="es-MX" sz="2400">
                <a:latin typeface="Garamond" charset="0"/>
                <a:ea typeface="Arial" charset="0"/>
                <a:cs typeface="Arial" charset="0"/>
              </a:rPr>
              <a:t>Sangrado mayor 4/34 (12%) cirugía reciente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s-MX" sz="2400">
                <a:solidFill>
                  <a:srgbClr val="FFFF00"/>
                </a:solidFill>
                <a:latin typeface="Garamond" charset="0"/>
                <a:ea typeface="Arial" charset="0"/>
                <a:cs typeface="Arial" charset="0"/>
              </a:rPr>
              <a:t>Verstraete M et al. Circulation 1988;77:353</a:t>
            </a:r>
          </a:p>
          <a:p>
            <a:pPr eaLnBrk="1" hangingPunct="1">
              <a:defRPr/>
            </a:pPr>
            <a:r>
              <a:rPr lang="es-MX" sz="2800">
                <a:latin typeface="Garamond" charset="0"/>
                <a:cs typeface="Arial" charset="0"/>
              </a:rPr>
              <a:t>“Local” es diferente a “ intratrombo” ?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s-MX" sz="2400">
                <a:solidFill>
                  <a:srgbClr val="FFFF00"/>
                </a:solidFill>
                <a:latin typeface="Garamond" charset="0"/>
                <a:ea typeface="Arial" charset="0"/>
                <a:cs typeface="Arial" charset="0"/>
              </a:rPr>
              <a:t>Tapson VF et al. Chest 1994;106:1558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s-ES" sz="2400">
                <a:solidFill>
                  <a:srgbClr val="FFFF00"/>
                </a:solidFill>
                <a:latin typeface="Garamond" charset="0"/>
                <a:ea typeface="Arial" charset="0"/>
                <a:cs typeface="Arial" charset="0"/>
              </a:rPr>
              <a:t>De Gregorio MA et al. Arch Bronconeumol 2001;37:58-64</a:t>
            </a: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09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_tradnl" sz="4000" dirty="0" smtClean="0"/>
              <a:t>Estratificación de la enfermedad tromboembólica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s-ES_tradnl" sz="2800" b="1" u="sng" dirty="0" smtClean="0"/>
              <a:t>TEP Masivo (5-10%):</a:t>
            </a:r>
            <a:r>
              <a:rPr lang="es-ES_tradnl" sz="2800" dirty="0" smtClean="0"/>
              <a:t>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Hipotensión sostenida (PS &lt; 90 </a:t>
            </a:r>
            <a:r>
              <a:rPr lang="es-ES_tradnl" sz="2400" dirty="0" err="1" smtClean="0"/>
              <a:t>mm.Hg</a:t>
            </a:r>
            <a:r>
              <a:rPr lang="es-ES_tradnl" sz="2400" dirty="0" smtClean="0"/>
              <a:t> por 15 minutos o requerimiento de inotrópicos)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Ausencia de pulso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Shock con hipoperfusión</a:t>
            </a:r>
          </a:p>
          <a:p>
            <a:pPr marL="457200" indent="-457200" eaLnBrk="1" hangingPunct="1">
              <a:defRPr/>
            </a:pPr>
            <a:r>
              <a:rPr lang="es-ES_tradnl" sz="2800" b="1" u="sng" dirty="0" smtClean="0">
                <a:solidFill>
                  <a:srgbClr val="FFFF00"/>
                </a:solidFill>
              </a:rPr>
              <a:t>TEP Submasivo (20-25%):</a:t>
            </a:r>
            <a:r>
              <a:rPr lang="es-ES_tradnl" sz="2800" dirty="0" smtClean="0">
                <a:solidFill>
                  <a:srgbClr val="FFFF00"/>
                </a:solidFill>
              </a:rPr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>
                <a:solidFill>
                  <a:srgbClr val="FFFF00"/>
                </a:solidFill>
              </a:rPr>
              <a:t>Disfunción VD o necrosis miocárdica sin hipotensión</a:t>
            </a:r>
            <a:endParaRPr lang="es-ES_tradnl" sz="2400" b="1" u="sng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defRPr/>
            </a:pPr>
            <a:r>
              <a:rPr lang="es-ES_tradnl" sz="2800" b="1" u="sng" dirty="0" smtClean="0"/>
              <a:t>TEP de bajo riesgo (70%):</a:t>
            </a:r>
            <a:r>
              <a:rPr lang="es-ES_tradnl" sz="2800" dirty="0" smtClean="0"/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Normotensión sin marcadores de mala evolución</a:t>
            </a:r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17525" y="6294438"/>
            <a:ext cx="832167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s-ES_tradnl" smtClean="0">
                <a:solidFill>
                  <a:srgbClr val="FFFFFF"/>
                </a:solidFill>
                <a:latin typeface="Arial" charset="0"/>
              </a:rPr>
              <a:t>Circulation 2011; 123: 1788-1830</a:t>
            </a:r>
          </a:p>
          <a:p>
            <a:pPr algn="ctr"/>
            <a:endParaRPr lang="es-ES_tradnl" sz="700">
              <a:solidFill>
                <a:srgbClr val="0033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4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Garamond" charset="0"/>
              </a:rPr>
              <a:t>Mortalidad TEP</a:t>
            </a:r>
            <a:endParaRPr lang="es-ES" dirty="0">
              <a:latin typeface="Garamond" charset="0"/>
            </a:endParaRPr>
          </a:p>
        </p:txBody>
      </p:sp>
      <p:sp>
        <p:nvSpPr>
          <p:cNvPr id="107522" name="Line 3"/>
          <p:cNvSpPr>
            <a:spLocks noChangeShapeType="1"/>
          </p:cNvSpPr>
          <p:nvPr/>
        </p:nvSpPr>
        <p:spPr bwMode="auto">
          <a:xfrm>
            <a:off x="1143000" y="9906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1143000" y="5562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4" name="Freeform 5"/>
          <p:cNvSpPr>
            <a:spLocks/>
          </p:cNvSpPr>
          <p:nvPr/>
        </p:nvSpPr>
        <p:spPr bwMode="auto">
          <a:xfrm>
            <a:off x="1143000" y="1676400"/>
            <a:ext cx="6692900" cy="3886200"/>
          </a:xfrm>
          <a:custGeom>
            <a:avLst/>
            <a:gdLst>
              <a:gd name="T0" fmla="*/ 0 w 4216"/>
              <a:gd name="T1" fmla="*/ 2147483647 h 2448"/>
              <a:gd name="T2" fmla="*/ 2147483647 w 4216"/>
              <a:gd name="T3" fmla="*/ 2147483647 h 2448"/>
              <a:gd name="T4" fmla="*/ 2147483647 w 4216"/>
              <a:gd name="T5" fmla="*/ 2147483647 h 2448"/>
              <a:gd name="T6" fmla="*/ 2147483647 w 4216"/>
              <a:gd name="T7" fmla="*/ 2147483647 h 2448"/>
              <a:gd name="T8" fmla="*/ 2147483647 w 4216"/>
              <a:gd name="T9" fmla="*/ 2147483647 h 2448"/>
              <a:gd name="T10" fmla="*/ 2147483647 w 4216"/>
              <a:gd name="T11" fmla="*/ 0 h 24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16"/>
              <a:gd name="T19" fmla="*/ 0 h 2448"/>
              <a:gd name="T20" fmla="*/ 4216 w 4216"/>
              <a:gd name="T21" fmla="*/ 2448 h 24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16" h="2448">
                <a:moveTo>
                  <a:pt x="0" y="2448"/>
                </a:moveTo>
                <a:cubicBezTo>
                  <a:pt x="736" y="2432"/>
                  <a:pt x="1472" y="2416"/>
                  <a:pt x="2016" y="2352"/>
                </a:cubicBezTo>
                <a:cubicBezTo>
                  <a:pt x="2560" y="2288"/>
                  <a:pt x="2944" y="2248"/>
                  <a:pt x="3264" y="2064"/>
                </a:cubicBezTo>
                <a:cubicBezTo>
                  <a:pt x="3584" y="1880"/>
                  <a:pt x="3784" y="1552"/>
                  <a:pt x="3936" y="1248"/>
                </a:cubicBezTo>
                <a:cubicBezTo>
                  <a:pt x="4088" y="944"/>
                  <a:pt x="4136" y="448"/>
                  <a:pt x="4176" y="240"/>
                </a:cubicBezTo>
                <a:cubicBezTo>
                  <a:pt x="4216" y="32"/>
                  <a:pt x="4176" y="32"/>
                  <a:pt x="41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76800" y="4441825"/>
            <a:ext cx="1981200" cy="1120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Disfunción VD</a:t>
            </a:r>
            <a:endParaRPr lang="es-E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441325" y="40751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30%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425450" y="4967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10%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25450" y="53340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0.0%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425450" y="19050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70%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381000" y="115728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100%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1" name="Oval 12"/>
          <p:cNvSpPr>
            <a:spLocks noChangeArrowheads="1"/>
          </p:cNvSpPr>
          <p:nvPr/>
        </p:nvSpPr>
        <p:spPr bwMode="auto">
          <a:xfrm>
            <a:off x="7620000" y="129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2" name="Oval 13"/>
          <p:cNvSpPr>
            <a:spLocks noChangeArrowheads="1"/>
          </p:cNvSpPr>
          <p:nvPr/>
        </p:nvSpPr>
        <p:spPr bwMode="auto">
          <a:xfrm>
            <a:off x="75438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3" name="Oval 14"/>
          <p:cNvSpPr>
            <a:spLocks noChangeArrowheads="1"/>
          </p:cNvSpPr>
          <p:nvPr/>
        </p:nvSpPr>
        <p:spPr bwMode="auto">
          <a:xfrm flipV="1">
            <a:off x="6667500" y="4292835"/>
            <a:ext cx="381000" cy="297979"/>
          </a:xfrm>
          <a:prstGeom prst="ellipse">
            <a:avLst/>
          </a:prstGeom>
          <a:solidFill>
            <a:srgbClr val="16F4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4" name="Text Box 15"/>
          <p:cNvSpPr txBox="1">
            <a:spLocks noChangeArrowheads="1"/>
          </p:cNvSpPr>
          <p:nvPr/>
        </p:nvSpPr>
        <p:spPr bwMode="auto">
          <a:xfrm>
            <a:off x="3879850" y="56388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Severidad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5" name="Text Box 16"/>
          <p:cNvSpPr txBox="1">
            <a:spLocks noChangeArrowheads="1"/>
          </p:cNvSpPr>
          <p:nvPr/>
        </p:nvSpPr>
        <p:spPr bwMode="auto">
          <a:xfrm>
            <a:off x="1219200" y="595788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Tamaño Embolismo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6" name="Text Box 17"/>
          <p:cNvSpPr txBox="1">
            <a:spLocks noChangeArrowheads="1"/>
          </p:cNvSpPr>
          <p:nvPr/>
        </p:nvSpPr>
        <p:spPr bwMode="auto">
          <a:xfrm>
            <a:off x="5848350" y="594360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Estado Cardiopulmonar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2476500" y="38100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 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4489450" y="29718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 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557" name="Text Box 21"/>
          <p:cNvSpPr txBox="1">
            <a:spLocks noChangeArrowheads="1"/>
          </p:cNvSpPr>
          <p:nvPr/>
        </p:nvSpPr>
        <p:spPr bwMode="auto">
          <a:xfrm>
            <a:off x="3981450" y="3433763"/>
            <a:ext cx="363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Síntomas Moderados – Severos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DVD sin hipotensión</a:t>
            </a:r>
            <a:endParaRPr lang="es-E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5586410" y="204069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Paro Cardiaco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  <a:latin typeface="Arial" charset="0"/>
              </a:rPr>
              <a:t>(PCR)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559" name="Text Box 23"/>
          <p:cNvSpPr txBox="1">
            <a:spLocks noChangeArrowheads="1"/>
          </p:cNvSpPr>
          <p:nvPr/>
        </p:nvSpPr>
        <p:spPr bwMode="auto">
          <a:xfrm>
            <a:off x="6022975" y="1157288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Muerte súbita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43" name="Line 24"/>
          <p:cNvSpPr>
            <a:spLocks noChangeShapeType="1"/>
          </p:cNvSpPr>
          <p:nvPr/>
        </p:nvSpPr>
        <p:spPr bwMode="auto">
          <a:xfrm>
            <a:off x="1828800" y="579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4" name="Line 25"/>
          <p:cNvSpPr>
            <a:spLocks noChangeShapeType="1"/>
          </p:cNvSpPr>
          <p:nvPr/>
        </p:nvSpPr>
        <p:spPr bwMode="auto">
          <a:xfrm>
            <a:off x="5181600" y="579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5" name="Line 26"/>
          <p:cNvSpPr>
            <a:spLocks noChangeShapeType="1"/>
          </p:cNvSpPr>
          <p:nvPr/>
        </p:nvSpPr>
        <p:spPr bwMode="auto">
          <a:xfrm>
            <a:off x="18288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6" name="Line 27"/>
          <p:cNvSpPr>
            <a:spLocks noChangeShapeType="1"/>
          </p:cNvSpPr>
          <p:nvPr/>
        </p:nvSpPr>
        <p:spPr bwMode="auto">
          <a:xfrm>
            <a:off x="70866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7" name="Text Box 28"/>
          <p:cNvSpPr txBox="1">
            <a:spLocks noChangeArrowheads="1"/>
          </p:cNvSpPr>
          <p:nvPr/>
        </p:nvSpPr>
        <p:spPr bwMode="auto">
          <a:xfrm>
            <a:off x="5314950" y="6477000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smtClean="0">
                <a:solidFill>
                  <a:srgbClr val="FFFFFF"/>
                </a:solidFill>
                <a:latin typeface="Arial" charset="0"/>
              </a:rPr>
              <a:t>Wood KE Circulation 2002;121:877</a:t>
            </a:r>
            <a:endParaRPr lang="es-E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1835150" y="1196975"/>
            <a:ext cx="3241675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Estable	           8%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DVD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              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15%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Shock	           30%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Paro	           65%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0"/>
              <a:buChar char="n"/>
              <a:defRPr/>
            </a:pP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143000" y="4441825"/>
            <a:ext cx="5524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079485" y="43142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/>
                <a:cs typeface="Arial"/>
              </a:rPr>
              <a:t>SHOCK</a:t>
            </a:r>
            <a:endParaRPr lang="es-E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95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3215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09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_tradnl" sz="4000" dirty="0" smtClean="0"/>
              <a:t>Estratificación de la enfermedad tromboembólica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s-ES_tradnl" sz="2800" b="1" u="sng" dirty="0" smtClean="0"/>
              <a:t>TEP Masivo (5-10%):</a:t>
            </a:r>
            <a:r>
              <a:rPr lang="es-ES_tradnl" sz="2800" dirty="0" smtClean="0"/>
              <a:t>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Hipotensión sostenida (PS &lt; 90 </a:t>
            </a:r>
            <a:r>
              <a:rPr lang="es-ES_tradnl" sz="2400" dirty="0" err="1" smtClean="0"/>
              <a:t>mm.Hg</a:t>
            </a:r>
            <a:r>
              <a:rPr lang="es-ES_tradnl" sz="2400" dirty="0" smtClean="0"/>
              <a:t> por 15 minutos o requerimiento de inotrópicos)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Ausencia de pulso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Shock con hipoperfusión</a:t>
            </a:r>
          </a:p>
          <a:p>
            <a:pPr marL="457200" indent="-457200" eaLnBrk="1" hangingPunct="1">
              <a:defRPr/>
            </a:pPr>
            <a:r>
              <a:rPr lang="es-ES_tradnl" sz="2800" b="1" u="sng" dirty="0" smtClean="0"/>
              <a:t>TEP Submasivo (20-25%):</a:t>
            </a:r>
            <a:r>
              <a:rPr lang="es-ES_tradnl" sz="2800" dirty="0" smtClean="0"/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Disfunción VD o necrosis miocárdica sin hipotensión</a:t>
            </a:r>
            <a:endParaRPr lang="es-ES_tradnl" sz="2400" b="1" u="sng" dirty="0" smtClean="0"/>
          </a:p>
          <a:p>
            <a:pPr marL="457200" indent="-457200" eaLnBrk="1" hangingPunct="1">
              <a:defRPr/>
            </a:pPr>
            <a:r>
              <a:rPr lang="es-ES_tradnl" sz="2800" b="1" u="sng" dirty="0" smtClean="0"/>
              <a:t>TEP de bajo riesgo (70%):</a:t>
            </a:r>
            <a:r>
              <a:rPr lang="es-ES_tradnl" sz="2800" dirty="0" smtClean="0"/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Normotensión sin marcadores de mala evolución</a:t>
            </a:r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364217" y="5744975"/>
            <a:ext cx="832167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s-ES_tradnl" dirty="0" err="1" smtClean="0">
                <a:solidFill>
                  <a:srgbClr val="FFFFFF"/>
                </a:solidFill>
                <a:latin typeface="Arial" charset="0"/>
              </a:rPr>
              <a:t>Circulation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</a:rPr>
              <a:t> 2011; 123: 1788-1830</a:t>
            </a:r>
          </a:p>
          <a:p>
            <a:pPr algn="ctr"/>
            <a:endParaRPr lang="es-ES_tradnl" sz="700" dirty="0">
              <a:solidFill>
                <a:srgbClr val="0033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53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20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Embolismo Pulmonar Submasivo </a:t>
            </a:r>
          </a:p>
        </p:txBody>
      </p:sp>
      <p:sp>
        <p:nvSpPr>
          <p:cNvPr id="169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400" b="1" dirty="0" smtClean="0"/>
              <a:t>Disfunción VD</a:t>
            </a:r>
          </a:p>
          <a:p>
            <a:pPr lvl="1" eaLnBrk="1" hangingPunct="1">
              <a:defRPr/>
            </a:pPr>
            <a:r>
              <a:rPr lang="es-ES_tradnl" sz="2000" dirty="0" smtClean="0"/>
              <a:t>Dilatación VD en </a:t>
            </a:r>
            <a:r>
              <a:rPr lang="es-ES_tradnl" sz="2000" dirty="0" err="1" smtClean="0"/>
              <a:t>EcoC</a:t>
            </a:r>
            <a:endParaRPr lang="es-ES_tradnl" sz="2000" dirty="0" smtClean="0"/>
          </a:p>
          <a:p>
            <a:pPr lvl="2" eaLnBrk="1" hangingPunct="1">
              <a:defRPr/>
            </a:pPr>
            <a:r>
              <a:rPr lang="es-ES_tradnl" sz="1800" dirty="0" smtClean="0"/>
              <a:t>(</a:t>
            </a:r>
            <a:r>
              <a:rPr lang="es-ES_tradnl" sz="1800" dirty="0" err="1" smtClean="0"/>
              <a:t>dVD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dVI</a:t>
            </a:r>
            <a:r>
              <a:rPr lang="es-ES_tradnl" sz="1800" dirty="0" smtClean="0"/>
              <a:t> &gt; 0.9)</a:t>
            </a:r>
          </a:p>
          <a:p>
            <a:pPr lvl="1" eaLnBrk="1" hangingPunct="1">
              <a:defRPr/>
            </a:pPr>
            <a:r>
              <a:rPr lang="es-ES_tradnl" sz="2000" dirty="0" smtClean="0"/>
              <a:t>RV disfunción sistólica de VD en </a:t>
            </a:r>
            <a:r>
              <a:rPr lang="es-ES_tradnl" sz="2000" dirty="0" err="1" smtClean="0"/>
              <a:t>EcoC</a:t>
            </a:r>
            <a:endParaRPr lang="es-ES_tradnl" sz="2000" dirty="0" smtClean="0"/>
          </a:p>
          <a:p>
            <a:pPr lvl="1" eaLnBrk="1" hangingPunct="1">
              <a:defRPr/>
            </a:pPr>
            <a:r>
              <a:rPr lang="es-ES_tradnl" sz="2000" dirty="0" smtClean="0"/>
              <a:t>Dilatación del VD en TAC</a:t>
            </a:r>
          </a:p>
          <a:p>
            <a:pPr lvl="2" eaLnBrk="1" hangingPunct="1">
              <a:defRPr/>
            </a:pPr>
            <a:r>
              <a:rPr lang="es-ES_tradnl" sz="1800" dirty="0" smtClean="0"/>
              <a:t>(</a:t>
            </a:r>
            <a:r>
              <a:rPr lang="es-ES_tradnl" sz="1800" dirty="0" err="1" smtClean="0"/>
              <a:t>dVD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dVI</a:t>
            </a:r>
            <a:r>
              <a:rPr lang="es-ES_tradnl" sz="1800" dirty="0" smtClean="0"/>
              <a:t> &gt; 0.9)</a:t>
            </a:r>
          </a:p>
          <a:p>
            <a:pPr lvl="1" eaLnBrk="1" hangingPunct="1">
              <a:defRPr/>
            </a:pPr>
            <a:r>
              <a:rPr lang="es-ES_tradnl" sz="2000" dirty="0" smtClean="0"/>
              <a:t> BNP elevado</a:t>
            </a:r>
          </a:p>
          <a:p>
            <a:pPr lvl="1" eaLnBrk="1" hangingPunct="1">
              <a:defRPr/>
            </a:pPr>
            <a:r>
              <a:rPr lang="es-ES_tradnl" sz="2000" dirty="0" smtClean="0"/>
              <a:t>ECG </a:t>
            </a:r>
          </a:p>
          <a:p>
            <a:pPr lvl="2" eaLnBrk="1" hangingPunct="1">
              <a:defRPr/>
            </a:pPr>
            <a:r>
              <a:rPr lang="es-ES_tradnl" sz="1800" dirty="0" smtClean="0"/>
              <a:t>Nuevo BCRD, </a:t>
            </a:r>
            <a:r>
              <a:rPr lang="es-ES_tradnl" sz="1800" dirty="0" err="1" smtClean="0"/>
              <a:t>elev</a:t>
            </a:r>
            <a:r>
              <a:rPr lang="es-ES_tradnl" sz="1800" dirty="0" smtClean="0"/>
              <a:t>. ST </a:t>
            </a:r>
            <a:r>
              <a:rPr lang="es-ES_tradnl" sz="1800" dirty="0" err="1" smtClean="0"/>
              <a:t>anteroseptal</a:t>
            </a:r>
            <a:r>
              <a:rPr lang="es-ES_tradnl" sz="1800" dirty="0" smtClean="0"/>
              <a:t> </a:t>
            </a:r>
          </a:p>
          <a:p>
            <a:pPr lvl="2" eaLnBrk="1" hangingPunct="1">
              <a:buFont typeface="Wingdings" charset="0"/>
              <a:buNone/>
              <a:defRPr/>
            </a:pPr>
            <a:endParaRPr lang="es-ES_tradnl" sz="1800" dirty="0" smtClean="0"/>
          </a:p>
          <a:p>
            <a:pPr lvl="2" eaLnBrk="1" hangingPunct="1">
              <a:buFont typeface="Wingdings" charset="0"/>
              <a:buNone/>
              <a:defRPr/>
            </a:pPr>
            <a:endParaRPr lang="es-ES_tradnl" sz="1800" dirty="0" smtClean="0"/>
          </a:p>
        </p:txBody>
      </p:sp>
      <p:sp>
        <p:nvSpPr>
          <p:cNvPr id="169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400" b="1" dirty="0" smtClean="0"/>
              <a:t>Necrosis miocárdica</a:t>
            </a:r>
          </a:p>
          <a:p>
            <a:pPr lvl="1" eaLnBrk="1" hangingPunct="1">
              <a:defRPr/>
            </a:pPr>
            <a:r>
              <a:rPr lang="es-ES_tradnl" dirty="0" smtClean="0"/>
              <a:t>Elevación </a:t>
            </a:r>
            <a:r>
              <a:rPr lang="es-ES_tradnl" dirty="0" err="1" smtClean="0"/>
              <a:t>Troponinas</a:t>
            </a:r>
            <a:endParaRPr lang="es-ES_tradnl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33525" y="5790407"/>
            <a:ext cx="83216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s-ES_tradnl" sz="3200" smtClean="0">
                <a:latin typeface="Arial" charset="0"/>
              </a:rPr>
              <a:t>Circulation 2011; 123: 1788-1830</a:t>
            </a:r>
          </a:p>
          <a:p>
            <a:pPr algn="ctr"/>
            <a:endParaRPr lang="es-ES_tradnl" sz="9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554383" y="1159565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smtClean="0">
                <a:solidFill>
                  <a:srgbClr val="49F61A"/>
                </a:solidFill>
                <a:cs typeface="Times New Roman" charset="0"/>
              </a:rPr>
              <a:t>Incluye:</a:t>
            </a:r>
            <a:endParaRPr lang="es-ES_tradnl" sz="2000" b="1">
              <a:solidFill>
                <a:srgbClr val="49F61A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9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357" y="2016056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No todas las embolias </a:t>
            </a:r>
            <a:r>
              <a:rPr lang="es-ES_tradnl" dirty="0" err="1" smtClean="0"/>
              <a:t>submasivas</a:t>
            </a:r>
            <a:r>
              <a:rPr lang="es-ES_tradnl" dirty="0" smtClean="0"/>
              <a:t> son iguales:</a:t>
            </a:r>
            <a:br>
              <a:rPr lang="es-ES_tradnl" dirty="0" smtClean="0"/>
            </a:br>
            <a:r>
              <a:rPr lang="es-ES_tradnl" dirty="0" smtClean="0"/>
              <a:t>Distinta Mortalidad</a:t>
            </a:r>
          </a:p>
        </p:txBody>
      </p:sp>
    </p:spTree>
    <p:extLst>
      <p:ext uri="{BB962C8B-B14F-4D97-AF65-F5344CB8AC3E}">
        <p14:creationId xmlns:p14="http://schemas.microsoft.com/office/powerpoint/2010/main" val="22093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_tradnl" sz="4000" dirty="0" smtClean="0"/>
              <a:t>Disfunción de VD y elevación de </a:t>
            </a:r>
            <a:r>
              <a:rPr lang="es-ES_tradnl" sz="4000" dirty="0" err="1" smtClean="0"/>
              <a:t>Troponinas</a:t>
            </a:r>
            <a:r>
              <a:rPr lang="es-ES_tradnl" sz="4000" dirty="0" smtClean="0"/>
              <a:t>: Pronostico (n=1,273)</a:t>
            </a:r>
          </a:p>
        </p:txBody>
      </p:sp>
      <p:pic>
        <p:nvPicPr>
          <p:cNvPr id="1576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495800" cy="4267200"/>
          </a:xfrm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496950" y="6194552"/>
            <a:ext cx="5288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s-ES_tradnl" sz="2000" smtClean="0">
                <a:solidFill>
                  <a:srgbClr val="FBDF53"/>
                </a:solidFill>
                <a:latin typeface="Arial" charset="0"/>
              </a:rPr>
              <a:t>Stein et al.  Am J Cardiol 2010; 106: 558-563</a:t>
            </a:r>
            <a:endParaRPr lang="es-ES_tradnl" sz="2000">
              <a:solidFill>
                <a:srgbClr val="FBDF53"/>
              </a:solidFill>
              <a:latin typeface="Arial" charset="0"/>
            </a:endParaRPr>
          </a:p>
        </p:txBody>
      </p:sp>
      <p:pic>
        <p:nvPicPr>
          <p:cNvPr id="15770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495800" cy="4267200"/>
          </a:xfrm>
        </p:spPr>
      </p:pic>
    </p:spTree>
    <p:extLst>
      <p:ext uri="{BB962C8B-B14F-4D97-AF65-F5344CB8AC3E}">
        <p14:creationId xmlns:p14="http://schemas.microsoft.com/office/powerpoint/2010/main" val="25227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402431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971550" y="5013325"/>
            <a:ext cx="30972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600">
                <a:solidFill>
                  <a:srgbClr val="FBDF53"/>
                </a:solidFill>
              </a:rPr>
              <a:t>Troponinas</a:t>
            </a:r>
          </a:p>
          <a:p>
            <a:pPr eaLnBrk="1" hangingPunct="1">
              <a:spcBef>
                <a:spcPct val="50000"/>
              </a:spcBef>
            </a:pPr>
            <a:endParaRPr lang="es-ES" sz="3600">
              <a:solidFill>
                <a:srgbClr val="FBDF53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600">
                <a:solidFill>
                  <a:srgbClr val="FBDF53"/>
                </a:solidFill>
              </a:rPr>
              <a:t>NT-ProBNP</a:t>
            </a:r>
            <a:endParaRPr lang="es-ES" sz="3600">
              <a:solidFill>
                <a:srgbClr val="FBDF53"/>
              </a:solidFill>
            </a:endParaRPr>
          </a:p>
        </p:txBody>
      </p:sp>
      <p:sp>
        <p:nvSpPr>
          <p:cNvPr id="31749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>
                <a:solidFill>
                  <a:srgbClr val="FBDF53"/>
                </a:solidFill>
                <a:latin typeface="Arial" charset="0"/>
                <a:ea typeface="ＭＳ Ｐゴシック" charset="0"/>
                <a:cs typeface="ＭＳ Ｐゴシック" charset="0"/>
              </a:rPr>
              <a:t>Biomarcadores y Ecocardiografía</a:t>
            </a:r>
            <a:endParaRPr lang="es-ES" sz="4000">
              <a:solidFill>
                <a:srgbClr val="FBDF5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6453188"/>
            <a:ext cx="421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>
                <a:solidFill>
                  <a:srgbClr val="FBDF53"/>
                </a:solidFill>
              </a:rPr>
              <a:t>Binder L. et al. Circulation 2005;112:1573-1579</a:t>
            </a:r>
            <a:endParaRPr lang="es-ES" sz="1400" b="1">
              <a:solidFill>
                <a:srgbClr val="FBDF53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588125" y="17002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>
                <a:solidFill>
                  <a:srgbClr val="FBDF53"/>
                </a:solidFill>
              </a:rPr>
              <a:t>ECO</a:t>
            </a:r>
            <a:endParaRPr lang="es-ES" sz="1400">
              <a:solidFill>
                <a:srgbClr val="FBD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TEP submasivo:</a:t>
            </a:r>
            <a:br>
              <a:rPr lang="en-US" sz="4000" dirty="0" smtClean="0"/>
            </a:br>
            <a:r>
              <a:rPr lang="en-US" sz="4000" dirty="0" err="1" smtClean="0"/>
              <a:t>Otras</a:t>
            </a:r>
            <a:r>
              <a:rPr lang="en-US" sz="4000" dirty="0" smtClean="0"/>
              <a:t> </a:t>
            </a:r>
            <a:r>
              <a:rPr lang="en-US" sz="4000" dirty="0" err="1" smtClean="0"/>
              <a:t>combinaciones</a:t>
            </a:r>
            <a:endParaRPr lang="en-US" sz="4000" dirty="0" smtClean="0"/>
          </a:p>
        </p:txBody>
      </p:sp>
      <p:graphicFrame>
        <p:nvGraphicFramePr>
          <p:cNvPr id="235585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24094"/>
              </p:ext>
            </p:extLst>
          </p:nvPr>
        </p:nvGraphicFramePr>
        <p:xfrm>
          <a:off x="725658" y="895311"/>
          <a:ext cx="7772400" cy="219393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2836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                                                                                                  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                                                 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Mortalidad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30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89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ECHO+     DVT+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19.6%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Trop+      DVT+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17.1%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Trop+     ECHO+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15.2%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86" name="Text Box 66"/>
          <p:cNvSpPr txBox="1">
            <a:spLocks noChangeArrowheads="1"/>
          </p:cNvSpPr>
          <p:nvPr/>
        </p:nvSpPr>
        <p:spPr bwMode="auto">
          <a:xfrm>
            <a:off x="2996250" y="6398421"/>
            <a:ext cx="632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Times New Roman" charset="0"/>
              </a:rPr>
              <a:t>Jimenez D et al. Thorax</a:t>
            </a:r>
            <a:r>
              <a:rPr lang="en-US" dirty="0">
                <a:cs typeface="Times New Roman" charset="0"/>
              </a:rPr>
              <a:t>. 2011; 66:75-81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44" y="3201772"/>
            <a:ext cx="4654241" cy="31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353"/>
            <a:ext cx="9144000" cy="18688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467" y="2670972"/>
            <a:ext cx="3111500" cy="279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8342"/>
            <a:ext cx="5985970" cy="34933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767" y="6410347"/>
            <a:ext cx="21082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7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s-MX" sz="2400" b="1"/>
              <a:t>TEP Submasivo (Disfunción VD y/o HP sin CHD)</a:t>
            </a:r>
          </a:p>
          <a:p>
            <a:pPr algn="ctr" defTabSz="914400"/>
            <a:r>
              <a:rPr lang="es-MX" sz="2400" b="1"/>
              <a:t>n=256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0" y="4114800"/>
            <a:ext cx="106727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s-MX" sz="2000" b="1"/>
              <a:t>ENDPOINTS:</a:t>
            </a:r>
          </a:p>
          <a:p>
            <a:pPr defTabSz="914400" eaLnBrk="1" hangingPunct="1"/>
            <a:r>
              <a:rPr lang="es-MX" sz="2000" b="1"/>
              <a:t>Primario: </a:t>
            </a:r>
          </a:p>
          <a:p>
            <a:pPr defTabSz="914400" eaLnBrk="1" hangingPunct="1"/>
            <a:r>
              <a:rPr lang="es-MX" sz="1900" b="1"/>
              <a:t>Mortalidad intrahospitalaria o deterioro clínico que requiere escalamiento de</a:t>
            </a:r>
          </a:p>
          <a:p>
            <a:pPr defTabSz="914400" eaLnBrk="1" hangingPunct="1"/>
            <a:r>
              <a:rPr lang="es-MX" sz="1900" b="1"/>
              <a:t> la terapia</a:t>
            </a:r>
          </a:p>
          <a:p>
            <a:pPr defTabSz="914400" eaLnBrk="1" hangingPunct="1"/>
            <a:r>
              <a:rPr lang="es-MX" sz="2000" b="1"/>
              <a:t>Secundario: </a:t>
            </a:r>
          </a:p>
          <a:p>
            <a:pPr defTabSz="914400" eaLnBrk="1" hangingPunct="1"/>
            <a:r>
              <a:rPr lang="es-MX" sz="1900" b="1"/>
              <a:t>Recurrencia TEP, sangrado mayor o ACV</a:t>
            </a:r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4654550" y="6491288"/>
            <a:ext cx="445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s-MX" sz="1800"/>
              <a:t>Konstantinides et al NEJM 2002;347:1143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0" y="5915025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s-MX" sz="1800" b="1" u="sng"/>
              <a:t>Escalamiento:</a:t>
            </a:r>
            <a:r>
              <a:rPr lang="es-MX" sz="1400" b="1"/>
              <a:t> </a:t>
            </a:r>
          </a:p>
          <a:p>
            <a:pPr defTabSz="914400" eaLnBrk="1" hangingPunct="1"/>
            <a:r>
              <a:rPr lang="es-MX" sz="1400" b="1" i="1"/>
              <a:t>Infusion de catecolaminas, trombolisis secundaria, Intubacion Endotraqueal, PCR, Embolectomia de emergencia.</a:t>
            </a:r>
            <a:r>
              <a:rPr lang="es-MX" sz="1400" b="1"/>
              <a:t> </a:t>
            </a:r>
          </a:p>
          <a:p>
            <a:pPr defTabSz="914400" eaLnBrk="1" hangingPunct="1"/>
            <a:endParaRPr lang="es-MX" sz="1400" b="1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219200"/>
            <a:ext cx="4038600" cy="2971800"/>
            <a:chOff x="96" y="768"/>
            <a:chExt cx="2544" cy="1872"/>
          </a:xfrm>
        </p:grpSpPr>
        <p:sp>
          <p:nvSpPr>
            <p:cNvPr id="147466" name="AutoShape 7"/>
            <p:cNvSpPr>
              <a:spLocks noChangeArrowheads="1"/>
            </p:cNvSpPr>
            <p:nvPr/>
          </p:nvSpPr>
          <p:spPr bwMode="auto">
            <a:xfrm rot="2739512">
              <a:off x="1989" y="555"/>
              <a:ext cx="306" cy="732"/>
            </a:xfrm>
            <a:prstGeom prst="downArrow">
              <a:avLst>
                <a:gd name="adj1" fmla="val 50000"/>
                <a:gd name="adj2" fmla="val 598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47467" name="Oval 8"/>
            <p:cNvSpPr>
              <a:spLocks noChangeArrowheads="1"/>
            </p:cNvSpPr>
            <p:nvPr/>
          </p:nvSpPr>
          <p:spPr bwMode="auto">
            <a:xfrm>
              <a:off x="96" y="1200"/>
              <a:ext cx="2544" cy="14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7468" name="Rectangle 9"/>
            <p:cNvSpPr>
              <a:spLocks noChangeArrowheads="1"/>
            </p:cNvSpPr>
            <p:nvPr/>
          </p:nvSpPr>
          <p:spPr bwMode="auto">
            <a:xfrm>
              <a:off x="192" y="1488"/>
              <a:ext cx="244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/>
              <a:r>
                <a:rPr lang="es-MX" sz="2400" b="1"/>
                <a:t>HNF 5000 bolo + cont. infusión 1000 U/hr </a:t>
              </a:r>
            </a:p>
            <a:p>
              <a:pPr algn="ctr" defTabSz="914400"/>
              <a:r>
                <a:rPr lang="es-MX" sz="2400" b="1"/>
                <a:t>aPTT 2-2.5 X basal</a:t>
              </a:r>
            </a:p>
            <a:p>
              <a:pPr algn="ctr" defTabSz="914400"/>
              <a:r>
                <a:rPr lang="es-MX" sz="2400" b="1"/>
                <a:t>(n=138)</a:t>
              </a:r>
              <a:endParaRPr lang="es-MX" sz="3200" b="1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53000" y="1219200"/>
            <a:ext cx="4114800" cy="2971800"/>
            <a:chOff x="3120" y="768"/>
            <a:chExt cx="2592" cy="1872"/>
          </a:xfrm>
        </p:grpSpPr>
        <p:sp>
          <p:nvSpPr>
            <p:cNvPr id="147463" name="AutoShape 11"/>
            <p:cNvSpPr>
              <a:spLocks noChangeArrowheads="1"/>
            </p:cNvSpPr>
            <p:nvPr/>
          </p:nvSpPr>
          <p:spPr bwMode="auto">
            <a:xfrm rot="-2750077">
              <a:off x="3567" y="561"/>
              <a:ext cx="306" cy="720"/>
            </a:xfrm>
            <a:prstGeom prst="downArrow">
              <a:avLst>
                <a:gd name="adj1" fmla="val 50000"/>
                <a:gd name="adj2" fmla="val 588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47464" name="Oval 12"/>
            <p:cNvSpPr>
              <a:spLocks noChangeArrowheads="1"/>
            </p:cNvSpPr>
            <p:nvPr/>
          </p:nvSpPr>
          <p:spPr bwMode="auto">
            <a:xfrm>
              <a:off x="3120" y="1200"/>
              <a:ext cx="2544" cy="14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7465" name="Rectangle 13"/>
            <p:cNvSpPr>
              <a:spLocks noChangeArrowheads="1"/>
            </p:cNvSpPr>
            <p:nvPr/>
          </p:nvSpPr>
          <p:spPr bwMode="auto">
            <a:xfrm>
              <a:off x="3216" y="1488"/>
              <a:ext cx="24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/>
              <a:r>
                <a:rPr lang="es-MX" sz="2400" b="1"/>
                <a:t>HNF mas tPA 10 mg IV bolo mas 90 mg IV 2 hrs (n=118)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95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autoUpdateAnimBg="0"/>
      <p:bldP spid="28365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74" name="Group 2"/>
          <p:cNvGraphicFramePr>
            <a:graphicFrameLocks noGrp="1"/>
          </p:cNvGraphicFramePr>
          <p:nvPr>
            <p:ph idx="1"/>
          </p:nvPr>
        </p:nvGraphicFramePr>
        <p:xfrm>
          <a:off x="76200" y="1066800"/>
          <a:ext cx="8991600" cy="5364408"/>
        </p:xfrm>
        <a:graphic>
          <a:graphicData uri="http://schemas.openxmlformats.org/drawingml/2006/table">
            <a:tbl>
              <a:tblPr/>
              <a:tblGrid>
                <a:gridCol w="3810000"/>
                <a:gridCol w="1219200"/>
                <a:gridCol w="1295400"/>
                <a:gridCol w="990600"/>
                <a:gridCol w="762000"/>
                <a:gridCol w="914400"/>
              </a:tblGrid>
              <a:tr h="1005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Endpoint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tPA/UFH (n=118)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UFH (n=138)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ARR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P-value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Muerte o deterioro clinico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11%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24.6%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13.6%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.006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Muerte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3.4%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2.2%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Deterioro clinico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10.2%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24.6%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14.4%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.004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         Catecolaminas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2.5%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5.8%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         Lisis secundaria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7.6%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23.2%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15.6%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.001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         Intubacion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2.5%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2.2%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         PCR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0.0%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.7%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         Embolectomia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0.0%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.7%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Recurrencia TEP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3.4%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2.9%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Sangrado Mayor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0.8%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3.6%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ACV Isquemico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0.0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574" name="Text Box 95"/>
          <p:cNvSpPr txBox="1">
            <a:spLocks noChangeArrowheads="1"/>
          </p:cNvSpPr>
          <p:nvPr/>
        </p:nvSpPr>
        <p:spPr bwMode="auto">
          <a:xfrm>
            <a:off x="0" y="2651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/>
              <a:t>tPA vs HNF para TEP  Submasivo</a:t>
            </a:r>
          </a:p>
        </p:txBody>
      </p:sp>
      <p:sp>
        <p:nvSpPr>
          <p:cNvPr id="148575" name="Text Box 96"/>
          <p:cNvSpPr txBox="1">
            <a:spLocks noChangeArrowheads="1"/>
          </p:cNvSpPr>
          <p:nvPr/>
        </p:nvSpPr>
        <p:spPr bwMode="auto">
          <a:xfrm>
            <a:off x="4572000" y="6324600"/>
            <a:ext cx="445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/>
              <a:t>Konstantinides et al NEJM 2002;347:1143</a:t>
            </a:r>
          </a:p>
        </p:txBody>
      </p:sp>
      <p:sp>
        <p:nvSpPr>
          <p:cNvPr id="284769" name="Oval 97"/>
          <p:cNvSpPr>
            <a:spLocks noChangeArrowheads="1"/>
          </p:cNvSpPr>
          <p:nvPr/>
        </p:nvSpPr>
        <p:spPr bwMode="auto">
          <a:xfrm>
            <a:off x="8229600" y="2060575"/>
            <a:ext cx="9144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4770" name="Oval 98"/>
          <p:cNvSpPr>
            <a:spLocks noChangeArrowheads="1"/>
          </p:cNvSpPr>
          <p:nvPr/>
        </p:nvSpPr>
        <p:spPr bwMode="auto">
          <a:xfrm>
            <a:off x="8229600" y="2492375"/>
            <a:ext cx="9144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4771" name="Oval 99"/>
          <p:cNvSpPr>
            <a:spLocks noChangeArrowheads="1"/>
          </p:cNvSpPr>
          <p:nvPr/>
        </p:nvSpPr>
        <p:spPr bwMode="auto">
          <a:xfrm>
            <a:off x="8229600" y="2852738"/>
            <a:ext cx="9144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4772" name="Oval 100"/>
          <p:cNvSpPr>
            <a:spLocks noChangeArrowheads="1"/>
          </p:cNvSpPr>
          <p:nvPr/>
        </p:nvSpPr>
        <p:spPr bwMode="auto">
          <a:xfrm>
            <a:off x="8229600" y="3716338"/>
            <a:ext cx="9144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48580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8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69" grpId="0" animBg="1"/>
      <p:bldP spid="284770" grpId="0" animBg="1"/>
      <p:bldP spid="284771" grpId="0" animBg="1"/>
      <p:bldP spid="28477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PEITHO </a:t>
            </a:r>
          </a:p>
        </p:txBody>
      </p:sp>
      <p:sp>
        <p:nvSpPr>
          <p:cNvPr id="218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TEP sin </a:t>
            </a:r>
            <a:r>
              <a:rPr lang="en-US" dirty="0" err="1" smtClean="0"/>
              <a:t>hipotension</a:t>
            </a:r>
            <a:r>
              <a:rPr lang="en-US" dirty="0" smtClean="0"/>
              <a:t> con </a:t>
            </a:r>
            <a:r>
              <a:rPr lang="en-US" dirty="0" err="1" smtClean="0"/>
              <a:t>disfuncion</a:t>
            </a:r>
            <a:r>
              <a:rPr lang="en-US" dirty="0" smtClean="0"/>
              <a:t> de VD en </a:t>
            </a:r>
            <a:r>
              <a:rPr lang="en-US" dirty="0" err="1" smtClean="0"/>
              <a:t>EcoC</a:t>
            </a:r>
            <a:r>
              <a:rPr lang="en-US" dirty="0" smtClean="0"/>
              <a:t> / TAC y </a:t>
            </a:r>
            <a:r>
              <a:rPr lang="en-US" dirty="0" err="1" smtClean="0"/>
              <a:t>troponinas</a:t>
            </a:r>
            <a:r>
              <a:rPr lang="en-US" dirty="0" smtClean="0"/>
              <a:t> </a:t>
            </a:r>
            <a:r>
              <a:rPr lang="en-US" dirty="0" err="1" smtClean="0"/>
              <a:t>positivas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Tenecteplase</a:t>
            </a:r>
            <a:r>
              <a:rPr lang="en-US" dirty="0" smtClean="0"/>
              <a:t>/</a:t>
            </a:r>
            <a:r>
              <a:rPr lang="en-US" dirty="0" err="1" smtClean="0"/>
              <a:t>heparina</a:t>
            </a:r>
            <a:r>
              <a:rPr lang="en-US" dirty="0" smtClean="0"/>
              <a:t>(506 </a:t>
            </a:r>
            <a:r>
              <a:rPr lang="en-US" dirty="0" err="1" smtClean="0"/>
              <a:t>pts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placebo/</a:t>
            </a:r>
            <a:r>
              <a:rPr lang="en-US" dirty="0" err="1" smtClean="0"/>
              <a:t>heparina</a:t>
            </a:r>
            <a:r>
              <a:rPr lang="en-US" dirty="0" smtClean="0"/>
              <a:t> (499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04800"/>
            <a:ext cx="8331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PEITHO </a:t>
            </a:r>
          </a:p>
        </p:txBody>
      </p:sp>
      <p:sp>
        <p:nvSpPr>
          <p:cNvPr id="218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TEP sin </a:t>
            </a:r>
            <a:r>
              <a:rPr lang="en-US" dirty="0" err="1" smtClean="0"/>
              <a:t>hipotension</a:t>
            </a:r>
            <a:r>
              <a:rPr lang="en-US" dirty="0" smtClean="0"/>
              <a:t> con </a:t>
            </a:r>
            <a:r>
              <a:rPr lang="en-US" dirty="0" err="1" smtClean="0"/>
              <a:t>disfuncion</a:t>
            </a:r>
            <a:r>
              <a:rPr lang="en-US" dirty="0" smtClean="0"/>
              <a:t> de VD en </a:t>
            </a:r>
            <a:r>
              <a:rPr lang="en-US" dirty="0" err="1" smtClean="0"/>
              <a:t>EcoC</a:t>
            </a:r>
            <a:r>
              <a:rPr lang="en-US" dirty="0" smtClean="0"/>
              <a:t> / TAC y </a:t>
            </a:r>
            <a:r>
              <a:rPr lang="en-US" dirty="0" err="1" smtClean="0"/>
              <a:t>troponinas</a:t>
            </a:r>
            <a:r>
              <a:rPr lang="en-US" dirty="0" smtClean="0"/>
              <a:t> </a:t>
            </a:r>
            <a:r>
              <a:rPr lang="en-US" dirty="0" err="1" smtClean="0"/>
              <a:t>positivas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Tenecteplase</a:t>
            </a:r>
            <a:r>
              <a:rPr lang="en-US" dirty="0" smtClean="0"/>
              <a:t>/</a:t>
            </a:r>
            <a:r>
              <a:rPr lang="en-US" dirty="0" err="1" smtClean="0"/>
              <a:t>heparina</a:t>
            </a:r>
            <a:r>
              <a:rPr lang="en-US" dirty="0" smtClean="0"/>
              <a:t>(506 </a:t>
            </a:r>
            <a:r>
              <a:rPr lang="en-US" dirty="0" err="1" smtClean="0"/>
              <a:t>pts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placebo/</a:t>
            </a:r>
            <a:r>
              <a:rPr lang="en-US" dirty="0" err="1" smtClean="0"/>
              <a:t>heparina</a:t>
            </a:r>
            <a:r>
              <a:rPr lang="en-US" dirty="0" smtClean="0"/>
              <a:t> (499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30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b="0" dirty="0" smtClean="0">
                <a:latin typeface="Garamond" charset="0"/>
              </a:rPr>
              <a:t>Tratamiento TEP</a:t>
            </a:r>
            <a:endParaRPr lang="es-ES" sz="6000" b="0" dirty="0">
              <a:latin typeface="Garamond" charset="0"/>
            </a:endParaRPr>
          </a:p>
        </p:txBody>
      </p:sp>
      <p:graphicFrame>
        <p:nvGraphicFramePr>
          <p:cNvPr id="11161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3748611"/>
              </p:ext>
            </p:extLst>
          </p:nvPr>
        </p:nvGraphicFramePr>
        <p:xfrm>
          <a:off x="0" y="2212975"/>
          <a:ext cx="4494213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name="Gráfico" r:id="rId3" imgW="6096000" imgH="4064000" progId="MSGraph.Chart.8">
                  <p:embed followColorScheme="full"/>
                </p:oleObj>
              </mc:Choice>
              <mc:Fallback>
                <p:oleObj name="Gráfico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12975"/>
                        <a:ext cx="4494213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0287735"/>
              </p:ext>
            </p:extLst>
          </p:nvPr>
        </p:nvGraphicFramePr>
        <p:xfrm>
          <a:off x="4572000" y="2206625"/>
          <a:ext cx="4491038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0" name="Gráfico" r:id="rId5" imgW="6096000" imgH="4076700" progId="MSGraph.Chart.8">
                  <p:embed followColorScheme="full"/>
                </p:oleObj>
              </mc:Choice>
              <mc:Fallback>
                <p:oleObj name="Gráfico" r:id="rId5" imgW="6096000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6625"/>
                        <a:ext cx="4491038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4464050" y="5444076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 err="1" smtClean="0">
                <a:latin typeface="Arial" charset="0"/>
              </a:rPr>
              <a:t>Dalen</a:t>
            </a:r>
            <a:r>
              <a:rPr lang="es-ES" sz="1800" dirty="0" smtClean="0">
                <a:latin typeface="Arial" charset="0"/>
              </a:rPr>
              <a:t> et al. </a:t>
            </a:r>
            <a:r>
              <a:rPr lang="es-ES" sz="1800" dirty="0" err="1" smtClean="0">
                <a:latin typeface="Arial" charset="0"/>
              </a:rPr>
              <a:t>Arch</a:t>
            </a:r>
            <a:r>
              <a:rPr lang="es-ES" sz="1800" dirty="0" smtClean="0">
                <a:latin typeface="Arial" charset="0"/>
              </a:rPr>
              <a:t> </a:t>
            </a:r>
            <a:r>
              <a:rPr lang="es-ES" sz="1800" dirty="0" err="1" smtClean="0">
                <a:latin typeface="Arial" charset="0"/>
              </a:rPr>
              <a:t>Intern</a:t>
            </a:r>
            <a:r>
              <a:rPr lang="es-ES" sz="1800" dirty="0" smtClean="0">
                <a:latin typeface="Arial" charset="0"/>
              </a:rPr>
              <a:t> </a:t>
            </a:r>
            <a:r>
              <a:rPr lang="es-ES" sz="1800" dirty="0" err="1" smtClean="0">
                <a:latin typeface="Arial" charset="0"/>
              </a:rPr>
              <a:t>Med</a:t>
            </a:r>
            <a:r>
              <a:rPr lang="es-ES" sz="1800" dirty="0" smtClean="0">
                <a:latin typeface="Arial" charset="0"/>
              </a:rPr>
              <a:t> 2002; 162:2521</a:t>
            </a:r>
            <a:endParaRPr lang="es-ES" sz="1800" dirty="0">
              <a:latin typeface="Arial" charset="0"/>
            </a:endParaRPr>
          </a:p>
        </p:txBody>
      </p:sp>
      <p:sp>
        <p:nvSpPr>
          <p:cNvPr id="111627" name="Text Box 13"/>
          <p:cNvSpPr txBox="1">
            <a:spLocks noChangeArrowheads="1"/>
          </p:cNvSpPr>
          <p:nvPr/>
        </p:nvSpPr>
        <p:spPr bwMode="auto">
          <a:xfrm>
            <a:off x="5867409" y="1219202"/>
            <a:ext cx="197961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 smtClean="0">
                <a:latin typeface="Arial" charset="0"/>
              </a:rPr>
              <a:t>Anticoagulación</a:t>
            </a:r>
            <a:endParaRPr lang="es-ES" sz="1800" b="1" dirty="0">
              <a:latin typeface="Arial" charset="0"/>
            </a:endParaRPr>
          </a:p>
        </p:txBody>
      </p:sp>
      <p:sp>
        <p:nvSpPr>
          <p:cNvPr id="111624" name="Text Box 17"/>
          <p:cNvSpPr txBox="1">
            <a:spLocks noChangeArrowheads="1"/>
          </p:cNvSpPr>
          <p:nvPr/>
        </p:nvSpPr>
        <p:spPr bwMode="auto">
          <a:xfrm>
            <a:off x="1355725" y="2994025"/>
            <a:ext cx="57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smtClean="0">
                <a:latin typeface="Arial" charset="0"/>
              </a:rPr>
              <a:t>~70</a:t>
            </a:r>
            <a:endParaRPr lang="es-ES" sz="1800" b="1">
              <a:latin typeface="Arial" charset="0"/>
            </a:endParaRPr>
          </a:p>
        </p:txBody>
      </p:sp>
      <p:sp>
        <p:nvSpPr>
          <p:cNvPr id="111625" name="Text Box 18"/>
          <p:cNvSpPr txBox="1">
            <a:spLocks noChangeArrowheads="1"/>
          </p:cNvSpPr>
          <p:nvPr/>
        </p:nvSpPr>
        <p:spPr bwMode="auto">
          <a:xfrm>
            <a:off x="2176175" y="2979998"/>
            <a:ext cx="909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smtClean="0">
                <a:latin typeface="Arial" charset="0"/>
              </a:rPr>
              <a:t>~20-25</a:t>
            </a:r>
            <a:endParaRPr lang="es-ES" sz="1800" b="1">
              <a:latin typeface="Arial" charset="0"/>
            </a:endParaRPr>
          </a:p>
        </p:txBody>
      </p:sp>
      <p:sp>
        <p:nvSpPr>
          <p:cNvPr id="111626" name="Text Box 19"/>
          <p:cNvSpPr txBox="1">
            <a:spLocks noChangeArrowheads="1"/>
          </p:cNvSpPr>
          <p:nvPr/>
        </p:nvSpPr>
        <p:spPr bwMode="auto">
          <a:xfrm>
            <a:off x="3467100" y="2971800"/>
            <a:ext cx="447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smtClean="0">
                <a:latin typeface="Arial" charset="0"/>
              </a:rPr>
              <a:t>~5</a:t>
            </a:r>
            <a:endParaRPr lang="es-ES" sz="1800" b="1"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15008" y="1219200"/>
            <a:ext cx="2299450" cy="3698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33730" y="5405024"/>
            <a:ext cx="358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Circulation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2011; 123: 1788-1830</a:t>
            </a:r>
          </a:p>
        </p:txBody>
      </p:sp>
    </p:spTree>
    <p:extLst>
      <p:ext uri="{BB962C8B-B14F-4D97-AF65-F5344CB8AC3E}">
        <p14:creationId xmlns:p14="http://schemas.microsoft.com/office/powerpoint/2010/main" val="139726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PEITHO</a:t>
            </a:r>
          </a:p>
        </p:txBody>
      </p:sp>
      <p:sp>
        <p:nvSpPr>
          <p:cNvPr id="220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Mortalidad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combinada</a:t>
            </a:r>
            <a:r>
              <a:rPr lang="en-US" sz="2800" dirty="0" smtClean="0"/>
              <a:t> con </a:t>
            </a:r>
            <a:r>
              <a:rPr lang="en-US" sz="2800" dirty="0" err="1" smtClean="0"/>
              <a:t>colapso</a:t>
            </a:r>
            <a:r>
              <a:rPr lang="en-US" sz="2800" dirty="0" smtClean="0"/>
              <a:t> </a:t>
            </a:r>
            <a:r>
              <a:rPr lang="en-US" sz="2800" dirty="0" err="1" smtClean="0"/>
              <a:t>hemodinamico</a:t>
            </a:r>
            <a:r>
              <a:rPr lang="en-US" sz="2800" dirty="0" smtClean="0"/>
              <a:t> a los 7 </a:t>
            </a:r>
            <a:r>
              <a:rPr lang="en-US" sz="2800" dirty="0" err="1" smtClean="0"/>
              <a:t>dias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randomizacion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Tenecteplase</a:t>
            </a:r>
            <a:r>
              <a:rPr lang="en-US" sz="2400" dirty="0" smtClean="0"/>
              <a:t>/UFH </a:t>
            </a:r>
            <a:r>
              <a:rPr lang="en-US" sz="2400" dirty="0" smtClean="0">
                <a:solidFill>
                  <a:srgbClr val="CC0F00"/>
                </a:solidFill>
              </a:rPr>
              <a:t>2.6%</a:t>
            </a:r>
          </a:p>
          <a:p>
            <a:pPr lvl="1" eaLnBrk="1" hangingPunct="1">
              <a:defRPr/>
            </a:pPr>
            <a:r>
              <a:rPr lang="en-US" sz="2400" dirty="0" smtClean="0"/>
              <a:t>Placebo/UFH </a:t>
            </a:r>
            <a:r>
              <a:rPr lang="en-US" sz="2400" dirty="0" smtClean="0">
                <a:solidFill>
                  <a:srgbClr val="CC0F00"/>
                </a:solidFill>
              </a:rPr>
              <a:t>5.6%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CC0F00"/>
              </a:solidFill>
            </a:endParaRPr>
          </a:p>
          <a:p>
            <a:pPr lvl="1" algn="ctr" eaLnBrk="1" hangingPunct="1">
              <a:buFont typeface="Wingdings" charset="0"/>
              <a:buNone/>
              <a:defRPr/>
            </a:pPr>
            <a:r>
              <a:rPr lang="en-US" sz="2400" dirty="0" smtClean="0"/>
              <a:t>(No </a:t>
            </a:r>
            <a:r>
              <a:rPr lang="en-US" sz="2400" dirty="0" err="1" smtClean="0"/>
              <a:t>diferencia</a:t>
            </a:r>
            <a:r>
              <a:rPr lang="en-US" sz="2400" dirty="0" smtClean="0"/>
              <a:t> en </a:t>
            </a:r>
            <a:r>
              <a:rPr lang="en-US" sz="2400" dirty="0" err="1" smtClean="0"/>
              <a:t>mortalidad</a:t>
            </a:r>
            <a:r>
              <a:rPr lang="en-US" sz="2400" dirty="0" smtClean="0"/>
              <a:t> sola </a:t>
            </a:r>
            <a:r>
              <a:rPr lang="en-US" sz="2400" dirty="0" err="1" smtClean="0"/>
              <a:t>si</a:t>
            </a:r>
            <a:r>
              <a:rPr lang="en-US" sz="2400" dirty="0" smtClean="0"/>
              <a:t> en </a:t>
            </a:r>
            <a:r>
              <a:rPr lang="en-US" sz="2400" dirty="0" err="1" smtClean="0"/>
              <a:t>colapso</a:t>
            </a:r>
            <a:r>
              <a:rPr lang="en-US" sz="2400" dirty="0" smtClean="0"/>
              <a:t>.</a:t>
            </a:r>
          </a:p>
          <a:p>
            <a:pPr lvl="1" algn="ctr" eaLnBrk="1" hangingPunct="1">
              <a:buFont typeface="Wingdings" charset="0"/>
              <a:buNone/>
              <a:defRPr/>
            </a:pPr>
            <a:r>
              <a:rPr lang="en-US" sz="2400" dirty="0" smtClean="0"/>
              <a:t>No </a:t>
            </a:r>
            <a:r>
              <a:rPr lang="en-US" sz="2400" dirty="0" err="1" smtClean="0"/>
              <a:t>diferencia</a:t>
            </a:r>
            <a:r>
              <a:rPr lang="en-US" sz="2400" dirty="0" smtClean="0"/>
              <a:t> en </a:t>
            </a:r>
            <a:r>
              <a:rPr lang="en-US" sz="2400" dirty="0" err="1" smtClean="0"/>
              <a:t>mortalidad</a:t>
            </a:r>
            <a:r>
              <a:rPr lang="en-US" sz="2400" dirty="0" smtClean="0"/>
              <a:t> a 30 </a:t>
            </a:r>
            <a:r>
              <a:rPr lang="en-US" sz="2400" dirty="0" err="1" smtClean="0"/>
              <a:t>dias</a:t>
            </a:r>
            <a:r>
              <a:rPr lang="en-US" sz="2400" dirty="0" smtClean="0"/>
              <a:t>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2300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PEITHO</a:t>
            </a:r>
          </a:p>
        </p:txBody>
      </p:sp>
      <p:sp>
        <p:nvSpPr>
          <p:cNvPr id="221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Sangrado extracraneal (P:0,001)</a:t>
            </a:r>
          </a:p>
          <a:p>
            <a:pPr lvl="1" eaLnBrk="1" hangingPunct="1">
              <a:defRPr/>
            </a:pPr>
            <a:r>
              <a:rPr lang="es-ES_tradnl" sz="3200" dirty="0" err="1" smtClean="0"/>
              <a:t>Tenecteplase</a:t>
            </a:r>
            <a:r>
              <a:rPr lang="es-ES_tradnl" sz="3200" dirty="0" smtClean="0"/>
              <a:t>/UFH </a:t>
            </a:r>
            <a:r>
              <a:rPr lang="es-ES_tradnl" sz="3200" dirty="0" smtClean="0">
                <a:solidFill>
                  <a:srgbClr val="CC0F00"/>
                </a:solidFill>
              </a:rPr>
              <a:t>6.3%</a:t>
            </a:r>
          </a:p>
          <a:p>
            <a:pPr lvl="1" eaLnBrk="1" hangingPunct="1">
              <a:defRPr/>
            </a:pPr>
            <a:r>
              <a:rPr lang="es-ES_tradnl" sz="3200" dirty="0" smtClean="0"/>
              <a:t>Placebo/UFH </a:t>
            </a:r>
            <a:r>
              <a:rPr lang="es-ES_tradnl" sz="3200" dirty="0" smtClean="0">
                <a:solidFill>
                  <a:srgbClr val="CC0F00"/>
                </a:solidFill>
              </a:rPr>
              <a:t>1.5%</a:t>
            </a:r>
          </a:p>
          <a:p>
            <a:pPr lvl="1" algn="ctr" eaLnBrk="1" hangingPunct="1">
              <a:buFont typeface="Wingdings" charset="0"/>
              <a:buNone/>
              <a:defRPr/>
            </a:pPr>
            <a:endParaRPr lang="es-ES_tradnl" sz="3200" dirty="0" smtClean="0"/>
          </a:p>
          <a:p>
            <a:pPr eaLnBrk="1" hangingPunct="1">
              <a:defRPr/>
            </a:pPr>
            <a:r>
              <a:rPr lang="es-ES_tradnl" dirty="0" smtClean="0"/>
              <a:t>ACV (</a:t>
            </a:r>
            <a:r>
              <a:rPr lang="es-ES_tradnl" dirty="0" err="1" smtClean="0"/>
              <a:t>predom</a:t>
            </a:r>
            <a:r>
              <a:rPr lang="es-ES_tradnl" dirty="0" smtClean="0"/>
              <a:t>. </a:t>
            </a:r>
            <a:r>
              <a:rPr lang="es-ES_tradnl" dirty="0" err="1" smtClean="0"/>
              <a:t>Hemorragico</a:t>
            </a:r>
            <a:r>
              <a:rPr lang="es-ES_tradnl" dirty="0" smtClean="0"/>
              <a:t>)(P:0,003)</a:t>
            </a:r>
          </a:p>
          <a:p>
            <a:pPr lvl="1" eaLnBrk="1" hangingPunct="1">
              <a:defRPr/>
            </a:pPr>
            <a:r>
              <a:rPr lang="es-ES_tradnl" sz="3200" dirty="0" err="1" smtClean="0"/>
              <a:t>Tenecteplase</a:t>
            </a:r>
            <a:r>
              <a:rPr lang="es-ES_tradnl" sz="3200" dirty="0" smtClean="0"/>
              <a:t>/UFH </a:t>
            </a:r>
            <a:r>
              <a:rPr lang="es-ES_tradnl" sz="3200" dirty="0" smtClean="0">
                <a:solidFill>
                  <a:srgbClr val="CC0F00"/>
                </a:solidFill>
              </a:rPr>
              <a:t>2.4%</a:t>
            </a:r>
            <a:r>
              <a:rPr lang="es-ES_tradnl" sz="3200" dirty="0" smtClean="0"/>
              <a:t>  </a:t>
            </a:r>
          </a:p>
          <a:p>
            <a:pPr lvl="1" eaLnBrk="1" hangingPunct="1">
              <a:defRPr/>
            </a:pPr>
            <a:r>
              <a:rPr lang="es-ES_tradnl" sz="3200" dirty="0" smtClean="0"/>
              <a:t>Placebo/UFH </a:t>
            </a:r>
            <a:r>
              <a:rPr lang="es-ES_tradnl" sz="3200" dirty="0" smtClean="0">
                <a:solidFill>
                  <a:srgbClr val="CC0F00"/>
                </a:solidFill>
              </a:rPr>
              <a:t>0.2%</a:t>
            </a:r>
          </a:p>
          <a:p>
            <a:pPr lvl="1" algn="ctr" eaLnBrk="1" hangingPunct="1">
              <a:buFont typeface="Wingdings" charset="0"/>
              <a:buNone/>
              <a:defRPr/>
            </a:pPr>
            <a:endParaRPr lang="es-ES_tradnl" sz="3200" dirty="0" smtClean="0">
              <a:solidFill>
                <a:srgbClr val="CC0F00"/>
              </a:solidFill>
            </a:endParaRPr>
          </a:p>
          <a:p>
            <a:pPr eaLnBrk="1" hangingPunct="1">
              <a:buFont typeface="Wingdings" charset="0"/>
              <a:buNone/>
              <a:defRPr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12554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TEP Submasivo y </a:t>
            </a:r>
            <a:r>
              <a:rPr lang="en-US" sz="4000" dirty="0" err="1" smtClean="0"/>
              <a:t>trombolisis</a:t>
            </a:r>
            <a:r>
              <a:rPr lang="en-US" sz="4000" dirty="0" smtClean="0"/>
              <a:t> </a:t>
            </a:r>
            <a:r>
              <a:rPr lang="es-ES_tradnl" sz="4000" dirty="0" smtClean="0"/>
              <a:t>sistémica</a:t>
            </a:r>
            <a:r>
              <a:rPr lang="en-US" sz="4000" dirty="0" smtClean="0"/>
              <a:t> </a:t>
            </a:r>
          </a:p>
        </p:txBody>
      </p:sp>
      <p:sp>
        <p:nvSpPr>
          <p:cNvPr id="268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485153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dirty="0" smtClean="0"/>
              <a:t>No mejoría de la mortalidad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dirty="0" smtClean="0"/>
              <a:t>Disminución de la falla VD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dirty="0" smtClean="0"/>
              <a:t>Incremento del riesgo de sangrado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b="1" dirty="0" smtClean="0">
                <a:solidFill>
                  <a:srgbClr val="32FD09"/>
                </a:solidFill>
              </a:rPr>
              <a:t>Dosis bajas – Lisis por catéter</a:t>
            </a:r>
            <a:endParaRPr lang="es-ES" sz="3600" b="1" u="sng" dirty="0" smtClean="0">
              <a:solidFill>
                <a:srgbClr val="32FD09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3600" b="1" u="sng" dirty="0" smtClean="0">
              <a:solidFill>
                <a:srgbClr val="32F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8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 tPA en TEP submasivo “Dosis moderada tPA </a:t>
            </a:r>
          </a:p>
        </p:txBody>
      </p:sp>
      <p:sp>
        <p:nvSpPr>
          <p:cNvPr id="25395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 err="1" smtClean="0"/>
              <a:t>Moderate</a:t>
            </a:r>
            <a:r>
              <a:rPr lang="es-ES" sz="2800" dirty="0" smtClean="0"/>
              <a:t> </a:t>
            </a:r>
            <a:r>
              <a:rPr lang="es-ES" sz="2800" dirty="0" err="1" smtClean="0"/>
              <a:t>Pulmonary</a:t>
            </a:r>
            <a:r>
              <a:rPr lang="es-ES" sz="2800" dirty="0" smtClean="0"/>
              <a:t> </a:t>
            </a:r>
            <a:r>
              <a:rPr lang="es-ES" sz="2800" dirty="0" err="1" smtClean="0"/>
              <a:t>Embolism</a:t>
            </a:r>
            <a:r>
              <a:rPr lang="es-ES" sz="2800" dirty="0" smtClean="0"/>
              <a:t> </a:t>
            </a:r>
            <a:r>
              <a:rPr lang="es-ES" sz="2800" dirty="0" err="1" smtClean="0"/>
              <a:t>Treated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Thrombolysis</a:t>
            </a:r>
            <a:r>
              <a:rPr lang="es-ES" sz="2800" dirty="0" smtClean="0"/>
              <a:t>-Protocolo </a:t>
            </a:r>
            <a:r>
              <a:rPr lang="es-ES" altLang="ja-JP" sz="2800" dirty="0" smtClean="0">
                <a:latin typeface="Times New Roman"/>
              </a:rPr>
              <a:t>”</a:t>
            </a:r>
            <a:r>
              <a:rPr lang="es-ES" sz="2800" dirty="0" smtClean="0"/>
              <a:t>MOPETT</a:t>
            </a:r>
            <a:r>
              <a:rPr lang="es-ES" altLang="ja-JP" sz="2800" dirty="0" smtClean="0">
                <a:latin typeface="Times New Roman"/>
              </a:rPr>
              <a:t>”</a:t>
            </a:r>
            <a:r>
              <a:rPr lang="es-E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altLang="ja-JP" sz="2800" dirty="0" smtClean="0">
                <a:latin typeface="Times New Roman"/>
              </a:rPr>
              <a:t>TEP moderado: basados carga </a:t>
            </a:r>
            <a:r>
              <a:rPr lang="es-ES" altLang="ja-JP" sz="2800" dirty="0" err="1" smtClean="0">
                <a:latin typeface="Times New Roman"/>
              </a:rPr>
              <a:t>trombotica</a:t>
            </a:r>
            <a:r>
              <a:rPr lang="es-ES" altLang="ja-JP" sz="2800" dirty="0" smtClean="0">
                <a:latin typeface="Times New Roman"/>
              </a:rPr>
              <a:t>, defectos de perfusión, síntomas y signos, no disfunción VD, no </a:t>
            </a:r>
            <a:r>
              <a:rPr lang="es-ES" altLang="ja-JP" sz="2800" dirty="0" err="1" smtClean="0">
                <a:latin typeface="Times New Roman"/>
              </a:rPr>
              <a:t>troponinas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err="1" smtClean="0"/>
              <a:t>tPA</a:t>
            </a:r>
            <a:r>
              <a:rPr lang="es-ES" sz="2800" dirty="0" smtClean="0"/>
              <a:t>/heparina(61 pt) vs heparina sola (60 pt)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dirty="0" smtClean="0"/>
          </a:p>
        </p:txBody>
      </p:sp>
      <p:sp>
        <p:nvSpPr>
          <p:cNvPr id="253956" name="Text Box 1028"/>
          <p:cNvSpPr txBox="1">
            <a:spLocks noChangeArrowheads="1"/>
          </p:cNvSpPr>
          <p:nvPr/>
        </p:nvSpPr>
        <p:spPr bwMode="auto">
          <a:xfrm>
            <a:off x="3537818" y="6147134"/>
            <a:ext cx="609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altLang="ja-JP" smtClean="0">
                <a:latin typeface="Times New Roman"/>
                <a:cs typeface="Times New Roman" charset="0"/>
              </a:rPr>
              <a:t>“</a:t>
            </a:r>
            <a:r>
              <a:rPr lang="es-ES" smtClean="0">
                <a:cs typeface="Times New Roman" charset="0"/>
              </a:rPr>
              <a:t>MOPETT</a:t>
            </a:r>
            <a:r>
              <a:rPr lang="es-ES" altLang="ja-JP" smtClean="0">
                <a:latin typeface="Times New Roman"/>
                <a:cs typeface="Times New Roman" charset="0"/>
              </a:rPr>
              <a:t>”</a:t>
            </a:r>
            <a:r>
              <a:rPr lang="es-ES" smtClean="0">
                <a:cs typeface="Times New Roman" charset="0"/>
              </a:rPr>
              <a:t> AJC. 2013; 111: 273-277</a:t>
            </a:r>
            <a:endParaRPr lang="es-E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Protocolo</a:t>
            </a:r>
            <a:r>
              <a:rPr lang="en-US" sz="3200" dirty="0" smtClean="0"/>
              <a:t> </a:t>
            </a:r>
            <a:r>
              <a:rPr lang="ja-JP" altLang="en-US" sz="3200" dirty="0" smtClean="0">
                <a:latin typeface="Times New Roman"/>
              </a:rPr>
              <a:t>”</a:t>
            </a:r>
            <a:r>
              <a:rPr lang="en-US" sz="3200" dirty="0" smtClean="0"/>
              <a:t>MOPETT</a:t>
            </a:r>
            <a:r>
              <a:rPr lang="ja-JP" altLang="en-US" sz="3200" dirty="0" smtClean="0">
                <a:latin typeface="Times New Roman"/>
              </a:rPr>
              <a:t>”</a:t>
            </a:r>
            <a:r>
              <a:rPr lang="en-US" sz="3200" dirty="0" smtClean="0"/>
              <a:t> Trial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88168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4AC804"/>
                </a:solidFill>
                <a:cs typeface="Times New Roman" charset="0"/>
              </a:rPr>
              <a:t>D</a:t>
            </a:r>
            <a:r>
              <a:rPr lang="en-US" dirty="0" err="1" smtClean="0">
                <a:solidFill>
                  <a:srgbClr val="4AC804"/>
                </a:solidFill>
                <a:cs typeface="Times New Roman" charset="0"/>
              </a:rPr>
              <a:t>isminucion</a:t>
            </a:r>
            <a:r>
              <a:rPr lang="en-US" dirty="0" smtClean="0">
                <a:solidFill>
                  <a:srgbClr val="4AC804"/>
                </a:solidFill>
                <a:cs typeface="Times New Roman" charset="0"/>
              </a:rPr>
              <a:t> de PSAP en </a:t>
            </a:r>
            <a:r>
              <a:rPr lang="en-US" dirty="0" err="1" smtClean="0">
                <a:solidFill>
                  <a:srgbClr val="4AC804"/>
                </a:solidFill>
                <a:cs typeface="Times New Roman" charset="0"/>
              </a:rPr>
              <a:t>EcoC</a:t>
            </a:r>
            <a:r>
              <a:rPr lang="en-US" dirty="0" smtClean="0">
                <a:solidFill>
                  <a:srgbClr val="4AC804"/>
                </a:solidFill>
                <a:cs typeface="Times New Roman" charset="0"/>
              </a:rPr>
              <a:t> </a:t>
            </a:r>
            <a:endParaRPr lang="en-US" dirty="0">
              <a:solidFill>
                <a:srgbClr val="4AC804"/>
              </a:solidFill>
              <a:cs typeface="Times New Roman" charset="0"/>
            </a:endParaRPr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5830888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0" y="64008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>
                <a:latin typeface="Times New Roman"/>
                <a:cs typeface="Times New Roman" charset="0"/>
              </a:rPr>
              <a:t>“</a:t>
            </a:r>
            <a:r>
              <a:rPr lang="en-US" sz="1400">
                <a:cs typeface="Times New Roman" charset="0"/>
              </a:rPr>
              <a:t>MOPETT</a:t>
            </a:r>
            <a:r>
              <a:rPr lang="ja-JP" altLang="en-US" sz="1400">
                <a:latin typeface="Times New Roman"/>
                <a:cs typeface="Times New Roman" charset="0"/>
              </a:rPr>
              <a:t>”</a:t>
            </a:r>
            <a:r>
              <a:rPr lang="en-US" sz="1400">
                <a:cs typeface="Times New Roman" charset="0"/>
              </a:rPr>
              <a:t> AJC. 2013; 111: 273-277</a:t>
            </a:r>
          </a:p>
        </p:txBody>
      </p:sp>
    </p:spTree>
    <p:extLst>
      <p:ext uri="{BB962C8B-B14F-4D97-AF65-F5344CB8AC3E}">
        <p14:creationId xmlns:p14="http://schemas.microsoft.com/office/powerpoint/2010/main" val="2381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3200" dirty="0" err="1" smtClean="0"/>
              <a:t>Protocolo</a:t>
            </a:r>
            <a:r>
              <a:rPr lang="en-US" altLang="ja-JP" sz="3200" dirty="0" smtClean="0"/>
              <a:t> </a:t>
            </a:r>
            <a:r>
              <a:rPr lang="ja-JP" altLang="en-US" sz="3200" dirty="0" smtClean="0">
                <a:latin typeface="Times New Roman"/>
              </a:rPr>
              <a:t>”</a:t>
            </a:r>
            <a:r>
              <a:rPr lang="en-US" sz="3200" dirty="0" smtClean="0"/>
              <a:t>MOPETT</a:t>
            </a:r>
            <a:r>
              <a:rPr lang="ja-JP" altLang="en-US" sz="3200" dirty="0" smtClean="0">
                <a:latin typeface="Times New Roman"/>
              </a:rPr>
              <a:t>”</a:t>
            </a:r>
            <a:r>
              <a:rPr lang="en-US" sz="3200" dirty="0" smtClean="0"/>
              <a:t> </a:t>
            </a:r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830888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7269" name="AutoShape 5"/>
          <p:cNvSpPr>
            <a:spLocks noChangeArrowheads="1"/>
          </p:cNvSpPr>
          <p:nvPr/>
        </p:nvSpPr>
        <p:spPr bwMode="auto">
          <a:xfrm>
            <a:off x="1447800" y="3048000"/>
            <a:ext cx="6019800" cy="3048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Times New Roman" charset="0"/>
            </a:endParaRPr>
          </a:p>
        </p:txBody>
      </p:sp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1447800" y="4038600"/>
            <a:ext cx="6019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Times New Roman" charset="0"/>
            </a:endParaRP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CC0F00"/>
                </a:solidFill>
                <a:cs typeface="Times New Roman" charset="0"/>
              </a:rPr>
              <a:t> </a:t>
            </a:r>
            <a:endParaRPr lang="en-US" b="1" dirty="0">
              <a:solidFill>
                <a:srgbClr val="CC0F00"/>
              </a:solidFill>
              <a:cs typeface="Times New Roman" charset="0"/>
            </a:endParaRP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2835618" y="5757183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dirty="0">
                <a:latin typeface="Times New Roman"/>
                <a:cs typeface="Times New Roman" charset="0"/>
              </a:rPr>
              <a:t>“</a:t>
            </a:r>
            <a:r>
              <a:rPr lang="en-US" sz="1400" dirty="0">
                <a:cs typeface="Times New Roman" charset="0"/>
              </a:rPr>
              <a:t>MOPETT</a:t>
            </a:r>
            <a:r>
              <a:rPr lang="ja-JP" altLang="en-US" sz="1400" dirty="0">
                <a:latin typeface="Times New Roman"/>
                <a:cs typeface="Times New Roman" charset="0"/>
              </a:rPr>
              <a:t>”</a:t>
            </a:r>
            <a:r>
              <a:rPr lang="en-US" sz="1400" dirty="0">
                <a:cs typeface="Times New Roman" charset="0"/>
              </a:rPr>
              <a:t> AJC. 2013; 111: 273-277</a:t>
            </a:r>
          </a:p>
        </p:txBody>
      </p:sp>
    </p:spTree>
    <p:extLst>
      <p:ext uri="{BB962C8B-B14F-4D97-AF65-F5344CB8AC3E}">
        <p14:creationId xmlns:p14="http://schemas.microsoft.com/office/powerpoint/2010/main" val="352572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dirty="0" err="1" smtClean="0"/>
              <a:t>Tecnicas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cateter</a:t>
            </a:r>
            <a:r>
              <a:rPr lang="en-US" sz="4000" dirty="0" smtClean="0"/>
              <a:t>: </a:t>
            </a:r>
            <a:r>
              <a:rPr lang="es-ES_tradnl" altLang="ja-JP" sz="4000" dirty="0" smtClean="0">
                <a:latin typeface="Times New Roman"/>
              </a:rPr>
              <a:t>Terapia</a:t>
            </a:r>
            <a:r>
              <a:rPr lang="ja-JP" altLang="en-US" sz="4000" dirty="0" smtClean="0">
                <a:latin typeface="Times New Roman"/>
              </a:rPr>
              <a:t>“</a:t>
            </a:r>
            <a:r>
              <a:rPr lang="es-ES_tradnl" altLang="ja-JP" sz="4000" dirty="0" err="1" smtClean="0">
                <a:latin typeface="Times New Roman"/>
              </a:rPr>
              <a:t>Farmacomecanica</a:t>
            </a:r>
            <a:r>
              <a:rPr lang="es-ES_tradnl" altLang="ja-JP" sz="4000" dirty="0" smtClean="0">
                <a:latin typeface="Times New Roman"/>
              </a:rPr>
              <a:t>”</a:t>
            </a:r>
            <a:endParaRPr lang="en-US" sz="4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524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2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284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cs typeface="+mj-cs"/>
              </a:rPr>
              <a:t>DISPOSITIVOS</a:t>
            </a:r>
            <a:endParaRPr lang="es-AR" dirty="0">
              <a:cs typeface="+mj-cs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2" y="862827"/>
            <a:ext cx="8785922" cy="572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2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411288" y="5105400"/>
            <a:ext cx="3414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ULTRASOUND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TRANSDUCERS</a:t>
            </a: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 flipV="1">
            <a:off x="3276600" y="3429000"/>
            <a:ext cx="0" cy="1676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 flipV="1">
            <a:off x="4495800" y="4572000"/>
            <a:ext cx="68580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0" y="304800"/>
            <a:ext cx="921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>
                <a:solidFill>
                  <a:srgbClr val="FFFF00"/>
                </a:solidFill>
                <a:latin typeface="Arial" charset="0"/>
              </a:rPr>
              <a:t>EKOS® DRUG DELIVERY CATHETER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H="1">
            <a:off x="4876800" y="1143000"/>
            <a:ext cx="2286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397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4174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b="0" dirty="0" smtClean="0">
                <a:latin typeface="Garamond" charset="0"/>
              </a:rPr>
              <a:t>Tratamiento TEP</a:t>
            </a:r>
            <a:endParaRPr lang="es-ES" sz="6000" b="0" dirty="0">
              <a:latin typeface="Garamond" charset="0"/>
            </a:endParaRPr>
          </a:p>
        </p:txBody>
      </p:sp>
      <p:graphicFrame>
        <p:nvGraphicFramePr>
          <p:cNvPr id="11161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0854105"/>
              </p:ext>
            </p:extLst>
          </p:nvPr>
        </p:nvGraphicFramePr>
        <p:xfrm>
          <a:off x="0" y="2212975"/>
          <a:ext cx="4494213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Gráfico" r:id="rId3" imgW="6096000" imgH="4064000" progId="MSGraph.Chart.8">
                  <p:embed followColorScheme="full"/>
                </p:oleObj>
              </mc:Choice>
              <mc:Fallback>
                <p:oleObj name="Gráfico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12975"/>
                        <a:ext cx="4494213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6235547"/>
              </p:ext>
            </p:extLst>
          </p:nvPr>
        </p:nvGraphicFramePr>
        <p:xfrm>
          <a:off x="4572000" y="2206625"/>
          <a:ext cx="4491038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Gráfico" r:id="rId5" imgW="6096000" imgH="4076700" progId="MSGraph.Chart.8">
                  <p:embed followColorScheme="full"/>
                </p:oleObj>
              </mc:Choice>
              <mc:Fallback>
                <p:oleObj name="Gráfico" r:id="rId5" imgW="6096000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6625"/>
                        <a:ext cx="4491038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4464050" y="5444076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 err="1" smtClean="0">
                <a:latin typeface="Arial" charset="0"/>
              </a:rPr>
              <a:t>Dalen</a:t>
            </a:r>
            <a:r>
              <a:rPr lang="es-ES" sz="1800" dirty="0" smtClean="0">
                <a:latin typeface="Arial" charset="0"/>
              </a:rPr>
              <a:t> et al. </a:t>
            </a:r>
            <a:r>
              <a:rPr lang="es-ES" sz="1800" dirty="0" err="1" smtClean="0">
                <a:latin typeface="Arial" charset="0"/>
              </a:rPr>
              <a:t>Arch</a:t>
            </a:r>
            <a:r>
              <a:rPr lang="es-ES" sz="1800" dirty="0" smtClean="0">
                <a:latin typeface="Arial" charset="0"/>
              </a:rPr>
              <a:t> </a:t>
            </a:r>
            <a:r>
              <a:rPr lang="es-ES" sz="1800" dirty="0" err="1" smtClean="0">
                <a:latin typeface="Arial" charset="0"/>
              </a:rPr>
              <a:t>Intern</a:t>
            </a:r>
            <a:r>
              <a:rPr lang="es-ES" sz="1800" dirty="0" smtClean="0">
                <a:latin typeface="Arial" charset="0"/>
              </a:rPr>
              <a:t> </a:t>
            </a:r>
            <a:r>
              <a:rPr lang="es-ES" sz="1800" dirty="0" err="1" smtClean="0">
                <a:latin typeface="Arial" charset="0"/>
              </a:rPr>
              <a:t>Med</a:t>
            </a:r>
            <a:r>
              <a:rPr lang="es-ES" sz="1800" dirty="0" smtClean="0">
                <a:latin typeface="Arial" charset="0"/>
              </a:rPr>
              <a:t> 2002; 162:2521</a:t>
            </a:r>
            <a:endParaRPr lang="es-ES" sz="1800" dirty="0"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08850" y="2605088"/>
            <a:ext cx="1695450" cy="1052512"/>
            <a:chOff x="4604" y="1641"/>
            <a:chExt cx="1068" cy="663"/>
          </a:xfrm>
        </p:grpSpPr>
        <p:sp>
          <p:nvSpPr>
            <p:cNvPr id="111633" name="Text Box 7"/>
            <p:cNvSpPr txBox="1">
              <a:spLocks noChangeArrowheads="1"/>
            </p:cNvSpPr>
            <p:nvPr/>
          </p:nvSpPr>
          <p:spPr bwMode="auto">
            <a:xfrm>
              <a:off x="4604" y="1641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800" b="1" smtClean="0">
                  <a:latin typeface="Arial" charset="0"/>
                </a:rPr>
                <a:t>Trombolíticos</a:t>
              </a:r>
              <a:endParaRPr lang="es-ES" sz="1800" b="1">
                <a:latin typeface="Arial" charset="0"/>
              </a:endParaRPr>
            </a:p>
          </p:txBody>
        </p:sp>
        <p:sp>
          <p:nvSpPr>
            <p:cNvPr id="111634" name="AutoShape 8"/>
            <p:cNvSpPr>
              <a:spLocks noChangeArrowheads="1"/>
            </p:cNvSpPr>
            <p:nvPr/>
          </p:nvSpPr>
          <p:spPr bwMode="auto">
            <a:xfrm rot="1257110">
              <a:off x="4935" y="1920"/>
              <a:ext cx="432" cy="384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67403" y="1995488"/>
            <a:ext cx="2249489" cy="2119312"/>
            <a:chOff x="3696" y="1257"/>
            <a:chExt cx="1417" cy="1335"/>
          </a:xfrm>
        </p:grpSpPr>
        <p:sp>
          <p:nvSpPr>
            <p:cNvPr id="111631" name="Text Box 10"/>
            <p:cNvSpPr txBox="1">
              <a:spLocks noChangeArrowheads="1"/>
            </p:cNvSpPr>
            <p:nvPr/>
          </p:nvSpPr>
          <p:spPr bwMode="auto">
            <a:xfrm>
              <a:off x="3696" y="1257"/>
              <a:ext cx="1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800" b="1" smtClean="0">
                  <a:latin typeface="Arial" charset="0"/>
                </a:rPr>
                <a:t> Trombolíticos ???</a:t>
              </a:r>
              <a:endParaRPr lang="es-ES" sz="1800" b="1">
                <a:latin typeface="Arial" charset="0"/>
              </a:endParaRPr>
            </a:p>
          </p:txBody>
        </p:sp>
        <p:sp>
          <p:nvSpPr>
            <p:cNvPr id="111632" name="Line 11"/>
            <p:cNvSpPr>
              <a:spLocks noChangeShapeType="1"/>
            </p:cNvSpPr>
            <p:nvPr/>
          </p:nvSpPr>
          <p:spPr bwMode="auto">
            <a:xfrm>
              <a:off x="4368" y="1584"/>
              <a:ext cx="192" cy="1008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638808" y="1219200"/>
            <a:ext cx="2208215" cy="2971800"/>
            <a:chOff x="3552" y="768"/>
            <a:chExt cx="1391" cy="1872"/>
          </a:xfrm>
        </p:grpSpPr>
        <p:sp>
          <p:nvSpPr>
            <p:cNvPr id="111627" name="Text Box 13"/>
            <p:cNvSpPr txBox="1">
              <a:spLocks noChangeArrowheads="1"/>
            </p:cNvSpPr>
            <p:nvPr/>
          </p:nvSpPr>
          <p:spPr bwMode="auto">
            <a:xfrm>
              <a:off x="3696" y="768"/>
              <a:ext cx="12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800" b="1" dirty="0" err="1" smtClean="0">
                  <a:latin typeface="Arial" charset="0"/>
                </a:rPr>
                <a:t>Anticoagulacion</a:t>
              </a:r>
              <a:endParaRPr lang="es-ES" sz="1800" b="1" dirty="0">
                <a:latin typeface="Arial" charset="0"/>
              </a:endParaRPr>
            </a:p>
          </p:txBody>
        </p:sp>
        <p:sp>
          <p:nvSpPr>
            <p:cNvPr id="111628" name="Line 14"/>
            <p:cNvSpPr>
              <a:spLocks noChangeShapeType="1"/>
            </p:cNvSpPr>
            <p:nvPr/>
          </p:nvSpPr>
          <p:spPr bwMode="auto">
            <a:xfrm>
              <a:off x="3552" y="1248"/>
              <a:ext cx="288" cy="11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629" name="Line 15"/>
            <p:cNvSpPr>
              <a:spLocks noChangeShapeType="1"/>
            </p:cNvSpPr>
            <p:nvPr/>
          </p:nvSpPr>
          <p:spPr bwMode="auto">
            <a:xfrm>
              <a:off x="3600" y="2400"/>
              <a:ext cx="576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630" name="Line 16"/>
            <p:cNvSpPr>
              <a:spLocks noChangeShapeType="1"/>
            </p:cNvSpPr>
            <p:nvPr/>
          </p:nvSpPr>
          <p:spPr bwMode="auto">
            <a:xfrm flipH="1">
              <a:off x="3600" y="2400"/>
              <a:ext cx="576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1624" name="Text Box 17"/>
          <p:cNvSpPr txBox="1">
            <a:spLocks noChangeArrowheads="1"/>
          </p:cNvSpPr>
          <p:nvPr/>
        </p:nvSpPr>
        <p:spPr bwMode="auto">
          <a:xfrm>
            <a:off x="1355725" y="2994025"/>
            <a:ext cx="57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smtClean="0">
                <a:latin typeface="Arial" charset="0"/>
              </a:rPr>
              <a:t>~70</a:t>
            </a:r>
            <a:endParaRPr lang="es-ES" sz="1800" b="1">
              <a:latin typeface="Arial" charset="0"/>
            </a:endParaRPr>
          </a:p>
        </p:txBody>
      </p:sp>
      <p:sp>
        <p:nvSpPr>
          <p:cNvPr id="111625" name="Text Box 18"/>
          <p:cNvSpPr txBox="1">
            <a:spLocks noChangeArrowheads="1"/>
          </p:cNvSpPr>
          <p:nvPr/>
        </p:nvSpPr>
        <p:spPr bwMode="auto">
          <a:xfrm>
            <a:off x="2176175" y="2979998"/>
            <a:ext cx="909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smtClean="0">
                <a:latin typeface="Arial" charset="0"/>
              </a:rPr>
              <a:t>~20-25</a:t>
            </a:r>
            <a:endParaRPr lang="es-ES" sz="1800" b="1">
              <a:latin typeface="Arial" charset="0"/>
            </a:endParaRPr>
          </a:p>
        </p:txBody>
      </p:sp>
      <p:sp>
        <p:nvSpPr>
          <p:cNvPr id="111626" name="Text Box 19"/>
          <p:cNvSpPr txBox="1">
            <a:spLocks noChangeArrowheads="1"/>
          </p:cNvSpPr>
          <p:nvPr/>
        </p:nvSpPr>
        <p:spPr bwMode="auto">
          <a:xfrm>
            <a:off x="3467100" y="2971800"/>
            <a:ext cx="447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smtClean="0">
                <a:latin typeface="Arial" charset="0"/>
              </a:rPr>
              <a:t>~5</a:t>
            </a:r>
            <a:endParaRPr lang="es-ES" sz="1800" b="1">
              <a:latin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12954" y="1589088"/>
            <a:ext cx="18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>
                <a:latin typeface="Arial"/>
                <a:cs typeface="Arial"/>
              </a:rPr>
              <a:t>No Tromboliticos</a:t>
            </a:r>
            <a:endParaRPr lang="es-ES" b="1"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15008" y="1219200"/>
            <a:ext cx="2299450" cy="3698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33730" y="5405024"/>
            <a:ext cx="358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Circulation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2011; 123: 1788-1830</a:t>
            </a:r>
          </a:p>
        </p:txBody>
      </p:sp>
    </p:spTree>
    <p:extLst>
      <p:ext uri="{BB962C8B-B14F-4D97-AF65-F5344CB8AC3E}">
        <p14:creationId xmlns:p14="http://schemas.microsoft.com/office/powerpoint/2010/main" val="94248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0756" grpId="0" animBg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200" smtClean="0">
                <a:solidFill>
                  <a:schemeClr val="tx1"/>
                </a:solidFill>
              </a:rPr>
              <a:t>Ultrasound Accelerated Thrombolysis</a:t>
            </a:r>
          </a:p>
        </p:txBody>
      </p:sp>
      <p:pic>
        <p:nvPicPr>
          <p:cNvPr id="231427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1371600"/>
            <a:ext cx="2141538" cy="3429000"/>
          </a:xfrm>
          <a:ln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6349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0"/>
            <a:ext cx="91440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premise:  Low-power ultrasound energy loosens fibrin strands, increases thrombus surface area, enhances lytic penetration, speeding thrombolysis, and facilitates reduction in fibrinolytic drug dose.</a:t>
            </a:r>
          </a:p>
        </p:txBody>
      </p: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2065338" y="1371600"/>
            <a:ext cx="2201862" cy="3976688"/>
            <a:chOff x="192" y="1392"/>
            <a:chExt cx="1296" cy="2354"/>
          </a:xfrm>
        </p:grpSpPr>
        <p:pic>
          <p:nvPicPr>
            <p:cNvPr id="47110" name="Picture 7"/>
            <p:cNvPicPr>
              <a:picLocks noChangeAspect="1" noChangeArrowheads="1"/>
            </p:cNvPicPr>
            <p:nvPr/>
          </p:nvPicPr>
          <p:blipFill>
            <a:blip r:embed="rId3">
              <a:lum bright="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92"/>
              <a:ext cx="1296" cy="2072"/>
            </a:xfrm>
            <a:prstGeom prst="rect">
              <a:avLst/>
            </a:prstGeom>
            <a:noFill/>
            <a:ln w="9525">
              <a:solidFill>
                <a:srgbClr val="CCE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1" name="Text Box 8"/>
            <p:cNvSpPr txBox="1">
              <a:spLocks noChangeArrowheads="1"/>
            </p:cNvSpPr>
            <p:nvPr/>
          </p:nvSpPr>
          <p:spPr bwMode="auto">
            <a:xfrm>
              <a:off x="192" y="3360"/>
              <a:ext cx="1296" cy="386"/>
            </a:xfrm>
            <a:prstGeom prst="rect">
              <a:avLst/>
            </a:prstGeom>
            <a:solidFill>
              <a:srgbClr val="3B0084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FFFF"/>
                  </a:solidFill>
                  <a:latin typeface="Trebuchet MS" charset="0"/>
                </a:rPr>
                <a:t>Fibrin without Ultrasound</a:t>
              </a:r>
            </a:p>
          </p:txBody>
        </p:sp>
      </p:grpSp>
      <p:sp>
        <p:nvSpPr>
          <p:cNvPr id="47109" name="Text Box 12"/>
          <p:cNvSpPr txBox="1">
            <a:spLocks noChangeArrowheads="1"/>
          </p:cNvSpPr>
          <p:nvPr/>
        </p:nvSpPr>
        <p:spPr bwMode="auto">
          <a:xfrm>
            <a:off x="4775200" y="4724400"/>
            <a:ext cx="2166938" cy="650875"/>
          </a:xfrm>
          <a:prstGeom prst="rect">
            <a:avLst/>
          </a:prstGeom>
          <a:solidFill>
            <a:srgbClr val="3B0084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Trebuchet MS" charset="0"/>
              </a:rPr>
              <a:t>Fibrin With Ultrasound</a:t>
            </a:r>
          </a:p>
        </p:txBody>
      </p:sp>
    </p:spTree>
    <p:extLst>
      <p:ext uri="{BB962C8B-B14F-4D97-AF65-F5344CB8AC3E}">
        <p14:creationId xmlns:p14="http://schemas.microsoft.com/office/powerpoint/2010/main" val="1784388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smtClean="0"/>
              <a:t>Ultrasound Accelerated Thrombolysis of Pulmonary Embolism (ULTIMA)</a:t>
            </a:r>
          </a:p>
        </p:txBody>
      </p:sp>
      <p:sp>
        <p:nvSpPr>
          <p:cNvPr id="223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s-ES_tradnl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s-ES_tradnl" dirty="0" smtClean="0">
                <a:latin typeface="Georgia" charset="0"/>
              </a:rPr>
              <a:t>59-pacientes</a:t>
            </a:r>
          </a:p>
          <a:p>
            <a:pPr eaLnBrk="1" hangingPunct="1">
              <a:defRPr/>
            </a:pPr>
            <a:r>
              <a:rPr lang="es-ES_tradnl" dirty="0" err="1" smtClean="0">
                <a:latin typeface="Georgia" charset="0"/>
              </a:rPr>
              <a:t>Ultrasound</a:t>
            </a:r>
            <a:r>
              <a:rPr lang="es-ES_tradnl" dirty="0" smtClean="0">
                <a:latin typeface="Georgia" charset="0"/>
              </a:rPr>
              <a:t> </a:t>
            </a:r>
            <a:r>
              <a:rPr lang="es-ES_tradnl" dirty="0" err="1" smtClean="0">
                <a:latin typeface="Georgia" charset="0"/>
              </a:rPr>
              <a:t>accelerated</a:t>
            </a:r>
            <a:r>
              <a:rPr lang="es-ES_tradnl" dirty="0" smtClean="0">
                <a:latin typeface="Georgia" charset="0"/>
              </a:rPr>
              <a:t> </a:t>
            </a:r>
            <a:r>
              <a:rPr lang="es-ES_tradnl" dirty="0" err="1" smtClean="0">
                <a:latin typeface="Georgia" charset="0"/>
              </a:rPr>
              <a:t>thrombolysis</a:t>
            </a:r>
            <a:r>
              <a:rPr lang="es-ES_tradnl" dirty="0" smtClean="0">
                <a:latin typeface="Georgia" charset="0"/>
              </a:rPr>
              <a:t> (EKOS) y HNF versus HNF sola</a:t>
            </a:r>
          </a:p>
          <a:p>
            <a:pPr eaLnBrk="1" hangingPunct="1">
              <a:defRPr/>
            </a:pPr>
            <a:r>
              <a:rPr lang="es-ES_tradnl" dirty="0" smtClean="0">
                <a:latin typeface="Georgia" charset="0"/>
              </a:rPr>
              <a:t>Dosis de </a:t>
            </a:r>
            <a:r>
              <a:rPr lang="es-ES_tradnl" dirty="0" err="1" smtClean="0">
                <a:latin typeface="Georgia" charset="0"/>
              </a:rPr>
              <a:t>tPA</a:t>
            </a:r>
            <a:r>
              <a:rPr lang="es-ES_tradnl" dirty="0" smtClean="0">
                <a:latin typeface="Georgia" charset="0"/>
              </a:rPr>
              <a:t>&lt;20 mg (10mg por arteria) </a:t>
            </a:r>
          </a:p>
          <a:p>
            <a:pPr eaLnBrk="1" hangingPunct="1">
              <a:buFont typeface="Wingdings" charset="0"/>
              <a:buNone/>
              <a:defRPr/>
            </a:pPr>
            <a:endParaRPr lang="es-ES_tradnl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267200" y="56629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smtClean="0">
                <a:solidFill>
                  <a:srgbClr val="FBDF53"/>
                </a:solidFill>
              </a:rPr>
              <a:t>Circulation</a:t>
            </a:r>
            <a:r>
              <a:rPr lang="es-ES_tradnl" sz="2400" b="1" smtClean="0">
                <a:solidFill>
                  <a:srgbClr val="FBDF53"/>
                </a:solidFill>
              </a:rPr>
              <a:t>. 2014;129:479-486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07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600" smtClean="0"/>
              <a:t>Ultrasound Accelerated Thrombolysis of Pulmonary Embolism (ULTIMA)</a:t>
            </a:r>
          </a:p>
        </p:txBody>
      </p:sp>
      <p:sp>
        <p:nvSpPr>
          <p:cNvPr id="224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>
                <a:solidFill>
                  <a:srgbClr val="FFFFFF"/>
                </a:solidFill>
                <a:latin typeface="Georgia" charset="0"/>
              </a:rPr>
              <a:t>EKOS reduce agrandamiento VD en 23% vs o solo  3% en el grupo de  UFH a las 24 </a:t>
            </a:r>
            <a:r>
              <a:rPr lang="es-ES_tradnl" sz="2400" dirty="0" err="1" smtClean="0">
                <a:solidFill>
                  <a:srgbClr val="FFFFFF"/>
                </a:solidFill>
                <a:latin typeface="Georgia" charset="0"/>
              </a:rPr>
              <a:t>hs</a:t>
            </a:r>
            <a:r>
              <a:rPr lang="es-ES_tradnl" sz="2400" dirty="0" smtClean="0">
                <a:solidFill>
                  <a:srgbClr val="FFFFFF"/>
                </a:solidFill>
                <a:latin typeface="Georgia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>
                <a:solidFill>
                  <a:srgbClr val="FFFFFF"/>
                </a:solidFill>
                <a:latin typeface="Georgia" charset="0"/>
              </a:rPr>
              <a:t>Ningún sangrado severo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_tradnl" sz="2400" dirty="0" smtClean="0">
              <a:solidFill>
                <a:srgbClr val="FFFFFF"/>
              </a:solidFill>
              <a:latin typeface="Georg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_tradnl" sz="2400" dirty="0" smtClean="0">
                <a:solidFill>
                  <a:srgbClr val="FFFFFF"/>
                </a:solidFill>
                <a:latin typeface="Georgia" charset="0"/>
              </a:rPr>
              <a:t>Mínimo o no efecto lítico sistémico ???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_tradnl" sz="2400" dirty="0" smtClean="0">
              <a:solidFill>
                <a:srgbClr val="FFFFFF"/>
              </a:solidFill>
              <a:latin typeface="Georgia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>
                <a:solidFill>
                  <a:srgbClr val="FFFFFF"/>
                </a:solidFill>
                <a:latin typeface="Georgia" charset="0"/>
              </a:rPr>
              <a:t>EKOS mayor reducción de la disfunción VD a los 90 días.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_tradnl" sz="2400" dirty="0" smtClean="0">
              <a:solidFill>
                <a:srgbClr val="FFFFFF"/>
              </a:solidFill>
              <a:latin typeface="Georgia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>
                <a:solidFill>
                  <a:srgbClr val="FFFFFF"/>
                </a:solidFill>
                <a:latin typeface="Georgia" charset="0"/>
              </a:rPr>
              <a:t> Mortalidad ??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_tradnl" sz="2400" dirty="0" smtClean="0">
              <a:solidFill>
                <a:srgbClr val="CC0F00"/>
              </a:solidFill>
              <a:latin typeface="Georgi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09744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382"/>
            <a:ext cx="9144000" cy="31026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734"/>
            <a:ext cx="9144000" cy="18110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79830" y="5971640"/>
            <a:ext cx="615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2014 ESC </a:t>
            </a:r>
            <a:r>
              <a:rPr lang="es-ES" dirty="0" err="1">
                <a:solidFill>
                  <a:srgbClr val="FFFF00"/>
                </a:solidFill>
              </a:rPr>
              <a:t>Guidelines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on</a:t>
            </a:r>
            <a:r>
              <a:rPr lang="es-ES" dirty="0">
                <a:solidFill>
                  <a:srgbClr val="FFFF00"/>
                </a:solidFill>
              </a:rPr>
              <a:t> diagnosis and </a:t>
            </a:r>
            <a:r>
              <a:rPr lang="es-ES" dirty="0" err="1">
                <a:solidFill>
                  <a:srgbClr val="FFFF00"/>
                </a:solidFill>
              </a:rPr>
              <a:t>manegement</a:t>
            </a:r>
            <a:endParaRPr lang="es-ES" dirty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</a:rPr>
              <a:t>of </a:t>
            </a:r>
            <a:r>
              <a:rPr lang="es-ES" dirty="0" err="1">
                <a:solidFill>
                  <a:srgbClr val="FFFF00"/>
                </a:solidFill>
              </a:rPr>
              <a:t>acute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pulmonary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embolism</a:t>
            </a:r>
            <a:r>
              <a:rPr lang="es-ES" dirty="0">
                <a:solidFill>
                  <a:srgbClr val="FFFF00"/>
                </a:solidFill>
              </a:rPr>
              <a:t>. EHJ </a:t>
            </a:r>
            <a:r>
              <a:rPr lang="es-ES" dirty="0" err="1">
                <a:solidFill>
                  <a:srgbClr val="FFFF00"/>
                </a:solidFill>
              </a:rPr>
              <a:t>August</a:t>
            </a:r>
            <a:r>
              <a:rPr lang="es-ES" dirty="0">
                <a:solidFill>
                  <a:srgbClr val="FFFF00"/>
                </a:solidFill>
              </a:rPr>
              <a:t> 29, 2014</a:t>
            </a:r>
          </a:p>
        </p:txBody>
      </p:sp>
      <p:sp>
        <p:nvSpPr>
          <p:cNvPr id="5" name="Elipse 4"/>
          <p:cNvSpPr/>
          <p:nvPr/>
        </p:nvSpPr>
        <p:spPr>
          <a:xfrm>
            <a:off x="1965157" y="3637690"/>
            <a:ext cx="2834106" cy="2333950"/>
          </a:xfrm>
          <a:prstGeom prst="ellipse">
            <a:avLst/>
          </a:prstGeom>
          <a:noFill/>
          <a:ln w="762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911672" y="3978006"/>
            <a:ext cx="1136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s-ES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400" dirty="0" smtClean="0">
                <a:latin typeface="Garamond" charset="0"/>
              </a:rPr>
              <a:t>Octava  </a:t>
            </a:r>
            <a:r>
              <a:rPr lang="es-MX" sz="2400" dirty="0">
                <a:latin typeface="Garamond" charset="0"/>
              </a:rPr>
              <a:t>ACCP Conferencia de Consenso(</a:t>
            </a:r>
            <a:r>
              <a:rPr lang="es-MX" sz="2400" dirty="0" smtClean="0">
                <a:latin typeface="Garamond" charset="0"/>
              </a:rPr>
              <a:t>2012)</a:t>
            </a:r>
            <a:r>
              <a:rPr lang="es-MX" sz="2400" dirty="0">
                <a:latin typeface="Garamond" charset="0"/>
              </a:rPr>
              <a:t/>
            </a:r>
            <a:br>
              <a:rPr lang="es-MX" sz="2400" dirty="0">
                <a:latin typeface="Garamond" charset="0"/>
              </a:rPr>
            </a:br>
            <a:r>
              <a:rPr lang="es-MX" sz="4000" dirty="0">
                <a:latin typeface="Garamond" charset="0"/>
              </a:rPr>
              <a:t>Tratamiento TEP </a:t>
            </a:r>
            <a:r>
              <a:rPr lang="es-MX" sz="4000" dirty="0" smtClean="0">
                <a:latin typeface="Garamond" charset="0"/>
              </a:rPr>
              <a:t>Submasivo</a:t>
            </a:r>
            <a:endParaRPr lang="es-ES" sz="4000" dirty="0">
              <a:latin typeface="Garamond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11" y="5899150"/>
            <a:ext cx="316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41" y="1417638"/>
            <a:ext cx="4805082" cy="42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6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400" dirty="0" smtClean="0">
                <a:latin typeface="Garamond" charset="0"/>
              </a:rPr>
              <a:t>Octava  </a:t>
            </a:r>
            <a:r>
              <a:rPr lang="es-MX" sz="2400" dirty="0">
                <a:latin typeface="Garamond" charset="0"/>
              </a:rPr>
              <a:t>ACCP Conferencia de Consenso(</a:t>
            </a:r>
            <a:r>
              <a:rPr lang="es-MX" sz="2400" dirty="0" smtClean="0">
                <a:latin typeface="Garamond" charset="0"/>
              </a:rPr>
              <a:t>2012)</a:t>
            </a:r>
            <a:r>
              <a:rPr lang="es-MX" sz="2400" dirty="0">
                <a:latin typeface="Garamond" charset="0"/>
              </a:rPr>
              <a:t/>
            </a:r>
            <a:br>
              <a:rPr lang="es-MX" sz="2400" dirty="0">
                <a:latin typeface="Garamond" charset="0"/>
              </a:rPr>
            </a:br>
            <a:r>
              <a:rPr lang="es-MX" sz="4000" dirty="0">
                <a:latin typeface="Garamond" charset="0"/>
              </a:rPr>
              <a:t>Tratamiento TEP </a:t>
            </a:r>
            <a:r>
              <a:rPr lang="es-MX" sz="4000" dirty="0" smtClean="0">
                <a:latin typeface="Garamond" charset="0"/>
              </a:rPr>
              <a:t>Submasivo</a:t>
            </a:r>
            <a:endParaRPr lang="es-ES" sz="4000" dirty="0">
              <a:latin typeface="Garamond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11" y="5899150"/>
            <a:ext cx="316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41" y="1417638"/>
            <a:ext cx="4805082" cy="42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3299042" y="2989484"/>
            <a:ext cx="3686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2416200" y="3221827"/>
            <a:ext cx="2400711" cy="30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4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</a:rPr>
              <a:t>Filtros</a:t>
            </a:r>
            <a:r>
              <a:rPr lang="en-US" sz="4000" dirty="0" smtClean="0">
                <a:solidFill>
                  <a:srgbClr val="FFFF00"/>
                </a:solidFill>
              </a:rPr>
              <a:t> de VCI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educe la </a:t>
            </a:r>
            <a:r>
              <a:rPr lang="en-US" sz="2800" dirty="0" err="1" smtClean="0">
                <a:solidFill>
                  <a:srgbClr val="FFFF00"/>
                </a:solidFill>
              </a:rPr>
              <a:t>recurrencia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282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67875"/>
            <a:ext cx="6361113" cy="4433888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053369" y="6457051"/>
            <a:ext cx="66135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100" b="1" dirty="0" err="1">
                <a:solidFill>
                  <a:srgbClr val="FFFF00"/>
                </a:solidFill>
                <a:latin typeface="Arial" charset="0"/>
              </a:rPr>
              <a:t>Decousus</a:t>
            </a:r>
            <a:r>
              <a:rPr lang="en-GB" sz="1100" b="1" dirty="0">
                <a:solidFill>
                  <a:srgbClr val="FFFF00"/>
                </a:solidFill>
                <a:latin typeface="Arial" charset="0"/>
              </a:rPr>
              <a:t> H et al. N </a:t>
            </a:r>
            <a:r>
              <a:rPr lang="en-GB" sz="1100" b="1" dirty="0" err="1">
                <a:solidFill>
                  <a:srgbClr val="FFFF00"/>
                </a:solidFill>
                <a:latin typeface="Arial" charset="0"/>
              </a:rPr>
              <a:t>Engl</a:t>
            </a:r>
            <a:r>
              <a:rPr lang="en-GB" sz="1100" b="1" dirty="0">
                <a:solidFill>
                  <a:srgbClr val="FFFF00"/>
                </a:solidFill>
                <a:latin typeface="Arial" charset="0"/>
              </a:rPr>
              <a:t> J Med 1998;338:409-416</a:t>
            </a:r>
          </a:p>
        </p:txBody>
      </p:sp>
    </p:spTree>
    <p:extLst>
      <p:ext uri="{BB962C8B-B14F-4D97-AF65-F5344CB8AC3E}">
        <p14:creationId xmlns:p14="http://schemas.microsoft.com/office/powerpoint/2010/main" val="15163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effectLst>
                  <a:outerShdw blurRad="38100" dist="38100" dir="2700000" algn="tl">
                    <a:srgbClr val="0064E2"/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Trombolíticos vs. Filtros</a:t>
            </a:r>
            <a:endParaRPr lang="es-ES">
              <a:effectLst>
                <a:outerShdw blurRad="38100" dist="38100" dir="2700000" algn="tl">
                  <a:srgbClr val="0064E2"/>
                </a:outerShdw>
              </a:effectLst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64E2"/>
                </a:outerShdw>
              </a:effectLst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31384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5321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6"/>
          <p:cNvSpPr txBox="1">
            <a:spLocks noChangeArrowheads="1"/>
          </p:cNvSpPr>
          <p:nvPr/>
        </p:nvSpPr>
        <p:spPr bwMode="auto">
          <a:xfrm>
            <a:off x="3851275" y="6308725"/>
            <a:ext cx="5292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800" b="1">
                <a:latin typeface="Garamond" charset="0"/>
              </a:rPr>
              <a:t>Kucher N et al. Circulation  2006 ; 113:577-82</a:t>
            </a:r>
            <a:endParaRPr lang="es-ES" sz="1800" b="1">
              <a:latin typeface="Garamond" charset="0"/>
            </a:endParaRPr>
          </a:p>
        </p:txBody>
      </p:sp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Impacto</a:t>
            </a:r>
            <a:r>
              <a:rPr lang="en-US" sz="4000" dirty="0" smtClean="0"/>
              <a:t> </a:t>
            </a:r>
            <a:r>
              <a:rPr lang="en-US" sz="4000" dirty="0" err="1" smtClean="0"/>
              <a:t>sobre</a:t>
            </a:r>
            <a:r>
              <a:rPr lang="en-US" sz="4000" dirty="0" smtClean="0"/>
              <a:t> </a:t>
            </a:r>
            <a:r>
              <a:rPr lang="en-US" sz="4000" dirty="0" err="1" smtClean="0"/>
              <a:t>mortalidad</a:t>
            </a:r>
            <a:endParaRPr lang="en-US" sz="4000" dirty="0" smtClean="0"/>
          </a:p>
        </p:txBody>
      </p:sp>
      <p:pic>
        <p:nvPicPr>
          <p:cNvPr id="272388" name="Picture 20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219200"/>
            <a:ext cx="5224463" cy="541178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9" name="Text Box 2053"/>
          <p:cNvSpPr txBox="1">
            <a:spLocks noChangeArrowheads="1"/>
          </p:cNvSpPr>
          <p:nvPr/>
        </p:nvSpPr>
        <p:spPr bwMode="auto">
          <a:xfrm>
            <a:off x="0" y="652145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cs typeface="Times New Roman" charset="0"/>
              </a:rPr>
              <a:t>AJM. 2012; 125:478-484</a:t>
            </a:r>
          </a:p>
        </p:txBody>
      </p:sp>
    </p:spTree>
    <p:extLst>
      <p:ext uri="{BB962C8B-B14F-4D97-AF65-F5344CB8AC3E}">
        <p14:creationId xmlns:p14="http://schemas.microsoft.com/office/powerpoint/2010/main" val="195482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Resumen Filtros VCI</a:t>
            </a:r>
          </a:p>
        </p:txBody>
      </p:sp>
      <p:sp>
        <p:nvSpPr>
          <p:cNvPr id="27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24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Filtros de VCI: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dirty="0" smtClean="0"/>
              <a:t>Reducen recurrencia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1800" dirty="0" smtClean="0"/>
              <a:t>Ocurre en primeros 30 días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dirty="0" smtClean="0"/>
              <a:t>Reducen mortalidad en el TEP masivo ??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Pacientes con TEP submasivo y pobre reserva cardiopulmonar podrían beneficiarse con un filtro temporario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_tradnl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dirty="0" smtClean="0"/>
              <a:t>Filtros definitivos se asocian con incremento de TVP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_tradnl" sz="2000" dirty="0" smtClean="0"/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029200" y="6400800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mtClean="0">
                <a:cs typeface="Times New Roman" charset="0"/>
              </a:rPr>
              <a:t>*Circ. 2005;112: 416-422</a:t>
            </a:r>
            <a:endParaRPr lang="es-ES_tradnl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2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09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_tradnl" sz="4000" dirty="0" smtClean="0"/>
              <a:t>Estratificación de la enfermedad tromboembólica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s-ES_tradnl" sz="2800" b="1" u="sng" dirty="0" smtClean="0"/>
              <a:t>TEP Masivo (5-10%):</a:t>
            </a:r>
            <a:r>
              <a:rPr lang="es-ES_tradnl" sz="2800" dirty="0" smtClean="0"/>
              <a:t>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Hipotensión sostenida (PS &lt; 90 </a:t>
            </a:r>
            <a:r>
              <a:rPr lang="es-ES_tradnl" sz="2400" dirty="0" err="1" smtClean="0"/>
              <a:t>mm.Hg</a:t>
            </a:r>
            <a:r>
              <a:rPr lang="es-ES_tradnl" sz="2400" dirty="0" smtClean="0"/>
              <a:t> por 15 minutos o requerimiento de inotrópicos)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Ausencia de pulso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Shock con hipoperfusión</a:t>
            </a:r>
          </a:p>
          <a:p>
            <a:pPr marL="457200" indent="-457200" eaLnBrk="1" hangingPunct="1">
              <a:defRPr/>
            </a:pPr>
            <a:r>
              <a:rPr lang="es-ES_tradnl" sz="2800" b="1" u="sng" dirty="0" smtClean="0"/>
              <a:t>TEP Submasivo (20-25%):</a:t>
            </a:r>
            <a:r>
              <a:rPr lang="es-ES_tradnl" sz="2800" dirty="0" smtClean="0"/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/>
              <a:t>Disfunción VD o necrosis miocárdica sin hipotensión</a:t>
            </a:r>
            <a:endParaRPr lang="es-ES_tradnl" sz="2400" b="1" u="sng" dirty="0" smtClean="0"/>
          </a:p>
          <a:p>
            <a:pPr marL="457200" indent="-457200" eaLnBrk="1" hangingPunct="1">
              <a:defRPr/>
            </a:pPr>
            <a:r>
              <a:rPr lang="es-ES_tradnl" sz="2800" b="1" u="sng" dirty="0" smtClean="0">
                <a:solidFill>
                  <a:srgbClr val="FFFF00"/>
                </a:solidFill>
              </a:rPr>
              <a:t>TEP de bajo riesgo (70%):</a:t>
            </a:r>
            <a:r>
              <a:rPr lang="es-ES_tradnl" sz="2800" dirty="0" smtClean="0">
                <a:solidFill>
                  <a:srgbClr val="FFFF00"/>
                </a:solidFill>
              </a:rPr>
              <a:t>  </a:t>
            </a:r>
          </a:p>
          <a:p>
            <a:pPr marL="838200" lvl="1" indent="-381000" eaLnBrk="1" hangingPunct="1">
              <a:defRPr/>
            </a:pPr>
            <a:r>
              <a:rPr lang="es-ES_tradnl" sz="2400" dirty="0" smtClean="0">
                <a:solidFill>
                  <a:srgbClr val="FFFF00"/>
                </a:solidFill>
              </a:rPr>
              <a:t>Normotensión sin marcadores de mala evolución</a:t>
            </a:r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>
              <a:solidFill>
                <a:srgbClr val="FFFF00"/>
              </a:solidFill>
            </a:endParaRPr>
          </a:p>
          <a:p>
            <a:pPr marL="838200" lvl="1" indent="-381000" eaLnBrk="1" hangingPunct="1">
              <a:buFont typeface="Wingdings" charset="0"/>
              <a:buNone/>
              <a:defRPr/>
            </a:pPr>
            <a:endParaRPr lang="es-ES_tradnl" sz="2400" b="1" u="sng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17525" y="6294438"/>
            <a:ext cx="832167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s-ES_tradnl" smtClean="0">
                <a:solidFill>
                  <a:srgbClr val="FFFFFF"/>
                </a:solidFill>
                <a:latin typeface="Arial" charset="0"/>
              </a:rPr>
              <a:t>Circulation 2011; 123: 1788-1830</a:t>
            </a:r>
          </a:p>
          <a:p>
            <a:pPr algn="ctr"/>
            <a:endParaRPr lang="es-ES_tradnl" sz="700">
              <a:solidFill>
                <a:srgbClr val="0033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64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Recomendacion</a:t>
            </a:r>
            <a:r>
              <a:rPr lang="en-US" dirty="0" smtClean="0"/>
              <a:t> ACCP 2012</a:t>
            </a:r>
          </a:p>
        </p:txBody>
      </p:sp>
      <p:sp>
        <p:nvSpPr>
          <p:cNvPr id="27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24800" cy="4114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31" y="1563545"/>
            <a:ext cx="5862342" cy="21819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31" y="3745492"/>
            <a:ext cx="5862342" cy="15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9144000" cy="609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" sz="3600" dirty="0" smtClean="0"/>
              <a:t>Recomendación AHA 2011 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s-ES" altLang="ja-JP" dirty="0" smtClean="0">
                <a:latin typeface="Times New Roman"/>
              </a:rPr>
              <a:t>“Colocación de filtro de </a:t>
            </a:r>
            <a:r>
              <a:rPr lang="es-ES" altLang="ja-JP" smtClean="0">
                <a:latin typeface="Times New Roman"/>
              </a:rPr>
              <a:t>VCI  a pacientes </a:t>
            </a:r>
            <a:r>
              <a:rPr lang="es-ES" altLang="ja-JP" dirty="0" smtClean="0">
                <a:latin typeface="Times New Roman"/>
              </a:rPr>
              <a:t>con TEP agudo y pobre reserva cardiopulmonar </a:t>
            </a:r>
            <a:r>
              <a:rPr lang="es-ES" dirty="0" smtClean="0"/>
              <a:t>(Clase IIB nivel C)</a:t>
            </a:r>
            <a:r>
              <a:rPr lang="es-ES" altLang="ja-JP" dirty="0" smtClean="0">
                <a:latin typeface="Times New Roman"/>
              </a:rPr>
              <a:t>”</a:t>
            </a:r>
            <a:endParaRPr lang="es-ES" dirty="0" smtClean="0"/>
          </a:p>
          <a:p>
            <a:pPr marL="457200" indent="-457200" eaLnBrk="1" hangingPunct="1">
              <a:defRPr/>
            </a:pPr>
            <a:r>
              <a:rPr lang="es-ES" altLang="ja-JP" dirty="0" smtClean="0">
                <a:latin typeface="Times New Roman"/>
              </a:rPr>
              <a:t>“No debe usarse rutinariamente un filtro de VCI como adyuvante de la anticoagulación o fibrinólisis en el tratamiento del TEP</a:t>
            </a:r>
            <a:r>
              <a:rPr lang="es-ES" altLang="ja-JP" dirty="0" smtClean="0"/>
              <a:t> (</a:t>
            </a:r>
            <a:r>
              <a:rPr lang="es-ES" dirty="0" smtClean="0"/>
              <a:t>Clase III nivel  C)</a:t>
            </a:r>
            <a:r>
              <a:rPr lang="es-ES" altLang="ja-JP" dirty="0" smtClean="0">
                <a:latin typeface="Times New Roman"/>
              </a:rPr>
              <a:t>”</a:t>
            </a:r>
            <a:endParaRPr lang="es-ES" dirty="0" smtClean="0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517525" y="6294438"/>
            <a:ext cx="832167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s-ES" smtClean="0">
                <a:latin typeface="Arial" charset="0"/>
              </a:rPr>
              <a:t>Circulation 2011; 123: 1788-1830</a:t>
            </a:r>
          </a:p>
          <a:p>
            <a:pPr algn="ctr"/>
            <a:endParaRPr lang="es-ES" sz="70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3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0733" y="1961851"/>
            <a:ext cx="7772400" cy="1500187"/>
          </a:xfrm>
        </p:spPr>
        <p:txBody>
          <a:bodyPr/>
          <a:lstStyle/>
          <a:p>
            <a:r>
              <a:rPr lang="es-ES" sz="6600" dirty="0" smtClean="0">
                <a:solidFill>
                  <a:srgbClr val="FFFF00"/>
                </a:solidFill>
              </a:rPr>
              <a:t>MUCHAS GRACIAS</a:t>
            </a:r>
            <a:endParaRPr lang="es-E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3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Terapia Anticoagulante 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676400"/>
            <a:ext cx="6977063" cy="495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>
                <a:latin typeface="Arial" charset="0"/>
              </a:rPr>
              <a:t>Heparina: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detiene la formacion del coagulo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dos estudios sobre su eficacia han sido prematuramente terminados por la mala evolucion del grupo no tratado</a:t>
            </a:r>
          </a:p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Nosotros estamos previniendo </a:t>
            </a:r>
            <a:r>
              <a:rPr lang="en-US" i="1" u="sng">
                <a:solidFill>
                  <a:srgbClr val="FFFF00"/>
                </a:solidFill>
                <a:latin typeface="Arial" charset="0"/>
              </a:rPr>
              <a:t>el proximo episodio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que es el probablemente  matara al paciente</a:t>
            </a:r>
            <a:endParaRPr lang="en-US">
              <a:latin typeface="Arial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i="1">
              <a:latin typeface="Arial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i="1">
              <a:latin typeface="Arial" charset="0"/>
              <a:ea typeface="ＭＳ Ｐゴシック" charset="0"/>
            </a:endParaRPr>
          </a:p>
          <a:p>
            <a:pPr lvl="4" eaLnBrk="1" hangingPunct="1">
              <a:buFont typeface="Wingdings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39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MX" sz="2400" dirty="0" smtClean="0">
                <a:latin typeface="Garamond" charset="0"/>
              </a:rPr>
              <a:t>Novena </a:t>
            </a:r>
            <a:r>
              <a:rPr lang="es-MX" sz="2400" dirty="0">
                <a:latin typeface="Garamond" charset="0"/>
              </a:rPr>
              <a:t>ACCP Conferencia de Consenso(</a:t>
            </a:r>
            <a:r>
              <a:rPr lang="es-MX" sz="2400" dirty="0" smtClean="0">
                <a:latin typeface="Garamond" charset="0"/>
              </a:rPr>
              <a:t>2012)</a:t>
            </a:r>
            <a:r>
              <a:rPr lang="es-MX" sz="2400" dirty="0">
                <a:latin typeface="Garamond" charset="0"/>
              </a:rPr>
              <a:t/>
            </a:r>
            <a:br>
              <a:rPr lang="es-MX" sz="2400" dirty="0">
                <a:latin typeface="Garamond" charset="0"/>
              </a:rPr>
            </a:br>
            <a:r>
              <a:rPr lang="es-MX" sz="4000" dirty="0" smtClean="0">
                <a:latin typeface="Garamond" charset="0"/>
              </a:rPr>
              <a:t>Anticoagulacion </a:t>
            </a:r>
            <a:r>
              <a:rPr lang="es-MX" sz="4000" dirty="0">
                <a:latin typeface="Garamond" charset="0"/>
              </a:rPr>
              <a:t>como TX inicial del TEP</a:t>
            </a:r>
            <a:endParaRPr lang="es-ES" sz="4000" dirty="0">
              <a:latin typeface="Garamond" charset="0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dirty="0" smtClean="0">
              <a:latin typeface="Garamond" charset="0"/>
            </a:endParaRPr>
          </a:p>
          <a:p>
            <a:pPr eaLnBrk="1" hangingPunct="1">
              <a:defRPr/>
            </a:pPr>
            <a:endParaRPr lang="es-ES" dirty="0">
              <a:latin typeface="Garamond" charset="0"/>
            </a:endParaRPr>
          </a:p>
          <a:p>
            <a:pPr eaLnBrk="1" hangingPunct="1">
              <a:defRPr/>
            </a:pPr>
            <a:endParaRPr lang="es-ES" dirty="0" smtClean="0">
              <a:latin typeface="Garamond" charset="0"/>
            </a:endParaRPr>
          </a:p>
          <a:p>
            <a:pPr eaLnBrk="1" hangingPunct="1">
              <a:defRPr/>
            </a:pPr>
            <a:endParaRPr lang="es-ES" dirty="0">
              <a:latin typeface="Garamond" charset="0"/>
            </a:endParaRPr>
          </a:p>
          <a:p>
            <a:pPr eaLnBrk="1" hangingPunct="1">
              <a:defRPr/>
            </a:pPr>
            <a:endParaRPr lang="es-ES" dirty="0">
              <a:latin typeface="Garamond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4211638" y="558958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8" y="1730376"/>
            <a:ext cx="65389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6092825"/>
            <a:ext cx="42687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8" y="3545573"/>
            <a:ext cx="653891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latin typeface="Garamond" charset="0"/>
              </a:rPr>
              <a:t>Heparina vs. HBPM</a:t>
            </a:r>
            <a:endParaRPr lang="es-ES">
              <a:latin typeface="Garamond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Garamond" charset="0"/>
            </a:endParaRP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60118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27233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5292725" y="6461125"/>
            <a:ext cx="385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000" b="1"/>
              <a:t>Ann. Intern. Med 2004;140:175-183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42555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2230</Words>
  <Application>Microsoft Macintosh PowerPoint</Application>
  <PresentationFormat>Presentación en pantalla (4:3)</PresentationFormat>
  <Paragraphs>447</Paragraphs>
  <Slides>62</Slides>
  <Notes>2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65" baseType="lpstr">
      <vt:lpstr>Stream</vt:lpstr>
      <vt:lpstr>Gráfico</vt:lpstr>
      <vt:lpstr>Slide</vt:lpstr>
      <vt:lpstr>Tromboembolismo Pulmonar</vt:lpstr>
      <vt:lpstr>Enfermedad Tromboembólica</vt:lpstr>
      <vt:lpstr>Estratificación de la enfermedad tromboembólica</vt:lpstr>
      <vt:lpstr>Tratamiento TEP</vt:lpstr>
      <vt:lpstr>Tratamiento TEP</vt:lpstr>
      <vt:lpstr>Estratificación de la enfermedad tromboembólica</vt:lpstr>
      <vt:lpstr>Terapia Anticoagulante </vt:lpstr>
      <vt:lpstr>Novena ACCP Conferencia de Consenso(2012) Anticoagulacion como TX inicial del TEP</vt:lpstr>
      <vt:lpstr>Heparina vs. HBPM</vt:lpstr>
      <vt:lpstr>Presentación de PowerPoint</vt:lpstr>
      <vt:lpstr>Heparina NF vs. HBPM</vt:lpstr>
      <vt:lpstr>Donde tratarlo?</vt:lpstr>
      <vt:lpstr>PESI INDEX AJRCCM 2005;172:1041-1046</vt:lpstr>
      <vt:lpstr>Después de la heparina...</vt:lpstr>
      <vt:lpstr>Nuevos anticoagulantes</vt:lpstr>
      <vt:lpstr>Presentación de PowerPoint</vt:lpstr>
      <vt:lpstr>Duración del tratamiento anticoagulante</vt:lpstr>
      <vt:lpstr>Estratificación de la enfermedad tromboembólica</vt:lpstr>
      <vt:lpstr>Mortalidad TEP</vt:lpstr>
      <vt:lpstr>Tromboembolismo Masivo</vt:lpstr>
      <vt:lpstr>Resistencia pulmonar total  despues de terapia trombolitica en el tromboembolismo  de pulmon  (datos de estudios controlados J-P Bassand)</vt:lpstr>
      <vt:lpstr>Octava  ACCP Conferencia de Consenso(2012) Tratamiento TEP Masivo</vt:lpstr>
      <vt:lpstr>Presentación de PowerPoint</vt:lpstr>
      <vt:lpstr>Contraindicaciones para tromboliticos en TEP </vt:lpstr>
      <vt:lpstr>Impacto de la trombolisis sistémica sobre el TEP inestable* sobre la mortalidad</vt:lpstr>
      <vt:lpstr>Riesgo de la trombolisis</vt:lpstr>
      <vt:lpstr>Trombolisis Local</vt:lpstr>
      <vt:lpstr>Estratificación de la enfermedad tromboembólica</vt:lpstr>
      <vt:lpstr>Mortalidad TEP</vt:lpstr>
      <vt:lpstr>Embolismo Pulmonar Submasivo </vt:lpstr>
      <vt:lpstr>  No todas las embolias submasivas son iguales: Distinta Mortalidad</vt:lpstr>
      <vt:lpstr>Disfunción de VD y elevación de Troponinas: Pronostico (n=1,273)</vt:lpstr>
      <vt:lpstr>Biomarcadores y Ecocardiografía</vt:lpstr>
      <vt:lpstr>TEP submasivo: Otras combinaciones</vt:lpstr>
      <vt:lpstr>Presentación de PowerPoint</vt:lpstr>
      <vt:lpstr>Presentación de PowerPoint</vt:lpstr>
      <vt:lpstr>Presentación de PowerPoint</vt:lpstr>
      <vt:lpstr> PEITHO </vt:lpstr>
      <vt:lpstr> PEITHO </vt:lpstr>
      <vt:lpstr> PEITHO</vt:lpstr>
      <vt:lpstr> PEITHO</vt:lpstr>
      <vt:lpstr>TEP Submasivo y trombolisis sistémica </vt:lpstr>
      <vt:lpstr> tPA en TEP submasivo “Dosis moderada tPA </vt:lpstr>
      <vt:lpstr>Protocolo ”MOPETT” Trial</vt:lpstr>
      <vt:lpstr>Protocolo ”MOPETT” </vt:lpstr>
      <vt:lpstr>Tecnicas por cateter: Terapia“Farmacomecanica”</vt:lpstr>
      <vt:lpstr>Presentación de PowerPoint</vt:lpstr>
      <vt:lpstr>Presentación de PowerPoint</vt:lpstr>
      <vt:lpstr>Presentación de PowerPoint</vt:lpstr>
      <vt:lpstr>Ultrasound Accelerated Thrombolysis</vt:lpstr>
      <vt:lpstr>Ultrasound Accelerated Thrombolysis of Pulmonary Embolism (ULTIMA)</vt:lpstr>
      <vt:lpstr>Ultrasound Accelerated Thrombolysis of Pulmonary Embolism (ULTIMA)</vt:lpstr>
      <vt:lpstr>Presentación de PowerPoint</vt:lpstr>
      <vt:lpstr>Octava  ACCP Conferencia de Consenso(2012) Tratamiento TEP Submasivo</vt:lpstr>
      <vt:lpstr>Octava  ACCP Conferencia de Consenso(2012) Tratamiento TEP Submasivo</vt:lpstr>
      <vt:lpstr>Filtros de VCI Reduce la recurrencia</vt:lpstr>
      <vt:lpstr>Trombolíticos vs. Filtros</vt:lpstr>
      <vt:lpstr>Impacto sobre mortalidad</vt:lpstr>
      <vt:lpstr>Resumen Filtros VCI</vt:lpstr>
      <vt:lpstr>Recomendacion ACCP 2012</vt:lpstr>
      <vt:lpstr>Recomendación AHA 2011 </vt:lpstr>
      <vt:lpstr>Presentación de PowerPoint</vt:lpstr>
    </vt:vector>
  </TitlesOfParts>
  <Company>Chertcoff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ACTUAL DEL TROMBOEMBOLISMO PULMONAR</dc:title>
  <dc:creator>fchertcoff</dc:creator>
  <cp:lastModifiedBy>Felipe Chertcoff</cp:lastModifiedBy>
  <cp:revision>83</cp:revision>
  <dcterms:created xsi:type="dcterms:W3CDTF">2014-09-20T14:33:52Z</dcterms:created>
  <dcterms:modified xsi:type="dcterms:W3CDTF">2014-10-12T22:36:00Z</dcterms:modified>
</cp:coreProperties>
</file>