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81" r:id="rId2"/>
    <p:sldId id="257" r:id="rId3"/>
    <p:sldId id="258" r:id="rId4"/>
    <p:sldId id="268" r:id="rId5"/>
    <p:sldId id="269" r:id="rId6"/>
    <p:sldId id="259" r:id="rId7"/>
    <p:sldId id="270" r:id="rId8"/>
    <p:sldId id="271" r:id="rId9"/>
    <p:sldId id="273" r:id="rId10"/>
    <p:sldId id="274" r:id="rId11"/>
    <p:sldId id="272" r:id="rId12"/>
    <p:sldId id="260" r:id="rId13"/>
    <p:sldId id="261" r:id="rId14"/>
    <p:sldId id="262" r:id="rId15"/>
    <p:sldId id="263" r:id="rId16"/>
    <p:sldId id="264" r:id="rId17"/>
    <p:sldId id="275" r:id="rId18"/>
    <p:sldId id="267" r:id="rId19"/>
    <p:sldId id="276" r:id="rId20"/>
    <p:sldId id="277" r:id="rId21"/>
    <p:sldId id="266" r:id="rId22"/>
    <p:sldId id="278" r:id="rId23"/>
    <p:sldId id="279" r:id="rId24"/>
    <p:sldId id="280" r:id="rId25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9" autoAdjust="0"/>
    <p:restoredTop sz="86323" autoAdjust="0"/>
  </p:normalViewPr>
  <p:slideViewPr>
    <p:cSldViewPr>
      <p:cViewPr varScale="1">
        <p:scale>
          <a:sx n="63" d="100"/>
          <a:sy n="63" d="100"/>
        </p:scale>
        <p:origin x="-134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64" y="4198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7F086D-1909-478E-A4C9-A3CF19A94616}" type="datetimeFigureOut">
              <a:rPr lang="es-AR" smtClean="0"/>
              <a:pPr/>
              <a:t>13/10/2014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801763-C7EA-47EC-936F-9EDEB3A1F53E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75357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801763-C7EA-47EC-936F-9EDEB3A1F53E}" type="slidenum">
              <a:rPr lang="es-AR" smtClean="0"/>
              <a:pPr/>
              <a:t>4</a:t>
            </a:fld>
            <a:endParaRPr lang="es-A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D8F1533C-245D-4F24-9E5B-EB3BF8B69C74}" type="datetimeFigureOut">
              <a:rPr lang="es-AR" smtClean="0"/>
              <a:pPr/>
              <a:t>13/10/2014</a:t>
            </a:fld>
            <a:endParaRPr lang="es-AR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AR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418A946B-8746-423F-9E57-A7F99376D009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1533C-245D-4F24-9E5B-EB3BF8B69C74}" type="datetimeFigureOut">
              <a:rPr lang="es-AR" smtClean="0"/>
              <a:pPr/>
              <a:t>13/10/2014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A946B-8746-423F-9E57-A7F99376D009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1533C-245D-4F24-9E5B-EB3BF8B69C74}" type="datetimeFigureOut">
              <a:rPr lang="es-AR" smtClean="0"/>
              <a:pPr/>
              <a:t>13/10/2014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A946B-8746-423F-9E57-A7F99376D009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D8F1533C-245D-4F24-9E5B-EB3BF8B69C74}" type="datetimeFigureOut">
              <a:rPr lang="es-AR" smtClean="0"/>
              <a:pPr/>
              <a:t>13/10/2014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A946B-8746-423F-9E57-A7F99376D009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D8F1533C-245D-4F24-9E5B-EB3BF8B69C74}" type="datetimeFigureOut">
              <a:rPr lang="es-AR" smtClean="0"/>
              <a:pPr/>
              <a:t>13/10/2014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418A946B-8746-423F-9E57-A7F99376D009}" type="slidenum">
              <a:rPr lang="es-AR" smtClean="0"/>
              <a:pPr/>
              <a:t>‹Nº›</a:t>
            </a:fld>
            <a:endParaRPr lang="es-AR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8F1533C-245D-4F24-9E5B-EB3BF8B69C74}" type="datetimeFigureOut">
              <a:rPr lang="es-AR" smtClean="0"/>
              <a:pPr/>
              <a:t>13/10/2014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418A946B-8746-423F-9E57-A7F99376D009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D8F1533C-245D-4F24-9E5B-EB3BF8B69C74}" type="datetimeFigureOut">
              <a:rPr lang="es-AR" smtClean="0"/>
              <a:pPr/>
              <a:t>13/10/2014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418A946B-8746-423F-9E57-A7F99376D009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1533C-245D-4F24-9E5B-EB3BF8B69C74}" type="datetimeFigureOut">
              <a:rPr lang="es-AR" smtClean="0"/>
              <a:pPr/>
              <a:t>13/10/2014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A946B-8746-423F-9E57-A7F99376D009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8F1533C-245D-4F24-9E5B-EB3BF8B69C74}" type="datetimeFigureOut">
              <a:rPr lang="es-AR" smtClean="0"/>
              <a:pPr/>
              <a:t>13/10/2014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418A946B-8746-423F-9E57-A7F99376D009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D8F1533C-245D-4F24-9E5B-EB3BF8B69C74}" type="datetimeFigureOut">
              <a:rPr lang="es-AR" smtClean="0"/>
              <a:pPr/>
              <a:t>13/10/2014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418A946B-8746-423F-9E57-A7F99376D009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D8F1533C-245D-4F24-9E5B-EB3BF8B69C74}" type="datetimeFigureOut">
              <a:rPr lang="es-AR" smtClean="0"/>
              <a:pPr/>
              <a:t>13/10/2014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418A946B-8746-423F-9E57-A7F99376D009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D8F1533C-245D-4F24-9E5B-EB3BF8B69C74}" type="datetimeFigureOut">
              <a:rPr lang="es-AR" smtClean="0"/>
              <a:pPr/>
              <a:t>13/10/2014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AR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418A946B-8746-423F-9E57-A7F99376D009}" type="slidenum">
              <a:rPr lang="es-AR" smtClean="0"/>
              <a:pPr/>
              <a:t>‹Nº›</a:t>
            </a:fld>
            <a:endParaRPr lang="es-A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467544" y="3140968"/>
            <a:ext cx="8062912" cy="1470025"/>
          </a:xfrm>
        </p:spPr>
        <p:txBody>
          <a:bodyPr/>
          <a:lstStyle/>
          <a:p>
            <a:r>
              <a:rPr lang="es-ES" dirty="0"/>
              <a:t>Tratamiento de bronquiectasias no FQ</a:t>
            </a:r>
          </a:p>
        </p:txBody>
      </p:sp>
      <p:sp>
        <p:nvSpPr>
          <p:cNvPr id="6" name="5 Subtítulo"/>
          <p:cNvSpPr>
            <a:spLocks noGrp="1"/>
          </p:cNvSpPr>
          <p:nvPr>
            <p:ph type="subTitle" idx="1"/>
          </p:nvPr>
        </p:nvSpPr>
        <p:spPr>
          <a:xfrm>
            <a:off x="611560" y="4509120"/>
            <a:ext cx="8062912" cy="648072"/>
          </a:xfrm>
        </p:spPr>
        <p:txBody>
          <a:bodyPr>
            <a:normAutofit fontScale="70000" lnSpcReduction="20000"/>
          </a:bodyPr>
          <a:lstStyle/>
          <a:p>
            <a:r>
              <a:rPr lang="es-ES" dirty="0" err="1">
                <a:solidFill>
                  <a:schemeClr val="bg1"/>
                </a:solidFill>
              </a:rPr>
              <a:t>Seccion</a:t>
            </a:r>
            <a:r>
              <a:rPr lang="es-ES" dirty="0">
                <a:solidFill>
                  <a:schemeClr val="bg1"/>
                </a:solidFill>
              </a:rPr>
              <a:t> </a:t>
            </a:r>
            <a:r>
              <a:rPr lang="es-ES" dirty="0" err="1">
                <a:solidFill>
                  <a:schemeClr val="bg1"/>
                </a:solidFill>
              </a:rPr>
              <a:t>Neumonologia</a:t>
            </a:r>
            <a:r>
              <a:rPr lang="es-ES" dirty="0">
                <a:solidFill>
                  <a:schemeClr val="bg1"/>
                </a:solidFill>
              </a:rPr>
              <a:t> </a:t>
            </a:r>
            <a:r>
              <a:rPr lang="es-ES" dirty="0" err="1">
                <a:solidFill>
                  <a:schemeClr val="bg1"/>
                </a:solidFill>
              </a:rPr>
              <a:t>Clinica</a:t>
            </a:r>
            <a:r>
              <a:rPr lang="es-ES" dirty="0">
                <a:solidFill>
                  <a:schemeClr val="bg1"/>
                </a:solidFill>
              </a:rPr>
              <a:t> y Critica</a:t>
            </a:r>
          </a:p>
          <a:p>
            <a:r>
              <a:rPr lang="es-ES" dirty="0" err="1">
                <a:solidFill>
                  <a:schemeClr val="bg1"/>
                </a:solidFill>
              </a:rPr>
              <a:t>Dra</a:t>
            </a:r>
            <a:r>
              <a:rPr lang="es-ES" dirty="0">
                <a:solidFill>
                  <a:schemeClr val="bg1"/>
                </a:solidFill>
              </a:rPr>
              <a:t> Rosana Morales</a:t>
            </a:r>
          </a:p>
          <a:p>
            <a:endParaRPr lang="es-E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580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071570"/>
          </a:xfrm>
        </p:spPr>
        <p:txBody>
          <a:bodyPr>
            <a:noAutofit/>
          </a:bodyPr>
          <a:lstStyle/>
          <a:p>
            <a:r>
              <a:rPr lang="es-AR" sz="3600" dirty="0" smtClean="0"/>
              <a:t>Tratamiento de la </a:t>
            </a:r>
            <a:r>
              <a:rPr lang="es-AR" sz="3600" dirty="0" err="1" smtClean="0"/>
              <a:t>colonizacion</a:t>
            </a:r>
            <a:r>
              <a:rPr lang="es-AR" sz="3600" dirty="0" smtClean="0"/>
              <a:t> intermitente o </a:t>
            </a:r>
            <a:r>
              <a:rPr lang="es-AR" sz="3600" dirty="0" err="1" smtClean="0"/>
              <a:t>cronica</a:t>
            </a:r>
            <a:endParaRPr lang="es-AR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625989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s-AR" sz="2800" dirty="0" smtClean="0"/>
              <a:t>Evaluar tratamiento en caso de reagudizaciones repetidas (3/año con necesidad de hospitalización) recaídas tempranas, deterioro de la función pulmonar o colonización crónica por </a:t>
            </a:r>
            <a:r>
              <a:rPr lang="es-AR" sz="2800" dirty="0" err="1" smtClean="0"/>
              <a:t>P.aeuriginosa</a:t>
            </a:r>
            <a:endParaRPr lang="es-AR" sz="2800" dirty="0" smtClean="0"/>
          </a:p>
          <a:p>
            <a:pPr>
              <a:buNone/>
            </a:pPr>
            <a:endParaRPr lang="es-AR" dirty="0" smtClean="0"/>
          </a:p>
          <a:p>
            <a:pPr>
              <a:buNone/>
            </a:pPr>
            <a:endParaRPr lang="es-AR" dirty="0" smtClean="0"/>
          </a:p>
          <a:p>
            <a:pPr>
              <a:buNone/>
            </a:pPr>
            <a:endParaRPr lang="es-AR" dirty="0" smtClean="0"/>
          </a:p>
          <a:p>
            <a:pPr>
              <a:buNone/>
            </a:pPr>
            <a:r>
              <a:rPr lang="es-AR" dirty="0" smtClean="0"/>
              <a:t>Administración prolongada de </a:t>
            </a:r>
            <a:r>
              <a:rPr lang="es-AR" dirty="0" err="1" smtClean="0"/>
              <a:t>antibiotico</a:t>
            </a:r>
            <a:r>
              <a:rPr lang="es-AR" dirty="0" smtClean="0"/>
              <a:t> </a:t>
            </a:r>
            <a:r>
              <a:rPr lang="es-AR" dirty="0" err="1" smtClean="0"/>
              <a:t>vo</a:t>
            </a:r>
            <a:r>
              <a:rPr lang="es-AR" dirty="0" smtClean="0"/>
              <a:t>. o inhalado y fisioterapia respiratoria</a:t>
            </a:r>
            <a:endParaRPr lang="es-AR" dirty="0"/>
          </a:p>
        </p:txBody>
      </p:sp>
      <p:sp>
        <p:nvSpPr>
          <p:cNvPr id="4" name="3 Rectángulo"/>
          <p:cNvSpPr/>
          <p:nvPr/>
        </p:nvSpPr>
        <p:spPr>
          <a:xfrm>
            <a:off x="214282" y="3714752"/>
            <a:ext cx="8429684" cy="1000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3600" dirty="0" smtClean="0"/>
              <a:t>Tratamiento de la infección crónica</a:t>
            </a:r>
            <a:endParaRPr lang="es-A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/>
              <a:t>Tratamiento de la colonización inicial y de la infección crónica</a:t>
            </a:r>
            <a:endParaRPr lang="es-AR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895350" y="2259012"/>
            <a:ext cx="7353300" cy="381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57158" y="857232"/>
            <a:ext cx="8229600" cy="642942"/>
          </a:xfrm>
        </p:spPr>
        <p:txBody>
          <a:bodyPr>
            <a:normAutofit fontScale="90000"/>
          </a:bodyPr>
          <a:lstStyle/>
          <a:p>
            <a:r>
              <a:rPr lang="es-AR" dirty="0" smtClean="0"/>
              <a:t>Tratamiento de las exacerbaciones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2071678"/>
            <a:ext cx="8786842" cy="4054485"/>
          </a:xfrm>
        </p:spPr>
        <p:txBody>
          <a:bodyPr/>
          <a:lstStyle/>
          <a:p>
            <a:pPr>
              <a:buNone/>
            </a:pPr>
            <a:r>
              <a:rPr lang="es-AR" dirty="0" smtClean="0"/>
              <a:t>   La frecuencia de las exacerbaciones aumenta con la edad, la severidad de las bronquiectasias, y en los pacientes con mala adherencia al tratamiento .</a:t>
            </a:r>
          </a:p>
          <a:p>
            <a:pPr>
              <a:buNone/>
            </a:pPr>
            <a:r>
              <a:rPr lang="es-AR" dirty="0" smtClean="0"/>
              <a:t>   El número y gravedad de las exacerbaciones aumentan la </a:t>
            </a:r>
            <a:r>
              <a:rPr lang="es-AR" dirty="0" err="1" smtClean="0"/>
              <a:t>morbimortalidad</a:t>
            </a:r>
            <a:r>
              <a:rPr lang="es-AR" dirty="0" smtClean="0"/>
              <a:t>, deterioran la función pulmonar y la calidad de vida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85720" y="1000108"/>
            <a:ext cx="8229600" cy="1143000"/>
          </a:xfrm>
        </p:spPr>
        <p:txBody>
          <a:bodyPr/>
          <a:lstStyle/>
          <a:p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AR" dirty="0" smtClean="0"/>
              <a:t>   Identificar los </a:t>
            </a:r>
            <a:r>
              <a:rPr lang="es-AR" dirty="0" err="1" smtClean="0"/>
              <a:t>desencadenates</a:t>
            </a:r>
            <a:r>
              <a:rPr lang="es-AR" dirty="0" smtClean="0"/>
              <a:t> e iniciar el tratamiento rápidamente</a:t>
            </a:r>
          </a:p>
          <a:p>
            <a:pPr>
              <a:buNone/>
            </a:pPr>
            <a:r>
              <a:rPr lang="es-AR" dirty="0" smtClean="0"/>
              <a:t>   Objetivo del tratamiento es volver al paciente a su situación clínica y funcional basal, revertir la purulencia del esputo y disminuir el volumen de la expectoración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dirty="0" smtClean="0"/>
              <a:t>Desencadenantes de las exacerbaciones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>
            <a:normAutofit fontScale="92500" lnSpcReduction="10000"/>
          </a:bodyPr>
          <a:lstStyle/>
          <a:p>
            <a:r>
              <a:rPr lang="es-AR" dirty="0" smtClean="0"/>
              <a:t>No adherencia al tratamiento de mantenimiento</a:t>
            </a:r>
          </a:p>
          <a:p>
            <a:r>
              <a:rPr lang="es-AR" dirty="0" smtClean="0"/>
              <a:t>Tapones de moco</a:t>
            </a:r>
          </a:p>
          <a:p>
            <a:r>
              <a:rPr lang="es-AR" dirty="0" smtClean="0"/>
              <a:t>Infecciones virales</a:t>
            </a:r>
          </a:p>
          <a:p>
            <a:r>
              <a:rPr lang="es-AR" dirty="0" smtClean="0"/>
              <a:t>Cambio de la flora  o mayor densidad de la flora colonizadora</a:t>
            </a:r>
          </a:p>
          <a:p>
            <a:r>
              <a:rPr lang="es-AR" dirty="0" smtClean="0"/>
              <a:t>Adquisición de un nuevo microorganismo</a:t>
            </a:r>
          </a:p>
          <a:p>
            <a:r>
              <a:rPr lang="es-AR" dirty="0" smtClean="0"/>
              <a:t>Malnutrición</a:t>
            </a:r>
          </a:p>
          <a:p>
            <a:r>
              <a:rPr lang="es-AR" dirty="0" smtClean="0"/>
              <a:t>Tabaquismo</a:t>
            </a:r>
          </a:p>
          <a:p>
            <a:r>
              <a:rPr lang="es-AR" dirty="0" smtClean="0"/>
              <a:t>RGE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Tratamiento antibiótico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Si hay colonización previa conocida por MPP adecuar el tratamiento antibiótico</a:t>
            </a:r>
          </a:p>
          <a:p>
            <a:r>
              <a:rPr lang="es-AR" dirty="0" smtClean="0"/>
              <a:t>Si no hay colonización previa iniciar empíricamente, teniendo en cuenta el riesgo de colonización por PA, y una vez aislado el patógeno adecuar tratamiento según antibiograma.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dirty="0" smtClean="0"/>
              <a:t>Tratamiento antibiótico de las exacerbaciones</a:t>
            </a:r>
            <a:endParaRPr lang="es-A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1452562" y="2292350"/>
            <a:ext cx="6238875" cy="375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928694"/>
          </a:xfrm>
        </p:spPr>
        <p:txBody>
          <a:bodyPr/>
          <a:lstStyle/>
          <a:p>
            <a:r>
              <a:rPr lang="es-AR" dirty="0" smtClean="0"/>
              <a:t>Tratamiento antiinflamatorio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14282" y="1214422"/>
            <a:ext cx="8472518" cy="4911741"/>
          </a:xfrm>
        </p:spPr>
        <p:txBody>
          <a:bodyPr/>
          <a:lstStyle/>
          <a:p>
            <a:pPr>
              <a:buNone/>
            </a:pPr>
            <a:r>
              <a:rPr lang="es-AR" dirty="0" smtClean="0"/>
              <a:t>El uso de </a:t>
            </a:r>
            <a:r>
              <a:rPr lang="es-AR" dirty="0" err="1" smtClean="0"/>
              <a:t>macrólidos</a:t>
            </a:r>
            <a:r>
              <a:rPr lang="es-AR" dirty="0" smtClean="0"/>
              <a:t>, especialmente </a:t>
            </a:r>
            <a:r>
              <a:rPr lang="es-AR" dirty="0" err="1" smtClean="0"/>
              <a:t>azitromicina</a:t>
            </a:r>
            <a:r>
              <a:rPr lang="es-AR" dirty="0" smtClean="0"/>
              <a:t>, podría ser útil en los </a:t>
            </a:r>
            <a:r>
              <a:rPr lang="es-AR" dirty="0" err="1" smtClean="0"/>
              <a:t>reagudizadores</a:t>
            </a:r>
            <a:r>
              <a:rPr lang="es-AR" dirty="0" smtClean="0"/>
              <a:t> frecuentes.</a:t>
            </a:r>
          </a:p>
          <a:p>
            <a:pPr>
              <a:buNone/>
            </a:pPr>
            <a:r>
              <a:rPr lang="es-AR" dirty="0" smtClean="0"/>
              <a:t>Dosis : 250-500 mg trisemanal.</a:t>
            </a:r>
          </a:p>
          <a:p>
            <a:pPr>
              <a:buNone/>
            </a:pPr>
            <a:endParaRPr lang="es-AR" dirty="0" smtClean="0"/>
          </a:p>
          <a:p>
            <a:pPr>
              <a:buNone/>
            </a:pPr>
            <a:endParaRPr lang="es-AR" dirty="0" smtClean="0"/>
          </a:p>
          <a:p>
            <a:pPr>
              <a:buNone/>
            </a:pPr>
            <a:endParaRPr lang="es-A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3286124"/>
            <a:ext cx="8715436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161242"/>
          </a:xfrm>
        </p:spPr>
        <p:txBody>
          <a:bodyPr/>
          <a:lstStyle/>
          <a:p>
            <a:r>
              <a:rPr lang="es-AR" dirty="0" smtClean="0"/>
              <a:t>Corticoides inhalados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1785926"/>
            <a:ext cx="8229600" cy="4525963"/>
          </a:xfrm>
        </p:spPr>
        <p:txBody>
          <a:bodyPr/>
          <a:lstStyle/>
          <a:p>
            <a:pPr>
              <a:buNone/>
            </a:pPr>
            <a:endParaRPr lang="es-AR" dirty="0"/>
          </a:p>
        </p:txBody>
      </p:sp>
      <p:sp>
        <p:nvSpPr>
          <p:cNvPr id="4" name="3 Rectángulo"/>
          <p:cNvSpPr/>
          <p:nvPr/>
        </p:nvSpPr>
        <p:spPr>
          <a:xfrm>
            <a:off x="785786" y="1285860"/>
            <a:ext cx="7500990" cy="1357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2400" dirty="0" smtClean="0"/>
              <a:t>La indicación debe ser individualizada.</a:t>
            </a:r>
          </a:p>
          <a:p>
            <a:pPr algn="ctr"/>
            <a:r>
              <a:rPr lang="es-AR" sz="2400" dirty="0" smtClean="0"/>
              <a:t>Podrían emplearse en pacientes con mal control de los síntomas, pero no se  recomienda su uso es forma rutinaria</a:t>
            </a:r>
            <a:endParaRPr lang="es-AR" sz="2400" dirty="0"/>
          </a:p>
        </p:txBody>
      </p:sp>
      <p:sp>
        <p:nvSpPr>
          <p:cNvPr id="5" name="4 Rectángulo"/>
          <p:cNvSpPr/>
          <p:nvPr/>
        </p:nvSpPr>
        <p:spPr>
          <a:xfrm>
            <a:off x="357158" y="3929066"/>
            <a:ext cx="8358246" cy="26432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2786058"/>
            <a:ext cx="9001156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Uso de </a:t>
            </a:r>
            <a:r>
              <a:rPr lang="es-AR" dirty="0" err="1" smtClean="0"/>
              <a:t>broncodilatadores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AR" dirty="0" smtClean="0"/>
              <a:t>   Facilitan el manejo de las secreciones y la motilidad ciliar </a:t>
            </a:r>
          </a:p>
          <a:p>
            <a:pPr>
              <a:buNone/>
            </a:pPr>
            <a:r>
              <a:rPr lang="es-AR" dirty="0" smtClean="0"/>
              <a:t>   Se recomienda evaluar la reversibilidad de la obstrucción tanto con </a:t>
            </a:r>
            <a:r>
              <a:rPr lang="es-AR" dirty="0" err="1" smtClean="0"/>
              <a:t>salbutamol</a:t>
            </a:r>
            <a:r>
              <a:rPr lang="es-AR" dirty="0" smtClean="0"/>
              <a:t> como con </a:t>
            </a:r>
            <a:r>
              <a:rPr lang="es-AR" dirty="0" err="1" smtClean="0"/>
              <a:t>ipratropio</a:t>
            </a:r>
            <a:r>
              <a:rPr lang="es-AR" dirty="0" smtClean="0"/>
              <a:t> </a:t>
            </a:r>
          </a:p>
          <a:p>
            <a:pPr>
              <a:buNone/>
            </a:pPr>
            <a:r>
              <a:rPr lang="es-AR" dirty="0" smtClean="0"/>
              <a:t>   Utilizar previo a la realización de fisioterapia y uso de antibióticos inhalados para prevenir un probable </a:t>
            </a:r>
            <a:r>
              <a:rPr lang="es-AR" dirty="0" err="1" smtClean="0"/>
              <a:t>broncoespasmo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71472" y="2000240"/>
            <a:ext cx="8286808" cy="4097335"/>
          </a:xfrm>
        </p:spPr>
        <p:txBody>
          <a:bodyPr/>
          <a:lstStyle/>
          <a:p>
            <a:pPr>
              <a:buNone/>
            </a:pPr>
            <a:r>
              <a:rPr lang="es-AR" dirty="0" smtClean="0"/>
              <a:t>    Las bronquiectasias son una entidad crónica y progresiva cuyo pronóstico depende de la etiología, las extensión de las lesiones, el deterioro de la función pulmonar, y la frecuencia y  gravedad de las exacerbaciones.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err="1" smtClean="0"/>
              <a:t>Rehabilitacion</a:t>
            </a:r>
            <a:r>
              <a:rPr lang="es-AR" dirty="0" smtClean="0"/>
              <a:t> respiratoria  y fisioterapia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AR" dirty="0" smtClean="0"/>
              <a:t>Mejorar el manejo de secreciones</a:t>
            </a:r>
          </a:p>
          <a:p>
            <a:pPr>
              <a:buNone/>
            </a:pPr>
            <a:r>
              <a:rPr lang="es-AR" dirty="0" smtClean="0"/>
              <a:t>Mejorar la capacidad </a:t>
            </a:r>
            <a:r>
              <a:rPr lang="es-AR" dirty="0" err="1" smtClean="0"/>
              <a:t>ventilatoria</a:t>
            </a:r>
            <a:endParaRPr lang="es-AR" dirty="0" smtClean="0"/>
          </a:p>
          <a:p>
            <a:pPr>
              <a:buNone/>
            </a:pPr>
            <a:r>
              <a:rPr lang="es-AR" dirty="0" smtClean="0"/>
              <a:t>Mejorar la tolerancia al ejercicio</a:t>
            </a:r>
          </a:p>
          <a:p>
            <a:pPr>
              <a:buNone/>
            </a:pPr>
            <a:r>
              <a:rPr lang="es-AR" dirty="0" smtClean="0"/>
              <a:t>Disminuir la disnea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Agentes </a:t>
            </a:r>
            <a:r>
              <a:rPr lang="es-AR" dirty="0" err="1" smtClean="0"/>
              <a:t>hiperosmolares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571612"/>
            <a:ext cx="8686800" cy="48831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AR" dirty="0" smtClean="0"/>
              <a:t>    Favorecen la hidratación de las secreciones y el </a:t>
            </a:r>
            <a:r>
              <a:rPr lang="es-AR" dirty="0" err="1" smtClean="0"/>
              <a:t>aclaramiento</a:t>
            </a:r>
            <a:r>
              <a:rPr lang="es-AR" dirty="0" smtClean="0"/>
              <a:t> </a:t>
            </a:r>
            <a:r>
              <a:rPr lang="es-AR" dirty="0" err="1" smtClean="0"/>
              <a:t>mucociliar</a:t>
            </a:r>
            <a:r>
              <a:rPr lang="es-AR" dirty="0" smtClean="0"/>
              <a:t> </a:t>
            </a:r>
          </a:p>
          <a:p>
            <a:pPr>
              <a:buNone/>
            </a:pPr>
            <a:r>
              <a:rPr lang="es-AR" dirty="0" smtClean="0"/>
              <a:t>    El uso de nebulizaciones con solución salina hipertónica reduce la viscosidad del moco y produce alguna mejoría de la función pulmonar cuando se la compara con solución salina al 0.9%</a:t>
            </a:r>
          </a:p>
          <a:p>
            <a:pPr>
              <a:buNone/>
            </a:pPr>
            <a:r>
              <a:rPr lang="es-AR" dirty="0" smtClean="0"/>
              <a:t>   El manitol en forma de polvo seco inhalado a demostrado facilitar la expectoración y mejorar la calidad de vida</a:t>
            </a:r>
          </a:p>
          <a:p>
            <a:pPr>
              <a:buNone/>
            </a:pP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Monitoreo del estado nutricional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Consejo dietético</a:t>
            </a:r>
          </a:p>
          <a:p>
            <a:r>
              <a:rPr lang="es-AR" dirty="0" smtClean="0"/>
              <a:t>Suplementos orales cuando el IMC&lt;  20 o cuando hay pérdida de peso en forma aguda</a:t>
            </a:r>
          </a:p>
          <a:p>
            <a:r>
              <a:rPr lang="es-AR" dirty="0" smtClean="0"/>
              <a:t>Considerar la </a:t>
            </a:r>
            <a:r>
              <a:rPr lang="es-AR" dirty="0" err="1" smtClean="0"/>
              <a:t>nutricion</a:t>
            </a:r>
            <a:r>
              <a:rPr lang="es-AR" dirty="0" smtClean="0"/>
              <a:t> </a:t>
            </a:r>
            <a:r>
              <a:rPr lang="es-AR" dirty="0" err="1" smtClean="0"/>
              <a:t>enteral</a:t>
            </a:r>
            <a:r>
              <a:rPr lang="es-AR" dirty="0" smtClean="0"/>
              <a:t> en situaciones de stress </a:t>
            </a:r>
            <a:r>
              <a:rPr lang="es-AR" dirty="0" err="1" smtClean="0"/>
              <a:t>metabolico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Tratamiento de las </a:t>
            </a:r>
            <a:r>
              <a:rPr lang="es-AR" dirty="0" err="1" smtClean="0"/>
              <a:t>compliciones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err="1" smtClean="0"/>
              <a:t>Atelectasias</a:t>
            </a:r>
            <a:endParaRPr lang="es-AR" dirty="0" smtClean="0"/>
          </a:p>
          <a:p>
            <a:r>
              <a:rPr lang="es-AR" dirty="0" smtClean="0"/>
              <a:t>Hemoptisis</a:t>
            </a:r>
          </a:p>
          <a:p>
            <a:r>
              <a:rPr lang="es-AR" dirty="0" smtClean="0"/>
              <a:t>Insuficiencia respiratoria</a:t>
            </a:r>
            <a:endParaRPr lang="es-AR" dirty="0"/>
          </a:p>
        </p:txBody>
      </p:sp>
      <p:sp>
        <p:nvSpPr>
          <p:cNvPr id="4" name="3 Rectángulo"/>
          <p:cNvSpPr/>
          <p:nvPr/>
        </p:nvSpPr>
        <p:spPr>
          <a:xfrm>
            <a:off x="714348" y="3929066"/>
            <a:ext cx="8001056" cy="24288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 smtClean="0"/>
              <a:t>Indicaciones de tratamiento quirúrgico</a:t>
            </a:r>
          </a:p>
          <a:p>
            <a:pPr algn="ctr"/>
            <a:r>
              <a:rPr lang="es-AR" dirty="0" smtClean="0"/>
              <a:t>-Extracción de cuerpo extraño</a:t>
            </a:r>
          </a:p>
          <a:p>
            <a:pPr algn="ctr"/>
            <a:r>
              <a:rPr lang="es-AR" dirty="0" smtClean="0"/>
              <a:t>-Bronquiectasias localizadas con infecciones que no responde a </a:t>
            </a:r>
            <a:r>
              <a:rPr lang="es-AR" dirty="0" err="1" smtClean="0"/>
              <a:t>tto</a:t>
            </a:r>
            <a:r>
              <a:rPr lang="es-AR" dirty="0" smtClean="0"/>
              <a:t> </a:t>
            </a:r>
            <a:r>
              <a:rPr lang="es-AR" dirty="0" err="1" smtClean="0"/>
              <a:t>antibiotico</a:t>
            </a:r>
            <a:endParaRPr lang="es-AR" dirty="0" smtClean="0"/>
          </a:p>
          <a:p>
            <a:pPr algn="ctr"/>
            <a:r>
              <a:rPr lang="es-AR" dirty="0" smtClean="0"/>
              <a:t>-Hemoptisis grave donde fracaso la </a:t>
            </a:r>
            <a:r>
              <a:rPr lang="es-AR" dirty="0" err="1" smtClean="0"/>
              <a:t>embolización</a:t>
            </a:r>
            <a:r>
              <a:rPr lang="es-AR" dirty="0" smtClean="0"/>
              <a:t> de arterias bronquiales</a:t>
            </a:r>
          </a:p>
          <a:p>
            <a:pPr algn="ctr"/>
            <a:r>
              <a:rPr lang="es-AR" dirty="0" smtClean="0"/>
              <a:t>-Bronquiectasias </a:t>
            </a:r>
            <a:r>
              <a:rPr lang="es-AR" dirty="0" err="1" smtClean="0"/>
              <a:t>absedificadas</a:t>
            </a:r>
            <a:r>
              <a:rPr lang="es-AR" dirty="0" smtClean="0"/>
              <a:t> que no responden a </a:t>
            </a:r>
            <a:r>
              <a:rPr lang="es-AR" dirty="0" err="1" smtClean="0"/>
              <a:t>antibioticos</a:t>
            </a:r>
            <a:endParaRPr lang="es-AR" dirty="0" smtClean="0"/>
          </a:p>
          <a:p>
            <a:pPr algn="ctr"/>
            <a:r>
              <a:rPr lang="es-AR" dirty="0" smtClean="0"/>
              <a:t>-Sospecha de microorganismos resistente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43116"/>
            <a:ext cx="8229600" cy="1500198"/>
          </a:xfrm>
        </p:spPr>
        <p:txBody>
          <a:bodyPr/>
          <a:lstStyle/>
          <a:p>
            <a:r>
              <a:rPr lang="es-AR" dirty="0" smtClean="0"/>
              <a:t>  Muchas gracias 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AR" dirty="0" smtClean="0"/>
              <a:t> 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dirty="0" smtClean="0"/>
              <a:t>Objetivo del tratamiento</a:t>
            </a:r>
            <a:br>
              <a:rPr lang="es-AR" dirty="0" smtClean="0"/>
            </a:b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Control de los síntomas y severidad de la enfermedad (manejo de las secreciones, </a:t>
            </a:r>
            <a:r>
              <a:rPr lang="es-AR" dirty="0" err="1" smtClean="0"/>
              <a:t>broncoespasmo</a:t>
            </a:r>
            <a:r>
              <a:rPr lang="es-AR" dirty="0" smtClean="0"/>
              <a:t> e inflamación)</a:t>
            </a:r>
          </a:p>
          <a:p>
            <a:r>
              <a:rPr lang="es-AR" dirty="0" smtClean="0"/>
              <a:t>Prevención, diagnóstico y tratamiento precoz de las exacerbaciones infecciosas.</a:t>
            </a:r>
          </a:p>
          <a:p>
            <a:r>
              <a:rPr lang="es-AR" dirty="0" smtClean="0"/>
              <a:t>Buen manejo nutricional.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071570"/>
          </a:xfrm>
        </p:spPr>
        <p:txBody>
          <a:bodyPr>
            <a:normAutofit/>
          </a:bodyPr>
          <a:lstStyle/>
          <a:p>
            <a:r>
              <a:rPr lang="es-AR" sz="4000" dirty="0" smtClean="0"/>
              <a:t>Evaluación y seguimiento</a:t>
            </a:r>
            <a:endParaRPr lang="es-AR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20" y="1214422"/>
            <a:ext cx="8572560" cy="4911741"/>
          </a:xfrm>
        </p:spPr>
        <p:txBody>
          <a:bodyPr/>
          <a:lstStyle/>
          <a:p>
            <a:r>
              <a:rPr lang="es-AR" dirty="0" smtClean="0"/>
              <a:t>Repercusión y seguimiento de la enfermedad de base</a:t>
            </a:r>
          </a:p>
          <a:p>
            <a:r>
              <a:rPr lang="es-AR" dirty="0" smtClean="0"/>
              <a:t>Control 1-6 meses según gravedad y progresión (volumen y color del esputo, agudizaciones, disnea, complicaciones, </a:t>
            </a:r>
            <a:r>
              <a:rPr lang="es-AR" dirty="0" err="1" smtClean="0"/>
              <a:t>oximetria</a:t>
            </a:r>
            <a:r>
              <a:rPr lang="es-AR" dirty="0" smtClean="0"/>
              <a:t> digital)</a:t>
            </a:r>
          </a:p>
          <a:p>
            <a:r>
              <a:rPr lang="es-AR" dirty="0" smtClean="0"/>
              <a:t>Cultivo de esputo y antibiograma en cada control y en las exacerbaciones</a:t>
            </a:r>
          </a:p>
          <a:p>
            <a:r>
              <a:rPr lang="es-AR" dirty="0" smtClean="0"/>
              <a:t>Cultivo anual para MNT y hongos</a:t>
            </a:r>
          </a:p>
          <a:p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/>
          </a:bodyPr>
          <a:lstStyle/>
          <a:p>
            <a:r>
              <a:rPr lang="es-AR" dirty="0" err="1" smtClean="0"/>
              <a:t>Espirometría</a:t>
            </a:r>
            <a:r>
              <a:rPr lang="es-AR" dirty="0" smtClean="0"/>
              <a:t> en cada control.</a:t>
            </a:r>
          </a:p>
          <a:p>
            <a:r>
              <a:rPr lang="es-AR" dirty="0" smtClean="0"/>
              <a:t>Test de marcha de 6 minutos</a:t>
            </a:r>
          </a:p>
          <a:p>
            <a:r>
              <a:rPr lang="es-AR" dirty="0" err="1" smtClean="0"/>
              <a:t>Evalución</a:t>
            </a:r>
            <a:r>
              <a:rPr lang="es-AR" dirty="0" smtClean="0"/>
              <a:t> de inflamación sistémica </a:t>
            </a:r>
          </a:p>
          <a:p>
            <a:r>
              <a:rPr lang="es-AR" dirty="0" smtClean="0"/>
              <a:t>Estudios de imágenes para valorar el daño estructural</a:t>
            </a:r>
          </a:p>
          <a:p>
            <a:r>
              <a:rPr lang="es-AR" dirty="0" smtClean="0"/>
              <a:t>Valorar en cada control peso, IMC y pérdida de peso en el tiempo.</a:t>
            </a:r>
          </a:p>
          <a:p>
            <a:r>
              <a:rPr lang="es-AR" dirty="0" smtClean="0"/>
              <a:t>Cuestionarios de calidad de vida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dirty="0" smtClean="0"/>
              <a:t>Tratamiento de la </a:t>
            </a:r>
            <a:r>
              <a:rPr lang="es-AR" dirty="0" err="1" smtClean="0"/>
              <a:t>etiologia</a:t>
            </a:r>
            <a:r>
              <a:rPr lang="es-AR" dirty="0" smtClean="0"/>
              <a:t/>
            </a:r>
            <a:br>
              <a:rPr lang="es-AR" dirty="0" smtClean="0"/>
            </a:b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err="1" smtClean="0"/>
              <a:t>Deficit</a:t>
            </a:r>
            <a:r>
              <a:rPr lang="es-AR" dirty="0" smtClean="0"/>
              <a:t> de AC</a:t>
            </a:r>
          </a:p>
          <a:p>
            <a:r>
              <a:rPr lang="es-AR" dirty="0" smtClean="0"/>
              <a:t>ABPA</a:t>
            </a:r>
          </a:p>
          <a:p>
            <a:r>
              <a:rPr lang="es-AR" dirty="0" smtClean="0"/>
              <a:t>RGE</a:t>
            </a:r>
          </a:p>
          <a:p>
            <a:r>
              <a:rPr lang="es-AR" dirty="0" err="1" smtClean="0"/>
              <a:t>Obstruccion</a:t>
            </a:r>
            <a:r>
              <a:rPr lang="es-AR" dirty="0" smtClean="0"/>
              <a:t> bronquial</a:t>
            </a:r>
          </a:p>
          <a:p>
            <a:r>
              <a:rPr lang="es-AR" dirty="0" err="1" smtClean="0"/>
              <a:t>Deficit</a:t>
            </a:r>
            <a:r>
              <a:rPr lang="es-AR" dirty="0" smtClean="0"/>
              <a:t> de </a:t>
            </a:r>
            <a:r>
              <a:rPr lang="el-GR" dirty="0" smtClean="0"/>
              <a:t>ά</a:t>
            </a:r>
            <a:r>
              <a:rPr lang="es-AR" dirty="0" smtClean="0"/>
              <a:t>1-antiripsina</a:t>
            </a:r>
          </a:p>
          <a:p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857256"/>
          </a:xfrm>
        </p:spPr>
        <p:txBody>
          <a:bodyPr>
            <a:normAutofit fontScale="90000"/>
          </a:bodyPr>
          <a:lstStyle/>
          <a:p>
            <a:r>
              <a:rPr lang="es-AR" dirty="0" smtClean="0"/>
              <a:t>Colonización e infección bronquial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20" y="1500174"/>
            <a:ext cx="8643998" cy="4625989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s-AR" dirty="0" smtClean="0"/>
              <a:t>    Colonización: presencia de una población bacteriana en la mucosa bronquial que no induce respuesta inflamatoria, escasos síntomas, incremento de la expectoración mucosa</a:t>
            </a:r>
          </a:p>
          <a:p>
            <a:pPr>
              <a:buNone/>
            </a:pPr>
            <a:r>
              <a:rPr lang="es-AR" dirty="0" smtClean="0"/>
              <a:t>    Inicial: primer cultivo positivo, fuera de una exacerbación y no aislado en controles previos</a:t>
            </a:r>
          </a:p>
          <a:p>
            <a:pPr>
              <a:buNone/>
            </a:pPr>
            <a:r>
              <a:rPr lang="es-AR" dirty="0" smtClean="0"/>
              <a:t>    Intermitente: cultivos positivos alternantes con al menos un mes de diferencia.</a:t>
            </a:r>
          </a:p>
          <a:p>
            <a:pPr>
              <a:buNone/>
            </a:pPr>
            <a:r>
              <a:rPr lang="es-AR" dirty="0" smtClean="0"/>
              <a:t>    Crónica: cuando se detectan 3 ó más cultivos positivos consecutivos y separados por un mes en un seguimiento de 6 meses sin tratamiento antibiótico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AR" dirty="0" smtClean="0"/>
              <a:t>    Infección bronquial crónica: genera una respuesta inflamatoria que se traduce en síntomas: expectoración purulenta, </a:t>
            </a:r>
            <a:r>
              <a:rPr lang="es-AR" dirty="0" err="1" smtClean="0"/>
              <a:t>afectacion</a:t>
            </a:r>
            <a:r>
              <a:rPr lang="es-AR" dirty="0" smtClean="0"/>
              <a:t> sistémica y aumento de las exacerbaciones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Tratamiento en colonización inicial 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AR" dirty="0" smtClean="0"/>
              <a:t>Solo tratar en caso de primer aislamiento de </a:t>
            </a:r>
            <a:r>
              <a:rPr lang="es-AR" dirty="0" err="1" smtClean="0"/>
              <a:t>Pseudomona</a:t>
            </a:r>
            <a:r>
              <a:rPr lang="es-AR" dirty="0" smtClean="0"/>
              <a:t> </a:t>
            </a:r>
            <a:r>
              <a:rPr lang="es-AR" dirty="0" err="1" smtClean="0"/>
              <a:t>aeruginosa</a:t>
            </a:r>
            <a:endParaRPr lang="es-AR" dirty="0" smtClean="0"/>
          </a:p>
          <a:p>
            <a:pPr>
              <a:buNone/>
            </a:pPr>
            <a:endParaRPr lang="es-AR" dirty="0" smtClean="0"/>
          </a:p>
          <a:p>
            <a:pPr>
              <a:buNone/>
            </a:pPr>
            <a:r>
              <a:rPr lang="es-AR" dirty="0" err="1" smtClean="0"/>
              <a:t>Ciprofloxacina</a:t>
            </a:r>
            <a:r>
              <a:rPr lang="es-AR" dirty="0" smtClean="0"/>
              <a:t> 750 mg </a:t>
            </a:r>
            <a:r>
              <a:rPr lang="es-AR" dirty="0" err="1" smtClean="0"/>
              <a:t>vo</a:t>
            </a:r>
            <a:r>
              <a:rPr lang="es-AR" dirty="0" smtClean="0"/>
              <a:t>. + </a:t>
            </a:r>
            <a:r>
              <a:rPr lang="es-AR" dirty="0" err="1" smtClean="0"/>
              <a:t>antibiotico</a:t>
            </a:r>
            <a:r>
              <a:rPr lang="es-AR" dirty="0" smtClean="0"/>
              <a:t> inhalado (</a:t>
            </a:r>
            <a:r>
              <a:rPr lang="es-AR" dirty="0" err="1" smtClean="0"/>
              <a:t>colistimetato</a:t>
            </a:r>
            <a:r>
              <a:rPr lang="es-AR" dirty="0" smtClean="0"/>
              <a:t> de sodio o </a:t>
            </a:r>
            <a:r>
              <a:rPr lang="es-AR" dirty="0" err="1" smtClean="0"/>
              <a:t>tobramicina</a:t>
            </a:r>
            <a:r>
              <a:rPr lang="es-AR" dirty="0" smtClean="0"/>
              <a:t>)de 3 a 12 meses</a:t>
            </a:r>
          </a:p>
          <a:p>
            <a:pPr>
              <a:buNone/>
            </a:pPr>
            <a:r>
              <a:rPr lang="es-AR" dirty="0" smtClean="0"/>
              <a:t>Dos antibióticos IV de 14-21 días y continuar con </a:t>
            </a:r>
            <a:r>
              <a:rPr lang="es-AR" dirty="0" err="1" smtClean="0"/>
              <a:t>antibiotico</a:t>
            </a:r>
            <a:r>
              <a:rPr lang="es-AR" dirty="0" smtClean="0"/>
              <a:t> inhalado de 3 a 12 meses-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11234</TotalTime>
  <Words>860</Words>
  <Application>Microsoft Office PowerPoint</Application>
  <PresentationFormat>Presentación en pantalla (4:3)</PresentationFormat>
  <Paragraphs>99</Paragraphs>
  <Slides>24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5" baseType="lpstr">
      <vt:lpstr>Brío</vt:lpstr>
      <vt:lpstr>Tratamiento de bronquiectasias no FQ</vt:lpstr>
      <vt:lpstr>Presentación de PowerPoint</vt:lpstr>
      <vt:lpstr>Objetivo del tratamiento </vt:lpstr>
      <vt:lpstr>Evaluación y seguimiento</vt:lpstr>
      <vt:lpstr>Presentación de PowerPoint</vt:lpstr>
      <vt:lpstr>Tratamiento de la etiologia </vt:lpstr>
      <vt:lpstr>Colonización e infección bronquial</vt:lpstr>
      <vt:lpstr>Presentación de PowerPoint</vt:lpstr>
      <vt:lpstr>Tratamiento en colonización inicial </vt:lpstr>
      <vt:lpstr>Tratamiento de la colonizacion intermitente o cronica</vt:lpstr>
      <vt:lpstr>Tratamiento de la colonización inicial y de la infección crónica</vt:lpstr>
      <vt:lpstr>Tratamiento de las exacerbaciones</vt:lpstr>
      <vt:lpstr>Presentación de PowerPoint</vt:lpstr>
      <vt:lpstr>Desencadenantes de las exacerbaciones</vt:lpstr>
      <vt:lpstr>Tratamiento antibiótico</vt:lpstr>
      <vt:lpstr>Tratamiento antibiótico de las exacerbaciones</vt:lpstr>
      <vt:lpstr>Tratamiento antiinflamatorio</vt:lpstr>
      <vt:lpstr>Corticoides inhalados</vt:lpstr>
      <vt:lpstr>Uso de broncodilatadores</vt:lpstr>
      <vt:lpstr>Rehabilitacion respiratoria  y fisioterapia</vt:lpstr>
      <vt:lpstr>Agentes hiperosmolares</vt:lpstr>
      <vt:lpstr>Monitoreo del estado nutricional</vt:lpstr>
      <vt:lpstr>Tratamiento de las compliciones</vt:lpstr>
      <vt:lpstr>  Muchas gracias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Tratamiento de bronquiectasias no FQ</dc:title>
  <dc:creator>Rosana</dc:creator>
  <cp:lastModifiedBy>alquiler</cp:lastModifiedBy>
  <cp:revision>5</cp:revision>
  <dcterms:created xsi:type="dcterms:W3CDTF">2014-10-03T17:47:56Z</dcterms:created>
  <dcterms:modified xsi:type="dcterms:W3CDTF">2014-10-13T12:35:38Z</dcterms:modified>
</cp:coreProperties>
</file>