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6" r:id="rId3"/>
    <p:sldId id="257" r:id="rId4"/>
    <p:sldId id="261" r:id="rId5"/>
    <p:sldId id="284" r:id="rId6"/>
    <p:sldId id="258" r:id="rId7"/>
    <p:sldId id="262" r:id="rId8"/>
    <p:sldId id="271" r:id="rId9"/>
    <p:sldId id="272" r:id="rId10"/>
    <p:sldId id="273" r:id="rId11"/>
    <p:sldId id="264" r:id="rId12"/>
    <p:sldId id="274" r:id="rId13"/>
    <p:sldId id="275" r:id="rId14"/>
    <p:sldId id="277" r:id="rId15"/>
    <p:sldId id="278" r:id="rId16"/>
    <p:sldId id="279" r:id="rId17"/>
    <p:sldId id="281" r:id="rId18"/>
    <p:sldId id="282" r:id="rId19"/>
    <p:sldId id="285" r:id="rId20"/>
  </p:sldIdLst>
  <p:sldSz cx="12192000" cy="6858000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CF99F9-8058-4BEF-BD12-D9E549FDF611}" type="datetimeFigureOut">
              <a:rPr lang="es-ES" smtClean="0"/>
              <a:t>13/10/2014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A2264-5056-43F8-9086-422713637D27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355218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CF99F9-8058-4BEF-BD12-D9E549FDF611}" type="datetimeFigureOut">
              <a:rPr lang="es-ES" smtClean="0"/>
              <a:t>13/10/2014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A2264-5056-43F8-9086-422713637D27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050820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CF99F9-8058-4BEF-BD12-D9E549FDF611}" type="datetimeFigureOut">
              <a:rPr lang="es-ES" smtClean="0"/>
              <a:t>13/10/2014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A2264-5056-43F8-9086-422713637D27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929135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CF99F9-8058-4BEF-BD12-D9E549FDF611}" type="datetimeFigureOut">
              <a:rPr lang="es-ES" smtClean="0"/>
              <a:t>13/10/2014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A2264-5056-43F8-9086-422713637D27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2414808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CF99F9-8058-4BEF-BD12-D9E549FDF611}" type="datetimeFigureOut">
              <a:rPr lang="es-ES" smtClean="0"/>
              <a:t>13/10/2014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A2264-5056-43F8-9086-422713637D27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010858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CF99F9-8058-4BEF-BD12-D9E549FDF611}" type="datetimeFigureOut">
              <a:rPr lang="es-ES" smtClean="0"/>
              <a:t>13/10/2014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A2264-5056-43F8-9086-422713637D27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314396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CF99F9-8058-4BEF-BD12-D9E549FDF611}" type="datetimeFigureOut">
              <a:rPr lang="es-ES" smtClean="0"/>
              <a:t>13/10/2014</a:t>
            </a:fld>
            <a:endParaRPr lang="es-ES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A2264-5056-43F8-9086-422713637D27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703028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CF99F9-8058-4BEF-BD12-D9E549FDF611}" type="datetimeFigureOut">
              <a:rPr lang="es-ES" smtClean="0"/>
              <a:t>13/10/2014</a:t>
            </a:fld>
            <a:endParaRPr lang="es-E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A2264-5056-43F8-9086-422713637D27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788417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CF99F9-8058-4BEF-BD12-D9E549FDF611}" type="datetimeFigureOut">
              <a:rPr lang="es-ES" smtClean="0"/>
              <a:t>13/10/2014</a:t>
            </a:fld>
            <a:endParaRPr lang="es-ES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A2264-5056-43F8-9086-422713637D27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5471941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CF99F9-8058-4BEF-BD12-D9E549FDF611}" type="datetimeFigureOut">
              <a:rPr lang="es-ES" smtClean="0"/>
              <a:t>13/10/2014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A2264-5056-43F8-9086-422713637D27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949139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CF99F9-8058-4BEF-BD12-D9E549FDF611}" type="datetimeFigureOut">
              <a:rPr lang="es-ES" smtClean="0"/>
              <a:t>13/10/2014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A2264-5056-43F8-9086-422713637D27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966682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CF99F9-8058-4BEF-BD12-D9E549FDF611}" type="datetimeFigureOut">
              <a:rPr lang="es-ES" smtClean="0"/>
              <a:t>13/10/2014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0A2264-5056-43F8-9086-422713637D27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474791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ncbi.nlm.nih.gov/pubmed?term=Topi%C4%87%20V%5bAuthor%5d&amp;cauthor=true&amp;cauthor_uid=23092027" TargetMode="External"/><Relationship Id="rId2" Type="http://schemas.openxmlformats.org/officeDocument/2006/relationships/hyperlink" Target="http://www.ncbi.nlm.nih.gov/pubmed?term=Novovi%C4%87%20M%5bAuthor%5d&amp;cauthor=true&amp;cauthor_uid=23092027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ncbi.nlm.nih.gov/pubmed/23092027" TargetMode="Externa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ES" dirty="0"/>
              <a:t>Utilidad de la gasometría venosa frente a la arterial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4967198"/>
            <a:ext cx="9144000" cy="1655762"/>
          </a:xfrm>
        </p:spPr>
        <p:txBody>
          <a:bodyPr>
            <a:normAutofit fontScale="77500" lnSpcReduction="20000"/>
          </a:bodyPr>
          <a:lstStyle/>
          <a:p>
            <a:endParaRPr lang="es-ES" dirty="0" smtClean="0"/>
          </a:p>
          <a:p>
            <a:r>
              <a:rPr lang="es-ES" dirty="0" smtClean="0"/>
              <a:t>Eduardo </a:t>
            </a:r>
            <a:r>
              <a:rPr lang="es-ES" dirty="0"/>
              <a:t>De Vito</a:t>
            </a:r>
          </a:p>
          <a:p>
            <a:r>
              <a:rPr lang="es-ES" dirty="0"/>
              <a:t>Instituto </a:t>
            </a:r>
            <a:r>
              <a:rPr lang="es-ES" dirty="0" err="1"/>
              <a:t>Lanari</a:t>
            </a:r>
            <a:r>
              <a:rPr lang="es-ES" dirty="0"/>
              <a:t>. UBA, CONICET</a:t>
            </a:r>
          </a:p>
          <a:p>
            <a:r>
              <a:rPr lang="es-ES" dirty="0"/>
              <a:t>Centro del Parque</a:t>
            </a:r>
          </a:p>
          <a:p>
            <a:r>
              <a:rPr lang="es-ES" dirty="0"/>
              <a:t>2014</a:t>
            </a:r>
          </a:p>
        </p:txBody>
      </p:sp>
    </p:spTree>
    <p:extLst>
      <p:ext uri="{BB962C8B-B14F-4D97-AF65-F5344CB8AC3E}">
        <p14:creationId xmlns:p14="http://schemas.microsoft.com/office/powerpoint/2010/main" val="27647888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12440" y="249210"/>
            <a:ext cx="10515600" cy="1325563"/>
          </a:xfrm>
        </p:spPr>
        <p:txBody>
          <a:bodyPr>
            <a:noAutofit/>
          </a:bodyPr>
          <a:lstStyle/>
          <a:p>
            <a:r>
              <a:rPr lang="es-ES" sz="2400" dirty="0"/>
              <a:t/>
            </a:r>
            <a:br>
              <a:rPr lang="es-ES" sz="2400" dirty="0"/>
            </a:br>
            <a:r>
              <a:rPr lang="es-ES" sz="2400" u="sng" dirty="0" err="1">
                <a:hlinkClick r:id="rId2"/>
              </a:rPr>
              <a:t>Novović</a:t>
            </a:r>
            <a:r>
              <a:rPr lang="es-ES" sz="2400" u="sng" dirty="0">
                <a:hlinkClick r:id="rId2"/>
              </a:rPr>
              <a:t> M</a:t>
            </a:r>
            <a:r>
              <a:rPr lang="es-ES" sz="2400" dirty="0"/>
              <a:t>, </a:t>
            </a:r>
            <a:r>
              <a:rPr lang="es-ES" sz="2400" u="sng" dirty="0" err="1">
                <a:hlinkClick r:id="rId3"/>
              </a:rPr>
              <a:t>Topić</a:t>
            </a:r>
            <a:r>
              <a:rPr lang="es-ES" sz="2400" u="sng" dirty="0">
                <a:hlinkClick r:id="rId3"/>
              </a:rPr>
              <a:t> </a:t>
            </a:r>
            <a:r>
              <a:rPr lang="es-ES" sz="2400" u="sng" dirty="0" smtClean="0">
                <a:hlinkClick r:id="rId3"/>
              </a:rPr>
              <a:t>V</a:t>
            </a:r>
            <a:r>
              <a:rPr lang="es-ES" sz="2400" dirty="0" smtClean="0"/>
              <a:t>. </a:t>
            </a:r>
            <a:r>
              <a:rPr lang="es-ES" sz="2400" b="1" dirty="0" err="1" smtClean="0"/>
              <a:t>Correlation</a:t>
            </a:r>
            <a:r>
              <a:rPr lang="es-ES" sz="2400" b="1" dirty="0" smtClean="0"/>
              <a:t> </a:t>
            </a:r>
            <a:r>
              <a:rPr lang="es-ES" sz="2400" b="1" dirty="0" err="1"/>
              <a:t>between</a:t>
            </a:r>
            <a:r>
              <a:rPr lang="es-ES" sz="2400" b="1" dirty="0"/>
              <a:t> arterial and </a:t>
            </a:r>
            <a:r>
              <a:rPr lang="es-ES" sz="2400" b="1" dirty="0" err="1"/>
              <a:t>venous</a:t>
            </a:r>
            <a:r>
              <a:rPr lang="es-ES" sz="2400" b="1" dirty="0"/>
              <a:t> </a:t>
            </a:r>
            <a:r>
              <a:rPr lang="es-ES" sz="2400" b="1" dirty="0" err="1"/>
              <a:t>blood</a:t>
            </a:r>
            <a:r>
              <a:rPr lang="es-ES" sz="2400" b="1" dirty="0"/>
              <a:t> gas </a:t>
            </a:r>
            <a:r>
              <a:rPr lang="es-ES" sz="2400" b="1" dirty="0" err="1"/>
              <a:t>analysis</a:t>
            </a:r>
            <a:r>
              <a:rPr lang="es-ES" sz="2400" b="1" dirty="0"/>
              <a:t> </a:t>
            </a:r>
            <a:r>
              <a:rPr lang="es-ES" sz="2400" b="1" dirty="0" err="1"/>
              <a:t>parameters</a:t>
            </a:r>
            <a:r>
              <a:rPr lang="es-ES" sz="2400" b="1" dirty="0"/>
              <a:t> in </a:t>
            </a:r>
            <a:r>
              <a:rPr lang="es-ES" sz="2400" b="1" dirty="0" err="1"/>
              <a:t>patients</a:t>
            </a:r>
            <a:r>
              <a:rPr lang="es-ES" sz="2400" b="1" dirty="0"/>
              <a:t> </a:t>
            </a:r>
            <a:r>
              <a:rPr lang="es-ES" sz="2400" b="1" dirty="0" err="1"/>
              <a:t>with</a:t>
            </a:r>
            <a:r>
              <a:rPr lang="es-ES" sz="2400" b="1" dirty="0"/>
              <a:t> </a:t>
            </a:r>
            <a:r>
              <a:rPr lang="es-ES" sz="2400" b="1" dirty="0" err="1"/>
              <a:t>acute</a:t>
            </a:r>
            <a:r>
              <a:rPr lang="es-ES" sz="2400" b="1" dirty="0"/>
              <a:t> </a:t>
            </a:r>
            <a:r>
              <a:rPr lang="es-ES" sz="2400" b="1" dirty="0" err="1"/>
              <a:t>exacerbation</a:t>
            </a:r>
            <a:r>
              <a:rPr lang="es-ES" sz="2400" b="1" dirty="0"/>
              <a:t> of </a:t>
            </a:r>
            <a:r>
              <a:rPr lang="es-ES" sz="2400" b="1" dirty="0" err="1"/>
              <a:t>chronic</a:t>
            </a:r>
            <a:r>
              <a:rPr lang="es-ES" sz="2400" b="1" dirty="0"/>
              <a:t> </a:t>
            </a:r>
            <a:r>
              <a:rPr lang="es-ES" sz="2400" b="1" dirty="0" err="1"/>
              <a:t>obstructive</a:t>
            </a:r>
            <a:r>
              <a:rPr lang="es-ES" sz="2400" b="1" dirty="0"/>
              <a:t> </a:t>
            </a:r>
            <a:r>
              <a:rPr lang="es-ES" sz="2400" b="1" dirty="0" err="1"/>
              <a:t>pulmonary</a:t>
            </a:r>
            <a:r>
              <a:rPr lang="es-ES" sz="2400" b="1" dirty="0"/>
              <a:t> </a:t>
            </a:r>
            <a:r>
              <a:rPr lang="es-ES" sz="2400" b="1" dirty="0" err="1" smtClean="0"/>
              <a:t>disease</a:t>
            </a:r>
            <a:r>
              <a:rPr lang="es-ES" sz="2400" b="1" dirty="0" smtClean="0"/>
              <a:t>.</a:t>
            </a:r>
            <a:r>
              <a:rPr lang="es-ES" sz="2400" u="sng" dirty="0">
                <a:hlinkClick r:id="rId4" tooltip="Srpski arhiv za celokupno lekarstvo."/>
              </a:rPr>
              <a:t> </a:t>
            </a:r>
            <a:r>
              <a:rPr lang="es-ES" sz="2400" u="sng" dirty="0" err="1">
                <a:hlinkClick r:id="rId4" tooltip="Srpski arhiv za celokupno lekarstvo."/>
              </a:rPr>
              <a:t>Srp</a:t>
            </a:r>
            <a:r>
              <a:rPr lang="es-ES" sz="2400" u="sng" dirty="0">
                <a:hlinkClick r:id="rId4" tooltip="Srpski arhiv za celokupno lekarstvo."/>
              </a:rPr>
              <a:t> </a:t>
            </a:r>
            <a:r>
              <a:rPr lang="es-ES" sz="2400" u="sng" dirty="0" err="1">
                <a:hlinkClick r:id="rId4" tooltip="Srpski arhiv za celokupno lekarstvo."/>
              </a:rPr>
              <a:t>Arh</a:t>
            </a:r>
            <a:r>
              <a:rPr lang="es-ES" sz="2400" u="sng" dirty="0">
                <a:hlinkClick r:id="rId4" tooltip="Srpski arhiv za celokupno lekarstvo."/>
              </a:rPr>
              <a:t> </a:t>
            </a:r>
            <a:r>
              <a:rPr lang="es-ES" sz="2400" u="sng" dirty="0" err="1">
                <a:hlinkClick r:id="rId4" tooltip="Srpski arhiv za celokupno lekarstvo."/>
              </a:rPr>
              <a:t>Celok</a:t>
            </a:r>
            <a:r>
              <a:rPr lang="es-ES" sz="2400" u="sng" dirty="0">
                <a:hlinkClick r:id="rId4" tooltip="Srpski arhiv za celokupno lekarstvo."/>
              </a:rPr>
              <a:t> Lek.</a:t>
            </a:r>
            <a:r>
              <a:rPr lang="es-ES" sz="2400" dirty="0"/>
              <a:t> 2012 Jul-Aug;140(7-8):436-40</a:t>
            </a:r>
            <a:r>
              <a:rPr lang="es-ES" sz="2400" dirty="0" smtClean="0"/>
              <a:t>. </a:t>
            </a:r>
            <a:r>
              <a:rPr lang="es-ES" sz="2400" b="1" dirty="0" smtClean="0"/>
              <a:t/>
            </a:r>
            <a:br>
              <a:rPr lang="es-ES" sz="2400" b="1" dirty="0" smtClean="0"/>
            </a:br>
            <a:r>
              <a:rPr lang="es-ES" sz="2400" dirty="0" smtClean="0"/>
              <a:t>[</a:t>
            </a:r>
            <a:r>
              <a:rPr lang="es-ES" sz="2400" dirty="0" err="1"/>
              <a:t>Article</a:t>
            </a:r>
            <a:r>
              <a:rPr lang="es-ES" sz="2400" dirty="0"/>
              <a:t> in </a:t>
            </a:r>
            <a:r>
              <a:rPr lang="es-ES" sz="2400" dirty="0" err="1"/>
              <a:t>Serbian</a:t>
            </a:r>
            <a:r>
              <a:rPr lang="es-ES" sz="2400" dirty="0" smtClean="0"/>
              <a:t>]</a:t>
            </a:r>
            <a:r>
              <a:rPr lang="es-ES" sz="2400" dirty="0"/>
              <a:t/>
            </a:r>
            <a:br>
              <a:rPr lang="es-ES" sz="2400" dirty="0"/>
            </a:br>
            <a:endParaRPr lang="es-ES" sz="2400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n</a:t>
            </a:r>
            <a:r>
              <a:rPr lang="en-US" dirty="0" smtClean="0"/>
              <a:t> 47 EPOC </a:t>
            </a:r>
            <a:r>
              <a:rPr lang="en-US" dirty="0" err="1" smtClean="0"/>
              <a:t>exacerbados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err="1" smtClean="0"/>
              <a:t>Cuando</a:t>
            </a:r>
            <a:r>
              <a:rPr lang="en-US" dirty="0" smtClean="0"/>
              <a:t> </a:t>
            </a:r>
            <a:r>
              <a:rPr lang="en-US" b="1" dirty="0" smtClean="0"/>
              <a:t>no </a:t>
            </a:r>
            <a:r>
              <a:rPr lang="en-US" b="1" dirty="0" err="1" smtClean="0"/>
              <a:t>es</a:t>
            </a:r>
            <a:r>
              <a:rPr lang="en-US" b="1" dirty="0" smtClean="0"/>
              <a:t> possible </a:t>
            </a:r>
            <a:r>
              <a:rPr lang="en-US" dirty="0" err="1" smtClean="0"/>
              <a:t>obtener</a:t>
            </a:r>
            <a:r>
              <a:rPr lang="en-US" dirty="0" smtClean="0"/>
              <a:t> GA los </a:t>
            </a:r>
            <a:r>
              <a:rPr lang="en-US" dirty="0" err="1" smtClean="0"/>
              <a:t>valores</a:t>
            </a:r>
            <a:r>
              <a:rPr lang="en-US" dirty="0" smtClean="0"/>
              <a:t> de pH</a:t>
            </a:r>
            <a:r>
              <a:rPr lang="en-US" dirty="0"/>
              <a:t>, Pv,CO2 </a:t>
            </a:r>
            <a:r>
              <a:rPr lang="en-US" dirty="0" smtClean="0"/>
              <a:t>y HCO3-</a:t>
            </a:r>
            <a:r>
              <a:rPr lang="en-US" b="1" dirty="0" smtClean="0"/>
              <a:t>pueden</a:t>
            </a:r>
            <a:r>
              <a:rPr lang="en-US" dirty="0" smtClean="0"/>
              <a:t> </a:t>
            </a:r>
            <a:r>
              <a:rPr lang="en-US" dirty="0" err="1" smtClean="0"/>
              <a:t>ser</a:t>
            </a:r>
            <a:r>
              <a:rPr lang="en-US" dirty="0" smtClean="0"/>
              <a:t> </a:t>
            </a:r>
            <a:r>
              <a:rPr lang="en-US" dirty="0" err="1" smtClean="0"/>
              <a:t>alternativas</a:t>
            </a:r>
            <a:r>
              <a:rPr lang="en-US" dirty="0" smtClean="0"/>
              <a:t> a </a:t>
            </a:r>
            <a:r>
              <a:rPr lang="en-US" dirty="0" err="1" smtClean="0"/>
              <a:t>sus</a:t>
            </a:r>
            <a:r>
              <a:rPr lang="en-US" dirty="0" smtClean="0"/>
              <a:t> equivalents </a:t>
            </a:r>
            <a:r>
              <a:rPr lang="en-US" dirty="0" err="1" smtClean="0"/>
              <a:t>arteriales</a:t>
            </a:r>
            <a:r>
              <a:rPr lang="en-US" dirty="0" smtClean="0"/>
              <a:t> </a:t>
            </a:r>
            <a:r>
              <a:rPr lang="en-US" dirty="0" err="1" smtClean="0"/>
              <a:t>en</a:t>
            </a:r>
            <a:r>
              <a:rPr lang="en-US" dirty="0" smtClean="0"/>
              <a:t> la </a:t>
            </a:r>
            <a:r>
              <a:rPr lang="en-US" dirty="0" err="1" smtClean="0"/>
              <a:t>interpretación</a:t>
            </a:r>
            <a:r>
              <a:rPr lang="en-US" dirty="0" smtClean="0"/>
              <a:t> del EAB </a:t>
            </a:r>
            <a:r>
              <a:rPr lang="en-US" dirty="0" err="1" smtClean="0"/>
              <a:t>en</a:t>
            </a:r>
            <a:r>
              <a:rPr lang="en-US" dirty="0" smtClean="0"/>
              <a:t> </a:t>
            </a:r>
            <a:r>
              <a:rPr lang="en-US" dirty="0" err="1" smtClean="0"/>
              <a:t>pacientes</a:t>
            </a:r>
            <a:r>
              <a:rPr lang="en-US" dirty="0" smtClean="0"/>
              <a:t> con EPOC </a:t>
            </a:r>
            <a:r>
              <a:rPr lang="en-US" dirty="0" err="1" smtClean="0"/>
              <a:t>exacerbados</a:t>
            </a:r>
            <a:r>
              <a:rPr lang="en-US" dirty="0" smtClean="0"/>
              <a:t>.</a:t>
            </a:r>
          </a:p>
          <a:p>
            <a:endParaRPr lang="en-US" dirty="0" smtClean="0"/>
          </a:p>
          <a:p>
            <a:r>
              <a:rPr lang="en-US" b="1" dirty="0" smtClean="0">
                <a:solidFill>
                  <a:srgbClr val="FF0000"/>
                </a:solidFill>
              </a:rPr>
              <a:t>Los </a:t>
            </a:r>
            <a:r>
              <a:rPr lang="en-US" b="1" dirty="0" err="1" smtClean="0">
                <a:solidFill>
                  <a:srgbClr val="FF0000"/>
                </a:solidFill>
              </a:rPr>
              <a:t>valores</a:t>
            </a:r>
            <a:r>
              <a:rPr lang="en-US" b="1" dirty="0" smtClean="0">
                <a:solidFill>
                  <a:srgbClr val="FF0000"/>
                </a:solidFill>
              </a:rPr>
              <a:t> de PvO2 y SvO2 no </a:t>
            </a:r>
            <a:r>
              <a:rPr lang="en-US" b="1" dirty="0" err="1" smtClean="0">
                <a:solidFill>
                  <a:srgbClr val="FF0000"/>
                </a:solidFill>
              </a:rPr>
              <a:t>pueden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ser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utilizados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como</a:t>
            </a:r>
            <a:r>
              <a:rPr lang="en-US" b="1" dirty="0" smtClean="0">
                <a:solidFill>
                  <a:srgbClr val="FF0000"/>
                </a:solidFill>
              </a:rPr>
              <a:t> predictors del </a:t>
            </a:r>
            <a:r>
              <a:rPr lang="en-US" b="1" dirty="0" err="1" smtClean="0">
                <a:solidFill>
                  <a:srgbClr val="FF0000"/>
                </a:solidFill>
              </a:rPr>
              <a:t>grado</a:t>
            </a:r>
            <a:r>
              <a:rPr lang="en-US" b="1" dirty="0" smtClean="0">
                <a:solidFill>
                  <a:srgbClr val="FF0000"/>
                </a:solidFill>
              </a:rPr>
              <a:t> de </a:t>
            </a:r>
            <a:r>
              <a:rPr lang="en-US" b="1" dirty="0" err="1" smtClean="0">
                <a:solidFill>
                  <a:srgbClr val="FF0000"/>
                </a:solidFill>
              </a:rPr>
              <a:t>oxigenación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en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estos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pacientes</a:t>
            </a:r>
            <a:r>
              <a:rPr lang="en-US" b="1" dirty="0" smtClean="0">
                <a:solidFill>
                  <a:srgbClr val="FF0000"/>
                </a:solidFill>
              </a:rPr>
              <a:t>.</a:t>
            </a:r>
            <a:endParaRPr lang="es-E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0496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199" y="365125"/>
            <a:ext cx="10920211" cy="1325563"/>
          </a:xfrm>
        </p:spPr>
        <p:txBody>
          <a:bodyPr>
            <a:noAutofit/>
          </a:bodyPr>
          <a:lstStyle/>
          <a:p>
            <a:pPr algn="ctr"/>
            <a:r>
              <a:rPr lang="en-US" sz="2400" b="1" dirty="0" smtClean="0">
                <a:solidFill>
                  <a:schemeClr val="tx2"/>
                </a:solidFill>
              </a:rPr>
              <a:t>Lim </a:t>
            </a:r>
            <a:r>
              <a:rPr lang="en-US" sz="2400" b="1" dirty="0">
                <a:solidFill>
                  <a:schemeClr val="tx2"/>
                </a:solidFill>
              </a:rPr>
              <a:t>BL, Kelly A. A meta-analysis on the utility of </a:t>
            </a:r>
            <a:r>
              <a:rPr lang="en-US" sz="2400" b="1" dirty="0" smtClean="0">
                <a:solidFill>
                  <a:schemeClr val="tx2"/>
                </a:solidFill>
              </a:rPr>
              <a:t>peripheral venous </a:t>
            </a:r>
            <a:r>
              <a:rPr lang="en-US" sz="2400" b="1" dirty="0">
                <a:solidFill>
                  <a:schemeClr val="tx2"/>
                </a:solidFill>
              </a:rPr>
              <a:t>blood gas analyses in exacerbations of chronic </a:t>
            </a:r>
            <a:r>
              <a:rPr lang="en-US" sz="2400" b="1" dirty="0" smtClean="0">
                <a:solidFill>
                  <a:schemeClr val="tx2"/>
                </a:solidFill>
              </a:rPr>
              <a:t>obstructive pulmonary </a:t>
            </a:r>
            <a:r>
              <a:rPr lang="en-US" sz="2400" b="1" dirty="0">
                <a:solidFill>
                  <a:schemeClr val="tx2"/>
                </a:solidFill>
              </a:rPr>
              <a:t>disease in the emergency department. </a:t>
            </a:r>
            <a:r>
              <a:rPr lang="en-US" sz="2400" b="1" i="1" dirty="0" err="1">
                <a:solidFill>
                  <a:schemeClr val="tx2"/>
                </a:solidFill>
              </a:rPr>
              <a:t>Eur</a:t>
            </a:r>
            <a:r>
              <a:rPr lang="en-US" sz="2400" b="1" i="1" dirty="0">
                <a:solidFill>
                  <a:schemeClr val="tx2"/>
                </a:solidFill>
              </a:rPr>
              <a:t> J </a:t>
            </a:r>
            <a:r>
              <a:rPr lang="en-US" sz="2400" b="1" i="1" dirty="0" err="1">
                <a:solidFill>
                  <a:schemeClr val="tx2"/>
                </a:solidFill>
              </a:rPr>
              <a:t>Emerg</a:t>
            </a:r>
            <a:r>
              <a:rPr lang="en-US" sz="2400" b="1" i="1" dirty="0">
                <a:solidFill>
                  <a:schemeClr val="tx2"/>
                </a:solidFill>
              </a:rPr>
              <a:t> Med </a:t>
            </a:r>
            <a:r>
              <a:rPr lang="en-US" sz="2400" b="1" dirty="0" smtClean="0">
                <a:solidFill>
                  <a:schemeClr val="tx2"/>
                </a:solidFill>
              </a:rPr>
              <a:t>2010; 17:246-248.</a:t>
            </a:r>
            <a:endParaRPr lang="es-ES" sz="2400" b="1" dirty="0">
              <a:solidFill>
                <a:schemeClr val="tx2"/>
              </a:solidFill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244700" y="1716445"/>
            <a:ext cx="11706894" cy="4877537"/>
          </a:xfrm>
        </p:spPr>
        <p:txBody>
          <a:bodyPr>
            <a:normAutofit fontScale="92500" lnSpcReduction="10000"/>
          </a:bodyPr>
          <a:lstStyle/>
          <a:p>
            <a:r>
              <a:rPr lang="en-US" sz="2400" dirty="0" smtClean="0"/>
              <a:t>EPOC </a:t>
            </a:r>
            <a:r>
              <a:rPr lang="en-US" sz="2400" dirty="0" err="1" smtClean="0"/>
              <a:t>exacerbado</a:t>
            </a:r>
            <a:r>
              <a:rPr lang="en-US" sz="2400" dirty="0" smtClean="0"/>
              <a:t> </a:t>
            </a:r>
            <a:r>
              <a:rPr lang="en-US" sz="2400" dirty="0" err="1" smtClean="0"/>
              <a:t>en</a:t>
            </a:r>
            <a:r>
              <a:rPr lang="en-US" sz="2400" dirty="0" smtClean="0"/>
              <a:t> </a:t>
            </a:r>
            <a:r>
              <a:rPr lang="en-US" sz="2400" dirty="0" err="1" smtClean="0"/>
              <a:t>guardia</a:t>
            </a:r>
            <a:r>
              <a:rPr lang="en-US" sz="2400" dirty="0" smtClean="0"/>
              <a:t>, </a:t>
            </a:r>
            <a:r>
              <a:rPr lang="en-US" sz="2400" dirty="0" err="1" smtClean="0"/>
              <a:t>ensayos</a:t>
            </a:r>
            <a:r>
              <a:rPr lang="en-US" sz="2400" dirty="0" smtClean="0"/>
              <a:t> </a:t>
            </a:r>
            <a:r>
              <a:rPr lang="en-US" sz="2400" dirty="0" err="1" smtClean="0"/>
              <a:t>prospectivos</a:t>
            </a:r>
            <a:r>
              <a:rPr lang="en-US" sz="2400" dirty="0" smtClean="0"/>
              <a:t> </a:t>
            </a:r>
            <a:r>
              <a:rPr lang="en-US" sz="2400" dirty="0" err="1" smtClean="0"/>
              <a:t>en</a:t>
            </a:r>
            <a:r>
              <a:rPr lang="en-US" sz="2400" dirty="0" smtClean="0"/>
              <a:t> Ingles.</a:t>
            </a:r>
          </a:p>
          <a:p>
            <a:r>
              <a:rPr lang="en-US" sz="2400" dirty="0" err="1" smtClean="0"/>
              <a:t>Diferencias</a:t>
            </a:r>
            <a:r>
              <a:rPr lang="en-US" sz="2400" dirty="0" smtClean="0"/>
              <a:t> </a:t>
            </a:r>
            <a:r>
              <a:rPr lang="en-US" sz="2400" dirty="0" err="1" smtClean="0"/>
              <a:t>promedio</a:t>
            </a:r>
            <a:r>
              <a:rPr lang="en-US" sz="2400" dirty="0" smtClean="0"/>
              <a:t> y/o </a:t>
            </a:r>
            <a:r>
              <a:rPr lang="en-US" sz="2400" dirty="0" err="1" smtClean="0"/>
              <a:t>límites</a:t>
            </a:r>
            <a:r>
              <a:rPr lang="en-US" sz="2400" dirty="0" smtClean="0"/>
              <a:t> de </a:t>
            </a:r>
            <a:r>
              <a:rPr lang="en-US" sz="2400" dirty="0" err="1" smtClean="0"/>
              <a:t>acuerdo</a:t>
            </a:r>
            <a:r>
              <a:rPr lang="en-US" sz="2400" dirty="0" smtClean="0"/>
              <a:t> (</a:t>
            </a:r>
            <a:r>
              <a:rPr lang="en-US" sz="2400" i="1" dirty="0" smtClean="0"/>
              <a:t>agreement 95 %</a:t>
            </a:r>
            <a:r>
              <a:rPr lang="en-US" sz="2400" dirty="0" smtClean="0"/>
              <a:t>), 89 </a:t>
            </a:r>
            <a:r>
              <a:rPr lang="en-US" sz="2400" dirty="0" err="1" smtClean="0"/>
              <a:t>artículos</a:t>
            </a:r>
            <a:r>
              <a:rPr lang="en-US" sz="2400" dirty="0" smtClean="0"/>
              <a:t>, 6 ”</a:t>
            </a:r>
            <a:r>
              <a:rPr lang="en-US" sz="2400" dirty="0" err="1" smtClean="0"/>
              <a:t>relevantes</a:t>
            </a:r>
            <a:r>
              <a:rPr lang="en-US" sz="2400" dirty="0" smtClean="0"/>
              <a:t>”.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		</a:t>
            </a:r>
            <a:r>
              <a:rPr lang="en-US" b="1" dirty="0" err="1" smtClean="0"/>
              <a:t>Diferencias</a:t>
            </a:r>
            <a:r>
              <a:rPr lang="en-US" b="1" dirty="0" smtClean="0"/>
              <a:t>					Bland &amp; Altman (95 %)</a:t>
            </a:r>
          </a:p>
          <a:p>
            <a:pPr marL="0" indent="0">
              <a:buNone/>
            </a:pPr>
            <a:r>
              <a:rPr lang="en-US" dirty="0" smtClean="0"/>
              <a:t> PCO2		5.92 mmHg					-</a:t>
            </a:r>
            <a:r>
              <a:rPr lang="en-US" dirty="0"/>
              <a:t>17 </a:t>
            </a:r>
            <a:r>
              <a:rPr lang="en-US" dirty="0" smtClean="0"/>
              <a:t>   a  </a:t>
            </a:r>
            <a:r>
              <a:rPr lang="en-US" dirty="0"/>
              <a:t>26 mmHg</a:t>
            </a:r>
          </a:p>
          <a:p>
            <a:pPr marL="0" indent="0">
              <a:buNone/>
            </a:pPr>
            <a:r>
              <a:rPr lang="en-US" dirty="0" smtClean="0"/>
              <a:t> pH		0.028						-</a:t>
            </a:r>
            <a:r>
              <a:rPr lang="en-US" dirty="0"/>
              <a:t>0.10 a </a:t>
            </a:r>
            <a:r>
              <a:rPr lang="en-US" dirty="0" smtClean="0"/>
              <a:t> 0.08	</a:t>
            </a:r>
          </a:p>
          <a:p>
            <a:pPr marL="0" indent="0">
              <a:buNone/>
            </a:pPr>
            <a:r>
              <a:rPr lang="en-US" dirty="0" smtClean="0"/>
              <a:t>HCO3-		1.34 </a:t>
            </a:r>
            <a:r>
              <a:rPr lang="en-US" dirty="0" err="1" smtClean="0"/>
              <a:t>mEq</a:t>
            </a:r>
            <a:r>
              <a:rPr lang="en-US" dirty="0" smtClean="0"/>
              <a:t>/l					-3.5   a  3.5 </a:t>
            </a:r>
            <a:r>
              <a:rPr lang="en-US" dirty="0" err="1" smtClean="0"/>
              <a:t>mEq</a:t>
            </a:r>
            <a:r>
              <a:rPr lang="en-US" dirty="0" smtClean="0"/>
              <a:t>/l</a:t>
            </a:r>
          </a:p>
          <a:p>
            <a:pPr marL="0" indent="0">
              <a:buNone/>
            </a:pPr>
            <a:r>
              <a:rPr lang="en-US" dirty="0" smtClean="0"/>
              <a:t>PO2</a:t>
            </a:r>
            <a:r>
              <a:rPr lang="en-US" dirty="0"/>
              <a:t>		18.65 mmHg	</a:t>
            </a: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Corte para hypercapnia		30 a 46 mmHg</a:t>
            </a:r>
          </a:p>
          <a:p>
            <a:pPr marL="0" indent="0">
              <a:buNone/>
            </a:pPr>
            <a:r>
              <a:rPr lang="en-US" dirty="0" err="1" smtClean="0">
                <a:solidFill>
                  <a:srgbClr val="FF0000"/>
                </a:solidFill>
              </a:rPr>
              <a:t>Tratamiento</a:t>
            </a:r>
            <a:r>
              <a:rPr lang="en-US" dirty="0" smtClean="0">
                <a:solidFill>
                  <a:srgbClr val="FF0000"/>
                </a:solidFill>
              </a:rPr>
              <a:t> y/o </a:t>
            </a:r>
            <a:r>
              <a:rPr lang="en-US" dirty="0" err="1" smtClean="0">
                <a:solidFill>
                  <a:srgbClr val="FF0000"/>
                </a:solidFill>
              </a:rPr>
              <a:t>evolución</a:t>
            </a:r>
            <a:r>
              <a:rPr lang="en-US" dirty="0" smtClean="0">
                <a:solidFill>
                  <a:srgbClr val="FF0000"/>
                </a:solidFill>
              </a:rPr>
              <a:t>		no hay </a:t>
            </a:r>
            <a:r>
              <a:rPr lang="en-US" dirty="0" err="1" smtClean="0">
                <a:solidFill>
                  <a:srgbClr val="FF0000"/>
                </a:solidFill>
              </a:rPr>
              <a:t>estudios</a:t>
            </a:r>
            <a:endParaRPr lang="en-US" dirty="0" smtClean="0">
              <a:solidFill>
                <a:srgbClr val="FF0000"/>
              </a:solidFill>
            </a:endParaRPr>
          </a:p>
          <a:p>
            <a:pPr marL="457200" lvl="1" indent="0">
              <a:buNone/>
            </a:pPr>
            <a:endParaRPr lang="en-US" dirty="0" smtClean="0"/>
          </a:p>
          <a:p>
            <a:endParaRPr lang="es-ES" dirty="0"/>
          </a:p>
          <a:p>
            <a:endParaRPr lang="es-ES" dirty="0" smtClean="0"/>
          </a:p>
          <a:p>
            <a:endParaRPr lang="es-ES" dirty="0" smtClean="0"/>
          </a:p>
        </p:txBody>
      </p:sp>
    </p:spTree>
    <p:extLst>
      <p:ext uri="{BB962C8B-B14F-4D97-AF65-F5344CB8AC3E}">
        <p14:creationId xmlns:p14="http://schemas.microsoft.com/office/powerpoint/2010/main" val="286231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2400" b="1" dirty="0">
                <a:solidFill>
                  <a:schemeClr val="tx2"/>
                </a:solidFill>
              </a:rPr>
              <a:t>Lim BL, Kelly A. A meta-analysis on the utility of peripheral venous blood gas analyses in exacerbations of chronic obstructive pulmonary disease in the emergency department. </a:t>
            </a:r>
            <a:r>
              <a:rPr lang="en-US" sz="2400" b="1" i="1" dirty="0" err="1">
                <a:solidFill>
                  <a:schemeClr val="tx2"/>
                </a:solidFill>
              </a:rPr>
              <a:t>Eur</a:t>
            </a:r>
            <a:r>
              <a:rPr lang="en-US" sz="2400" b="1" i="1" dirty="0">
                <a:solidFill>
                  <a:schemeClr val="tx2"/>
                </a:solidFill>
              </a:rPr>
              <a:t> J </a:t>
            </a:r>
            <a:r>
              <a:rPr lang="en-US" sz="2400" b="1" i="1" dirty="0" err="1">
                <a:solidFill>
                  <a:schemeClr val="tx2"/>
                </a:solidFill>
              </a:rPr>
              <a:t>Emerg</a:t>
            </a:r>
            <a:r>
              <a:rPr lang="en-US" sz="2400" b="1" i="1" dirty="0">
                <a:solidFill>
                  <a:schemeClr val="tx2"/>
                </a:solidFill>
              </a:rPr>
              <a:t> Med </a:t>
            </a:r>
            <a:r>
              <a:rPr lang="en-US" sz="2400" b="1" dirty="0">
                <a:solidFill>
                  <a:schemeClr val="tx2"/>
                </a:solidFill>
              </a:rPr>
              <a:t>2010;17:246-248.</a:t>
            </a:r>
            <a:endParaRPr lang="es-ES" sz="2400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457200" lvl="1" indent="0">
              <a:buNone/>
            </a:pPr>
            <a:r>
              <a:rPr lang="en-US" b="1" dirty="0" err="1" smtClean="0"/>
              <a:t>Reumen</a:t>
            </a:r>
            <a:r>
              <a:rPr lang="en-US" b="1" dirty="0" smtClean="0"/>
              <a:t>:</a:t>
            </a:r>
            <a:r>
              <a:rPr lang="en-US" dirty="0" smtClean="0"/>
              <a:t> 	pH </a:t>
            </a:r>
            <a:r>
              <a:rPr lang="en-US" dirty="0"/>
              <a:t>y </a:t>
            </a:r>
            <a:r>
              <a:rPr lang="en-US" dirty="0" smtClean="0"/>
              <a:t>HCO3- 			</a:t>
            </a:r>
            <a:r>
              <a:rPr lang="en-US" dirty="0" err="1" smtClean="0"/>
              <a:t>muy</a:t>
            </a:r>
            <a:r>
              <a:rPr lang="en-US" dirty="0" smtClean="0"/>
              <a:t> </a:t>
            </a:r>
            <a:r>
              <a:rPr lang="en-US" dirty="0" err="1"/>
              <a:t>similares</a:t>
            </a:r>
            <a:r>
              <a:rPr lang="en-US" dirty="0"/>
              <a:t> </a:t>
            </a:r>
          </a:p>
          <a:p>
            <a:pPr marL="457200" lvl="1" indent="0">
              <a:buNone/>
            </a:pPr>
            <a:r>
              <a:rPr lang="en-US" dirty="0" smtClean="0"/>
              <a:t>		PO2 </a:t>
            </a:r>
            <a:r>
              <a:rPr lang="en-US" dirty="0"/>
              <a:t>y </a:t>
            </a:r>
            <a:r>
              <a:rPr lang="en-US" dirty="0" smtClean="0"/>
              <a:t>PCO2			</a:t>
            </a:r>
            <a:r>
              <a:rPr lang="en-US" dirty="0" err="1" smtClean="0"/>
              <a:t>muy</a:t>
            </a:r>
            <a:r>
              <a:rPr lang="en-US" dirty="0" smtClean="0"/>
              <a:t> </a:t>
            </a:r>
            <a:r>
              <a:rPr lang="en-US" dirty="0" err="1"/>
              <a:t>diferentes</a:t>
            </a:r>
            <a:r>
              <a:rPr lang="en-US" dirty="0"/>
              <a:t> </a:t>
            </a:r>
            <a:endParaRPr lang="en-US" dirty="0" smtClean="0"/>
          </a:p>
          <a:p>
            <a:pPr marL="457200" lvl="1" indent="0">
              <a:buNone/>
            </a:pPr>
            <a:endParaRPr lang="en-US" dirty="0"/>
          </a:p>
          <a:p>
            <a:pPr marL="457200" lvl="1" indent="0">
              <a:buNone/>
            </a:pPr>
            <a:endParaRPr lang="en-US" dirty="0" smtClean="0"/>
          </a:p>
          <a:p>
            <a:pPr marL="457200" lvl="1" indent="0" algn="ctr">
              <a:buNone/>
            </a:pPr>
            <a:r>
              <a:rPr lang="en-US" sz="3200" b="1" dirty="0">
                <a:solidFill>
                  <a:schemeClr val="tx2"/>
                </a:solidFill>
              </a:rPr>
              <a:t>L</a:t>
            </a:r>
            <a:r>
              <a:rPr lang="en-US" sz="3200" b="1" dirty="0" smtClean="0">
                <a:solidFill>
                  <a:schemeClr val="tx2"/>
                </a:solidFill>
              </a:rPr>
              <a:t>a </a:t>
            </a:r>
            <a:r>
              <a:rPr lang="en-US" sz="3200" b="1" dirty="0" err="1" smtClean="0">
                <a:solidFill>
                  <a:schemeClr val="tx2"/>
                </a:solidFill>
              </a:rPr>
              <a:t>evidencia</a:t>
            </a:r>
            <a:r>
              <a:rPr lang="en-US" sz="3200" b="1" dirty="0" smtClean="0">
                <a:solidFill>
                  <a:schemeClr val="tx2"/>
                </a:solidFill>
              </a:rPr>
              <a:t> </a:t>
            </a:r>
            <a:r>
              <a:rPr lang="en-US" sz="3200" b="1" dirty="0" err="1" smtClean="0">
                <a:solidFill>
                  <a:schemeClr val="tx2"/>
                </a:solidFill>
              </a:rPr>
              <a:t>disponible</a:t>
            </a:r>
            <a:r>
              <a:rPr lang="en-US" sz="3200" b="1" dirty="0" smtClean="0">
                <a:solidFill>
                  <a:schemeClr val="tx2"/>
                </a:solidFill>
              </a:rPr>
              <a:t> </a:t>
            </a:r>
            <a:r>
              <a:rPr lang="en-US" sz="3200" b="1" dirty="0" err="1" smtClean="0">
                <a:solidFill>
                  <a:schemeClr val="tx2"/>
                </a:solidFill>
              </a:rPr>
              <a:t>sugiere</a:t>
            </a:r>
            <a:r>
              <a:rPr lang="en-US" sz="3200" b="1" dirty="0" smtClean="0">
                <a:solidFill>
                  <a:schemeClr val="tx2"/>
                </a:solidFill>
              </a:rPr>
              <a:t> </a:t>
            </a:r>
            <a:r>
              <a:rPr lang="en-US" sz="3200" b="1" dirty="0" err="1" smtClean="0">
                <a:solidFill>
                  <a:schemeClr val="tx2"/>
                </a:solidFill>
              </a:rPr>
              <a:t>que</a:t>
            </a:r>
            <a:r>
              <a:rPr lang="en-US" sz="3200" b="1" dirty="0" smtClean="0">
                <a:solidFill>
                  <a:schemeClr val="tx2"/>
                </a:solidFill>
              </a:rPr>
              <a:t> </a:t>
            </a:r>
            <a:r>
              <a:rPr lang="en-US" sz="3200" b="1" dirty="0" err="1" smtClean="0">
                <a:solidFill>
                  <a:schemeClr val="tx2"/>
                </a:solidFill>
              </a:rPr>
              <a:t>existe</a:t>
            </a:r>
            <a:r>
              <a:rPr lang="en-US" sz="3200" b="1" dirty="0" smtClean="0">
                <a:solidFill>
                  <a:schemeClr val="tx2"/>
                </a:solidFill>
              </a:rPr>
              <a:t> </a:t>
            </a:r>
            <a:r>
              <a:rPr lang="en-US" sz="3200" b="1" dirty="0" err="1" smtClean="0">
                <a:solidFill>
                  <a:schemeClr val="tx2"/>
                </a:solidFill>
              </a:rPr>
              <a:t>una</a:t>
            </a:r>
            <a:r>
              <a:rPr lang="en-US" sz="3200" b="1" dirty="0" smtClean="0">
                <a:solidFill>
                  <a:schemeClr val="tx2"/>
                </a:solidFill>
              </a:rPr>
              <a:t> </a:t>
            </a:r>
            <a:r>
              <a:rPr lang="en-US" sz="3200" b="1" dirty="0" err="1" smtClean="0">
                <a:solidFill>
                  <a:schemeClr val="tx2"/>
                </a:solidFill>
              </a:rPr>
              <a:t>buena</a:t>
            </a:r>
            <a:r>
              <a:rPr lang="en-US" sz="3200" b="1" dirty="0" smtClean="0">
                <a:solidFill>
                  <a:schemeClr val="tx2"/>
                </a:solidFill>
              </a:rPr>
              <a:t> </a:t>
            </a:r>
            <a:r>
              <a:rPr lang="en-US" sz="3200" b="1" dirty="0" err="1" smtClean="0">
                <a:solidFill>
                  <a:schemeClr val="tx2"/>
                </a:solidFill>
              </a:rPr>
              <a:t>concordancia</a:t>
            </a:r>
            <a:r>
              <a:rPr lang="en-US" sz="3200" b="1" dirty="0" smtClean="0">
                <a:solidFill>
                  <a:schemeClr val="tx2"/>
                </a:solidFill>
              </a:rPr>
              <a:t> para pH y HCO</a:t>
            </a:r>
            <a:r>
              <a:rPr lang="en-US" sz="3200" b="1" baseline="-25000" dirty="0" smtClean="0">
                <a:solidFill>
                  <a:schemeClr val="tx2"/>
                </a:solidFill>
              </a:rPr>
              <a:t>3</a:t>
            </a:r>
            <a:r>
              <a:rPr lang="en-US" sz="3200" b="1" dirty="0">
                <a:solidFill>
                  <a:schemeClr val="tx2"/>
                </a:solidFill>
              </a:rPr>
              <a:t> </a:t>
            </a:r>
            <a:r>
              <a:rPr lang="en-US" sz="3200" b="1" dirty="0" err="1" smtClean="0">
                <a:solidFill>
                  <a:schemeClr val="tx2"/>
                </a:solidFill>
              </a:rPr>
              <a:t>en</a:t>
            </a:r>
            <a:r>
              <a:rPr lang="en-US" sz="3200" b="1" dirty="0" smtClean="0">
                <a:solidFill>
                  <a:schemeClr val="tx2"/>
                </a:solidFill>
              </a:rPr>
              <a:t> </a:t>
            </a:r>
            <a:r>
              <a:rPr lang="en-US" sz="3200" b="1" dirty="0" err="1" smtClean="0">
                <a:solidFill>
                  <a:schemeClr val="tx2"/>
                </a:solidFill>
              </a:rPr>
              <a:t>pacientes</a:t>
            </a:r>
            <a:r>
              <a:rPr lang="en-US" sz="3200" b="1" dirty="0" smtClean="0">
                <a:solidFill>
                  <a:schemeClr val="tx2"/>
                </a:solidFill>
              </a:rPr>
              <a:t> con EPOC, </a:t>
            </a:r>
            <a:r>
              <a:rPr lang="en-US" sz="3200" b="1" dirty="0" err="1" smtClean="0">
                <a:solidFill>
                  <a:srgbClr val="FF0000"/>
                </a:solidFill>
              </a:rPr>
              <a:t>pero</a:t>
            </a:r>
            <a:r>
              <a:rPr lang="en-US" sz="3200" b="1" dirty="0" smtClean="0">
                <a:solidFill>
                  <a:srgbClr val="FF0000"/>
                </a:solidFill>
              </a:rPr>
              <a:t> no para pO</a:t>
            </a:r>
            <a:r>
              <a:rPr lang="en-US" sz="3200" b="1" baseline="-25000" dirty="0" smtClean="0">
                <a:solidFill>
                  <a:srgbClr val="FF0000"/>
                </a:solidFill>
              </a:rPr>
              <a:t>2</a:t>
            </a:r>
            <a:r>
              <a:rPr lang="en-US" sz="3200" b="1" dirty="0">
                <a:solidFill>
                  <a:srgbClr val="FF0000"/>
                </a:solidFill>
              </a:rPr>
              <a:t> </a:t>
            </a:r>
            <a:r>
              <a:rPr lang="en-US" sz="3200" b="1" dirty="0" smtClean="0">
                <a:solidFill>
                  <a:srgbClr val="FF0000"/>
                </a:solidFill>
              </a:rPr>
              <a:t>y </a:t>
            </a:r>
            <a:r>
              <a:rPr lang="en-US" sz="3200" b="1" dirty="0">
                <a:solidFill>
                  <a:srgbClr val="FF0000"/>
                </a:solidFill>
              </a:rPr>
              <a:t>pCO</a:t>
            </a:r>
            <a:r>
              <a:rPr lang="en-US" sz="3200" b="1" baseline="-25000" dirty="0">
                <a:solidFill>
                  <a:srgbClr val="FF0000"/>
                </a:solidFill>
              </a:rPr>
              <a:t>2</a:t>
            </a:r>
            <a:r>
              <a:rPr lang="en-US" sz="3200" b="1" dirty="0">
                <a:solidFill>
                  <a:srgbClr val="FF0000"/>
                </a:solidFill>
              </a:rPr>
              <a:t>. </a:t>
            </a:r>
            <a:endParaRPr lang="en-US" sz="3200" b="1" dirty="0" smtClean="0">
              <a:solidFill>
                <a:srgbClr val="FF0000"/>
              </a:solidFill>
            </a:endParaRPr>
          </a:p>
          <a:p>
            <a:pPr marL="457200" lvl="1" indent="0" algn="ctr">
              <a:buNone/>
            </a:pPr>
            <a:endParaRPr lang="en-US" sz="3200" b="1" dirty="0">
              <a:solidFill>
                <a:schemeClr val="tx2"/>
              </a:solidFill>
            </a:endParaRPr>
          </a:p>
          <a:p>
            <a:pPr marL="457200" lvl="1" indent="0" algn="ctr">
              <a:buNone/>
            </a:pPr>
            <a:r>
              <a:rPr lang="en-US" sz="3200" b="1" dirty="0" smtClean="0">
                <a:solidFill>
                  <a:srgbClr val="FF0000"/>
                </a:solidFill>
              </a:rPr>
              <a:t>La </a:t>
            </a:r>
            <a:r>
              <a:rPr lang="en-US" sz="3200" b="1" dirty="0" err="1" smtClean="0">
                <a:solidFill>
                  <a:srgbClr val="FF0000"/>
                </a:solidFill>
              </a:rPr>
              <a:t>utilización</a:t>
            </a:r>
            <a:r>
              <a:rPr lang="en-US" sz="3200" b="1" dirty="0" smtClean="0">
                <a:solidFill>
                  <a:srgbClr val="FF0000"/>
                </a:solidFill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</a:rPr>
              <a:t>clínica</a:t>
            </a:r>
            <a:r>
              <a:rPr lang="en-US" sz="3200" b="1" dirty="0" smtClean="0">
                <a:solidFill>
                  <a:srgbClr val="FF0000"/>
                </a:solidFill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</a:rPr>
              <a:t>generalizada</a:t>
            </a:r>
            <a:r>
              <a:rPr lang="en-US" sz="3200" b="1" dirty="0" smtClean="0">
                <a:solidFill>
                  <a:srgbClr val="FF0000"/>
                </a:solidFill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</a:rPr>
              <a:t>es</a:t>
            </a:r>
            <a:r>
              <a:rPr lang="en-US" sz="3200" b="1" dirty="0" smtClean="0">
                <a:solidFill>
                  <a:srgbClr val="FF0000"/>
                </a:solidFill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</a:rPr>
              <a:t>limitada</a:t>
            </a:r>
            <a:r>
              <a:rPr lang="en-US" sz="3200" b="1" dirty="0" smtClean="0">
                <a:solidFill>
                  <a:srgbClr val="FF0000"/>
                </a:solidFill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</a:rPr>
              <a:t>debido</a:t>
            </a:r>
            <a:r>
              <a:rPr lang="en-US" sz="3200" b="1" dirty="0" smtClean="0">
                <a:solidFill>
                  <a:srgbClr val="FF0000"/>
                </a:solidFill>
              </a:rPr>
              <a:t> a la </a:t>
            </a:r>
            <a:r>
              <a:rPr lang="en-US" sz="3200" b="1" dirty="0" err="1" smtClean="0">
                <a:solidFill>
                  <a:srgbClr val="FF0000"/>
                </a:solidFill>
              </a:rPr>
              <a:t>falta</a:t>
            </a:r>
            <a:r>
              <a:rPr lang="en-US" sz="3200" b="1" dirty="0" smtClean="0">
                <a:solidFill>
                  <a:srgbClr val="FF0000"/>
                </a:solidFill>
              </a:rPr>
              <a:t> de </a:t>
            </a:r>
            <a:r>
              <a:rPr lang="en-US" sz="3200" b="1" dirty="0" err="1" smtClean="0">
                <a:solidFill>
                  <a:srgbClr val="FF0000"/>
                </a:solidFill>
              </a:rPr>
              <a:t>estudios</a:t>
            </a:r>
            <a:r>
              <a:rPr lang="en-US" sz="3200" b="1" dirty="0" smtClean="0">
                <a:solidFill>
                  <a:srgbClr val="FF0000"/>
                </a:solidFill>
              </a:rPr>
              <a:t> de </a:t>
            </a:r>
            <a:r>
              <a:rPr lang="en-US" sz="3200" b="1" dirty="0" err="1" smtClean="0">
                <a:solidFill>
                  <a:srgbClr val="FF0000"/>
                </a:solidFill>
              </a:rPr>
              <a:t>validación</a:t>
            </a:r>
            <a:r>
              <a:rPr lang="en-US" sz="3200" b="1" dirty="0" smtClean="0">
                <a:solidFill>
                  <a:srgbClr val="FF0000"/>
                </a:solidFill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</a:rPr>
              <a:t>sobre</a:t>
            </a:r>
            <a:r>
              <a:rPr lang="en-US" sz="3200" b="1" dirty="0" smtClean="0">
                <a:solidFill>
                  <a:srgbClr val="FF0000"/>
                </a:solidFill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</a:rPr>
              <a:t>evolución</a:t>
            </a:r>
            <a:r>
              <a:rPr lang="en-US" sz="3200" b="1" dirty="0" smtClean="0">
                <a:solidFill>
                  <a:srgbClr val="FF0000"/>
                </a:solidFill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</a:rPr>
              <a:t>clínica</a:t>
            </a:r>
            <a:r>
              <a:rPr lang="en-US" sz="3200" b="1" dirty="0" smtClean="0">
                <a:solidFill>
                  <a:srgbClr val="FF0000"/>
                </a:solidFill>
              </a:rPr>
              <a:t>.</a:t>
            </a:r>
            <a:endParaRPr lang="en-US" sz="3200" b="1" dirty="0">
              <a:solidFill>
                <a:srgbClr val="FF0000"/>
              </a:solidFill>
            </a:endParaRPr>
          </a:p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0363746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426073" y="1993052"/>
            <a:ext cx="11353800" cy="4351338"/>
          </a:xfrm>
        </p:spPr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r>
              <a:rPr lang="en-US" sz="2200" dirty="0" err="1" smtClean="0"/>
              <a:t>Insuficiencia</a:t>
            </a:r>
            <a:r>
              <a:rPr lang="en-US" sz="2200" dirty="0" smtClean="0"/>
              <a:t> </a:t>
            </a:r>
            <a:r>
              <a:rPr lang="en-US" sz="2200" dirty="0" err="1" smtClean="0"/>
              <a:t>respiratoria</a:t>
            </a:r>
            <a:r>
              <a:rPr lang="en-US" sz="2200" dirty="0" smtClean="0"/>
              <a:t> y </a:t>
            </a:r>
            <a:r>
              <a:rPr lang="en-US" sz="2200" dirty="0" err="1" smtClean="0"/>
              <a:t>compromiso</a:t>
            </a:r>
            <a:r>
              <a:rPr lang="en-US" sz="2200" dirty="0" smtClean="0"/>
              <a:t> </a:t>
            </a:r>
            <a:r>
              <a:rPr lang="en-US" sz="2200" dirty="0" err="1" smtClean="0"/>
              <a:t>ventilatorio</a:t>
            </a:r>
            <a:r>
              <a:rPr lang="en-US" sz="2200" dirty="0" smtClean="0"/>
              <a:t> “</a:t>
            </a:r>
            <a:r>
              <a:rPr lang="en-US" sz="2200" dirty="0" err="1" smtClean="0"/>
              <a:t>potencial</a:t>
            </a:r>
            <a:r>
              <a:rPr lang="en-US" sz="2200" dirty="0" smtClean="0"/>
              <a:t>” , </a:t>
            </a:r>
          </a:p>
          <a:p>
            <a:pPr marL="0" indent="0" algn="ctr">
              <a:buNone/>
            </a:pPr>
            <a:r>
              <a:rPr lang="en-US" sz="2200" dirty="0" smtClean="0"/>
              <a:t>¿</a:t>
            </a:r>
            <a:r>
              <a:rPr lang="en-US" sz="2200" dirty="0" err="1" smtClean="0"/>
              <a:t>En</a:t>
            </a:r>
            <a:r>
              <a:rPr lang="en-US" sz="2200" dirty="0" smtClean="0"/>
              <a:t> </a:t>
            </a:r>
            <a:r>
              <a:rPr lang="en-US" sz="2200" dirty="0" err="1" smtClean="0"/>
              <a:t>qué</a:t>
            </a:r>
            <a:r>
              <a:rPr lang="en-US" sz="2200" dirty="0" smtClean="0"/>
              <a:t> </a:t>
            </a:r>
            <a:r>
              <a:rPr lang="en-US" sz="2200" dirty="0" err="1" smtClean="0"/>
              <a:t>medida</a:t>
            </a:r>
            <a:r>
              <a:rPr lang="en-US" sz="2200" dirty="0" smtClean="0"/>
              <a:t> la PCO2 y el pH  </a:t>
            </a:r>
            <a:r>
              <a:rPr lang="en-US" sz="2200" dirty="0" err="1" smtClean="0"/>
              <a:t>venoso</a:t>
            </a:r>
            <a:r>
              <a:rPr lang="en-US" sz="2200" dirty="0" smtClean="0"/>
              <a:t> </a:t>
            </a:r>
            <a:r>
              <a:rPr lang="en-US" sz="2200" dirty="0" err="1" smtClean="0"/>
              <a:t>remplaza</a:t>
            </a:r>
            <a:r>
              <a:rPr lang="en-US" sz="2200" dirty="0" smtClean="0"/>
              <a:t> al arterial </a:t>
            </a:r>
            <a:r>
              <a:rPr lang="en-US" sz="2200" dirty="0" err="1" smtClean="0"/>
              <a:t>en</a:t>
            </a:r>
            <a:r>
              <a:rPr lang="en-US" sz="2200" dirty="0" smtClean="0"/>
              <a:t> la IRA?</a:t>
            </a:r>
          </a:p>
          <a:p>
            <a:pPr marL="0" indent="0" algn="ctr">
              <a:buNone/>
            </a:pPr>
            <a:r>
              <a:rPr lang="en-US" sz="2200" dirty="0" smtClean="0"/>
              <a:t> ¿Corte de PvO2 50 mmHg  para </a:t>
            </a:r>
            <a:r>
              <a:rPr lang="en-US" sz="2200" dirty="0" err="1" smtClean="0"/>
              <a:t>excluir</a:t>
            </a:r>
            <a:r>
              <a:rPr lang="en-US" sz="2200" dirty="0" smtClean="0"/>
              <a:t> hypercapnia </a:t>
            </a:r>
            <a:r>
              <a:rPr lang="en-US" sz="2200" dirty="0" err="1" smtClean="0"/>
              <a:t>significativa</a:t>
            </a:r>
            <a:r>
              <a:rPr lang="en-US" sz="2200" dirty="0" smtClean="0"/>
              <a:t>?</a:t>
            </a:r>
          </a:p>
          <a:p>
            <a:pPr marL="0" indent="0" algn="ctr">
              <a:buNone/>
            </a:pPr>
            <a:r>
              <a:rPr lang="en-US" sz="2200" dirty="0" smtClean="0"/>
              <a:t>196 </a:t>
            </a:r>
            <a:r>
              <a:rPr lang="en-US" sz="2200" dirty="0" err="1" smtClean="0"/>
              <a:t>muestras</a:t>
            </a:r>
            <a:r>
              <a:rPr lang="en-US" sz="2200" dirty="0" smtClean="0"/>
              <a:t>,  56 </a:t>
            </a:r>
            <a:r>
              <a:rPr lang="en-US" sz="2200" dirty="0"/>
              <a:t>(29%) </a:t>
            </a:r>
            <a:r>
              <a:rPr lang="en-US" sz="2200" dirty="0" smtClean="0"/>
              <a:t>con hypercapnia. </a:t>
            </a:r>
          </a:p>
          <a:p>
            <a:endParaRPr lang="en-US" sz="2200" dirty="0" smtClean="0"/>
          </a:p>
          <a:p>
            <a:r>
              <a:rPr lang="en-US" dirty="0" smtClean="0"/>
              <a:t>pH </a:t>
            </a:r>
            <a:r>
              <a:rPr lang="en-US" dirty="0" err="1" smtClean="0"/>
              <a:t>muy</a:t>
            </a:r>
            <a:r>
              <a:rPr lang="en-US" dirty="0" smtClean="0"/>
              <a:t> </a:t>
            </a:r>
            <a:r>
              <a:rPr lang="en-US" dirty="0" err="1" smtClean="0"/>
              <a:t>buena</a:t>
            </a:r>
            <a:r>
              <a:rPr lang="en-US" dirty="0" smtClean="0"/>
              <a:t> </a:t>
            </a:r>
            <a:r>
              <a:rPr lang="en-US" dirty="0" err="1" smtClean="0"/>
              <a:t>concordancia</a:t>
            </a:r>
            <a:r>
              <a:rPr lang="en-US" dirty="0" smtClean="0"/>
              <a:t>	- 0.034 </a:t>
            </a:r>
            <a:r>
              <a:rPr lang="en-US" dirty="0" err="1" smtClean="0"/>
              <a:t>unidades</a:t>
            </a:r>
            <a:r>
              <a:rPr lang="en-US" dirty="0" smtClean="0"/>
              <a:t>. 		</a:t>
            </a:r>
            <a:r>
              <a:rPr lang="en-US" dirty="0" err="1" smtClean="0"/>
              <a:t>sustituto</a:t>
            </a:r>
            <a:r>
              <a:rPr lang="en-US" dirty="0" smtClean="0"/>
              <a:t> </a:t>
            </a:r>
            <a:r>
              <a:rPr lang="en-US" dirty="0" err="1" smtClean="0"/>
              <a:t>aceptable</a:t>
            </a:r>
            <a:endParaRPr lang="en-US" dirty="0" smtClean="0"/>
          </a:p>
          <a:p>
            <a:r>
              <a:rPr lang="en-US" dirty="0" smtClean="0">
                <a:solidFill>
                  <a:srgbClr val="FF0000"/>
                </a:solidFill>
              </a:rPr>
              <a:t>PCO2 </a:t>
            </a:r>
            <a:r>
              <a:rPr lang="en-US" dirty="0" err="1" smtClean="0">
                <a:solidFill>
                  <a:srgbClr val="FF0000"/>
                </a:solidFill>
              </a:rPr>
              <a:t>concordancia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menor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smtClean="0">
                <a:solidFill>
                  <a:srgbClr val="FF0000"/>
                </a:solidFill>
              </a:rPr>
              <a:t>	+ 5.8 </a:t>
            </a:r>
            <a:r>
              <a:rPr lang="en-US" dirty="0">
                <a:solidFill>
                  <a:srgbClr val="FF0000"/>
                </a:solidFill>
              </a:rPr>
              <a:t>mm </a:t>
            </a:r>
            <a:r>
              <a:rPr lang="en-US" dirty="0" smtClean="0">
                <a:solidFill>
                  <a:srgbClr val="FF0000"/>
                </a:solidFill>
              </a:rPr>
              <a:t>Hg (−</a:t>
            </a:r>
            <a:r>
              <a:rPr lang="en-US" dirty="0">
                <a:solidFill>
                  <a:srgbClr val="FF0000"/>
                </a:solidFill>
              </a:rPr>
              <a:t>8.8 to +</a:t>
            </a:r>
            <a:r>
              <a:rPr lang="en-US" dirty="0" smtClean="0">
                <a:solidFill>
                  <a:srgbClr val="FF0000"/>
                </a:solidFill>
              </a:rPr>
              <a:t>20.5). 	</a:t>
            </a:r>
            <a:r>
              <a:rPr lang="en-US" dirty="0" err="1" smtClean="0">
                <a:solidFill>
                  <a:srgbClr val="FF0000"/>
                </a:solidFill>
              </a:rPr>
              <a:t>inaceptable</a:t>
            </a:r>
            <a:endParaRPr lang="en-US" dirty="0" smtClean="0">
              <a:solidFill>
                <a:srgbClr val="FF0000"/>
              </a:solidFill>
            </a:endParaRPr>
          </a:p>
          <a:p>
            <a:endParaRPr lang="en-US" dirty="0"/>
          </a:p>
          <a:p>
            <a:r>
              <a:rPr lang="en-US" dirty="0" smtClean="0"/>
              <a:t>ROC </a:t>
            </a:r>
            <a:r>
              <a:rPr lang="en-US" b="1" dirty="0" smtClean="0"/>
              <a:t>PvCO</a:t>
            </a:r>
            <a:r>
              <a:rPr lang="en-US" b="1" baseline="-25000" dirty="0" smtClean="0"/>
              <a:t>2</a:t>
            </a:r>
            <a:r>
              <a:rPr lang="en-US" dirty="0"/>
              <a:t> </a:t>
            </a:r>
            <a:r>
              <a:rPr lang="en-US" dirty="0" err="1" smtClean="0"/>
              <a:t>corte</a:t>
            </a:r>
            <a:r>
              <a:rPr lang="en-US" dirty="0" smtClean="0"/>
              <a:t> de 45 mmHg para </a:t>
            </a:r>
            <a:r>
              <a:rPr lang="en-US" dirty="0" err="1" smtClean="0"/>
              <a:t>detección</a:t>
            </a:r>
            <a:r>
              <a:rPr lang="en-US" dirty="0" smtClean="0"/>
              <a:t> de </a:t>
            </a:r>
            <a:r>
              <a:rPr lang="en-US" dirty="0" err="1" smtClean="0"/>
              <a:t>hipercapnia</a:t>
            </a:r>
            <a:r>
              <a:rPr lang="en-US" dirty="0" smtClean="0"/>
              <a:t>: </a:t>
            </a:r>
          </a:p>
          <a:p>
            <a:pPr lvl="1"/>
            <a:r>
              <a:rPr lang="en-US" dirty="0" err="1" smtClean="0"/>
              <a:t>Sensibilidad</a:t>
            </a:r>
            <a:r>
              <a:rPr lang="en-US" dirty="0" smtClean="0"/>
              <a:t> 100 %, </a:t>
            </a:r>
            <a:r>
              <a:rPr lang="en-US" dirty="0" err="1" smtClean="0"/>
              <a:t>Especificidad</a:t>
            </a:r>
            <a:r>
              <a:rPr lang="en-US" dirty="0" smtClean="0"/>
              <a:t> 57 % </a:t>
            </a:r>
          </a:p>
          <a:p>
            <a:pPr lvl="1"/>
            <a:r>
              <a:rPr lang="en-US" dirty="0" smtClean="0"/>
              <a:t>PvCO2 </a:t>
            </a:r>
            <a:r>
              <a:rPr lang="en-US" dirty="0" err="1" smtClean="0"/>
              <a:t>puede</a:t>
            </a:r>
            <a:r>
              <a:rPr lang="en-US" dirty="0" smtClean="0"/>
              <a:t> </a:t>
            </a:r>
            <a:r>
              <a:rPr lang="en-US" dirty="0" err="1" smtClean="0"/>
              <a:t>ser</a:t>
            </a:r>
            <a:r>
              <a:rPr lang="en-US" dirty="0" smtClean="0"/>
              <a:t> </a:t>
            </a:r>
            <a:r>
              <a:rPr lang="en-US" dirty="0" err="1" smtClean="0"/>
              <a:t>usado</a:t>
            </a:r>
            <a:r>
              <a:rPr lang="en-US" dirty="0" smtClean="0"/>
              <a:t> </a:t>
            </a:r>
            <a:r>
              <a:rPr lang="en-US" dirty="0" err="1" smtClean="0"/>
              <a:t>como</a:t>
            </a:r>
            <a:r>
              <a:rPr lang="en-US" dirty="0" smtClean="0"/>
              <a:t> </a:t>
            </a:r>
            <a:r>
              <a:rPr lang="en-US" dirty="0" err="1" smtClean="0"/>
              <a:t>sreening</a:t>
            </a:r>
            <a:r>
              <a:rPr lang="en-US" dirty="0" smtClean="0"/>
              <a:t> para hypercapnia  con </a:t>
            </a:r>
            <a:r>
              <a:rPr lang="en-US" dirty="0" err="1" smtClean="0"/>
              <a:t>corte</a:t>
            </a:r>
            <a:r>
              <a:rPr lang="en-US" dirty="0" smtClean="0"/>
              <a:t> </a:t>
            </a:r>
            <a:r>
              <a:rPr lang="en-US" dirty="0" smtClean="0"/>
              <a:t>de </a:t>
            </a:r>
            <a:r>
              <a:rPr lang="en-US" dirty="0" smtClean="0"/>
              <a:t>45 mmHg.</a:t>
            </a:r>
            <a:endParaRPr lang="es-ES" dirty="0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 rotWithShape="1">
          <a:blip r:embed="rId2"/>
          <a:srcRect l="15125" t="37632" r="34196" b="39480"/>
          <a:stretch/>
        </p:blipFill>
        <p:spPr>
          <a:xfrm>
            <a:off x="2653049" y="115908"/>
            <a:ext cx="6593983" cy="16742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5656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2"/>
          <a:srcRect l="22351" t="20554" r="24001" b="9551"/>
          <a:stretch/>
        </p:blipFill>
        <p:spPr>
          <a:xfrm>
            <a:off x="1429557" y="240610"/>
            <a:ext cx="8796270" cy="6443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97806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490468" y="1825625"/>
            <a:ext cx="11139152" cy="4884268"/>
          </a:xfrm>
        </p:spPr>
        <p:txBody>
          <a:bodyPr>
            <a:normAutofit/>
          </a:bodyPr>
          <a:lstStyle/>
          <a:p>
            <a:r>
              <a:rPr lang="es-ES" b="1" dirty="0" smtClean="0">
                <a:solidFill>
                  <a:schemeClr val="accent6">
                    <a:lumMod val="50000"/>
                  </a:schemeClr>
                </a:solidFill>
              </a:rPr>
              <a:t>Gases arteriales</a:t>
            </a:r>
            <a:r>
              <a:rPr lang="es-ES" dirty="0" smtClean="0">
                <a:solidFill>
                  <a:schemeClr val="accent6">
                    <a:lumMod val="50000"/>
                  </a:schemeClr>
                </a:solidFill>
              </a:rPr>
              <a:t>. Evaluación de estado ventilatorio, EAB y oxigenación.</a:t>
            </a:r>
          </a:p>
          <a:p>
            <a:endParaRPr lang="es-ES" dirty="0" smtClean="0">
              <a:solidFill>
                <a:schemeClr val="accent6">
                  <a:lumMod val="50000"/>
                </a:schemeClr>
              </a:solidFill>
            </a:endParaRPr>
          </a:p>
          <a:p>
            <a:r>
              <a:rPr lang="es-ES" b="1" dirty="0" smtClean="0">
                <a:solidFill>
                  <a:schemeClr val="accent6">
                    <a:lumMod val="50000"/>
                  </a:schemeClr>
                </a:solidFill>
              </a:rPr>
              <a:t>Hemoximetría.</a:t>
            </a:r>
            <a:r>
              <a:rPr lang="es-ES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endParaRPr lang="es-ES" dirty="0" smtClean="0">
              <a:solidFill>
                <a:schemeClr val="accent6">
                  <a:lumMod val="50000"/>
                </a:schemeClr>
              </a:solidFill>
            </a:endParaRPr>
          </a:p>
          <a:p>
            <a:pPr lvl="1"/>
            <a:r>
              <a:rPr lang="es-ES" dirty="0" smtClean="0">
                <a:solidFill>
                  <a:schemeClr val="accent6">
                    <a:lumMod val="50000"/>
                  </a:schemeClr>
                </a:solidFill>
              </a:rPr>
              <a:t>Impacto </a:t>
            </a:r>
            <a:r>
              <a:rPr lang="es-ES" dirty="0" smtClean="0">
                <a:solidFill>
                  <a:schemeClr val="accent6">
                    <a:lumMod val="50000"/>
                  </a:schemeClr>
                </a:solidFill>
              </a:rPr>
              <a:t>sobre la oxigenación de la presencia de </a:t>
            </a:r>
            <a:r>
              <a:rPr lang="es-ES" dirty="0" err="1" smtClean="0">
                <a:solidFill>
                  <a:schemeClr val="accent6">
                    <a:lumMod val="50000"/>
                  </a:schemeClr>
                </a:solidFill>
              </a:rPr>
              <a:t>dishemoglobinas</a:t>
            </a:r>
            <a:r>
              <a:rPr lang="es-ES" dirty="0" smtClean="0">
                <a:solidFill>
                  <a:schemeClr val="accent6">
                    <a:lumMod val="50000"/>
                  </a:schemeClr>
                </a:solidFill>
              </a:rPr>
              <a:t>.</a:t>
            </a:r>
          </a:p>
          <a:p>
            <a:pPr lvl="1"/>
            <a:r>
              <a:rPr lang="es-ES" dirty="0" smtClean="0">
                <a:solidFill>
                  <a:schemeClr val="accent6">
                    <a:lumMod val="50000"/>
                  </a:schemeClr>
                </a:solidFill>
              </a:rPr>
              <a:t>Detección </a:t>
            </a:r>
            <a:r>
              <a:rPr lang="es-ES" dirty="0">
                <a:solidFill>
                  <a:schemeClr val="accent6">
                    <a:lumMod val="50000"/>
                  </a:schemeClr>
                </a:solidFill>
              </a:rPr>
              <a:t>y evaluación de </a:t>
            </a:r>
            <a:r>
              <a:rPr lang="es-ES" dirty="0" err="1">
                <a:solidFill>
                  <a:schemeClr val="accent6">
                    <a:lumMod val="50000"/>
                  </a:schemeClr>
                </a:solidFill>
              </a:rPr>
              <a:t>shunt</a:t>
            </a:r>
            <a:r>
              <a:rPr lang="es-ES" dirty="0">
                <a:solidFill>
                  <a:schemeClr val="accent6">
                    <a:lumMod val="50000"/>
                  </a:schemeClr>
                </a:solidFill>
              </a:rPr>
              <a:t> durante cateterización cardíaca. </a:t>
            </a:r>
          </a:p>
          <a:p>
            <a:endParaRPr lang="es-ES" dirty="0" smtClean="0">
              <a:solidFill>
                <a:schemeClr val="accent6">
                  <a:lumMod val="50000"/>
                </a:schemeClr>
              </a:solidFill>
            </a:endParaRPr>
          </a:p>
          <a:p>
            <a:r>
              <a:rPr lang="es-ES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s-ES" b="1" dirty="0" smtClean="0">
                <a:solidFill>
                  <a:schemeClr val="accent6">
                    <a:lumMod val="50000"/>
                  </a:schemeClr>
                </a:solidFill>
              </a:rPr>
              <a:t>Gases arteriales y </a:t>
            </a:r>
            <a:r>
              <a:rPr lang="es-ES" b="1" dirty="0" err="1" smtClean="0">
                <a:solidFill>
                  <a:schemeClr val="accent6">
                    <a:lumMod val="50000"/>
                  </a:schemeClr>
                </a:solidFill>
              </a:rPr>
              <a:t>hemoximetría</a:t>
            </a:r>
            <a:r>
              <a:rPr lang="es-ES" b="1" dirty="0" smtClean="0">
                <a:solidFill>
                  <a:schemeClr val="accent6">
                    <a:lumMod val="50000"/>
                  </a:schemeClr>
                </a:solidFill>
              </a:rPr>
              <a:t>.</a:t>
            </a:r>
            <a:r>
              <a:rPr lang="es-ES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endParaRPr lang="es-ES" dirty="0" smtClean="0">
              <a:solidFill>
                <a:schemeClr val="accent6">
                  <a:lumMod val="50000"/>
                </a:schemeClr>
              </a:solidFill>
            </a:endParaRPr>
          </a:p>
          <a:p>
            <a:pPr lvl="1"/>
            <a:r>
              <a:rPr lang="es-ES" dirty="0" smtClean="0">
                <a:solidFill>
                  <a:schemeClr val="accent6">
                    <a:lumMod val="50000"/>
                  </a:schemeClr>
                </a:solidFill>
              </a:rPr>
              <a:t>respuesta </a:t>
            </a:r>
            <a:r>
              <a:rPr lang="es-ES" dirty="0" smtClean="0">
                <a:solidFill>
                  <a:schemeClr val="accent6">
                    <a:lumMod val="50000"/>
                  </a:schemeClr>
                </a:solidFill>
              </a:rPr>
              <a:t>del paciente a intervenciones </a:t>
            </a:r>
            <a:r>
              <a:rPr lang="es-ES" dirty="0" smtClean="0">
                <a:solidFill>
                  <a:schemeClr val="accent6">
                    <a:lumMod val="50000"/>
                  </a:schemeClr>
                </a:solidFill>
              </a:rPr>
              <a:t>terapéuticas.</a:t>
            </a:r>
          </a:p>
          <a:p>
            <a:pPr lvl="1"/>
            <a:r>
              <a:rPr lang="es-ES" dirty="0" smtClean="0">
                <a:solidFill>
                  <a:schemeClr val="accent6">
                    <a:lumMod val="50000"/>
                  </a:schemeClr>
                </a:solidFill>
              </a:rPr>
              <a:t>evaluación </a:t>
            </a:r>
            <a:r>
              <a:rPr lang="es-ES" dirty="0" smtClean="0">
                <a:solidFill>
                  <a:schemeClr val="accent6">
                    <a:lumMod val="50000"/>
                  </a:schemeClr>
                </a:solidFill>
              </a:rPr>
              <a:t>de severidad y progresión de una condición cardiopulmonar </a:t>
            </a:r>
            <a:r>
              <a:rPr lang="es-ES" dirty="0" smtClean="0">
                <a:solidFill>
                  <a:schemeClr val="accent6">
                    <a:lumMod val="50000"/>
                  </a:schemeClr>
                </a:solidFill>
              </a:rPr>
              <a:t>conocida.</a:t>
            </a:r>
          </a:p>
          <a:p>
            <a:pPr lvl="1"/>
            <a:r>
              <a:rPr lang="es-ES" dirty="0" smtClean="0">
                <a:solidFill>
                  <a:schemeClr val="accent6">
                    <a:lumMod val="50000"/>
                  </a:schemeClr>
                </a:solidFill>
              </a:rPr>
              <a:t>consumo </a:t>
            </a:r>
            <a:r>
              <a:rPr lang="es-ES" dirty="0">
                <a:solidFill>
                  <a:schemeClr val="accent6">
                    <a:lumMod val="50000"/>
                  </a:schemeClr>
                </a:solidFill>
              </a:rPr>
              <a:t>de oxígeno en etapas terapéuticas tempranas. </a:t>
            </a:r>
          </a:p>
          <a:p>
            <a:endParaRPr lang="es-ES" dirty="0">
              <a:solidFill>
                <a:schemeClr val="accent6">
                  <a:lumMod val="50000"/>
                </a:schemeClr>
              </a:solidFill>
            </a:endParaRPr>
          </a:p>
          <a:p>
            <a:endParaRPr lang="es-ES" dirty="0" smtClean="0">
              <a:solidFill>
                <a:schemeClr val="accent6">
                  <a:lumMod val="50000"/>
                </a:schemeClr>
              </a:solidFill>
            </a:endParaRPr>
          </a:p>
          <a:p>
            <a:endParaRPr lang="es-ES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2"/>
          <a:srcRect l="22549" t="20203" r="27168" b="59903"/>
          <a:stretch/>
        </p:blipFill>
        <p:spPr>
          <a:xfrm>
            <a:off x="180306" y="177127"/>
            <a:ext cx="6542468" cy="1455313"/>
          </a:xfrm>
          <a:prstGeom prst="rect">
            <a:avLst/>
          </a:prstGeom>
        </p:spPr>
      </p:pic>
      <p:sp>
        <p:nvSpPr>
          <p:cNvPr id="5" name="CuadroTexto 4"/>
          <p:cNvSpPr txBox="1"/>
          <p:nvPr/>
        </p:nvSpPr>
        <p:spPr>
          <a:xfrm>
            <a:off x="8126571" y="660082"/>
            <a:ext cx="288675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800" b="1" dirty="0" smtClean="0">
                <a:solidFill>
                  <a:schemeClr val="accent6">
                    <a:lumMod val="75000"/>
                  </a:schemeClr>
                </a:solidFill>
              </a:rPr>
              <a:t>Recomendaciones</a:t>
            </a:r>
            <a:endParaRPr lang="es-ES" sz="2800" b="1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38627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 b="1" dirty="0" smtClean="0">
              <a:solidFill>
                <a:srgbClr val="C00000"/>
              </a:solidFill>
            </a:endParaRPr>
          </a:p>
          <a:p>
            <a:r>
              <a:rPr lang="es-ES" b="1" dirty="0" smtClean="0">
                <a:solidFill>
                  <a:srgbClr val="C00000"/>
                </a:solidFill>
              </a:rPr>
              <a:t>Sangre capilar.</a:t>
            </a:r>
            <a:r>
              <a:rPr lang="es-ES" dirty="0" smtClean="0">
                <a:solidFill>
                  <a:srgbClr val="C00000"/>
                </a:solidFill>
              </a:rPr>
              <a:t> No debe usarse para evaluar la oxigenación.</a:t>
            </a:r>
          </a:p>
          <a:p>
            <a:endParaRPr lang="es-ES" dirty="0">
              <a:solidFill>
                <a:srgbClr val="C00000"/>
              </a:solidFill>
            </a:endParaRPr>
          </a:p>
          <a:p>
            <a:r>
              <a:rPr lang="es-ES" b="1" dirty="0" smtClean="0">
                <a:solidFill>
                  <a:srgbClr val="C00000"/>
                </a:solidFill>
              </a:rPr>
              <a:t>PO2 venosa. </a:t>
            </a:r>
            <a:r>
              <a:rPr lang="es-ES" dirty="0" smtClean="0">
                <a:solidFill>
                  <a:srgbClr val="C00000"/>
                </a:solidFill>
              </a:rPr>
              <a:t>No reemplaza a la PaO2.</a:t>
            </a:r>
          </a:p>
          <a:p>
            <a:endParaRPr lang="es-ES" dirty="0">
              <a:solidFill>
                <a:srgbClr val="C00000"/>
              </a:solidFill>
            </a:endParaRPr>
          </a:p>
          <a:p>
            <a:r>
              <a:rPr lang="es-ES" b="1" dirty="0" smtClean="0">
                <a:solidFill>
                  <a:srgbClr val="C00000"/>
                </a:solidFill>
              </a:rPr>
              <a:t>PCO2 y pH venoso. </a:t>
            </a:r>
            <a:r>
              <a:rPr lang="es-ES" dirty="0" smtClean="0">
                <a:solidFill>
                  <a:srgbClr val="C00000"/>
                </a:solidFill>
              </a:rPr>
              <a:t>No es sustituto de los arteriales.</a:t>
            </a:r>
            <a:endParaRPr lang="es-ES" dirty="0">
              <a:solidFill>
                <a:srgbClr val="C00000"/>
              </a:solidFill>
            </a:endParaRP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2"/>
          <a:srcRect l="22549" t="20203" r="27168" b="59903"/>
          <a:stretch/>
        </p:blipFill>
        <p:spPr>
          <a:xfrm>
            <a:off x="180306" y="177127"/>
            <a:ext cx="6542468" cy="1455313"/>
          </a:xfrm>
          <a:prstGeom prst="rect">
            <a:avLst/>
          </a:prstGeom>
        </p:spPr>
      </p:pic>
      <p:sp>
        <p:nvSpPr>
          <p:cNvPr id="5" name="CuadroTexto 4"/>
          <p:cNvSpPr txBox="1"/>
          <p:nvPr/>
        </p:nvSpPr>
        <p:spPr>
          <a:xfrm>
            <a:off x="8126571" y="660082"/>
            <a:ext cx="276293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800" b="1" dirty="0" smtClean="0">
                <a:solidFill>
                  <a:srgbClr val="C00000"/>
                </a:solidFill>
              </a:rPr>
              <a:t>No recomendado</a:t>
            </a:r>
            <a:endParaRPr lang="es-ES" sz="28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1761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838200" y="1812746"/>
            <a:ext cx="10515600" cy="4351338"/>
          </a:xfrm>
        </p:spPr>
        <p:txBody>
          <a:bodyPr>
            <a:normAutofit/>
          </a:bodyPr>
          <a:lstStyle/>
          <a:p>
            <a:r>
              <a:rPr lang="es-ES" sz="3600" dirty="0" smtClean="0"/>
              <a:t>Gases venosos periféricos:</a:t>
            </a:r>
          </a:p>
          <a:p>
            <a:pPr lvl="1"/>
            <a:r>
              <a:rPr lang="es-ES" sz="3200" dirty="0" smtClean="0"/>
              <a:t>Pueden ser utilizados en la evaluación de:</a:t>
            </a:r>
          </a:p>
          <a:p>
            <a:pPr lvl="1"/>
            <a:endParaRPr lang="es-ES" sz="3200" dirty="0"/>
          </a:p>
          <a:p>
            <a:pPr lvl="2"/>
            <a:r>
              <a:rPr lang="es-ES" sz="2800" dirty="0" smtClean="0"/>
              <a:t>Pacientes con uremia</a:t>
            </a:r>
          </a:p>
          <a:p>
            <a:pPr lvl="2"/>
            <a:r>
              <a:rPr lang="es-ES" sz="2800" dirty="0" smtClean="0"/>
              <a:t>Pacientes con </a:t>
            </a:r>
            <a:r>
              <a:rPr lang="es-ES" sz="2800" dirty="0" err="1" smtClean="0"/>
              <a:t>cetoacidosis</a:t>
            </a:r>
            <a:r>
              <a:rPr lang="es-ES" sz="2800" dirty="0" smtClean="0"/>
              <a:t> diabética</a:t>
            </a:r>
          </a:p>
          <a:p>
            <a:pPr lvl="2"/>
            <a:endParaRPr lang="es-ES" sz="2800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2"/>
          <a:srcRect l="22549" t="20203" r="27168" b="59903"/>
          <a:stretch/>
        </p:blipFill>
        <p:spPr>
          <a:xfrm>
            <a:off x="180306" y="177127"/>
            <a:ext cx="6542468" cy="1455313"/>
          </a:xfrm>
          <a:prstGeom prst="rect">
            <a:avLst/>
          </a:prstGeom>
        </p:spPr>
      </p:pic>
      <p:sp>
        <p:nvSpPr>
          <p:cNvPr id="5" name="CuadroTexto 4"/>
          <p:cNvSpPr txBox="1"/>
          <p:nvPr/>
        </p:nvSpPr>
        <p:spPr>
          <a:xfrm>
            <a:off x="8126571" y="660082"/>
            <a:ext cx="259590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800" b="1" dirty="0" smtClean="0"/>
              <a:t>Según pacientes</a:t>
            </a:r>
            <a:endParaRPr lang="es-ES" sz="2800" b="1" dirty="0"/>
          </a:p>
        </p:txBody>
      </p:sp>
    </p:spTree>
    <p:extLst>
      <p:ext uri="{BB962C8B-B14F-4D97-AF65-F5344CB8AC3E}">
        <p14:creationId xmlns:p14="http://schemas.microsoft.com/office/powerpoint/2010/main" val="17626447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es-ES" b="1" dirty="0" smtClean="0">
                <a:solidFill>
                  <a:schemeClr val="tx2"/>
                </a:solidFill>
              </a:rPr>
              <a:t>¿Por qué  se propone la punción venosa periférica ?</a:t>
            </a:r>
            <a:r>
              <a:rPr lang="en-US" b="1" dirty="0">
                <a:solidFill>
                  <a:schemeClr val="tx2"/>
                </a:solidFill>
              </a:rPr>
              <a:t> </a:t>
            </a:r>
            <a:r>
              <a:rPr lang="en-US" sz="2700" b="1" dirty="0">
                <a:solidFill>
                  <a:schemeClr val="tx2"/>
                </a:solidFill>
              </a:rPr>
              <a:t>Emmett M. Simple and mixed acid-base disorders. </a:t>
            </a:r>
            <a:r>
              <a:rPr lang="es-ES" sz="2700" b="1" dirty="0" err="1">
                <a:solidFill>
                  <a:schemeClr val="tx2"/>
                </a:solidFill>
              </a:rPr>
              <a:t>UpToDate</a:t>
            </a:r>
            <a:r>
              <a:rPr lang="es-ES" sz="2700" b="1" dirty="0">
                <a:solidFill>
                  <a:schemeClr val="tx2"/>
                </a:solidFill>
              </a:rPr>
              <a:t>  nov 3, 2011</a:t>
            </a:r>
            <a:r>
              <a:rPr lang="es-ES" sz="2700" b="1" dirty="0" smtClean="0">
                <a:solidFill>
                  <a:schemeClr val="tx2"/>
                </a:solidFill>
              </a:rPr>
              <a:t>.</a:t>
            </a:r>
            <a:endParaRPr lang="es-ES" b="1" dirty="0">
              <a:solidFill>
                <a:schemeClr val="tx2"/>
              </a:solidFill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819874"/>
          </a:xfrm>
        </p:spPr>
        <p:txBody>
          <a:bodyPr>
            <a:normAutofit fontScale="92500" lnSpcReduction="20000"/>
          </a:bodyPr>
          <a:lstStyle/>
          <a:p>
            <a:r>
              <a:rPr lang="es-ES" dirty="0" smtClean="0"/>
              <a:t>Alternativa </a:t>
            </a:r>
            <a:r>
              <a:rPr lang="es-ES" dirty="0"/>
              <a:t>menos invasiva que las medida de arterial. </a:t>
            </a:r>
            <a:endParaRPr lang="es-ES" dirty="0" smtClean="0"/>
          </a:p>
          <a:p>
            <a:endParaRPr lang="es-ES" dirty="0" smtClean="0"/>
          </a:p>
          <a:p>
            <a:r>
              <a:rPr lang="es-ES" dirty="0" smtClean="0"/>
              <a:t>Sin </a:t>
            </a:r>
            <a:r>
              <a:rPr lang="es-ES" dirty="0"/>
              <a:t>embargo, los gases de </a:t>
            </a:r>
            <a:r>
              <a:rPr lang="es-ES" dirty="0" smtClean="0"/>
              <a:t>SVP </a:t>
            </a:r>
            <a:r>
              <a:rPr lang="es-ES" dirty="0"/>
              <a:t>tiene importantes limitaciones, motivo por el cual, la determinación arterial es </a:t>
            </a:r>
            <a:r>
              <a:rPr lang="es-ES" dirty="0" smtClean="0"/>
              <a:t>preferida.  </a:t>
            </a:r>
          </a:p>
          <a:p>
            <a:endParaRPr lang="es-ES" dirty="0" smtClean="0"/>
          </a:p>
          <a:p>
            <a:r>
              <a:rPr lang="es-ES" dirty="0" smtClean="0">
                <a:solidFill>
                  <a:srgbClr val="FF0000"/>
                </a:solidFill>
              </a:rPr>
              <a:t>Debido </a:t>
            </a:r>
            <a:r>
              <a:rPr lang="es-ES" dirty="0">
                <a:solidFill>
                  <a:srgbClr val="FF0000"/>
                </a:solidFill>
              </a:rPr>
              <a:t>a esta dispersión, si las muestras venosas son utilizadas para monitoreo evolutivo, se deben establecer previamente las diferencias con la sangre arterial. </a:t>
            </a:r>
            <a:endParaRPr lang="es-ES" dirty="0" smtClean="0">
              <a:solidFill>
                <a:srgbClr val="FF0000"/>
              </a:solidFill>
            </a:endParaRPr>
          </a:p>
          <a:p>
            <a:endParaRPr lang="es-ES" dirty="0" smtClean="0"/>
          </a:p>
          <a:p>
            <a:r>
              <a:rPr lang="es-ES" dirty="0" smtClean="0">
                <a:solidFill>
                  <a:srgbClr val="FF0000"/>
                </a:solidFill>
              </a:rPr>
              <a:t>Aunque </a:t>
            </a:r>
            <a:r>
              <a:rPr lang="es-ES" dirty="0">
                <a:solidFill>
                  <a:srgbClr val="FF0000"/>
                </a:solidFill>
              </a:rPr>
              <a:t>estas diferencias no se mantienen en estados de bajo volumen minuto </a:t>
            </a:r>
            <a:r>
              <a:rPr lang="es-ES" dirty="0" smtClean="0">
                <a:solidFill>
                  <a:srgbClr val="FF0000"/>
                </a:solidFill>
              </a:rPr>
              <a:t>(alcalosis </a:t>
            </a:r>
            <a:r>
              <a:rPr lang="es-ES" dirty="0" err="1">
                <a:solidFill>
                  <a:srgbClr val="FF0000"/>
                </a:solidFill>
              </a:rPr>
              <a:t>seudorespiratoria</a:t>
            </a:r>
            <a:r>
              <a:rPr lang="es-ES" dirty="0" smtClean="0">
                <a:solidFill>
                  <a:srgbClr val="FF0000"/>
                </a:solidFill>
              </a:rPr>
              <a:t>).</a:t>
            </a:r>
          </a:p>
          <a:p>
            <a:pPr marL="0" indent="0">
              <a:buNone/>
            </a:pPr>
            <a:endParaRPr lang="es-ES" dirty="0" smtClean="0"/>
          </a:p>
          <a:p>
            <a:pPr marL="0" indent="0" algn="r">
              <a:buNone/>
            </a:pPr>
            <a:r>
              <a:rPr lang="es-ES" sz="2200" dirty="0" smtClean="0">
                <a:solidFill>
                  <a:schemeClr val="tx2"/>
                </a:solidFill>
              </a:rPr>
              <a:t>MD Davis, </a:t>
            </a:r>
            <a:r>
              <a:rPr lang="es-ES" sz="2200" i="1" dirty="0" err="1" smtClean="0">
                <a:solidFill>
                  <a:schemeClr val="tx2"/>
                </a:solidFill>
              </a:rPr>
              <a:t>Respiratory</a:t>
            </a:r>
            <a:r>
              <a:rPr lang="es-ES" sz="2200" i="1" dirty="0" smtClean="0">
                <a:solidFill>
                  <a:schemeClr val="tx2"/>
                </a:solidFill>
              </a:rPr>
              <a:t> </a:t>
            </a:r>
            <a:r>
              <a:rPr lang="es-ES" sz="2200" i="1" dirty="0" err="1" smtClean="0">
                <a:solidFill>
                  <a:schemeClr val="tx2"/>
                </a:solidFill>
              </a:rPr>
              <a:t>Care</a:t>
            </a:r>
            <a:r>
              <a:rPr lang="es-ES" sz="2200" i="1" dirty="0" smtClean="0">
                <a:solidFill>
                  <a:schemeClr val="tx2"/>
                </a:solidFill>
              </a:rPr>
              <a:t>  </a:t>
            </a:r>
            <a:r>
              <a:rPr lang="es-ES" sz="2200" dirty="0" smtClean="0">
                <a:solidFill>
                  <a:schemeClr val="tx2"/>
                </a:solidFill>
              </a:rPr>
              <a:t>2013, A </a:t>
            </a:r>
            <a:r>
              <a:rPr lang="es-ES" sz="2200" dirty="0" err="1" smtClean="0">
                <a:solidFill>
                  <a:schemeClr val="tx2"/>
                </a:solidFill>
              </a:rPr>
              <a:t>Ak</a:t>
            </a:r>
            <a:r>
              <a:rPr lang="es-ES" sz="2200" dirty="0" smtClean="0">
                <a:solidFill>
                  <a:schemeClr val="tx2"/>
                </a:solidFill>
              </a:rPr>
              <a:t>, </a:t>
            </a:r>
            <a:r>
              <a:rPr lang="en-US" sz="2200" i="1" dirty="0">
                <a:solidFill>
                  <a:schemeClr val="tx2"/>
                </a:solidFill>
              </a:rPr>
              <a:t>Tohoku J </a:t>
            </a:r>
            <a:r>
              <a:rPr lang="en-US" sz="2200" i="1" dirty="0" err="1">
                <a:solidFill>
                  <a:schemeClr val="tx2"/>
                </a:solidFill>
              </a:rPr>
              <a:t>Exp</a:t>
            </a:r>
            <a:r>
              <a:rPr lang="en-US" sz="2200" i="1" dirty="0">
                <a:solidFill>
                  <a:schemeClr val="tx2"/>
                </a:solidFill>
              </a:rPr>
              <a:t> Med </a:t>
            </a:r>
            <a:r>
              <a:rPr lang="es-ES" sz="2200" dirty="0" smtClean="0">
                <a:solidFill>
                  <a:schemeClr val="tx2"/>
                </a:solidFill>
              </a:rPr>
              <a:t>2006.</a:t>
            </a:r>
            <a:r>
              <a:rPr lang="es-ES" dirty="0" smtClean="0"/>
              <a:t> 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3159264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160174" y="107545"/>
            <a:ext cx="10515600" cy="1325563"/>
          </a:xfrm>
        </p:spPr>
        <p:txBody>
          <a:bodyPr/>
          <a:lstStyle/>
          <a:p>
            <a:r>
              <a:rPr lang="es-ES" b="1" dirty="0" smtClean="0">
                <a:solidFill>
                  <a:schemeClr val="tx2"/>
                </a:solidFill>
              </a:rPr>
              <a:t>PREGUNTAS </a:t>
            </a:r>
            <a:endParaRPr lang="es-ES" b="1" dirty="0">
              <a:solidFill>
                <a:schemeClr val="tx2"/>
              </a:solidFill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93183" y="2125014"/>
            <a:ext cx="11706896" cy="4572000"/>
          </a:xfrm>
        </p:spPr>
        <p:txBody>
          <a:bodyPr>
            <a:normAutofit/>
          </a:bodyPr>
          <a:lstStyle/>
          <a:p>
            <a:r>
              <a:rPr lang="es-ES" dirty="0" smtClean="0"/>
              <a:t>¿Es posible reemplazar la determinación de gases arteriales por los venosos periféricos?</a:t>
            </a:r>
          </a:p>
          <a:p>
            <a:endParaRPr lang="es-ES" dirty="0"/>
          </a:p>
          <a:p>
            <a:endParaRPr lang="es-ES" dirty="0"/>
          </a:p>
          <a:p>
            <a:pPr marL="0" indent="0">
              <a:buNone/>
            </a:pPr>
            <a:r>
              <a:rPr lang="es-ES" sz="4800" smtClean="0"/>
              <a:t>	</a:t>
            </a:r>
            <a:r>
              <a:rPr lang="es-ES" sz="4800" smtClean="0">
                <a:solidFill>
                  <a:schemeClr val="tx2"/>
                </a:solidFill>
              </a:rPr>
              <a:t>RESPUESTA</a:t>
            </a:r>
            <a:endParaRPr lang="es-ES" sz="4800" dirty="0" smtClean="0">
              <a:solidFill>
                <a:schemeClr val="tx2"/>
              </a:solidFill>
            </a:endParaRPr>
          </a:p>
          <a:p>
            <a:pPr marL="0" indent="0">
              <a:buNone/>
            </a:pPr>
            <a:r>
              <a:rPr lang="es-ES" sz="4800" dirty="0" smtClean="0"/>
              <a:t>					</a:t>
            </a:r>
            <a:r>
              <a:rPr lang="es-ES" sz="8000" dirty="0" smtClean="0">
                <a:solidFill>
                  <a:srgbClr val="FF0000"/>
                </a:solidFill>
              </a:rPr>
              <a:t>NO</a:t>
            </a:r>
            <a:endParaRPr lang="es-ES" sz="4800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es-ES" sz="4800" dirty="0" smtClean="0"/>
          </a:p>
          <a:p>
            <a:endParaRPr lang="es-ES" dirty="0" smtClean="0"/>
          </a:p>
          <a:p>
            <a:endParaRPr lang="es-ES" dirty="0" smtClean="0"/>
          </a:p>
          <a:p>
            <a:endParaRPr lang="es-ES" dirty="0"/>
          </a:p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064240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b="1" dirty="0" smtClean="0">
                <a:solidFill>
                  <a:schemeClr val="tx2"/>
                </a:solidFill>
              </a:rPr>
              <a:t>PREGUNTAS </a:t>
            </a:r>
            <a:endParaRPr lang="es-ES" b="1" dirty="0">
              <a:solidFill>
                <a:schemeClr val="tx2"/>
              </a:solidFill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dirty="0" smtClean="0"/>
              <a:t>¿Es posible reemplazar la determinación de gases arteriales por los venosos periféricos?</a:t>
            </a:r>
          </a:p>
          <a:p>
            <a:endParaRPr lang="es-ES" dirty="0"/>
          </a:p>
          <a:p>
            <a:r>
              <a:rPr lang="es-ES" dirty="0" smtClean="0"/>
              <a:t>¿Si es SI, bajo que circunstancias y que parámetros?</a:t>
            </a:r>
          </a:p>
          <a:p>
            <a:endParaRPr lang="es-ES" dirty="0"/>
          </a:p>
          <a:p>
            <a:r>
              <a:rPr lang="es-ES" dirty="0" smtClean="0"/>
              <a:t>Diferencias entre EAB y oxigenación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094188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352246"/>
            <a:ext cx="10515600" cy="1325563"/>
          </a:xfrm>
        </p:spPr>
        <p:txBody>
          <a:bodyPr>
            <a:normAutofit/>
          </a:bodyPr>
          <a:lstStyle/>
          <a:p>
            <a:pPr lvl="0"/>
            <a:r>
              <a:rPr lang="es-ES" altLang="es-ES" b="1" dirty="0">
                <a:solidFill>
                  <a:schemeClr val="accent5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Valores normales, sangre arterial y </a:t>
            </a:r>
            <a:r>
              <a:rPr lang="es-ES" altLang="es-ES" b="1" dirty="0" smtClean="0">
                <a:solidFill>
                  <a:schemeClr val="accent5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venosa periférica. </a:t>
            </a:r>
            <a:endParaRPr lang="es-ES" dirty="0">
              <a:solidFill>
                <a:schemeClr val="accent5"/>
              </a:solidFill>
            </a:endParaRPr>
          </a:p>
        </p:txBody>
      </p:sp>
      <p:sp>
        <p:nvSpPr>
          <p:cNvPr id="4" name="Rectangle 1"/>
          <p:cNvSpPr>
            <a:spLocks noGrp="1" noChangeArrowheads="1"/>
          </p:cNvSpPr>
          <p:nvPr>
            <p:ph idx="1"/>
          </p:nvPr>
        </p:nvSpPr>
        <p:spPr bwMode="auto">
          <a:xfrm>
            <a:off x="624160" y="1922711"/>
            <a:ext cx="11141765" cy="45243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indent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449263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altLang="es-E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Sangre arterial:</a:t>
            </a:r>
            <a:endParaRPr kumimoji="0" lang="es-ES" altLang="es-E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449263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altLang="es-E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	pH			7.36 – 7.44	</a:t>
            </a:r>
            <a:endParaRPr kumimoji="0" lang="es-ES" altLang="es-E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449263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altLang="es-E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	HCO3</a:t>
            </a:r>
            <a:r>
              <a:rPr kumimoji="0" lang="it-IT" altLang="es-ES" sz="2400" b="0" i="0" u="none" strike="noStrike" cap="none" normalizeH="0" baseline="3000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- 		</a:t>
            </a:r>
            <a:r>
              <a:rPr kumimoji="0" lang="it-IT" altLang="es-E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21 – 27 mEq / litro</a:t>
            </a:r>
            <a:endParaRPr kumimoji="0" lang="es-ES" altLang="es-E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449263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altLang="es-E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	PaCO</a:t>
            </a:r>
            <a:r>
              <a:rPr kumimoji="0" lang="es-ES" altLang="es-ES" sz="2400" b="0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2</a:t>
            </a:r>
            <a:r>
              <a:rPr kumimoji="0" lang="it-IT" altLang="es-E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		36 – 44 mmHg</a:t>
            </a:r>
          </a:p>
          <a:p>
            <a:pPr marL="0" marR="0" lvl="0" indent="449263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altLang="es-E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449263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altLang="es-E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Sangre venosa:</a:t>
            </a:r>
          </a:p>
          <a:p>
            <a:pPr marL="0" marR="0" lvl="0" indent="449263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altLang="es-E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Se incorpora y se amortigua el CO</a:t>
            </a:r>
            <a:r>
              <a:rPr kumimoji="0" lang="es-ES" altLang="es-ES" sz="2400" b="0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2</a:t>
            </a:r>
            <a:r>
              <a:rPr kumimoji="0" lang="es-ES" altLang="es-E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producido metabólicamente. </a:t>
            </a:r>
          </a:p>
          <a:p>
            <a:pPr marL="0" marR="0" lvl="0" indent="449263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altLang="es-E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Torniquete: debe ser liberado al menos 1 min antes.</a:t>
            </a:r>
          </a:p>
          <a:p>
            <a:pPr marL="0" marR="0" lvl="0" indent="449263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altLang="es-E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 </a:t>
            </a:r>
            <a:endParaRPr kumimoji="0" lang="es-ES" altLang="es-E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449263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altLang="es-E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pH venoso 	</a:t>
            </a:r>
            <a:r>
              <a:rPr kumimoji="0" lang="es-ES" altLang="es-E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aprox</a:t>
            </a:r>
            <a:r>
              <a:rPr kumimoji="0" lang="es-ES" altLang="es-E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0.02 a 0.04 unidades más bajo que el arterial</a:t>
            </a:r>
            <a:endParaRPr kumimoji="0" lang="es-ES" altLang="es-E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449263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altLang="es-E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HCO3</a:t>
            </a:r>
            <a:r>
              <a:rPr kumimoji="0" lang="es-ES" altLang="es-ES" sz="2400" b="0" i="0" u="none" strike="noStrike" cap="none" normalizeH="0" baseline="3000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- </a:t>
            </a:r>
            <a:r>
              <a:rPr kumimoji="0" lang="es-ES" altLang="es-E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s-ES" altLang="es-ES" sz="2400" dirty="0">
                <a:ea typeface="Times New Roman" panose="02020603050405020304" pitchFamily="18" charset="0"/>
              </a:rPr>
              <a:t>	</a:t>
            </a:r>
            <a:r>
              <a:rPr lang="es-ES" altLang="es-ES" sz="2400" dirty="0" smtClean="0">
                <a:ea typeface="Times New Roman" panose="02020603050405020304" pitchFamily="18" charset="0"/>
              </a:rPr>
              <a:t>	</a:t>
            </a:r>
            <a:r>
              <a:rPr kumimoji="0" lang="es-ES" altLang="es-E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aprox</a:t>
            </a:r>
            <a:r>
              <a:rPr kumimoji="0" lang="es-ES" altLang="es-E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1 - 2 </a:t>
            </a:r>
            <a:r>
              <a:rPr kumimoji="0" lang="es-ES" altLang="es-E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mEq</a:t>
            </a:r>
            <a:r>
              <a:rPr kumimoji="0" lang="es-ES" altLang="es-E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/litro más alto que el arterial</a:t>
            </a:r>
            <a:endParaRPr kumimoji="0" lang="es-ES" altLang="es-E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449263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altLang="es-E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PCO</a:t>
            </a:r>
            <a:r>
              <a:rPr kumimoji="0" lang="es-ES" altLang="es-ES" sz="2400" b="0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2</a:t>
            </a:r>
            <a:r>
              <a:rPr kumimoji="0" lang="es-ES" altLang="es-E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s-ES" altLang="es-ES" sz="2400" dirty="0">
                <a:ea typeface="Times New Roman" panose="02020603050405020304" pitchFamily="18" charset="0"/>
              </a:rPr>
              <a:t>	</a:t>
            </a:r>
            <a:r>
              <a:rPr lang="es-ES" altLang="es-ES" sz="2400" dirty="0" smtClean="0">
                <a:ea typeface="Times New Roman" panose="02020603050405020304" pitchFamily="18" charset="0"/>
              </a:rPr>
              <a:t>	</a:t>
            </a:r>
            <a:r>
              <a:rPr kumimoji="0" lang="es-ES" altLang="es-E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aprox</a:t>
            </a:r>
            <a:r>
              <a:rPr kumimoji="0" lang="es-ES" altLang="es-E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3 a 8 </a:t>
            </a:r>
            <a:r>
              <a:rPr kumimoji="0" lang="es-ES" altLang="es-E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mEq</a:t>
            </a:r>
            <a:r>
              <a:rPr kumimoji="0" lang="es-ES" altLang="es-E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/litro más alta que la arterial</a:t>
            </a:r>
            <a:endParaRPr kumimoji="0" lang="es-ES" altLang="es-ES" sz="4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825861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585656" y="1176501"/>
            <a:ext cx="4141627" cy="549276"/>
          </a:xfrm>
        </p:spPr>
        <p:txBody>
          <a:bodyPr>
            <a:noAutofit/>
          </a:bodyPr>
          <a:lstStyle/>
          <a:p>
            <a:pPr algn="ctr"/>
            <a:r>
              <a:rPr lang="en-US" sz="4000" b="1" i="1" dirty="0" smtClean="0">
                <a:solidFill>
                  <a:schemeClr val="tx2"/>
                </a:solidFill>
              </a:rPr>
              <a:t>J </a:t>
            </a:r>
            <a:r>
              <a:rPr lang="en-US" sz="4000" b="1" i="1" dirty="0" err="1">
                <a:solidFill>
                  <a:schemeClr val="tx2"/>
                </a:solidFill>
              </a:rPr>
              <a:t>Exp</a:t>
            </a:r>
            <a:r>
              <a:rPr lang="en-US" sz="4000" b="1" i="1" dirty="0">
                <a:solidFill>
                  <a:schemeClr val="tx2"/>
                </a:solidFill>
              </a:rPr>
              <a:t> Med </a:t>
            </a:r>
            <a:r>
              <a:rPr lang="en-US" sz="4000" b="1" dirty="0">
                <a:solidFill>
                  <a:schemeClr val="tx2"/>
                </a:solidFill>
              </a:rPr>
              <a:t>1919;30:215–240</a:t>
            </a:r>
            <a:r>
              <a:rPr lang="en-US" sz="4000" b="1" dirty="0" smtClean="0">
                <a:solidFill>
                  <a:schemeClr val="tx2"/>
                </a:solidFill>
              </a:rPr>
              <a:t>.</a:t>
            </a:r>
            <a:br>
              <a:rPr lang="en-US" sz="4000" b="1" dirty="0" smtClean="0">
                <a:solidFill>
                  <a:schemeClr val="tx2"/>
                </a:solidFill>
              </a:rPr>
            </a:br>
            <a:r>
              <a:rPr lang="en-US" sz="4000" b="1" dirty="0" smtClean="0">
                <a:solidFill>
                  <a:schemeClr val="tx2"/>
                </a:solidFill>
              </a:rPr>
              <a:t>119 </a:t>
            </a:r>
            <a:r>
              <a:rPr lang="en-US" sz="4000" b="1" dirty="0" err="1" smtClean="0">
                <a:solidFill>
                  <a:schemeClr val="tx2"/>
                </a:solidFill>
              </a:rPr>
              <a:t>citas</a:t>
            </a:r>
            <a:endParaRPr lang="es-ES" sz="4000" b="1" dirty="0">
              <a:solidFill>
                <a:schemeClr val="tx2"/>
              </a:solidFill>
            </a:endParaRP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2"/>
          <a:srcRect l="37396" t="17737" r="22417" b="10255"/>
          <a:stretch/>
        </p:blipFill>
        <p:spPr>
          <a:xfrm>
            <a:off x="323609" y="141665"/>
            <a:ext cx="6321889" cy="6368603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 rotWithShape="1">
          <a:blip r:embed="rId3"/>
          <a:srcRect l="37297" t="22666" r="14003" b="21876"/>
          <a:stretch/>
        </p:blipFill>
        <p:spPr>
          <a:xfrm>
            <a:off x="7126703" y="3078049"/>
            <a:ext cx="4600580" cy="29454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246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/>
          <p:cNvPicPr>
            <a:picLocks noChangeAspect="1"/>
          </p:cNvPicPr>
          <p:nvPr/>
        </p:nvPicPr>
        <p:blipFill rotWithShape="1">
          <a:blip r:embed="rId2"/>
          <a:srcRect l="22450" t="12104" r="42906" b="5678"/>
          <a:stretch/>
        </p:blipFill>
        <p:spPr>
          <a:xfrm>
            <a:off x="0" y="244699"/>
            <a:ext cx="4160126" cy="5550796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 rotWithShape="1">
          <a:blip r:embed="rId3"/>
          <a:srcRect l="21559" t="11048" r="42510" b="6734"/>
          <a:stretch/>
        </p:blipFill>
        <p:spPr>
          <a:xfrm>
            <a:off x="7933638" y="708338"/>
            <a:ext cx="4238068" cy="5452281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 rotWithShape="1">
          <a:blip r:embed="rId4"/>
          <a:srcRect l="26409" t="28125" r="44292" b="10079"/>
          <a:stretch/>
        </p:blipFill>
        <p:spPr>
          <a:xfrm rot="5400000">
            <a:off x="4243592" y="1287888"/>
            <a:ext cx="3812147" cy="45204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2108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s-ES" b="1" dirty="0" smtClean="0">
                <a:solidFill>
                  <a:schemeClr val="tx2"/>
                </a:solidFill>
              </a:rPr>
              <a:t>¿Por qué  se propone la punción venosa periférica ?</a:t>
            </a:r>
            <a:r>
              <a:rPr lang="en-US" b="1" dirty="0">
                <a:solidFill>
                  <a:schemeClr val="tx2"/>
                </a:solidFill>
              </a:rPr>
              <a:t> </a:t>
            </a:r>
            <a:endParaRPr lang="es-ES" b="1" dirty="0">
              <a:solidFill>
                <a:schemeClr val="tx2"/>
              </a:solidFill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838200" y="1902899"/>
            <a:ext cx="10515600" cy="4819874"/>
          </a:xfrm>
        </p:spPr>
        <p:txBody>
          <a:bodyPr>
            <a:normAutofit fontScale="92500" lnSpcReduction="20000"/>
          </a:bodyPr>
          <a:lstStyle/>
          <a:p>
            <a:r>
              <a:rPr lang="es-ES" dirty="0" smtClean="0"/>
              <a:t>Alternativa </a:t>
            </a:r>
            <a:r>
              <a:rPr lang="es-ES" dirty="0"/>
              <a:t>menos invasiva que las medida de arterial. </a:t>
            </a:r>
            <a:endParaRPr lang="es-ES" dirty="0" smtClean="0"/>
          </a:p>
          <a:p>
            <a:endParaRPr lang="es-ES" dirty="0" smtClean="0"/>
          </a:p>
          <a:p>
            <a:r>
              <a:rPr lang="es-ES" dirty="0" smtClean="0"/>
              <a:t>Una sola punción</a:t>
            </a:r>
          </a:p>
          <a:p>
            <a:endParaRPr lang="es-ES" dirty="0"/>
          </a:p>
          <a:p>
            <a:r>
              <a:rPr lang="es-ES" dirty="0" smtClean="0"/>
              <a:t>No tiene las dificultades de la punción arterial</a:t>
            </a:r>
          </a:p>
          <a:p>
            <a:endParaRPr lang="es-ES" dirty="0"/>
          </a:p>
          <a:p>
            <a:r>
              <a:rPr lang="es-ES" dirty="0" smtClean="0"/>
              <a:t>Mas accesible a  personal entrenado en punciones venosas</a:t>
            </a:r>
          </a:p>
          <a:p>
            <a:endParaRPr lang="es-ES" dirty="0" smtClean="0"/>
          </a:p>
          <a:p>
            <a:endParaRPr lang="es-ES" dirty="0" smtClean="0"/>
          </a:p>
          <a:p>
            <a:pPr marL="0" indent="0">
              <a:buNone/>
            </a:pPr>
            <a:endParaRPr lang="es-ES" dirty="0" smtClean="0"/>
          </a:p>
          <a:p>
            <a:pPr marL="0" indent="0" algn="r">
              <a:buNone/>
            </a:pPr>
            <a:r>
              <a:rPr lang="es-ES" sz="2200" dirty="0" smtClean="0">
                <a:solidFill>
                  <a:schemeClr val="tx2"/>
                </a:solidFill>
              </a:rPr>
              <a:t>MD Davis, </a:t>
            </a:r>
            <a:r>
              <a:rPr lang="es-ES" sz="2200" i="1" dirty="0" err="1" smtClean="0">
                <a:solidFill>
                  <a:schemeClr val="tx2"/>
                </a:solidFill>
              </a:rPr>
              <a:t>Respiratory</a:t>
            </a:r>
            <a:r>
              <a:rPr lang="es-ES" sz="2200" i="1" dirty="0" smtClean="0">
                <a:solidFill>
                  <a:schemeClr val="tx2"/>
                </a:solidFill>
              </a:rPr>
              <a:t> </a:t>
            </a:r>
            <a:r>
              <a:rPr lang="es-ES" sz="2200" i="1" dirty="0" err="1" smtClean="0">
                <a:solidFill>
                  <a:schemeClr val="tx2"/>
                </a:solidFill>
              </a:rPr>
              <a:t>Care</a:t>
            </a:r>
            <a:r>
              <a:rPr lang="es-ES" sz="2200" i="1" dirty="0" smtClean="0">
                <a:solidFill>
                  <a:schemeClr val="tx2"/>
                </a:solidFill>
              </a:rPr>
              <a:t>  </a:t>
            </a:r>
            <a:r>
              <a:rPr lang="es-ES" sz="2200" dirty="0" smtClean="0">
                <a:solidFill>
                  <a:schemeClr val="tx2"/>
                </a:solidFill>
              </a:rPr>
              <a:t>2013, A </a:t>
            </a:r>
            <a:r>
              <a:rPr lang="es-ES" sz="2200" dirty="0" err="1" smtClean="0">
                <a:solidFill>
                  <a:schemeClr val="tx2"/>
                </a:solidFill>
              </a:rPr>
              <a:t>Ak</a:t>
            </a:r>
            <a:r>
              <a:rPr lang="es-ES" sz="2200" dirty="0" smtClean="0">
                <a:solidFill>
                  <a:schemeClr val="tx2"/>
                </a:solidFill>
              </a:rPr>
              <a:t>, </a:t>
            </a:r>
            <a:r>
              <a:rPr lang="en-US" sz="2200" i="1" dirty="0">
                <a:solidFill>
                  <a:schemeClr val="tx2"/>
                </a:solidFill>
              </a:rPr>
              <a:t>Tohoku J </a:t>
            </a:r>
            <a:r>
              <a:rPr lang="en-US" sz="2200" i="1" dirty="0" err="1">
                <a:solidFill>
                  <a:schemeClr val="tx2"/>
                </a:solidFill>
              </a:rPr>
              <a:t>Exp</a:t>
            </a:r>
            <a:r>
              <a:rPr lang="en-US" sz="2200" i="1" dirty="0">
                <a:solidFill>
                  <a:schemeClr val="tx2"/>
                </a:solidFill>
              </a:rPr>
              <a:t> Med </a:t>
            </a:r>
            <a:r>
              <a:rPr lang="es-ES" sz="2200" dirty="0" smtClean="0">
                <a:solidFill>
                  <a:schemeClr val="tx2"/>
                </a:solidFill>
              </a:rPr>
              <a:t>2006</a:t>
            </a:r>
            <a:r>
              <a:rPr lang="es-ES" sz="2200" dirty="0" smtClean="0">
                <a:solidFill>
                  <a:schemeClr val="tx2"/>
                </a:solidFill>
              </a:rPr>
              <a:t>.</a:t>
            </a:r>
          </a:p>
          <a:p>
            <a:pPr marL="0" indent="0" algn="r">
              <a:buNone/>
            </a:pPr>
            <a:r>
              <a:rPr lang="en-US" sz="2200" dirty="0">
                <a:solidFill>
                  <a:schemeClr val="tx2"/>
                </a:solidFill>
              </a:rPr>
              <a:t>Emmett M. Simple and mixed acid-base disorders. </a:t>
            </a:r>
            <a:r>
              <a:rPr lang="es-ES" sz="2200" dirty="0" err="1">
                <a:solidFill>
                  <a:schemeClr val="tx2"/>
                </a:solidFill>
              </a:rPr>
              <a:t>UpToDate</a:t>
            </a:r>
            <a:r>
              <a:rPr lang="es-ES" sz="2200" dirty="0">
                <a:solidFill>
                  <a:schemeClr val="tx2"/>
                </a:solidFill>
              </a:rPr>
              <a:t>  nov 3, 2011.</a:t>
            </a:r>
            <a:r>
              <a:rPr lang="es-ES" sz="2200" dirty="0" smtClean="0"/>
              <a:t> </a:t>
            </a:r>
            <a:endParaRPr lang="es-ES" sz="2200" dirty="0"/>
          </a:p>
        </p:txBody>
      </p:sp>
    </p:spTree>
    <p:extLst>
      <p:ext uri="{BB962C8B-B14F-4D97-AF65-F5344CB8AC3E}">
        <p14:creationId xmlns:p14="http://schemas.microsoft.com/office/powerpoint/2010/main" val="40326112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b="1" dirty="0" smtClean="0">
                <a:solidFill>
                  <a:schemeClr val="tx2"/>
                </a:solidFill>
              </a:rPr>
              <a:t>Citas que proponen gases venosos periféricos como alternativas a los arteriales</a:t>
            </a:r>
            <a:endParaRPr lang="es-ES" b="1" dirty="0">
              <a:solidFill>
                <a:schemeClr val="tx2"/>
              </a:solidFill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s-ES" dirty="0" smtClean="0"/>
          </a:p>
          <a:p>
            <a:r>
              <a:rPr lang="es-ES" dirty="0" smtClean="0"/>
              <a:t>Davis </a:t>
            </a:r>
            <a:r>
              <a:rPr lang="es-ES" dirty="0"/>
              <a:t>MD, Walsh BK, </a:t>
            </a:r>
            <a:r>
              <a:rPr lang="es-ES" dirty="0" err="1"/>
              <a:t>Sittig</a:t>
            </a:r>
            <a:r>
              <a:rPr lang="es-ES" dirty="0"/>
              <a:t> SE, Restrepo RD. AARC Clinical </a:t>
            </a:r>
            <a:r>
              <a:rPr lang="es-ES" dirty="0" err="1"/>
              <a:t>Practice</a:t>
            </a:r>
            <a:r>
              <a:rPr lang="es-ES" dirty="0"/>
              <a:t> </a:t>
            </a:r>
            <a:r>
              <a:rPr lang="es-ES" dirty="0" err="1"/>
              <a:t>Guideline</a:t>
            </a:r>
            <a:r>
              <a:rPr lang="es-ES" dirty="0" smtClean="0"/>
              <a:t>: </a:t>
            </a:r>
            <a:r>
              <a:rPr lang="en-US" dirty="0" smtClean="0"/>
              <a:t>Blood </a:t>
            </a:r>
            <a:r>
              <a:rPr lang="en-US" dirty="0"/>
              <a:t>Gas Analysis and </a:t>
            </a:r>
            <a:r>
              <a:rPr lang="en-US" dirty="0" err="1"/>
              <a:t>Hemoximetry</a:t>
            </a:r>
            <a:r>
              <a:rPr lang="en-US" dirty="0"/>
              <a:t>: 2013. </a:t>
            </a:r>
            <a:r>
              <a:rPr lang="en-US" i="1" dirty="0" err="1"/>
              <a:t>Respir</a:t>
            </a:r>
            <a:r>
              <a:rPr lang="en-US" i="1" dirty="0"/>
              <a:t> Care </a:t>
            </a:r>
            <a:r>
              <a:rPr lang="en-US" dirty="0"/>
              <a:t>2013</a:t>
            </a:r>
            <a:r>
              <a:rPr lang="en-US" dirty="0" smtClean="0"/>
              <a:t>; 58: 1694-1703. </a:t>
            </a:r>
            <a:endParaRPr lang="en-US" dirty="0"/>
          </a:p>
          <a:p>
            <a:endParaRPr lang="en-US" dirty="0" smtClean="0"/>
          </a:p>
          <a:p>
            <a:r>
              <a:rPr lang="en-US" dirty="0" err="1" smtClean="0"/>
              <a:t>Ak</a:t>
            </a:r>
            <a:r>
              <a:rPr lang="en-US" dirty="0" smtClean="0"/>
              <a:t> </a:t>
            </a:r>
            <a:r>
              <a:rPr lang="en-US" dirty="0"/>
              <a:t>A, Ogun CO, </a:t>
            </a:r>
            <a:r>
              <a:rPr lang="en-US" dirty="0" err="1"/>
              <a:t>Bayir</a:t>
            </a:r>
            <a:r>
              <a:rPr lang="en-US" dirty="0"/>
              <a:t> A, </a:t>
            </a:r>
            <a:r>
              <a:rPr lang="en-US" dirty="0" err="1"/>
              <a:t>Kayis</a:t>
            </a:r>
            <a:r>
              <a:rPr lang="en-US" dirty="0"/>
              <a:t> SA, </a:t>
            </a:r>
            <a:r>
              <a:rPr lang="en-US" dirty="0" err="1"/>
              <a:t>Koylu</a:t>
            </a:r>
            <a:r>
              <a:rPr lang="en-US" dirty="0"/>
              <a:t> R. Prediction of arterial blood </a:t>
            </a:r>
            <a:r>
              <a:rPr lang="en-US" dirty="0" smtClean="0"/>
              <a:t>gas values </a:t>
            </a:r>
            <a:r>
              <a:rPr lang="en-US" dirty="0"/>
              <a:t>from venous blood gas values in patients with acute exacerbation of </a:t>
            </a:r>
            <a:r>
              <a:rPr lang="en-US" dirty="0" smtClean="0"/>
              <a:t>chronic obstructive </a:t>
            </a:r>
            <a:r>
              <a:rPr lang="en-US" dirty="0"/>
              <a:t>pulmonary disease. </a:t>
            </a:r>
            <a:r>
              <a:rPr lang="en-US" i="1" dirty="0"/>
              <a:t>Tohoku J </a:t>
            </a:r>
            <a:r>
              <a:rPr lang="en-US" i="1" dirty="0" err="1"/>
              <a:t>Exp</a:t>
            </a:r>
            <a:r>
              <a:rPr lang="en-US" i="1" dirty="0"/>
              <a:t> Med </a:t>
            </a:r>
            <a:r>
              <a:rPr lang="en-US" dirty="0"/>
              <a:t>2006</a:t>
            </a:r>
            <a:r>
              <a:rPr lang="en-US" dirty="0" smtClean="0"/>
              <a:t>; 210: 285-290. 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041163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2"/>
          <a:srcRect l="26706" t="19850" r="32116" b="52861"/>
          <a:stretch/>
        </p:blipFill>
        <p:spPr>
          <a:xfrm>
            <a:off x="115908" y="74097"/>
            <a:ext cx="6152608" cy="2292439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 rotWithShape="1">
          <a:blip r:embed="rId3"/>
          <a:srcRect l="14828" t="36577" r="15290" b="11311"/>
          <a:stretch/>
        </p:blipFill>
        <p:spPr>
          <a:xfrm>
            <a:off x="128787" y="3215490"/>
            <a:ext cx="8242480" cy="3455770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 rotWithShape="1">
          <a:blip r:embed="rId4"/>
          <a:srcRect l="14729" t="25660" r="52409" b="23988"/>
          <a:stretch/>
        </p:blipFill>
        <p:spPr>
          <a:xfrm>
            <a:off x="7967726" y="592428"/>
            <a:ext cx="3915178" cy="33727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2939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47730" y="1825625"/>
            <a:ext cx="4572000" cy="4351338"/>
          </a:xfrm>
        </p:spPr>
        <p:txBody>
          <a:bodyPr>
            <a:normAutofit lnSpcReduction="10000"/>
          </a:bodyPr>
          <a:lstStyle/>
          <a:p>
            <a:r>
              <a:rPr lang="es-ES" dirty="0" smtClean="0"/>
              <a:t>n 144, a 1020 metros</a:t>
            </a:r>
          </a:p>
          <a:p>
            <a:endParaRPr lang="es-ES" dirty="0"/>
          </a:p>
          <a:p>
            <a:r>
              <a:rPr lang="es-ES" dirty="0" smtClean="0"/>
              <a:t>Significativa correlación entre pH, PCO2 y BIC a y v.</a:t>
            </a:r>
          </a:p>
          <a:p>
            <a:pPr marL="0" indent="0">
              <a:buNone/>
            </a:pPr>
            <a:endParaRPr lang="es-ES" dirty="0" smtClean="0"/>
          </a:p>
          <a:p>
            <a:r>
              <a:rPr lang="es-ES" dirty="0" smtClean="0">
                <a:solidFill>
                  <a:srgbClr val="FF0000"/>
                </a:solidFill>
              </a:rPr>
              <a:t>No se “recomienda” utilizar SatvO2 ni POv2 para inferir la SataO2 y la PaO2.</a:t>
            </a:r>
          </a:p>
          <a:p>
            <a:endParaRPr lang="es-ES" dirty="0" smtClean="0"/>
          </a:p>
          <a:p>
            <a:r>
              <a:rPr lang="es-ES" dirty="0" smtClean="0">
                <a:solidFill>
                  <a:srgbClr val="FF0000"/>
                </a:solidFill>
              </a:rPr>
              <a:t>“nuevos estudios…”</a:t>
            </a:r>
            <a:endParaRPr lang="es-ES" dirty="0">
              <a:solidFill>
                <a:srgbClr val="FF0000"/>
              </a:solidFill>
            </a:endParaRPr>
          </a:p>
          <a:p>
            <a:endParaRPr lang="es-ES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2"/>
          <a:srcRect l="25518" t="15274" r="27069" b="9198"/>
          <a:stretch/>
        </p:blipFill>
        <p:spPr>
          <a:xfrm>
            <a:off x="4778065" y="210577"/>
            <a:ext cx="7160870" cy="64133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2001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289</TotalTime>
  <Words>728</Words>
  <Application>Microsoft Office PowerPoint</Application>
  <PresentationFormat>Panorámica</PresentationFormat>
  <Paragraphs>134</Paragraphs>
  <Slides>19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19</vt:i4>
      </vt:variant>
    </vt:vector>
  </HeadingPairs>
  <TitlesOfParts>
    <vt:vector size="24" baseType="lpstr">
      <vt:lpstr>Arial</vt:lpstr>
      <vt:lpstr>Calibri</vt:lpstr>
      <vt:lpstr>Calibri Light</vt:lpstr>
      <vt:lpstr>Times New Roman</vt:lpstr>
      <vt:lpstr>Tema de Office</vt:lpstr>
      <vt:lpstr>Utilidad de la gasometría venosa frente a la arterial</vt:lpstr>
      <vt:lpstr>PREGUNTAS </vt:lpstr>
      <vt:lpstr>Valores normales, sangre arterial y venosa periférica. </vt:lpstr>
      <vt:lpstr>J Exp Med 1919;30:215–240. 119 citas</vt:lpstr>
      <vt:lpstr>Presentación de PowerPoint</vt:lpstr>
      <vt:lpstr>¿Por qué  se propone la punción venosa periférica ? </vt:lpstr>
      <vt:lpstr>Citas que proponen gases venosos periféricos como alternativas a los arteriales</vt:lpstr>
      <vt:lpstr>Presentación de PowerPoint</vt:lpstr>
      <vt:lpstr>Presentación de PowerPoint</vt:lpstr>
      <vt:lpstr> Novović M, Topić V. Correlation between arterial and venous blood gas analysis parameters in patients with acute exacerbation of chronic obstructive pulmonary disease. Srp Arh Celok Lek. 2012 Jul-Aug;140(7-8):436-40.  [Article in Serbian] </vt:lpstr>
      <vt:lpstr>Lim BL, Kelly A. A meta-analysis on the utility of peripheral venous blood gas analyses in exacerbations of chronic obstructive pulmonary disease in the emergency department. Eur J Emerg Med 2010; 17:246-248.</vt:lpstr>
      <vt:lpstr>Lim BL, Kelly A. A meta-analysis on the utility of peripheral venous blood gas analyses in exacerbations of chronic obstructive pulmonary disease in the emergency department. Eur J Emerg Med 2010;17:246-248.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¿Por qué  se propone la punción venosa periférica ? Emmett M. Simple and mixed acid-base disorders. UpToDate  nov 3, 2011.</vt:lpstr>
      <vt:lpstr>PREGUNTAS 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Utilidad de la gasometría venosa frente a la arterial</dc:title>
  <dc:creator>Eduardo De Vito</dc:creator>
  <cp:lastModifiedBy>Eduardo De Vito</cp:lastModifiedBy>
  <cp:revision>66</cp:revision>
  <dcterms:created xsi:type="dcterms:W3CDTF">2014-10-01T23:14:16Z</dcterms:created>
  <dcterms:modified xsi:type="dcterms:W3CDTF">2014-10-13T13:38:09Z</dcterms:modified>
</cp:coreProperties>
</file>