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9" r:id="rId3"/>
    <p:sldId id="258" r:id="rId4"/>
    <p:sldId id="257" r:id="rId5"/>
    <p:sldId id="260" r:id="rId6"/>
    <p:sldId id="326" r:id="rId7"/>
    <p:sldId id="348" r:id="rId8"/>
    <p:sldId id="261" r:id="rId9"/>
    <p:sldId id="263" r:id="rId10"/>
    <p:sldId id="311" r:id="rId11"/>
    <p:sldId id="312" r:id="rId12"/>
    <p:sldId id="313" r:id="rId13"/>
    <p:sldId id="314" r:id="rId14"/>
    <p:sldId id="264" r:id="rId15"/>
    <p:sldId id="265" r:id="rId16"/>
    <p:sldId id="266" r:id="rId17"/>
    <p:sldId id="338" r:id="rId18"/>
    <p:sldId id="271" r:id="rId19"/>
    <p:sldId id="272" r:id="rId20"/>
    <p:sldId id="339" r:id="rId21"/>
    <p:sldId id="283" r:id="rId22"/>
    <p:sldId id="318" r:id="rId23"/>
    <p:sldId id="319" r:id="rId24"/>
    <p:sldId id="320" r:id="rId25"/>
    <p:sldId id="321" r:id="rId26"/>
    <p:sldId id="322" r:id="rId27"/>
    <p:sldId id="324" r:id="rId28"/>
    <p:sldId id="286" r:id="rId29"/>
    <p:sldId id="293" r:id="rId30"/>
    <p:sldId id="328" r:id="rId31"/>
    <p:sldId id="325" r:id="rId32"/>
    <p:sldId id="337" r:id="rId33"/>
    <p:sldId id="340" r:id="rId34"/>
    <p:sldId id="341" r:id="rId35"/>
    <p:sldId id="342" r:id="rId36"/>
    <p:sldId id="343" r:id="rId37"/>
    <p:sldId id="344" r:id="rId38"/>
    <p:sldId id="345" r:id="rId39"/>
    <p:sldId id="310" r:id="rId40"/>
    <p:sldId id="349" r:id="rId41"/>
    <p:sldId id="327" r:id="rId42"/>
    <p:sldId id="347" r:id="rId43"/>
    <p:sldId id="350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46" r:id="rId5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ina martin" initials="vm" lastIdx="1" clrIdx="0">
    <p:extLst>
      <p:ext uri="{19B8F6BF-5375-455C-9EA6-DF929625EA0E}">
        <p15:presenceInfo xmlns:p15="http://schemas.microsoft.com/office/powerpoint/2012/main" userId="8409ccc9522230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9T12:03:16.945" idx="1">
    <p:pos x="10" y="10"/>
    <p:text>7/12/2010 TAC de tórax de alta resolución sin cte ev: 
Cavidad pleural sin derrame evidente. 
Tenues velamientos basales bilaterales con fino broncograma aéreo compatibles con proceso neumónico en evolución actual. 
No adenomegalias mediastinales.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10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94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874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324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98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65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18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9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52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442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4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5AB2323-F25F-414A-9926-2859F730DBCA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7EB089C-353A-497C-8DC5-659939F9F5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977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76057" y="2668087"/>
            <a:ext cx="6735209" cy="1159331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Enfermedades ocupacionales y ambientales</a:t>
            </a:r>
            <a:endParaRPr lang="es-A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2946" y="3350623"/>
            <a:ext cx="9418320" cy="2501538"/>
          </a:xfrm>
        </p:spPr>
        <p:txBody>
          <a:bodyPr/>
          <a:lstStyle/>
          <a:p>
            <a:pPr algn="r"/>
            <a:endParaRPr lang="es-AR" dirty="0" smtClean="0"/>
          </a:p>
          <a:p>
            <a:pPr algn="r"/>
            <a:endParaRPr lang="es-AR" dirty="0"/>
          </a:p>
          <a:p>
            <a:pPr algn="r"/>
            <a:r>
              <a:rPr lang="es-AR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1</a:t>
            </a:r>
          </a:p>
          <a:p>
            <a:pPr marL="457200" indent="-457200">
              <a:buFont typeface="+mj-lt"/>
              <a:buAutoNum type="arabicPeriod"/>
            </a:pPr>
            <a:endParaRPr lang="es-AR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AR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Vanina Martín</a:t>
            </a:r>
            <a:endParaRPr lang="es-AR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" y="86951"/>
            <a:ext cx="1720072" cy="9258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746" y="72280"/>
            <a:ext cx="731520" cy="14255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5" r="2736"/>
          <a:stretch/>
        </p:blipFill>
        <p:spPr bwMode="auto">
          <a:xfrm>
            <a:off x="655755" y="6048106"/>
            <a:ext cx="4409851" cy="4963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91" y="2007956"/>
            <a:ext cx="2312157" cy="24501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37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03" y="1828799"/>
            <a:ext cx="490683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03" y="1828799"/>
            <a:ext cx="490683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25" y="1828800"/>
            <a:ext cx="487520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37" y="1828799"/>
            <a:ext cx="495749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03" y="1828799"/>
            <a:ext cx="515432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075" y="1828800"/>
            <a:ext cx="485915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43" y="1828800"/>
            <a:ext cx="479158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39" y="1828799"/>
            <a:ext cx="5007494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4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07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03" y="1828799"/>
            <a:ext cx="496632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71" y="1828799"/>
            <a:ext cx="507656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5" name="Marcador de contenido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 smtClean="0"/>
              <a:t>-Varón de 58 años.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-Ex TBQ leve.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-Sin otros antecedentes conocidos.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-Derivado del Hospital Naval al Instituto </a:t>
            </a:r>
            <a:r>
              <a:rPr lang="es-AR" sz="2000" dirty="0" err="1" smtClean="0"/>
              <a:t>Vaccarezza</a:t>
            </a:r>
            <a:r>
              <a:rPr lang="es-AR" sz="2000" dirty="0" smtClean="0"/>
              <a:t> para descartar patología ocupacional.</a:t>
            </a:r>
          </a:p>
          <a:p>
            <a:pPr marL="0" indent="0" algn="just">
              <a:buNone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4394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83" y="1828799"/>
            <a:ext cx="5061050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761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1775012"/>
            <a:ext cx="8644371" cy="4405125"/>
          </a:xfrm>
        </p:spPr>
        <p:txBody>
          <a:bodyPr>
            <a:normAutofit/>
          </a:bodyPr>
          <a:lstStyle/>
          <a:p>
            <a:pPr algn="just"/>
            <a:r>
              <a:rPr lang="es-AR" sz="2000" u="sng" dirty="0" smtClean="0"/>
              <a:t>FIBROBRONCOSCOPÍA  CON  BTB 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-LB</a:t>
            </a:r>
            <a:r>
              <a:rPr lang="es-AR" sz="2000" dirty="0"/>
              <a:t>:  M</a:t>
            </a:r>
            <a:r>
              <a:rPr lang="es-AR" sz="2000" dirty="0" smtClean="0"/>
              <a:t>aterial </a:t>
            </a:r>
            <a:r>
              <a:rPr lang="es-AR" sz="2000" dirty="0" err="1" smtClean="0"/>
              <a:t>mucoide</a:t>
            </a:r>
            <a:r>
              <a:rPr lang="es-AR" sz="2000" dirty="0" smtClean="0"/>
              <a:t> que exhibe elementos </a:t>
            </a:r>
            <a:r>
              <a:rPr lang="es-AR" sz="2000" dirty="0" err="1" smtClean="0"/>
              <a:t>endobronquiales</a:t>
            </a:r>
            <a:r>
              <a:rPr lang="es-AR" sz="2000" dirty="0" smtClean="0"/>
              <a:t> con anomalías citológicas leves, leucocitos </a:t>
            </a:r>
            <a:r>
              <a:rPr lang="es-AR" sz="2000" dirty="0" err="1" smtClean="0"/>
              <a:t>polimorfonucleares</a:t>
            </a:r>
            <a:r>
              <a:rPr lang="es-AR" sz="2000" dirty="0" smtClean="0"/>
              <a:t> y macrófagos y linfocitos. BAAR y hongos negativos.</a:t>
            </a:r>
            <a:endParaRPr lang="es-AR" sz="2000" dirty="0"/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-BTB</a:t>
            </a:r>
            <a:r>
              <a:rPr lang="es-AR" sz="2000" dirty="0"/>
              <a:t>: </a:t>
            </a:r>
            <a:r>
              <a:rPr lang="es-AR" sz="2000" dirty="0" err="1"/>
              <a:t>M</a:t>
            </a:r>
            <a:r>
              <a:rPr lang="es-AR" sz="2000" dirty="0" err="1" smtClean="0"/>
              <a:t>icrofragmentos</a:t>
            </a:r>
            <a:r>
              <a:rPr lang="es-AR" sz="2000" dirty="0" smtClean="0"/>
              <a:t> de mucosa bronquial y parénquima pulmonar con morfología conservada.</a:t>
            </a:r>
            <a:endParaRPr lang="es-AR" sz="2000" dirty="0"/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8656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2883" y="1577789"/>
            <a:ext cx="8595360" cy="4351337"/>
          </a:xfrm>
        </p:spPr>
        <p:txBody>
          <a:bodyPr/>
          <a:lstStyle/>
          <a:p>
            <a:pPr algn="just"/>
            <a:r>
              <a:rPr lang="es-AR" sz="2000" u="sng" dirty="0"/>
              <a:t>TAC </a:t>
            </a:r>
            <a:r>
              <a:rPr lang="es-AR" sz="2000" u="sng" dirty="0" smtClean="0"/>
              <a:t>DE TÓRAX</a:t>
            </a:r>
            <a:r>
              <a:rPr lang="es-AR" sz="2000" dirty="0" smtClean="0"/>
              <a:t> 3 meses luego de la previa: </a:t>
            </a:r>
            <a:r>
              <a:rPr lang="es-AR" sz="2000" dirty="0"/>
              <a:t>Mayor </a:t>
            </a:r>
            <a:r>
              <a:rPr lang="es-AR" sz="2000" dirty="0" smtClean="0"/>
              <a:t>compromiso consolidativo</a:t>
            </a:r>
            <a:r>
              <a:rPr lang="es-AR" sz="2000" dirty="0"/>
              <a:t>.</a:t>
            </a:r>
          </a:p>
          <a:p>
            <a:pPr marL="0" indent="0" algn="just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34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243082"/>
            <a:ext cx="9692640" cy="1325562"/>
          </a:xfrm>
        </p:spPr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9" y="2528048"/>
            <a:ext cx="4352903" cy="36520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71" y="2528048"/>
            <a:ext cx="4242457" cy="36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87" y="2413036"/>
            <a:ext cx="4360546" cy="3767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72" y="2413035"/>
            <a:ext cx="4234814" cy="37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1" y="2510118"/>
            <a:ext cx="3974696" cy="3670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3666"/>
          <a:stretch/>
        </p:blipFill>
        <p:spPr>
          <a:xfrm>
            <a:off x="5236568" y="2510119"/>
            <a:ext cx="4606680" cy="36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56" y="2492189"/>
            <a:ext cx="4329876" cy="36879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72" y="2492189"/>
            <a:ext cx="4414359" cy="36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885717"/>
            <a:ext cx="8644371" cy="54984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sz="2000" dirty="0" smtClean="0"/>
              <a:t>Iniciamos nosotros el estudio y seguimiento…</a:t>
            </a:r>
          </a:p>
          <a:p>
            <a:pPr marL="0" indent="0" algn="just">
              <a:buNone/>
            </a:pPr>
            <a:endParaRPr lang="es-AR" sz="2000" u="sng" dirty="0" smtClean="0"/>
          </a:p>
          <a:p>
            <a:pPr marL="0" indent="0" algn="just">
              <a:buNone/>
            </a:pPr>
            <a:r>
              <a:rPr lang="es-AR" sz="2000" u="sng" dirty="0" smtClean="0"/>
              <a:t>LABORATORIO:</a:t>
            </a:r>
            <a:endParaRPr lang="es-AR" sz="2000" u="sng" dirty="0"/>
          </a:p>
          <a:p>
            <a:pPr marL="0" indent="0" algn="just">
              <a:buNone/>
            </a:pPr>
            <a:r>
              <a:rPr lang="es-AR" sz="1900" dirty="0" smtClean="0"/>
              <a:t>VSG 2 		 </a:t>
            </a:r>
            <a:r>
              <a:rPr lang="es-AR" sz="1900" dirty="0"/>
              <a:t>PCR 1,23 </a:t>
            </a:r>
            <a:endParaRPr lang="es-AR" sz="1900" dirty="0" smtClean="0"/>
          </a:p>
          <a:p>
            <a:pPr marL="0" indent="0" algn="just">
              <a:buNone/>
            </a:pPr>
            <a:r>
              <a:rPr lang="es-AR" sz="1900" dirty="0"/>
              <a:t>CEA 1,86  </a:t>
            </a:r>
            <a:endParaRPr lang="es-AR" sz="1900" dirty="0" smtClean="0"/>
          </a:p>
          <a:p>
            <a:pPr marL="0" indent="0" algn="just">
              <a:buNone/>
            </a:pPr>
            <a:r>
              <a:rPr lang="es-AR" sz="1900" dirty="0" smtClean="0"/>
              <a:t>PSA </a:t>
            </a:r>
            <a:r>
              <a:rPr lang="es-AR" sz="1900" dirty="0"/>
              <a:t>0,31 </a:t>
            </a:r>
            <a:endParaRPr lang="es-AR" sz="1900" dirty="0" smtClean="0"/>
          </a:p>
          <a:p>
            <a:pPr marL="0" indent="0" algn="just">
              <a:buNone/>
            </a:pPr>
            <a:r>
              <a:rPr lang="es-AR" sz="1900" dirty="0"/>
              <a:t>HIV  NO REACTIVO</a:t>
            </a:r>
          </a:p>
          <a:p>
            <a:pPr marL="0" indent="0" algn="just">
              <a:buNone/>
            </a:pPr>
            <a:r>
              <a:rPr lang="es-AR" sz="1900" dirty="0" smtClean="0"/>
              <a:t>SEROLOGIA </a:t>
            </a:r>
            <a:r>
              <a:rPr lang="es-AR" sz="1900" dirty="0"/>
              <a:t>PARA HEPATITIS B Y C NEGATIVA</a:t>
            </a:r>
          </a:p>
          <a:p>
            <a:pPr marL="0" indent="0">
              <a:buNone/>
            </a:pPr>
            <a:r>
              <a:rPr lang="es-AR" sz="1900" dirty="0"/>
              <a:t>PEF NORMAL./C3 C4 Y FR NORMALES</a:t>
            </a:r>
          </a:p>
          <a:p>
            <a:pPr marL="0" indent="0">
              <a:buNone/>
            </a:pPr>
            <a:r>
              <a:rPr lang="es-AR" sz="1900" dirty="0" smtClean="0"/>
              <a:t>Sin criterios para enfermedad del colágeno por Inmunología.</a:t>
            </a:r>
          </a:p>
          <a:p>
            <a:pPr marL="0" indent="0">
              <a:buNone/>
            </a:pPr>
            <a:r>
              <a:rPr lang="es-AR" sz="1900" dirty="0" smtClean="0"/>
              <a:t>ANA </a:t>
            </a:r>
            <a:r>
              <a:rPr lang="es-AR" sz="1900" dirty="0"/>
              <a:t>(AC ANTINÚCLEO) </a:t>
            </a:r>
            <a:r>
              <a:rPr lang="es-AR" sz="1900" dirty="0" smtClean="0"/>
              <a:t>NEG, AC </a:t>
            </a:r>
            <a:r>
              <a:rPr lang="es-AR" sz="1900" dirty="0"/>
              <a:t>ANTIMITOCONDRIALES </a:t>
            </a:r>
            <a:r>
              <a:rPr lang="es-AR" sz="1900" dirty="0" smtClean="0"/>
              <a:t>NEG, </a:t>
            </a:r>
            <a:r>
              <a:rPr lang="en-US" sz="1900" dirty="0" smtClean="0"/>
              <a:t>AC </a:t>
            </a:r>
            <a:r>
              <a:rPr lang="en-US" sz="1900" dirty="0"/>
              <a:t>ANTICEL PARIETAL </a:t>
            </a:r>
            <a:r>
              <a:rPr lang="en-US" sz="1900" dirty="0" smtClean="0"/>
              <a:t>NEG</a:t>
            </a:r>
            <a:r>
              <a:rPr lang="es-AR" sz="1900" dirty="0" smtClean="0"/>
              <a:t>, </a:t>
            </a:r>
            <a:r>
              <a:rPr lang="en-US" sz="1900" dirty="0" smtClean="0"/>
              <a:t>AC </a:t>
            </a:r>
            <a:r>
              <a:rPr lang="en-US" sz="1900" dirty="0"/>
              <a:t>ANTI MUSCULO LISO </a:t>
            </a:r>
            <a:r>
              <a:rPr lang="en-US" sz="1900" dirty="0" smtClean="0"/>
              <a:t>NEG</a:t>
            </a:r>
            <a:r>
              <a:rPr lang="es-AR" sz="1900" dirty="0"/>
              <a:t>,</a:t>
            </a:r>
            <a:r>
              <a:rPr lang="en-US" sz="1900" dirty="0" smtClean="0"/>
              <a:t>AC </a:t>
            </a:r>
            <a:r>
              <a:rPr lang="en-US" sz="1900" dirty="0"/>
              <a:t>ANTI MBG </a:t>
            </a:r>
            <a:r>
              <a:rPr lang="en-US" sz="1900" dirty="0" smtClean="0"/>
              <a:t>NEG.</a:t>
            </a:r>
            <a:endParaRPr lang="es-AR" sz="1900" dirty="0" smtClean="0"/>
          </a:p>
          <a:p>
            <a:pPr marL="0" indent="0" algn="just">
              <a:buNone/>
            </a:pPr>
            <a:endParaRPr lang="es-AR" sz="1900" dirty="0"/>
          </a:p>
          <a:p>
            <a:pPr marL="0" indent="0" algn="just">
              <a:buNone/>
            </a:pPr>
            <a:endParaRPr lang="es-AR" sz="1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188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1622353"/>
            <a:ext cx="8644371" cy="4890376"/>
          </a:xfrm>
        </p:spPr>
        <p:txBody>
          <a:bodyPr>
            <a:normAutofit/>
          </a:bodyPr>
          <a:lstStyle/>
          <a:p>
            <a:pPr algn="just"/>
            <a:r>
              <a:rPr lang="es-AR" sz="2000" u="sng" dirty="0" smtClean="0"/>
              <a:t>CITOLOGÍA DE ESPUTO SERIADO X 3: </a:t>
            </a:r>
          </a:p>
          <a:p>
            <a:pPr marL="0" indent="0" algn="just">
              <a:buNone/>
            </a:pPr>
            <a:r>
              <a:rPr lang="es-AR" sz="2000" dirty="0" smtClean="0"/>
              <a:t>Negativo para células neoplásicas.</a:t>
            </a:r>
          </a:p>
          <a:p>
            <a:pPr marL="0" indent="0" algn="just">
              <a:buNone/>
            </a:pPr>
            <a:endParaRPr lang="es-AR" sz="2000" dirty="0"/>
          </a:p>
          <a:p>
            <a:r>
              <a:rPr lang="es-AR" sz="2000" u="sng" dirty="0" smtClean="0"/>
              <a:t>ESPUTO-Micológico:</a:t>
            </a:r>
            <a:endParaRPr lang="es-AR" sz="2000" u="sng" dirty="0"/>
          </a:p>
          <a:p>
            <a:pPr marL="0" indent="0">
              <a:buNone/>
            </a:pPr>
            <a:r>
              <a:rPr lang="es-AR" sz="2000" dirty="0" smtClean="0"/>
              <a:t>-AG </a:t>
            </a:r>
            <a:r>
              <a:rPr lang="es-AR" sz="2000" dirty="0"/>
              <a:t>HISTOPLASMA CAPSULATUM-  ID CUALITATIVA NEG</a:t>
            </a:r>
          </a:p>
          <a:p>
            <a:pPr marL="0" indent="0">
              <a:buNone/>
            </a:pPr>
            <a:r>
              <a:rPr lang="es-AR" sz="2000" dirty="0" smtClean="0"/>
              <a:t>-AG </a:t>
            </a:r>
            <a:r>
              <a:rPr lang="es-AR" sz="2000" dirty="0"/>
              <a:t>ASPERGILUS FUMIGATUS- ID CUALITATIVA NEG</a:t>
            </a:r>
          </a:p>
          <a:p>
            <a:pPr marL="0" indent="0">
              <a:buNone/>
            </a:pPr>
            <a:r>
              <a:rPr lang="es-AR" sz="2000" dirty="0" smtClean="0"/>
              <a:t>-AG </a:t>
            </a:r>
            <a:r>
              <a:rPr lang="es-AR" sz="2000" dirty="0"/>
              <a:t>ASPERGILUS NIGER – ID CUALITATIVA NEG</a:t>
            </a:r>
            <a:r>
              <a:rPr lang="es-AR" sz="2000" dirty="0" smtClean="0"/>
              <a:t>.</a:t>
            </a:r>
          </a:p>
          <a:p>
            <a:pPr marL="0" indent="0">
              <a:buNone/>
            </a:pPr>
            <a:endParaRPr lang="es-AR" sz="2000" dirty="0"/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5180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1375674"/>
            <a:ext cx="8779902" cy="5270270"/>
          </a:xfrm>
        </p:spPr>
        <p:txBody>
          <a:bodyPr/>
          <a:lstStyle/>
          <a:p>
            <a:pPr algn="just"/>
            <a:r>
              <a:rPr lang="es-AR" sz="2000" u="sng" dirty="0" smtClean="0"/>
              <a:t>FBC CON BAL Y BTB: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algn="just"/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98266"/>
              </p:ext>
            </p:extLst>
          </p:nvPr>
        </p:nvGraphicFramePr>
        <p:xfrm>
          <a:off x="1440330" y="1931704"/>
          <a:ext cx="7614023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0"/>
                <a:gridCol w="3185573"/>
              </a:tblGrid>
              <a:tr h="0">
                <a:tc>
                  <a:txBody>
                    <a:bodyPr/>
                    <a:lstStyle/>
                    <a:p>
                      <a:r>
                        <a:rPr lang="es-AR" dirty="0" smtClean="0"/>
                        <a:t>BAL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RESULTADOS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GRAM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 se observan bacterias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ZN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GC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KINYOUN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MICOLÓGICO (Fresco,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Groccot</a:t>
                      </a:r>
                      <a:r>
                        <a:rPr lang="es-AR" baseline="0" dirty="0" smtClean="0"/>
                        <a:t>, </a:t>
                      </a:r>
                      <a:r>
                        <a:rPr lang="es-AR" baseline="0" dirty="0" err="1" smtClean="0"/>
                        <a:t>Giemsa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Negativos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RTO CELULAR TOTAL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25000 </a:t>
                      </a:r>
                      <a:r>
                        <a:rPr lang="es-AR" dirty="0" err="1" smtClean="0"/>
                        <a:t>cél</a:t>
                      </a:r>
                      <a:r>
                        <a:rPr lang="es-AR" dirty="0" smtClean="0"/>
                        <a:t>/</a:t>
                      </a:r>
                      <a:r>
                        <a:rPr lang="es-AR" dirty="0" err="1" smtClean="0"/>
                        <a:t>mL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MACRÓFAGOS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82%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LINFOCITOS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NEUTRÓFILOS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EOSINÓFILOS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CÉL BRONQUIALES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5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1255059"/>
            <a:ext cx="8595360" cy="43513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A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ocupacional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-Soldador naval.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-Soldador de barcos y tanques de combustibles desde hace 30 años, 9 </a:t>
            </a:r>
            <a:r>
              <a:rPr lang="es-AR" sz="2000" dirty="0" err="1" smtClean="0"/>
              <a:t>hs</a:t>
            </a:r>
            <a:r>
              <a:rPr lang="es-AR" sz="2000" dirty="0" smtClean="0"/>
              <a:t> diarias de trabajo.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-“Se suelda porque el casco del barco es débil. Se raspa la humedad, se rasquetea, se seca, se pone cemento y luego chapones”.</a:t>
            </a:r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r>
              <a:rPr lang="es-AR" sz="2000" dirty="0" smtClean="0"/>
              <a:t>-Tiene un compañero de trabajo con síntomas similares.</a:t>
            </a:r>
          </a:p>
          <a:p>
            <a:pPr marL="0" indent="0" algn="just">
              <a:buNone/>
            </a:pP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7471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b="1" dirty="0"/>
              <a:t>-Microscopia con luz polarizada</a:t>
            </a:r>
            <a:r>
              <a:rPr lang="es-AR" sz="2000" dirty="0"/>
              <a:t>: B</a:t>
            </a:r>
            <a:r>
              <a:rPr lang="es-AR" sz="2000" dirty="0" smtClean="0"/>
              <a:t>úsqueda </a:t>
            </a:r>
            <a:r>
              <a:rPr lang="es-AR" sz="2000" dirty="0"/>
              <a:t>de corpúsculos  birrefringentes: cristales. Resultado negativo.</a:t>
            </a:r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r>
              <a:rPr lang="es-AR" sz="2000" b="1" dirty="0"/>
              <a:t>-BTB</a:t>
            </a:r>
            <a:r>
              <a:rPr lang="es-AR" sz="2000" dirty="0"/>
              <a:t>: Proceso inflamatorio intersticial crónico, inespecífico (focal). Acentuado infiltrado linfocitario.</a:t>
            </a:r>
          </a:p>
          <a:p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7204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861" y="1528353"/>
            <a:ext cx="8889177" cy="4607859"/>
          </a:xfrm>
        </p:spPr>
        <p:txBody>
          <a:bodyPr>
            <a:normAutofit/>
          </a:bodyPr>
          <a:lstStyle/>
          <a:p>
            <a:r>
              <a:rPr lang="es-AR" sz="2000" dirty="0" smtClean="0"/>
              <a:t>Nuevo examen funcional respiratorio:</a:t>
            </a:r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lnSpc>
                <a:spcPct val="20000"/>
              </a:lnSpc>
              <a:buNone/>
            </a:pPr>
            <a:endParaRPr lang="es-AR" sz="2000" dirty="0" smtClean="0"/>
          </a:p>
          <a:p>
            <a:pPr marL="0" indent="0">
              <a:lnSpc>
                <a:spcPct val="20000"/>
              </a:lnSpc>
              <a:buNone/>
            </a:pPr>
            <a:r>
              <a:rPr lang="es-AR" sz="2000" dirty="0" smtClean="0"/>
              <a:t>Respuesta BD negativa.</a:t>
            </a:r>
          </a:p>
          <a:p>
            <a:pPr marL="0" indent="0">
              <a:lnSpc>
                <a:spcPct val="20000"/>
              </a:lnSpc>
              <a:buNone/>
            </a:pPr>
            <a:endParaRPr lang="es-AR" sz="2000" b="1" dirty="0" smtClean="0"/>
          </a:p>
          <a:p>
            <a:pPr marL="0" indent="0">
              <a:lnSpc>
                <a:spcPct val="20000"/>
              </a:lnSpc>
              <a:buNone/>
            </a:pPr>
            <a:r>
              <a:rPr lang="es-AR" sz="2000" b="1" dirty="0" smtClean="0"/>
              <a:t>TM6M:</a:t>
            </a:r>
            <a:r>
              <a:rPr lang="es-AR" sz="2000" dirty="0" smtClean="0"/>
              <a:t> Recorre </a:t>
            </a:r>
            <a:r>
              <a:rPr lang="es-AR" sz="2000" dirty="0"/>
              <a:t>476 </a:t>
            </a:r>
            <a:r>
              <a:rPr lang="es-AR" sz="2000" dirty="0" smtClean="0"/>
              <a:t>MTS, sin </a:t>
            </a:r>
            <a:r>
              <a:rPr lang="es-AR" sz="2000" dirty="0" err="1" smtClean="0"/>
              <a:t>desaturación</a:t>
            </a:r>
            <a:r>
              <a:rPr lang="es-AR" sz="2000" dirty="0" smtClean="0"/>
              <a:t> </a:t>
            </a:r>
            <a:r>
              <a:rPr lang="es-AR" sz="2000" dirty="0"/>
              <a:t>(BASAL 96</a:t>
            </a:r>
            <a:r>
              <a:rPr lang="es-AR" sz="2000" dirty="0" smtClean="0"/>
              <a:t>%) - </a:t>
            </a:r>
            <a:r>
              <a:rPr lang="es-AR" sz="2000" dirty="0"/>
              <a:t>BORG 3</a:t>
            </a:r>
          </a:p>
          <a:p>
            <a:pPr marL="0" indent="0">
              <a:lnSpc>
                <a:spcPct val="2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20000"/>
              </a:lnSpc>
              <a:buNone/>
            </a:pPr>
            <a:r>
              <a:rPr lang="en-US" sz="2000" b="1" dirty="0" smtClean="0"/>
              <a:t>DLCO</a:t>
            </a:r>
            <a:r>
              <a:rPr lang="en-US" sz="2000" dirty="0" smtClean="0"/>
              <a:t> </a:t>
            </a:r>
            <a:r>
              <a:rPr lang="en-US" sz="2000" dirty="0"/>
              <a:t>21,07 (82</a:t>
            </a:r>
            <a:r>
              <a:rPr lang="en-US" sz="2000" dirty="0" smtClean="0"/>
              <a:t>%)</a:t>
            </a:r>
          </a:p>
          <a:p>
            <a:pPr marL="0" indent="0">
              <a:lnSpc>
                <a:spcPct val="2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20000"/>
              </a:lnSpc>
              <a:buNone/>
            </a:pPr>
            <a:r>
              <a:rPr lang="en-US" sz="2000" b="1" dirty="0" smtClean="0"/>
              <a:t>TLC</a:t>
            </a:r>
            <a:r>
              <a:rPr lang="en-US" sz="2000" dirty="0" smtClean="0"/>
              <a:t> </a:t>
            </a:r>
            <a:r>
              <a:rPr lang="en-US" sz="2000" dirty="0"/>
              <a:t>5,13 (85%) </a:t>
            </a:r>
            <a:r>
              <a:rPr lang="en-US" sz="2000" b="1" dirty="0" smtClean="0"/>
              <a:t>RV</a:t>
            </a:r>
            <a:r>
              <a:rPr lang="en-US" sz="2000" dirty="0" smtClean="0"/>
              <a:t> </a:t>
            </a:r>
            <a:r>
              <a:rPr lang="en-US" sz="2000" dirty="0"/>
              <a:t>1,66 (84%) </a:t>
            </a:r>
            <a:r>
              <a:rPr lang="en-US" sz="2000" b="1" dirty="0"/>
              <a:t>RV/TLC</a:t>
            </a:r>
            <a:r>
              <a:rPr lang="en-US" sz="2000" dirty="0"/>
              <a:t> 32 (98%)</a:t>
            </a:r>
            <a:endParaRPr lang="es-AR" sz="2000" dirty="0"/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72706"/>
              </p:ext>
            </p:extLst>
          </p:nvPr>
        </p:nvGraphicFramePr>
        <p:xfrm>
          <a:off x="1212861" y="1972235"/>
          <a:ext cx="8127999" cy="148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76112">
                <a:tc>
                  <a:txBody>
                    <a:bodyPr/>
                    <a:lstStyle/>
                    <a:p>
                      <a:r>
                        <a:rPr lang="es-AR" dirty="0" smtClean="0"/>
                        <a:t>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% TEÓRICO</a:t>
                      </a:r>
                      <a:endParaRPr lang="es-AR" dirty="0"/>
                    </a:p>
                  </a:txBody>
                  <a:tcPr/>
                </a:tc>
              </a:tr>
              <a:tr h="379706">
                <a:tc>
                  <a:txBody>
                    <a:bodyPr/>
                    <a:lstStyle/>
                    <a:p>
                      <a:r>
                        <a:rPr lang="es-AR" sz="1800" b="1" dirty="0" smtClean="0"/>
                        <a:t>FVC 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3,40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86 %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FEV1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2,95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98 %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FEV1/FVC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0,87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Nueva TAC de tórax: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711" y="1828799"/>
            <a:ext cx="594052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95" y="1828799"/>
            <a:ext cx="5960737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1993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45" y="1828799"/>
            <a:ext cx="5828087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226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45" y="1828799"/>
            <a:ext cx="5828087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8847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9" y="1828799"/>
            <a:ext cx="5823114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2681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87" y="1828799"/>
            <a:ext cx="5894545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495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985" y="1828799"/>
            <a:ext cx="6061247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9855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200" dirty="0" smtClean="0"/>
              <a:t>De acuerdo a los elementos aportados, cuál de los siguientes opciones le parece un diagnóstico probable?</a:t>
            </a:r>
            <a:endParaRPr lang="es-AR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315659" y="2114736"/>
            <a:ext cx="8595360" cy="435133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lphaUcPeriod"/>
            </a:pPr>
            <a:r>
              <a:rPr lang="es-AR" b="1" dirty="0"/>
              <a:t>COP.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Patología </a:t>
            </a:r>
            <a:r>
              <a:rPr lang="es-AR" b="1" dirty="0"/>
              <a:t>infecciosa.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err="1" smtClean="0"/>
              <a:t>Intersticiopatía</a:t>
            </a:r>
            <a:r>
              <a:rPr lang="es-AR" b="1" dirty="0" smtClean="0"/>
              <a:t> </a:t>
            </a:r>
            <a:r>
              <a:rPr lang="es-AR" b="1" dirty="0"/>
              <a:t>secundaria a asbesto.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Neumonitis </a:t>
            </a:r>
            <a:r>
              <a:rPr lang="es-AR" b="1" dirty="0"/>
              <a:t>por hipersensibilidad </a:t>
            </a:r>
            <a:r>
              <a:rPr lang="es-AR" b="1" dirty="0" smtClean="0"/>
              <a:t>subaguda</a:t>
            </a:r>
            <a:r>
              <a:rPr lang="es-AR" dirty="0" smtClean="0"/>
              <a:t>. 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815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4" y="2233749"/>
            <a:ext cx="4648384" cy="288689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66" y="2233748"/>
            <a:ext cx="4847408" cy="36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0579" y="3000170"/>
            <a:ext cx="2736387" cy="71121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600" dirty="0" smtClean="0"/>
              <a:t>OPCIÓN D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2559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Se interpretó probable </a:t>
            </a:r>
            <a:r>
              <a:rPr lang="es-AR" sz="2000" b="1" dirty="0" smtClean="0"/>
              <a:t>neumonitis por hipersensibilidad subaguda</a:t>
            </a:r>
            <a:r>
              <a:rPr lang="es-AR" sz="2000" dirty="0" smtClean="0"/>
              <a:t>, el paciente se aleja del trabajo, y lo cambia ocupándose como chofer.</a:t>
            </a:r>
          </a:p>
          <a:p>
            <a:pPr algn="just"/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993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200" dirty="0" smtClean="0"/>
              <a:t>En la TC de tórax en la Neumonitis por hipersensibilidad subaguda podemos encontrar:</a:t>
            </a:r>
            <a:endParaRPr lang="es-AR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315659" y="2114736"/>
            <a:ext cx="8595360" cy="435133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lphaUcPeriod"/>
            </a:pPr>
            <a:r>
              <a:rPr lang="es-AR" b="1" dirty="0" smtClean="0"/>
              <a:t>Atenuación en vidrio esmerilado.</a:t>
            </a:r>
            <a:endParaRPr lang="es-AR" b="1" dirty="0"/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Consolidación parcheada o difusa.</a:t>
            </a:r>
            <a:endParaRPr lang="es-AR" b="1" dirty="0"/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Nódulos pobremente definidos, difusos, a menudo menores a 5 </a:t>
            </a:r>
            <a:r>
              <a:rPr lang="es-AR" b="1" dirty="0" err="1" smtClean="0"/>
              <a:t>mm.</a:t>
            </a:r>
            <a:endParaRPr lang="es-AR" b="1" dirty="0"/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Todas son correctas.</a:t>
            </a:r>
            <a:endParaRPr lang="es-AR" b="1" dirty="0"/>
          </a:p>
          <a:p>
            <a:pPr marL="342900" indent="-342900">
              <a:buFont typeface="Arial" pitchFamily="34" charset="0"/>
              <a:buAutoNum type="alphaUcPeriod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17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0579" y="3000170"/>
            <a:ext cx="2736387" cy="71121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600" dirty="0" smtClean="0"/>
              <a:t>OPCIÓN D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5132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/>
              <a:t>Presenta mejoría clínica con desaparición de los síntomas, y mejoría radiológica: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7205" r="21236" b="1045"/>
          <a:stretch/>
        </p:blipFill>
        <p:spPr>
          <a:xfrm>
            <a:off x="1261872" y="1825214"/>
            <a:ext cx="4412348" cy="37871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2555" b="8855"/>
          <a:stretch/>
        </p:blipFill>
        <p:spPr>
          <a:xfrm>
            <a:off x="5776626" y="1828801"/>
            <a:ext cx="4323041" cy="37656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86635" y="5711579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INICIO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7144863" y="5702618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ACTUAL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79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17" y="1828799"/>
            <a:ext cx="5066415" cy="43513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4631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49" y="1828799"/>
            <a:ext cx="4829983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7418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17" y="1828799"/>
            <a:ext cx="4936515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4795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22" y="1828799"/>
            <a:ext cx="4983710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801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73" y="1828799"/>
            <a:ext cx="5112059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4075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172848" y="862148"/>
            <a:ext cx="4399609" cy="45066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5132835" y="355941"/>
            <a:ext cx="295180" cy="65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 flipV="1">
            <a:off x="5428015" y="516265"/>
            <a:ext cx="1920240" cy="16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522736" y="355940"/>
            <a:ext cx="186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Paso del hombre / 70 cm</a:t>
            </a:r>
            <a:endParaRPr lang="es-AR" dirty="0"/>
          </a:p>
        </p:txBody>
      </p:sp>
      <p:sp>
        <p:nvSpPr>
          <p:cNvPr id="9" name="Abrir llave 8"/>
          <p:cNvSpPr/>
          <p:nvPr/>
        </p:nvSpPr>
        <p:spPr>
          <a:xfrm>
            <a:off x="2611145" y="974074"/>
            <a:ext cx="561703" cy="42846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1920848" y="2931716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 </a:t>
            </a:r>
            <a:r>
              <a:rPr lang="es-AR" dirty="0" err="1" smtClean="0"/>
              <a:t>mts</a:t>
            </a:r>
            <a:endParaRPr lang="es-AR" dirty="0"/>
          </a:p>
        </p:txBody>
      </p:sp>
      <p:sp>
        <p:nvSpPr>
          <p:cNvPr id="11" name="Forma libre 10"/>
          <p:cNvSpPr/>
          <p:nvPr/>
        </p:nvSpPr>
        <p:spPr>
          <a:xfrm>
            <a:off x="3308948" y="3747363"/>
            <a:ext cx="514594" cy="1409931"/>
          </a:xfrm>
          <a:custGeom>
            <a:avLst/>
            <a:gdLst>
              <a:gd name="connsiteX0" fmla="*/ 169817 w 514594"/>
              <a:gd name="connsiteY0" fmla="*/ 105562 h 1483561"/>
              <a:gd name="connsiteX1" fmla="*/ 104503 w 514594"/>
              <a:gd name="connsiteY1" fmla="*/ 170876 h 1483561"/>
              <a:gd name="connsiteX2" fmla="*/ 78377 w 514594"/>
              <a:gd name="connsiteY2" fmla="*/ 249253 h 1483561"/>
              <a:gd name="connsiteX3" fmla="*/ 117566 w 514594"/>
              <a:gd name="connsiteY3" fmla="*/ 353756 h 1483561"/>
              <a:gd name="connsiteX4" fmla="*/ 143692 w 514594"/>
              <a:gd name="connsiteY4" fmla="*/ 432133 h 1483561"/>
              <a:gd name="connsiteX5" fmla="*/ 130629 w 514594"/>
              <a:gd name="connsiteY5" fmla="*/ 575825 h 1483561"/>
              <a:gd name="connsiteX6" fmla="*/ 117566 w 514594"/>
              <a:gd name="connsiteY6" fmla="*/ 615013 h 1483561"/>
              <a:gd name="connsiteX7" fmla="*/ 52252 w 514594"/>
              <a:gd name="connsiteY7" fmla="*/ 680328 h 1483561"/>
              <a:gd name="connsiteX8" fmla="*/ 39189 w 514594"/>
              <a:gd name="connsiteY8" fmla="*/ 719516 h 1483561"/>
              <a:gd name="connsiteX9" fmla="*/ 104503 w 514594"/>
              <a:gd name="connsiteY9" fmla="*/ 850145 h 1483561"/>
              <a:gd name="connsiteX10" fmla="*/ 143692 w 514594"/>
              <a:gd name="connsiteY10" fmla="*/ 876270 h 1483561"/>
              <a:gd name="connsiteX11" fmla="*/ 209006 w 514594"/>
              <a:gd name="connsiteY11" fmla="*/ 941585 h 1483561"/>
              <a:gd name="connsiteX12" fmla="*/ 222069 w 514594"/>
              <a:gd name="connsiteY12" fmla="*/ 993836 h 1483561"/>
              <a:gd name="connsiteX13" fmla="*/ 300446 w 514594"/>
              <a:gd name="connsiteY13" fmla="*/ 1033025 h 1483561"/>
              <a:gd name="connsiteX14" fmla="*/ 444137 w 514594"/>
              <a:gd name="connsiteY14" fmla="*/ 1059150 h 1483561"/>
              <a:gd name="connsiteX15" fmla="*/ 457200 w 514594"/>
              <a:gd name="connsiteY15" fmla="*/ 1098339 h 1483561"/>
              <a:gd name="connsiteX16" fmla="*/ 444137 w 514594"/>
              <a:gd name="connsiteY16" fmla="*/ 1137528 h 1483561"/>
              <a:gd name="connsiteX17" fmla="*/ 352697 w 514594"/>
              <a:gd name="connsiteY17" fmla="*/ 1228968 h 1483561"/>
              <a:gd name="connsiteX18" fmla="*/ 313509 w 514594"/>
              <a:gd name="connsiteY18" fmla="*/ 1268156 h 1483561"/>
              <a:gd name="connsiteX19" fmla="*/ 352697 w 514594"/>
              <a:gd name="connsiteY19" fmla="*/ 1359596 h 1483561"/>
              <a:gd name="connsiteX20" fmla="*/ 404949 w 514594"/>
              <a:gd name="connsiteY20" fmla="*/ 1411848 h 1483561"/>
              <a:gd name="connsiteX21" fmla="*/ 418012 w 514594"/>
              <a:gd name="connsiteY21" fmla="*/ 1451036 h 1483561"/>
              <a:gd name="connsiteX22" fmla="*/ 470263 w 514594"/>
              <a:gd name="connsiteY22" fmla="*/ 1464099 h 1483561"/>
              <a:gd name="connsiteX23" fmla="*/ 261257 w 514594"/>
              <a:gd name="connsiteY23" fmla="*/ 1464099 h 1483561"/>
              <a:gd name="connsiteX24" fmla="*/ 287383 w 514594"/>
              <a:gd name="connsiteY24" fmla="*/ 1333470 h 1483561"/>
              <a:gd name="connsiteX25" fmla="*/ 326572 w 514594"/>
              <a:gd name="connsiteY25" fmla="*/ 1307345 h 1483561"/>
              <a:gd name="connsiteX26" fmla="*/ 352697 w 514594"/>
              <a:gd name="connsiteY26" fmla="*/ 1255093 h 1483561"/>
              <a:gd name="connsiteX27" fmla="*/ 261257 w 514594"/>
              <a:gd name="connsiteY27" fmla="*/ 1124465 h 1483561"/>
              <a:gd name="connsiteX28" fmla="*/ 287383 w 514594"/>
              <a:gd name="connsiteY28" fmla="*/ 1072213 h 1483561"/>
              <a:gd name="connsiteX29" fmla="*/ 365760 w 514594"/>
              <a:gd name="connsiteY29" fmla="*/ 1046088 h 1483561"/>
              <a:gd name="connsiteX30" fmla="*/ 222069 w 514594"/>
              <a:gd name="connsiteY30" fmla="*/ 941585 h 1483561"/>
              <a:gd name="connsiteX31" fmla="*/ 209006 w 514594"/>
              <a:gd name="connsiteY31" fmla="*/ 902396 h 1483561"/>
              <a:gd name="connsiteX32" fmla="*/ 182880 w 514594"/>
              <a:gd name="connsiteY32" fmla="*/ 837082 h 1483561"/>
              <a:gd name="connsiteX33" fmla="*/ 156754 w 514594"/>
              <a:gd name="connsiteY33" fmla="*/ 797893 h 1483561"/>
              <a:gd name="connsiteX34" fmla="*/ 261257 w 514594"/>
              <a:gd name="connsiteY34" fmla="*/ 732579 h 1483561"/>
              <a:gd name="connsiteX35" fmla="*/ 235132 w 514594"/>
              <a:gd name="connsiteY35" fmla="*/ 641139 h 1483561"/>
              <a:gd name="connsiteX36" fmla="*/ 222069 w 514594"/>
              <a:gd name="connsiteY36" fmla="*/ 588888 h 1483561"/>
              <a:gd name="connsiteX37" fmla="*/ 235132 w 514594"/>
              <a:gd name="connsiteY37" fmla="*/ 497448 h 1483561"/>
              <a:gd name="connsiteX38" fmla="*/ 222069 w 514594"/>
              <a:gd name="connsiteY38" fmla="*/ 406008 h 1483561"/>
              <a:gd name="connsiteX39" fmla="*/ 182880 w 514594"/>
              <a:gd name="connsiteY39" fmla="*/ 366819 h 1483561"/>
              <a:gd name="connsiteX40" fmla="*/ 78377 w 514594"/>
              <a:gd name="connsiteY40" fmla="*/ 223128 h 1483561"/>
              <a:gd name="connsiteX41" fmla="*/ 39189 w 514594"/>
              <a:gd name="connsiteY41" fmla="*/ 183939 h 1483561"/>
              <a:gd name="connsiteX42" fmla="*/ 0 w 514594"/>
              <a:gd name="connsiteY42" fmla="*/ 144750 h 1483561"/>
              <a:gd name="connsiteX43" fmla="*/ 52252 w 514594"/>
              <a:gd name="connsiteY43" fmla="*/ 1059 h 1483561"/>
              <a:gd name="connsiteX44" fmla="*/ 104503 w 514594"/>
              <a:gd name="connsiteY44" fmla="*/ 14122 h 1483561"/>
              <a:gd name="connsiteX45" fmla="*/ 130629 w 514594"/>
              <a:gd name="connsiteY45" fmla="*/ 53310 h 1483561"/>
              <a:gd name="connsiteX46" fmla="*/ 222069 w 514594"/>
              <a:gd name="connsiteY46" fmla="*/ 170876 h 1483561"/>
              <a:gd name="connsiteX47" fmla="*/ 248194 w 514594"/>
              <a:gd name="connsiteY47" fmla="*/ 210065 h 1483561"/>
              <a:gd name="connsiteX48" fmla="*/ 261257 w 514594"/>
              <a:gd name="connsiteY48" fmla="*/ 275379 h 1483561"/>
              <a:gd name="connsiteX49" fmla="*/ 274320 w 514594"/>
              <a:gd name="connsiteY49" fmla="*/ 314568 h 1483561"/>
              <a:gd name="connsiteX50" fmla="*/ 248194 w 514594"/>
              <a:gd name="connsiteY50" fmla="*/ 654202 h 1483561"/>
              <a:gd name="connsiteX51" fmla="*/ 209006 w 514594"/>
              <a:gd name="connsiteY51" fmla="*/ 706453 h 1483561"/>
              <a:gd name="connsiteX52" fmla="*/ 169817 w 514594"/>
              <a:gd name="connsiteY52" fmla="*/ 784830 h 1483561"/>
              <a:gd name="connsiteX53" fmla="*/ 156754 w 514594"/>
              <a:gd name="connsiteY53" fmla="*/ 876270 h 1483561"/>
              <a:gd name="connsiteX54" fmla="*/ 130629 w 514594"/>
              <a:gd name="connsiteY54" fmla="*/ 915459 h 1483561"/>
              <a:gd name="connsiteX55" fmla="*/ 117566 w 514594"/>
              <a:gd name="connsiteY55" fmla="*/ 954648 h 1483561"/>
              <a:gd name="connsiteX56" fmla="*/ 130629 w 514594"/>
              <a:gd name="connsiteY56" fmla="*/ 1019962 h 1483561"/>
              <a:gd name="connsiteX57" fmla="*/ 156754 w 514594"/>
              <a:gd name="connsiteY57" fmla="*/ 1059150 h 1483561"/>
              <a:gd name="connsiteX58" fmla="*/ 248194 w 514594"/>
              <a:gd name="connsiteY58" fmla="*/ 1163653 h 1483561"/>
              <a:gd name="connsiteX59" fmla="*/ 261257 w 514594"/>
              <a:gd name="connsiteY59" fmla="*/ 1242030 h 1483561"/>
              <a:gd name="connsiteX60" fmla="*/ 313509 w 514594"/>
              <a:gd name="connsiteY60" fmla="*/ 1320408 h 1483561"/>
              <a:gd name="connsiteX61" fmla="*/ 261257 w 514594"/>
              <a:gd name="connsiteY61" fmla="*/ 1411848 h 1483561"/>
              <a:gd name="connsiteX62" fmla="*/ 235132 w 514594"/>
              <a:gd name="connsiteY62" fmla="*/ 1451036 h 1483561"/>
              <a:gd name="connsiteX63" fmla="*/ 195943 w 514594"/>
              <a:gd name="connsiteY63" fmla="*/ 1464099 h 14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4594" h="1483561">
                <a:moveTo>
                  <a:pt x="169817" y="105562"/>
                </a:moveTo>
                <a:cubicBezTo>
                  <a:pt x="148046" y="127333"/>
                  <a:pt x="121033" y="144900"/>
                  <a:pt x="104503" y="170876"/>
                </a:cubicBezTo>
                <a:cubicBezTo>
                  <a:pt x="89718" y="194109"/>
                  <a:pt x="78377" y="249253"/>
                  <a:pt x="78377" y="249253"/>
                </a:cubicBezTo>
                <a:cubicBezTo>
                  <a:pt x="109346" y="404098"/>
                  <a:pt x="68640" y="243674"/>
                  <a:pt x="117566" y="353756"/>
                </a:cubicBezTo>
                <a:cubicBezTo>
                  <a:pt x="128751" y="378921"/>
                  <a:pt x="143692" y="432133"/>
                  <a:pt x="143692" y="432133"/>
                </a:cubicBezTo>
                <a:cubicBezTo>
                  <a:pt x="139338" y="480030"/>
                  <a:pt x="137431" y="528214"/>
                  <a:pt x="130629" y="575825"/>
                </a:cubicBezTo>
                <a:cubicBezTo>
                  <a:pt x="128682" y="589456"/>
                  <a:pt x="125828" y="603998"/>
                  <a:pt x="117566" y="615013"/>
                </a:cubicBezTo>
                <a:cubicBezTo>
                  <a:pt x="99092" y="639645"/>
                  <a:pt x="74023" y="658556"/>
                  <a:pt x="52252" y="680328"/>
                </a:cubicBezTo>
                <a:cubicBezTo>
                  <a:pt x="47898" y="693391"/>
                  <a:pt x="39189" y="705747"/>
                  <a:pt x="39189" y="719516"/>
                </a:cubicBezTo>
                <a:cubicBezTo>
                  <a:pt x="39189" y="780474"/>
                  <a:pt x="61653" y="807295"/>
                  <a:pt x="104503" y="850145"/>
                </a:cubicBezTo>
                <a:cubicBezTo>
                  <a:pt x="115604" y="861246"/>
                  <a:pt x="131877" y="865932"/>
                  <a:pt x="143692" y="876270"/>
                </a:cubicBezTo>
                <a:cubicBezTo>
                  <a:pt x="166864" y="896545"/>
                  <a:pt x="187235" y="919813"/>
                  <a:pt x="209006" y="941585"/>
                </a:cubicBezTo>
                <a:cubicBezTo>
                  <a:pt x="213360" y="959002"/>
                  <a:pt x="209374" y="981141"/>
                  <a:pt x="222069" y="993836"/>
                </a:cubicBezTo>
                <a:cubicBezTo>
                  <a:pt x="242723" y="1014490"/>
                  <a:pt x="273326" y="1022177"/>
                  <a:pt x="300446" y="1033025"/>
                </a:cubicBezTo>
                <a:cubicBezTo>
                  <a:pt x="334666" y="1046713"/>
                  <a:pt x="417075" y="1055284"/>
                  <a:pt x="444137" y="1059150"/>
                </a:cubicBezTo>
                <a:cubicBezTo>
                  <a:pt x="448491" y="1072213"/>
                  <a:pt x="457200" y="1084569"/>
                  <a:pt x="457200" y="1098339"/>
                </a:cubicBezTo>
                <a:cubicBezTo>
                  <a:pt x="457200" y="1112109"/>
                  <a:pt x="450824" y="1125491"/>
                  <a:pt x="444137" y="1137528"/>
                </a:cubicBezTo>
                <a:cubicBezTo>
                  <a:pt x="396498" y="1223279"/>
                  <a:pt x="416302" y="1207766"/>
                  <a:pt x="352697" y="1228968"/>
                </a:cubicBezTo>
                <a:cubicBezTo>
                  <a:pt x="339634" y="1242031"/>
                  <a:pt x="322674" y="1252117"/>
                  <a:pt x="313509" y="1268156"/>
                </a:cubicBezTo>
                <a:cubicBezTo>
                  <a:pt x="276827" y="1332350"/>
                  <a:pt x="308322" y="1320768"/>
                  <a:pt x="352697" y="1359596"/>
                </a:cubicBezTo>
                <a:cubicBezTo>
                  <a:pt x="371234" y="1375816"/>
                  <a:pt x="387532" y="1394431"/>
                  <a:pt x="404949" y="1411848"/>
                </a:cubicBezTo>
                <a:cubicBezTo>
                  <a:pt x="409303" y="1424911"/>
                  <a:pt x="407260" y="1442434"/>
                  <a:pt x="418012" y="1451036"/>
                </a:cubicBezTo>
                <a:cubicBezTo>
                  <a:pt x="432031" y="1462251"/>
                  <a:pt x="453001" y="1459167"/>
                  <a:pt x="470263" y="1464099"/>
                </a:cubicBezTo>
                <a:cubicBezTo>
                  <a:pt x="612108" y="1504627"/>
                  <a:pt x="378434" y="1470266"/>
                  <a:pt x="261257" y="1464099"/>
                </a:cubicBezTo>
                <a:cubicBezTo>
                  <a:pt x="269966" y="1420556"/>
                  <a:pt x="270304" y="1374459"/>
                  <a:pt x="287383" y="1333470"/>
                </a:cubicBezTo>
                <a:cubicBezTo>
                  <a:pt x="293421" y="1318978"/>
                  <a:pt x="316521" y="1319406"/>
                  <a:pt x="326572" y="1307345"/>
                </a:cubicBezTo>
                <a:cubicBezTo>
                  <a:pt x="339038" y="1292385"/>
                  <a:pt x="343989" y="1272510"/>
                  <a:pt x="352697" y="1255093"/>
                </a:cubicBezTo>
                <a:cubicBezTo>
                  <a:pt x="320122" y="1222518"/>
                  <a:pt x="261257" y="1180805"/>
                  <a:pt x="261257" y="1124465"/>
                </a:cubicBezTo>
                <a:cubicBezTo>
                  <a:pt x="261257" y="1104992"/>
                  <a:pt x="271804" y="1083897"/>
                  <a:pt x="287383" y="1072213"/>
                </a:cubicBezTo>
                <a:cubicBezTo>
                  <a:pt x="309414" y="1055690"/>
                  <a:pt x="365760" y="1046088"/>
                  <a:pt x="365760" y="1046088"/>
                </a:cubicBezTo>
                <a:cubicBezTo>
                  <a:pt x="264185" y="978370"/>
                  <a:pt x="311902" y="1013451"/>
                  <a:pt x="222069" y="941585"/>
                </a:cubicBezTo>
                <a:cubicBezTo>
                  <a:pt x="217715" y="928522"/>
                  <a:pt x="203892" y="915181"/>
                  <a:pt x="209006" y="902396"/>
                </a:cubicBezTo>
                <a:cubicBezTo>
                  <a:pt x="233650" y="840785"/>
                  <a:pt x="319342" y="918958"/>
                  <a:pt x="182880" y="837082"/>
                </a:cubicBezTo>
                <a:cubicBezTo>
                  <a:pt x="174171" y="824019"/>
                  <a:pt x="156754" y="813593"/>
                  <a:pt x="156754" y="797893"/>
                </a:cubicBezTo>
                <a:cubicBezTo>
                  <a:pt x="156754" y="728281"/>
                  <a:pt x="215319" y="740236"/>
                  <a:pt x="261257" y="732579"/>
                </a:cubicBezTo>
                <a:cubicBezTo>
                  <a:pt x="252549" y="702099"/>
                  <a:pt x="243473" y="671722"/>
                  <a:pt x="235132" y="641139"/>
                </a:cubicBezTo>
                <a:cubicBezTo>
                  <a:pt x="230408" y="623819"/>
                  <a:pt x="222069" y="606841"/>
                  <a:pt x="222069" y="588888"/>
                </a:cubicBezTo>
                <a:cubicBezTo>
                  <a:pt x="222069" y="558099"/>
                  <a:pt x="230778" y="527928"/>
                  <a:pt x="235132" y="497448"/>
                </a:cubicBezTo>
                <a:cubicBezTo>
                  <a:pt x="230778" y="466968"/>
                  <a:pt x="233504" y="434595"/>
                  <a:pt x="222069" y="406008"/>
                </a:cubicBezTo>
                <a:cubicBezTo>
                  <a:pt x="215208" y="388855"/>
                  <a:pt x="192671" y="382485"/>
                  <a:pt x="182880" y="366819"/>
                </a:cubicBezTo>
                <a:cubicBezTo>
                  <a:pt x="83258" y="207426"/>
                  <a:pt x="267519" y="412271"/>
                  <a:pt x="78377" y="223128"/>
                </a:cubicBezTo>
                <a:lnTo>
                  <a:pt x="39189" y="183939"/>
                </a:lnTo>
                <a:lnTo>
                  <a:pt x="0" y="144750"/>
                </a:lnTo>
                <a:cubicBezTo>
                  <a:pt x="4091" y="112020"/>
                  <a:pt x="-5833" y="17655"/>
                  <a:pt x="52252" y="1059"/>
                </a:cubicBezTo>
                <a:cubicBezTo>
                  <a:pt x="69514" y="-3873"/>
                  <a:pt x="87086" y="9768"/>
                  <a:pt x="104503" y="14122"/>
                </a:cubicBezTo>
                <a:cubicBezTo>
                  <a:pt x="113212" y="27185"/>
                  <a:pt x="121209" y="40750"/>
                  <a:pt x="130629" y="53310"/>
                </a:cubicBezTo>
                <a:cubicBezTo>
                  <a:pt x="160417" y="93027"/>
                  <a:pt x="194531" y="129567"/>
                  <a:pt x="222069" y="170876"/>
                </a:cubicBezTo>
                <a:lnTo>
                  <a:pt x="248194" y="210065"/>
                </a:lnTo>
                <a:cubicBezTo>
                  <a:pt x="252548" y="231836"/>
                  <a:pt x="255872" y="253839"/>
                  <a:pt x="261257" y="275379"/>
                </a:cubicBezTo>
                <a:cubicBezTo>
                  <a:pt x="264597" y="288737"/>
                  <a:pt x="274795" y="300807"/>
                  <a:pt x="274320" y="314568"/>
                </a:cubicBezTo>
                <a:cubicBezTo>
                  <a:pt x="270407" y="428046"/>
                  <a:pt x="266861" y="542201"/>
                  <a:pt x="248194" y="654202"/>
                </a:cubicBezTo>
                <a:cubicBezTo>
                  <a:pt x="244615" y="675677"/>
                  <a:pt x="221660" y="688737"/>
                  <a:pt x="209006" y="706453"/>
                </a:cubicBezTo>
                <a:cubicBezTo>
                  <a:pt x="177352" y="750768"/>
                  <a:pt x="185994" y="736300"/>
                  <a:pt x="169817" y="784830"/>
                </a:cubicBezTo>
                <a:cubicBezTo>
                  <a:pt x="165463" y="815310"/>
                  <a:pt x="165601" y="846779"/>
                  <a:pt x="156754" y="876270"/>
                </a:cubicBezTo>
                <a:cubicBezTo>
                  <a:pt x="152243" y="891307"/>
                  <a:pt x="137650" y="901417"/>
                  <a:pt x="130629" y="915459"/>
                </a:cubicBezTo>
                <a:cubicBezTo>
                  <a:pt x="124471" y="927775"/>
                  <a:pt x="121920" y="941585"/>
                  <a:pt x="117566" y="954648"/>
                </a:cubicBezTo>
                <a:cubicBezTo>
                  <a:pt x="121920" y="976419"/>
                  <a:pt x="122833" y="999173"/>
                  <a:pt x="130629" y="1019962"/>
                </a:cubicBezTo>
                <a:cubicBezTo>
                  <a:pt x="136141" y="1034662"/>
                  <a:pt x="147334" y="1046591"/>
                  <a:pt x="156754" y="1059150"/>
                </a:cubicBezTo>
                <a:cubicBezTo>
                  <a:pt x="204598" y="1122942"/>
                  <a:pt x="199858" y="1115317"/>
                  <a:pt x="248194" y="1163653"/>
                </a:cubicBezTo>
                <a:cubicBezTo>
                  <a:pt x="252548" y="1189779"/>
                  <a:pt x="251070" y="1217581"/>
                  <a:pt x="261257" y="1242030"/>
                </a:cubicBezTo>
                <a:cubicBezTo>
                  <a:pt x="273334" y="1271014"/>
                  <a:pt x="313509" y="1320408"/>
                  <a:pt x="313509" y="1320408"/>
                </a:cubicBezTo>
                <a:cubicBezTo>
                  <a:pt x="292310" y="1384002"/>
                  <a:pt x="310685" y="1342649"/>
                  <a:pt x="261257" y="1411848"/>
                </a:cubicBezTo>
                <a:cubicBezTo>
                  <a:pt x="252132" y="1424623"/>
                  <a:pt x="247391" y="1441229"/>
                  <a:pt x="235132" y="1451036"/>
                </a:cubicBezTo>
                <a:cubicBezTo>
                  <a:pt x="224380" y="1459638"/>
                  <a:pt x="195943" y="1464099"/>
                  <a:pt x="195943" y="14640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orma libre 11"/>
          <p:cNvSpPr/>
          <p:nvPr/>
        </p:nvSpPr>
        <p:spPr>
          <a:xfrm>
            <a:off x="6871062" y="3810498"/>
            <a:ext cx="627017" cy="1345475"/>
          </a:xfrm>
          <a:custGeom>
            <a:avLst/>
            <a:gdLst>
              <a:gd name="connsiteX0" fmla="*/ 404949 w 627017"/>
              <a:gd name="connsiteY0" fmla="*/ 0 h 1345475"/>
              <a:gd name="connsiteX1" fmla="*/ 418012 w 627017"/>
              <a:gd name="connsiteY1" fmla="*/ 195943 h 1345475"/>
              <a:gd name="connsiteX2" fmla="*/ 431075 w 627017"/>
              <a:gd name="connsiteY2" fmla="*/ 235132 h 1345475"/>
              <a:gd name="connsiteX3" fmla="*/ 457200 w 627017"/>
              <a:gd name="connsiteY3" fmla="*/ 326572 h 1345475"/>
              <a:gd name="connsiteX4" fmla="*/ 418012 w 627017"/>
              <a:gd name="connsiteY4" fmla="*/ 352698 h 1345475"/>
              <a:gd name="connsiteX5" fmla="*/ 378823 w 627017"/>
              <a:gd name="connsiteY5" fmla="*/ 431075 h 1345475"/>
              <a:gd name="connsiteX6" fmla="*/ 365760 w 627017"/>
              <a:gd name="connsiteY6" fmla="*/ 496389 h 1345475"/>
              <a:gd name="connsiteX7" fmla="*/ 339635 w 627017"/>
              <a:gd name="connsiteY7" fmla="*/ 679269 h 1345475"/>
              <a:gd name="connsiteX8" fmla="*/ 313509 w 627017"/>
              <a:gd name="connsiteY8" fmla="*/ 849086 h 1345475"/>
              <a:gd name="connsiteX9" fmla="*/ 326572 w 627017"/>
              <a:gd name="connsiteY9" fmla="*/ 1005840 h 1345475"/>
              <a:gd name="connsiteX10" fmla="*/ 352697 w 627017"/>
              <a:gd name="connsiteY10" fmla="*/ 1071155 h 1345475"/>
              <a:gd name="connsiteX11" fmla="*/ 365760 w 627017"/>
              <a:gd name="connsiteY11" fmla="*/ 1110343 h 1345475"/>
              <a:gd name="connsiteX12" fmla="*/ 352697 w 627017"/>
              <a:gd name="connsiteY12" fmla="*/ 1227909 h 1345475"/>
              <a:gd name="connsiteX13" fmla="*/ 222069 w 627017"/>
              <a:gd name="connsiteY13" fmla="*/ 1214846 h 1345475"/>
              <a:gd name="connsiteX14" fmla="*/ 182880 w 627017"/>
              <a:gd name="connsiteY14" fmla="*/ 1175658 h 1345475"/>
              <a:gd name="connsiteX15" fmla="*/ 130629 w 627017"/>
              <a:gd name="connsiteY15" fmla="*/ 1097280 h 1345475"/>
              <a:gd name="connsiteX16" fmla="*/ 104503 w 627017"/>
              <a:gd name="connsiteY16" fmla="*/ 1045029 h 1345475"/>
              <a:gd name="connsiteX17" fmla="*/ 52252 w 627017"/>
              <a:gd name="connsiteY17" fmla="*/ 992778 h 1345475"/>
              <a:gd name="connsiteX18" fmla="*/ 39189 w 627017"/>
              <a:gd name="connsiteY18" fmla="*/ 953589 h 1345475"/>
              <a:gd name="connsiteX19" fmla="*/ 78377 w 627017"/>
              <a:gd name="connsiteY19" fmla="*/ 927463 h 1345475"/>
              <a:gd name="connsiteX20" fmla="*/ 274320 w 627017"/>
              <a:gd name="connsiteY20" fmla="*/ 940526 h 1345475"/>
              <a:gd name="connsiteX21" fmla="*/ 235132 w 627017"/>
              <a:gd name="connsiteY21" fmla="*/ 953589 h 1345475"/>
              <a:gd name="connsiteX22" fmla="*/ 195943 w 627017"/>
              <a:gd name="connsiteY22" fmla="*/ 862149 h 1345475"/>
              <a:gd name="connsiteX23" fmla="*/ 274320 w 627017"/>
              <a:gd name="connsiteY23" fmla="*/ 692332 h 1345475"/>
              <a:gd name="connsiteX24" fmla="*/ 313509 w 627017"/>
              <a:gd name="connsiteY24" fmla="*/ 679269 h 1345475"/>
              <a:gd name="connsiteX25" fmla="*/ 300446 w 627017"/>
              <a:gd name="connsiteY25" fmla="*/ 561703 h 1345475"/>
              <a:gd name="connsiteX26" fmla="*/ 287383 w 627017"/>
              <a:gd name="connsiteY26" fmla="*/ 522515 h 1345475"/>
              <a:gd name="connsiteX27" fmla="*/ 274320 w 627017"/>
              <a:gd name="connsiteY27" fmla="*/ 470263 h 1345475"/>
              <a:gd name="connsiteX28" fmla="*/ 300446 w 627017"/>
              <a:gd name="connsiteY28" fmla="*/ 404949 h 1345475"/>
              <a:gd name="connsiteX29" fmla="*/ 326572 w 627017"/>
              <a:gd name="connsiteY29" fmla="*/ 365760 h 1345475"/>
              <a:gd name="connsiteX30" fmla="*/ 391886 w 627017"/>
              <a:gd name="connsiteY30" fmla="*/ 143692 h 1345475"/>
              <a:gd name="connsiteX31" fmla="*/ 444137 w 627017"/>
              <a:gd name="connsiteY31" fmla="*/ 65315 h 1345475"/>
              <a:gd name="connsiteX32" fmla="*/ 457200 w 627017"/>
              <a:gd name="connsiteY32" fmla="*/ 169818 h 1345475"/>
              <a:gd name="connsiteX33" fmla="*/ 548640 w 627017"/>
              <a:gd name="connsiteY33" fmla="*/ 287383 h 1345475"/>
              <a:gd name="connsiteX34" fmla="*/ 561703 w 627017"/>
              <a:gd name="connsiteY34" fmla="*/ 326572 h 1345475"/>
              <a:gd name="connsiteX35" fmla="*/ 587829 w 627017"/>
              <a:gd name="connsiteY35" fmla="*/ 365760 h 1345475"/>
              <a:gd name="connsiteX36" fmla="*/ 613955 w 627017"/>
              <a:gd name="connsiteY36" fmla="*/ 444138 h 1345475"/>
              <a:gd name="connsiteX37" fmla="*/ 627017 w 627017"/>
              <a:gd name="connsiteY37" fmla="*/ 483326 h 1345475"/>
              <a:gd name="connsiteX38" fmla="*/ 574766 w 627017"/>
              <a:gd name="connsiteY38" fmla="*/ 627018 h 1345475"/>
              <a:gd name="connsiteX39" fmla="*/ 496389 w 627017"/>
              <a:gd name="connsiteY39" fmla="*/ 653143 h 1345475"/>
              <a:gd name="connsiteX40" fmla="*/ 457200 w 627017"/>
              <a:gd name="connsiteY40" fmla="*/ 666206 h 1345475"/>
              <a:gd name="connsiteX41" fmla="*/ 431075 w 627017"/>
              <a:gd name="connsiteY41" fmla="*/ 744583 h 1345475"/>
              <a:gd name="connsiteX42" fmla="*/ 418012 w 627017"/>
              <a:gd name="connsiteY42" fmla="*/ 783772 h 1345475"/>
              <a:gd name="connsiteX43" fmla="*/ 365760 w 627017"/>
              <a:gd name="connsiteY43" fmla="*/ 809898 h 1345475"/>
              <a:gd name="connsiteX44" fmla="*/ 391886 w 627017"/>
              <a:gd name="connsiteY44" fmla="*/ 862149 h 1345475"/>
              <a:gd name="connsiteX45" fmla="*/ 444137 w 627017"/>
              <a:gd name="connsiteY45" fmla="*/ 940526 h 1345475"/>
              <a:gd name="connsiteX46" fmla="*/ 391886 w 627017"/>
              <a:gd name="connsiteY46" fmla="*/ 966652 h 1345475"/>
              <a:gd name="connsiteX47" fmla="*/ 287383 w 627017"/>
              <a:gd name="connsiteY47" fmla="*/ 888275 h 1345475"/>
              <a:gd name="connsiteX48" fmla="*/ 261257 w 627017"/>
              <a:gd name="connsiteY48" fmla="*/ 849086 h 1345475"/>
              <a:gd name="connsiteX49" fmla="*/ 209006 w 627017"/>
              <a:gd name="connsiteY49" fmla="*/ 809898 h 1345475"/>
              <a:gd name="connsiteX50" fmla="*/ 169817 w 627017"/>
              <a:gd name="connsiteY50" fmla="*/ 744583 h 1345475"/>
              <a:gd name="connsiteX51" fmla="*/ 156755 w 627017"/>
              <a:gd name="connsiteY51" fmla="*/ 796835 h 1345475"/>
              <a:gd name="connsiteX52" fmla="*/ 130629 w 627017"/>
              <a:gd name="connsiteY52" fmla="*/ 966652 h 1345475"/>
              <a:gd name="connsiteX53" fmla="*/ 91440 w 627017"/>
              <a:gd name="connsiteY53" fmla="*/ 979715 h 1345475"/>
              <a:gd name="connsiteX54" fmla="*/ 0 w 627017"/>
              <a:gd name="connsiteY54" fmla="*/ 992778 h 1345475"/>
              <a:gd name="connsiteX55" fmla="*/ 13063 w 627017"/>
              <a:gd name="connsiteY55" fmla="*/ 1188720 h 1345475"/>
              <a:gd name="connsiteX56" fmla="*/ 130629 w 627017"/>
              <a:gd name="connsiteY56" fmla="*/ 1293223 h 1345475"/>
              <a:gd name="connsiteX57" fmla="*/ 182880 w 627017"/>
              <a:gd name="connsiteY57" fmla="*/ 1319349 h 1345475"/>
              <a:gd name="connsiteX58" fmla="*/ 222069 w 627017"/>
              <a:gd name="connsiteY58" fmla="*/ 1345475 h 1345475"/>
              <a:gd name="connsiteX59" fmla="*/ 209006 w 627017"/>
              <a:gd name="connsiteY59" fmla="*/ 1293223 h 1345475"/>
              <a:gd name="connsiteX60" fmla="*/ 130629 w 627017"/>
              <a:gd name="connsiteY60" fmla="*/ 1227909 h 1345475"/>
              <a:gd name="connsiteX61" fmla="*/ 117566 w 627017"/>
              <a:gd name="connsiteY61" fmla="*/ 1214846 h 13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27017" h="1345475">
                <a:moveTo>
                  <a:pt x="404949" y="0"/>
                </a:moveTo>
                <a:cubicBezTo>
                  <a:pt x="409303" y="65314"/>
                  <a:pt x="410783" y="130884"/>
                  <a:pt x="418012" y="195943"/>
                </a:cubicBezTo>
                <a:cubicBezTo>
                  <a:pt x="419533" y="209628"/>
                  <a:pt x="427292" y="221892"/>
                  <a:pt x="431075" y="235132"/>
                </a:cubicBezTo>
                <a:cubicBezTo>
                  <a:pt x="463879" y="349950"/>
                  <a:pt x="425879" y="232610"/>
                  <a:pt x="457200" y="326572"/>
                </a:cubicBezTo>
                <a:cubicBezTo>
                  <a:pt x="444137" y="335281"/>
                  <a:pt x="429113" y="341597"/>
                  <a:pt x="418012" y="352698"/>
                </a:cubicBezTo>
                <a:cubicBezTo>
                  <a:pt x="396726" y="373984"/>
                  <a:pt x="385906" y="402742"/>
                  <a:pt x="378823" y="431075"/>
                </a:cubicBezTo>
                <a:cubicBezTo>
                  <a:pt x="373438" y="452615"/>
                  <a:pt x="369223" y="474458"/>
                  <a:pt x="365760" y="496389"/>
                </a:cubicBezTo>
                <a:cubicBezTo>
                  <a:pt x="356156" y="557214"/>
                  <a:pt x="349759" y="618528"/>
                  <a:pt x="339635" y="679269"/>
                </a:cubicBezTo>
                <a:cubicBezTo>
                  <a:pt x="321510" y="788017"/>
                  <a:pt x="330318" y="731426"/>
                  <a:pt x="313509" y="849086"/>
                </a:cubicBezTo>
                <a:cubicBezTo>
                  <a:pt x="317863" y="901337"/>
                  <a:pt x="317460" y="954205"/>
                  <a:pt x="326572" y="1005840"/>
                </a:cubicBezTo>
                <a:cubicBezTo>
                  <a:pt x="330647" y="1028932"/>
                  <a:pt x="344464" y="1049199"/>
                  <a:pt x="352697" y="1071155"/>
                </a:cubicBezTo>
                <a:cubicBezTo>
                  <a:pt x="357532" y="1084048"/>
                  <a:pt x="361406" y="1097280"/>
                  <a:pt x="365760" y="1110343"/>
                </a:cubicBezTo>
                <a:cubicBezTo>
                  <a:pt x="361406" y="1149532"/>
                  <a:pt x="384585" y="1204717"/>
                  <a:pt x="352697" y="1227909"/>
                </a:cubicBezTo>
                <a:cubicBezTo>
                  <a:pt x="317307" y="1253647"/>
                  <a:pt x="263894" y="1227715"/>
                  <a:pt x="222069" y="1214846"/>
                </a:cubicBezTo>
                <a:cubicBezTo>
                  <a:pt x="204412" y="1209413"/>
                  <a:pt x="194222" y="1190240"/>
                  <a:pt x="182880" y="1175658"/>
                </a:cubicBezTo>
                <a:cubicBezTo>
                  <a:pt x="163603" y="1150873"/>
                  <a:pt x="144671" y="1125364"/>
                  <a:pt x="130629" y="1097280"/>
                </a:cubicBezTo>
                <a:cubicBezTo>
                  <a:pt x="121920" y="1079863"/>
                  <a:pt x="116187" y="1060607"/>
                  <a:pt x="104503" y="1045029"/>
                </a:cubicBezTo>
                <a:cubicBezTo>
                  <a:pt x="89724" y="1025324"/>
                  <a:pt x="69669" y="1010195"/>
                  <a:pt x="52252" y="992778"/>
                </a:cubicBezTo>
                <a:cubicBezTo>
                  <a:pt x="47898" y="979715"/>
                  <a:pt x="34075" y="966374"/>
                  <a:pt x="39189" y="953589"/>
                </a:cubicBezTo>
                <a:cubicBezTo>
                  <a:pt x="45019" y="939012"/>
                  <a:pt x="62702" y="928334"/>
                  <a:pt x="78377" y="927463"/>
                </a:cubicBezTo>
                <a:cubicBezTo>
                  <a:pt x="143736" y="923832"/>
                  <a:pt x="209006" y="936172"/>
                  <a:pt x="274320" y="940526"/>
                </a:cubicBezTo>
                <a:cubicBezTo>
                  <a:pt x="261257" y="944880"/>
                  <a:pt x="247916" y="958703"/>
                  <a:pt x="235132" y="953589"/>
                </a:cubicBezTo>
                <a:cubicBezTo>
                  <a:pt x="210073" y="943565"/>
                  <a:pt x="200205" y="879198"/>
                  <a:pt x="195943" y="862149"/>
                </a:cubicBezTo>
                <a:cubicBezTo>
                  <a:pt x="212023" y="669193"/>
                  <a:pt x="157095" y="721639"/>
                  <a:pt x="274320" y="692332"/>
                </a:cubicBezTo>
                <a:cubicBezTo>
                  <a:pt x="287678" y="688992"/>
                  <a:pt x="300446" y="683623"/>
                  <a:pt x="313509" y="679269"/>
                </a:cubicBezTo>
                <a:cubicBezTo>
                  <a:pt x="309155" y="640080"/>
                  <a:pt x="306928" y="600596"/>
                  <a:pt x="300446" y="561703"/>
                </a:cubicBezTo>
                <a:cubicBezTo>
                  <a:pt x="298182" y="548121"/>
                  <a:pt x="291166" y="535754"/>
                  <a:pt x="287383" y="522515"/>
                </a:cubicBezTo>
                <a:cubicBezTo>
                  <a:pt x="282451" y="505252"/>
                  <a:pt x="278674" y="487680"/>
                  <a:pt x="274320" y="470263"/>
                </a:cubicBezTo>
                <a:cubicBezTo>
                  <a:pt x="283029" y="448492"/>
                  <a:pt x="289959" y="425922"/>
                  <a:pt x="300446" y="404949"/>
                </a:cubicBezTo>
                <a:cubicBezTo>
                  <a:pt x="307467" y="390907"/>
                  <a:pt x="323991" y="381246"/>
                  <a:pt x="326572" y="365760"/>
                </a:cubicBezTo>
                <a:cubicBezTo>
                  <a:pt x="364426" y="138640"/>
                  <a:pt x="274097" y="202587"/>
                  <a:pt x="391886" y="143692"/>
                </a:cubicBezTo>
                <a:lnTo>
                  <a:pt x="444137" y="65315"/>
                </a:lnTo>
                <a:cubicBezTo>
                  <a:pt x="448491" y="100149"/>
                  <a:pt x="446876" y="136265"/>
                  <a:pt x="457200" y="169818"/>
                </a:cubicBezTo>
                <a:cubicBezTo>
                  <a:pt x="472566" y="219757"/>
                  <a:pt x="513842" y="252585"/>
                  <a:pt x="548640" y="287383"/>
                </a:cubicBezTo>
                <a:cubicBezTo>
                  <a:pt x="552994" y="300446"/>
                  <a:pt x="555545" y="314256"/>
                  <a:pt x="561703" y="326572"/>
                </a:cubicBezTo>
                <a:cubicBezTo>
                  <a:pt x="568724" y="340614"/>
                  <a:pt x="581453" y="351414"/>
                  <a:pt x="587829" y="365760"/>
                </a:cubicBezTo>
                <a:cubicBezTo>
                  <a:pt x="599014" y="390926"/>
                  <a:pt x="605246" y="418012"/>
                  <a:pt x="613955" y="444138"/>
                </a:cubicBezTo>
                <a:lnTo>
                  <a:pt x="627017" y="483326"/>
                </a:lnTo>
                <a:cubicBezTo>
                  <a:pt x="618925" y="548063"/>
                  <a:pt x="634957" y="593579"/>
                  <a:pt x="574766" y="627018"/>
                </a:cubicBezTo>
                <a:cubicBezTo>
                  <a:pt x="550693" y="640392"/>
                  <a:pt x="522515" y="644435"/>
                  <a:pt x="496389" y="653143"/>
                </a:cubicBezTo>
                <a:lnTo>
                  <a:pt x="457200" y="666206"/>
                </a:lnTo>
                <a:lnTo>
                  <a:pt x="431075" y="744583"/>
                </a:lnTo>
                <a:cubicBezTo>
                  <a:pt x="426721" y="757646"/>
                  <a:pt x="430328" y="777614"/>
                  <a:pt x="418012" y="783772"/>
                </a:cubicBezTo>
                <a:lnTo>
                  <a:pt x="365760" y="809898"/>
                </a:lnTo>
                <a:cubicBezTo>
                  <a:pt x="374469" y="827315"/>
                  <a:pt x="381867" y="845451"/>
                  <a:pt x="391886" y="862149"/>
                </a:cubicBezTo>
                <a:cubicBezTo>
                  <a:pt x="408041" y="889073"/>
                  <a:pt x="444137" y="940526"/>
                  <a:pt x="444137" y="940526"/>
                </a:cubicBezTo>
                <a:cubicBezTo>
                  <a:pt x="426720" y="949235"/>
                  <a:pt x="411359" y="966652"/>
                  <a:pt x="391886" y="966652"/>
                </a:cubicBezTo>
                <a:cubicBezTo>
                  <a:pt x="333527" y="966652"/>
                  <a:pt x="315415" y="927520"/>
                  <a:pt x="287383" y="888275"/>
                </a:cubicBezTo>
                <a:cubicBezTo>
                  <a:pt x="278258" y="875500"/>
                  <a:pt x="272358" y="860187"/>
                  <a:pt x="261257" y="849086"/>
                </a:cubicBezTo>
                <a:cubicBezTo>
                  <a:pt x="245862" y="833691"/>
                  <a:pt x="226423" y="822961"/>
                  <a:pt x="209006" y="809898"/>
                </a:cubicBezTo>
                <a:cubicBezTo>
                  <a:pt x="195943" y="788126"/>
                  <a:pt x="194449" y="750741"/>
                  <a:pt x="169817" y="744583"/>
                </a:cubicBezTo>
                <a:cubicBezTo>
                  <a:pt x="152400" y="740229"/>
                  <a:pt x="159875" y="779155"/>
                  <a:pt x="156755" y="796835"/>
                </a:cubicBezTo>
                <a:cubicBezTo>
                  <a:pt x="146802" y="853235"/>
                  <a:pt x="149892" y="912717"/>
                  <a:pt x="130629" y="966652"/>
                </a:cubicBezTo>
                <a:cubicBezTo>
                  <a:pt x="125998" y="979619"/>
                  <a:pt x="104942" y="977015"/>
                  <a:pt x="91440" y="979715"/>
                </a:cubicBezTo>
                <a:cubicBezTo>
                  <a:pt x="61248" y="985753"/>
                  <a:pt x="30480" y="988424"/>
                  <a:pt x="0" y="992778"/>
                </a:cubicBezTo>
                <a:cubicBezTo>
                  <a:pt x="4354" y="1058092"/>
                  <a:pt x="-7637" y="1126620"/>
                  <a:pt x="13063" y="1188720"/>
                </a:cubicBezTo>
                <a:cubicBezTo>
                  <a:pt x="22401" y="1216735"/>
                  <a:pt x="94750" y="1272721"/>
                  <a:pt x="130629" y="1293223"/>
                </a:cubicBezTo>
                <a:cubicBezTo>
                  <a:pt x="147536" y="1302884"/>
                  <a:pt x="165973" y="1309688"/>
                  <a:pt x="182880" y="1319349"/>
                </a:cubicBezTo>
                <a:cubicBezTo>
                  <a:pt x="196511" y="1327138"/>
                  <a:pt x="209006" y="1336766"/>
                  <a:pt x="222069" y="1345475"/>
                </a:cubicBezTo>
                <a:cubicBezTo>
                  <a:pt x="217715" y="1328058"/>
                  <a:pt x="217913" y="1308811"/>
                  <a:pt x="209006" y="1293223"/>
                </a:cubicBezTo>
                <a:cubicBezTo>
                  <a:pt x="191085" y="1261862"/>
                  <a:pt x="157679" y="1248197"/>
                  <a:pt x="130629" y="1227909"/>
                </a:cubicBezTo>
                <a:cubicBezTo>
                  <a:pt x="125703" y="1224214"/>
                  <a:pt x="121920" y="1219200"/>
                  <a:pt x="117566" y="12148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t="14096" r="59095" b="11810"/>
          <a:stretch/>
        </p:blipFill>
        <p:spPr>
          <a:xfrm>
            <a:off x="4031886" y="4851959"/>
            <a:ext cx="131744" cy="4067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Abrir llave 12"/>
          <p:cNvSpPr/>
          <p:nvPr/>
        </p:nvSpPr>
        <p:spPr>
          <a:xfrm rot="16200000">
            <a:off x="5074919" y="3605067"/>
            <a:ext cx="561703" cy="42846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/>
          <p:cNvSpPr txBox="1"/>
          <p:nvPr/>
        </p:nvSpPr>
        <p:spPr>
          <a:xfrm>
            <a:off x="4887904" y="6010197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 </a:t>
            </a:r>
            <a:r>
              <a:rPr lang="es-AR" dirty="0" err="1" smtClean="0"/>
              <a:t>mts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8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18" y="1828799"/>
            <a:ext cx="4959914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779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49" y="1828799"/>
            <a:ext cx="4831483" cy="4351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1538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56128" y="6316843"/>
            <a:ext cx="3595584" cy="603391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GRACIAS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2" descr="https://scontent-a-mia.xx.fbcdn.net/hphotos-xpa1/v/t1.0-9/10390362_802934456398284_855533050934949792_n.jpg?oh=0e72bd093aeb6accb2f97fcc7caf728a&amp;oe=5442DC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37" y="804162"/>
            <a:ext cx="7167965" cy="53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r>
              <a:rPr lang="es-AR" sz="2200" dirty="0" smtClean="0"/>
              <a:t>A su criterio, cuáles son las fuentes de riesgo nocivas para este paciente?</a:t>
            </a:r>
            <a:endParaRPr lang="es-AR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s-AR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Los elementos de protección personal y la pintura con amianto.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Ambiente confinado y el tiempo de exposición.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Lo resultado del rasqueteado del casco y tanque del barco.</a:t>
            </a:r>
          </a:p>
          <a:p>
            <a:pPr marL="342900" indent="-342900">
              <a:buAutoNum type="alphaUcPeriod"/>
            </a:pPr>
            <a:endParaRPr lang="es-AR" b="1" dirty="0" smtClean="0"/>
          </a:p>
          <a:p>
            <a:pPr marL="342900" indent="-342900">
              <a:buAutoNum type="alphaUcPeriod"/>
            </a:pPr>
            <a:r>
              <a:rPr lang="es-AR" b="1" dirty="0" smtClean="0"/>
              <a:t>Todas son correctas. </a:t>
            </a:r>
          </a:p>
          <a:p>
            <a:pPr marL="342900" indent="-342900">
              <a:buAutoNum type="alphaUcPeriod"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4334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0579" y="3000170"/>
            <a:ext cx="2736387" cy="71121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600" dirty="0" smtClean="0"/>
              <a:t>OPCIÓN D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0452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2225" y="961273"/>
            <a:ext cx="9047335" cy="5605371"/>
          </a:xfrm>
        </p:spPr>
        <p:txBody>
          <a:bodyPr>
            <a:normAutofit/>
          </a:bodyPr>
          <a:lstStyle/>
          <a:p>
            <a:r>
              <a:rPr lang="es-AR" sz="2000" u="sng" dirty="0" smtClean="0"/>
              <a:t>Motivo de consulta</a:t>
            </a:r>
            <a:r>
              <a:rPr lang="es-AR" sz="2000" dirty="0" smtClean="0"/>
              <a:t>: Disnea y tos seca de dos años de evolución.</a:t>
            </a:r>
          </a:p>
          <a:p>
            <a:endParaRPr lang="es-AR" sz="2000" u="sng" dirty="0" smtClean="0"/>
          </a:p>
          <a:p>
            <a:r>
              <a:rPr lang="es-AR" sz="2000" u="sng" dirty="0" smtClean="0"/>
              <a:t>Aporta los siguientes estudios:</a:t>
            </a:r>
          </a:p>
          <a:p>
            <a:pPr marL="0" indent="0">
              <a:buNone/>
            </a:pPr>
            <a:r>
              <a:rPr lang="es-AR" sz="2000" dirty="0" smtClean="0"/>
              <a:t>-</a:t>
            </a:r>
            <a:r>
              <a:rPr lang="es-AR" sz="2000" u="sng" dirty="0" err="1" smtClean="0"/>
              <a:t>Espirometría</a:t>
            </a:r>
            <a:r>
              <a:rPr lang="es-AR" sz="2000" u="sng" dirty="0" smtClean="0"/>
              <a:t>:</a:t>
            </a:r>
            <a:endParaRPr lang="es-AR" sz="2000" u="sng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 smtClean="0"/>
              <a:t>-</a:t>
            </a:r>
            <a:r>
              <a:rPr lang="es-AR" sz="2000" u="sng" dirty="0" smtClean="0"/>
              <a:t>Laboratorio:</a:t>
            </a:r>
            <a:endParaRPr lang="es-AR" sz="2000" u="sng" dirty="0"/>
          </a:p>
          <a:p>
            <a:pPr marL="0" indent="0">
              <a:buNone/>
            </a:pPr>
            <a:endParaRPr lang="es-AR" sz="20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62458" t="27371" r="20298" b="46127"/>
          <a:stretch/>
        </p:blipFill>
        <p:spPr bwMode="auto">
          <a:xfrm>
            <a:off x="4006017" y="4741049"/>
            <a:ext cx="2259875" cy="1986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2"/>
          <a:srcRect l="62458" t="54307" r="20298" b="18104"/>
          <a:stretch/>
        </p:blipFill>
        <p:spPr bwMode="auto">
          <a:xfrm>
            <a:off x="6613625" y="4741049"/>
            <a:ext cx="2199459" cy="1986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36053"/>
              </p:ext>
            </p:extLst>
          </p:nvPr>
        </p:nvGraphicFramePr>
        <p:xfrm>
          <a:off x="1921515" y="2913248"/>
          <a:ext cx="8127999" cy="148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58846">
                <a:tc>
                  <a:txBody>
                    <a:bodyPr/>
                    <a:lstStyle/>
                    <a:p>
                      <a:r>
                        <a:rPr lang="es-AR" dirty="0" smtClean="0"/>
                        <a:t>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% TEÓRICO</a:t>
                      </a:r>
                      <a:endParaRPr lang="es-AR" dirty="0"/>
                    </a:p>
                  </a:txBody>
                  <a:tcPr/>
                </a:tc>
              </a:tr>
              <a:tr h="379706">
                <a:tc>
                  <a:txBody>
                    <a:bodyPr/>
                    <a:lstStyle/>
                    <a:p>
                      <a:r>
                        <a:rPr lang="es-AR" sz="1800" b="1" dirty="0" smtClean="0"/>
                        <a:t>FVC 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3,04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81 %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FEV1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2,51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83</a:t>
                      </a:r>
                      <a:r>
                        <a:rPr lang="es-AR" sz="1800" dirty="0" smtClean="0"/>
                        <a:t> %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FEV1/FVC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AR" dirty="0" smtClean="0"/>
                        <a:t>O,83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7205" r="21236" b="1045"/>
          <a:stretch/>
        </p:blipFill>
        <p:spPr>
          <a:xfrm>
            <a:off x="2504506" y="365760"/>
            <a:ext cx="6778436" cy="581796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82"/>
            <a:ext cx="1212861" cy="12852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5826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2664</TotalTime>
  <Words>568</Words>
  <Application>Microsoft Office PowerPoint</Application>
  <PresentationFormat>Panorámica</PresentationFormat>
  <Paragraphs>157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Century Schoolbook</vt:lpstr>
      <vt:lpstr>Maiandra GD</vt:lpstr>
      <vt:lpstr>Wingdings 2</vt:lpstr>
      <vt:lpstr>View</vt:lpstr>
      <vt:lpstr>Enfermedades ocupacionales y ambientales</vt:lpstr>
      <vt:lpstr>Presentación de PowerPoint</vt:lpstr>
      <vt:lpstr>Presentación de PowerPoint</vt:lpstr>
      <vt:lpstr>Presentación de PowerPoint</vt:lpstr>
      <vt:lpstr>Presentación de PowerPoint</vt:lpstr>
      <vt:lpstr>A su criterio, cuáles son las fuentes de riesgo nocivas para este paciente?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Nueva TAC de tórax: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acuerdo a los elementos aportados, cuál de los siguientes opciones le parece un diagnóstico probable?</vt:lpstr>
      <vt:lpstr>Presentación de PowerPoint</vt:lpstr>
      <vt:lpstr>Presentación de PowerPoint</vt:lpstr>
      <vt:lpstr>En la TC de tórax en la Neumonitis por hipersensibilidad subaguda podemos encontrar:</vt:lpstr>
      <vt:lpstr>Presentación de PowerPoint</vt:lpstr>
      <vt:lpstr>Presenta mejoría clínica con desaparición de los síntomas, y mejoría radiológica: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ocupacionales y ambientales</dc:title>
  <dc:creator>vanina martin</dc:creator>
  <cp:lastModifiedBy>vanina martin</cp:lastModifiedBy>
  <cp:revision>54</cp:revision>
  <dcterms:created xsi:type="dcterms:W3CDTF">2014-10-07T21:09:12Z</dcterms:created>
  <dcterms:modified xsi:type="dcterms:W3CDTF">2014-10-11T08:28:15Z</dcterms:modified>
</cp:coreProperties>
</file>