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1"/>
  </p:notesMasterIdLst>
  <p:sldIdLst>
    <p:sldId id="257" r:id="rId2"/>
    <p:sldId id="273" r:id="rId3"/>
    <p:sldId id="258" r:id="rId4"/>
    <p:sldId id="259" r:id="rId5"/>
    <p:sldId id="267" r:id="rId6"/>
    <p:sldId id="268" r:id="rId7"/>
    <p:sldId id="296" r:id="rId8"/>
    <p:sldId id="295" r:id="rId9"/>
    <p:sldId id="291" r:id="rId10"/>
    <p:sldId id="292" r:id="rId11"/>
    <p:sldId id="293" r:id="rId12"/>
    <p:sldId id="294" r:id="rId13"/>
    <p:sldId id="303" r:id="rId14"/>
    <p:sldId id="304" r:id="rId15"/>
    <p:sldId id="329" r:id="rId16"/>
    <p:sldId id="306" r:id="rId17"/>
    <p:sldId id="336" r:id="rId18"/>
    <p:sldId id="297" r:id="rId19"/>
    <p:sldId id="314" r:id="rId20"/>
    <p:sldId id="308" r:id="rId21"/>
    <p:sldId id="330" r:id="rId22"/>
    <p:sldId id="309" r:id="rId23"/>
    <p:sldId id="310" r:id="rId24"/>
    <p:sldId id="331" r:id="rId25"/>
    <p:sldId id="332" r:id="rId26"/>
    <p:sldId id="311" r:id="rId27"/>
    <p:sldId id="312" r:id="rId28"/>
    <p:sldId id="313" r:id="rId29"/>
    <p:sldId id="315" r:id="rId30"/>
    <p:sldId id="317" r:id="rId31"/>
    <p:sldId id="316" r:id="rId32"/>
    <p:sldId id="318" r:id="rId33"/>
    <p:sldId id="319" r:id="rId34"/>
    <p:sldId id="320" r:id="rId35"/>
    <p:sldId id="334" r:id="rId36"/>
    <p:sldId id="339" r:id="rId37"/>
    <p:sldId id="342" r:id="rId38"/>
    <p:sldId id="343" r:id="rId39"/>
    <p:sldId id="346" r:id="rId40"/>
    <p:sldId id="335" r:id="rId41"/>
    <p:sldId id="344" r:id="rId42"/>
    <p:sldId id="345" r:id="rId43"/>
    <p:sldId id="321" r:id="rId44"/>
    <p:sldId id="333" r:id="rId45"/>
    <p:sldId id="322" r:id="rId46"/>
    <p:sldId id="323" r:id="rId47"/>
    <p:sldId id="337" r:id="rId48"/>
    <p:sldId id="338" r:id="rId49"/>
    <p:sldId id="348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6" autoAdjust="0"/>
  </p:normalViewPr>
  <p:slideViewPr>
    <p:cSldViewPr snapToGrid="0">
      <p:cViewPr varScale="1">
        <p:scale>
          <a:sx n="50" d="100"/>
          <a:sy n="50" d="100"/>
        </p:scale>
        <p:origin x="-11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BBF0EC-0E77-44BA-A8FE-9BABE87976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32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E2B7D-0343-4423-8825-AC64AAFF8DB0}" type="slidenum">
              <a:rPr lang="en-US"/>
              <a:pPr/>
              <a:t>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xmlns="" val="7429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9B5FC-47B4-4951-9942-FC3FC749F936}" type="slidenum">
              <a:rPr lang="en-US"/>
              <a:pPr/>
              <a:t>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xmlns="" val="266666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B54E5-5D72-4584-928C-05B4CCB9C0E4}" type="slidenum">
              <a:rPr lang="en-US"/>
              <a:pPr/>
              <a:t>14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xmlns="" val="116855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0D87-0A78-4852-8B70-D85C83D84A5F}" type="slidenum">
              <a:rPr lang="en-US"/>
              <a:pPr/>
              <a:t>16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3400"/>
            <a:ext cx="5035550" cy="4116388"/>
          </a:xfrm>
          <a:noFill/>
          <a:ln/>
        </p:spPr>
        <p:txBody>
          <a:bodyPr lIns="92940" tIns="46471" rIns="92940" bIns="46471"/>
          <a:lstStyle/>
          <a:p>
            <a:pPr eaLnBrk="1" hangingPunct="1"/>
            <a:r>
              <a:rPr lang="en-US" b="1" smtClean="0"/>
              <a:t>Significant survival and response differences were seen in this trial, favoring the Pemetrexed + Cisplatin arm.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There was a 23% reduction in the hazard ratio of death with the Pemetrexed group, as shown with the 3 month benefit in median survival.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Additionally, the response rate was more than double for the Pemetrexed + Cisplatin arm, a highly significant difference. </a:t>
            </a:r>
          </a:p>
        </p:txBody>
      </p:sp>
    </p:spTree>
    <p:extLst>
      <p:ext uri="{BB962C8B-B14F-4D97-AF65-F5344CB8AC3E}">
        <p14:creationId xmlns:p14="http://schemas.microsoft.com/office/powerpoint/2010/main" xmlns="" val="298466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FC21-68EF-421C-ACD4-5C77919A3978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An Example of differences in #s of pts contributing data  between arms </a:t>
            </a:r>
          </a:p>
          <a:p>
            <a:pPr marL="228600" indent="-228600" eaLnBrk="1" hangingPunct="1"/>
            <a:r>
              <a:rPr lang="en-US" smtClean="0"/>
              <a:t>Global QoL the % pts still contributing data at various time points are as follows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Weeks		Pem/cis		cis</a:t>
            </a:r>
          </a:p>
          <a:p>
            <a:pPr marL="228600" indent="-228600" eaLnBrk="1" hangingPunct="1"/>
            <a:r>
              <a:rPr lang="en-US" smtClean="0"/>
              <a:t>3       	           	98%			99%</a:t>
            </a:r>
          </a:p>
          <a:p>
            <a:pPr marL="228600" indent="-228600" eaLnBrk="1" hangingPunct="1"/>
            <a:r>
              <a:rPr lang="en-US" smtClean="0"/>
              <a:t>6			93%			93%</a:t>
            </a:r>
          </a:p>
          <a:p>
            <a:pPr marL="228600" indent="-228600" eaLnBrk="1" hangingPunct="1"/>
            <a:r>
              <a:rPr lang="en-US" smtClean="0"/>
              <a:t>9			81%			71%</a:t>
            </a:r>
          </a:p>
          <a:p>
            <a:pPr marL="228600" indent="-228600" eaLnBrk="1" hangingPunct="1"/>
            <a:r>
              <a:rPr lang="en-US" smtClean="0"/>
              <a:t>12			76%			61%</a:t>
            </a:r>
          </a:p>
          <a:p>
            <a:pPr marL="228600" indent="-228600" eaLnBrk="1" hangingPunct="1"/>
            <a:r>
              <a:rPr lang="en-US" smtClean="0"/>
              <a:t>15			73%			51%</a:t>
            </a:r>
          </a:p>
          <a:p>
            <a:pPr marL="228600" indent="-228600" eaLnBrk="1" hangingPunct="1"/>
            <a:r>
              <a:rPr lang="en-US" smtClean="0"/>
              <a:t>18			65%			45%</a:t>
            </a:r>
          </a:p>
        </p:txBody>
      </p:sp>
    </p:spTree>
    <p:extLst>
      <p:ext uri="{BB962C8B-B14F-4D97-AF65-F5344CB8AC3E}">
        <p14:creationId xmlns:p14="http://schemas.microsoft.com/office/powerpoint/2010/main" xmlns="" val="292175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A424F-4287-45C5-9C07-7974784CD4DC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xmlns="" val="355778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975D2-CCDE-4E58-8F99-CD55E4711BA6}" type="slidenum">
              <a:rPr lang="en-US"/>
              <a:pPr/>
              <a:t>47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xmlns="" val="186893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901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2612F-B08C-475D-8384-B5A3FF4BF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1237-C0E4-42A9-A523-EDF177DB35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4B8D-3FFB-4F34-844B-B6B700D9B7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24D2-D538-40AD-95CC-A3D6EBD303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AA15-4845-45FD-A56A-C0DD3B4AFB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829E-1EEF-4BD9-9122-5F1E2649C8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9849-2416-4900-8F14-177FC60270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D612-6E06-4116-9302-427A6E3248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8267-3ECD-4B35-AD16-1CB488CFF9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7545B-EF7A-4763-9019-81628BE7E8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36FF-21D4-4B9D-B900-4858AFECB8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A3D2-B03D-41C1-A2C5-96B5E0E275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91EB-6B3A-4524-9EB9-4537CDB643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90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90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D9C0622F-7071-4403-B3FC-56005FCEDF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3200" b="1" i="1" dirty="0" smtClean="0">
                <a:solidFill>
                  <a:srgbClr val="FFFF00"/>
                </a:solidFill>
              </a:rPr>
              <a:t>TRATAMIENTO SISTÉMICO  DEL MESOTELIOMA  PLEURAL</a:t>
            </a:r>
            <a:endParaRPr lang="en-US" sz="3200" b="1" i="1" dirty="0" smtClean="0">
              <a:solidFill>
                <a:srgbClr val="FFFF00"/>
              </a:solidFill>
            </a:endParaRPr>
          </a:p>
        </p:txBody>
      </p:sp>
      <p:pic>
        <p:nvPicPr>
          <p:cNvPr id="3075" name="Picture 3" descr="frent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3" y="1938338"/>
            <a:ext cx="7664450" cy="2506662"/>
          </a:xfrm>
          <a:ln w="57150" cmpd="thinThick">
            <a:solidFill>
              <a:schemeClr val="hlink"/>
            </a:solidFill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2775" y="4687888"/>
            <a:ext cx="8074025" cy="2170112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     </a:t>
            </a:r>
            <a:r>
              <a:rPr lang="es-MX" sz="3600" dirty="0" smtClean="0">
                <a:solidFill>
                  <a:srgbClr val="FFFF00"/>
                </a:solidFill>
              </a:rPr>
              <a:t>Dr  Claudio Martin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dirty="0" smtClean="0"/>
              <a:t>Instituto Alexander Fleming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dirty="0" smtClean="0"/>
              <a:t>Hospital  Maria Ferrer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dirty="0" smtClean="0"/>
              <a:t>Buenos Aires Argentina</a:t>
            </a:r>
            <a:endParaRPr lang="en-US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18313" y="6600825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MENDOZA 2013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</a:rPr>
              <a:t/>
            </a:r>
            <a:br>
              <a:rPr lang="en-US" smtClean="0">
                <a:solidFill>
                  <a:srgbClr val="FFFF66"/>
                </a:solidFill>
              </a:rPr>
            </a:br>
            <a:r>
              <a:rPr lang="en-US" smtClean="0">
                <a:solidFill>
                  <a:srgbClr val="FFFF66"/>
                </a:solidFill>
              </a:rPr>
              <a:t/>
            </a:r>
            <a:br>
              <a:rPr lang="en-US" smtClean="0">
                <a:solidFill>
                  <a:srgbClr val="FFFF66"/>
                </a:solidFill>
              </a:rPr>
            </a:br>
            <a:r>
              <a:rPr lang="en-US" sz="3200" smtClean="0">
                <a:solidFill>
                  <a:srgbClr val="FFFF66"/>
                </a:solidFill>
              </a:rPr>
              <a:t/>
            </a:r>
            <a:br>
              <a:rPr lang="en-US" sz="3200" smtClean="0">
                <a:solidFill>
                  <a:srgbClr val="FFFF66"/>
                </a:solidFill>
              </a:rPr>
            </a:br>
            <a:endParaRPr lang="en-US" sz="3200" smtClean="0">
              <a:solidFill>
                <a:srgbClr val="FFFF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2588"/>
            <a:ext cx="1046163" cy="1306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 409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PS0-2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973263" y="1524000"/>
            <a:ext cx="406400" cy="400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R</a:t>
            </a:r>
          </a:p>
          <a:p>
            <a:pPr algn="ctr" eaLnBrk="1" hangingPunct="1"/>
            <a:r>
              <a:rPr lang="en-US"/>
              <a:t>A</a:t>
            </a:r>
          </a:p>
          <a:p>
            <a:pPr algn="ctr" eaLnBrk="1" hangingPunct="1"/>
            <a:r>
              <a:rPr lang="en-US"/>
              <a:t>N</a:t>
            </a:r>
          </a:p>
          <a:p>
            <a:pPr algn="ctr" eaLnBrk="1" hangingPunct="1"/>
            <a:r>
              <a:rPr lang="en-US"/>
              <a:t>D</a:t>
            </a:r>
          </a:p>
          <a:p>
            <a:pPr algn="ctr" eaLnBrk="1" hangingPunct="1"/>
            <a:r>
              <a:rPr lang="en-US"/>
              <a:t>O</a:t>
            </a:r>
          </a:p>
          <a:p>
            <a:pPr algn="ctr" eaLnBrk="1" hangingPunct="1"/>
            <a:r>
              <a:rPr lang="en-US"/>
              <a:t>M</a:t>
            </a:r>
          </a:p>
          <a:p>
            <a:pPr algn="ctr" eaLnBrk="1" hangingPunct="1"/>
            <a:r>
              <a:rPr lang="en-US"/>
              <a:t>I</a:t>
            </a:r>
          </a:p>
          <a:p>
            <a:pPr algn="ctr" eaLnBrk="1" hangingPunct="1"/>
            <a:r>
              <a:rPr lang="en-US"/>
              <a:t>Z</a:t>
            </a:r>
          </a:p>
          <a:p>
            <a:pPr algn="ctr" eaLnBrk="1" hangingPunct="1"/>
            <a:r>
              <a:rPr lang="en-US"/>
              <a:t>A</a:t>
            </a:r>
          </a:p>
          <a:p>
            <a:pPr algn="ctr" eaLnBrk="1" hangingPunct="1"/>
            <a:r>
              <a:rPr lang="en-US"/>
              <a:t>C</a:t>
            </a:r>
          </a:p>
          <a:p>
            <a:pPr algn="ctr" eaLnBrk="1" hangingPunct="1"/>
            <a:r>
              <a:rPr lang="en-US"/>
              <a:t>I</a:t>
            </a:r>
          </a:p>
          <a:p>
            <a:pPr algn="ctr" eaLnBrk="1" hangingPunct="1"/>
            <a:r>
              <a:rPr lang="en-US"/>
              <a:t>O</a:t>
            </a:r>
          </a:p>
          <a:p>
            <a:pPr algn="ctr" eaLnBrk="1" hangingPunct="1"/>
            <a:r>
              <a:rPr lang="en-US"/>
              <a:t>N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395538" y="1958975"/>
            <a:ext cx="754062" cy="217488"/>
          </a:xfrm>
          <a:prstGeom prst="rightArrow">
            <a:avLst>
              <a:gd name="adj1" fmla="val 50000"/>
              <a:gd name="adj2" fmla="val 866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09825" y="3338513"/>
            <a:ext cx="768350" cy="276225"/>
          </a:xfrm>
          <a:prstGeom prst="rightArrow">
            <a:avLst>
              <a:gd name="adj1" fmla="val 50000"/>
              <a:gd name="adj2" fmla="val 69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379663" y="4905375"/>
            <a:ext cx="784225" cy="304800"/>
          </a:xfrm>
          <a:prstGeom prst="rightArrow">
            <a:avLst>
              <a:gd name="adj1" fmla="val 50000"/>
              <a:gd name="adj2" fmla="val 643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367088" y="1741488"/>
            <a:ext cx="145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309938" y="1262063"/>
            <a:ext cx="2090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7C80"/>
                </a:solidFill>
              </a:rPr>
              <a:t>Mitomicina</a:t>
            </a:r>
            <a:r>
              <a:rPr lang="en-US"/>
              <a:t>  6 m / m2; </a:t>
            </a:r>
            <a:r>
              <a:rPr lang="en-US">
                <a:solidFill>
                  <a:srgbClr val="FF7C80"/>
                </a:solidFill>
              </a:rPr>
              <a:t>VBL</a:t>
            </a:r>
            <a:r>
              <a:rPr lang="en-US"/>
              <a:t> 6m / m2 ; </a:t>
            </a:r>
            <a:r>
              <a:rPr lang="en-US">
                <a:solidFill>
                  <a:srgbClr val="FF7C80"/>
                </a:solidFill>
              </a:rPr>
              <a:t>CDDP</a:t>
            </a:r>
            <a:r>
              <a:rPr lang="en-US"/>
              <a:t> 50mg/m2  x  4  Ciclos   c/ 21 d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887538" y="420688"/>
            <a:ext cx="550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Es  útil  la quimioterapia?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352800" y="3060700"/>
            <a:ext cx="24812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7C80"/>
                </a:solidFill>
              </a:rPr>
              <a:t>Vinorelbine</a:t>
            </a:r>
            <a:r>
              <a:rPr lang="en-US"/>
              <a:t> 30 mg /m2 x 12 w ( 2w off entre w 6 y 7 )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482975" y="4732338"/>
            <a:ext cx="2220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7C80"/>
                </a:solidFill>
              </a:rPr>
              <a:t>ACS</a:t>
            </a:r>
            <a:r>
              <a:rPr lang="en-US"/>
              <a:t> ( Control de Síntomas )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38175" y="5673725"/>
            <a:ext cx="796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N  estimado 840 p /  enmienda 420 ( QT  vs  ACS 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386388" y="6604000"/>
            <a:ext cx="303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Muers F Lancet V 371 May 17 , 2008</a:t>
            </a:r>
          </a:p>
        </p:txBody>
      </p:sp>
      <p:sp>
        <p:nvSpPr>
          <p:cNvPr id="46095" name="AutoShape 15"/>
          <p:cNvSpPr>
            <a:spLocks/>
          </p:cNvSpPr>
          <p:nvPr/>
        </p:nvSpPr>
        <p:spPr bwMode="auto">
          <a:xfrm>
            <a:off x="6197600" y="1393825"/>
            <a:ext cx="1074738" cy="3932238"/>
          </a:xfrm>
          <a:prstGeom prst="rightBrace">
            <a:avLst>
              <a:gd name="adj1" fmla="val 304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096" name="Rectangle 17"/>
          <p:cNvSpPr>
            <a:spLocks noChangeArrowheads="1"/>
          </p:cNvSpPr>
          <p:nvPr/>
        </p:nvSpPr>
        <p:spPr bwMode="auto">
          <a:xfrm>
            <a:off x="7256463" y="2044700"/>
            <a:ext cx="1887537" cy="293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OP  : </a:t>
            </a:r>
            <a:r>
              <a:rPr lang="en-US" dirty="0" err="1">
                <a:solidFill>
                  <a:srgbClr val="FFFF00"/>
                </a:solidFill>
              </a:rPr>
              <a:t>Sobrevida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Global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OS:  Control de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</a:t>
            </a:r>
            <a:r>
              <a:rPr lang="en-US" dirty="0" err="1">
                <a:solidFill>
                  <a:srgbClr val="FFFF00"/>
                </a:solidFill>
              </a:rPr>
              <a:t>Síntomas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</a:t>
            </a:r>
            <a:r>
              <a:rPr lang="en-US" dirty="0" err="1">
                <a:solidFill>
                  <a:srgbClr val="FFFF00"/>
                </a:solidFill>
              </a:rPr>
              <a:t>Toxicidad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</a:t>
            </a:r>
            <a:r>
              <a:rPr lang="en-US" dirty="0" err="1">
                <a:solidFill>
                  <a:srgbClr val="FFFF00"/>
                </a:solidFill>
              </a:rPr>
              <a:t>QoL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</a:t>
            </a:r>
            <a:r>
              <a:rPr lang="en-US" dirty="0" err="1">
                <a:solidFill>
                  <a:srgbClr val="FFFF00"/>
                </a:solidFill>
              </a:rPr>
              <a:t>Respuesta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        PFS</a:t>
            </a: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0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Resultados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5892800" y="6589713"/>
            <a:ext cx="2974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Muers F Lancet V 371 May 17 , 2008</a:t>
            </a:r>
          </a:p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pic>
        <p:nvPicPr>
          <p:cNvPr id="47108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44550"/>
            <a:ext cx="5186363" cy="5272088"/>
          </a:xfrm>
          <a:noFill/>
        </p:spPr>
      </p:pic>
      <p:graphicFrame>
        <p:nvGraphicFramePr>
          <p:cNvPr id="55378" name="Group 82"/>
          <p:cNvGraphicFramePr>
            <a:graphicFrameLocks noGrp="1"/>
          </p:cNvGraphicFramePr>
          <p:nvPr>
            <p:ph idx="1"/>
          </p:nvPr>
        </p:nvGraphicFramePr>
        <p:xfrm>
          <a:off x="5275263" y="846138"/>
          <a:ext cx="3694112" cy="4711447"/>
        </p:xfrm>
        <a:graphic>
          <a:graphicData uri="http://schemas.openxmlformats.org/drawingml/2006/table">
            <a:tbl>
              <a:tblPr/>
              <a:tblGrid>
                <a:gridCol w="1119187"/>
                <a:gridCol w="746125"/>
                <a:gridCol w="798513"/>
                <a:gridCol w="10302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ACS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QT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Vinorel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mPFS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 Meses)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 Meses)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1yOS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6" name="Text Box 65"/>
          <p:cNvSpPr txBox="1">
            <a:spLocks noChangeArrowheads="1"/>
          </p:cNvSpPr>
          <p:nvPr/>
        </p:nvSpPr>
        <p:spPr bwMode="auto">
          <a:xfrm>
            <a:off x="3135313" y="1465263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HR 0,89:(0,72- 1,10)</a:t>
            </a:r>
          </a:p>
        </p:txBody>
      </p:sp>
      <p:sp>
        <p:nvSpPr>
          <p:cNvPr id="47137" name="Text Box 66"/>
          <p:cNvSpPr txBox="1">
            <a:spLocks noChangeArrowheads="1"/>
          </p:cNvSpPr>
          <p:nvPr/>
        </p:nvSpPr>
        <p:spPr bwMode="auto">
          <a:xfrm>
            <a:off x="3352800" y="3686175"/>
            <a:ext cx="132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HR 0,80 (0,63-1,02)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66"/>
                </a:solidFill>
              </a:rPr>
              <a:t>Resultados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11850"/>
            <a:ext cx="6096000" cy="319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impacto positivo / negativo en  QoL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013"/>
            <a:ext cx="39973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45025" y="1538288"/>
            <a:ext cx="2728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1085850"/>
            <a:ext cx="43973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268913" y="6575425"/>
            <a:ext cx="36433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Muers F Lancet V 371 May 17 , 2008</a:t>
            </a:r>
          </a:p>
          <a:p>
            <a:pPr eaLnBrk="1" hangingPunct="1">
              <a:spcBef>
                <a:spcPct val="50000"/>
              </a:spcBef>
            </a:pPr>
            <a:endParaRPr lang="en-US" sz="140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Pemetrexed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err="1" smtClean="0">
                <a:solidFill>
                  <a:srgbClr val="FFFF00"/>
                </a:solidFill>
              </a:rPr>
              <a:t>Mecanismo</a:t>
            </a:r>
            <a:r>
              <a:rPr lang="en-US" sz="4000" dirty="0" smtClean="0">
                <a:solidFill>
                  <a:srgbClr val="FFFF00"/>
                </a:solidFill>
              </a:rPr>
              <a:t> de </a:t>
            </a:r>
            <a:r>
              <a:rPr lang="en-US" sz="4000" dirty="0" err="1" smtClean="0">
                <a:solidFill>
                  <a:srgbClr val="FFFF00"/>
                </a:solidFill>
              </a:rPr>
              <a:t>Acción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225" y="1149350"/>
            <a:ext cx="7915275" cy="5380038"/>
          </a:xfrm>
          <a:noFill/>
        </p:spPr>
      </p:pic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6142038" y="3717925"/>
            <a:ext cx="1782762" cy="54927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794125" y="5119688"/>
            <a:ext cx="1995488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85800" y="4419600"/>
            <a:ext cx="17526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8856662" cy="90487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it-IT" sz="2400" smtClean="0">
                <a:solidFill>
                  <a:srgbClr val="F6FC00"/>
                </a:solidFill>
              </a:rPr>
              <a:t>Phase III P</a:t>
            </a:r>
            <a:r>
              <a:rPr lang="en-US" sz="2400" smtClean="0">
                <a:solidFill>
                  <a:srgbClr val="F6FC00"/>
                </a:solidFill>
              </a:rPr>
              <a:t>emetrexed </a:t>
            </a:r>
            <a:r>
              <a:rPr lang="it-IT" sz="2400" smtClean="0">
                <a:solidFill>
                  <a:srgbClr val="F6FC00"/>
                </a:solidFill>
              </a:rPr>
              <a:t>+ Cisplatin vs Cisplatin</a:t>
            </a:r>
            <a:endParaRPr lang="en-AU" sz="2400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" y="2492375"/>
            <a:ext cx="2619375" cy="190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sz="2000"/>
              <a:t>Histologically proven mesothelioma</a:t>
            </a:r>
          </a:p>
          <a:p>
            <a:pPr algn="ctr" defTabSz="762000"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sz="2000"/>
              <a:t>No prior chemo</a:t>
            </a:r>
          </a:p>
          <a:p>
            <a:pPr algn="ctr" defTabSz="762000"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sz="2000"/>
              <a:t>Measurable disease</a:t>
            </a:r>
          </a:p>
          <a:p>
            <a:pPr algn="ctr" defTabSz="762000"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sz="2000"/>
              <a:t>KPS ≥ 70</a:t>
            </a:r>
            <a:endParaRPr lang="en-AU" sz="20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562600" y="6491288"/>
            <a:ext cx="36179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1" hangingPunct="1">
              <a:spcBef>
                <a:spcPct val="50000"/>
              </a:spcBef>
            </a:pPr>
            <a:r>
              <a:rPr lang="en-US" sz="1200"/>
              <a:t>Vogelzang et al. J Clin Oncol 2003; 21: 2636 - 44</a:t>
            </a:r>
            <a:endParaRPr lang="en-AU" sz="1200"/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3276600" y="1027113"/>
            <a:ext cx="6015038" cy="1931987"/>
            <a:chOff x="2064" y="647"/>
            <a:chExt cx="3789" cy="1217"/>
          </a:xfrm>
        </p:grpSpPr>
        <p:grpSp>
          <p:nvGrpSpPr>
            <p:cNvPr id="53261" name="Group 6"/>
            <p:cNvGrpSpPr>
              <a:grpSpLocks/>
            </p:cNvGrpSpPr>
            <p:nvPr/>
          </p:nvGrpSpPr>
          <p:grpSpPr bwMode="auto">
            <a:xfrm>
              <a:off x="2064" y="799"/>
              <a:ext cx="344" cy="1065"/>
              <a:chOff x="1691" y="1104"/>
              <a:chExt cx="336" cy="1008"/>
            </a:xfrm>
          </p:grpSpPr>
          <p:sp>
            <p:nvSpPr>
              <p:cNvPr id="53263" name="Line 7"/>
              <p:cNvSpPr>
                <a:spLocks noChangeShapeType="1"/>
              </p:cNvSpPr>
              <p:nvPr/>
            </p:nvSpPr>
            <p:spPr bwMode="auto">
              <a:xfrm flipV="1">
                <a:off x="1692" y="1104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3264" name="Line 8"/>
              <p:cNvSpPr>
                <a:spLocks noChangeShapeType="1"/>
              </p:cNvSpPr>
              <p:nvPr/>
            </p:nvSpPr>
            <p:spPr bwMode="auto">
              <a:xfrm>
                <a:off x="1691" y="110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53262" name="Text Box 9"/>
            <p:cNvSpPr txBox="1">
              <a:spLocks noChangeArrowheads="1"/>
            </p:cNvSpPr>
            <p:nvPr/>
          </p:nvSpPr>
          <p:spPr bwMode="auto">
            <a:xfrm>
              <a:off x="2397" y="647"/>
              <a:ext cx="345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FFFF00"/>
                  </a:solidFill>
                </a:rPr>
                <a:t>Cisplatin</a:t>
              </a:r>
              <a:r>
                <a:rPr lang="en-US" sz="2400" dirty="0">
                  <a:solidFill>
                    <a:srgbClr val="FFFF00"/>
                  </a:solidFill>
                </a:rPr>
                <a:t> 75 mg/m</a:t>
              </a:r>
              <a:r>
                <a:rPr lang="en-US" sz="2400" baseline="30000" dirty="0">
                  <a:solidFill>
                    <a:srgbClr val="FFFF00"/>
                  </a:solidFill>
                </a:rPr>
                <a:t>2 </a:t>
              </a:r>
              <a:endParaRPr lang="en-AU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3881438" y="2060575"/>
            <a:ext cx="5011737" cy="2759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1" hangingPunct="1">
              <a:spcBef>
                <a:spcPct val="50000"/>
              </a:spcBef>
            </a:pPr>
            <a:r>
              <a:rPr lang="en-US" sz="2300"/>
              <a:t>Treatment every 21 days </a:t>
            </a:r>
          </a:p>
          <a:p>
            <a:pPr defTabSz="762000" eaLnBrk="1" hangingPunct="1">
              <a:spcBef>
                <a:spcPct val="50000"/>
              </a:spcBef>
            </a:pPr>
            <a:r>
              <a:rPr lang="en-US" sz="2300"/>
              <a:t>Accrual 4/99 – 3/01</a:t>
            </a:r>
          </a:p>
          <a:p>
            <a:pPr defTabSz="762000" eaLnBrk="1" hangingPunct="1">
              <a:spcBef>
                <a:spcPct val="50000"/>
              </a:spcBef>
            </a:pPr>
            <a:r>
              <a:rPr lang="en-US" sz="2300"/>
              <a:t>1° endpoint: Overall Survival</a:t>
            </a:r>
          </a:p>
          <a:p>
            <a:pPr defTabSz="762000" eaLnBrk="1" hangingPunct="1">
              <a:spcBef>
                <a:spcPct val="50000"/>
              </a:spcBef>
            </a:pPr>
            <a:r>
              <a:rPr lang="en-US" sz="2300"/>
              <a:t>2</a:t>
            </a:r>
            <a:r>
              <a:rPr lang="en-US" sz="2400"/>
              <a:t>°</a:t>
            </a:r>
            <a:r>
              <a:rPr lang="en-US" sz="2300"/>
              <a:t> endpoints: Time to PD; response; duration of response; toxicity; lung function; QOL</a:t>
            </a:r>
          </a:p>
        </p:txBody>
      </p:sp>
      <p:grpSp>
        <p:nvGrpSpPr>
          <p:cNvPr id="53255" name="Group 11"/>
          <p:cNvGrpSpPr>
            <a:grpSpLocks/>
          </p:cNvGrpSpPr>
          <p:nvPr/>
        </p:nvGrpSpPr>
        <p:grpSpPr bwMode="auto">
          <a:xfrm>
            <a:off x="3276600" y="3860800"/>
            <a:ext cx="5759450" cy="2346325"/>
            <a:chOff x="2064" y="2432"/>
            <a:chExt cx="3628" cy="1478"/>
          </a:xfrm>
        </p:grpSpPr>
        <p:sp>
          <p:nvSpPr>
            <p:cNvPr id="53257" name="Text Box 12"/>
            <p:cNvSpPr txBox="1">
              <a:spLocks noChangeArrowheads="1"/>
            </p:cNvSpPr>
            <p:nvPr/>
          </p:nvSpPr>
          <p:spPr bwMode="auto">
            <a:xfrm>
              <a:off x="2445" y="3324"/>
              <a:ext cx="3247" cy="5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1" hangingPunct="1">
                <a:spcBef>
                  <a:spcPct val="50000"/>
                </a:spcBef>
              </a:pPr>
              <a:r>
                <a:rPr lang="en-US" sz="2200" dirty="0" err="1">
                  <a:solidFill>
                    <a:srgbClr val="FFFF00"/>
                  </a:solidFill>
                </a:rPr>
                <a:t>Cisplatin</a:t>
              </a:r>
              <a:r>
                <a:rPr lang="en-US" sz="2200" dirty="0">
                  <a:solidFill>
                    <a:srgbClr val="FFFF00"/>
                  </a:solidFill>
                </a:rPr>
                <a:t> 75 mg/m</a:t>
              </a:r>
              <a:r>
                <a:rPr lang="en-US" sz="2200" baseline="30000" dirty="0">
                  <a:solidFill>
                    <a:srgbClr val="FFFF00"/>
                  </a:solidFill>
                </a:rPr>
                <a:t>2 </a:t>
              </a:r>
              <a:endParaRPr lang="en-US" sz="2200" dirty="0">
                <a:solidFill>
                  <a:srgbClr val="FFFF00"/>
                </a:solidFill>
              </a:endParaRPr>
            </a:p>
            <a:p>
              <a:pPr defTabSz="762000" eaLnBrk="1" hangingPunct="1">
                <a:spcBef>
                  <a:spcPct val="50000"/>
                </a:spcBef>
              </a:pPr>
              <a:r>
                <a:rPr lang="en-US" sz="2200" dirty="0" err="1">
                  <a:solidFill>
                    <a:srgbClr val="FFFF00"/>
                  </a:solidFill>
                </a:rPr>
                <a:t>Pemetrexed</a:t>
              </a:r>
              <a:r>
                <a:rPr lang="en-US" sz="2200" dirty="0">
                  <a:solidFill>
                    <a:srgbClr val="FFFF00"/>
                  </a:solidFill>
                </a:rPr>
                <a:t> 500 mg/m</a:t>
              </a:r>
              <a:r>
                <a:rPr lang="en-US" sz="2200" baseline="30000" dirty="0">
                  <a:solidFill>
                    <a:srgbClr val="FFFF00"/>
                  </a:solidFill>
                </a:rPr>
                <a:t>2</a:t>
              </a:r>
              <a:r>
                <a:rPr lang="en-US" sz="2200" dirty="0">
                  <a:solidFill>
                    <a:srgbClr val="FFFF00"/>
                  </a:solidFill>
                </a:rPr>
                <a:t> </a:t>
              </a:r>
              <a:endParaRPr lang="en-AU" sz="2200" dirty="0">
                <a:solidFill>
                  <a:srgbClr val="FFFF00"/>
                </a:solidFill>
              </a:endParaRPr>
            </a:p>
          </p:txBody>
        </p:sp>
        <p:grpSp>
          <p:nvGrpSpPr>
            <p:cNvPr id="53258" name="Group 13"/>
            <p:cNvGrpSpPr>
              <a:grpSpLocks/>
            </p:cNvGrpSpPr>
            <p:nvPr/>
          </p:nvGrpSpPr>
          <p:grpSpPr bwMode="auto">
            <a:xfrm>
              <a:off x="2064" y="2432"/>
              <a:ext cx="354" cy="1180"/>
              <a:chOff x="1690" y="2688"/>
              <a:chExt cx="336" cy="1008"/>
            </a:xfrm>
          </p:grpSpPr>
          <p:sp>
            <p:nvSpPr>
              <p:cNvPr id="53259" name="Line 14"/>
              <p:cNvSpPr>
                <a:spLocks noChangeShapeType="1"/>
              </p:cNvSpPr>
              <p:nvPr/>
            </p:nvSpPr>
            <p:spPr bwMode="auto">
              <a:xfrm>
                <a:off x="1692" y="2688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3260" name="Line 15"/>
              <p:cNvSpPr>
                <a:spLocks noChangeShapeType="1"/>
              </p:cNvSpPr>
              <p:nvPr/>
            </p:nvSpPr>
            <p:spPr bwMode="auto">
              <a:xfrm flipV="1">
                <a:off x="1690" y="3696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3060700" y="1838325"/>
            <a:ext cx="431800" cy="3390900"/>
          </a:xfrm>
          <a:prstGeom prst="rect">
            <a:avLst/>
          </a:prstGeom>
          <a:solidFill>
            <a:srgbClr val="000054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/>
              <a:t>RANDOMISE</a:t>
            </a: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Fase III PMT +Cisplatin vs Cisplatin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14488"/>
            <a:ext cx="674211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659438" y="6545263"/>
            <a:ext cx="3208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/>
              <a:t>Vogelzang et al. J Clin Oncol 2003; 21: 2636 - 44</a:t>
            </a:r>
            <a:endParaRPr lang="en-AU" sz="1000"/>
          </a:p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FFFF00"/>
                </a:solidFill>
              </a:rPr>
              <a:t>Pemetrexed + Cisplatin </a:t>
            </a:r>
            <a:r>
              <a:rPr lang="en-US" sz="2400" i="1" smtClean="0">
                <a:solidFill>
                  <a:srgbClr val="FFFF00"/>
                </a:solidFill>
              </a:rPr>
              <a:t>vs.</a:t>
            </a:r>
            <a:r>
              <a:rPr lang="en-US" sz="2400" smtClean="0">
                <a:solidFill>
                  <a:srgbClr val="FFFF00"/>
                </a:solidFill>
              </a:rPr>
              <a:t> Cisplatin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br>
              <a:rPr lang="en-US" sz="2400" b="1" smtClean="0">
                <a:solidFill>
                  <a:srgbClr val="FFFF00"/>
                </a:solidFill>
              </a:rPr>
            </a:br>
            <a:r>
              <a:rPr lang="en-US" sz="2400" b="1" smtClean="0">
                <a:solidFill>
                  <a:srgbClr val="FFFF00"/>
                </a:solidFill>
              </a:rPr>
              <a:t>Updated Survival</a:t>
            </a:r>
            <a:r>
              <a:rPr lang="en-US" sz="3300" b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 rot="-5400000">
            <a:off x="-357981" y="3128169"/>
            <a:ext cx="1423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FFFFFF"/>
                </a:solidFill>
              </a:rPr>
              <a:t> Survival(%)</a:t>
            </a:r>
            <a:endParaRPr lang="en-US" sz="1600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0" y="1824038"/>
            <a:ext cx="8516938" cy="4826000"/>
            <a:chOff x="437" y="741"/>
            <a:chExt cx="5118" cy="3040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1809" y="3780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27" name="Line 6"/>
            <p:cNvSpPr>
              <a:spLocks noChangeShapeType="1"/>
            </p:cNvSpPr>
            <p:nvPr/>
          </p:nvSpPr>
          <p:spPr bwMode="auto">
            <a:xfrm flipH="1">
              <a:off x="661" y="3047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28" name="Line 7"/>
            <p:cNvSpPr>
              <a:spLocks noChangeShapeType="1"/>
            </p:cNvSpPr>
            <p:nvPr/>
          </p:nvSpPr>
          <p:spPr bwMode="auto">
            <a:xfrm>
              <a:off x="684" y="3002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29" name="Line 8"/>
            <p:cNvSpPr>
              <a:spLocks noChangeShapeType="1"/>
            </p:cNvSpPr>
            <p:nvPr/>
          </p:nvSpPr>
          <p:spPr bwMode="auto">
            <a:xfrm>
              <a:off x="684" y="2957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0" name="Line 9"/>
            <p:cNvSpPr>
              <a:spLocks noChangeShapeType="1"/>
            </p:cNvSpPr>
            <p:nvPr/>
          </p:nvSpPr>
          <p:spPr bwMode="auto">
            <a:xfrm>
              <a:off x="684" y="2912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1" name="Line 10"/>
            <p:cNvSpPr>
              <a:spLocks noChangeShapeType="1"/>
            </p:cNvSpPr>
            <p:nvPr/>
          </p:nvSpPr>
          <p:spPr bwMode="auto">
            <a:xfrm>
              <a:off x="684" y="2867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2" name="Line 11"/>
            <p:cNvSpPr>
              <a:spLocks noChangeShapeType="1"/>
            </p:cNvSpPr>
            <p:nvPr/>
          </p:nvSpPr>
          <p:spPr bwMode="auto">
            <a:xfrm flipH="1">
              <a:off x="661" y="2822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3" name="Line 12"/>
            <p:cNvSpPr>
              <a:spLocks noChangeShapeType="1"/>
            </p:cNvSpPr>
            <p:nvPr/>
          </p:nvSpPr>
          <p:spPr bwMode="auto">
            <a:xfrm>
              <a:off x="684" y="277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>
              <a:off x="684" y="273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5" name="Line 14"/>
            <p:cNvSpPr>
              <a:spLocks noChangeShapeType="1"/>
            </p:cNvSpPr>
            <p:nvPr/>
          </p:nvSpPr>
          <p:spPr bwMode="auto">
            <a:xfrm>
              <a:off x="684" y="268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6" name="Line 15"/>
            <p:cNvSpPr>
              <a:spLocks noChangeShapeType="1"/>
            </p:cNvSpPr>
            <p:nvPr/>
          </p:nvSpPr>
          <p:spPr bwMode="auto">
            <a:xfrm>
              <a:off x="684" y="264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7" name="Line 16"/>
            <p:cNvSpPr>
              <a:spLocks noChangeShapeType="1"/>
            </p:cNvSpPr>
            <p:nvPr/>
          </p:nvSpPr>
          <p:spPr bwMode="auto">
            <a:xfrm flipH="1">
              <a:off x="661" y="2598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8" name="Line 17"/>
            <p:cNvSpPr>
              <a:spLocks noChangeShapeType="1"/>
            </p:cNvSpPr>
            <p:nvPr/>
          </p:nvSpPr>
          <p:spPr bwMode="auto">
            <a:xfrm>
              <a:off x="684" y="255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39" name="Line 18"/>
            <p:cNvSpPr>
              <a:spLocks noChangeShapeType="1"/>
            </p:cNvSpPr>
            <p:nvPr/>
          </p:nvSpPr>
          <p:spPr bwMode="auto">
            <a:xfrm>
              <a:off x="684" y="250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0" name="Line 19"/>
            <p:cNvSpPr>
              <a:spLocks noChangeShapeType="1"/>
            </p:cNvSpPr>
            <p:nvPr/>
          </p:nvSpPr>
          <p:spPr bwMode="auto">
            <a:xfrm>
              <a:off x="684" y="246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1" name="Line 20"/>
            <p:cNvSpPr>
              <a:spLocks noChangeShapeType="1"/>
            </p:cNvSpPr>
            <p:nvPr/>
          </p:nvSpPr>
          <p:spPr bwMode="auto">
            <a:xfrm>
              <a:off x="684" y="241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2" name="Line 21"/>
            <p:cNvSpPr>
              <a:spLocks noChangeShapeType="1"/>
            </p:cNvSpPr>
            <p:nvPr/>
          </p:nvSpPr>
          <p:spPr bwMode="auto">
            <a:xfrm flipH="1">
              <a:off x="661" y="2373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3" name="Line 22"/>
            <p:cNvSpPr>
              <a:spLocks noChangeShapeType="1"/>
            </p:cNvSpPr>
            <p:nvPr/>
          </p:nvSpPr>
          <p:spPr bwMode="auto">
            <a:xfrm>
              <a:off x="684" y="232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4" name="Line 23"/>
            <p:cNvSpPr>
              <a:spLocks noChangeShapeType="1"/>
            </p:cNvSpPr>
            <p:nvPr/>
          </p:nvSpPr>
          <p:spPr bwMode="auto">
            <a:xfrm>
              <a:off x="684" y="228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5" name="Line 24"/>
            <p:cNvSpPr>
              <a:spLocks noChangeShapeType="1"/>
            </p:cNvSpPr>
            <p:nvPr/>
          </p:nvSpPr>
          <p:spPr bwMode="auto">
            <a:xfrm>
              <a:off x="684" y="2238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6" name="Line 25"/>
            <p:cNvSpPr>
              <a:spLocks noChangeShapeType="1"/>
            </p:cNvSpPr>
            <p:nvPr/>
          </p:nvSpPr>
          <p:spPr bwMode="auto">
            <a:xfrm>
              <a:off x="684" y="2193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7" name="Line 26"/>
            <p:cNvSpPr>
              <a:spLocks noChangeShapeType="1"/>
            </p:cNvSpPr>
            <p:nvPr/>
          </p:nvSpPr>
          <p:spPr bwMode="auto">
            <a:xfrm flipH="1">
              <a:off x="661" y="2148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8" name="Line 27"/>
            <p:cNvSpPr>
              <a:spLocks noChangeShapeType="1"/>
            </p:cNvSpPr>
            <p:nvPr/>
          </p:nvSpPr>
          <p:spPr bwMode="auto">
            <a:xfrm>
              <a:off x="684" y="2104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49" name="Line 28"/>
            <p:cNvSpPr>
              <a:spLocks noChangeShapeType="1"/>
            </p:cNvSpPr>
            <p:nvPr/>
          </p:nvSpPr>
          <p:spPr bwMode="auto">
            <a:xfrm>
              <a:off x="684" y="2059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0" name="Line 29"/>
            <p:cNvSpPr>
              <a:spLocks noChangeShapeType="1"/>
            </p:cNvSpPr>
            <p:nvPr/>
          </p:nvSpPr>
          <p:spPr bwMode="auto">
            <a:xfrm>
              <a:off x="684" y="2014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1" name="Line 30"/>
            <p:cNvSpPr>
              <a:spLocks noChangeShapeType="1"/>
            </p:cNvSpPr>
            <p:nvPr/>
          </p:nvSpPr>
          <p:spPr bwMode="auto">
            <a:xfrm>
              <a:off x="684" y="1969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2" name="Line 31"/>
            <p:cNvSpPr>
              <a:spLocks noChangeShapeType="1"/>
            </p:cNvSpPr>
            <p:nvPr/>
          </p:nvSpPr>
          <p:spPr bwMode="auto">
            <a:xfrm flipH="1">
              <a:off x="661" y="1924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3" name="Line 32"/>
            <p:cNvSpPr>
              <a:spLocks noChangeShapeType="1"/>
            </p:cNvSpPr>
            <p:nvPr/>
          </p:nvSpPr>
          <p:spPr bwMode="auto">
            <a:xfrm>
              <a:off x="684" y="1879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4" name="Line 33"/>
            <p:cNvSpPr>
              <a:spLocks noChangeShapeType="1"/>
            </p:cNvSpPr>
            <p:nvPr/>
          </p:nvSpPr>
          <p:spPr bwMode="auto">
            <a:xfrm>
              <a:off x="684" y="1834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5" name="Line 34"/>
            <p:cNvSpPr>
              <a:spLocks noChangeShapeType="1"/>
            </p:cNvSpPr>
            <p:nvPr/>
          </p:nvSpPr>
          <p:spPr bwMode="auto">
            <a:xfrm>
              <a:off x="684" y="1789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6" name="Line 35"/>
            <p:cNvSpPr>
              <a:spLocks noChangeShapeType="1"/>
            </p:cNvSpPr>
            <p:nvPr/>
          </p:nvSpPr>
          <p:spPr bwMode="auto">
            <a:xfrm>
              <a:off x="684" y="1744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7" name="Line 36"/>
            <p:cNvSpPr>
              <a:spLocks noChangeShapeType="1"/>
            </p:cNvSpPr>
            <p:nvPr/>
          </p:nvSpPr>
          <p:spPr bwMode="auto">
            <a:xfrm flipH="1">
              <a:off x="661" y="1699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8" name="Line 37"/>
            <p:cNvSpPr>
              <a:spLocks noChangeShapeType="1"/>
            </p:cNvSpPr>
            <p:nvPr/>
          </p:nvSpPr>
          <p:spPr bwMode="auto">
            <a:xfrm>
              <a:off x="684" y="165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59" name="Line 38"/>
            <p:cNvSpPr>
              <a:spLocks noChangeShapeType="1"/>
            </p:cNvSpPr>
            <p:nvPr/>
          </p:nvSpPr>
          <p:spPr bwMode="auto">
            <a:xfrm>
              <a:off x="684" y="161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0" name="Line 39"/>
            <p:cNvSpPr>
              <a:spLocks noChangeShapeType="1"/>
            </p:cNvSpPr>
            <p:nvPr/>
          </p:nvSpPr>
          <p:spPr bwMode="auto">
            <a:xfrm>
              <a:off x="684" y="156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1" name="Line 40"/>
            <p:cNvSpPr>
              <a:spLocks noChangeShapeType="1"/>
            </p:cNvSpPr>
            <p:nvPr/>
          </p:nvSpPr>
          <p:spPr bwMode="auto">
            <a:xfrm>
              <a:off x="684" y="152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2" name="Line 41"/>
            <p:cNvSpPr>
              <a:spLocks noChangeShapeType="1"/>
            </p:cNvSpPr>
            <p:nvPr/>
          </p:nvSpPr>
          <p:spPr bwMode="auto">
            <a:xfrm flipH="1">
              <a:off x="661" y="1475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3" name="Line 42"/>
            <p:cNvSpPr>
              <a:spLocks noChangeShapeType="1"/>
            </p:cNvSpPr>
            <p:nvPr/>
          </p:nvSpPr>
          <p:spPr bwMode="auto">
            <a:xfrm>
              <a:off x="684" y="143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4" name="Line 43"/>
            <p:cNvSpPr>
              <a:spLocks noChangeShapeType="1"/>
            </p:cNvSpPr>
            <p:nvPr/>
          </p:nvSpPr>
          <p:spPr bwMode="auto">
            <a:xfrm>
              <a:off x="684" y="138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5" name="Line 44"/>
            <p:cNvSpPr>
              <a:spLocks noChangeShapeType="1"/>
            </p:cNvSpPr>
            <p:nvPr/>
          </p:nvSpPr>
          <p:spPr bwMode="auto">
            <a:xfrm>
              <a:off x="684" y="134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6" name="Line 45"/>
            <p:cNvSpPr>
              <a:spLocks noChangeShapeType="1"/>
            </p:cNvSpPr>
            <p:nvPr/>
          </p:nvSpPr>
          <p:spPr bwMode="auto">
            <a:xfrm>
              <a:off x="684" y="129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7" name="Line 46"/>
            <p:cNvSpPr>
              <a:spLocks noChangeShapeType="1"/>
            </p:cNvSpPr>
            <p:nvPr/>
          </p:nvSpPr>
          <p:spPr bwMode="auto">
            <a:xfrm flipH="1">
              <a:off x="661" y="1250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8" name="Line 47"/>
            <p:cNvSpPr>
              <a:spLocks noChangeShapeType="1"/>
            </p:cNvSpPr>
            <p:nvPr/>
          </p:nvSpPr>
          <p:spPr bwMode="auto">
            <a:xfrm>
              <a:off x="684" y="120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69" name="Line 48"/>
            <p:cNvSpPr>
              <a:spLocks noChangeShapeType="1"/>
            </p:cNvSpPr>
            <p:nvPr/>
          </p:nvSpPr>
          <p:spPr bwMode="auto">
            <a:xfrm>
              <a:off x="684" y="116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0" name="Line 49"/>
            <p:cNvSpPr>
              <a:spLocks noChangeShapeType="1"/>
            </p:cNvSpPr>
            <p:nvPr/>
          </p:nvSpPr>
          <p:spPr bwMode="auto">
            <a:xfrm>
              <a:off x="684" y="1115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1" name="Line 50"/>
            <p:cNvSpPr>
              <a:spLocks noChangeShapeType="1"/>
            </p:cNvSpPr>
            <p:nvPr/>
          </p:nvSpPr>
          <p:spPr bwMode="auto">
            <a:xfrm>
              <a:off x="684" y="107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2" name="Line 51"/>
            <p:cNvSpPr>
              <a:spLocks noChangeShapeType="1"/>
            </p:cNvSpPr>
            <p:nvPr/>
          </p:nvSpPr>
          <p:spPr bwMode="auto">
            <a:xfrm flipH="1">
              <a:off x="661" y="1025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3" name="Line 52"/>
            <p:cNvSpPr>
              <a:spLocks noChangeShapeType="1"/>
            </p:cNvSpPr>
            <p:nvPr/>
          </p:nvSpPr>
          <p:spPr bwMode="auto">
            <a:xfrm>
              <a:off x="684" y="980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4" name="Line 53"/>
            <p:cNvSpPr>
              <a:spLocks noChangeShapeType="1"/>
            </p:cNvSpPr>
            <p:nvPr/>
          </p:nvSpPr>
          <p:spPr bwMode="auto">
            <a:xfrm>
              <a:off x="684" y="936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5" name="Line 54"/>
            <p:cNvSpPr>
              <a:spLocks noChangeShapeType="1"/>
            </p:cNvSpPr>
            <p:nvPr/>
          </p:nvSpPr>
          <p:spPr bwMode="auto">
            <a:xfrm>
              <a:off x="684" y="891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6" name="Line 55"/>
            <p:cNvSpPr>
              <a:spLocks noChangeShapeType="1"/>
            </p:cNvSpPr>
            <p:nvPr/>
          </p:nvSpPr>
          <p:spPr bwMode="auto">
            <a:xfrm>
              <a:off x="684" y="846"/>
              <a:ext cx="2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7" name="Line 56"/>
            <p:cNvSpPr>
              <a:spLocks noChangeShapeType="1"/>
            </p:cNvSpPr>
            <p:nvPr/>
          </p:nvSpPr>
          <p:spPr bwMode="auto">
            <a:xfrm flipH="1">
              <a:off x="661" y="801"/>
              <a:ext cx="4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78" name="Rectangle 57"/>
            <p:cNvSpPr>
              <a:spLocks noChangeArrowheads="1"/>
            </p:cNvSpPr>
            <p:nvPr/>
          </p:nvSpPr>
          <p:spPr bwMode="auto">
            <a:xfrm>
              <a:off x="437" y="2998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79" name="Rectangle 58"/>
            <p:cNvSpPr>
              <a:spLocks noChangeArrowheads="1"/>
            </p:cNvSpPr>
            <p:nvPr/>
          </p:nvSpPr>
          <p:spPr bwMode="auto">
            <a:xfrm>
              <a:off x="437" y="2773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0" name="Rectangle 59"/>
            <p:cNvSpPr>
              <a:spLocks noChangeArrowheads="1"/>
            </p:cNvSpPr>
            <p:nvPr/>
          </p:nvSpPr>
          <p:spPr bwMode="auto">
            <a:xfrm>
              <a:off x="437" y="2549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1" name="Rectangle 60"/>
            <p:cNvSpPr>
              <a:spLocks noChangeArrowheads="1"/>
            </p:cNvSpPr>
            <p:nvPr/>
          </p:nvSpPr>
          <p:spPr bwMode="auto">
            <a:xfrm>
              <a:off x="437" y="2324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2" name="Rectangle 61"/>
            <p:cNvSpPr>
              <a:spLocks noChangeArrowheads="1"/>
            </p:cNvSpPr>
            <p:nvPr/>
          </p:nvSpPr>
          <p:spPr bwMode="auto">
            <a:xfrm>
              <a:off x="437" y="2099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3" name="Rectangle 62"/>
            <p:cNvSpPr>
              <a:spLocks noChangeArrowheads="1"/>
            </p:cNvSpPr>
            <p:nvPr/>
          </p:nvSpPr>
          <p:spPr bwMode="auto">
            <a:xfrm>
              <a:off x="437" y="1875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4" name="Rectangle 63"/>
            <p:cNvSpPr>
              <a:spLocks noChangeArrowheads="1"/>
            </p:cNvSpPr>
            <p:nvPr/>
          </p:nvSpPr>
          <p:spPr bwMode="auto">
            <a:xfrm>
              <a:off x="437" y="1650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5" name="Rectangle 64"/>
            <p:cNvSpPr>
              <a:spLocks noChangeArrowheads="1"/>
            </p:cNvSpPr>
            <p:nvPr/>
          </p:nvSpPr>
          <p:spPr bwMode="auto">
            <a:xfrm>
              <a:off x="437" y="1426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6" name="Rectangle 65"/>
            <p:cNvSpPr>
              <a:spLocks noChangeArrowheads="1"/>
            </p:cNvSpPr>
            <p:nvPr/>
          </p:nvSpPr>
          <p:spPr bwMode="auto">
            <a:xfrm>
              <a:off x="437" y="1201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7" name="Rectangle 66"/>
            <p:cNvSpPr>
              <a:spLocks noChangeArrowheads="1"/>
            </p:cNvSpPr>
            <p:nvPr/>
          </p:nvSpPr>
          <p:spPr bwMode="auto">
            <a:xfrm>
              <a:off x="437" y="976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0.9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8" name="Rectangle 67"/>
            <p:cNvSpPr>
              <a:spLocks noChangeArrowheads="1"/>
            </p:cNvSpPr>
            <p:nvPr/>
          </p:nvSpPr>
          <p:spPr bwMode="auto">
            <a:xfrm>
              <a:off x="437" y="752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9" name="Line 68"/>
            <p:cNvSpPr>
              <a:spLocks noChangeShapeType="1"/>
            </p:cNvSpPr>
            <p:nvPr/>
          </p:nvSpPr>
          <p:spPr bwMode="auto">
            <a:xfrm>
              <a:off x="755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0" name="Line 69"/>
            <p:cNvSpPr>
              <a:spLocks noChangeShapeType="1"/>
            </p:cNvSpPr>
            <p:nvPr/>
          </p:nvSpPr>
          <p:spPr bwMode="auto">
            <a:xfrm flipV="1">
              <a:off x="834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1" name="Line 70"/>
            <p:cNvSpPr>
              <a:spLocks noChangeShapeType="1"/>
            </p:cNvSpPr>
            <p:nvPr/>
          </p:nvSpPr>
          <p:spPr bwMode="auto">
            <a:xfrm flipV="1">
              <a:off x="913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2" name="Line 71"/>
            <p:cNvSpPr>
              <a:spLocks noChangeShapeType="1"/>
            </p:cNvSpPr>
            <p:nvPr/>
          </p:nvSpPr>
          <p:spPr bwMode="auto">
            <a:xfrm flipV="1">
              <a:off x="99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3" name="Line 72"/>
            <p:cNvSpPr>
              <a:spLocks noChangeShapeType="1"/>
            </p:cNvSpPr>
            <p:nvPr/>
          </p:nvSpPr>
          <p:spPr bwMode="auto">
            <a:xfrm flipV="1">
              <a:off x="107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4" name="Line 73"/>
            <p:cNvSpPr>
              <a:spLocks noChangeShapeType="1"/>
            </p:cNvSpPr>
            <p:nvPr/>
          </p:nvSpPr>
          <p:spPr bwMode="auto">
            <a:xfrm flipV="1">
              <a:off x="115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5" name="Line 74"/>
            <p:cNvSpPr>
              <a:spLocks noChangeShapeType="1"/>
            </p:cNvSpPr>
            <p:nvPr/>
          </p:nvSpPr>
          <p:spPr bwMode="auto">
            <a:xfrm flipV="1">
              <a:off x="123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6" name="Line 75"/>
            <p:cNvSpPr>
              <a:spLocks noChangeShapeType="1"/>
            </p:cNvSpPr>
            <p:nvPr/>
          </p:nvSpPr>
          <p:spPr bwMode="auto">
            <a:xfrm flipV="1">
              <a:off x="1309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7" name="Line 76"/>
            <p:cNvSpPr>
              <a:spLocks noChangeShapeType="1"/>
            </p:cNvSpPr>
            <p:nvPr/>
          </p:nvSpPr>
          <p:spPr bwMode="auto">
            <a:xfrm flipV="1">
              <a:off x="138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8" name="Line 77"/>
            <p:cNvSpPr>
              <a:spLocks noChangeShapeType="1"/>
            </p:cNvSpPr>
            <p:nvPr/>
          </p:nvSpPr>
          <p:spPr bwMode="auto">
            <a:xfrm flipV="1">
              <a:off x="146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399" name="Line 78"/>
            <p:cNvSpPr>
              <a:spLocks noChangeShapeType="1"/>
            </p:cNvSpPr>
            <p:nvPr/>
          </p:nvSpPr>
          <p:spPr bwMode="auto">
            <a:xfrm>
              <a:off x="1547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0" name="Line 79"/>
            <p:cNvSpPr>
              <a:spLocks noChangeShapeType="1"/>
            </p:cNvSpPr>
            <p:nvPr/>
          </p:nvSpPr>
          <p:spPr bwMode="auto">
            <a:xfrm flipV="1">
              <a:off x="1626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1" name="Line 80"/>
            <p:cNvSpPr>
              <a:spLocks noChangeShapeType="1"/>
            </p:cNvSpPr>
            <p:nvPr/>
          </p:nvSpPr>
          <p:spPr bwMode="auto">
            <a:xfrm flipV="1">
              <a:off x="170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2" name="Line 81"/>
            <p:cNvSpPr>
              <a:spLocks noChangeShapeType="1"/>
            </p:cNvSpPr>
            <p:nvPr/>
          </p:nvSpPr>
          <p:spPr bwMode="auto">
            <a:xfrm flipV="1">
              <a:off x="178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3" name="Line 82"/>
            <p:cNvSpPr>
              <a:spLocks noChangeShapeType="1"/>
            </p:cNvSpPr>
            <p:nvPr/>
          </p:nvSpPr>
          <p:spPr bwMode="auto">
            <a:xfrm flipV="1">
              <a:off x="1864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4" name="Line 83"/>
            <p:cNvSpPr>
              <a:spLocks noChangeShapeType="1"/>
            </p:cNvSpPr>
            <p:nvPr/>
          </p:nvSpPr>
          <p:spPr bwMode="auto">
            <a:xfrm flipV="1">
              <a:off x="1943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5" name="Line 84"/>
            <p:cNvSpPr>
              <a:spLocks noChangeShapeType="1"/>
            </p:cNvSpPr>
            <p:nvPr/>
          </p:nvSpPr>
          <p:spPr bwMode="auto">
            <a:xfrm flipV="1">
              <a:off x="202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6" name="Line 85"/>
            <p:cNvSpPr>
              <a:spLocks noChangeShapeType="1"/>
            </p:cNvSpPr>
            <p:nvPr/>
          </p:nvSpPr>
          <p:spPr bwMode="auto">
            <a:xfrm flipV="1">
              <a:off x="210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7" name="Line 86"/>
            <p:cNvSpPr>
              <a:spLocks noChangeShapeType="1"/>
            </p:cNvSpPr>
            <p:nvPr/>
          </p:nvSpPr>
          <p:spPr bwMode="auto">
            <a:xfrm flipV="1">
              <a:off x="218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8" name="Line 87"/>
            <p:cNvSpPr>
              <a:spLocks noChangeShapeType="1"/>
            </p:cNvSpPr>
            <p:nvPr/>
          </p:nvSpPr>
          <p:spPr bwMode="auto">
            <a:xfrm flipV="1">
              <a:off x="226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09" name="Line 88"/>
            <p:cNvSpPr>
              <a:spLocks noChangeShapeType="1"/>
            </p:cNvSpPr>
            <p:nvPr/>
          </p:nvSpPr>
          <p:spPr bwMode="auto">
            <a:xfrm>
              <a:off x="2339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0" name="Line 89"/>
            <p:cNvSpPr>
              <a:spLocks noChangeShapeType="1"/>
            </p:cNvSpPr>
            <p:nvPr/>
          </p:nvSpPr>
          <p:spPr bwMode="auto">
            <a:xfrm flipV="1">
              <a:off x="241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1" name="Line 90"/>
            <p:cNvSpPr>
              <a:spLocks noChangeShapeType="1"/>
            </p:cNvSpPr>
            <p:nvPr/>
          </p:nvSpPr>
          <p:spPr bwMode="auto">
            <a:xfrm flipV="1">
              <a:off x="249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2" name="Line 91"/>
            <p:cNvSpPr>
              <a:spLocks noChangeShapeType="1"/>
            </p:cNvSpPr>
            <p:nvPr/>
          </p:nvSpPr>
          <p:spPr bwMode="auto">
            <a:xfrm flipV="1">
              <a:off x="2577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3" name="Line 92"/>
            <p:cNvSpPr>
              <a:spLocks noChangeShapeType="1"/>
            </p:cNvSpPr>
            <p:nvPr/>
          </p:nvSpPr>
          <p:spPr bwMode="auto">
            <a:xfrm flipV="1">
              <a:off x="2656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4" name="Line 93"/>
            <p:cNvSpPr>
              <a:spLocks noChangeShapeType="1"/>
            </p:cNvSpPr>
            <p:nvPr/>
          </p:nvSpPr>
          <p:spPr bwMode="auto">
            <a:xfrm flipV="1">
              <a:off x="273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5" name="Line 94"/>
            <p:cNvSpPr>
              <a:spLocks noChangeShapeType="1"/>
            </p:cNvSpPr>
            <p:nvPr/>
          </p:nvSpPr>
          <p:spPr bwMode="auto">
            <a:xfrm flipV="1">
              <a:off x="281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6" name="Line 95"/>
            <p:cNvSpPr>
              <a:spLocks noChangeShapeType="1"/>
            </p:cNvSpPr>
            <p:nvPr/>
          </p:nvSpPr>
          <p:spPr bwMode="auto">
            <a:xfrm flipV="1">
              <a:off x="2894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7" name="Line 96"/>
            <p:cNvSpPr>
              <a:spLocks noChangeShapeType="1"/>
            </p:cNvSpPr>
            <p:nvPr/>
          </p:nvSpPr>
          <p:spPr bwMode="auto">
            <a:xfrm flipV="1">
              <a:off x="2973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8" name="Line 97"/>
            <p:cNvSpPr>
              <a:spLocks noChangeShapeType="1"/>
            </p:cNvSpPr>
            <p:nvPr/>
          </p:nvSpPr>
          <p:spPr bwMode="auto">
            <a:xfrm flipV="1">
              <a:off x="305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19" name="Line 98"/>
            <p:cNvSpPr>
              <a:spLocks noChangeShapeType="1"/>
            </p:cNvSpPr>
            <p:nvPr/>
          </p:nvSpPr>
          <p:spPr bwMode="auto">
            <a:xfrm>
              <a:off x="3131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0" name="Line 99"/>
            <p:cNvSpPr>
              <a:spLocks noChangeShapeType="1"/>
            </p:cNvSpPr>
            <p:nvPr/>
          </p:nvSpPr>
          <p:spPr bwMode="auto">
            <a:xfrm flipV="1">
              <a:off x="321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1" name="Line 100"/>
            <p:cNvSpPr>
              <a:spLocks noChangeShapeType="1"/>
            </p:cNvSpPr>
            <p:nvPr/>
          </p:nvSpPr>
          <p:spPr bwMode="auto">
            <a:xfrm flipV="1">
              <a:off x="329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2" name="Line 101"/>
            <p:cNvSpPr>
              <a:spLocks noChangeShapeType="1"/>
            </p:cNvSpPr>
            <p:nvPr/>
          </p:nvSpPr>
          <p:spPr bwMode="auto">
            <a:xfrm flipV="1">
              <a:off x="3369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3" name="Line 102"/>
            <p:cNvSpPr>
              <a:spLocks noChangeShapeType="1"/>
            </p:cNvSpPr>
            <p:nvPr/>
          </p:nvSpPr>
          <p:spPr bwMode="auto">
            <a:xfrm flipV="1">
              <a:off x="344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4" name="Line 103"/>
            <p:cNvSpPr>
              <a:spLocks noChangeShapeType="1"/>
            </p:cNvSpPr>
            <p:nvPr/>
          </p:nvSpPr>
          <p:spPr bwMode="auto">
            <a:xfrm flipV="1">
              <a:off x="352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5" name="Line 104"/>
            <p:cNvSpPr>
              <a:spLocks noChangeShapeType="1"/>
            </p:cNvSpPr>
            <p:nvPr/>
          </p:nvSpPr>
          <p:spPr bwMode="auto">
            <a:xfrm flipV="1">
              <a:off x="3607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6" name="Line 105"/>
            <p:cNvSpPr>
              <a:spLocks noChangeShapeType="1"/>
            </p:cNvSpPr>
            <p:nvPr/>
          </p:nvSpPr>
          <p:spPr bwMode="auto">
            <a:xfrm flipV="1">
              <a:off x="3686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7" name="Line 106"/>
            <p:cNvSpPr>
              <a:spLocks noChangeShapeType="1"/>
            </p:cNvSpPr>
            <p:nvPr/>
          </p:nvSpPr>
          <p:spPr bwMode="auto">
            <a:xfrm flipV="1">
              <a:off x="3766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8" name="Line 107"/>
            <p:cNvSpPr>
              <a:spLocks noChangeShapeType="1"/>
            </p:cNvSpPr>
            <p:nvPr/>
          </p:nvSpPr>
          <p:spPr bwMode="auto">
            <a:xfrm flipV="1">
              <a:off x="384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29" name="Line 108"/>
            <p:cNvSpPr>
              <a:spLocks noChangeShapeType="1"/>
            </p:cNvSpPr>
            <p:nvPr/>
          </p:nvSpPr>
          <p:spPr bwMode="auto">
            <a:xfrm>
              <a:off x="3924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0" name="Line 109"/>
            <p:cNvSpPr>
              <a:spLocks noChangeShapeType="1"/>
            </p:cNvSpPr>
            <p:nvPr/>
          </p:nvSpPr>
          <p:spPr bwMode="auto">
            <a:xfrm flipV="1">
              <a:off x="4003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1" name="Line 110"/>
            <p:cNvSpPr>
              <a:spLocks noChangeShapeType="1"/>
            </p:cNvSpPr>
            <p:nvPr/>
          </p:nvSpPr>
          <p:spPr bwMode="auto">
            <a:xfrm flipV="1">
              <a:off x="408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2" name="Line 111"/>
            <p:cNvSpPr>
              <a:spLocks noChangeShapeType="1"/>
            </p:cNvSpPr>
            <p:nvPr/>
          </p:nvSpPr>
          <p:spPr bwMode="auto">
            <a:xfrm flipV="1">
              <a:off x="416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3" name="Line 112"/>
            <p:cNvSpPr>
              <a:spLocks noChangeShapeType="1"/>
            </p:cNvSpPr>
            <p:nvPr/>
          </p:nvSpPr>
          <p:spPr bwMode="auto">
            <a:xfrm flipV="1">
              <a:off x="424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4" name="Line 113"/>
            <p:cNvSpPr>
              <a:spLocks noChangeShapeType="1"/>
            </p:cNvSpPr>
            <p:nvPr/>
          </p:nvSpPr>
          <p:spPr bwMode="auto">
            <a:xfrm flipV="1">
              <a:off x="432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5" name="Line 114"/>
            <p:cNvSpPr>
              <a:spLocks noChangeShapeType="1"/>
            </p:cNvSpPr>
            <p:nvPr/>
          </p:nvSpPr>
          <p:spPr bwMode="auto">
            <a:xfrm flipV="1">
              <a:off x="440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6" name="Line 115"/>
            <p:cNvSpPr>
              <a:spLocks noChangeShapeType="1"/>
            </p:cNvSpPr>
            <p:nvPr/>
          </p:nvSpPr>
          <p:spPr bwMode="auto">
            <a:xfrm flipV="1">
              <a:off x="4479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7" name="Line 116"/>
            <p:cNvSpPr>
              <a:spLocks noChangeShapeType="1"/>
            </p:cNvSpPr>
            <p:nvPr/>
          </p:nvSpPr>
          <p:spPr bwMode="auto">
            <a:xfrm flipV="1">
              <a:off x="4558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8" name="Line 117"/>
            <p:cNvSpPr>
              <a:spLocks noChangeShapeType="1"/>
            </p:cNvSpPr>
            <p:nvPr/>
          </p:nvSpPr>
          <p:spPr bwMode="auto">
            <a:xfrm flipV="1">
              <a:off x="4637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39" name="Line 118"/>
            <p:cNvSpPr>
              <a:spLocks noChangeShapeType="1"/>
            </p:cNvSpPr>
            <p:nvPr/>
          </p:nvSpPr>
          <p:spPr bwMode="auto">
            <a:xfrm>
              <a:off x="4716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0" name="Line 119"/>
            <p:cNvSpPr>
              <a:spLocks noChangeShapeType="1"/>
            </p:cNvSpPr>
            <p:nvPr/>
          </p:nvSpPr>
          <p:spPr bwMode="auto">
            <a:xfrm flipV="1">
              <a:off x="4796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1" name="Line 120"/>
            <p:cNvSpPr>
              <a:spLocks noChangeShapeType="1"/>
            </p:cNvSpPr>
            <p:nvPr/>
          </p:nvSpPr>
          <p:spPr bwMode="auto">
            <a:xfrm flipV="1">
              <a:off x="4875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2" name="Line 121"/>
            <p:cNvSpPr>
              <a:spLocks noChangeShapeType="1"/>
            </p:cNvSpPr>
            <p:nvPr/>
          </p:nvSpPr>
          <p:spPr bwMode="auto">
            <a:xfrm flipV="1">
              <a:off x="4954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3" name="Line 122"/>
            <p:cNvSpPr>
              <a:spLocks noChangeShapeType="1"/>
            </p:cNvSpPr>
            <p:nvPr/>
          </p:nvSpPr>
          <p:spPr bwMode="auto">
            <a:xfrm flipV="1">
              <a:off x="5033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4" name="Line 123"/>
            <p:cNvSpPr>
              <a:spLocks noChangeShapeType="1"/>
            </p:cNvSpPr>
            <p:nvPr/>
          </p:nvSpPr>
          <p:spPr bwMode="auto">
            <a:xfrm flipV="1">
              <a:off x="511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5" name="Line 124"/>
            <p:cNvSpPr>
              <a:spLocks noChangeShapeType="1"/>
            </p:cNvSpPr>
            <p:nvPr/>
          </p:nvSpPr>
          <p:spPr bwMode="auto">
            <a:xfrm flipV="1">
              <a:off x="5192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6" name="Line 125"/>
            <p:cNvSpPr>
              <a:spLocks noChangeShapeType="1"/>
            </p:cNvSpPr>
            <p:nvPr/>
          </p:nvSpPr>
          <p:spPr bwMode="auto">
            <a:xfrm flipV="1">
              <a:off x="5271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7" name="Line 126"/>
            <p:cNvSpPr>
              <a:spLocks noChangeShapeType="1"/>
            </p:cNvSpPr>
            <p:nvPr/>
          </p:nvSpPr>
          <p:spPr bwMode="auto">
            <a:xfrm flipV="1">
              <a:off x="535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8" name="Line 127"/>
            <p:cNvSpPr>
              <a:spLocks noChangeShapeType="1"/>
            </p:cNvSpPr>
            <p:nvPr/>
          </p:nvSpPr>
          <p:spPr bwMode="auto">
            <a:xfrm flipV="1">
              <a:off x="5430" y="3107"/>
              <a:ext cx="1" cy="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49" name="Line 128"/>
            <p:cNvSpPr>
              <a:spLocks noChangeShapeType="1"/>
            </p:cNvSpPr>
            <p:nvPr/>
          </p:nvSpPr>
          <p:spPr bwMode="auto">
            <a:xfrm>
              <a:off x="5509" y="3107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50" name="Rectangle 129"/>
            <p:cNvSpPr>
              <a:spLocks noChangeArrowheads="1"/>
            </p:cNvSpPr>
            <p:nvPr/>
          </p:nvSpPr>
          <p:spPr bwMode="auto">
            <a:xfrm>
              <a:off x="2811" y="3412"/>
              <a:ext cx="7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FFFFFF"/>
                  </a:solidFill>
                </a:rPr>
                <a:t>Time(months)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6451" name="Rectangle 130"/>
            <p:cNvSpPr>
              <a:spLocks noChangeArrowheads="1"/>
            </p:cNvSpPr>
            <p:nvPr/>
          </p:nvSpPr>
          <p:spPr bwMode="auto">
            <a:xfrm>
              <a:off x="706" y="3215"/>
              <a:ext cx="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2" name="Rectangle 131"/>
            <p:cNvSpPr>
              <a:spLocks noChangeArrowheads="1"/>
            </p:cNvSpPr>
            <p:nvPr/>
          </p:nvSpPr>
          <p:spPr bwMode="auto">
            <a:xfrm>
              <a:off x="1499" y="3215"/>
              <a:ext cx="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3" name="Rectangle 132"/>
            <p:cNvSpPr>
              <a:spLocks noChangeArrowheads="1"/>
            </p:cNvSpPr>
            <p:nvPr/>
          </p:nvSpPr>
          <p:spPr bwMode="auto">
            <a:xfrm>
              <a:off x="2264" y="3215"/>
              <a:ext cx="11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4" name="Rectangle 133"/>
            <p:cNvSpPr>
              <a:spLocks noChangeArrowheads="1"/>
            </p:cNvSpPr>
            <p:nvPr/>
          </p:nvSpPr>
          <p:spPr bwMode="auto">
            <a:xfrm>
              <a:off x="3056" y="3215"/>
              <a:ext cx="11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5" name="Rectangle 134"/>
            <p:cNvSpPr>
              <a:spLocks noChangeArrowheads="1"/>
            </p:cNvSpPr>
            <p:nvPr/>
          </p:nvSpPr>
          <p:spPr bwMode="auto">
            <a:xfrm>
              <a:off x="3848" y="3215"/>
              <a:ext cx="1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6" name="Rectangle 135"/>
            <p:cNvSpPr>
              <a:spLocks noChangeArrowheads="1"/>
            </p:cNvSpPr>
            <p:nvPr/>
          </p:nvSpPr>
          <p:spPr bwMode="auto">
            <a:xfrm>
              <a:off x="4641" y="3215"/>
              <a:ext cx="1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25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7" name="Rectangle 136"/>
            <p:cNvSpPr>
              <a:spLocks noChangeArrowheads="1"/>
            </p:cNvSpPr>
            <p:nvPr/>
          </p:nvSpPr>
          <p:spPr bwMode="auto">
            <a:xfrm>
              <a:off x="5433" y="3215"/>
              <a:ext cx="1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300">
                  <a:solidFill>
                    <a:srgbClr val="FFFFFF"/>
                  </a:solidFill>
                </a:rPr>
                <a:t>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458" name="Line 137"/>
            <p:cNvSpPr>
              <a:spLocks noChangeShapeType="1"/>
            </p:cNvSpPr>
            <p:nvPr/>
          </p:nvSpPr>
          <p:spPr bwMode="auto">
            <a:xfrm>
              <a:off x="755" y="801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59" name="Freeform 138"/>
            <p:cNvSpPr>
              <a:spLocks/>
            </p:cNvSpPr>
            <p:nvPr/>
          </p:nvSpPr>
          <p:spPr bwMode="auto">
            <a:xfrm>
              <a:off x="754" y="800"/>
              <a:ext cx="1" cy="31"/>
            </a:xfrm>
            <a:custGeom>
              <a:avLst/>
              <a:gdLst>
                <a:gd name="T0" fmla="*/ 1 w 1"/>
                <a:gd name="T1" fmla="*/ 1 h 124"/>
                <a:gd name="T2" fmla="*/ 1 w 1"/>
                <a:gd name="T3" fmla="*/ 1 h 124"/>
                <a:gd name="T4" fmla="*/ 1 w 1"/>
                <a:gd name="T5" fmla="*/ 0 h 124"/>
                <a:gd name="T6" fmla="*/ 0 w 1"/>
                <a:gd name="T7" fmla="*/ 1 h 124"/>
                <a:gd name="T8" fmla="*/ 0 w 1"/>
                <a:gd name="T9" fmla="*/ 123 h 124"/>
                <a:gd name="T10" fmla="*/ 0 w 1"/>
                <a:gd name="T11" fmla="*/ 124 h 124"/>
                <a:gd name="T12" fmla="*/ 1 w 1"/>
                <a:gd name="T13" fmla="*/ 124 h 124"/>
                <a:gd name="T14" fmla="*/ 1 w 1"/>
                <a:gd name="T15" fmla="*/ 124 h 124"/>
                <a:gd name="T16" fmla="*/ 1 w 1"/>
                <a:gd name="T17" fmla="*/ 123 h 124"/>
                <a:gd name="T18" fmla="*/ 1 w 1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24"/>
                <a:gd name="T32" fmla="*/ 1 w 1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24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0" name="Line 139"/>
            <p:cNvSpPr>
              <a:spLocks noChangeShapeType="1"/>
            </p:cNvSpPr>
            <p:nvPr/>
          </p:nvSpPr>
          <p:spPr bwMode="auto">
            <a:xfrm>
              <a:off x="755" y="831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1" name="Freeform 140"/>
            <p:cNvSpPr>
              <a:spLocks/>
            </p:cNvSpPr>
            <p:nvPr/>
          </p:nvSpPr>
          <p:spPr bwMode="auto">
            <a:xfrm>
              <a:off x="754" y="831"/>
              <a:ext cx="64" cy="1"/>
            </a:xfrm>
            <a:custGeom>
              <a:avLst/>
              <a:gdLst>
                <a:gd name="T0" fmla="*/ 1 w 255"/>
                <a:gd name="T1" fmla="*/ 0 h 3"/>
                <a:gd name="T2" fmla="*/ 0 w 255"/>
                <a:gd name="T3" fmla="*/ 0 h 3"/>
                <a:gd name="T4" fmla="*/ 0 w 255"/>
                <a:gd name="T5" fmla="*/ 2 h 3"/>
                <a:gd name="T6" fmla="*/ 0 w 255"/>
                <a:gd name="T7" fmla="*/ 3 h 3"/>
                <a:gd name="T8" fmla="*/ 253 w 255"/>
                <a:gd name="T9" fmla="*/ 3 h 3"/>
                <a:gd name="T10" fmla="*/ 255 w 255"/>
                <a:gd name="T11" fmla="*/ 3 h 3"/>
                <a:gd name="T12" fmla="*/ 255 w 255"/>
                <a:gd name="T13" fmla="*/ 2 h 3"/>
                <a:gd name="T14" fmla="*/ 255 w 255"/>
                <a:gd name="T15" fmla="*/ 0 h 3"/>
                <a:gd name="T16" fmla="*/ 254 w 255"/>
                <a:gd name="T17" fmla="*/ 0 h 3"/>
                <a:gd name="T18" fmla="*/ 1 w 25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"/>
                <a:gd name="T31" fmla="*/ 0 h 3"/>
                <a:gd name="T32" fmla="*/ 255 w 25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53" y="3"/>
                  </a:lnTo>
                  <a:lnTo>
                    <a:pt x="255" y="3"/>
                  </a:lnTo>
                  <a:lnTo>
                    <a:pt x="255" y="2"/>
                  </a:lnTo>
                  <a:lnTo>
                    <a:pt x="255" y="0"/>
                  </a:lnTo>
                  <a:lnTo>
                    <a:pt x="25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2" name="Line 141"/>
            <p:cNvSpPr>
              <a:spLocks noChangeShapeType="1"/>
            </p:cNvSpPr>
            <p:nvPr/>
          </p:nvSpPr>
          <p:spPr bwMode="auto">
            <a:xfrm>
              <a:off x="818" y="831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3" name="Freeform 142"/>
            <p:cNvSpPr>
              <a:spLocks/>
            </p:cNvSpPr>
            <p:nvPr/>
          </p:nvSpPr>
          <p:spPr bwMode="auto">
            <a:xfrm>
              <a:off x="818" y="831"/>
              <a:ext cx="1" cy="11"/>
            </a:xfrm>
            <a:custGeom>
              <a:avLst/>
              <a:gdLst>
                <a:gd name="T0" fmla="*/ 1 w 1"/>
                <a:gd name="T1" fmla="*/ 2 h 44"/>
                <a:gd name="T2" fmla="*/ 1 w 1"/>
                <a:gd name="T3" fmla="*/ 0 h 44"/>
                <a:gd name="T4" fmla="*/ 1 w 1"/>
                <a:gd name="T5" fmla="*/ 0 h 44"/>
                <a:gd name="T6" fmla="*/ 0 w 1"/>
                <a:gd name="T7" fmla="*/ 0 h 44"/>
                <a:gd name="T8" fmla="*/ 0 w 1"/>
                <a:gd name="T9" fmla="*/ 41 h 44"/>
                <a:gd name="T10" fmla="*/ 0 w 1"/>
                <a:gd name="T11" fmla="*/ 44 h 44"/>
                <a:gd name="T12" fmla="*/ 1 w 1"/>
                <a:gd name="T13" fmla="*/ 44 h 44"/>
                <a:gd name="T14" fmla="*/ 1 w 1"/>
                <a:gd name="T15" fmla="*/ 44 h 44"/>
                <a:gd name="T16" fmla="*/ 1 w 1"/>
                <a:gd name="T17" fmla="*/ 43 h 44"/>
                <a:gd name="T18" fmla="*/ 1 w 1"/>
                <a:gd name="T19" fmla="*/ 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44"/>
                <a:gd name="T32" fmla="*/ 1 w 1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44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4" name="Line 143"/>
            <p:cNvSpPr>
              <a:spLocks noChangeShapeType="1"/>
            </p:cNvSpPr>
            <p:nvPr/>
          </p:nvSpPr>
          <p:spPr bwMode="auto">
            <a:xfrm>
              <a:off x="818" y="841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5" name="Freeform 144"/>
            <p:cNvSpPr>
              <a:spLocks/>
            </p:cNvSpPr>
            <p:nvPr/>
          </p:nvSpPr>
          <p:spPr bwMode="auto">
            <a:xfrm>
              <a:off x="818" y="841"/>
              <a:ext cx="16" cy="1"/>
            </a:xfrm>
            <a:custGeom>
              <a:avLst/>
              <a:gdLst>
                <a:gd name="T0" fmla="*/ 1 w 65"/>
                <a:gd name="T1" fmla="*/ 0 h 3"/>
                <a:gd name="T2" fmla="*/ 0 w 65"/>
                <a:gd name="T3" fmla="*/ 0 h 3"/>
                <a:gd name="T4" fmla="*/ 0 w 65"/>
                <a:gd name="T5" fmla="*/ 2 h 3"/>
                <a:gd name="T6" fmla="*/ 0 w 65"/>
                <a:gd name="T7" fmla="*/ 3 h 3"/>
                <a:gd name="T8" fmla="*/ 62 w 65"/>
                <a:gd name="T9" fmla="*/ 3 h 3"/>
                <a:gd name="T10" fmla="*/ 65 w 65"/>
                <a:gd name="T11" fmla="*/ 3 h 3"/>
                <a:gd name="T12" fmla="*/ 65 w 65"/>
                <a:gd name="T13" fmla="*/ 2 h 3"/>
                <a:gd name="T14" fmla="*/ 65 w 65"/>
                <a:gd name="T15" fmla="*/ 0 h 3"/>
                <a:gd name="T16" fmla="*/ 64 w 65"/>
                <a:gd name="T17" fmla="*/ 0 h 3"/>
                <a:gd name="T18" fmla="*/ 1 w 6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"/>
                <a:gd name="T32" fmla="*/ 65 w 6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6" name="Line 145"/>
            <p:cNvSpPr>
              <a:spLocks noChangeShapeType="1"/>
            </p:cNvSpPr>
            <p:nvPr/>
          </p:nvSpPr>
          <p:spPr bwMode="auto">
            <a:xfrm>
              <a:off x="834" y="841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7" name="Freeform 146"/>
            <p:cNvSpPr>
              <a:spLocks/>
            </p:cNvSpPr>
            <p:nvPr/>
          </p:nvSpPr>
          <p:spPr bwMode="auto">
            <a:xfrm>
              <a:off x="833" y="841"/>
              <a:ext cx="1" cy="21"/>
            </a:xfrm>
            <a:custGeom>
              <a:avLst/>
              <a:gdLst>
                <a:gd name="T0" fmla="*/ 3 w 3"/>
                <a:gd name="T1" fmla="*/ 2 h 84"/>
                <a:gd name="T2" fmla="*/ 3 w 3"/>
                <a:gd name="T3" fmla="*/ 0 h 84"/>
                <a:gd name="T4" fmla="*/ 2 w 3"/>
                <a:gd name="T5" fmla="*/ 0 h 84"/>
                <a:gd name="T6" fmla="*/ 0 w 3"/>
                <a:gd name="T7" fmla="*/ 0 h 84"/>
                <a:gd name="T8" fmla="*/ 0 w 3"/>
                <a:gd name="T9" fmla="*/ 82 h 84"/>
                <a:gd name="T10" fmla="*/ 0 w 3"/>
                <a:gd name="T11" fmla="*/ 84 h 84"/>
                <a:gd name="T12" fmla="*/ 2 w 3"/>
                <a:gd name="T13" fmla="*/ 84 h 84"/>
                <a:gd name="T14" fmla="*/ 3 w 3"/>
                <a:gd name="T15" fmla="*/ 84 h 84"/>
                <a:gd name="T16" fmla="*/ 3 w 3"/>
                <a:gd name="T17" fmla="*/ 84 h 84"/>
                <a:gd name="T18" fmla="*/ 3 w 3"/>
                <a:gd name="T19" fmla="*/ 2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4"/>
                <a:gd name="T32" fmla="*/ 3 w 3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8" name="Line 147"/>
            <p:cNvSpPr>
              <a:spLocks noChangeShapeType="1"/>
            </p:cNvSpPr>
            <p:nvPr/>
          </p:nvSpPr>
          <p:spPr bwMode="auto">
            <a:xfrm>
              <a:off x="834" y="86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69" name="Freeform 148"/>
            <p:cNvSpPr>
              <a:spLocks/>
            </p:cNvSpPr>
            <p:nvPr/>
          </p:nvSpPr>
          <p:spPr bwMode="auto">
            <a:xfrm>
              <a:off x="833" y="862"/>
              <a:ext cx="32" cy="1"/>
            </a:xfrm>
            <a:custGeom>
              <a:avLst/>
              <a:gdLst>
                <a:gd name="T0" fmla="*/ 2 w 129"/>
                <a:gd name="T1" fmla="*/ 0 h 2"/>
                <a:gd name="T2" fmla="*/ 0 w 129"/>
                <a:gd name="T3" fmla="*/ 0 h 2"/>
                <a:gd name="T4" fmla="*/ 0 w 129"/>
                <a:gd name="T5" fmla="*/ 0 h 2"/>
                <a:gd name="T6" fmla="*/ 0 w 129"/>
                <a:gd name="T7" fmla="*/ 2 h 2"/>
                <a:gd name="T8" fmla="*/ 127 w 129"/>
                <a:gd name="T9" fmla="*/ 2 h 2"/>
                <a:gd name="T10" fmla="*/ 129 w 129"/>
                <a:gd name="T11" fmla="*/ 2 h 2"/>
                <a:gd name="T12" fmla="*/ 129 w 129"/>
                <a:gd name="T13" fmla="*/ 0 h 2"/>
                <a:gd name="T14" fmla="*/ 129 w 129"/>
                <a:gd name="T15" fmla="*/ 0 h 2"/>
                <a:gd name="T16" fmla="*/ 129 w 129"/>
                <a:gd name="T17" fmla="*/ 0 h 2"/>
                <a:gd name="T18" fmla="*/ 2 w 12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2"/>
                <a:gd name="T32" fmla="*/ 129 w 12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0" name="Line 149"/>
            <p:cNvSpPr>
              <a:spLocks noChangeShapeType="1"/>
            </p:cNvSpPr>
            <p:nvPr/>
          </p:nvSpPr>
          <p:spPr bwMode="auto">
            <a:xfrm>
              <a:off x="865" y="86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1" name="Freeform 150"/>
            <p:cNvSpPr>
              <a:spLocks/>
            </p:cNvSpPr>
            <p:nvPr/>
          </p:nvSpPr>
          <p:spPr bwMode="auto">
            <a:xfrm>
              <a:off x="865" y="862"/>
              <a:ext cx="1" cy="2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0 h 84"/>
                <a:gd name="T4" fmla="*/ 0 w 1"/>
                <a:gd name="T5" fmla="*/ 0 h 84"/>
                <a:gd name="T6" fmla="*/ 0 w 1"/>
                <a:gd name="T7" fmla="*/ 0 h 84"/>
                <a:gd name="T8" fmla="*/ 0 w 1"/>
                <a:gd name="T9" fmla="*/ 81 h 84"/>
                <a:gd name="T10" fmla="*/ 0 w 1"/>
                <a:gd name="T11" fmla="*/ 82 h 84"/>
                <a:gd name="T12" fmla="*/ 0 w 1"/>
                <a:gd name="T13" fmla="*/ 84 h 84"/>
                <a:gd name="T14" fmla="*/ 0 w 1"/>
                <a:gd name="T15" fmla="*/ 82 h 84"/>
                <a:gd name="T16" fmla="*/ 0 w 1"/>
                <a:gd name="T17" fmla="*/ 82 h 84"/>
                <a:gd name="T18" fmla="*/ 0 w 1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84"/>
                <a:gd name="T32" fmla="*/ 1 w 1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84">
                  <a:moveTo>
                    <a:pt x="0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2" name="Line 151"/>
            <p:cNvSpPr>
              <a:spLocks noChangeShapeType="1"/>
            </p:cNvSpPr>
            <p:nvPr/>
          </p:nvSpPr>
          <p:spPr bwMode="auto">
            <a:xfrm>
              <a:off x="865" y="88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3" name="Freeform 152"/>
            <p:cNvSpPr>
              <a:spLocks/>
            </p:cNvSpPr>
            <p:nvPr/>
          </p:nvSpPr>
          <p:spPr bwMode="auto">
            <a:xfrm>
              <a:off x="865" y="882"/>
              <a:ext cx="16" cy="1"/>
            </a:xfrm>
            <a:custGeom>
              <a:avLst/>
              <a:gdLst>
                <a:gd name="T0" fmla="*/ 2 w 65"/>
                <a:gd name="T1" fmla="*/ 0 h 1"/>
                <a:gd name="T2" fmla="*/ 2 w 65"/>
                <a:gd name="T3" fmla="*/ 0 h 1"/>
                <a:gd name="T4" fmla="*/ 0 w 65"/>
                <a:gd name="T5" fmla="*/ 1 h 1"/>
                <a:gd name="T6" fmla="*/ 2 w 65"/>
                <a:gd name="T7" fmla="*/ 1 h 1"/>
                <a:gd name="T8" fmla="*/ 64 w 65"/>
                <a:gd name="T9" fmla="*/ 1 h 1"/>
                <a:gd name="T10" fmla="*/ 65 w 65"/>
                <a:gd name="T11" fmla="*/ 1 h 1"/>
                <a:gd name="T12" fmla="*/ 65 w 65"/>
                <a:gd name="T13" fmla="*/ 1 h 1"/>
                <a:gd name="T14" fmla="*/ 65 w 65"/>
                <a:gd name="T15" fmla="*/ 0 h 1"/>
                <a:gd name="T16" fmla="*/ 64 w 65"/>
                <a:gd name="T17" fmla="*/ 0 h 1"/>
                <a:gd name="T18" fmla="*/ 2 w 6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"/>
                <a:gd name="T32" fmla="*/ 65 w 6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4" name="Line 153"/>
            <p:cNvSpPr>
              <a:spLocks noChangeShapeType="1"/>
            </p:cNvSpPr>
            <p:nvPr/>
          </p:nvSpPr>
          <p:spPr bwMode="auto">
            <a:xfrm>
              <a:off x="881" y="88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5" name="Freeform 154"/>
            <p:cNvSpPr>
              <a:spLocks/>
            </p:cNvSpPr>
            <p:nvPr/>
          </p:nvSpPr>
          <p:spPr bwMode="auto">
            <a:xfrm>
              <a:off x="881" y="882"/>
              <a:ext cx="48" cy="1"/>
            </a:xfrm>
            <a:custGeom>
              <a:avLst/>
              <a:gdLst>
                <a:gd name="T0" fmla="*/ 1 w 192"/>
                <a:gd name="T1" fmla="*/ 0 h 1"/>
                <a:gd name="T2" fmla="*/ 0 w 192"/>
                <a:gd name="T3" fmla="*/ 0 h 1"/>
                <a:gd name="T4" fmla="*/ 0 w 192"/>
                <a:gd name="T5" fmla="*/ 1 h 1"/>
                <a:gd name="T6" fmla="*/ 0 w 192"/>
                <a:gd name="T7" fmla="*/ 1 h 1"/>
                <a:gd name="T8" fmla="*/ 189 w 192"/>
                <a:gd name="T9" fmla="*/ 1 h 1"/>
                <a:gd name="T10" fmla="*/ 192 w 192"/>
                <a:gd name="T11" fmla="*/ 1 h 1"/>
                <a:gd name="T12" fmla="*/ 192 w 192"/>
                <a:gd name="T13" fmla="*/ 1 h 1"/>
                <a:gd name="T14" fmla="*/ 192 w 192"/>
                <a:gd name="T15" fmla="*/ 0 h 1"/>
                <a:gd name="T16" fmla="*/ 191 w 192"/>
                <a:gd name="T17" fmla="*/ 0 h 1"/>
                <a:gd name="T18" fmla="*/ 1 w 19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1"/>
                <a:gd name="T32" fmla="*/ 192 w 19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89" y="1"/>
                  </a:lnTo>
                  <a:lnTo>
                    <a:pt x="192" y="1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6" name="Line 155"/>
            <p:cNvSpPr>
              <a:spLocks noChangeShapeType="1"/>
            </p:cNvSpPr>
            <p:nvPr/>
          </p:nvSpPr>
          <p:spPr bwMode="auto">
            <a:xfrm>
              <a:off x="929" y="88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7" name="Freeform 156"/>
            <p:cNvSpPr>
              <a:spLocks/>
            </p:cNvSpPr>
            <p:nvPr/>
          </p:nvSpPr>
          <p:spPr bwMode="auto">
            <a:xfrm>
              <a:off x="929" y="882"/>
              <a:ext cx="1" cy="10"/>
            </a:xfrm>
            <a:custGeom>
              <a:avLst/>
              <a:gdLst>
                <a:gd name="T0" fmla="*/ 1 w 1"/>
                <a:gd name="T1" fmla="*/ 1 h 42"/>
                <a:gd name="T2" fmla="*/ 1 w 1"/>
                <a:gd name="T3" fmla="*/ 0 h 42"/>
                <a:gd name="T4" fmla="*/ 0 w 1"/>
                <a:gd name="T5" fmla="*/ 0 h 42"/>
                <a:gd name="T6" fmla="*/ 0 w 1"/>
                <a:gd name="T7" fmla="*/ 0 h 42"/>
                <a:gd name="T8" fmla="*/ 0 w 1"/>
                <a:gd name="T9" fmla="*/ 41 h 42"/>
                <a:gd name="T10" fmla="*/ 0 w 1"/>
                <a:gd name="T11" fmla="*/ 42 h 42"/>
                <a:gd name="T12" fmla="*/ 0 w 1"/>
                <a:gd name="T13" fmla="*/ 42 h 42"/>
                <a:gd name="T14" fmla="*/ 1 w 1"/>
                <a:gd name="T15" fmla="*/ 42 h 42"/>
                <a:gd name="T16" fmla="*/ 1 w 1"/>
                <a:gd name="T17" fmla="*/ 42 h 42"/>
                <a:gd name="T18" fmla="*/ 1 w 1"/>
                <a:gd name="T19" fmla="*/ 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42"/>
                <a:gd name="T32" fmla="*/ 1 w 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42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8" name="Line 157"/>
            <p:cNvSpPr>
              <a:spLocks noChangeShapeType="1"/>
            </p:cNvSpPr>
            <p:nvPr/>
          </p:nvSpPr>
          <p:spPr bwMode="auto">
            <a:xfrm>
              <a:off x="929" y="89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79" name="Freeform 158"/>
            <p:cNvSpPr>
              <a:spLocks/>
            </p:cNvSpPr>
            <p:nvPr/>
          </p:nvSpPr>
          <p:spPr bwMode="auto">
            <a:xfrm>
              <a:off x="929" y="892"/>
              <a:ext cx="16" cy="1"/>
            </a:xfrm>
            <a:custGeom>
              <a:avLst/>
              <a:gdLst>
                <a:gd name="T0" fmla="*/ 0 w 65"/>
                <a:gd name="T1" fmla="*/ 0 h 1"/>
                <a:gd name="T2" fmla="*/ 0 w 65"/>
                <a:gd name="T3" fmla="*/ 0 h 1"/>
                <a:gd name="T4" fmla="*/ 0 w 65"/>
                <a:gd name="T5" fmla="*/ 0 h 1"/>
                <a:gd name="T6" fmla="*/ 0 w 65"/>
                <a:gd name="T7" fmla="*/ 1 h 1"/>
                <a:gd name="T8" fmla="*/ 62 w 65"/>
                <a:gd name="T9" fmla="*/ 1 h 1"/>
                <a:gd name="T10" fmla="*/ 65 w 65"/>
                <a:gd name="T11" fmla="*/ 1 h 1"/>
                <a:gd name="T12" fmla="*/ 65 w 65"/>
                <a:gd name="T13" fmla="*/ 0 h 1"/>
                <a:gd name="T14" fmla="*/ 65 w 65"/>
                <a:gd name="T15" fmla="*/ 0 h 1"/>
                <a:gd name="T16" fmla="*/ 63 w 65"/>
                <a:gd name="T17" fmla="*/ 0 h 1"/>
                <a:gd name="T18" fmla="*/ 0 w 6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"/>
                <a:gd name="T32" fmla="*/ 65 w 6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0" name="Line 159"/>
            <p:cNvSpPr>
              <a:spLocks noChangeShapeType="1"/>
            </p:cNvSpPr>
            <p:nvPr/>
          </p:nvSpPr>
          <p:spPr bwMode="auto">
            <a:xfrm>
              <a:off x="945" y="89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1" name="Freeform 160"/>
            <p:cNvSpPr>
              <a:spLocks/>
            </p:cNvSpPr>
            <p:nvPr/>
          </p:nvSpPr>
          <p:spPr bwMode="auto">
            <a:xfrm>
              <a:off x="945" y="892"/>
              <a:ext cx="1" cy="11"/>
            </a:xfrm>
            <a:custGeom>
              <a:avLst/>
              <a:gdLst>
                <a:gd name="T0" fmla="*/ 2 w 2"/>
                <a:gd name="T1" fmla="*/ 0 h 42"/>
                <a:gd name="T2" fmla="*/ 2 w 2"/>
                <a:gd name="T3" fmla="*/ 0 h 42"/>
                <a:gd name="T4" fmla="*/ 0 w 2"/>
                <a:gd name="T5" fmla="*/ 0 h 42"/>
                <a:gd name="T6" fmla="*/ 0 w 2"/>
                <a:gd name="T7" fmla="*/ 0 h 42"/>
                <a:gd name="T8" fmla="*/ 0 w 2"/>
                <a:gd name="T9" fmla="*/ 41 h 42"/>
                <a:gd name="T10" fmla="*/ 0 w 2"/>
                <a:gd name="T11" fmla="*/ 42 h 42"/>
                <a:gd name="T12" fmla="*/ 0 w 2"/>
                <a:gd name="T13" fmla="*/ 42 h 42"/>
                <a:gd name="T14" fmla="*/ 2 w 2"/>
                <a:gd name="T15" fmla="*/ 42 h 42"/>
                <a:gd name="T16" fmla="*/ 2 w 2"/>
                <a:gd name="T17" fmla="*/ 41 h 42"/>
                <a:gd name="T18" fmla="*/ 2 w 2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2"/>
                <a:gd name="T32" fmla="*/ 2 w 2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2" name="Line 161"/>
            <p:cNvSpPr>
              <a:spLocks noChangeShapeType="1"/>
            </p:cNvSpPr>
            <p:nvPr/>
          </p:nvSpPr>
          <p:spPr bwMode="auto">
            <a:xfrm>
              <a:off x="945" y="90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3" name="Freeform 162"/>
            <p:cNvSpPr>
              <a:spLocks/>
            </p:cNvSpPr>
            <p:nvPr/>
          </p:nvSpPr>
          <p:spPr bwMode="auto">
            <a:xfrm>
              <a:off x="944" y="902"/>
              <a:ext cx="17" cy="1"/>
            </a:xfrm>
            <a:custGeom>
              <a:avLst/>
              <a:gdLst>
                <a:gd name="T0" fmla="*/ 1 w 66"/>
                <a:gd name="T1" fmla="*/ 0 h 1"/>
                <a:gd name="T2" fmla="*/ 1 w 66"/>
                <a:gd name="T3" fmla="*/ 0 h 1"/>
                <a:gd name="T4" fmla="*/ 0 w 66"/>
                <a:gd name="T5" fmla="*/ 0 h 1"/>
                <a:gd name="T6" fmla="*/ 1 w 66"/>
                <a:gd name="T7" fmla="*/ 1 h 1"/>
                <a:gd name="T8" fmla="*/ 64 w 66"/>
                <a:gd name="T9" fmla="*/ 1 h 1"/>
                <a:gd name="T10" fmla="*/ 66 w 66"/>
                <a:gd name="T11" fmla="*/ 1 h 1"/>
                <a:gd name="T12" fmla="*/ 66 w 66"/>
                <a:gd name="T13" fmla="*/ 0 h 1"/>
                <a:gd name="T14" fmla="*/ 66 w 66"/>
                <a:gd name="T15" fmla="*/ 0 h 1"/>
                <a:gd name="T16" fmla="*/ 64 w 66"/>
                <a:gd name="T17" fmla="*/ 0 h 1"/>
                <a:gd name="T18" fmla="*/ 1 w 6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"/>
                <a:gd name="T32" fmla="*/ 66 w 6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4" name="Line 163"/>
            <p:cNvSpPr>
              <a:spLocks noChangeShapeType="1"/>
            </p:cNvSpPr>
            <p:nvPr/>
          </p:nvSpPr>
          <p:spPr bwMode="auto">
            <a:xfrm>
              <a:off x="960" y="90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5" name="Freeform 164"/>
            <p:cNvSpPr>
              <a:spLocks/>
            </p:cNvSpPr>
            <p:nvPr/>
          </p:nvSpPr>
          <p:spPr bwMode="auto">
            <a:xfrm>
              <a:off x="960" y="902"/>
              <a:ext cx="17" cy="1"/>
            </a:xfrm>
            <a:custGeom>
              <a:avLst/>
              <a:gdLst>
                <a:gd name="T0" fmla="*/ 1 w 66"/>
                <a:gd name="T1" fmla="*/ 0 h 1"/>
                <a:gd name="T2" fmla="*/ 0 w 66"/>
                <a:gd name="T3" fmla="*/ 0 h 1"/>
                <a:gd name="T4" fmla="*/ 0 w 66"/>
                <a:gd name="T5" fmla="*/ 0 h 1"/>
                <a:gd name="T6" fmla="*/ 0 w 66"/>
                <a:gd name="T7" fmla="*/ 1 h 1"/>
                <a:gd name="T8" fmla="*/ 63 w 66"/>
                <a:gd name="T9" fmla="*/ 1 h 1"/>
                <a:gd name="T10" fmla="*/ 64 w 66"/>
                <a:gd name="T11" fmla="*/ 1 h 1"/>
                <a:gd name="T12" fmla="*/ 66 w 66"/>
                <a:gd name="T13" fmla="*/ 0 h 1"/>
                <a:gd name="T14" fmla="*/ 64 w 66"/>
                <a:gd name="T15" fmla="*/ 0 h 1"/>
                <a:gd name="T16" fmla="*/ 63 w 66"/>
                <a:gd name="T17" fmla="*/ 0 h 1"/>
                <a:gd name="T18" fmla="*/ 1 w 6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"/>
                <a:gd name="T32" fmla="*/ 66 w 6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6" name="Line 165"/>
            <p:cNvSpPr>
              <a:spLocks noChangeShapeType="1"/>
            </p:cNvSpPr>
            <p:nvPr/>
          </p:nvSpPr>
          <p:spPr bwMode="auto">
            <a:xfrm>
              <a:off x="977" y="902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7" name="Freeform 166"/>
            <p:cNvSpPr>
              <a:spLocks/>
            </p:cNvSpPr>
            <p:nvPr/>
          </p:nvSpPr>
          <p:spPr bwMode="auto">
            <a:xfrm>
              <a:off x="976" y="902"/>
              <a:ext cx="1" cy="11"/>
            </a:xfrm>
            <a:custGeom>
              <a:avLst/>
              <a:gdLst>
                <a:gd name="T0" fmla="*/ 3 w 3"/>
                <a:gd name="T1" fmla="*/ 0 h 42"/>
                <a:gd name="T2" fmla="*/ 1 w 3"/>
                <a:gd name="T3" fmla="*/ 0 h 42"/>
                <a:gd name="T4" fmla="*/ 1 w 3"/>
                <a:gd name="T5" fmla="*/ 0 h 42"/>
                <a:gd name="T6" fmla="*/ 0 w 3"/>
                <a:gd name="T7" fmla="*/ 0 h 42"/>
                <a:gd name="T8" fmla="*/ 0 w 3"/>
                <a:gd name="T9" fmla="*/ 41 h 42"/>
                <a:gd name="T10" fmla="*/ 0 w 3"/>
                <a:gd name="T11" fmla="*/ 42 h 42"/>
                <a:gd name="T12" fmla="*/ 1 w 3"/>
                <a:gd name="T13" fmla="*/ 42 h 42"/>
                <a:gd name="T14" fmla="*/ 1 w 3"/>
                <a:gd name="T15" fmla="*/ 42 h 42"/>
                <a:gd name="T16" fmla="*/ 3 w 3"/>
                <a:gd name="T17" fmla="*/ 41 h 42"/>
                <a:gd name="T18" fmla="*/ 3 w 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2"/>
                <a:gd name="T32" fmla="*/ 3 w 3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8" name="Line 167"/>
            <p:cNvSpPr>
              <a:spLocks noChangeShapeType="1"/>
            </p:cNvSpPr>
            <p:nvPr/>
          </p:nvSpPr>
          <p:spPr bwMode="auto">
            <a:xfrm>
              <a:off x="976" y="91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89" name="Freeform 168"/>
            <p:cNvSpPr>
              <a:spLocks/>
            </p:cNvSpPr>
            <p:nvPr/>
          </p:nvSpPr>
          <p:spPr bwMode="auto">
            <a:xfrm>
              <a:off x="976" y="913"/>
              <a:ext cx="16" cy="1"/>
            </a:xfrm>
            <a:custGeom>
              <a:avLst/>
              <a:gdLst>
                <a:gd name="T0" fmla="*/ 1 w 65"/>
                <a:gd name="T1" fmla="*/ 0 h 1"/>
                <a:gd name="T2" fmla="*/ 0 w 65"/>
                <a:gd name="T3" fmla="*/ 0 h 1"/>
                <a:gd name="T4" fmla="*/ 0 w 65"/>
                <a:gd name="T5" fmla="*/ 0 h 1"/>
                <a:gd name="T6" fmla="*/ 0 w 65"/>
                <a:gd name="T7" fmla="*/ 1 h 1"/>
                <a:gd name="T8" fmla="*/ 64 w 65"/>
                <a:gd name="T9" fmla="*/ 1 h 1"/>
                <a:gd name="T10" fmla="*/ 65 w 65"/>
                <a:gd name="T11" fmla="*/ 1 h 1"/>
                <a:gd name="T12" fmla="*/ 65 w 65"/>
                <a:gd name="T13" fmla="*/ 0 h 1"/>
                <a:gd name="T14" fmla="*/ 65 w 65"/>
                <a:gd name="T15" fmla="*/ 0 h 1"/>
                <a:gd name="T16" fmla="*/ 65 w 65"/>
                <a:gd name="T17" fmla="*/ 0 h 1"/>
                <a:gd name="T18" fmla="*/ 1 w 6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"/>
                <a:gd name="T32" fmla="*/ 65 w 6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0" name="Line 169"/>
            <p:cNvSpPr>
              <a:spLocks noChangeShapeType="1"/>
            </p:cNvSpPr>
            <p:nvPr/>
          </p:nvSpPr>
          <p:spPr bwMode="auto">
            <a:xfrm>
              <a:off x="992" y="91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1" name="Freeform 170"/>
            <p:cNvSpPr>
              <a:spLocks/>
            </p:cNvSpPr>
            <p:nvPr/>
          </p:nvSpPr>
          <p:spPr bwMode="auto">
            <a:xfrm>
              <a:off x="992" y="913"/>
              <a:ext cx="16" cy="1"/>
            </a:xfrm>
            <a:custGeom>
              <a:avLst/>
              <a:gdLst>
                <a:gd name="T0" fmla="*/ 1 w 65"/>
                <a:gd name="T1" fmla="*/ 0 h 1"/>
                <a:gd name="T2" fmla="*/ 1 w 65"/>
                <a:gd name="T3" fmla="*/ 0 h 1"/>
                <a:gd name="T4" fmla="*/ 0 w 65"/>
                <a:gd name="T5" fmla="*/ 0 h 1"/>
                <a:gd name="T6" fmla="*/ 1 w 65"/>
                <a:gd name="T7" fmla="*/ 1 h 1"/>
                <a:gd name="T8" fmla="*/ 63 w 65"/>
                <a:gd name="T9" fmla="*/ 1 h 1"/>
                <a:gd name="T10" fmla="*/ 65 w 65"/>
                <a:gd name="T11" fmla="*/ 1 h 1"/>
                <a:gd name="T12" fmla="*/ 65 w 65"/>
                <a:gd name="T13" fmla="*/ 0 h 1"/>
                <a:gd name="T14" fmla="*/ 65 w 65"/>
                <a:gd name="T15" fmla="*/ 0 h 1"/>
                <a:gd name="T16" fmla="*/ 63 w 65"/>
                <a:gd name="T17" fmla="*/ 0 h 1"/>
                <a:gd name="T18" fmla="*/ 1 w 6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"/>
                <a:gd name="T32" fmla="*/ 65 w 6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2" name="Line 171"/>
            <p:cNvSpPr>
              <a:spLocks noChangeShapeType="1"/>
            </p:cNvSpPr>
            <p:nvPr/>
          </p:nvSpPr>
          <p:spPr bwMode="auto">
            <a:xfrm>
              <a:off x="1008" y="91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3" name="Freeform 172"/>
            <p:cNvSpPr>
              <a:spLocks/>
            </p:cNvSpPr>
            <p:nvPr/>
          </p:nvSpPr>
          <p:spPr bwMode="auto">
            <a:xfrm>
              <a:off x="1008" y="913"/>
              <a:ext cx="1" cy="10"/>
            </a:xfrm>
            <a:custGeom>
              <a:avLst/>
              <a:gdLst>
                <a:gd name="T0" fmla="*/ 2 w 2"/>
                <a:gd name="T1" fmla="*/ 0 h 42"/>
                <a:gd name="T2" fmla="*/ 2 w 2"/>
                <a:gd name="T3" fmla="*/ 0 h 42"/>
                <a:gd name="T4" fmla="*/ 2 w 2"/>
                <a:gd name="T5" fmla="*/ 0 h 42"/>
                <a:gd name="T6" fmla="*/ 0 w 2"/>
                <a:gd name="T7" fmla="*/ 0 h 42"/>
                <a:gd name="T8" fmla="*/ 0 w 2"/>
                <a:gd name="T9" fmla="*/ 41 h 42"/>
                <a:gd name="T10" fmla="*/ 0 w 2"/>
                <a:gd name="T11" fmla="*/ 42 h 42"/>
                <a:gd name="T12" fmla="*/ 2 w 2"/>
                <a:gd name="T13" fmla="*/ 42 h 42"/>
                <a:gd name="T14" fmla="*/ 2 w 2"/>
                <a:gd name="T15" fmla="*/ 42 h 42"/>
                <a:gd name="T16" fmla="*/ 2 w 2"/>
                <a:gd name="T17" fmla="*/ 42 h 42"/>
                <a:gd name="T18" fmla="*/ 2 w 2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2"/>
                <a:gd name="T32" fmla="*/ 2 w 2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4" name="Line 173"/>
            <p:cNvSpPr>
              <a:spLocks noChangeShapeType="1"/>
            </p:cNvSpPr>
            <p:nvPr/>
          </p:nvSpPr>
          <p:spPr bwMode="auto">
            <a:xfrm>
              <a:off x="1008" y="92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5" name="Freeform 174"/>
            <p:cNvSpPr>
              <a:spLocks/>
            </p:cNvSpPr>
            <p:nvPr/>
          </p:nvSpPr>
          <p:spPr bwMode="auto">
            <a:xfrm>
              <a:off x="1008" y="923"/>
              <a:ext cx="32" cy="1"/>
            </a:xfrm>
            <a:custGeom>
              <a:avLst/>
              <a:gdLst>
                <a:gd name="T0" fmla="*/ 2 w 129"/>
                <a:gd name="T1" fmla="*/ 0 h 1"/>
                <a:gd name="T2" fmla="*/ 0 w 129"/>
                <a:gd name="T3" fmla="*/ 0 h 1"/>
                <a:gd name="T4" fmla="*/ 0 w 129"/>
                <a:gd name="T5" fmla="*/ 0 h 1"/>
                <a:gd name="T6" fmla="*/ 0 w 129"/>
                <a:gd name="T7" fmla="*/ 1 h 1"/>
                <a:gd name="T8" fmla="*/ 127 w 129"/>
                <a:gd name="T9" fmla="*/ 1 h 1"/>
                <a:gd name="T10" fmla="*/ 129 w 129"/>
                <a:gd name="T11" fmla="*/ 1 h 1"/>
                <a:gd name="T12" fmla="*/ 129 w 129"/>
                <a:gd name="T13" fmla="*/ 0 h 1"/>
                <a:gd name="T14" fmla="*/ 129 w 129"/>
                <a:gd name="T15" fmla="*/ 0 h 1"/>
                <a:gd name="T16" fmla="*/ 127 w 129"/>
                <a:gd name="T17" fmla="*/ 0 h 1"/>
                <a:gd name="T18" fmla="*/ 2 w 129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1"/>
                <a:gd name="T32" fmla="*/ 129 w 129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6" name="Line 175"/>
            <p:cNvSpPr>
              <a:spLocks noChangeShapeType="1"/>
            </p:cNvSpPr>
            <p:nvPr/>
          </p:nvSpPr>
          <p:spPr bwMode="auto">
            <a:xfrm>
              <a:off x="1040" y="92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7" name="Freeform 176"/>
            <p:cNvSpPr>
              <a:spLocks/>
            </p:cNvSpPr>
            <p:nvPr/>
          </p:nvSpPr>
          <p:spPr bwMode="auto">
            <a:xfrm>
              <a:off x="1040" y="923"/>
              <a:ext cx="16" cy="1"/>
            </a:xfrm>
            <a:custGeom>
              <a:avLst/>
              <a:gdLst>
                <a:gd name="T0" fmla="*/ 0 w 65"/>
                <a:gd name="T1" fmla="*/ 0 h 1"/>
                <a:gd name="T2" fmla="*/ 0 w 65"/>
                <a:gd name="T3" fmla="*/ 0 h 1"/>
                <a:gd name="T4" fmla="*/ 0 w 65"/>
                <a:gd name="T5" fmla="*/ 0 h 1"/>
                <a:gd name="T6" fmla="*/ 0 w 65"/>
                <a:gd name="T7" fmla="*/ 1 h 1"/>
                <a:gd name="T8" fmla="*/ 63 w 65"/>
                <a:gd name="T9" fmla="*/ 1 h 1"/>
                <a:gd name="T10" fmla="*/ 65 w 65"/>
                <a:gd name="T11" fmla="*/ 1 h 1"/>
                <a:gd name="T12" fmla="*/ 65 w 65"/>
                <a:gd name="T13" fmla="*/ 0 h 1"/>
                <a:gd name="T14" fmla="*/ 65 w 65"/>
                <a:gd name="T15" fmla="*/ 0 h 1"/>
                <a:gd name="T16" fmla="*/ 64 w 65"/>
                <a:gd name="T17" fmla="*/ 0 h 1"/>
                <a:gd name="T18" fmla="*/ 0 w 6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"/>
                <a:gd name="T32" fmla="*/ 65 w 6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8" name="Line 177"/>
            <p:cNvSpPr>
              <a:spLocks noChangeShapeType="1"/>
            </p:cNvSpPr>
            <p:nvPr/>
          </p:nvSpPr>
          <p:spPr bwMode="auto">
            <a:xfrm>
              <a:off x="1055" y="92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499" name="Freeform 178"/>
            <p:cNvSpPr>
              <a:spLocks/>
            </p:cNvSpPr>
            <p:nvPr/>
          </p:nvSpPr>
          <p:spPr bwMode="auto">
            <a:xfrm>
              <a:off x="1055" y="923"/>
              <a:ext cx="16" cy="1"/>
            </a:xfrm>
            <a:custGeom>
              <a:avLst/>
              <a:gdLst>
                <a:gd name="T0" fmla="*/ 0 w 64"/>
                <a:gd name="T1" fmla="*/ 0 h 1"/>
                <a:gd name="T2" fmla="*/ 0 w 64"/>
                <a:gd name="T3" fmla="*/ 0 h 1"/>
                <a:gd name="T4" fmla="*/ 0 w 64"/>
                <a:gd name="T5" fmla="*/ 0 h 1"/>
                <a:gd name="T6" fmla="*/ 0 w 64"/>
                <a:gd name="T7" fmla="*/ 1 h 1"/>
                <a:gd name="T8" fmla="*/ 62 w 64"/>
                <a:gd name="T9" fmla="*/ 1 h 1"/>
                <a:gd name="T10" fmla="*/ 64 w 64"/>
                <a:gd name="T11" fmla="*/ 1 h 1"/>
                <a:gd name="T12" fmla="*/ 64 w 64"/>
                <a:gd name="T13" fmla="*/ 0 h 1"/>
                <a:gd name="T14" fmla="*/ 64 w 64"/>
                <a:gd name="T15" fmla="*/ 0 h 1"/>
                <a:gd name="T16" fmla="*/ 64 w 64"/>
                <a:gd name="T17" fmla="*/ 0 h 1"/>
                <a:gd name="T18" fmla="*/ 0 w 6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"/>
                <a:gd name="T32" fmla="*/ 64 w 6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0" name="Line 179"/>
            <p:cNvSpPr>
              <a:spLocks noChangeShapeType="1"/>
            </p:cNvSpPr>
            <p:nvPr/>
          </p:nvSpPr>
          <p:spPr bwMode="auto">
            <a:xfrm>
              <a:off x="1071" y="92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1" name="Freeform 180"/>
            <p:cNvSpPr>
              <a:spLocks/>
            </p:cNvSpPr>
            <p:nvPr/>
          </p:nvSpPr>
          <p:spPr bwMode="auto">
            <a:xfrm>
              <a:off x="1071" y="923"/>
              <a:ext cx="17" cy="1"/>
            </a:xfrm>
            <a:custGeom>
              <a:avLst/>
              <a:gdLst>
                <a:gd name="T0" fmla="*/ 2 w 66"/>
                <a:gd name="T1" fmla="*/ 0 h 1"/>
                <a:gd name="T2" fmla="*/ 2 w 66"/>
                <a:gd name="T3" fmla="*/ 0 h 1"/>
                <a:gd name="T4" fmla="*/ 0 w 66"/>
                <a:gd name="T5" fmla="*/ 0 h 1"/>
                <a:gd name="T6" fmla="*/ 2 w 66"/>
                <a:gd name="T7" fmla="*/ 1 h 1"/>
                <a:gd name="T8" fmla="*/ 64 w 66"/>
                <a:gd name="T9" fmla="*/ 1 h 1"/>
                <a:gd name="T10" fmla="*/ 66 w 66"/>
                <a:gd name="T11" fmla="*/ 1 h 1"/>
                <a:gd name="T12" fmla="*/ 66 w 66"/>
                <a:gd name="T13" fmla="*/ 0 h 1"/>
                <a:gd name="T14" fmla="*/ 66 w 66"/>
                <a:gd name="T15" fmla="*/ 0 h 1"/>
                <a:gd name="T16" fmla="*/ 64 w 66"/>
                <a:gd name="T17" fmla="*/ 0 h 1"/>
                <a:gd name="T18" fmla="*/ 2 w 66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"/>
                <a:gd name="T32" fmla="*/ 66 w 6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2" name="Line 181"/>
            <p:cNvSpPr>
              <a:spLocks noChangeShapeType="1"/>
            </p:cNvSpPr>
            <p:nvPr/>
          </p:nvSpPr>
          <p:spPr bwMode="auto">
            <a:xfrm>
              <a:off x="1088" y="92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3" name="Freeform 182"/>
            <p:cNvSpPr>
              <a:spLocks/>
            </p:cNvSpPr>
            <p:nvPr/>
          </p:nvSpPr>
          <p:spPr bwMode="auto">
            <a:xfrm>
              <a:off x="1087" y="923"/>
              <a:ext cx="1" cy="10"/>
            </a:xfrm>
            <a:custGeom>
              <a:avLst/>
              <a:gdLst>
                <a:gd name="T0" fmla="*/ 2 w 2"/>
                <a:gd name="T1" fmla="*/ 0 h 42"/>
                <a:gd name="T2" fmla="*/ 2 w 2"/>
                <a:gd name="T3" fmla="*/ 0 h 42"/>
                <a:gd name="T4" fmla="*/ 1 w 2"/>
                <a:gd name="T5" fmla="*/ 0 h 42"/>
                <a:gd name="T6" fmla="*/ 0 w 2"/>
                <a:gd name="T7" fmla="*/ 0 h 42"/>
                <a:gd name="T8" fmla="*/ 0 w 2"/>
                <a:gd name="T9" fmla="*/ 41 h 42"/>
                <a:gd name="T10" fmla="*/ 0 w 2"/>
                <a:gd name="T11" fmla="*/ 42 h 42"/>
                <a:gd name="T12" fmla="*/ 1 w 2"/>
                <a:gd name="T13" fmla="*/ 42 h 42"/>
                <a:gd name="T14" fmla="*/ 2 w 2"/>
                <a:gd name="T15" fmla="*/ 42 h 42"/>
                <a:gd name="T16" fmla="*/ 2 w 2"/>
                <a:gd name="T17" fmla="*/ 42 h 42"/>
                <a:gd name="T18" fmla="*/ 2 w 2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2"/>
                <a:gd name="T32" fmla="*/ 2 w 2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2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4" name="Line 183"/>
            <p:cNvSpPr>
              <a:spLocks noChangeShapeType="1"/>
            </p:cNvSpPr>
            <p:nvPr/>
          </p:nvSpPr>
          <p:spPr bwMode="auto">
            <a:xfrm>
              <a:off x="1087" y="93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5" name="Freeform 184"/>
            <p:cNvSpPr>
              <a:spLocks/>
            </p:cNvSpPr>
            <p:nvPr/>
          </p:nvSpPr>
          <p:spPr bwMode="auto">
            <a:xfrm>
              <a:off x="1087" y="933"/>
              <a:ext cx="17" cy="1"/>
            </a:xfrm>
            <a:custGeom>
              <a:avLst/>
              <a:gdLst>
                <a:gd name="T0" fmla="*/ 1 w 66"/>
                <a:gd name="T1" fmla="*/ 0 h 2"/>
                <a:gd name="T2" fmla="*/ 0 w 66"/>
                <a:gd name="T3" fmla="*/ 0 h 2"/>
                <a:gd name="T4" fmla="*/ 0 w 66"/>
                <a:gd name="T5" fmla="*/ 1 h 2"/>
                <a:gd name="T6" fmla="*/ 0 w 66"/>
                <a:gd name="T7" fmla="*/ 2 h 2"/>
                <a:gd name="T8" fmla="*/ 63 w 66"/>
                <a:gd name="T9" fmla="*/ 2 h 2"/>
                <a:gd name="T10" fmla="*/ 65 w 66"/>
                <a:gd name="T11" fmla="*/ 2 h 2"/>
                <a:gd name="T12" fmla="*/ 66 w 66"/>
                <a:gd name="T13" fmla="*/ 1 h 2"/>
                <a:gd name="T14" fmla="*/ 65 w 66"/>
                <a:gd name="T15" fmla="*/ 0 h 2"/>
                <a:gd name="T16" fmla="*/ 63 w 66"/>
                <a:gd name="T17" fmla="*/ 0 h 2"/>
                <a:gd name="T18" fmla="*/ 1 w 6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"/>
                <a:gd name="T32" fmla="*/ 66 w 6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6" name="Line 185"/>
            <p:cNvSpPr>
              <a:spLocks noChangeShapeType="1"/>
            </p:cNvSpPr>
            <p:nvPr/>
          </p:nvSpPr>
          <p:spPr bwMode="auto">
            <a:xfrm>
              <a:off x="1104" y="933"/>
              <a:ext cx="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07" name="Freeform 186"/>
            <p:cNvSpPr>
              <a:spLocks/>
            </p:cNvSpPr>
            <p:nvPr/>
          </p:nvSpPr>
          <p:spPr bwMode="auto">
            <a:xfrm>
              <a:off x="1103" y="933"/>
              <a:ext cx="1" cy="11"/>
            </a:xfrm>
            <a:custGeom>
              <a:avLst/>
              <a:gdLst>
                <a:gd name="T0" fmla="*/ 3 w 3"/>
                <a:gd name="T1" fmla="*/ 1 h 43"/>
                <a:gd name="T2" fmla="*/ 2 w 3"/>
                <a:gd name="T3" fmla="*/ 0 h 43"/>
                <a:gd name="T4" fmla="*/ 2 w 3"/>
                <a:gd name="T5" fmla="*/ 0 h 43"/>
                <a:gd name="T6" fmla="*/ 0 w 3"/>
                <a:gd name="T7" fmla="*/ 0 h 43"/>
                <a:gd name="T8" fmla="*/ 0 w 3"/>
                <a:gd name="T9" fmla="*/ 42 h 43"/>
                <a:gd name="T10" fmla="*/ 0 w 3"/>
                <a:gd name="T11" fmla="*/ 43 h 43"/>
                <a:gd name="T12" fmla="*/ 2 w 3"/>
                <a:gd name="T13" fmla="*/ 43 h 43"/>
                <a:gd name="T14" fmla="*/ 2 w 3"/>
                <a:gd name="T15" fmla="*/ 43 h 43"/>
                <a:gd name="T16" fmla="*/ 3 w 3"/>
                <a:gd name="T17" fmla="*/ 43 h 43"/>
                <a:gd name="T18" fmla="*/ 3 w 3"/>
                <a:gd name="T19" fmla="*/ 1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3"/>
                <a:gd name="T32" fmla="*/ 3 w 3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56508" name="Group 187"/>
            <p:cNvGrpSpPr>
              <a:grpSpLocks/>
            </p:cNvGrpSpPr>
            <p:nvPr/>
          </p:nvGrpSpPr>
          <p:grpSpPr bwMode="auto">
            <a:xfrm>
              <a:off x="1103" y="943"/>
              <a:ext cx="1032" cy="672"/>
              <a:chOff x="1103" y="943"/>
              <a:chExt cx="1032" cy="672"/>
            </a:xfrm>
          </p:grpSpPr>
          <p:sp>
            <p:nvSpPr>
              <p:cNvPr id="57554" name="Line 188"/>
              <p:cNvSpPr>
                <a:spLocks noChangeShapeType="1"/>
              </p:cNvSpPr>
              <p:nvPr/>
            </p:nvSpPr>
            <p:spPr bwMode="auto">
              <a:xfrm>
                <a:off x="1103" y="9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5" name="Freeform 189"/>
              <p:cNvSpPr>
                <a:spLocks/>
              </p:cNvSpPr>
              <p:nvPr/>
            </p:nvSpPr>
            <p:spPr bwMode="auto">
              <a:xfrm>
                <a:off x="1103" y="943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1 h 2"/>
                  <a:gd name="T4" fmla="*/ 0 w 65"/>
                  <a:gd name="T5" fmla="*/ 1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1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6" name="Line 190"/>
              <p:cNvSpPr>
                <a:spLocks noChangeShapeType="1"/>
              </p:cNvSpPr>
              <p:nvPr/>
            </p:nvSpPr>
            <p:spPr bwMode="auto">
              <a:xfrm>
                <a:off x="1119" y="9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7" name="Freeform 191"/>
              <p:cNvSpPr>
                <a:spLocks/>
              </p:cNvSpPr>
              <p:nvPr/>
            </p:nvSpPr>
            <p:spPr bwMode="auto">
              <a:xfrm>
                <a:off x="1119" y="943"/>
                <a:ext cx="1" cy="21"/>
              </a:xfrm>
              <a:custGeom>
                <a:avLst/>
                <a:gdLst>
                  <a:gd name="T0" fmla="*/ 1 w 1"/>
                  <a:gd name="T1" fmla="*/ 1 h 85"/>
                  <a:gd name="T2" fmla="*/ 1 w 1"/>
                  <a:gd name="T3" fmla="*/ 1 h 85"/>
                  <a:gd name="T4" fmla="*/ 0 w 1"/>
                  <a:gd name="T5" fmla="*/ 0 h 85"/>
                  <a:gd name="T6" fmla="*/ 0 w 1"/>
                  <a:gd name="T7" fmla="*/ 1 h 85"/>
                  <a:gd name="T8" fmla="*/ 0 w 1"/>
                  <a:gd name="T9" fmla="*/ 85 h 85"/>
                  <a:gd name="T10" fmla="*/ 0 w 1"/>
                  <a:gd name="T11" fmla="*/ 85 h 85"/>
                  <a:gd name="T12" fmla="*/ 0 w 1"/>
                  <a:gd name="T13" fmla="*/ 85 h 85"/>
                  <a:gd name="T14" fmla="*/ 1 w 1"/>
                  <a:gd name="T15" fmla="*/ 85 h 85"/>
                  <a:gd name="T16" fmla="*/ 1 w 1"/>
                  <a:gd name="T17" fmla="*/ 85 h 85"/>
                  <a:gd name="T18" fmla="*/ 1 w 1"/>
                  <a:gd name="T19" fmla="*/ 1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5"/>
                  <a:gd name="T32" fmla="*/ 1 w 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5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8" name="Line 192"/>
              <p:cNvSpPr>
                <a:spLocks noChangeShapeType="1"/>
              </p:cNvSpPr>
              <p:nvPr/>
            </p:nvSpPr>
            <p:spPr bwMode="auto">
              <a:xfrm>
                <a:off x="1119" y="9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9" name="Freeform 193"/>
              <p:cNvSpPr>
                <a:spLocks/>
              </p:cNvSpPr>
              <p:nvPr/>
            </p:nvSpPr>
            <p:spPr bwMode="auto">
              <a:xfrm>
                <a:off x="1119" y="963"/>
                <a:ext cx="16" cy="1"/>
              </a:xfrm>
              <a:custGeom>
                <a:avLst/>
                <a:gdLst>
                  <a:gd name="T0" fmla="*/ 0 w 65"/>
                  <a:gd name="T1" fmla="*/ 0 h 3"/>
                  <a:gd name="T2" fmla="*/ 0 w 65"/>
                  <a:gd name="T3" fmla="*/ 1 h 3"/>
                  <a:gd name="T4" fmla="*/ 0 w 65"/>
                  <a:gd name="T5" fmla="*/ 1 h 3"/>
                  <a:gd name="T6" fmla="*/ 0 w 65"/>
                  <a:gd name="T7" fmla="*/ 3 h 3"/>
                  <a:gd name="T8" fmla="*/ 64 w 65"/>
                  <a:gd name="T9" fmla="*/ 3 h 3"/>
                  <a:gd name="T10" fmla="*/ 65 w 65"/>
                  <a:gd name="T11" fmla="*/ 3 h 3"/>
                  <a:gd name="T12" fmla="*/ 65 w 65"/>
                  <a:gd name="T13" fmla="*/ 1 h 3"/>
                  <a:gd name="T14" fmla="*/ 65 w 65"/>
                  <a:gd name="T15" fmla="*/ 1 h 3"/>
                  <a:gd name="T16" fmla="*/ 64 w 65"/>
                  <a:gd name="T17" fmla="*/ 0 h 3"/>
                  <a:gd name="T18" fmla="*/ 0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0" name="Line 194"/>
              <p:cNvSpPr>
                <a:spLocks noChangeShapeType="1"/>
              </p:cNvSpPr>
              <p:nvPr/>
            </p:nvSpPr>
            <p:spPr bwMode="auto">
              <a:xfrm>
                <a:off x="1135" y="9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1" name="Freeform 195"/>
              <p:cNvSpPr>
                <a:spLocks/>
              </p:cNvSpPr>
              <p:nvPr/>
            </p:nvSpPr>
            <p:spPr bwMode="auto">
              <a:xfrm>
                <a:off x="1135" y="963"/>
                <a:ext cx="16" cy="1"/>
              </a:xfrm>
              <a:custGeom>
                <a:avLst/>
                <a:gdLst>
                  <a:gd name="T0" fmla="*/ 1 w 64"/>
                  <a:gd name="T1" fmla="*/ 0 h 3"/>
                  <a:gd name="T2" fmla="*/ 0 w 64"/>
                  <a:gd name="T3" fmla="*/ 1 h 3"/>
                  <a:gd name="T4" fmla="*/ 0 w 64"/>
                  <a:gd name="T5" fmla="*/ 1 h 3"/>
                  <a:gd name="T6" fmla="*/ 0 w 64"/>
                  <a:gd name="T7" fmla="*/ 3 h 3"/>
                  <a:gd name="T8" fmla="*/ 62 w 64"/>
                  <a:gd name="T9" fmla="*/ 3 h 3"/>
                  <a:gd name="T10" fmla="*/ 64 w 64"/>
                  <a:gd name="T11" fmla="*/ 3 h 3"/>
                  <a:gd name="T12" fmla="*/ 64 w 64"/>
                  <a:gd name="T13" fmla="*/ 1 h 3"/>
                  <a:gd name="T14" fmla="*/ 64 w 64"/>
                  <a:gd name="T15" fmla="*/ 1 h 3"/>
                  <a:gd name="T16" fmla="*/ 63 w 64"/>
                  <a:gd name="T17" fmla="*/ 0 h 3"/>
                  <a:gd name="T18" fmla="*/ 1 w 64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3"/>
                  <a:gd name="T32" fmla="*/ 64 w 6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2" name="Line 196"/>
              <p:cNvSpPr>
                <a:spLocks noChangeShapeType="1"/>
              </p:cNvSpPr>
              <p:nvPr/>
            </p:nvSpPr>
            <p:spPr bwMode="auto">
              <a:xfrm>
                <a:off x="1151" y="9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3" name="Freeform 197"/>
              <p:cNvSpPr>
                <a:spLocks/>
              </p:cNvSpPr>
              <p:nvPr/>
            </p:nvSpPr>
            <p:spPr bwMode="auto">
              <a:xfrm>
                <a:off x="1151" y="963"/>
                <a:ext cx="16" cy="1"/>
              </a:xfrm>
              <a:custGeom>
                <a:avLst/>
                <a:gdLst>
                  <a:gd name="T0" fmla="*/ 1 w 65"/>
                  <a:gd name="T1" fmla="*/ 0 h 3"/>
                  <a:gd name="T2" fmla="*/ 0 w 65"/>
                  <a:gd name="T3" fmla="*/ 1 h 3"/>
                  <a:gd name="T4" fmla="*/ 0 w 65"/>
                  <a:gd name="T5" fmla="*/ 1 h 3"/>
                  <a:gd name="T6" fmla="*/ 0 w 65"/>
                  <a:gd name="T7" fmla="*/ 3 h 3"/>
                  <a:gd name="T8" fmla="*/ 62 w 65"/>
                  <a:gd name="T9" fmla="*/ 3 h 3"/>
                  <a:gd name="T10" fmla="*/ 65 w 65"/>
                  <a:gd name="T11" fmla="*/ 3 h 3"/>
                  <a:gd name="T12" fmla="*/ 65 w 65"/>
                  <a:gd name="T13" fmla="*/ 1 h 3"/>
                  <a:gd name="T14" fmla="*/ 65 w 65"/>
                  <a:gd name="T15" fmla="*/ 1 h 3"/>
                  <a:gd name="T16" fmla="*/ 64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4" name="Line 198"/>
              <p:cNvSpPr>
                <a:spLocks noChangeShapeType="1"/>
              </p:cNvSpPr>
              <p:nvPr/>
            </p:nvSpPr>
            <p:spPr bwMode="auto">
              <a:xfrm>
                <a:off x="1167" y="9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5" name="Freeform 199"/>
              <p:cNvSpPr>
                <a:spLocks/>
              </p:cNvSpPr>
              <p:nvPr/>
            </p:nvSpPr>
            <p:spPr bwMode="auto">
              <a:xfrm>
                <a:off x="1166" y="963"/>
                <a:ext cx="1" cy="22"/>
              </a:xfrm>
              <a:custGeom>
                <a:avLst/>
                <a:gdLst>
                  <a:gd name="T0" fmla="*/ 3 w 3"/>
                  <a:gd name="T1" fmla="*/ 1 h 85"/>
                  <a:gd name="T2" fmla="*/ 3 w 3"/>
                  <a:gd name="T3" fmla="*/ 1 h 85"/>
                  <a:gd name="T4" fmla="*/ 2 w 3"/>
                  <a:gd name="T5" fmla="*/ 0 h 85"/>
                  <a:gd name="T6" fmla="*/ 0 w 3"/>
                  <a:gd name="T7" fmla="*/ 1 h 85"/>
                  <a:gd name="T8" fmla="*/ 0 w 3"/>
                  <a:gd name="T9" fmla="*/ 85 h 85"/>
                  <a:gd name="T10" fmla="*/ 0 w 3"/>
                  <a:gd name="T11" fmla="*/ 85 h 85"/>
                  <a:gd name="T12" fmla="*/ 2 w 3"/>
                  <a:gd name="T13" fmla="*/ 85 h 85"/>
                  <a:gd name="T14" fmla="*/ 3 w 3"/>
                  <a:gd name="T15" fmla="*/ 85 h 85"/>
                  <a:gd name="T16" fmla="*/ 3 w 3"/>
                  <a:gd name="T17" fmla="*/ 85 h 85"/>
                  <a:gd name="T18" fmla="*/ 3 w 3"/>
                  <a:gd name="T19" fmla="*/ 1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5"/>
                  <a:gd name="T32" fmla="*/ 3 w 3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5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6" name="Line 200"/>
              <p:cNvSpPr>
                <a:spLocks noChangeShapeType="1"/>
              </p:cNvSpPr>
              <p:nvPr/>
            </p:nvSpPr>
            <p:spPr bwMode="auto">
              <a:xfrm>
                <a:off x="1166" y="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7" name="Freeform 201"/>
              <p:cNvSpPr>
                <a:spLocks/>
              </p:cNvSpPr>
              <p:nvPr/>
            </p:nvSpPr>
            <p:spPr bwMode="auto">
              <a:xfrm>
                <a:off x="1166" y="984"/>
                <a:ext cx="32" cy="1"/>
              </a:xfrm>
              <a:custGeom>
                <a:avLst/>
                <a:gdLst>
                  <a:gd name="T0" fmla="*/ 2 w 129"/>
                  <a:gd name="T1" fmla="*/ 0 h 2"/>
                  <a:gd name="T2" fmla="*/ 0 w 129"/>
                  <a:gd name="T3" fmla="*/ 0 h 2"/>
                  <a:gd name="T4" fmla="*/ 0 w 129"/>
                  <a:gd name="T5" fmla="*/ 2 h 2"/>
                  <a:gd name="T6" fmla="*/ 0 w 129"/>
                  <a:gd name="T7" fmla="*/ 2 h 2"/>
                  <a:gd name="T8" fmla="*/ 127 w 129"/>
                  <a:gd name="T9" fmla="*/ 2 h 2"/>
                  <a:gd name="T10" fmla="*/ 129 w 129"/>
                  <a:gd name="T11" fmla="*/ 2 h 2"/>
                  <a:gd name="T12" fmla="*/ 129 w 129"/>
                  <a:gd name="T13" fmla="*/ 2 h 2"/>
                  <a:gd name="T14" fmla="*/ 129 w 129"/>
                  <a:gd name="T15" fmla="*/ 0 h 2"/>
                  <a:gd name="T16" fmla="*/ 129 w 129"/>
                  <a:gd name="T17" fmla="*/ 0 h 2"/>
                  <a:gd name="T18" fmla="*/ 2 w 12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"/>
                  <a:gd name="T32" fmla="*/ 129 w 12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8" name="Line 202"/>
              <p:cNvSpPr>
                <a:spLocks noChangeShapeType="1"/>
              </p:cNvSpPr>
              <p:nvPr/>
            </p:nvSpPr>
            <p:spPr bwMode="auto">
              <a:xfrm>
                <a:off x="1198" y="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69" name="Freeform 203"/>
              <p:cNvSpPr>
                <a:spLocks/>
              </p:cNvSpPr>
              <p:nvPr/>
            </p:nvSpPr>
            <p:spPr bwMode="auto">
              <a:xfrm>
                <a:off x="1198" y="984"/>
                <a:ext cx="1" cy="11"/>
              </a:xfrm>
              <a:custGeom>
                <a:avLst/>
                <a:gdLst>
                  <a:gd name="T0" fmla="*/ 0 w 1"/>
                  <a:gd name="T1" fmla="*/ 2 h 43"/>
                  <a:gd name="T2" fmla="*/ 0 w 1"/>
                  <a:gd name="T3" fmla="*/ 0 h 43"/>
                  <a:gd name="T4" fmla="*/ 0 w 1"/>
                  <a:gd name="T5" fmla="*/ 0 h 43"/>
                  <a:gd name="T6" fmla="*/ 0 w 1"/>
                  <a:gd name="T7" fmla="*/ 0 h 43"/>
                  <a:gd name="T8" fmla="*/ 0 w 1"/>
                  <a:gd name="T9" fmla="*/ 41 h 43"/>
                  <a:gd name="T10" fmla="*/ 0 w 1"/>
                  <a:gd name="T11" fmla="*/ 43 h 43"/>
                  <a:gd name="T12" fmla="*/ 0 w 1"/>
                  <a:gd name="T13" fmla="*/ 43 h 43"/>
                  <a:gd name="T14" fmla="*/ 0 w 1"/>
                  <a:gd name="T15" fmla="*/ 43 h 43"/>
                  <a:gd name="T16" fmla="*/ 0 w 1"/>
                  <a:gd name="T17" fmla="*/ 43 h 43"/>
                  <a:gd name="T18" fmla="*/ 0 w 1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3"/>
                  <a:gd name="T32" fmla="*/ 1 w 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3">
                    <a:moveTo>
                      <a:pt x="0" y="2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0" name="Line 204"/>
              <p:cNvSpPr>
                <a:spLocks noChangeShapeType="1"/>
              </p:cNvSpPr>
              <p:nvPr/>
            </p:nvSpPr>
            <p:spPr bwMode="auto">
              <a:xfrm>
                <a:off x="1198" y="9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1" name="Freeform 205"/>
              <p:cNvSpPr>
                <a:spLocks/>
              </p:cNvSpPr>
              <p:nvPr/>
            </p:nvSpPr>
            <p:spPr bwMode="auto">
              <a:xfrm>
                <a:off x="1198" y="995"/>
                <a:ext cx="16" cy="1"/>
              </a:xfrm>
              <a:custGeom>
                <a:avLst/>
                <a:gdLst>
                  <a:gd name="T0" fmla="*/ 2 w 67"/>
                  <a:gd name="T1" fmla="*/ 0 h 2"/>
                  <a:gd name="T2" fmla="*/ 2 w 67"/>
                  <a:gd name="T3" fmla="*/ 0 h 2"/>
                  <a:gd name="T4" fmla="*/ 0 w 67"/>
                  <a:gd name="T5" fmla="*/ 0 h 2"/>
                  <a:gd name="T6" fmla="*/ 2 w 67"/>
                  <a:gd name="T7" fmla="*/ 2 h 2"/>
                  <a:gd name="T8" fmla="*/ 64 w 67"/>
                  <a:gd name="T9" fmla="*/ 2 h 2"/>
                  <a:gd name="T10" fmla="*/ 67 w 67"/>
                  <a:gd name="T11" fmla="*/ 2 h 2"/>
                  <a:gd name="T12" fmla="*/ 67 w 67"/>
                  <a:gd name="T13" fmla="*/ 0 h 2"/>
                  <a:gd name="T14" fmla="*/ 67 w 67"/>
                  <a:gd name="T15" fmla="*/ 0 h 2"/>
                  <a:gd name="T16" fmla="*/ 64 w 67"/>
                  <a:gd name="T17" fmla="*/ 0 h 2"/>
                  <a:gd name="T18" fmla="*/ 2 w 6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"/>
                  <a:gd name="T32" fmla="*/ 67 w 6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4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2" name="Line 206"/>
              <p:cNvSpPr>
                <a:spLocks noChangeShapeType="1"/>
              </p:cNvSpPr>
              <p:nvPr/>
            </p:nvSpPr>
            <p:spPr bwMode="auto">
              <a:xfrm>
                <a:off x="1214" y="9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3" name="Freeform 207"/>
              <p:cNvSpPr>
                <a:spLocks/>
              </p:cNvSpPr>
              <p:nvPr/>
            </p:nvSpPr>
            <p:spPr bwMode="auto">
              <a:xfrm>
                <a:off x="1214" y="995"/>
                <a:ext cx="1" cy="20"/>
              </a:xfrm>
              <a:custGeom>
                <a:avLst/>
                <a:gdLst>
                  <a:gd name="T0" fmla="*/ 3 w 3"/>
                  <a:gd name="T1" fmla="*/ 0 h 84"/>
                  <a:gd name="T2" fmla="*/ 3 w 3"/>
                  <a:gd name="T3" fmla="*/ 0 h 84"/>
                  <a:gd name="T4" fmla="*/ 1 w 3"/>
                  <a:gd name="T5" fmla="*/ 0 h 84"/>
                  <a:gd name="T6" fmla="*/ 0 w 3"/>
                  <a:gd name="T7" fmla="*/ 0 h 84"/>
                  <a:gd name="T8" fmla="*/ 0 w 3"/>
                  <a:gd name="T9" fmla="*/ 82 h 84"/>
                  <a:gd name="T10" fmla="*/ 0 w 3"/>
                  <a:gd name="T11" fmla="*/ 84 h 84"/>
                  <a:gd name="T12" fmla="*/ 1 w 3"/>
                  <a:gd name="T13" fmla="*/ 84 h 84"/>
                  <a:gd name="T14" fmla="*/ 3 w 3"/>
                  <a:gd name="T15" fmla="*/ 84 h 84"/>
                  <a:gd name="T16" fmla="*/ 3 w 3"/>
                  <a:gd name="T17" fmla="*/ 84 h 84"/>
                  <a:gd name="T18" fmla="*/ 3 w 3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4"/>
                  <a:gd name="T32" fmla="*/ 3 w 3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4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4"/>
                    </a:lnTo>
                    <a:lnTo>
                      <a:pt x="3" y="8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4" name="Line 208"/>
              <p:cNvSpPr>
                <a:spLocks noChangeShapeType="1"/>
              </p:cNvSpPr>
              <p:nvPr/>
            </p:nvSpPr>
            <p:spPr bwMode="auto">
              <a:xfrm>
                <a:off x="1214" y="10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5" name="Freeform 209"/>
              <p:cNvSpPr>
                <a:spLocks/>
              </p:cNvSpPr>
              <p:nvPr/>
            </p:nvSpPr>
            <p:spPr bwMode="auto">
              <a:xfrm>
                <a:off x="1214" y="1015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0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0 h 2"/>
                  <a:gd name="T14" fmla="*/ 65 w 66"/>
                  <a:gd name="T15" fmla="*/ 0 h 2"/>
                  <a:gd name="T16" fmla="*/ 64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6" name="Line 210"/>
              <p:cNvSpPr>
                <a:spLocks noChangeShapeType="1"/>
              </p:cNvSpPr>
              <p:nvPr/>
            </p:nvSpPr>
            <p:spPr bwMode="auto">
              <a:xfrm>
                <a:off x="1230" y="10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7" name="Freeform 211"/>
              <p:cNvSpPr>
                <a:spLocks/>
              </p:cNvSpPr>
              <p:nvPr/>
            </p:nvSpPr>
            <p:spPr bwMode="auto">
              <a:xfrm>
                <a:off x="1230" y="1015"/>
                <a:ext cx="1" cy="11"/>
              </a:xfrm>
              <a:custGeom>
                <a:avLst/>
                <a:gdLst>
                  <a:gd name="T0" fmla="*/ 2 w 2"/>
                  <a:gd name="T1" fmla="*/ 0 h 43"/>
                  <a:gd name="T2" fmla="*/ 1 w 2"/>
                  <a:gd name="T3" fmla="*/ 0 h 43"/>
                  <a:gd name="T4" fmla="*/ 1 w 2"/>
                  <a:gd name="T5" fmla="*/ 0 h 43"/>
                  <a:gd name="T6" fmla="*/ 0 w 2"/>
                  <a:gd name="T7" fmla="*/ 0 h 43"/>
                  <a:gd name="T8" fmla="*/ 0 w 2"/>
                  <a:gd name="T9" fmla="*/ 41 h 43"/>
                  <a:gd name="T10" fmla="*/ 0 w 2"/>
                  <a:gd name="T11" fmla="*/ 43 h 43"/>
                  <a:gd name="T12" fmla="*/ 1 w 2"/>
                  <a:gd name="T13" fmla="*/ 43 h 43"/>
                  <a:gd name="T14" fmla="*/ 1 w 2"/>
                  <a:gd name="T15" fmla="*/ 43 h 43"/>
                  <a:gd name="T16" fmla="*/ 2 w 2"/>
                  <a:gd name="T17" fmla="*/ 43 h 43"/>
                  <a:gd name="T18" fmla="*/ 2 w 2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8" name="Line 212"/>
              <p:cNvSpPr>
                <a:spLocks noChangeShapeType="1"/>
              </p:cNvSpPr>
              <p:nvPr/>
            </p:nvSpPr>
            <p:spPr bwMode="auto">
              <a:xfrm>
                <a:off x="1230" y="10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79" name="Freeform 213"/>
              <p:cNvSpPr>
                <a:spLocks/>
              </p:cNvSpPr>
              <p:nvPr/>
            </p:nvSpPr>
            <p:spPr bwMode="auto">
              <a:xfrm>
                <a:off x="1230" y="1025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0" name="Line 214"/>
              <p:cNvSpPr>
                <a:spLocks noChangeShapeType="1"/>
              </p:cNvSpPr>
              <p:nvPr/>
            </p:nvSpPr>
            <p:spPr bwMode="auto">
              <a:xfrm>
                <a:off x="1246" y="10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1" name="Freeform 215"/>
              <p:cNvSpPr>
                <a:spLocks/>
              </p:cNvSpPr>
              <p:nvPr/>
            </p:nvSpPr>
            <p:spPr bwMode="auto">
              <a:xfrm>
                <a:off x="1246" y="1025"/>
                <a:ext cx="1" cy="11"/>
              </a:xfrm>
              <a:custGeom>
                <a:avLst/>
                <a:gdLst>
                  <a:gd name="T0" fmla="*/ 2 w 2"/>
                  <a:gd name="T1" fmla="*/ 0 h 43"/>
                  <a:gd name="T2" fmla="*/ 2 w 2"/>
                  <a:gd name="T3" fmla="*/ 0 h 43"/>
                  <a:gd name="T4" fmla="*/ 0 w 2"/>
                  <a:gd name="T5" fmla="*/ 0 h 43"/>
                  <a:gd name="T6" fmla="*/ 0 w 2"/>
                  <a:gd name="T7" fmla="*/ 0 h 43"/>
                  <a:gd name="T8" fmla="*/ 0 w 2"/>
                  <a:gd name="T9" fmla="*/ 43 h 43"/>
                  <a:gd name="T10" fmla="*/ 0 w 2"/>
                  <a:gd name="T11" fmla="*/ 43 h 43"/>
                  <a:gd name="T12" fmla="*/ 0 w 2"/>
                  <a:gd name="T13" fmla="*/ 43 h 43"/>
                  <a:gd name="T14" fmla="*/ 2 w 2"/>
                  <a:gd name="T15" fmla="*/ 43 h 43"/>
                  <a:gd name="T16" fmla="*/ 2 w 2"/>
                  <a:gd name="T17" fmla="*/ 43 h 43"/>
                  <a:gd name="T18" fmla="*/ 2 w 2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2" name="Line 216"/>
              <p:cNvSpPr>
                <a:spLocks noChangeShapeType="1"/>
              </p:cNvSpPr>
              <p:nvPr/>
            </p:nvSpPr>
            <p:spPr bwMode="auto">
              <a:xfrm>
                <a:off x="1246" y="10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3" name="Freeform 217"/>
              <p:cNvSpPr>
                <a:spLocks/>
              </p:cNvSpPr>
              <p:nvPr/>
            </p:nvSpPr>
            <p:spPr bwMode="auto">
              <a:xfrm>
                <a:off x="1246" y="1036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4" name="Line 218"/>
              <p:cNvSpPr>
                <a:spLocks noChangeShapeType="1"/>
              </p:cNvSpPr>
              <p:nvPr/>
            </p:nvSpPr>
            <p:spPr bwMode="auto">
              <a:xfrm>
                <a:off x="1262" y="10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5" name="Freeform 219"/>
              <p:cNvSpPr>
                <a:spLocks/>
              </p:cNvSpPr>
              <p:nvPr/>
            </p:nvSpPr>
            <p:spPr bwMode="auto">
              <a:xfrm>
                <a:off x="1261" y="1036"/>
                <a:ext cx="1" cy="20"/>
              </a:xfrm>
              <a:custGeom>
                <a:avLst/>
                <a:gdLst>
                  <a:gd name="T0" fmla="*/ 1 w 1"/>
                  <a:gd name="T1" fmla="*/ 0 h 84"/>
                  <a:gd name="T2" fmla="*/ 1 w 1"/>
                  <a:gd name="T3" fmla="*/ 0 h 84"/>
                  <a:gd name="T4" fmla="*/ 1 w 1"/>
                  <a:gd name="T5" fmla="*/ 0 h 84"/>
                  <a:gd name="T6" fmla="*/ 0 w 1"/>
                  <a:gd name="T7" fmla="*/ 0 h 84"/>
                  <a:gd name="T8" fmla="*/ 0 w 1"/>
                  <a:gd name="T9" fmla="*/ 84 h 84"/>
                  <a:gd name="T10" fmla="*/ 0 w 1"/>
                  <a:gd name="T11" fmla="*/ 84 h 84"/>
                  <a:gd name="T12" fmla="*/ 1 w 1"/>
                  <a:gd name="T13" fmla="*/ 84 h 84"/>
                  <a:gd name="T14" fmla="*/ 1 w 1"/>
                  <a:gd name="T15" fmla="*/ 84 h 84"/>
                  <a:gd name="T16" fmla="*/ 1 w 1"/>
                  <a:gd name="T17" fmla="*/ 84 h 84"/>
                  <a:gd name="T18" fmla="*/ 1 w 1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4"/>
                  <a:gd name="T32" fmla="*/ 1 w 1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1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6" name="Line 220"/>
              <p:cNvSpPr>
                <a:spLocks noChangeShapeType="1"/>
              </p:cNvSpPr>
              <p:nvPr/>
            </p:nvSpPr>
            <p:spPr bwMode="auto">
              <a:xfrm>
                <a:off x="1262" y="10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7" name="Freeform 221"/>
              <p:cNvSpPr>
                <a:spLocks/>
              </p:cNvSpPr>
              <p:nvPr/>
            </p:nvSpPr>
            <p:spPr bwMode="auto">
              <a:xfrm>
                <a:off x="1261" y="1056"/>
                <a:ext cx="17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8" name="Line 222"/>
              <p:cNvSpPr>
                <a:spLocks noChangeShapeType="1"/>
              </p:cNvSpPr>
              <p:nvPr/>
            </p:nvSpPr>
            <p:spPr bwMode="auto">
              <a:xfrm>
                <a:off x="1278" y="10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89" name="Freeform 223"/>
              <p:cNvSpPr>
                <a:spLocks/>
              </p:cNvSpPr>
              <p:nvPr/>
            </p:nvSpPr>
            <p:spPr bwMode="auto">
              <a:xfrm>
                <a:off x="1277" y="1056"/>
                <a:ext cx="1" cy="11"/>
              </a:xfrm>
              <a:custGeom>
                <a:avLst/>
                <a:gdLst>
                  <a:gd name="T0" fmla="*/ 2 w 2"/>
                  <a:gd name="T1" fmla="*/ 2 h 43"/>
                  <a:gd name="T2" fmla="*/ 2 w 2"/>
                  <a:gd name="T3" fmla="*/ 0 h 43"/>
                  <a:gd name="T4" fmla="*/ 0 w 2"/>
                  <a:gd name="T5" fmla="*/ 0 h 43"/>
                  <a:gd name="T6" fmla="*/ 0 w 2"/>
                  <a:gd name="T7" fmla="*/ 0 h 43"/>
                  <a:gd name="T8" fmla="*/ 0 w 2"/>
                  <a:gd name="T9" fmla="*/ 43 h 43"/>
                  <a:gd name="T10" fmla="*/ 0 w 2"/>
                  <a:gd name="T11" fmla="*/ 43 h 43"/>
                  <a:gd name="T12" fmla="*/ 0 w 2"/>
                  <a:gd name="T13" fmla="*/ 43 h 43"/>
                  <a:gd name="T14" fmla="*/ 2 w 2"/>
                  <a:gd name="T15" fmla="*/ 43 h 43"/>
                  <a:gd name="T16" fmla="*/ 2 w 2"/>
                  <a:gd name="T17" fmla="*/ 43 h 43"/>
                  <a:gd name="T18" fmla="*/ 2 w 2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0" name="Line 224"/>
              <p:cNvSpPr>
                <a:spLocks noChangeShapeType="1"/>
              </p:cNvSpPr>
              <p:nvPr/>
            </p:nvSpPr>
            <p:spPr bwMode="auto">
              <a:xfrm>
                <a:off x="1277" y="10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1" name="Freeform 225"/>
              <p:cNvSpPr>
                <a:spLocks/>
              </p:cNvSpPr>
              <p:nvPr/>
            </p:nvSpPr>
            <p:spPr bwMode="auto">
              <a:xfrm>
                <a:off x="1277" y="1066"/>
                <a:ext cx="32" cy="1"/>
              </a:xfrm>
              <a:custGeom>
                <a:avLst/>
                <a:gdLst>
                  <a:gd name="T0" fmla="*/ 1 w 130"/>
                  <a:gd name="T1" fmla="*/ 0 h 2"/>
                  <a:gd name="T2" fmla="*/ 1 w 130"/>
                  <a:gd name="T3" fmla="*/ 0 h 2"/>
                  <a:gd name="T4" fmla="*/ 0 w 130"/>
                  <a:gd name="T5" fmla="*/ 2 h 2"/>
                  <a:gd name="T6" fmla="*/ 1 w 130"/>
                  <a:gd name="T7" fmla="*/ 2 h 2"/>
                  <a:gd name="T8" fmla="*/ 128 w 130"/>
                  <a:gd name="T9" fmla="*/ 2 h 2"/>
                  <a:gd name="T10" fmla="*/ 128 w 130"/>
                  <a:gd name="T11" fmla="*/ 2 h 2"/>
                  <a:gd name="T12" fmla="*/ 130 w 130"/>
                  <a:gd name="T13" fmla="*/ 2 h 2"/>
                  <a:gd name="T14" fmla="*/ 128 w 130"/>
                  <a:gd name="T15" fmla="*/ 0 h 2"/>
                  <a:gd name="T16" fmla="*/ 128 w 130"/>
                  <a:gd name="T17" fmla="*/ 0 h 2"/>
                  <a:gd name="T18" fmla="*/ 1 w 130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2"/>
                  <a:gd name="T32" fmla="*/ 130 w 130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2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2" name="Line 226"/>
              <p:cNvSpPr>
                <a:spLocks noChangeShapeType="1"/>
              </p:cNvSpPr>
              <p:nvPr/>
            </p:nvSpPr>
            <p:spPr bwMode="auto">
              <a:xfrm>
                <a:off x="1309" y="10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3" name="Freeform 227"/>
              <p:cNvSpPr>
                <a:spLocks/>
              </p:cNvSpPr>
              <p:nvPr/>
            </p:nvSpPr>
            <p:spPr bwMode="auto">
              <a:xfrm>
                <a:off x="1309" y="1066"/>
                <a:ext cx="16" cy="1"/>
              </a:xfrm>
              <a:custGeom>
                <a:avLst/>
                <a:gdLst>
                  <a:gd name="T0" fmla="*/ 0 w 64"/>
                  <a:gd name="T1" fmla="*/ 0 h 2"/>
                  <a:gd name="T2" fmla="*/ 0 w 64"/>
                  <a:gd name="T3" fmla="*/ 0 h 2"/>
                  <a:gd name="T4" fmla="*/ 0 w 64"/>
                  <a:gd name="T5" fmla="*/ 2 h 2"/>
                  <a:gd name="T6" fmla="*/ 0 w 64"/>
                  <a:gd name="T7" fmla="*/ 2 h 2"/>
                  <a:gd name="T8" fmla="*/ 63 w 64"/>
                  <a:gd name="T9" fmla="*/ 2 h 2"/>
                  <a:gd name="T10" fmla="*/ 64 w 64"/>
                  <a:gd name="T11" fmla="*/ 2 h 2"/>
                  <a:gd name="T12" fmla="*/ 64 w 64"/>
                  <a:gd name="T13" fmla="*/ 2 h 2"/>
                  <a:gd name="T14" fmla="*/ 64 w 64"/>
                  <a:gd name="T15" fmla="*/ 0 h 2"/>
                  <a:gd name="T16" fmla="*/ 64 w 64"/>
                  <a:gd name="T17" fmla="*/ 0 h 2"/>
                  <a:gd name="T18" fmla="*/ 0 w 6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"/>
                  <a:gd name="T32" fmla="*/ 64 w 6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4" name="Line 228"/>
              <p:cNvSpPr>
                <a:spLocks noChangeShapeType="1"/>
              </p:cNvSpPr>
              <p:nvPr/>
            </p:nvSpPr>
            <p:spPr bwMode="auto">
              <a:xfrm>
                <a:off x="1325" y="10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5" name="Freeform 229"/>
              <p:cNvSpPr>
                <a:spLocks/>
              </p:cNvSpPr>
              <p:nvPr/>
            </p:nvSpPr>
            <p:spPr bwMode="auto">
              <a:xfrm>
                <a:off x="1325" y="1066"/>
                <a:ext cx="1" cy="21"/>
              </a:xfrm>
              <a:custGeom>
                <a:avLst/>
                <a:gdLst>
                  <a:gd name="T0" fmla="*/ 0 w 1"/>
                  <a:gd name="T1" fmla="*/ 2 h 84"/>
                  <a:gd name="T2" fmla="*/ 0 w 1"/>
                  <a:gd name="T3" fmla="*/ 0 h 84"/>
                  <a:gd name="T4" fmla="*/ 0 w 1"/>
                  <a:gd name="T5" fmla="*/ 0 h 84"/>
                  <a:gd name="T6" fmla="*/ 0 w 1"/>
                  <a:gd name="T7" fmla="*/ 0 h 84"/>
                  <a:gd name="T8" fmla="*/ 0 w 1"/>
                  <a:gd name="T9" fmla="*/ 84 h 84"/>
                  <a:gd name="T10" fmla="*/ 0 w 1"/>
                  <a:gd name="T11" fmla="*/ 84 h 84"/>
                  <a:gd name="T12" fmla="*/ 0 w 1"/>
                  <a:gd name="T13" fmla="*/ 84 h 84"/>
                  <a:gd name="T14" fmla="*/ 0 w 1"/>
                  <a:gd name="T15" fmla="*/ 84 h 84"/>
                  <a:gd name="T16" fmla="*/ 0 w 1"/>
                  <a:gd name="T17" fmla="*/ 84 h 84"/>
                  <a:gd name="T18" fmla="*/ 0 w 1"/>
                  <a:gd name="T19" fmla="*/ 2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4"/>
                  <a:gd name="T32" fmla="*/ 1 w 1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4">
                    <a:moveTo>
                      <a:pt x="0" y="2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6" name="Line 230"/>
              <p:cNvSpPr>
                <a:spLocks noChangeShapeType="1"/>
              </p:cNvSpPr>
              <p:nvPr/>
            </p:nvSpPr>
            <p:spPr bwMode="auto">
              <a:xfrm>
                <a:off x="1325" y="10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7" name="Freeform 231"/>
              <p:cNvSpPr>
                <a:spLocks/>
              </p:cNvSpPr>
              <p:nvPr/>
            </p:nvSpPr>
            <p:spPr bwMode="auto">
              <a:xfrm>
                <a:off x="1325" y="1087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1 w 65"/>
                  <a:gd name="T3" fmla="*/ 0 h 2"/>
                  <a:gd name="T4" fmla="*/ 0 w 65"/>
                  <a:gd name="T5" fmla="*/ 2 h 2"/>
                  <a:gd name="T6" fmla="*/ 1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8" name="Line 232"/>
              <p:cNvSpPr>
                <a:spLocks noChangeShapeType="1"/>
              </p:cNvSpPr>
              <p:nvPr/>
            </p:nvSpPr>
            <p:spPr bwMode="auto">
              <a:xfrm>
                <a:off x="1341" y="10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99" name="Freeform 233"/>
              <p:cNvSpPr>
                <a:spLocks/>
              </p:cNvSpPr>
              <p:nvPr/>
            </p:nvSpPr>
            <p:spPr bwMode="auto">
              <a:xfrm>
                <a:off x="1341" y="1087"/>
                <a:ext cx="16" cy="1"/>
              </a:xfrm>
              <a:custGeom>
                <a:avLst/>
                <a:gdLst>
                  <a:gd name="T0" fmla="*/ 2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4 w 66"/>
                  <a:gd name="T17" fmla="*/ 0 h 2"/>
                  <a:gd name="T18" fmla="*/ 2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0" name="Line 234"/>
              <p:cNvSpPr>
                <a:spLocks noChangeShapeType="1"/>
              </p:cNvSpPr>
              <p:nvPr/>
            </p:nvSpPr>
            <p:spPr bwMode="auto">
              <a:xfrm>
                <a:off x="1357" y="10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1" name="Freeform 235"/>
              <p:cNvSpPr>
                <a:spLocks/>
              </p:cNvSpPr>
              <p:nvPr/>
            </p:nvSpPr>
            <p:spPr bwMode="auto">
              <a:xfrm>
                <a:off x="1356" y="1087"/>
                <a:ext cx="17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2" name="Line 236"/>
              <p:cNvSpPr>
                <a:spLocks noChangeShapeType="1"/>
              </p:cNvSpPr>
              <p:nvPr/>
            </p:nvSpPr>
            <p:spPr bwMode="auto">
              <a:xfrm>
                <a:off x="1373" y="10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3" name="Freeform 237"/>
              <p:cNvSpPr>
                <a:spLocks/>
              </p:cNvSpPr>
              <p:nvPr/>
            </p:nvSpPr>
            <p:spPr bwMode="auto">
              <a:xfrm>
                <a:off x="1372" y="1087"/>
                <a:ext cx="1" cy="10"/>
              </a:xfrm>
              <a:custGeom>
                <a:avLst/>
                <a:gdLst>
                  <a:gd name="T0" fmla="*/ 2 w 2"/>
                  <a:gd name="T1" fmla="*/ 2 h 43"/>
                  <a:gd name="T2" fmla="*/ 2 w 2"/>
                  <a:gd name="T3" fmla="*/ 0 h 43"/>
                  <a:gd name="T4" fmla="*/ 0 w 2"/>
                  <a:gd name="T5" fmla="*/ 0 h 43"/>
                  <a:gd name="T6" fmla="*/ 0 w 2"/>
                  <a:gd name="T7" fmla="*/ 0 h 43"/>
                  <a:gd name="T8" fmla="*/ 0 w 2"/>
                  <a:gd name="T9" fmla="*/ 43 h 43"/>
                  <a:gd name="T10" fmla="*/ 0 w 2"/>
                  <a:gd name="T11" fmla="*/ 43 h 43"/>
                  <a:gd name="T12" fmla="*/ 0 w 2"/>
                  <a:gd name="T13" fmla="*/ 43 h 43"/>
                  <a:gd name="T14" fmla="*/ 2 w 2"/>
                  <a:gd name="T15" fmla="*/ 43 h 43"/>
                  <a:gd name="T16" fmla="*/ 2 w 2"/>
                  <a:gd name="T17" fmla="*/ 43 h 43"/>
                  <a:gd name="T18" fmla="*/ 2 w 2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4" name="Line 238"/>
              <p:cNvSpPr>
                <a:spLocks noChangeShapeType="1"/>
              </p:cNvSpPr>
              <p:nvPr/>
            </p:nvSpPr>
            <p:spPr bwMode="auto">
              <a:xfrm>
                <a:off x="1372" y="10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5" name="Freeform 239"/>
              <p:cNvSpPr>
                <a:spLocks/>
              </p:cNvSpPr>
              <p:nvPr/>
            </p:nvSpPr>
            <p:spPr bwMode="auto">
              <a:xfrm>
                <a:off x="1372" y="1097"/>
                <a:ext cx="17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2 h 2"/>
                  <a:gd name="T4" fmla="*/ 0 w 65"/>
                  <a:gd name="T5" fmla="*/ 2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2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6" name="Line 240"/>
              <p:cNvSpPr>
                <a:spLocks noChangeShapeType="1"/>
              </p:cNvSpPr>
              <p:nvPr/>
            </p:nvSpPr>
            <p:spPr bwMode="auto">
              <a:xfrm>
                <a:off x="1389" y="10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7" name="Freeform 241"/>
              <p:cNvSpPr>
                <a:spLocks/>
              </p:cNvSpPr>
              <p:nvPr/>
            </p:nvSpPr>
            <p:spPr bwMode="auto">
              <a:xfrm>
                <a:off x="1388" y="1097"/>
                <a:ext cx="1" cy="11"/>
              </a:xfrm>
              <a:custGeom>
                <a:avLst/>
                <a:gdLst>
                  <a:gd name="T0" fmla="*/ 1 w 1"/>
                  <a:gd name="T1" fmla="*/ 2 h 44"/>
                  <a:gd name="T2" fmla="*/ 1 w 1"/>
                  <a:gd name="T3" fmla="*/ 2 h 44"/>
                  <a:gd name="T4" fmla="*/ 0 w 1"/>
                  <a:gd name="T5" fmla="*/ 0 h 44"/>
                  <a:gd name="T6" fmla="*/ 0 w 1"/>
                  <a:gd name="T7" fmla="*/ 2 h 44"/>
                  <a:gd name="T8" fmla="*/ 0 w 1"/>
                  <a:gd name="T9" fmla="*/ 43 h 44"/>
                  <a:gd name="T10" fmla="*/ 0 w 1"/>
                  <a:gd name="T11" fmla="*/ 43 h 44"/>
                  <a:gd name="T12" fmla="*/ 0 w 1"/>
                  <a:gd name="T13" fmla="*/ 44 h 44"/>
                  <a:gd name="T14" fmla="*/ 1 w 1"/>
                  <a:gd name="T15" fmla="*/ 43 h 44"/>
                  <a:gd name="T16" fmla="*/ 1 w 1"/>
                  <a:gd name="T17" fmla="*/ 43 h 44"/>
                  <a:gd name="T18" fmla="*/ 1 w 1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8" name="Line 242"/>
              <p:cNvSpPr>
                <a:spLocks noChangeShapeType="1"/>
              </p:cNvSpPr>
              <p:nvPr/>
            </p:nvSpPr>
            <p:spPr bwMode="auto">
              <a:xfrm>
                <a:off x="1388" y="11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09" name="Freeform 243"/>
              <p:cNvSpPr>
                <a:spLocks/>
              </p:cNvSpPr>
              <p:nvPr/>
            </p:nvSpPr>
            <p:spPr bwMode="auto">
              <a:xfrm>
                <a:off x="1388" y="1107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0" name="Line 244"/>
              <p:cNvSpPr>
                <a:spLocks noChangeShapeType="1"/>
              </p:cNvSpPr>
              <p:nvPr/>
            </p:nvSpPr>
            <p:spPr bwMode="auto">
              <a:xfrm>
                <a:off x="1404" y="11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1" name="Freeform 245"/>
              <p:cNvSpPr>
                <a:spLocks/>
              </p:cNvSpPr>
              <p:nvPr/>
            </p:nvSpPr>
            <p:spPr bwMode="auto">
              <a:xfrm>
                <a:off x="1404" y="1107"/>
                <a:ext cx="1" cy="11"/>
              </a:xfrm>
              <a:custGeom>
                <a:avLst/>
                <a:gdLst>
                  <a:gd name="T0" fmla="*/ 1 w 1"/>
                  <a:gd name="T1" fmla="*/ 2 h 44"/>
                  <a:gd name="T2" fmla="*/ 1 w 1"/>
                  <a:gd name="T3" fmla="*/ 0 h 44"/>
                  <a:gd name="T4" fmla="*/ 0 w 1"/>
                  <a:gd name="T5" fmla="*/ 0 h 44"/>
                  <a:gd name="T6" fmla="*/ 0 w 1"/>
                  <a:gd name="T7" fmla="*/ 0 h 44"/>
                  <a:gd name="T8" fmla="*/ 0 w 1"/>
                  <a:gd name="T9" fmla="*/ 43 h 44"/>
                  <a:gd name="T10" fmla="*/ 0 w 1"/>
                  <a:gd name="T11" fmla="*/ 44 h 44"/>
                  <a:gd name="T12" fmla="*/ 0 w 1"/>
                  <a:gd name="T13" fmla="*/ 44 h 44"/>
                  <a:gd name="T14" fmla="*/ 1 w 1"/>
                  <a:gd name="T15" fmla="*/ 44 h 44"/>
                  <a:gd name="T16" fmla="*/ 1 w 1"/>
                  <a:gd name="T17" fmla="*/ 44 h 44"/>
                  <a:gd name="T18" fmla="*/ 1 w 1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2" name="Line 246"/>
              <p:cNvSpPr>
                <a:spLocks noChangeShapeType="1"/>
              </p:cNvSpPr>
              <p:nvPr/>
            </p:nvSpPr>
            <p:spPr bwMode="auto">
              <a:xfrm>
                <a:off x="1404" y="11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3" name="Freeform 247"/>
              <p:cNvSpPr>
                <a:spLocks/>
              </p:cNvSpPr>
              <p:nvPr/>
            </p:nvSpPr>
            <p:spPr bwMode="auto">
              <a:xfrm>
                <a:off x="1404" y="1118"/>
                <a:ext cx="16" cy="1"/>
              </a:xfrm>
              <a:custGeom>
                <a:avLst/>
                <a:gdLst>
                  <a:gd name="T0" fmla="*/ 2 w 66"/>
                  <a:gd name="T1" fmla="*/ 0 h 3"/>
                  <a:gd name="T2" fmla="*/ 2 w 66"/>
                  <a:gd name="T3" fmla="*/ 0 h 3"/>
                  <a:gd name="T4" fmla="*/ 0 w 66"/>
                  <a:gd name="T5" fmla="*/ 2 h 3"/>
                  <a:gd name="T6" fmla="*/ 2 w 66"/>
                  <a:gd name="T7" fmla="*/ 3 h 3"/>
                  <a:gd name="T8" fmla="*/ 64 w 66"/>
                  <a:gd name="T9" fmla="*/ 3 h 3"/>
                  <a:gd name="T10" fmla="*/ 66 w 66"/>
                  <a:gd name="T11" fmla="*/ 3 h 3"/>
                  <a:gd name="T12" fmla="*/ 66 w 66"/>
                  <a:gd name="T13" fmla="*/ 2 h 3"/>
                  <a:gd name="T14" fmla="*/ 66 w 66"/>
                  <a:gd name="T15" fmla="*/ 0 h 3"/>
                  <a:gd name="T16" fmla="*/ 64 w 66"/>
                  <a:gd name="T17" fmla="*/ 0 h 3"/>
                  <a:gd name="T18" fmla="*/ 2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4" name="Line 248"/>
              <p:cNvSpPr>
                <a:spLocks noChangeShapeType="1"/>
              </p:cNvSpPr>
              <p:nvPr/>
            </p:nvSpPr>
            <p:spPr bwMode="auto">
              <a:xfrm>
                <a:off x="1420" y="11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5" name="Freeform 249"/>
              <p:cNvSpPr>
                <a:spLocks/>
              </p:cNvSpPr>
              <p:nvPr/>
            </p:nvSpPr>
            <p:spPr bwMode="auto">
              <a:xfrm>
                <a:off x="1420" y="1118"/>
                <a:ext cx="1" cy="11"/>
              </a:xfrm>
              <a:custGeom>
                <a:avLst/>
                <a:gdLst>
                  <a:gd name="T0" fmla="*/ 2 w 2"/>
                  <a:gd name="T1" fmla="*/ 2 h 44"/>
                  <a:gd name="T2" fmla="*/ 2 w 2"/>
                  <a:gd name="T3" fmla="*/ 0 h 44"/>
                  <a:gd name="T4" fmla="*/ 1 w 2"/>
                  <a:gd name="T5" fmla="*/ 0 h 44"/>
                  <a:gd name="T6" fmla="*/ 0 w 2"/>
                  <a:gd name="T7" fmla="*/ 0 h 44"/>
                  <a:gd name="T8" fmla="*/ 0 w 2"/>
                  <a:gd name="T9" fmla="*/ 43 h 44"/>
                  <a:gd name="T10" fmla="*/ 0 w 2"/>
                  <a:gd name="T11" fmla="*/ 44 h 44"/>
                  <a:gd name="T12" fmla="*/ 1 w 2"/>
                  <a:gd name="T13" fmla="*/ 44 h 44"/>
                  <a:gd name="T14" fmla="*/ 2 w 2"/>
                  <a:gd name="T15" fmla="*/ 44 h 44"/>
                  <a:gd name="T16" fmla="*/ 2 w 2"/>
                  <a:gd name="T17" fmla="*/ 44 h 44"/>
                  <a:gd name="T18" fmla="*/ 2 w 2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4"/>
                  <a:gd name="T32" fmla="*/ 2 w 2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4">
                    <a:moveTo>
                      <a:pt x="2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6" name="Line 250"/>
              <p:cNvSpPr>
                <a:spLocks noChangeShapeType="1"/>
              </p:cNvSpPr>
              <p:nvPr/>
            </p:nvSpPr>
            <p:spPr bwMode="auto">
              <a:xfrm>
                <a:off x="1420" y="1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7" name="Freeform 251"/>
              <p:cNvSpPr>
                <a:spLocks/>
              </p:cNvSpPr>
              <p:nvPr/>
            </p:nvSpPr>
            <p:spPr bwMode="auto">
              <a:xfrm>
                <a:off x="1420" y="1128"/>
                <a:ext cx="16" cy="1"/>
              </a:xfrm>
              <a:custGeom>
                <a:avLst/>
                <a:gdLst>
                  <a:gd name="T0" fmla="*/ 1 w 66"/>
                  <a:gd name="T1" fmla="*/ 0 h 3"/>
                  <a:gd name="T2" fmla="*/ 0 w 66"/>
                  <a:gd name="T3" fmla="*/ 2 h 3"/>
                  <a:gd name="T4" fmla="*/ 0 w 66"/>
                  <a:gd name="T5" fmla="*/ 2 h 3"/>
                  <a:gd name="T6" fmla="*/ 0 w 66"/>
                  <a:gd name="T7" fmla="*/ 3 h 3"/>
                  <a:gd name="T8" fmla="*/ 63 w 66"/>
                  <a:gd name="T9" fmla="*/ 3 h 3"/>
                  <a:gd name="T10" fmla="*/ 65 w 66"/>
                  <a:gd name="T11" fmla="*/ 3 h 3"/>
                  <a:gd name="T12" fmla="*/ 66 w 66"/>
                  <a:gd name="T13" fmla="*/ 2 h 3"/>
                  <a:gd name="T14" fmla="*/ 65 w 66"/>
                  <a:gd name="T15" fmla="*/ 2 h 3"/>
                  <a:gd name="T16" fmla="*/ 63 w 66"/>
                  <a:gd name="T17" fmla="*/ 0 h 3"/>
                  <a:gd name="T18" fmla="*/ 1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8" name="Line 252"/>
              <p:cNvSpPr>
                <a:spLocks noChangeShapeType="1"/>
              </p:cNvSpPr>
              <p:nvPr/>
            </p:nvSpPr>
            <p:spPr bwMode="auto">
              <a:xfrm>
                <a:off x="1436" y="1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19" name="Freeform 253"/>
              <p:cNvSpPr>
                <a:spLocks/>
              </p:cNvSpPr>
              <p:nvPr/>
            </p:nvSpPr>
            <p:spPr bwMode="auto">
              <a:xfrm>
                <a:off x="1436" y="1128"/>
                <a:ext cx="1" cy="21"/>
              </a:xfrm>
              <a:custGeom>
                <a:avLst/>
                <a:gdLst>
                  <a:gd name="T0" fmla="*/ 3 w 3"/>
                  <a:gd name="T1" fmla="*/ 2 h 85"/>
                  <a:gd name="T2" fmla="*/ 2 w 3"/>
                  <a:gd name="T3" fmla="*/ 2 h 85"/>
                  <a:gd name="T4" fmla="*/ 2 w 3"/>
                  <a:gd name="T5" fmla="*/ 0 h 85"/>
                  <a:gd name="T6" fmla="*/ 0 w 3"/>
                  <a:gd name="T7" fmla="*/ 2 h 85"/>
                  <a:gd name="T8" fmla="*/ 0 w 3"/>
                  <a:gd name="T9" fmla="*/ 85 h 85"/>
                  <a:gd name="T10" fmla="*/ 0 w 3"/>
                  <a:gd name="T11" fmla="*/ 85 h 85"/>
                  <a:gd name="T12" fmla="*/ 2 w 3"/>
                  <a:gd name="T13" fmla="*/ 85 h 85"/>
                  <a:gd name="T14" fmla="*/ 2 w 3"/>
                  <a:gd name="T15" fmla="*/ 85 h 85"/>
                  <a:gd name="T16" fmla="*/ 3 w 3"/>
                  <a:gd name="T17" fmla="*/ 85 h 85"/>
                  <a:gd name="T18" fmla="*/ 3 w 3"/>
                  <a:gd name="T19" fmla="*/ 2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5"/>
                  <a:gd name="T32" fmla="*/ 3 w 3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5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0" name="Line 254"/>
              <p:cNvSpPr>
                <a:spLocks noChangeShapeType="1"/>
              </p:cNvSpPr>
              <p:nvPr/>
            </p:nvSpPr>
            <p:spPr bwMode="auto">
              <a:xfrm>
                <a:off x="1436" y="1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1" name="Freeform 255"/>
              <p:cNvSpPr>
                <a:spLocks/>
              </p:cNvSpPr>
              <p:nvPr/>
            </p:nvSpPr>
            <p:spPr bwMode="auto">
              <a:xfrm>
                <a:off x="1436" y="1149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5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2" name="Line 256"/>
              <p:cNvSpPr>
                <a:spLocks noChangeShapeType="1"/>
              </p:cNvSpPr>
              <p:nvPr/>
            </p:nvSpPr>
            <p:spPr bwMode="auto">
              <a:xfrm>
                <a:off x="1452" y="1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3" name="Freeform 257"/>
              <p:cNvSpPr>
                <a:spLocks/>
              </p:cNvSpPr>
              <p:nvPr/>
            </p:nvSpPr>
            <p:spPr bwMode="auto">
              <a:xfrm>
                <a:off x="1452" y="1149"/>
                <a:ext cx="1" cy="10"/>
              </a:xfrm>
              <a:custGeom>
                <a:avLst/>
                <a:gdLst>
                  <a:gd name="T0" fmla="*/ 0 w 1"/>
                  <a:gd name="T1" fmla="*/ 1 h 42"/>
                  <a:gd name="T2" fmla="*/ 0 w 1"/>
                  <a:gd name="T3" fmla="*/ 0 h 42"/>
                  <a:gd name="T4" fmla="*/ 0 w 1"/>
                  <a:gd name="T5" fmla="*/ 0 h 42"/>
                  <a:gd name="T6" fmla="*/ 0 w 1"/>
                  <a:gd name="T7" fmla="*/ 0 h 42"/>
                  <a:gd name="T8" fmla="*/ 0 w 1"/>
                  <a:gd name="T9" fmla="*/ 42 h 42"/>
                  <a:gd name="T10" fmla="*/ 0 w 1"/>
                  <a:gd name="T11" fmla="*/ 42 h 42"/>
                  <a:gd name="T12" fmla="*/ 0 w 1"/>
                  <a:gd name="T13" fmla="*/ 42 h 42"/>
                  <a:gd name="T14" fmla="*/ 0 w 1"/>
                  <a:gd name="T15" fmla="*/ 42 h 42"/>
                  <a:gd name="T16" fmla="*/ 0 w 1"/>
                  <a:gd name="T17" fmla="*/ 42 h 42"/>
                  <a:gd name="T18" fmla="*/ 0 w 1"/>
                  <a:gd name="T19" fmla="*/ 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2"/>
                  <a:gd name="T32" fmla="*/ 1 w 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2">
                    <a:moveTo>
                      <a:pt x="0" y="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4" name="Line 258"/>
              <p:cNvSpPr>
                <a:spLocks noChangeShapeType="1"/>
              </p:cNvSpPr>
              <p:nvPr/>
            </p:nvSpPr>
            <p:spPr bwMode="auto">
              <a:xfrm>
                <a:off x="1452" y="1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5" name="Freeform 259"/>
              <p:cNvSpPr>
                <a:spLocks/>
              </p:cNvSpPr>
              <p:nvPr/>
            </p:nvSpPr>
            <p:spPr bwMode="auto">
              <a:xfrm>
                <a:off x="1451" y="1159"/>
                <a:ext cx="17" cy="1"/>
              </a:xfrm>
              <a:custGeom>
                <a:avLst/>
                <a:gdLst>
                  <a:gd name="T0" fmla="*/ 1 w 65"/>
                  <a:gd name="T1" fmla="*/ 0 h 1"/>
                  <a:gd name="T2" fmla="*/ 1 w 65"/>
                  <a:gd name="T3" fmla="*/ 1 h 1"/>
                  <a:gd name="T4" fmla="*/ 0 w 65"/>
                  <a:gd name="T5" fmla="*/ 1 h 1"/>
                  <a:gd name="T6" fmla="*/ 1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1 h 1"/>
                  <a:gd name="T16" fmla="*/ 64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6" name="Line 260"/>
              <p:cNvSpPr>
                <a:spLocks noChangeShapeType="1"/>
              </p:cNvSpPr>
              <p:nvPr/>
            </p:nvSpPr>
            <p:spPr bwMode="auto">
              <a:xfrm>
                <a:off x="1468" y="1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7" name="Freeform 261"/>
              <p:cNvSpPr>
                <a:spLocks/>
              </p:cNvSpPr>
              <p:nvPr/>
            </p:nvSpPr>
            <p:spPr bwMode="auto">
              <a:xfrm>
                <a:off x="1467" y="1159"/>
                <a:ext cx="1" cy="11"/>
              </a:xfrm>
              <a:custGeom>
                <a:avLst/>
                <a:gdLst>
                  <a:gd name="T0" fmla="*/ 1 w 1"/>
                  <a:gd name="T1" fmla="*/ 1 h 44"/>
                  <a:gd name="T2" fmla="*/ 1 w 1"/>
                  <a:gd name="T3" fmla="*/ 1 h 44"/>
                  <a:gd name="T4" fmla="*/ 1 w 1"/>
                  <a:gd name="T5" fmla="*/ 0 h 44"/>
                  <a:gd name="T6" fmla="*/ 0 w 1"/>
                  <a:gd name="T7" fmla="*/ 1 h 44"/>
                  <a:gd name="T8" fmla="*/ 0 w 1"/>
                  <a:gd name="T9" fmla="*/ 42 h 44"/>
                  <a:gd name="T10" fmla="*/ 0 w 1"/>
                  <a:gd name="T11" fmla="*/ 44 h 44"/>
                  <a:gd name="T12" fmla="*/ 1 w 1"/>
                  <a:gd name="T13" fmla="*/ 44 h 44"/>
                  <a:gd name="T14" fmla="*/ 1 w 1"/>
                  <a:gd name="T15" fmla="*/ 44 h 44"/>
                  <a:gd name="T16" fmla="*/ 1 w 1"/>
                  <a:gd name="T17" fmla="*/ 42 h 44"/>
                  <a:gd name="T18" fmla="*/ 1 w 1"/>
                  <a:gd name="T19" fmla="*/ 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8" name="Line 262"/>
              <p:cNvSpPr>
                <a:spLocks noChangeShapeType="1"/>
              </p:cNvSpPr>
              <p:nvPr/>
            </p:nvSpPr>
            <p:spPr bwMode="auto">
              <a:xfrm>
                <a:off x="1468" y="11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29" name="Freeform 263"/>
              <p:cNvSpPr>
                <a:spLocks/>
              </p:cNvSpPr>
              <p:nvPr/>
            </p:nvSpPr>
            <p:spPr bwMode="auto">
              <a:xfrm>
                <a:off x="1467" y="1169"/>
                <a:ext cx="64" cy="1"/>
              </a:xfrm>
              <a:custGeom>
                <a:avLst/>
                <a:gdLst>
                  <a:gd name="T0" fmla="*/ 1 w 255"/>
                  <a:gd name="T1" fmla="*/ 0 h 3"/>
                  <a:gd name="T2" fmla="*/ 0 w 255"/>
                  <a:gd name="T3" fmla="*/ 0 h 3"/>
                  <a:gd name="T4" fmla="*/ 0 w 255"/>
                  <a:gd name="T5" fmla="*/ 1 h 3"/>
                  <a:gd name="T6" fmla="*/ 0 w 255"/>
                  <a:gd name="T7" fmla="*/ 3 h 3"/>
                  <a:gd name="T8" fmla="*/ 252 w 255"/>
                  <a:gd name="T9" fmla="*/ 3 h 3"/>
                  <a:gd name="T10" fmla="*/ 255 w 255"/>
                  <a:gd name="T11" fmla="*/ 3 h 3"/>
                  <a:gd name="T12" fmla="*/ 255 w 255"/>
                  <a:gd name="T13" fmla="*/ 1 h 3"/>
                  <a:gd name="T14" fmla="*/ 255 w 255"/>
                  <a:gd name="T15" fmla="*/ 0 h 3"/>
                  <a:gd name="T16" fmla="*/ 254 w 255"/>
                  <a:gd name="T17" fmla="*/ 0 h 3"/>
                  <a:gd name="T18" fmla="*/ 1 w 25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3"/>
                  <a:gd name="T32" fmla="*/ 255 w 25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52" y="3"/>
                    </a:lnTo>
                    <a:lnTo>
                      <a:pt x="255" y="3"/>
                    </a:lnTo>
                    <a:lnTo>
                      <a:pt x="255" y="1"/>
                    </a:lnTo>
                    <a:lnTo>
                      <a:pt x="255" y="0"/>
                    </a:lnTo>
                    <a:lnTo>
                      <a:pt x="25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0" name="Line 264"/>
              <p:cNvSpPr>
                <a:spLocks noChangeShapeType="1"/>
              </p:cNvSpPr>
              <p:nvPr/>
            </p:nvSpPr>
            <p:spPr bwMode="auto">
              <a:xfrm>
                <a:off x="1531" y="11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1" name="Freeform 265"/>
              <p:cNvSpPr>
                <a:spLocks/>
              </p:cNvSpPr>
              <p:nvPr/>
            </p:nvSpPr>
            <p:spPr bwMode="auto">
              <a:xfrm>
                <a:off x="1531" y="1169"/>
                <a:ext cx="1" cy="11"/>
              </a:xfrm>
              <a:custGeom>
                <a:avLst/>
                <a:gdLst>
                  <a:gd name="T0" fmla="*/ 1 w 1"/>
                  <a:gd name="T1" fmla="*/ 1 h 44"/>
                  <a:gd name="T2" fmla="*/ 1 w 1"/>
                  <a:gd name="T3" fmla="*/ 0 h 44"/>
                  <a:gd name="T4" fmla="*/ 0 w 1"/>
                  <a:gd name="T5" fmla="*/ 0 h 44"/>
                  <a:gd name="T6" fmla="*/ 0 w 1"/>
                  <a:gd name="T7" fmla="*/ 0 h 44"/>
                  <a:gd name="T8" fmla="*/ 0 w 1"/>
                  <a:gd name="T9" fmla="*/ 42 h 44"/>
                  <a:gd name="T10" fmla="*/ 0 w 1"/>
                  <a:gd name="T11" fmla="*/ 44 h 44"/>
                  <a:gd name="T12" fmla="*/ 0 w 1"/>
                  <a:gd name="T13" fmla="*/ 44 h 44"/>
                  <a:gd name="T14" fmla="*/ 1 w 1"/>
                  <a:gd name="T15" fmla="*/ 44 h 44"/>
                  <a:gd name="T16" fmla="*/ 1 w 1"/>
                  <a:gd name="T17" fmla="*/ 44 h 44"/>
                  <a:gd name="T18" fmla="*/ 1 w 1"/>
                  <a:gd name="T19" fmla="*/ 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2" name="Line 266"/>
              <p:cNvSpPr>
                <a:spLocks noChangeShapeType="1"/>
              </p:cNvSpPr>
              <p:nvPr/>
            </p:nvSpPr>
            <p:spPr bwMode="auto">
              <a:xfrm>
                <a:off x="1531" y="1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3" name="Freeform 267"/>
              <p:cNvSpPr>
                <a:spLocks/>
              </p:cNvSpPr>
              <p:nvPr/>
            </p:nvSpPr>
            <p:spPr bwMode="auto">
              <a:xfrm>
                <a:off x="1531" y="1179"/>
                <a:ext cx="16" cy="1"/>
              </a:xfrm>
              <a:custGeom>
                <a:avLst/>
                <a:gdLst>
                  <a:gd name="T0" fmla="*/ 2 w 67"/>
                  <a:gd name="T1" fmla="*/ 0 h 3"/>
                  <a:gd name="T2" fmla="*/ 2 w 67"/>
                  <a:gd name="T3" fmla="*/ 0 h 3"/>
                  <a:gd name="T4" fmla="*/ 0 w 67"/>
                  <a:gd name="T5" fmla="*/ 1 h 3"/>
                  <a:gd name="T6" fmla="*/ 2 w 67"/>
                  <a:gd name="T7" fmla="*/ 3 h 3"/>
                  <a:gd name="T8" fmla="*/ 64 w 67"/>
                  <a:gd name="T9" fmla="*/ 3 h 3"/>
                  <a:gd name="T10" fmla="*/ 67 w 67"/>
                  <a:gd name="T11" fmla="*/ 3 h 3"/>
                  <a:gd name="T12" fmla="*/ 67 w 67"/>
                  <a:gd name="T13" fmla="*/ 1 h 3"/>
                  <a:gd name="T14" fmla="*/ 67 w 67"/>
                  <a:gd name="T15" fmla="*/ 0 h 3"/>
                  <a:gd name="T16" fmla="*/ 64 w 67"/>
                  <a:gd name="T17" fmla="*/ 0 h 3"/>
                  <a:gd name="T18" fmla="*/ 2 w 6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"/>
                  <a:gd name="T32" fmla="*/ 67 w 6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4" name="Line 268"/>
              <p:cNvSpPr>
                <a:spLocks noChangeShapeType="1"/>
              </p:cNvSpPr>
              <p:nvPr/>
            </p:nvSpPr>
            <p:spPr bwMode="auto">
              <a:xfrm>
                <a:off x="1547" y="11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5" name="Freeform 269"/>
              <p:cNvSpPr>
                <a:spLocks/>
              </p:cNvSpPr>
              <p:nvPr/>
            </p:nvSpPr>
            <p:spPr bwMode="auto">
              <a:xfrm>
                <a:off x="1547" y="1179"/>
                <a:ext cx="1" cy="22"/>
              </a:xfrm>
              <a:custGeom>
                <a:avLst/>
                <a:gdLst>
                  <a:gd name="T0" fmla="*/ 3 w 3"/>
                  <a:gd name="T1" fmla="*/ 1 h 85"/>
                  <a:gd name="T2" fmla="*/ 3 w 3"/>
                  <a:gd name="T3" fmla="*/ 0 h 85"/>
                  <a:gd name="T4" fmla="*/ 1 w 3"/>
                  <a:gd name="T5" fmla="*/ 0 h 85"/>
                  <a:gd name="T6" fmla="*/ 0 w 3"/>
                  <a:gd name="T7" fmla="*/ 0 h 85"/>
                  <a:gd name="T8" fmla="*/ 0 w 3"/>
                  <a:gd name="T9" fmla="*/ 83 h 85"/>
                  <a:gd name="T10" fmla="*/ 0 w 3"/>
                  <a:gd name="T11" fmla="*/ 85 h 85"/>
                  <a:gd name="T12" fmla="*/ 1 w 3"/>
                  <a:gd name="T13" fmla="*/ 85 h 85"/>
                  <a:gd name="T14" fmla="*/ 3 w 3"/>
                  <a:gd name="T15" fmla="*/ 85 h 85"/>
                  <a:gd name="T16" fmla="*/ 3 w 3"/>
                  <a:gd name="T17" fmla="*/ 85 h 85"/>
                  <a:gd name="T18" fmla="*/ 3 w 3"/>
                  <a:gd name="T19" fmla="*/ 1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5"/>
                  <a:gd name="T32" fmla="*/ 3 w 3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5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3" y="8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6" name="Line 270"/>
              <p:cNvSpPr>
                <a:spLocks noChangeShapeType="1"/>
              </p:cNvSpPr>
              <p:nvPr/>
            </p:nvSpPr>
            <p:spPr bwMode="auto">
              <a:xfrm>
                <a:off x="1547" y="12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7" name="Freeform 271"/>
              <p:cNvSpPr>
                <a:spLocks/>
              </p:cNvSpPr>
              <p:nvPr/>
            </p:nvSpPr>
            <p:spPr bwMode="auto">
              <a:xfrm>
                <a:off x="1547" y="1200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4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8" name="Line 272"/>
              <p:cNvSpPr>
                <a:spLocks noChangeShapeType="1"/>
              </p:cNvSpPr>
              <p:nvPr/>
            </p:nvSpPr>
            <p:spPr bwMode="auto">
              <a:xfrm>
                <a:off x="1563" y="12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39" name="Freeform 273"/>
              <p:cNvSpPr>
                <a:spLocks/>
              </p:cNvSpPr>
              <p:nvPr/>
            </p:nvSpPr>
            <p:spPr bwMode="auto">
              <a:xfrm>
                <a:off x="1562" y="1200"/>
                <a:ext cx="1" cy="42"/>
              </a:xfrm>
              <a:custGeom>
                <a:avLst/>
                <a:gdLst>
                  <a:gd name="T0" fmla="*/ 2 w 2"/>
                  <a:gd name="T1" fmla="*/ 2 h 167"/>
                  <a:gd name="T2" fmla="*/ 1 w 2"/>
                  <a:gd name="T3" fmla="*/ 0 h 167"/>
                  <a:gd name="T4" fmla="*/ 1 w 2"/>
                  <a:gd name="T5" fmla="*/ 0 h 167"/>
                  <a:gd name="T6" fmla="*/ 0 w 2"/>
                  <a:gd name="T7" fmla="*/ 0 h 167"/>
                  <a:gd name="T8" fmla="*/ 0 w 2"/>
                  <a:gd name="T9" fmla="*/ 166 h 167"/>
                  <a:gd name="T10" fmla="*/ 0 w 2"/>
                  <a:gd name="T11" fmla="*/ 167 h 167"/>
                  <a:gd name="T12" fmla="*/ 1 w 2"/>
                  <a:gd name="T13" fmla="*/ 167 h 167"/>
                  <a:gd name="T14" fmla="*/ 1 w 2"/>
                  <a:gd name="T15" fmla="*/ 167 h 167"/>
                  <a:gd name="T16" fmla="*/ 2 w 2"/>
                  <a:gd name="T17" fmla="*/ 167 h 167"/>
                  <a:gd name="T18" fmla="*/ 2 w 2"/>
                  <a:gd name="T19" fmla="*/ 2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67"/>
                  <a:gd name="T32" fmla="*/ 2 w 2"/>
                  <a:gd name="T33" fmla="*/ 167 h 1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67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7"/>
                    </a:lnTo>
                    <a:lnTo>
                      <a:pt x="2" y="16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0" name="Line 274"/>
              <p:cNvSpPr>
                <a:spLocks noChangeShapeType="1"/>
              </p:cNvSpPr>
              <p:nvPr/>
            </p:nvSpPr>
            <p:spPr bwMode="auto">
              <a:xfrm>
                <a:off x="1563" y="1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1" name="Freeform 275"/>
              <p:cNvSpPr>
                <a:spLocks/>
              </p:cNvSpPr>
              <p:nvPr/>
            </p:nvSpPr>
            <p:spPr bwMode="auto">
              <a:xfrm>
                <a:off x="1562" y="1241"/>
                <a:ext cx="17" cy="1"/>
              </a:xfrm>
              <a:custGeom>
                <a:avLst/>
                <a:gdLst>
                  <a:gd name="T0" fmla="*/ 1 w 65"/>
                  <a:gd name="T1" fmla="*/ 0 h 3"/>
                  <a:gd name="T2" fmla="*/ 0 w 65"/>
                  <a:gd name="T3" fmla="*/ 2 h 3"/>
                  <a:gd name="T4" fmla="*/ 0 w 65"/>
                  <a:gd name="T5" fmla="*/ 2 h 3"/>
                  <a:gd name="T6" fmla="*/ 0 w 65"/>
                  <a:gd name="T7" fmla="*/ 3 h 3"/>
                  <a:gd name="T8" fmla="*/ 63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2 h 3"/>
                  <a:gd name="T16" fmla="*/ 65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2" name="Line 276"/>
              <p:cNvSpPr>
                <a:spLocks noChangeShapeType="1"/>
              </p:cNvSpPr>
              <p:nvPr/>
            </p:nvSpPr>
            <p:spPr bwMode="auto">
              <a:xfrm>
                <a:off x="1579" y="1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3" name="Freeform 277"/>
              <p:cNvSpPr>
                <a:spLocks/>
              </p:cNvSpPr>
              <p:nvPr/>
            </p:nvSpPr>
            <p:spPr bwMode="auto">
              <a:xfrm>
                <a:off x="1579" y="1241"/>
                <a:ext cx="1" cy="11"/>
              </a:xfrm>
              <a:custGeom>
                <a:avLst/>
                <a:gdLst>
                  <a:gd name="T0" fmla="*/ 0 w 1"/>
                  <a:gd name="T1" fmla="*/ 2 h 44"/>
                  <a:gd name="T2" fmla="*/ 0 w 1"/>
                  <a:gd name="T3" fmla="*/ 2 h 44"/>
                  <a:gd name="T4" fmla="*/ 0 w 1"/>
                  <a:gd name="T5" fmla="*/ 0 h 44"/>
                  <a:gd name="T6" fmla="*/ 0 w 1"/>
                  <a:gd name="T7" fmla="*/ 2 h 44"/>
                  <a:gd name="T8" fmla="*/ 0 w 1"/>
                  <a:gd name="T9" fmla="*/ 44 h 44"/>
                  <a:gd name="T10" fmla="*/ 0 w 1"/>
                  <a:gd name="T11" fmla="*/ 44 h 44"/>
                  <a:gd name="T12" fmla="*/ 0 w 1"/>
                  <a:gd name="T13" fmla="*/ 44 h 44"/>
                  <a:gd name="T14" fmla="*/ 0 w 1"/>
                  <a:gd name="T15" fmla="*/ 44 h 44"/>
                  <a:gd name="T16" fmla="*/ 0 w 1"/>
                  <a:gd name="T17" fmla="*/ 44 h 44"/>
                  <a:gd name="T18" fmla="*/ 0 w 1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4" name="Line 278"/>
              <p:cNvSpPr>
                <a:spLocks noChangeShapeType="1"/>
              </p:cNvSpPr>
              <p:nvPr/>
            </p:nvSpPr>
            <p:spPr bwMode="auto">
              <a:xfrm>
                <a:off x="1579" y="12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5" name="Freeform 279"/>
              <p:cNvSpPr>
                <a:spLocks/>
              </p:cNvSpPr>
              <p:nvPr/>
            </p:nvSpPr>
            <p:spPr bwMode="auto">
              <a:xfrm>
                <a:off x="1578" y="1252"/>
                <a:ext cx="17" cy="1"/>
              </a:xfrm>
              <a:custGeom>
                <a:avLst/>
                <a:gdLst>
                  <a:gd name="T0" fmla="*/ 2 w 65"/>
                  <a:gd name="T1" fmla="*/ 0 h 1"/>
                  <a:gd name="T2" fmla="*/ 2 w 65"/>
                  <a:gd name="T3" fmla="*/ 0 h 1"/>
                  <a:gd name="T4" fmla="*/ 0 w 65"/>
                  <a:gd name="T5" fmla="*/ 1 h 1"/>
                  <a:gd name="T6" fmla="*/ 2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6" name="Line 280"/>
              <p:cNvSpPr>
                <a:spLocks noChangeShapeType="1"/>
              </p:cNvSpPr>
              <p:nvPr/>
            </p:nvSpPr>
            <p:spPr bwMode="auto">
              <a:xfrm>
                <a:off x="1595" y="12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7" name="Freeform 281"/>
              <p:cNvSpPr>
                <a:spLocks/>
              </p:cNvSpPr>
              <p:nvPr/>
            </p:nvSpPr>
            <p:spPr bwMode="auto">
              <a:xfrm>
                <a:off x="1594" y="1252"/>
                <a:ext cx="1" cy="42"/>
              </a:xfrm>
              <a:custGeom>
                <a:avLst/>
                <a:gdLst>
                  <a:gd name="T0" fmla="*/ 1 w 1"/>
                  <a:gd name="T1" fmla="*/ 1 h 166"/>
                  <a:gd name="T2" fmla="*/ 1 w 1"/>
                  <a:gd name="T3" fmla="*/ 0 h 166"/>
                  <a:gd name="T4" fmla="*/ 1 w 1"/>
                  <a:gd name="T5" fmla="*/ 0 h 166"/>
                  <a:gd name="T6" fmla="*/ 0 w 1"/>
                  <a:gd name="T7" fmla="*/ 0 h 166"/>
                  <a:gd name="T8" fmla="*/ 0 w 1"/>
                  <a:gd name="T9" fmla="*/ 165 h 166"/>
                  <a:gd name="T10" fmla="*/ 0 w 1"/>
                  <a:gd name="T11" fmla="*/ 166 h 166"/>
                  <a:gd name="T12" fmla="*/ 1 w 1"/>
                  <a:gd name="T13" fmla="*/ 166 h 166"/>
                  <a:gd name="T14" fmla="*/ 1 w 1"/>
                  <a:gd name="T15" fmla="*/ 166 h 166"/>
                  <a:gd name="T16" fmla="*/ 1 w 1"/>
                  <a:gd name="T17" fmla="*/ 166 h 166"/>
                  <a:gd name="T18" fmla="*/ 1 w 1"/>
                  <a:gd name="T19" fmla="*/ 1 h 1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66"/>
                  <a:gd name="T32" fmla="*/ 1 w 1"/>
                  <a:gd name="T33" fmla="*/ 166 h 1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66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8" name="Line 282"/>
              <p:cNvSpPr>
                <a:spLocks noChangeShapeType="1"/>
              </p:cNvSpPr>
              <p:nvPr/>
            </p:nvSpPr>
            <p:spPr bwMode="auto">
              <a:xfrm>
                <a:off x="1595" y="1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49" name="Freeform 283"/>
              <p:cNvSpPr>
                <a:spLocks/>
              </p:cNvSpPr>
              <p:nvPr/>
            </p:nvSpPr>
            <p:spPr bwMode="auto">
              <a:xfrm>
                <a:off x="1594" y="1293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0" name="Line 284"/>
              <p:cNvSpPr>
                <a:spLocks noChangeShapeType="1"/>
              </p:cNvSpPr>
              <p:nvPr/>
            </p:nvSpPr>
            <p:spPr bwMode="auto">
              <a:xfrm>
                <a:off x="1610" y="1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1" name="Freeform 285"/>
              <p:cNvSpPr>
                <a:spLocks/>
              </p:cNvSpPr>
              <p:nvPr/>
            </p:nvSpPr>
            <p:spPr bwMode="auto">
              <a:xfrm>
                <a:off x="1610" y="1293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0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2" name="Line 286"/>
              <p:cNvSpPr>
                <a:spLocks noChangeShapeType="1"/>
              </p:cNvSpPr>
              <p:nvPr/>
            </p:nvSpPr>
            <p:spPr bwMode="auto">
              <a:xfrm>
                <a:off x="1626" y="1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3" name="Freeform 287"/>
              <p:cNvSpPr>
                <a:spLocks/>
              </p:cNvSpPr>
              <p:nvPr/>
            </p:nvSpPr>
            <p:spPr bwMode="auto">
              <a:xfrm>
                <a:off x="1626" y="1293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2 w 65"/>
                  <a:gd name="T9" fmla="*/ 2 h 2"/>
                  <a:gd name="T10" fmla="*/ 63 w 65"/>
                  <a:gd name="T11" fmla="*/ 2 h 2"/>
                  <a:gd name="T12" fmla="*/ 65 w 65"/>
                  <a:gd name="T13" fmla="*/ 1 h 2"/>
                  <a:gd name="T14" fmla="*/ 63 w 65"/>
                  <a:gd name="T15" fmla="*/ 0 h 2"/>
                  <a:gd name="T16" fmla="*/ 63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4" name="Line 288"/>
              <p:cNvSpPr>
                <a:spLocks noChangeShapeType="1"/>
              </p:cNvSpPr>
              <p:nvPr/>
            </p:nvSpPr>
            <p:spPr bwMode="auto">
              <a:xfrm>
                <a:off x="1642" y="1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5" name="Freeform 289"/>
              <p:cNvSpPr>
                <a:spLocks/>
              </p:cNvSpPr>
              <p:nvPr/>
            </p:nvSpPr>
            <p:spPr bwMode="auto">
              <a:xfrm>
                <a:off x="1642" y="1293"/>
                <a:ext cx="1" cy="11"/>
              </a:xfrm>
              <a:custGeom>
                <a:avLst/>
                <a:gdLst>
                  <a:gd name="T0" fmla="*/ 2 w 2"/>
                  <a:gd name="T1" fmla="*/ 1 h 43"/>
                  <a:gd name="T2" fmla="*/ 0 w 2"/>
                  <a:gd name="T3" fmla="*/ 0 h 43"/>
                  <a:gd name="T4" fmla="*/ 0 w 2"/>
                  <a:gd name="T5" fmla="*/ 0 h 43"/>
                  <a:gd name="T6" fmla="*/ 0 w 2"/>
                  <a:gd name="T7" fmla="*/ 0 h 43"/>
                  <a:gd name="T8" fmla="*/ 0 w 2"/>
                  <a:gd name="T9" fmla="*/ 42 h 43"/>
                  <a:gd name="T10" fmla="*/ 0 w 2"/>
                  <a:gd name="T11" fmla="*/ 43 h 43"/>
                  <a:gd name="T12" fmla="*/ 0 w 2"/>
                  <a:gd name="T13" fmla="*/ 43 h 43"/>
                  <a:gd name="T14" fmla="*/ 0 w 2"/>
                  <a:gd name="T15" fmla="*/ 43 h 43"/>
                  <a:gd name="T16" fmla="*/ 2 w 2"/>
                  <a:gd name="T17" fmla="*/ 43 h 43"/>
                  <a:gd name="T18" fmla="*/ 2 w 2"/>
                  <a:gd name="T19" fmla="*/ 1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6" name="Line 290"/>
              <p:cNvSpPr>
                <a:spLocks noChangeShapeType="1"/>
              </p:cNvSpPr>
              <p:nvPr/>
            </p:nvSpPr>
            <p:spPr bwMode="auto">
              <a:xfrm>
                <a:off x="1642" y="13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7" name="Freeform 291"/>
              <p:cNvSpPr>
                <a:spLocks/>
              </p:cNvSpPr>
              <p:nvPr/>
            </p:nvSpPr>
            <p:spPr bwMode="auto">
              <a:xfrm>
                <a:off x="1642" y="1303"/>
                <a:ext cx="16" cy="1"/>
              </a:xfrm>
              <a:custGeom>
                <a:avLst/>
                <a:gdLst>
                  <a:gd name="T0" fmla="*/ 0 w 64"/>
                  <a:gd name="T1" fmla="*/ 0 h 2"/>
                  <a:gd name="T2" fmla="*/ 0 w 64"/>
                  <a:gd name="T3" fmla="*/ 1 h 2"/>
                  <a:gd name="T4" fmla="*/ 0 w 64"/>
                  <a:gd name="T5" fmla="*/ 1 h 2"/>
                  <a:gd name="T6" fmla="*/ 0 w 64"/>
                  <a:gd name="T7" fmla="*/ 2 h 2"/>
                  <a:gd name="T8" fmla="*/ 63 w 64"/>
                  <a:gd name="T9" fmla="*/ 2 h 2"/>
                  <a:gd name="T10" fmla="*/ 64 w 64"/>
                  <a:gd name="T11" fmla="*/ 2 h 2"/>
                  <a:gd name="T12" fmla="*/ 64 w 64"/>
                  <a:gd name="T13" fmla="*/ 1 h 2"/>
                  <a:gd name="T14" fmla="*/ 64 w 64"/>
                  <a:gd name="T15" fmla="*/ 1 h 2"/>
                  <a:gd name="T16" fmla="*/ 64 w 64"/>
                  <a:gd name="T17" fmla="*/ 0 h 2"/>
                  <a:gd name="T18" fmla="*/ 0 w 6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"/>
                  <a:gd name="T32" fmla="*/ 64 w 6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8" name="Line 292"/>
              <p:cNvSpPr>
                <a:spLocks noChangeShapeType="1"/>
              </p:cNvSpPr>
              <p:nvPr/>
            </p:nvSpPr>
            <p:spPr bwMode="auto">
              <a:xfrm>
                <a:off x="1658" y="13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59" name="Freeform 293"/>
              <p:cNvSpPr>
                <a:spLocks/>
              </p:cNvSpPr>
              <p:nvPr/>
            </p:nvSpPr>
            <p:spPr bwMode="auto">
              <a:xfrm>
                <a:off x="1657" y="1303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1 w 66"/>
                  <a:gd name="T3" fmla="*/ 1 h 2"/>
                  <a:gd name="T4" fmla="*/ 0 w 66"/>
                  <a:gd name="T5" fmla="*/ 1 h 2"/>
                  <a:gd name="T6" fmla="*/ 1 w 66"/>
                  <a:gd name="T7" fmla="*/ 2 h 2"/>
                  <a:gd name="T8" fmla="*/ 63 w 66"/>
                  <a:gd name="T9" fmla="*/ 2 h 2"/>
                  <a:gd name="T10" fmla="*/ 66 w 66"/>
                  <a:gd name="T11" fmla="*/ 2 h 2"/>
                  <a:gd name="T12" fmla="*/ 66 w 66"/>
                  <a:gd name="T13" fmla="*/ 1 h 2"/>
                  <a:gd name="T14" fmla="*/ 66 w 66"/>
                  <a:gd name="T15" fmla="*/ 1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0" name="Line 294"/>
              <p:cNvSpPr>
                <a:spLocks noChangeShapeType="1"/>
              </p:cNvSpPr>
              <p:nvPr/>
            </p:nvSpPr>
            <p:spPr bwMode="auto">
              <a:xfrm>
                <a:off x="1674" y="13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1" name="Freeform 295"/>
              <p:cNvSpPr>
                <a:spLocks/>
              </p:cNvSpPr>
              <p:nvPr/>
            </p:nvSpPr>
            <p:spPr bwMode="auto">
              <a:xfrm>
                <a:off x="1673" y="1303"/>
                <a:ext cx="1" cy="11"/>
              </a:xfrm>
              <a:custGeom>
                <a:avLst/>
                <a:gdLst>
                  <a:gd name="T0" fmla="*/ 3 w 3"/>
                  <a:gd name="T1" fmla="*/ 1 h 43"/>
                  <a:gd name="T2" fmla="*/ 3 w 3"/>
                  <a:gd name="T3" fmla="*/ 1 h 43"/>
                  <a:gd name="T4" fmla="*/ 2 w 3"/>
                  <a:gd name="T5" fmla="*/ 0 h 43"/>
                  <a:gd name="T6" fmla="*/ 0 w 3"/>
                  <a:gd name="T7" fmla="*/ 1 h 43"/>
                  <a:gd name="T8" fmla="*/ 0 w 3"/>
                  <a:gd name="T9" fmla="*/ 43 h 43"/>
                  <a:gd name="T10" fmla="*/ 0 w 3"/>
                  <a:gd name="T11" fmla="*/ 43 h 43"/>
                  <a:gd name="T12" fmla="*/ 2 w 3"/>
                  <a:gd name="T13" fmla="*/ 43 h 43"/>
                  <a:gd name="T14" fmla="*/ 3 w 3"/>
                  <a:gd name="T15" fmla="*/ 43 h 43"/>
                  <a:gd name="T16" fmla="*/ 3 w 3"/>
                  <a:gd name="T17" fmla="*/ 43 h 43"/>
                  <a:gd name="T18" fmla="*/ 3 w 3"/>
                  <a:gd name="T19" fmla="*/ 1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3"/>
                  <a:gd name="T32" fmla="*/ 3 w 3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2" name="Line 296"/>
              <p:cNvSpPr>
                <a:spLocks noChangeShapeType="1"/>
              </p:cNvSpPr>
              <p:nvPr/>
            </p:nvSpPr>
            <p:spPr bwMode="auto">
              <a:xfrm>
                <a:off x="1674" y="13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3" name="Freeform 297"/>
              <p:cNvSpPr>
                <a:spLocks/>
              </p:cNvSpPr>
              <p:nvPr/>
            </p:nvSpPr>
            <p:spPr bwMode="auto">
              <a:xfrm>
                <a:off x="1673" y="1314"/>
                <a:ext cx="17" cy="1"/>
              </a:xfrm>
              <a:custGeom>
                <a:avLst/>
                <a:gdLst>
                  <a:gd name="T0" fmla="*/ 2 w 66"/>
                  <a:gd name="T1" fmla="*/ 0 h 1"/>
                  <a:gd name="T2" fmla="*/ 0 w 66"/>
                  <a:gd name="T3" fmla="*/ 0 h 1"/>
                  <a:gd name="T4" fmla="*/ 0 w 66"/>
                  <a:gd name="T5" fmla="*/ 1 h 1"/>
                  <a:gd name="T6" fmla="*/ 0 w 66"/>
                  <a:gd name="T7" fmla="*/ 1 h 1"/>
                  <a:gd name="T8" fmla="*/ 64 w 66"/>
                  <a:gd name="T9" fmla="*/ 1 h 1"/>
                  <a:gd name="T10" fmla="*/ 65 w 66"/>
                  <a:gd name="T11" fmla="*/ 1 h 1"/>
                  <a:gd name="T12" fmla="*/ 66 w 66"/>
                  <a:gd name="T13" fmla="*/ 1 h 1"/>
                  <a:gd name="T14" fmla="*/ 65 w 66"/>
                  <a:gd name="T15" fmla="*/ 0 h 1"/>
                  <a:gd name="T16" fmla="*/ 64 w 66"/>
                  <a:gd name="T17" fmla="*/ 0 h 1"/>
                  <a:gd name="T18" fmla="*/ 2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4" name="Line 298"/>
              <p:cNvSpPr>
                <a:spLocks noChangeShapeType="1"/>
              </p:cNvSpPr>
              <p:nvPr/>
            </p:nvSpPr>
            <p:spPr bwMode="auto">
              <a:xfrm>
                <a:off x="1690" y="13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5" name="Freeform 299"/>
              <p:cNvSpPr>
                <a:spLocks/>
              </p:cNvSpPr>
              <p:nvPr/>
            </p:nvSpPr>
            <p:spPr bwMode="auto">
              <a:xfrm>
                <a:off x="1689" y="1314"/>
                <a:ext cx="1" cy="21"/>
              </a:xfrm>
              <a:custGeom>
                <a:avLst/>
                <a:gdLst>
                  <a:gd name="T0" fmla="*/ 2 w 2"/>
                  <a:gd name="T1" fmla="*/ 1 h 85"/>
                  <a:gd name="T2" fmla="*/ 1 w 2"/>
                  <a:gd name="T3" fmla="*/ 0 h 85"/>
                  <a:gd name="T4" fmla="*/ 1 w 2"/>
                  <a:gd name="T5" fmla="*/ 0 h 85"/>
                  <a:gd name="T6" fmla="*/ 0 w 2"/>
                  <a:gd name="T7" fmla="*/ 0 h 85"/>
                  <a:gd name="T8" fmla="*/ 0 w 2"/>
                  <a:gd name="T9" fmla="*/ 83 h 85"/>
                  <a:gd name="T10" fmla="*/ 0 w 2"/>
                  <a:gd name="T11" fmla="*/ 85 h 85"/>
                  <a:gd name="T12" fmla="*/ 1 w 2"/>
                  <a:gd name="T13" fmla="*/ 85 h 85"/>
                  <a:gd name="T14" fmla="*/ 1 w 2"/>
                  <a:gd name="T15" fmla="*/ 85 h 85"/>
                  <a:gd name="T16" fmla="*/ 2 w 2"/>
                  <a:gd name="T17" fmla="*/ 85 h 85"/>
                  <a:gd name="T18" fmla="*/ 2 w 2"/>
                  <a:gd name="T19" fmla="*/ 1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5"/>
                  <a:gd name="T32" fmla="*/ 2 w 2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5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2" y="8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6" name="Line 300"/>
              <p:cNvSpPr>
                <a:spLocks noChangeShapeType="1"/>
              </p:cNvSpPr>
              <p:nvPr/>
            </p:nvSpPr>
            <p:spPr bwMode="auto">
              <a:xfrm>
                <a:off x="1690" y="13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7" name="Freeform 301"/>
              <p:cNvSpPr>
                <a:spLocks/>
              </p:cNvSpPr>
              <p:nvPr/>
            </p:nvSpPr>
            <p:spPr bwMode="auto">
              <a:xfrm>
                <a:off x="1689" y="1335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8" name="Line 302"/>
              <p:cNvSpPr>
                <a:spLocks noChangeShapeType="1"/>
              </p:cNvSpPr>
              <p:nvPr/>
            </p:nvSpPr>
            <p:spPr bwMode="auto">
              <a:xfrm>
                <a:off x="1705" y="13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69" name="Freeform 303"/>
              <p:cNvSpPr>
                <a:spLocks/>
              </p:cNvSpPr>
              <p:nvPr/>
            </p:nvSpPr>
            <p:spPr bwMode="auto">
              <a:xfrm>
                <a:off x="1705" y="1335"/>
                <a:ext cx="1" cy="21"/>
              </a:xfrm>
              <a:custGeom>
                <a:avLst/>
                <a:gdLst>
                  <a:gd name="T0" fmla="*/ 2 w 2"/>
                  <a:gd name="T1" fmla="*/ 0 h 85"/>
                  <a:gd name="T2" fmla="*/ 2 w 2"/>
                  <a:gd name="T3" fmla="*/ 0 h 85"/>
                  <a:gd name="T4" fmla="*/ 0 w 2"/>
                  <a:gd name="T5" fmla="*/ 0 h 85"/>
                  <a:gd name="T6" fmla="*/ 0 w 2"/>
                  <a:gd name="T7" fmla="*/ 0 h 85"/>
                  <a:gd name="T8" fmla="*/ 0 w 2"/>
                  <a:gd name="T9" fmla="*/ 84 h 85"/>
                  <a:gd name="T10" fmla="*/ 0 w 2"/>
                  <a:gd name="T11" fmla="*/ 84 h 85"/>
                  <a:gd name="T12" fmla="*/ 0 w 2"/>
                  <a:gd name="T13" fmla="*/ 85 h 85"/>
                  <a:gd name="T14" fmla="*/ 2 w 2"/>
                  <a:gd name="T15" fmla="*/ 84 h 85"/>
                  <a:gd name="T16" fmla="*/ 2 w 2"/>
                  <a:gd name="T17" fmla="*/ 84 h 85"/>
                  <a:gd name="T18" fmla="*/ 2 w 2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5"/>
                  <a:gd name="T32" fmla="*/ 2 w 2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5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0" name="Line 304"/>
              <p:cNvSpPr>
                <a:spLocks noChangeShapeType="1"/>
              </p:cNvSpPr>
              <p:nvPr/>
            </p:nvSpPr>
            <p:spPr bwMode="auto">
              <a:xfrm>
                <a:off x="1705" y="13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1" name="Freeform 305"/>
              <p:cNvSpPr>
                <a:spLocks/>
              </p:cNvSpPr>
              <p:nvPr/>
            </p:nvSpPr>
            <p:spPr bwMode="auto">
              <a:xfrm>
                <a:off x="1705" y="1355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0 h 1"/>
                  <a:gd name="T8" fmla="*/ 64 w 65"/>
                  <a:gd name="T9" fmla="*/ 0 h 1"/>
                  <a:gd name="T10" fmla="*/ 65 w 65"/>
                  <a:gd name="T11" fmla="*/ 0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2" name="Line 306"/>
              <p:cNvSpPr>
                <a:spLocks noChangeShapeType="1"/>
              </p:cNvSpPr>
              <p:nvPr/>
            </p:nvSpPr>
            <p:spPr bwMode="auto">
              <a:xfrm>
                <a:off x="1721" y="13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3" name="Freeform 307"/>
              <p:cNvSpPr>
                <a:spLocks/>
              </p:cNvSpPr>
              <p:nvPr/>
            </p:nvSpPr>
            <p:spPr bwMode="auto">
              <a:xfrm>
                <a:off x="1721" y="1355"/>
                <a:ext cx="1" cy="11"/>
              </a:xfrm>
              <a:custGeom>
                <a:avLst/>
                <a:gdLst>
                  <a:gd name="T0" fmla="*/ 1 w 1"/>
                  <a:gd name="T1" fmla="*/ 0 h 42"/>
                  <a:gd name="T2" fmla="*/ 1 w 1"/>
                  <a:gd name="T3" fmla="*/ 0 h 42"/>
                  <a:gd name="T4" fmla="*/ 1 w 1"/>
                  <a:gd name="T5" fmla="*/ 0 h 42"/>
                  <a:gd name="T6" fmla="*/ 0 w 1"/>
                  <a:gd name="T7" fmla="*/ 0 h 42"/>
                  <a:gd name="T8" fmla="*/ 0 w 1"/>
                  <a:gd name="T9" fmla="*/ 41 h 42"/>
                  <a:gd name="T10" fmla="*/ 0 w 1"/>
                  <a:gd name="T11" fmla="*/ 42 h 42"/>
                  <a:gd name="T12" fmla="*/ 1 w 1"/>
                  <a:gd name="T13" fmla="*/ 42 h 42"/>
                  <a:gd name="T14" fmla="*/ 1 w 1"/>
                  <a:gd name="T15" fmla="*/ 42 h 42"/>
                  <a:gd name="T16" fmla="*/ 1 w 1"/>
                  <a:gd name="T17" fmla="*/ 42 h 42"/>
                  <a:gd name="T18" fmla="*/ 1 w 1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2"/>
                  <a:gd name="T32" fmla="*/ 1 w 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2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4" name="Line 308"/>
              <p:cNvSpPr>
                <a:spLocks noChangeShapeType="1"/>
              </p:cNvSpPr>
              <p:nvPr/>
            </p:nvSpPr>
            <p:spPr bwMode="auto">
              <a:xfrm>
                <a:off x="1721" y="1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5" name="Freeform 309"/>
              <p:cNvSpPr>
                <a:spLocks/>
              </p:cNvSpPr>
              <p:nvPr/>
            </p:nvSpPr>
            <p:spPr bwMode="auto">
              <a:xfrm>
                <a:off x="1721" y="1366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6" name="Line 310"/>
              <p:cNvSpPr>
                <a:spLocks noChangeShapeType="1"/>
              </p:cNvSpPr>
              <p:nvPr/>
            </p:nvSpPr>
            <p:spPr bwMode="auto">
              <a:xfrm>
                <a:off x="1737" y="1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7" name="Freeform 311"/>
              <p:cNvSpPr>
                <a:spLocks/>
              </p:cNvSpPr>
              <p:nvPr/>
            </p:nvSpPr>
            <p:spPr bwMode="auto">
              <a:xfrm>
                <a:off x="1737" y="1366"/>
                <a:ext cx="1" cy="21"/>
              </a:xfrm>
              <a:custGeom>
                <a:avLst/>
                <a:gdLst>
                  <a:gd name="T0" fmla="*/ 1 w 1"/>
                  <a:gd name="T1" fmla="*/ 0 h 85"/>
                  <a:gd name="T2" fmla="*/ 1 w 1"/>
                  <a:gd name="T3" fmla="*/ 0 h 85"/>
                  <a:gd name="T4" fmla="*/ 0 w 1"/>
                  <a:gd name="T5" fmla="*/ 0 h 85"/>
                  <a:gd name="T6" fmla="*/ 0 w 1"/>
                  <a:gd name="T7" fmla="*/ 0 h 85"/>
                  <a:gd name="T8" fmla="*/ 0 w 1"/>
                  <a:gd name="T9" fmla="*/ 85 h 85"/>
                  <a:gd name="T10" fmla="*/ 0 w 1"/>
                  <a:gd name="T11" fmla="*/ 85 h 85"/>
                  <a:gd name="T12" fmla="*/ 0 w 1"/>
                  <a:gd name="T13" fmla="*/ 85 h 85"/>
                  <a:gd name="T14" fmla="*/ 1 w 1"/>
                  <a:gd name="T15" fmla="*/ 85 h 85"/>
                  <a:gd name="T16" fmla="*/ 1 w 1"/>
                  <a:gd name="T17" fmla="*/ 85 h 85"/>
                  <a:gd name="T18" fmla="*/ 1 w 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5"/>
                  <a:gd name="T32" fmla="*/ 1 w 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5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8" name="Line 312"/>
              <p:cNvSpPr>
                <a:spLocks noChangeShapeType="1"/>
              </p:cNvSpPr>
              <p:nvPr/>
            </p:nvSpPr>
            <p:spPr bwMode="auto">
              <a:xfrm>
                <a:off x="1737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79" name="Freeform 313"/>
              <p:cNvSpPr>
                <a:spLocks/>
              </p:cNvSpPr>
              <p:nvPr/>
            </p:nvSpPr>
            <p:spPr bwMode="auto">
              <a:xfrm>
                <a:off x="1737" y="1386"/>
                <a:ext cx="16" cy="1"/>
              </a:xfrm>
              <a:custGeom>
                <a:avLst/>
                <a:gdLst>
                  <a:gd name="T0" fmla="*/ 2 w 66"/>
                  <a:gd name="T1" fmla="*/ 0 h 3"/>
                  <a:gd name="T2" fmla="*/ 2 w 66"/>
                  <a:gd name="T3" fmla="*/ 1 h 3"/>
                  <a:gd name="T4" fmla="*/ 0 w 66"/>
                  <a:gd name="T5" fmla="*/ 1 h 3"/>
                  <a:gd name="T6" fmla="*/ 2 w 66"/>
                  <a:gd name="T7" fmla="*/ 3 h 3"/>
                  <a:gd name="T8" fmla="*/ 64 w 66"/>
                  <a:gd name="T9" fmla="*/ 3 h 3"/>
                  <a:gd name="T10" fmla="*/ 66 w 66"/>
                  <a:gd name="T11" fmla="*/ 3 h 3"/>
                  <a:gd name="T12" fmla="*/ 66 w 66"/>
                  <a:gd name="T13" fmla="*/ 1 h 3"/>
                  <a:gd name="T14" fmla="*/ 66 w 66"/>
                  <a:gd name="T15" fmla="*/ 1 h 3"/>
                  <a:gd name="T16" fmla="*/ 64 w 66"/>
                  <a:gd name="T17" fmla="*/ 0 h 3"/>
                  <a:gd name="T18" fmla="*/ 2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0" name="Line 314"/>
              <p:cNvSpPr>
                <a:spLocks noChangeShapeType="1"/>
              </p:cNvSpPr>
              <p:nvPr/>
            </p:nvSpPr>
            <p:spPr bwMode="auto">
              <a:xfrm>
                <a:off x="1753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1" name="Freeform 315"/>
              <p:cNvSpPr>
                <a:spLocks/>
              </p:cNvSpPr>
              <p:nvPr/>
            </p:nvSpPr>
            <p:spPr bwMode="auto">
              <a:xfrm>
                <a:off x="1752" y="1386"/>
                <a:ext cx="17" cy="1"/>
              </a:xfrm>
              <a:custGeom>
                <a:avLst/>
                <a:gdLst>
                  <a:gd name="T0" fmla="*/ 1 w 66"/>
                  <a:gd name="T1" fmla="*/ 0 h 3"/>
                  <a:gd name="T2" fmla="*/ 0 w 66"/>
                  <a:gd name="T3" fmla="*/ 1 h 3"/>
                  <a:gd name="T4" fmla="*/ 0 w 66"/>
                  <a:gd name="T5" fmla="*/ 1 h 3"/>
                  <a:gd name="T6" fmla="*/ 0 w 66"/>
                  <a:gd name="T7" fmla="*/ 3 h 3"/>
                  <a:gd name="T8" fmla="*/ 63 w 66"/>
                  <a:gd name="T9" fmla="*/ 3 h 3"/>
                  <a:gd name="T10" fmla="*/ 65 w 66"/>
                  <a:gd name="T11" fmla="*/ 3 h 3"/>
                  <a:gd name="T12" fmla="*/ 66 w 66"/>
                  <a:gd name="T13" fmla="*/ 1 h 3"/>
                  <a:gd name="T14" fmla="*/ 65 w 66"/>
                  <a:gd name="T15" fmla="*/ 1 h 3"/>
                  <a:gd name="T16" fmla="*/ 65 w 66"/>
                  <a:gd name="T17" fmla="*/ 0 h 3"/>
                  <a:gd name="T18" fmla="*/ 1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2" name="Line 316"/>
              <p:cNvSpPr>
                <a:spLocks noChangeShapeType="1"/>
              </p:cNvSpPr>
              <p:nvPr/>
            </p:nvSpPr>
            <p:spPr bwMode="auto">
              <a:xfrm>
                <a:off x="1769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3" name="Freeform 317"/>
              <p:cNvSpPr>
                <a:spLocks/>
              </p:cNvSpPr>
              <p:nvPr/>
            </p:nvSpPr>
            <p:spPr bwMode="auto">
              <a:xfrm>
                <a:off x="1769" y="1386"/>
                <a:ext cx="16" cy="1"/>
              </a:xfrm>
              <a:custGeom>
                <a:avLst/>
                <a:gdLst>
                  <a:gd name="T0" fmla="*/ 0 w 63"/>
                  <a:gd name="T1" fmla="*/ 0 h 3"/>
                  <a:gd name="T2" fmla="*/ 0 w 63"/>
                  <a:gd name="T3" fmla="*/ 1 h 3"/>
                  <a:gd name="T4" fmla="*/ 0 w 63"/>
                  <a:gd name="T5" fmla="*/ 1 h 3"/>
                  <a:gd name="T6" fmla="*/ 0 w 63"/>
                  <a:gd name="T7" fmla="*/ 3 h 3"/>
                  <a:gd name="T8" fmla="*/ 62 w 63"/>
                  <a:gd name="T9" fmla="*/ 3 h 3"/>
                  <a:gd name="T10" fmla="*/ 63 w 63"/>
                  <a:gd name="T11" fmla="*/ 3 h 3"/>
                  <a:gd name="T12" fmla="*/ 63 w 63"/>
                  <a:gd name="T13" fmla="*/ 1 h 3"/>
                  <a:gd name="T14" fmla="*/ 63 w 63"/>
                  <a:gd name="T15" fmla="*/ 1 h 3"/>
                  <a:gd name="T16" fmla="*/ 63 w 63"/>
                  <a:gd name="T17" fmla="*/ 0 h 3"/>
                  <a:gd name="T18" fmla="*/ 0 w 6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"/>
                  <a:gd name="T32" fmla="*/ 63 w 6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4" name="Line 318"/>
              <p:cNvSpPr>
                <a:spLocks noChangeShapeType="1"/>
              </p:cNvSpPr>
              <p:nvPr/>
            </p:nvSpPr>
            <p:spPr bwMode="auto">
              <a:xfrm>
                <a:off x="1785" y="13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5" name="Freeform 319"/>
              <p:cNvSpPr>
                <a:spLocks/>
              </p:cNvSpPr>
              <p:nvPr/>
            </p:nvSpPr>
            <p:spPr bwMode="auto">
              <a:xfrm>
                <a:off x="1785" y="1386"/>
                <a:ext cx="1" cy="22"/>
              </a:xfrm>
              <a:custGeom>
                <a:avLst/>
                <a:gdLst>
                  <a:gd name="T0" fmla="*/ 0 w 1"/>
                  <a:gd name="T1" fmla="*/ 1 h 86"/>
                  <a:gd name="T2" fmla="*/ 0 w 1"/>
                  <a:gd name="T3" fmla="*/ 1 h 86"/>
                  <a:gd name="T4" fmla="*/ 0 w 1"/>
                  <a:gd name="T5" fmla="*/ 0 h 86"/>
                  <a:gd name="T6" fmla="*/ 0 w 1"/>
                  <a:gd name="T7" fmla="*/ 1 h 86"/>
                  <a:gd name="T8" fmla="*/ 0 w 1"/>
                  <a:gd name="T9" fmla="*/ 85 h 86"/>
                  <a:gd name="T10" fmla="*/ 0 w 1"/>
                  <a:gd name="T11" fmla="*/ 85 h 86"/>
                  <a:gd name="T12" fmla="*/ 0 w 1"/>
                  <a:gd name="T13" fmla="*/ 86 h 86"/>
                  <a:gd name="T14" fmla="*/ 0 w 1"/>
                  <a:gd name="T15" fmla="*/ 85 h 86"/>
                  <a:gd name="T16" fmla="*/ 0 w 1"/>
                  <a:gd name="T17" fmla="*/ 85 h 86"/>
                  <a:gd name="T18" fmla="*/ 0 w 1"/>
                  <a:gd name="T19" fmla="*/ 1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6"/>
                  <a:gd name="T32" fmla="*/ 1 w 1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6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6" name="Line 320"/>
              <p:cNvSpPr>
                <a:spLocks noChangeShapeType="1"/>
              </p:cNvSpPr>
              <p:nvPr/>
            </p:nvSpPr>
            <p:spPr bwMode="auto">
              <a:xfrm>
                <a:off x="1785" y="14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7" name="Freeform 321"/>
              <p:cNvSpPr>
                <a:spLocks/>
              </p:cNvSpPr>
              <p:nvPr/>
            </p:nvSpPr>
            <p:spPr bwMode="auto">
              <a:xfrm>
                <a:off x="1784" y="1407"/>
                <a:ext cx="17" cy="1"/>
              </a:xfrm>
              <a:custGeom>
                <a:avLst/>
                <a:gdLst>
                  <a:gd name="T0" fmla="*/ 1 w 66"/>
                  <a:gd name="T1" fmla="*/ 0 h 1"/>
                  <a:gd name="T2" fmla="*/ 1 w 66"/>
                  <a:gd name="T3" fmla="*/ 0 h 1"/>
                  <a:gd name="T4" fmla="*/ 0 w 66"/>
                  <a:gd name="T5" fmla="*/ 0 h 1"/>
                  <a:gd name="T6" fmla="*/ 1 w 66"/>
                  <a:gd name="T7" fmla="*/ 0 h 1"/>
                  <a:gd name="T8" fmla="*/ 64 w 66"/>
                  <a:gd name="T9" fmla="*/ 0 h 1"/>
                  <a:gd name="T10" fmla="*/ 66 w 66"/>
                  <a:gd name="T11" fmla="*/ 0 h 1"/>
                  <a:gd name="T12" fmla="*/ 66 w 66"/>
                  <a:gd name="T13" fmla="*/ 0 h 1"/>
                  <a:gd name="T14" fmla="*/ 66 w 66"/>
                  <a:gd name="T15" fmla="*/ 0 h 1"/>
                  <a:gd name="T16" fmla="*/ 64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8" name="Line 322"/>
              <p:cNvSpPr>
                <a:spLocks noChangeShapeType="1"/>
              </p:cNvSpPr>
              <p:nvPr/>
            </p:nvSpPr>
            <p:spPr bwMode="auto">
              <a:xfrm>
                <a:off x="1801" y="14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89" name="Freeform 323"/>
              <p:cNvSpPr>
                <a:spLocks/>
              </p:cNvSpPr>
              <p:nvPr/>
            </p:nvSpPr>
            <p:spPr bwMode="auto">
              <a:xfrm>
                <a:off x="1800" y="1407"/>
                <a:ext cx="1" cy="11"/>
              </a:xfrm>
              <a:custGeom>
                <a:avLst/>
                <a:gdLst>
                  <a:gd name="T0" fmla="*/ 2 w 2"/>
                  <a:gd name="T1" fmla="*/ 0 h 42"/>
                  <a:gd name="T2" fmla="*/ 2 w 2"/>
                  <a:gd name="T3" fmla="*/ 0 h 42"/>
                  <a:gd name="T4" fmla="*/ 1 w 2"/>
                  <a:gd name="T5" fmla="*/ 0 h 42"/>
                  <a:gd name="T6" fmla="*/ 0 w 2"/>
                  <a:gd name="T7" fmla="*/ 0 h 42"/>
                  <a:gd name="T8" fmla="*/ 0 w 2"/>
                  <a:gd name="T9" fmla="*/ 41 h 42"/>
                  <a:gd name="T10" fmla="*/ 0 w 2"/>
                  <a:gd name="T11" fmla="*/ 42 h 42"/>
                  <a:gd name="T12" fmla="*/ 1 w 2"/>
                  <a:gd name="T13" fmla="*/ 42 h 42"/>
                  <a:gd name="T14" fmla="*/ 2 w 2"/>
                  <a:gd name="T15" fmla="*/ 42 h 42"/>
                  <a:gd name="T16" fmla="*/ 2 w 2"/>
                  <a:gd name="T17" fmla="*/ 42 h 42"/>
                  <a:gd name="T18" fmla="*/ 2 w 2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2"/>
                  <a:gd name="T32" fmla="*/ 2 w 2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2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0" name="Line 324"/>
              <p:cNvSpPr>
                <a:spLocks noChangeShapeType="1"/>
              </p:cNvSpPr>
              <p:nvPr/>
            </p:nvSpPr>
            <p:spPr bwMode="auto">
              <a:xfrm>
                <a:off x="1800" y="1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1" name="Freeform 325"/>
              <p:cNvSpPr>
                <a:spLocks/>
              </p:cNvSpPr>
              <p:nvPr/>
            </p:nvSpPr>
            <p:spPr bwMode="auto">
              <a:xfrm>
                <a:off x="1800" y="1417"/>
                <a:ext cx="17" cy="1"/>
              </a:xfrm>
              <a:custGeom>
                <a:avLst/>
                <a:gdLst>
                  <a:gd name="T0" fmla="*/ 1 w 66"/>
                  <a:gd name="T1" fmla="*/ 0 h 3"/>
                  <a:gd name="T2" fmla="*/ 0 w 66"/>
                  <a:gd name="T3" fmla="*/ 2 h 3"/>
                  <a:gd name="T4" fmla="*/ 0 w 66"/>
                  <a:gd name="T5" fmla="*/ 2 h 3"/>
                  <a:gd name="T6" fmla="*/ 0 w 66"/>
                  <a:gd name="T7" fmla="*/ 3 h 3"/>
                  <a:gd name="T8" fmla="*/ 63 w 66"/>
                  <a:gd name="T9" fmla="*/ 3 h 3"/>
                  <a:gd name="T10" fmla="*/ 64 w 66"/>
                  <a:gd name="T11" fmla="*/ 3 h 3"/>
                  <a:gd name="T12" fmla="*/ 66 w 66"/>
                  <a:gd name="T13" fmla="*/ 2 h 3"/>
                  <a:gd name="T14" fmla="*/ 64 w 66"/>
                  <a:gd name="T15" fmla="*/ 2 h 3"/>
                  <a:gd name="T16" fmla="*/ 63 w 66"/>
                  <a:gd name="T17" fmla="*/ 0 h 3"/>
                  <a:gd name="T18" fmla="*/ 1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2" name="Line 326"/>
              <p:cNvSpPr>
                <a:spLocks noChangeShapeType="1"/>
              </p:cNvSpPr>
              <p:nvPr/>
            </p:nvSpPr>
            <p:spPr bwMode="auto">
              <a:xfrm>
                <a:off x="1816" y="1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3" name="Freeform 327"/>
              <p:cNvSpPr>
                <a:spLocks/>
              </p:cNvSpPr>
              <p:nvPr/>
            </p:nvSpPr>
            <p:spPr bwMode="auto">
              <a:xfrm>
                <a:off x="1816" y="1417"/>
                <a:ext cx="16" cy="1"/>
              </a:xfrm>
              <a:custGeom>
                <a:avLst/>
                <a:gdLst>
                  <a:gd name="T0" fmla="*/ 1 w 65"/>
                  <a:gd name="T1" fmla="*/ 0 h 3"/>
                  <a:gd name="T2" fmla="*/ 0 w 65"/>
                  <a:gd name="T3" fmla="*/ 2 h 3"/>
                  <a:gd name="T4" fmla="*/ 0 w 65"/>
                  <a:gd name="T5" fmla="*/ 2 h 3"/>
                  <a:gd name="T6" fmla="*/ 0 w 65"/>
                  <a:gd name="T7" fmla="*/ 3 h 3"/>
                  <a:gd name="T8" fmla="*/ 64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2 h 3"/>
                  <a:gd name="T16" fmla="*/ 64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4" name="Line 328"/>
              <p:cNvSpPr>
                <a:spLocks noChangeShapeType="1"/>
              </p:cNvSpPr>
              <p:nvPr/>
            </p:nvSpPr>
            <p:spPr bwMode="auto">
              <a:xfrm>
                <a:off x="1832" y="14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5" name="Freeform 329"/>
              <p:cNvSpPr>
                <a:spLocks/>
              </p:cNvSpPr>
              <p:nvPr/>
            </p:nvSpPr>
            <p:spPr bwMode="auto">
              <a:xfrm>
                <a:off x="1832" y="1417"/>
                <a:ext cx="1" cy="11"/>
              </a:xfrm>
              <a:custGeom>
                <a:avLst/>
                <a:gdLst>
                  <a:gd name="T0" fmla="*/ 1 w 1"/>
                  <a:gd name="T1" fmla="*/ 2 h 44"/>
                  <a:gd name="T2" fmla="*/ 1 w 1"/>
                  <a:gd name="T3" fmla="*/ 2 h 44"/>
                  <a:gd name="T4" fmla="*/ 0 w 1"/>
                  <a:gd name="T5" fmla="*/ 0 h 44"/>
                  <a:gd name="T6" fmla="*/ 0 w 1"/>
                  <a:gd name="T7" fmla="*/ 2 h 44"/>
                  <a:gd name="T8" fmla="*/ 0 w 1"/>
                  <a:gd name="T9" fmla="*/ 44 h 44"/>
                  <a:gd name="T10" fmla="*/ 0 w 1"/>
                  <a:gd name="T11" fmla="*/ 44 h 44"/>
                  <a:gd name="T12" fmla="*/ 0 w 1"/>
                  <a:gd name="T13" fmla="*/ 44 h 44"/>
                  <a:gd name="T14" fmla="*/ 1 w 1"/>
                  <a:gd name="T15" fmla="*/ 44 h 44"/>
                  <a:gd name="T16" fmla="*/ 1 w 1"/>
                  <a:gd name="T17" fmla="*/ 44 h 44"/>
                  <a:gd name="T18" fmla="*/ 1 w 1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6" name="Line 330"/>
              <p:cNvSpPr>
                <a:spLocks noChangeShapeType="1"/>
              </p:cNvSpPr>
              <p:nvPr/>
            </p:nvSpPr>
            <p:spPr bwMode="auto">
              <a:xfrm>
                <a:off x="1832" y="1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7" name="Freeform 331"/>
              <p:cNvSpPr>
                <a:spLocks/>
              </p:cNvSpPr>
              <p:nvPr/>
            </p:nvSpPr>
            <p:spPr bwMode="auto">
              <a:xfrm>
                <a:off x="1832" y="1428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8" name="Line 332"/>
              <p:cNvSpPr>
                <a:spLocks noChangeShapeType="1"/>
              </p:cNvSpPr>
              <p:nvPr/>
            </p:nvSpPr>
            <p:spPr bwMode="auto">
              <a:xfrm>
                <a:off x="1848" y="1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699" name="Freeform 333"/>
              <p:cNvSpPr>
                <a:spLocks/>
              </p:cNvSpPr>
              <p:nvPr/>
            </p:nvSpPr>
            <p:spPr bwMode="auto">
              <a:xfrm>
                <a:off x="1848" y="1428"/>
                <a:ext cx="1" cy="21"/>
              </a:xfrm>
              <a:custGeom>
                <a:avLst/>
                <a:gdLst>
                  <a:gd name="T0" fmla="*/ 2 w 2"/>
                  <a:gd name="T1" fmla="*/ 1 h 84"/>
                  <a:gd name="T2" fmla="*/ 2 w 2"/>
                  <a:gd name="T3" fmla="*/ 0 h 84"/>
                  <a:gd name="T4" fmla="*/ 2 w 2"/>
                  <a:gd name="T5" fmla="*/ 0 h 84"/>
                  <a:gd name="T6" fmla="*/ 0 w 2"/>
                  <a:gd name="T7" fmla="*/ 0 h 84"/>
                  <a:gd name="T8" fmla="*/ 0 w 2"/>
                  <a:gd name="T9" fmla="*/ 83 h 84"/>
                  <a:gd name="T10" fmla="*/ 0 w 2"/>
                  <a:gd name="T11" fmla="*/ 84 h 84"/>
                  <a:gd name="T12" fmla="*/ 2 w 2"/>
                  <a:gd name="T13" fmla="*/ 84 h 84"/>
                  <a:gd name="T14" fmla="*/ 2 w 2"/>
                  <a:gd name="T15" fmla="*/ 84 h 84"/>
                  <a:gd name="T16" fmla="*/ 2 w 2"/>
                  <a:gd name="T17" fmla="*/ 84 h 84"/>
                  <a:gd name="T18" fmla="*/ 2 w 2"/>
                  <a:gd name="T19" fmla="*/ 1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4"/>
                  <a:gd name="T32" fmla="*/ 2 w 2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4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0" name="Line 334"/>
              <p:cNvSpPr>
                <a:spLocks noChangeShapeType="1"/>
              </p:cNvSpPr>
              <p:nvPr/>
            </p:nvSpPr>
            <p:spPr bwMode="auto">
              <a:xfrm>
                <a:off x="1848" y="1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1" name="Freeform 335"/>
              <p:cNvSpPr>
                <a:spLocks/>
              </p:cNvSpPr>
              <p:nvPr/>
            </p:nvSpPr>
            <p:spPr bwMode="auto">
              <a:xfrm>
                <a:off x="1848" y="1449"/>
                <a:ext cx="32" cy="1"/>
              </a:xfrm>
              <a:custGeom>
                <a:avLst/>
                <a:gdLst>
                  <a:gd name="T0" fmla="*/ 2 w 129"/>
                  <a:gd name="T1" fmla="*/ 0 h 1"/>
                  <a:gd name="T2" fmla="*/ 0 w 129"/>
                  <a:gd name="T3" fmla="*/ 0 h 1"/>
                  <a:gd name="T4" fmla="*/ 0 w 129"/>
                  <a:gd name="T5" fmla="*/ 0 h 1"/>
                  <a:gd name="T6" fmla="*/ 0 w 129"/>
                  <a:gd name="T7" fmla="*/ 1 h 1"/>
                  <a:gd name="T8" fmla="*/ 126 w 129"/>
                  <a:gd name="T9" fmla="*/ 1 h 1"/>
                  <a:gd name="T10" fmla="*/ 129 w 129"/>
                  <a:gd name="T11" fmla="*/ 1 h 1"/>
                  <a:gd name="T12" fmla="*/ 129 w 129"/>
                  <a:gd name="T13" fmla="*/ 0 h 1"/>
                  <a:gd name="T14" fmla="*/ 129 w 129"/>
                  <a:gd name="T15" fmla="*/ 0 h 1"/>
                  <a:gd name="T16" fmla="*/ 127 w 129"/>
                  <a:gd name="T17" fmla="*/ 0 h 1"/>
                  <a:gd name="T18" fmla="*/ 2 w 129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"/>
                  <a:gd name="T32" fmla="*/ 129 w 12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2" name="Line 336"/>
              <p:cNvSpPr>
                <a:spLocks noChangeShapeType="1"/>
              </p:cNvSpPr>
              <p:nvPr/>
            </p:nvSpPr>
            <p:spPr bwMode="auto">
              <a:xfrm>
                <a:off x="1880" y="1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3" name="Freeform 337"/>
              <p:cNvSpPr>
                <a:spLocks/>
              </p:cNvSpPr>
              <p:nvPr/>
            </p:nvSpPr>
            <p:spPr bwMode="auto">
              <a:xfrm>
                <a:off x="1879" y="1449"/>
                <a:ext cx="1" cy="21"/>
              </a:xfrm>
              <a:custGeom>
                <a:avLst/>
                <a:gdLst>
                  <a:gd name="T0" fmla="*/ 3 w 3"/>
                  <a:gd name="T1" fmla="*/ 0 h 85"/>
                  <a:gd name="T2" fmla="*/ 3 w 3"/>
                  <a:gd name="T3" fmla="*/ 0 h 85"/>
                  <a:gd name="T4" fmla="*/ 1 w 3"/>
                  <a:gd name="T5" fmla="*/ 0 h 85"/>
                  <a:gd name="T6" fmla="*/ 0 w 3"/>
                  <a:gd name="T7" fmla="*/ 0 h 85"/>
                  <a:gd name="T8" fmla="*/ 0 w 3"/>
                  <a:gd name="T9" fmla="*/ 85 h 85"/>
                  <a:gd name="T10" fmla="*/ 0 w 3"/>
                  <a:gd name="T11" fmla="*/ 85 h 85"/>
                  <a:gd name="T12" fmla="*/ 1 w 3"/>
                  <a:gd name="T13" fmla="*/ 85 h 85"/>
                  <a:gd name="T14" fmla="*/ 3 w 3"/>
                  <a:gd name="T15" fmla="*/ 85 h 85"/>
                  <a:gd name="T16" fmla="*/ 3 w 3"/>
                  <a:gd name="T17" fmla="*/ 85 h 85"/>
                  <a:gd name="T18" fmla="*/ 3 w 3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5"/>
                  <a:gd name="T32" fmla="*/ 3 w 3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5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3" y="8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4" name="Line 338"/>
              <p:cNvSpPr>
                <a:spLocks noChangeShapeType="1"/>
              </p:cNvSpPr>
              <p:nvPr/>
            </p:nvSpPr>
            <p:spPr bwMode="auto">
              <a:xfrm>
                <a:off x="1880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5" name="Freeform 339"/>
              <p:cNvSpPr>
                <a:spLocks/>
              </p:cNvSpPr>
              <p:nvPr/>
            </p:nvSpPr>
            <p:spPr bwMode="auto">
              <a:xfrm>
                <a:off x="1879" y="1470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5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6" name="Line 340"/>
              <p:cNvSpPr>
                <a:spLocks noChangeShapeType="1"/>
              </p:cNvSpPr>
              <p:nvPr/>
            </p:nvSpPr>
            <p:spPr bwMode="auto">
              <a:xfrm>
                <a:off x="1896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7" name="Freeform 341"/>
              <p:cNvSpPr>
                <a:spLocks/>
              </p:cNvSpPr>
              <p:nvPr/>
            </p:nvSpPr>
            <p:spPr bwMode="auto">
              <a:xfrm>
                <a:off x="1895" y="1470"/>
                <a:ext cx="1" cy="10"/>
              </a:xfrm>
              <a:custGeom>
                <a:avLst/>
                <a:gdLst>
                  <a:gd name="T0" fmla="*/ 1 w 1"/>
                  <a:gd name="T1" fmla="*/ 2 h 43"/>
                  <a:gd name="T2" fmla="*/ 0 w 1"/>
                  <a:gd name="T3" fmla="*/ 0 h 43"/>
                  <a:gd name="T4" fmla="*/ 0 w 1"/>
                  <a:gd name="T5" fmla="*/ 0 h 43"/>
                  <a:gd name="T6" fmla="*/ 0 w 1"/>
                  <a:gd name="T7" fmla="*/ 0 h 43"/>
                  <a:gd name="T8" fmla="*/ 0 w 1"/>
                  <a:gd name="T9" fmla="*/ 43 h 43"/>
                  <a:gd name="T10" fmla="*/ 0 w 1"/>
                  <a:gd name="T11" fmla="*/ 43 h 43"/>
                  <a:gd name="T12" fmla="*/ 0 w 1"/>
                  <a:gd name="T13" fmla="*/ 43 h 43"/>
                  <a:gd name="T14" fmla="*/ 0 w 1"/>
                  <a:gd name="T15" fmla="*/ 43 h 43"/>
                  <a:gd name="T16" fmla="*/ 1 w 1"/>
                  <a:gd name="T17" fmla="*/ 43 h 43"/>
                  <a:gd name="T18" fmla="*/ 1 w 1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3"/>
                  <a:gd name="T32" fmla="*/ 1 w 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3">
                    <a:moveTo>
                      <a:pt x="1" y="2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8" name="Line 342"/>
              <p:cNvSpPr>
                <a:spLocks noChangeShapeType="1"/>
              </p:cNvSpPr>
              <p:nvPr/>
            </p:nvSpPr>
            <p:spPr bwMode="auto">
              <a:xfrm>
                <a:off x="1895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09" name="Freeform 343"/>
              <p:cNvSpPr>
                <a:spLocks/>
              </p:cNvSpPr>
              <p:nvPr/>
            </p:nvSpPr>
            <p:spPr bwMode="auto">
              <a:xfrm>
                <a:off x="1895" y="1480"/>
                <a:ext cx="16" cy="1"/>
              </a:xfrm>
              <a:custGeom>
                <a:avLst/>
                <a:gdLst>
                  <a:gd name="T0" fmla="*/ 0 w 64"/>
                  <a:gd name="T1" fmla="*/ 0 h 2"/>
                  <a:gd name="T2" fmla="*/ 0 w 64"/>
                  <a:gd name="T3" fmla="*/ 0 h 2"/>
                  <a:gd name="T4" fmla="*/ 0 w 64"/>
                  <a:gd name="T5" fmla="*/ 2 h 2"/>
                  <a:gd name="T6" fmla="*/ 0 w 64"/>
                  <a:gd name="T7" fmla="*/ 2 h 2"/>
                  <a:gd name="T8" fmla="*/ 62 w 64"/>
                  <a:gd name="T9" fmla="*/ 2 h 2"/>
                  <a:gd name="T10" fmla="*/ 64 w 64"/>
                  <a:gd name="T11" fmla="*/ 2 h 2"/>
                  <a:gd name="T12" fmla="*/ 64 w 64"/>
                  <a:gd name="T13" fmla="*/ 2 h 2"/>
                  <a:gd name="T14" fmla="*/ 64 w 64"/>
                  <a:gd name="T15" fmla="*/ 0 h 2"/>
                  <a:gd name="T16" fmla="*/ 64 w 64"/>
                  <a:gd name="T17" fmla="*/ 0 h 2"/>
                  <a:gd name="T18" fmla="*/ 0 w 6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"/>
                  <a:gd name="T32" fmla="*/ 64 w 6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0" name="Line 344"/>
              <p:cNvSpPr>
                <a:spLocks noChangeShapeType="1"/>
              </p:cNvSpPr>
              <p:nvPr/>
            </p:nvSpPr>
            <p:spPr bwMode="auto">
              <a:xfrm>
                <a:off x="1911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1" name="Freeform 345"/>
              <p:cNvSpPr>
                <a:spLocks/>
              </p:cNvSpPr>
              <p:nvPr/>
            </p:nvSpPr>
            <p:spPr bwMode="auto">
              <a:xfrm>
                <a:off x="1911" y="1480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2 w 65"/>
                  <a:gd name="T3" fmla="*/ 0 h 2"/>
                  <a:gd name="T4" fmla="*/ 0 w 65"/>
                  <a:gd name="T5" fmla="*/ 2 h 2"/>
                  <a:gd name="T6" fmla="*/ 2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2" name="Line 346"/>
              <p:cNvSpPr>
                <a:spLocks noChangeShapeType="1"/>
              </p:cNvSpPr>
              <p:nvPr/>
            </p:nvSpPr>
            <p:spPr bwMode="auto">
              <a:xfrm>
                <a:off x="1927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3" name="Freeform 347"/>
              <p:cNvSpPr>
                <a:spLocks/>
              </p:cNvSpPr>
              <p:nvPr/>
            </p:nvSpPr>
            <p:spPr bwMode="auto">
              <a:xfrm>
                <a:off x="1927" y="1480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3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4" name="Line 348"/>
              <p:cNvSpPr>
                <a:spLocks noChangeShapeType="1"/>
              </p:cNvSpPr>
              <p:nvPr/>
            </p:nvSpPr>
            <p:spPr bwMode="auto">
              <a:xfrm>
                <a:off x="1943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5" name="Freeform 349"/>
              <p:cNvSpPr>
                <a:spLocks/>
              </p:cNvSpPr>
              <p:nvPr/>
            </p:nvSpPr>
            <p:spPr bwMode="auto">
              <a:xfrm>
                <a:off x="1943" y="1480"/>
                <a:ext cx="1" cy="31"/>
              </a:xfrm>
              <a:custGeom>
                <a:avLst/>
                <a:gdLst>
                  <a:gd name="T0" fmla="*/ 3 w 3"/>
                  <a:gd name="T1" fmla="*/ 2 h 126"/>
                  <a:gd name="T2" fmla="*/ 2 w 3"/>
                  <a:gd name="T3" fmla="*/ 0 h 126"/>
                  <a:gd name="T4" fmla="*/ 2 w 3"/>
                  <a:gd name="T5" fmla="*/ 0 h 126"/>
                  <a:gd name="T6" fmla="*/ 0 w 3"/>
                  <a:gd name="T7" fmla="*/ 0 h 126"/>
                  <a:gd name="T8" fmla="*/ 0 w 3"/>
                  <a:gd name="T9" fmla="*/ 125 h 126"/>
                  <a:gd name="T10" fmla="*/ 0 w 3"/>
                  <a:gd name="T11" fmla="*/ 126 h 126"/>
                  <a:gd name="T12" fmla="*/ 2 w 3"/>
                  <a:gd name="T13" fmla="*/ 126 h 126"/>
                  <a:gd name="T14" fmla="*/ 2 w 3"/>
                  <a:gd name="T15" fmla="*/ 126 h 126"/>
                  <a:gd name="T16" fmla="*/ 3 w 3"/>
                  <a:gd name="T17" fmla="*/ 126 h 126"/>
                  <a:gd name="T18" fmla="*/ 3 w 3"/>
                  <a:gd name="T19" fmla="*/ 2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26"/>
                  <a:gd name="T32" fmla="*/ 3 w 3"/>
                  <a:gd name="T33" fmla="*/ 126 h 1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26">
                    <a:moveTo>
                      <a:pt x="3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0" y="126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6" name="Line 350"/>
              <p:cNvSpPr>
                <a:spLocks noChangeShapeType="1"/>
              </p:cNvSpPr>
              <p:nvPr/>
            </p:nvSpPr>
            <p:spPr bwMode="auto">
              <a:xfrm>
                <a:off x="1943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7" name="Freeform 351"/>
              <p:cNvSpPr>
                <a:spLocks/>
              </p:cNvSpPr>
              <p:nvPr/>
            </p:nvSpPr>
            <p:spPr bwMode="auto">
              <a:xfrm>
                <a:off x="1943" y="1511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8" name="Line 352"/>
              <p:cNvSpPr>
                <a:spLocks noChangeShapeType="1"/>
              </p:cNvSpPr>
              <p:nvPr/>
            </p:nvSpPr>
            <p:spPr bwMode="auto">
              <a:xfrm>
                <a:off x="1959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19" name="Freeform 353"/>
              <p:cNvSpPr>
                <a:spLocks/>
              </p:cNvSpPr>
              <p:nvPr/>
            </p:nvSpPr>
            <p:spPr bwMode="auto">
              <a:xfrm>
                <a:off x="1959" y="1511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3 w 65"/>
                  <a:gd name="T11" fmla="*/ 1 h 1"/>
                  <a:gd name="T12" fmla="*/ 65 w 65"/>
                  <a:gd name="T13" fmla="*/ 1 h 1"/>
                  <a:gd name="T14" fmla="*/ 63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0" name="Line 354"/>
              <p:cNvSpPr>
                <a:spLocks noChangeShapeType="1"/>
              </p:cNvSpPr>
              <p:nvPr/>
            </p:nvSpPr>
            <p:spPr bwMode="auto">
              <a:xfrm>
                <a:off x="1975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1" name="Freeform 355"/>
              <p:cNvSpPr>
                <a:spLocks/>
              </p:cNvSpPr>
              <p:nvPr/>
            </p:nvSpPr>
            <p:spPr bwMode="auto">
              <a:xfrm>
                <a:off x="1975" y="1511"/>
                <a:ext cx="1" cy="21"/>
              </a:xfrm>
              <a:custGeom>
                <a:avLst/>
                <a:gdLst>
                  <a:gd name="T0" fmla="*/ 2 w 2"/>
                  <a:gd name="T1" fmla="*/ 1 h 84"/>
                  <a:gd name="T2" fmla="*/ 0 w 2"/>
                  <a:gd name="T3" fmla="*/ 0 h 84"/>
                  <a:gd name="T4" fmla="*/ 0 w 2"/>
                  <a:gd name="T5" fmla="*/ 0 h 84"/>
                  <a:gd name="T6" fmla="*/ 0 w 2"/>
                  <a:gd name="T7" fmla="*/ 0 h 84"/>
                  <a:gd name="T8" fmla="*/ 0 w 2"/>
                  <a:gd name="T9" fmla="*/ 83 h 84"/>
                  <a:gd name="T10" fmla="*/ 0 w 2"/>
                  <a:gd name="T11" fmla="*/ 84 h 84"/>
                  <a:gd name="T12" fmla="*/ 0 w 2"/>
                  <a:gd name="T13" fmla="*/ 84 h 84"/>
                  <a:gd name="T14" fmla="*/ 0 w 2"/>
                  <a:gd name="T15" fmla="*/ 84 h 84"/>
                  <a:gd name="T16" fmla="*/ 2 w 2"/>
                  <a:gd name="T17" fmla="*/ 84 h 84"/>
                  <a:gd name="T18" fmla="*/ 2 w 2"/>
                  <a:gd name="T19" fmla="*/ 1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4"/>
                  <a:gd name="T32" fmla="*/ 2 w 2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4">
                    <a:moveTo>
                      <a:pt x="2" y="1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2" name="Line 356"/>
              <p:cNvSpPr>
                <a:spLocks noChangeShapeType="1"/>
              </p:cNvSpPr>
              <p:nvPr/>
            </p:nvSpPr>
            <p:spPr bwMode="auto">
              <a:xfrm>
                <a:off x="1975" y="15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3" name="Freeform 357"/>
              <p:cNvSpPr>
                <a:spLocks/>
              </p:cNvSpPr>
              <p:nvPr/>
            </p:nvSpPr>
            <p:spPr bwMode="auto">
              <a:xfrm>
                <a:off x="1975" y="1532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1 h 1"/>
                  <a:gd name="T8" fmla="*/ 63 w 65"/>
                  <a:gd name="T9" fmla="*/ 1 h 1"/>
                  <a:gd name="T10" fmla="*/ 65 w 65"/>
                  <a:gd name="T11" fmla="*/ 1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4" name="Line 358"/>
              <p:cNvSpPr>
                <a:spLocks noChangeShapeType="1"/>
              </p:cNvSpPr>
              <p:nvPr/>
            </p:nvSpPr>
            <p:spPr bwMode="auto">
              <a:xfrm>
                <a:off x="1991" y="15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5" name="Freeform 359"/>
              <p:cNvSpPr>
                <a:spLocks/>
              </p:cNvSpPr>
              <p:nvPr/>
            </p:nvSpPr>
            <p:spPr bwMode="auto">
              <a:xfrm>
                <a:off x="1991" y="1532"/>
                <a:ext cx="1" cy="21"/>
              </a:xfrm>
              <a:custGeom>
                <a:avLst/>
                <a:gdLst>
                  <a:gd name="T0" fmla="*/ 1 w 1"/>
                  <a:gd name="T1" fmla="*/ 0 h 85"/>
                  <a:gd name="T2" fmla="*/ 1 w 1"/>
                  <a:gd name="T3" fmla="*/ 0 h 85"/>
                  <a:gd name="T4" fmla="*/ 0 w 1"/>
                  <a:gd name="T5" fmla="*/ 0 h 85"/>
                  <a:gd name="T6" fmla="*/ 0 w 1"/>
                  <a:gd name="T7" fmla="*/ 0 h 85"/>
                  <a:gd name="T8" fmla="*/ 0 w 1"/>
                  <a:gd name="T9" fmla="*/ 85 h 85"/>
                  <a:gd name="T10" fmla="*/ 0 w 1"/>
                  <a:gd name="T11" fmla="*/ 85 h 85"/>
                  <a:gd name="T12" fmla="*/ 0 w 1"/>
                  <a:gd name="T13" fmla="*/ 85 h 85"/>
                  <a:gd name="T14" fmla="*/ 1 w 1"/>
                  <a:gd name="T15" fmla="*/ 85 h 85"/>
                  <a:gd name="T16" fmla="*/ 1 w 1"/>
                  <a:gd name="T17" fmla="*/ 85 h 85"/>
                  <a:gd name="T18" fmla="*/ 1 w 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5"/>
                  <a:gd name="T32" fmla="*/ 1 w 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5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6" name="Line 360"/>
              <p:cNvSpPr>
                <a:spLocks noChangeShapeType="1"/>
              </p:cNvSpPr>
              <p:nvPr/>
            </p:nvSpPr>
            <p:spPr bwMode="auto">
              <a:xfrm>
                <a:off x="1991" y="15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7" name="Freeform 361"/>
              <p:cNvSpPr>
                <a:spLocks/>
              </p:cNvSpPr>
              <p:nvPr/>
            </p:nvSpPr>
            <p:spPr bwMode="auto">
              <a:xfrm>
                <a:off x="1990" y="1553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1 w 66"/>
                  <a:gd name="T3" fmla="*/ 0 h 2"/>
                  <a:gd name="T4" fmla="*/ 0 w 66"/>
                  <a:gd name="T5" fmla="*/ 2 h 2"/>
                  <a:gd name="T6" fmla="*/ 1 w 66"/>
                  <a:gd name="T7" fmla="*/ 2 h 2"/>
                  <a:gd name="T8" fmla="*/ 63 w 66"/>
                  <a:gd name="T9" fmla="*/ 2 h 2"/>
                  <a:gd name="T10" fmla="*/ 66 w 66"/>
                  <a:gd name="T11" fmla="*/ 2 h 2"/>
                  <a:gd name="T12" fmla="*/ 66 w 66"/>
                  <a:gd name="T13" fmla="*/ 2 h 2"/>
                  <a:gd name="T14" fmla="*/ 66 w 66"/>
                  <a:gd name="T15" fmla="*/ 0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8" name="Line 362"/>
              <p:cNvSpPr>
                <a:spLocks noChangeShapeType="1"/>
              </p:cNvSpPr>
              <p:nvPr/>
            </p:nvSpPr>
            <p:spPr bwMode="auto">
              <a:xfrm>
                <a:off x="2006" y="15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29" name="Freeform 363"/>
              <p:cNvSpPr>
                <a:spLocks/>
              </p:cNvSpPr>
              <p:nvPr/>
            </p:nvSpPr>
            <p:spPr bwMode="auto">
              <a:xfrm>
                <a:off x="2006" y="1553"/>
                <a:ext cx="17" cy="1"/>
              </a:xfrm>
              <a:custGeom>
                <a:avLst/>
                <a:gdLst>
                  <a:gd name="T0" fmla="*/ 2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4 w 66"/>
                  <a:gd name="T17" fmla="*/ 0 h 2"/>
                  <a:gd name="T18" fmla="*/ 2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0" name="Line 364"/>
              <p:cNvSpPr>
                <a:spLocks noChangeShapeType="1"/>
              </p:cNvSpPr>
              <p:nvPr/>
            </p:nvSpPr>
            <p:spPr bwMode="auto">
              <a:xfrm>
                <a:off x="2023" y="15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1" name="Freeform 365"/>
              <p:cNvSpPr>
                <a:spLocks/>
              </p:cNvSpPr>
              <p:nvPr/>
            </p:nvSpPr>
            <p:spPr bwMode="auto">
              <a:xfrm>
                <a:off x="2022" y="1553"/>
                <a:ext cx="1" cy="10"/>
              </a:xfrm>
              <a:custGeom>
                <a:avLst/>
                <a:gdLst>
                  <a:gd name="T0" fmla="*/ 2 w 2"/>
                  <a:gd name="T1" fmla="*/ 2 h 43"/>
                  <a:gd name="T2" fmla="*/ 1 w 2"/>
                  <a:gd name="T3" fmla="*/ 0 h 43"/>
                  <a:gd name="T4" fmla="*/ 1 w 2"/>
                  <a:gd name="T5" fmla="*/ 0 h 43"/>
                  <a:gd name="T6" fmla="*/ 0 w 2"/>
                  <a:gd name="T7" fmla="*/ 0 h 43"/>
                  <a:gd name="T8" fmla="*/ 0 w 2"/>
                  <a:gd name="T9" fmla="*/ 41 h 43"/>
                  <a:gd name="T10" fmla="*/ 0 w 2"/>
                  <a:gd name="T11" fmla="*/ 43 h 43"/>
                  <a:gd name="T12" fmla="*/ 1 w 2"/>
                  <a:gd name="T13" fmla="*/ 43 h 43"/>
                  <a:gd name="T14" fmla="*/ 1 w 2"/>
                  <a:gd name="T15" fmla="*/ 43 h 43"/>
                  <a:gd name="T16" fmla="*/ 2 w 2"/>
                  <a:gd name="T17" fmla="*/ 43 h 43"/>
                  <a:gd name="T18" fmla="*/ 2 w 2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2" name="Line 366"/>
              <p:cNvSpPr>
                <a:spLocks noChangeShapeType="1"/>
              </p:cNvSpPr>
              <p:nvPr/>
            </p:nvSpPr>
            <p:spPr bwMode="auto">
              <a:xfrm>
                <a:off x="2022" y="15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3" name="Freeform 367"/>
              <p:cNvSpPr>
                <a:spLocks/>
              </p:cNvSpPr>
              <p:nvPr/>
            </p:nvSpPr>
            <p:spPr bwMode="auto">
              <a:xfrm>
                <a:off x="2022" y="1563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5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4" name="Line 368"/>
              <p:cNvSpPr>
                <a:spLocks noChangeShapeType="1"/>
              </p:cNvSpPr>
              <p:nvPr/>
            </p:nvSpPr>
            <p:spPr bwMode="auto">
              <a:xfrm>
                <a:off x="2038" y="15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5" name="Freeform 369"/>
              <p:cNvSpPr>
                <a:spLocks/>
              </p:cNvSpPr>
              <p:nvPr/>
            </p:nvSpPr>
            <p:spPr bwMode="auto">
              <a:xfrm>
                <a:off x="2038" y="1563"/>
                <a:ext cx="1" cy="21"/>
              </a:xfrm>
              <a:custGeom>
                <a:avLst/>
                <a:gdLst>
                  <a:gd name="T0" fmla="*/ 0 w 1"/>
                  <a:gd name="T1" fmla="*/ 0 h 85"/>
                  <a:gd name="T2" fmla="*/ 0 w 1"/>
                  <a:gd name="T3" fmla="*/ 0 h 85"/>
                  <a:gd name="T4" fmla="*/ 0 w 1"/>
                  <a:gd name="T5" fmla="*/ 0 h 85"/>
                  <a:gd name="T6" fmla="*/ 0 w 1"/>
                  <a:gd name="T7" fmla="*/ 0 h 85"/>
                  <a:gd name="T8" fmla="*/ 0 w 1"/>
                  <a:gd name="T9" fmla="*/ 84 h 85"/>
                  <a:gd name="T10" fmla="*/ 0 w 1"/>
                  <a:gd name="T11" fmla="*/ 85 h 85"/>
                  <a:gd name="T12" fmla="*/ 0 w 1"/>
                  <a:gd name="T13" fmla="*/ 85 h 85"/>
                  <a:gd name="T14" fmla="*/ 0 w 1"/>
                  <a:gd name="T15" fmla="*/ 85 h 85"/>
                  <a:gd name="T16" fmla="*/ 0 w 1"/>
                  <a:gd name="T17" fmla="*/ 85 h 85"/>
                  <a:gd name="T18" fmla="*/ 0 w 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5"/>
                  <a:gd name="T32" fmla="*/ 1 w 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5">
                    <a:moveTo>
                      <a:pt x="0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6" name="Line 370"/>
              <p:cNvSpPr>
                <a:spLocks noChangeShapeType="1"/>
              </p:cNvSpPr>
              <p:nvPr/>
            </p:nvSpPr>
            <p:spPr bwMode="auto">
              <a:xfrm>
                <a:off x="2038" y="15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7" name="Freeform 371"/>
              <p:cNvSpPr>
                <a:spLocks/>
              </p:cNvSpPr>
              <p:nvPr/>
            </p:nvSpPr>
            <p:spPr bwMode="auto">
              <a:xfrm>
                <a:off x="2038" y="1583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2 w 65"/>
                  <a:gd name="T3" fmla="*/ 1 h 2"/>
                  <a:gd name="T4" fmla="*/ 0 w 65"/>
                  <a:gd name="T5" fmla="*/ 1 h 2"/>
                  <a:gd name="T6" fmla="*/ 2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1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8" name="Line 372"/>
              <p:cNvSpPr>
                <a:spLocks noChangeShapeType="1"/>
              </p:cNvSpPr>
              <p:nvPr/>
            </p:nvSpPr>
            <p:spPr bwMode="auto">
              <a:xfrm>
                <a:off x="2054" y="15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39" name="Freeform 373"/>
              <p:cNvSpPr>
                <a:spLocks/>
              </p:cNvSpPr>
              <p:nvPr/>
            </p:nvSpPr>
            <p:spPr bwMode="auto">
              <a:xfrm>
                <a:off x="2054" y="1583"/>
                <a:ext cx="1" cy="11"/>
              </a:xfrm>
              <a:custGeom>
                <a:avLst/>
                <a:gdLst>
                  <a:gd name="T0" fmla="*/ 1 w 1"/>
                  <a:gd name="T1" fmla="*/ 1 h 43"/>
                  <a:gd name="T2" fmla="*/ 1 w 1"/>
                  <a:gd name="T3" fmla="*/ 1 h 43"/>
                  <a:gd name="T4" fmla="*/ 1 w 1"/>
                  <a:gd name="T5" fmla="*/ 0 h 43"/>
                  <a:gd name="T6" fmla="*/ 0 w 1"/>
                  <a:gd name="T7" fmla="*/ 1 h 43"/>
                  <a:gd name="T8" fmla="*/ 0 w 1"/>
                  <a:gd name="T9" fmla="*/ 43 h 43"/>
                  <a:gd name="T10" fmla="*/ 0 w 1"/>
                  <a:gd name="T11" fmla="*/ 43 h 43"/>
                  <a:gd name="T12" fmla="*/ 1 w 1"/>
                  <a:gd name="T13" fmla="*/ 43 h 43"/>
                  <a:gd name="T14" fmla="*/ 1 w 1"/>
                  <a:gd name="T15" fmla="*/ 43 h 43"/>
                  <a:gd name="T16" fmla="*/ 1 w 1"/>
                  <a:gd name="T17" fmla="*/ 43 h 43"/>
                  <a:gd name="T18" fmla="*/ 1 w 1"/>
                  <a:gd name="T19" fmla="*/ 1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3"/>
                  <a:gd name="T32" fmla="*/ 1 w 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0" name="Line 374"/>
              <p:cNvSpPr>
                <a:spLocks noChangeShapeType="1"/>
              </p:cNvSpPr>
              <p:nvPr/>
            </p:nvSpPr>
            <p:spPr bwMode="auto">
              <a:xfrm>
                <a:off x="2054" y="1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1" name="Freeform 375"/>
              <p:cNvSpPr>
                <a:spLocks/>
              </p:cNvSpPr>
              <p:nvPr/>
            </p:nvSpPr>
            <p:spPr bwMode="auto">
              <a:xfrm>
                <a:off x="2054" y="1594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2" name="Line 376"/>
              <p:cNvSpPr>
                <a:spLocks noChangeShapeType="1"/>
              </p:cNvSpPr>
              <p:nvPr/>
            </p:nvSpPr>
            <p:spPr bwMode="auto">
              <a:xfrm>
                <a:off x="2070" y="1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3" name="Freeform 377"/>
              <p:cNvSpPr>
                <a:spLocks/>
              </p:cNvSpPr>
              <p:nvPr/>
            </p:nvSpPr>
            <p:spPr bwMode="auto">
              <a:xfrm>
                <a:off x="2069" y="1594"/>
                <a:ext cx="17" cy="1"/>
              </a:xfrm>
              <a:custGeom>
                <a:avLst/>
                <a:gdLst>
                  <a:gd name="T0" fmla="*/ 2 w 66"/>
                  <a:gd name="T1" fmla="*/ 0 h 1"/>
                  <a:gd name="T2" fmla="*/ 2 w 66"/>
                  <a:gd name="T3" fmla="*/ 0 h 1"/>
                  <a:gd name="T4" fmla="*/ 0 w 66"/>
                  <a:gd name="T5" fmla="*/ 1 h 1"/>
                  <a:gd name="T6" fmla="*/ 2 w 66"/>
                  <a:gd name="T7" fmla="*/ 1 h 1"/>
                  <a:gd name="T8" fmla="*/ 65 w 66"/>
                  <a:gd name="T9" fmla="*/ 1 h 1"/>
                  <a:gd name="T10" fmla="*/ 66 w 66"/>
                  <a:gd name="T11" fmla="*/ 1 h 1"/>
                  <a:gd name="T12" fmla="*/ 66 w 66"/>
                  <a:gd name="T13" fmla="*/ 1 h 1"/>
                  <a:gd name="T14" fmla="*/ 66 w 66"/>
                  <a:gd name="T15" fmla="*/ 0 h 1"/>
                  <a:gd name="T16" fmla="*/ 65 w 66"/>
                  <a:gd name="T17" fmla="*/ 0 h 1"/>
                  <a:gd name="T18" fmla="*/ 2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4" name="Line 378"/>
              <p:cNvSpPr>
                <a:spLocks noChangeShapeType="1"/>
              </p:cNvSpPr>
              <p:nvPr/>
            </p:nvSpPr>
            <p:spPr bwMode="auto">
              <a:xfrm>
                <a:off x="2086" y="1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5" name="Freeform 379"/>
              <p:cNvSpPr>
                <a:spLocks/>
              </p:cNvSpPr>
              <p:nvPr/>
            </p:nvSpPr>
            <p:spPr bwMode="auto">
              <a:xfrm>
                <a:off x="2086" y="1594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4 w 65"/>
                  <a:gd name="T11" fmla="*/ 1 h 1"/>
                  <a:gd name="T12" fmla="*/ 65 w 65"/>
                  <a:gd name="T13" fmla="*/ 1 h 1"/>
                  <a:gd name="T14" fmla="*/ 64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6" name="Line 380"/>
              <p:cNvSpPr>
                <a:spLocks noChangeShapeType="1"/>
              </p:cNvSpPr>
              <p:nvPr/>
            </p:nvSpPr>
            <p:spPr bwMode="auto">
              <a:xfrm>
                <a:off x="2102" y="1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7" name="Freeform 381"/>
              <p:cNvSpPr>
                <a:spLocks/>
              </p:cNvSpPr>
              <p:nvPr/>
            </p:nvSpPr>
            <p:spPr bwMode="auto">
              <a:xfrm>
                <a:off x="2101" y="1594"/>
                <a:ext cx="1" cy="11"/>
              </a:xfrm>
              <a:custGeom>
                <a:avLst/>
                <a:gdLst>
                  <a:gd name="T0" fmla="*/ 1 w 1"/>
                  <a:gd name="T1" fmla="*/ 1 h 44"/>
                  <a:gd name="T2" fmla="*/ 0 w 1"/>
                  <a:gd name="T3" fmla="*/ 0 h 44"/>
                  <a:gd name="T4" fmla="*/ 0 w 1"/>
                  <a:gd name="T5" fmla="*/ 0 h 44"/>
                  <a:gd name="T6" fmla="*/ 0 w 1"/>
                  <a:gd name="T7" fmla="*/ 0 h 44"/>
                  <a:gd name="T8" fmla="*/ 0 w 1"/>
                  <a:gd name="T9" fmla="*/ 42 h 44"/>
                  <a:gd name="T10" fmla="*/ 0 w 1"/>
                  <a:gd name="T11" fmla="*/ 42 h 44"/>
                  <a:gd name="T12" fmla="*/ 0 w 1"/>
                  <a:gd name="T13" fmla="*/ 44 h 44"/>
                  <a:gd name="T14" fmla="*/ 0 w 1"/>
                  <a:gd name="T15" fmla="*/ 42 h 44"/>
                  <a:gd name="T16" fmla="*/ 1 w 1"/>
                  <a:gd name="T17" fmla="*/ 42 h 44"/>
                  <a:gd name="T18" fmla="*/ 1 w 1"/>
                  <a:gd name="T19" fmla="*/ 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8" name="Line 382"/>
              <p:cNvSpPr>
                <a:spLocks noChangeShapeType="1"/>
              </p:cNvSpPr>
              <p:nvPr/>
            </p:nvSpPr>
            <p:spPr bwMode="auto">
              <a:xfrm>
                <a:off x="2101" y="1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49" name="Freeform 383"/>
              <p:cNvSpPr>
                <a:spLocks/>
              </p:cNvSpPr>
              <p:nvPr/>
            </p:nvSpPr>
            <p:spPr bwMode="auto">
              <a:xfrm>
                <a:off x="2101" y="1605"/>
                <a:ext cx="17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0 h 1"/>
                  <a:gd name="T8" fmla="*/ 62 w 65"/>
                  <a:gd name="T9" fmla="*/ 0 h 1"/>
                  <a:gd name="T10" fmla="*/ 65 w 65"/>
                  <a:gd name="T11" fmla="*/ 0 h 1"/>
                  <a:gd name="T12" fmla="*/ 65 w 65"/>
                  <a:gd name="T13" fmla="*/ 0 h 1"/>
                  <a:gd name="T14" fmla="*/ 65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50" name="Line 384"/>
              <p:cNvSpPr>
                <a:spLocks noChangeShapeType="1"/>
              </p:cNvSpPr>
              <p:nvPr/>
            </p:nvSpPr>
            <p:spPr bwMode="auto">
              <a:xfrm>
                <a:off x="2117" y="1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51" name="Freeform 385"/>
              <p:cNvSpPr>
                <a:spLocks/>
              </p:cNvSpPr>
              <p:nvPr/>
            </p:nvSpPr>
            <p:spPr bwMode="auto">
              <a:xfrm>
                <a:off x="2117" y="1605"/>
                <a:ext cx="17" cy="1"/>
              </a:xfrm>
              <a:custGeom>
                <a:avLst/>
                <a:gdLst>
                  <a:gd name="T0" fmla="*/ 1 w 66"/>
                  <a:gd name="T1" fmla="*/ 0 h 1"/>
                  <a:gd name="T2" fmla="*/ 1 w 66"/>
                  <a:gd name="T3" fmla="*/ 0 h 1"/>
                  <a:gd name="T4" fmla="*/ 0 w 66"/>
                  <a:gd name="T5" fmla="*/ 0 h 1"/>
                  <a:gd name="T6" fmla="*/ 1 w 66"/>
                  <a:gd name="T7" fmla="*/ 0 h 1"/>
                  <a:gd name="T8" fmla="*/ 64 w 66"/>
                  <a:gd name="T9" fmla="*/ 0 h 1"/>
                  <a:gd name="T10" fmla="*/ 66 w 66"/>
                  <a:gd name="T11" fmla="*/ 0 h 1"/>
                  <a:gd name="T12" fmla="*/ 66 w 66"/>
                  <a:gd name="T13" fmla="*/ 0 h 1"/>
                  <a:gd name="T14" fmla="*/ 66 w 66"/>
                  <a:gd name="T15" fmla="*/ 0 h 1"/>
                  <a:gd name="T16" fmla="*/ 64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52" name="Line 386"/>
              <p:cNvSpPr>
                <a:spLocks noChangeShapeType="1"/>
              </p:cNvSpPr>
              <p:nvPr/>
            </p:nvSpPr>
            <p:spPr bwMode="auto">
              <a:xfrm>
                <a:off x="2134" y="1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753" name="Freeform 387"/>
              <p:cNvSpPr>
                <a:spLocks/>
              </p:cNvSpPr>
              <p:nvPr/>
            </p:nvSpPr>
            <p:spPr bwMode="auto">
              <a:xfrm>
                <a:off x="2133" y="1605"/>
                <a:ext cx="1" cy="10"/>
              </a:xfrm>
              <a:custGeom>
                <a:avLst/>
                <a:gdLst>
                  <a:gd name="T0" fmla="*/ 2 w 2"/>
                  <a:gd name="T1" fmla="*/ 0 h 43"/>
                  <a:gd name="T2" fmla="*/ 2 w 2"/>
                  <a:gd name="T3" fmla="*/ 0 h 43"/>
                  <a:gd name="T4" fmla="*/ 1 w 2"/>
                  <a:gd name="T5" fmla="*/ 0 h 43"/>
                  <a:gd name="T6" fmla="*/ 0 w 2"/>
                  <a:gd name="T7" fmla="*/ 0 h 43"/>
                  <a:gd name="T8" fmla="*/ 0 w 2"/>
                  <a:gd name="T9" fmla="*/ 41 h 43"/>
                  <a:gd name="T10" fmla="*/ 0 w 2"/>
                  <a:gd name="T11" fmla="*/ 43 h 43"/>
                  <a:gd name="T12" fmla="*/ 1 w 2"/>
                  <a:gd name="T13" fmla="*/ 43 h 43"/>
                  <a:gd name="T14" fmla="*/ 2 w 2"/>
                  <a:gd name="T15" fmla="*/ 43 h 43"/>
                  <a:gd name="T16" fmla="*/ 2 w 2"/>
                  <a:gd name="T17" fmla="*/ 43 h 43"/>
                  <a:gd name="T18" fmla="*/ 2 w 2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3"/>
                  <a:gd name="T32" fmla="*/ 2 w 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3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56509" name="Group 388"/>
            <p:cNvGrpSpPr>
              <a:grpSpLocks/>
            </p:cNvGrpSpPr>
            <p:nvPr/>
          </p:nvGrpSpPr>
          <p:grpSpPr bwMode="auto">
            <a:xfrm>
              <a:off x="2133" y="1615"/>
              <a:ext cx="1158" cy="645"/>
              <a:chOff x="2133" y="1615"/>
              <a:chExt cx="1158" cy="645"/>
            </a:xfrm>
          </p:grpSpPr>
          <p:sp>
            <p:nvSpPr>
              <p:cNvPr id="57354" name="Line 389"/>
              <p:cNvSpPr>
                <a:spLocks noChangeShapeType="1"/>
              </p:cNvSpPr>
              <p:nvPr/>
            </p:nvSpPr>
            <p:spPr bwMode="auto">
              <a:xfrm>
                <a:off x="2133" y="16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5" name="Freeform 390"/>
              <p:cNvSpPr>
                <a:spLocks/>
              </p:cNvSpPr>
              <p:nvPr/>
            </p:nvSpPr>
            <p:spPr bwMode="auto">
              <a:xfrm>
                <a:off x="2133" y="1615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0 h 2"/>
                  <a:gd name="T6" fmla="*/ 0 w 66"/>
                  <a:gd name="T7" fmla="*/ 2 h 2"/>
                  <a:gd name="T8" fmla="*/ 63 w 66"/>
                  <a:gd name="T9" fmla="*/ 2 h 2"/>
                  <a:gd name="T10" fmla="*/ 64 w 66"/>
                  <a:gd name="T11" fmla="*/ 2 h 2"/>
                  <a:gd name="T12" fmla="*/ 66 w 66"/>
                  <a:gd name="T13" fmla="*/ 0 h 2"/>
                  <a:gd name="T14" fmla="*/ 64 w 66"/>
                  <a:gd name="T15" fmla="*/ 0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6" name="Line 391"/>
              <p:cNvSpPr>
                <a:spLocks noChangeShapeType="1"/>
              </p:cNvSpPr>
              <p:nvPr/>
            </p:nvSpPr>
            <p:spPr bwMode="auto">
              <a:xfrm>
                <a:off x="2149" y="16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7" name="Freeform 392"/>
              <p:cNvSpPr>
                <a:spLocks/>
              </p:cNvSpPr>
              <p:nvPr/>
            </p:nvSpPr>
            <p:spPr bwMode="auto">
              <a:xfrm>
                <a:off x="2149" y="1615"/>
                <a:ext cx="1" cy="11"/>
              </a:xfrm>
              <a:custGeom>
                <a:avLst/>
                <a:gdLst>
                  <a:gd name="T0" fmla="*/ 3 w 3"/>
                  <a:gd name="T1" fmla="*/ 0 h 44"/>
                  <a:gd name="T2" fmla="*/ 1 w 3"/>
                  <a:gd name="T3" fmla="*/ 0 h 44"/>
                  <a:gd name="T4" fmla="*/ 1 w 3"/>
                  <a:gd name="T5" fmla="*/ 0 h 44"/>
                  <a:gd name="T6" fmla="*/ 0 w 3"/>
                  <a:gd name="T7" fmla="*/ 0 h 44"/>
                  <a:gd name="T8" fmla="*/ 0 w 3"/>
                  <a:gd name="T9" fmla="*/ 43 h 44"/>
                  <a:gd name="T10" fmla="*/ 0 w 3"/>
                  <a:gd name="T11" fmla="*/ 44 h 44"/>
                  <a:gd name="T12" fmla="*/ 1 w 3"/>
                  <a:gd name="T13" fmla="*/ 44 h 44"/>
                  <a:gd name="T14" fmla="*/ 1 w 3"/>
                  <a:gd name="T15" fmla="*/ 44 h 44"/>
                  <a:gd name="T16" fmla="*/ 3 w 3"/>
                  <a:gd name="T17" fmla="*/ 43 h 44"/>
                  <a:gd name="T18" fmla="*/ 3 w 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4"/>
                  <a:gd name="T32" fmla="*/ 3 w 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8" name="Line 393"/>
              <p:cNvSpPr>
                <a:spLocks noChangeShapeType="1"/>
              </p:cNvSpPr>
              <p:nvPr/>
            </p:nvSpPr>
            <p:spPr bwMode="auto">
              <a:xfrm>
                <a:off x="2149" y="16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9" name="Freeform 394"/>
              <p:cNvSpPr>
                <a:spLocks/>
              </p:cNvSpPr>
              <p:nvPr/>
            </p:nvSpPr>
            <p:spPr bwMode="auto">
              <a:xfrm>
                <a:off x="2149" y="1625"/>
                <a:ext cx="16" cy="1"/>
              </a:xfrm>
              <a:custGeom>
                <a:avLst/>
                <a:gdLst>
                  <a:gd name="T0" fmla="*/ 1 w 65"/>
                  <a:gd name="T1" fmla="*/ 0 h 3"/>
                  <a:gd name="T2" fmla="*/ 0 w 65"/>
                  <a:gd name="T3" fmla="*/ 0 h 3"/>
                  <a:gd name="T4" fmla="*/ 0 w 65"/>
                  <a:gd name="T5" fmla="*/ 2 h 3"/>
                  <a:gd name="T6" fmla="*/ 0 w 65"/>
                  <a:gd name="T7" fmla="*/ 3 h 3"/>
                  <a:gd name="T8" fmla="*/ 64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0 h 3"/>
                  <a:gd name="T16" fmla="*/ 65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0" name="Line 395"/>
              <p:cNvSpPr>
                <a:spLocks noChangeShapeType="1"/>
              </p:cNvSpPr>
              <p:nvPr/>
            </p:nvSpPr>
            <p:spPr bwMode="auto">
              <a:xfrm>
                <a:off x="2165" y="16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1" name="Freeform 396"/>
              <p:cNvSpPr>
                <a:spLocks/>
              </p:cNvSpPr>
              <p:nvPr/>
            </p:nvSpPr>
            <p:spPr bwMode="auto">
              <a:xfrm>
                <a:off x="2165" y="1625"/>
                <a:ext cx="1" cy="32"/>
              </a:xfrm>
              <a:custGeom>
                <a:avLst/>
                <a:gdLst>
                  <a:gd name="T0" fmla="*/ 1 w 1"/>
                  <a:gd name="T1" fmla="*/ 2 h 127"/>
                  <a:gd name="T2" fmla="*/ 1 w 1"/>
                  <a:gd name="T3" fmla="*/ 0 h 127"/>
                  <a:gd name="T4" fmla="*/ 1 w 1"/>
                  <a:gd name="T5" fmla="*/ 0 h 127"/>
                  <a:gd name="T6" fmla="*/ 0 w 1"/>
                  <a:gd name="T7" fmla="*/ 0 h 127"/>
                  <a:gd name="T8" fmla="*/ 0 w 1"/>
                  <a:gd name="T9" fmla="*/ 126 h 127"/>
                  <a:gd name="T10" fmla="*/ 0 w 1"/>
                  <a:gd name="T11" fmla="*/ 127 h 127"/>
                  <a:gd name="T12" fmla="*/ 1 w 1"/>
                  <a:gd name="T13" fmla="*/ 127 h 127"/>
                  <a:gd name="T14" fmla="*/ 1 w 1"/>
                  <a:gd name="T15" fmla="*/ 127 h 127"/>
                  <a:gd name="T16" fmla="*/ 1 w 1"/>
                  <a:gd name="T17" fmla="*/ 127 h 127"/>
                  <a:gd name="T18" fmla="*/ 1 w 1"/>
                  <a:gd name="T19" fmla="*/ 2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27"/>
                  <a:gd name="T32" fmla="*/ 1 w 1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27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1" y="127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2" name="Line 397"/>
              <p:cNvSpPr>
                <a:spLocks noChangeShapeType="1"/>
              </p:cNvSpPr>
              <p:nvPr/>
            </p:nvSpPr>
            <p:spPr bwMode="auto">
              <a:xfrm>
                <a:off x="2165" y="16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3" name="Freeform 398"/>
              <p:cNvSpPr>
                <a:spLocks/>
              </p:cNvSpPr>
              <p:nvPr/>
            </p:nvSpPr>
            <p:spPr bwMode="auto">
              <a:xfrm>
                <a:off x="2165" y="1656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1 h 2"/>
                  <a:gd name="T4" fmla="*/ 0 w 65"/>
                  <a:gd name="T5" fmla="*/ 1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1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4" name="Line 399"/>
              <p:cNvSpPr>
                <a:spLocks noChangeShapeType="1"/>
              </p:cNvSpPr>
              <p:nvPr/>
            </p:nvSpPr>
            <p:spPr bwMode="auto">
              <a:xfrm>
                <a:off x="2181" y="16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5" name="Freeform 400"/>
              <p:cNvSpPr>
                <a:spLocks/>
              </p:cNvSpPr>
              <p:nvPr/>
            </p:nvSpPr>
            <p:spPr bwMode="auto">
              <a:xfrm>
                <a:off x="2181" y="1656"/>
                <a:ext cx="1" cy="22"/>
              </a:xfrm>
              <a:custGeom>
                <a:avLst/>
                <a:gdLst>
                  <a:gd name="T0" fmla="*/ 2 w 2"/>
                  <a:gd name="T1" fmla="*/ 1 h 86"/>
                  <a:gd name="T2" fmla="*/ 2 w 2"/>
                  <a:gd name="T3" fmla="*/ 1 h 86"/>
                  <a:gd name="T4" fmla="*/ 2 w 2"/>
                  <a:gd name="T5" fmla="*/ 0 h 86"/>
                  <a:gd name="T6" fmla="*/ 0 w 2"/>
                  <a:gd name="T7" fmla="*/ 1 h 86"/>
                  <a:gd name="T8" fmla="*/ 0 w 2"/>
                  <a:gd name="T9" fmla="*/ 84 h 86"/>
                  <a:gd name="T10" fmla="*/ 0 w 2"/>
                  <a:gd name="T11" fmla="*/ 86 h 86"/>
                  <a:gd name="T12" fmla="*/ 2 w 2"/>
                  <a:gd name="T13" fmla="*/ 86 h 86"/>
                  <a:gd name="T14" fmla="*/ 2 w 2"/>
                  <a:gd name="T15" fmla="*/ 86 h 86"/>
                  <a:gd name="T16" fmla="*/ 2 w 2"/>
                  <a:gd name="T17" fmla="*/ 84 h 86"/>
                  <a:gd name="T18" fmla="*/ 2 w 2"/>
                  <a:gd name="T19" fmla="*/ 1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6"/>
                  <a:gd name="T32" fmla="*/ 2 w 2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6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6" name="Line 401"/>
              <p:cNvSpPr>
                <a:spLocks noChangeShapeType="1"/>
              </p:cNvSpPr>
              <p:nvPr/>
            </p:nvSpPr>
            <p:spPr bwMode="auto">
              <a:xfrm>
                <a:off x="2181" y="16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7" name="Freeform 402"/>
              <p:cNvSpPr>
                <a:spLocks/>
              </p:cNvSpPr>
              <p:nvPr/>
            </p:nvSpPr>
            <p:spPr bwMode="auto">
              <a:xfrm>
                <a:off x="2181" y="1677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8" name="Line 403"/>
              <p:cNvSpPr>
                <a:spLocks noChangeShapeType="1"/>
              </p:cNvSpPr>
              <p:nvPr/>
            </p:nvSpPr>
            <p:spPr bwMode="auto">
              <a:xfrm>
                <a:off x="2197" y="16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69" name="Freeform 404"/>
              <p:cNvSpPr>
                <a:spLocks/>
              </p:cNvSpPr>
              <p:nvPr/>
            </p:nvSpPr>
            <p:spPr bwMode="auto">
              <a:xfrm>
                <a:off x="2196" y="1677"/>
                <a:ext cx="1" cy="11"/>
              </a:xfrm>
              <a:custGeom>
                <a:avLst/>
                <a:gdLst>
                  <a:gd name="T0" fmla="*/ 1 w 1"/>
                  <a:gd name="T1" fmla="*/ 0 h 44"/>
                  <a:gd name="T2" fmla="*/ 1 w 1"/>
                  <a:gd name="T3" fmla="*/ 0 h 44"/>
                  <a:gd name="T4" fmla="*/ 0 w 1"/>
                  <a:gd name="T5" fmla="*/ 0 h 44"/>
                  <a:gd name="T6" fmla="*/ 0 w 1"/>
                  <a:gd name="T7" fmla="*/ 0 h 44"/>
                  <a:gd name="T8" fmla="*/ 0 w 1"/>
                  <a:gd name="T9" fmla="*/ 43 h 44"/>
                  <a:gd name="T10" fmla="*/ 0 w 1"/>
                  <a:gd name="T11" fmla="*/ 44 h 44"/>
                  <a:gd name="T12" fmla="*/ 0 w 1"/>
                  <a:gd name="T13" fmla="*/ 44 h 44"/>
                  <a:gd name="T14" fmla="*/ 1 w 1"/>
                  <a:gd name="T15" fmla="*/ 44 h 44"/>
                  <a:gd name="T16" fmla="*/ 1 w 1"/>
                  <a:gd name="T17" fmla="*/ 43 h 44"/>
                  <a:gd name="T18" fmla="*/ 1 w 1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0" name="Line 405"/>
              <p:cNvSpPr>
                <a:spLocks noChangeShapeType="1"/>
              </p:cNvSpPr>
              <p:nvPr/>
            </p:nvSpPr>
            <p:spPr bwMode="auto">
              <a:xfrm>
                <a:off x="2196" y="16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1" name="Freeform 406"/>
              <p:cNvSpPr>
                <a:spLocks/>
              </p:cNvSpPr>
              <p:nvPr/>
            </p:nvSpPr>
            <p:spPr bwMode="auto">
              <a:xfrm>
                <a:off x="2196" y="1688"/>
                <a:ext cx="17" cy="1"/>
              </a:xfrm>
              <a:custGeom>
                <a:avLst/>
                <a:gdLst>
                  <a:gd name="T0" fmla="*/ 2 w 67"/>
                  <a:gd name="T1" fmla="*/ 0 h 3"/>
                  <a:gd name="T2" fmla="*/ 2 w 67"/>
                  <a:gd name="T3" fmla="*/ 2 h 3"/>
                  <a:gd name="T4" fmla="*/ 0 w 67"/>
                  <a:gd name="T5" fmla="*/ 2 h 3"/>
                  <a:gd name="T6" fmla="*/ 2 w 67"/>
                  <a:gd name="T7" fmla="*/ 3 h 3"/>
                  <a:gd name="T8" fmla="*/ 65 w 67"/>
                  <a:gd name="T9" fmla="*/ 3 h 3"/>
                  <a:gd name="T10" fmla="*/ 67 w 67"/>
                  <a:gd name="T11" fmla="*/ 3 h 3"/>
                  <a:gd name="T12" fmla="*/ 67 w 67"/>
                  <a:gd name="T13" fmla="*/ 2 h 3"/>
                  <a:gd name="T14" fmla="*/ 67 w 67"/>
                  <a:gd name="T15" fmla="*/ 2 h 3"/>
                  <a:gd name="T16" fmla="*/ 65 w 67"/>
                  <a:gd name="T17" fmla="*/ 0 h 3"/>
                  <a:gd name="T18" fmla="*/ 2 w 6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"/>
                  <a:gd name="T32" fmla="*/ 67 w 6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2" name="Line 407"/>
              <p:cNvSpPr>
                <a:spLocks noChangeShapeType="1"/>
              </p:cNvSpPr>
              <p:nvPr/>
            </p:nvSpPr>
            <p:spPr bwMode="auto">
              <a:xfrm>
                <a:off x="2213" y="16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3" name="Freeform 408"/>
              <p:cNvSpPr>
                <a:spLocks/>
              </p:cNvSpPr>
              <p:nvPr/>
            </p:nvSpPr>
            <p:spPr bwMode="auto">
              <a:xfrm>
                <a:off x="2212" y="1688"/>
                <a:ext cx="1" cy="21"/>
              </a:xfrm>
              <a:custGeom>
                <a:avLst/>
                <a:gdLst>
                  <a:gd name="T0" fmla="*/ 2 w 2"/>
                  <a:gd name="T1" fmla="*/ 2 h 86"/>
                  <a:gd name="T2" fmla="*/ 2 w 2"/>
                  <a:gd name="T3" fmla="*/ 2 h 86"/>
                  <a:gd name="T4" fmla="*/ 0 w 2"/>
                  <a:gd name="T5" fmla="*/ 0 h 86"/>
                  <a:gd name="T6" fmla="*/ 0 w 2"/>
                  <a:gd name="T7" fmla="*/ 2 h 86"/>
                  <a:gd name="T8" fmla="*/ 0 w 2"/>
                  <a:gd name="T9" fmla="*/ 85 h 86"/>
                  <a:gd name="T10" fmla="*/ 0 w 2"/>
                  <a:gd name="T11" fmla="*/ 86 h 86"/>
                  <a:gd name="T12" fmla="*/ 0 w 2"/>
                  <a:gd name="T13" fmla="*/ 86 h 86"/>
                  <a:gd name="T14" fmla="*/ 2 w 2"/>
                  <a:gd name="T15" fmla="*/ 86 h 86"/>
                  <a:gd name="T16" fmla="*/ 2 w 2"/>
                  <a:gd name="T17" fmla="*/ 85 h 86"/>
                  <a:gd name="T18" fmla="*/ 2 w 2"/>
                  <a:gd name="T19" fmla="*/ 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6"/>
                  <a:gd name="T32" fmla="*/ 2 w 2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6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4" name="Line 409"/>
              <p:cNvSpPr>
                <a:spLocks noChangeShapeType="1"/>
              </p:cNvSpPr>
              <p:nvPr/>
            </p:nvSpPr>
            <p:spPr bwMode="auto">
              <a:xfrm>
                <a:off x="2212" y="17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5" name="Freeform 410"/>
              <p:cNvSpPr>
                <a:spLocks/>
              </p:cNvSpPr>
              <p:nvPr/>
            </p:nvSpPr>
            <p:spPr bwMode="auto">
              <a:xfrm>
                <a:off x="2212" y="1708"/>
                <a:ext cx="17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3 w 65"/>
                  <a:gd name="T9" fmla="*/ 2 h 2"/>
                  <a:gd name="T10" fmla="*/ 64 w 65"/>
                  <a:gd name="T11" fmla="*/ 2 h 2"/>
                  <a:gd name="T12" fmla="*/ 65 w 65"/>
                  <a:gd name="T13" fmla="*/ 1 h 2"/>
                  <a:gd name="T14" fmla="*/ 64 w 65"/>
                  <a:gd name="T15" fmla="*/ 0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6" name="Line 411"/>
              <p:cNvSpPr>
                <a:spLocks noChangeShapeType="1"/>
              </p:cNvSpPr>
              <p:nvPr/>
            </p:nvSpPr>
            <p:spPr bwMode="auto">
              <a:xfrm>
                <a:off x="2229" y="17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7" name="Freeform 412"/>
              <p:cNvSpPr>
                <a:spLocks/>
              </p:cNvSpPr>
              <p:nvPr/>
            </p:nvSpPr>
            <p:spPr bwMode="auto">
              <a:xfrm>
                <a:off x="2228" y="1708"/>
                <a:ext cx="1" cy="11"/>
              </a:xfrm>
              <a:custGeom>
                <a:avLst/>
                <a:gdLst>
                  <a:gd name="T0" fmla="*/ 1 w 1"/>
                  <a:gd name="T1" fmla="*/ 1 h 43"/>
                  <a:gd name="T2" fmla="*/ 0 w 1"/>
                  <a:gd name="T3" fmla="*/ 0 h 43"/>
                  <a:gd name="T4" fmla="*/ 0 w 1"/>
                  <a:gd name="T5" fmla="*/ 0 h 43"/>
                  <a:gd name="T6" fmla="*/ 0 w 1"/>
                  <a:gd name="T7" fmla="*/ 0 h 43"/>
                  <a:gd name="T8" fmla="*/ 0 w 1"/>
                  <a:gd name="T9" fmla="*/ 42 h 43"/>
                  <a:gd name="T10" fmla="*/ 0 w 1"/>
                  <a:gd name="T11" fmla="*/ 43 h 43"/>
                  <a:gd name="T12" fmla="*/ 0 w 1"/>
                  <a:gd name="T13" fmla="*/ 43 h 43"/>
                  <a:gd name="T14" fmla="*/ 0 w 1"/>
                  <a:gd name="T15" fmla="*/ 43 h 43"/>
                  <a:gd name="T16" fmla="*/ 1 w 1"/>
                  <a:gd name="T17" fmla="*/ 43 h 43"/>
                  <a:gd name="T18" fmla="*/ 1 w 1"/>
                  <a:gd name="T19" fmla="*/ 1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3"/>
                  <a:gd name="T32" fmla="*/ 1 w 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3">
                    <a:moveTo>
                      <a:pt x="1" y="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8" name="Line 413"/>
              <p:cNvSpPr>
                <a:spLocks noChangeShapeType="1"/>
              </p:cNvSpPr>
              <p:nvPr/>
            </p:nvSpPr>
            <p:spPr bwMode="auto">
              <a:xfrm>
                <a:off x="2228" y="17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79" name="Freeform 414"/>
              <p:cNvSpPr>
                <a:spLocks/>
              </p:cNvSpPr>
              <p:nvPr/>
            </p:nvSpPr>
            <p:spPr bwMode="auto">
              <a:xfrm>
                <a:off x="2228" y="1719"/>
                <a:ext cx="16" cy="1"/>
              </a:xfrm>
              <a:custGeom>
                <a:avLst/>
                <a:gdLst>
                  <a:gd name="T0" fmla="*/ 0 w 64"/>
                  <a:gd name="T1" fmla="*/ 0 h 1"/>
                  <a:gd name="T2" fmla="*/ 0 w 64"/>
                  <a:gd name="T3" fmla="*/ 0 h 1"/>
                  <a:gd name="T4" fmla="*/ 0 w 64"/>
                  <a:gd name="T5" fmla="*/ 1 h 1"/>
                  <a:gd name="T6" fmla="*/ 0 w 64"/>
                  <a:gd name="T7" fmla="*/ 1 h 1"/>
                  <a:gd name="T8" fmla="*/ 62 w 64"/>
                  <a:gd name="T9" fmla="*/ 1 h 1"/>
                  <a:gd name="T10" fmla="*/ 64 w 64"/>
                  <a:gd name="T11" fmla="*/ 1 h 1"/>
                  <a:gd name="T12" fmla="*/ 64 w 64"/>
                  <a:gd name="T13" fmla="*/ 1 h 1"/>
                  <a:gd name="T14" fmla="*/ 64 w 64"/>
                  <a:gd name="T15" fmla="*/ 0 h 1"/>
                  <a:gd name="T16" fmla="*/ 64 w 64"/>
                  <a:gd name="T17" fmla="*/ 0 h 1"/>
                  <a:gd name="T18" fmla="*/ 0 w 6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1"/>
                  <a:gd name="T32" fmla="*/ 64 w 6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0" name="Line 415"/>
              <p:cNvSpPr>
                <a:spLocks noChangeShapeType="1"/>
              </p:cNvSpPr>
              <p:nvPr/>
            </p:nvSpPr>
            <p:spPr bwMode="auto">
              <a:xfrm>
                <a:off x="2244" y="17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1" name="Freeform 416"/>
              <p:cNvSpPr>
                <a:spLocks/>
              </p:cNvSpPr>
              <p:nvPr/>
            </p:nvSpPr>
            <p:spPr bwMode="auto">
              <a:xfrm>
                <a:off x="2244" y="1719"/>
                <a:ext cx="1" cy="11"/>
              </a:xfrm>
              <a:custGeom>
                <a:avLst/>
                <a:gdLst>
                  <a:gd name="T0" fmla="*/ 0 w 1"/>
                  <a:gd name="T1" fmla="*/ 1 h 44"/>
                  <a:gd name="T2" fmla="*/ 0 w 1"/>
                  <a:gd name="T3" fmla="*/ 0 h 44"/>
                  <a:gd name="T4" fmla="*/ 0 w 1"/>
                  <a:gd name="T5" fmla="*/ 0 h 44"/>
                  <a:gd name="T6" fmla="*/ 0 w 1"/>
                  <a:gd name="T7" fmla="*/ 0 h 44"/>
                  <a:gd name="T8" fmla="*/ 0 w 1"/>
                  <a:gd name="T9" fmla="*/ 42 h 44"/>
                  <a:gd name="T10" fmla="*/ 0 w 1"/>
                  <a:gd name="T11" fmla="*/ 44 h 44"/>
                  <a:gd name="T12" fmla="*/ 0 w 1"/>
                  <a:gd name="T13" fmla="*/ 44 h 44"/>
                  <a:gd name="T14" fmla="*/ 0 w 1"/>
                  <a:gd name="T15" fmla="*/ 44 h 44"/>
                  <a:gd name="T16" fmla="*/ 0 w 1"/>
                  <a:gd name="T17" fmla="*/ 42 h 44"/>
                  <a:gd name="T18" fmla="*/ 0 w 1"/>
                  <a:gd name="T19" fmla="*/ 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4"/>
                  <a:gd name="T32" fmla="*/ 1 w 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4">
                    <a:moveTo>
                      <a:pt x="0" y="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2" name="Line 417"/>
              <p:cNvSpPr>
                <a:spLocks noChangeShapeType="1"/>
              </p:cNvSpPr>
              <p:nvPr/>
            </p:nvSpPr>
            <p:spPr bwMode="auto">
              <a:xfrm>
                <a:off x="2244" y="1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3" name="Freeform 418"/>
              <p:cNvSpPr>
                <a:spLocks/>
              </p:cNvSpPr>
              <p:nvPr/>
            </p:nvSpPr>
            <p:spPr bwMode="auto">
              <a:xfrm>
                <a:off x="2244" y="1730"/>
                <a:ext cx="16" cy="1"/>
              </a:xfrm>
              <a:custGeom>
                <a:avLst/>
                <a:gdLst>
                  <a:gd name="T0" fmla="*/ 2 w 66"/>
                  <a:gd name="T1" fmla="*/ 0 h 2"/>
                  <a:gd name="T2" fmla="*/ 2 w 66"/>
                  <a:gd name="T3" fmla="*/ 0 h 2"/>
                  <a:gd name="T4" fmla="*/ 0 w 66"/>
                  <a:gd name="T5" fmla="*/ 0 h 2"/>
                  <a:gd name="T6" fmla="*/ 2 w 66"/>
                  <a:gd name="T7" fmla="*/ 2 h 2"/>
                  <a:gd name="T8" fmla="*/ 64 w 66"/>
                  <a:gd name="T9" fmla="*/ 2 h 2"/>
                  <a:gd name="T10" fmla="*/ 66 w 66"/>
                  <a:gd name="T11" fmla="*/ 2 h 2"/>
                  <a:gd name="T12" fmla="*/ 66 w 66"/>
                  <a:gd name="T13" fmla="*/ 0 h 2"/>
                  <a:gd name="T14" fmla="*/ 66 w 66"/>
                  <a:gd name="T15" fmla="*/ 0 h 2"/>
                  <a:gd name="T16" fmla="*/ 64 w 66"/>
                  <a:gd name="T17" fmla="*/ 0 h 2"/>
                  <a:gd name="T18" fmla="*/ 2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4" name="Line 419"/>
              <p:cNvSpPr>
                <a:spLocks noChangeShapeType="1"/>
              </p:cNvSpPr>
              <p:nvPr/>
            </p:nvSpPr>
            <p:spPr bwMode="auto">
              <a:xfrm>
                <a:off x="2260" y="1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5" name="Freeform 420"/>
              <p:cNvSpPr>
                <a:spLocks/>
              </p:cNvSpPr>
              <p:nvPr/>
            </p:nvSpPr>
            <p:spPr bwMode="auto">
              <a:xfrm>
                <a:off x="2260" y="1730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0 h 2"/>
                  <a:gd name="T6" fmla="*/ 0 w 66"/>
                  <a:gd name="T7" fmla="*/ 2 h 2"/>
                  <a:gd name="T8" fmla="*/ 63 w 66"/>
                  <a:gd name="T9" fmla="*/ 2 h 2"/>
                  <a:gd name="T10" fmla="*/ 65 w 66"/>
                  <a:gd name="T11" fmla="*/ 2 h 2"/>
                  <a:gd name="T12" fmla="*/ 66 w 66"/>
                  <a:gd name="T13" fmla="*/ 0 h 2"/>
                  <a:gd name="T14" fmla="*/ 65 w 66"/>
                  <a:gd name="T15" fmla="*/ 0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6" name="Line 421"/>
              <p:cNvSpPr>
                <a:spLocks noChangeShapeType="1"/>
              </p:cNvSpPr>
              <p:nvPr/>
            </p:nvSpPr>
            <p:spPr bwMode="auto">
              <a:xfrm>
                <a:off x="2276" y="1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7" name="Freeform 422"/>
              <p:cNvSpPr>
                <a:spLocks/>
              </p:cNvSpPr>
              <p:nvPr/>
            </p:nvSpPr>
            <p:spPr bwMode="auto">
              <a:xfrm>
                <a:off x="2276" y="1730"/>
                <a:ext cx="1" cy="11"/>
              </a:xfrm>
              <a:custGeom>
                <a:avLst/>
                <a:gdLst>
                  <a:gd name="T0" fmla="*/ 3 w 3"/>
                  <a:gd name="T1" fmla="*/ 0 h 44"/>
                  <a:gd name="T2" fmla="*/ 2 w 3"/>
                  <a:gd name="T3" fmla="*/ 0 h 44"/>
                  <a:gd name="T4" fmla="*/ 2 w 3"/>
                  <a:gd name="T5" fmla="*/ 0 h 44"/>
                  <a:gd name="T6" fmla="*/ 0 w 3"/>
                  <a:gd name="T7" fmla="*/ 0 h 44"/>
                  <a:gd name="T8" fmla="*/ 0 w 3"/>
                  <a:gd name="T9" fmla="*/ 43 h 44"/>
                  <a:gd name="T10" fmla="*/ 0 w 3"/>
                  <a:gd name="T11" fmla="*/ 44 h 44"/>
                  <a:gd name="T12" fmla="*/ 2 w 3"/>
                  <a:gd name="T13" fmla="*/ 44 h 44"/>
                  <a:gd name="T14" fmla="*/ 2 w 3"/>
                  <a:gd name="T15" fmla="*/ 44 h 44"/>
                  <a:gd name="T16" fmla="*/ 3 w 3"/>
                  <a:gd name="T17" fmla="*/ 44 h 44"/>
                  <a:gd name="T18" fmla="*/ 3 w 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4"/>
                  <a:gd name="T32" fmla="*/ 3 w 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4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8" name="Line 423"/>
              <p:cNvSpPr>
                <a:spLocks noChangeShapeType="1"/>
              </p:cNvSpPr>
              <p:nvPr/>
            </p:nvSpPr>
            <p:spPr bwMode="auto">
              <a:xfrm>
                <a:off x="2276" y="17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89" name="Freeform 424"/>
              <p:cNvSpPr>
                <a:spLocks/>
              </p:cNvSpPr>
              <p:nvPr/>
            </p:nvSpPr>
            <p:spPr bwMode="auto">
              <a:xfrm>
                <a:off x="2276" y="1740"/>
                <a:ext cx="32" cy="1"/>
              </a:xfrm>
              <a:custGeom>
                <a:avLst/>
                <a:gdLst>
                  <a:gd name="T0" fmla="*/ 2 w 129"/>
                  <a:gd name="T1" fmla="*/ 0 h 3"/>
                  <a:gd name="T2" fmla="*/ 0 w 129"/>
                  <a:gd name="T3" fmla="*/ 2 h 3"/>
                  <a:gd name="T4" fmla="*/ 0 w 129"/>
                  <a:gd name="T5" fmla="*/ 2 h 3"/>
                  <a:gd name="T6" fmla="*/ 0 w 129"/>
                  <a:gd name="T7" fmla="*/ 3 h 3"/>
                  <a:gd name="T8" fmla="*/ 127 w 129"/>
                  <a:gd name="T9" fmla="*/ 3 h 3"/>
                  <a:gd name="T10" fmla="*/ 129 w 129"/>
                  <a:gd name="T11" fmla="*/ 3 h 3"/>
                  <a:gd name="T12" fmla="*/ 129 w 129"/>
                  <a:gd name="T13" fmla="*/ 2 h 3"/>
                  <a:gd name="T14" fmla="*/ 129 w 129"/>
                  <a:gd name="T15" fmla="*/ 2 h 3"/>
                  <a:gd name="T16" fmla="*/ 129 w 129"/>
                  <a:gd name="T17" fmla="*/ 0 h 3"/>
                  <a:gd name="T18" fmla="*/ 2 w 129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3"/>
                  <a:gd name="T32" fmla="*/ 129 w 129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3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7" y="3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0" name="Line 425"/>
              <p:cNvSpPr>
                <a:spLocks noChangeShapeType="1"/>
              </p:cNvSpPr>
              <p:nvPr/>
            </p:nvSpPr>
            <p:spPr bwMode="auto">
              <a:xfrm>
                <a:off x="2308" y="17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1" name="Freeform 426"/>
              <p:cNvSpPr>
                <a:spLocks/>
              </p:cNvSpPr>
              <p:nvPr/>
            </p:nvSpPr>
            <p:spPr bwMode="auto">
              <a:xfrm>
                <a:off x="2307" y="1740"/>
                <a:ext cx="1" cy="22"/>
              </a:xfrm>
              <a:custGeom>
                <a:avLst/>
                <a:gdLst>
                  <a:gd name="T0" fmla="*/ 2 w 2"/>
                  <a:gd name="T1" fmla="*/ 2 h 88"/>
                  <a:gd name="T2" fmla="*/ 2 w 2"/>
                  <a:gd name="T3" fmla="*/ 2 h 88"/>
                  <a:gd name="T4" fmla="*/ 2 w 2"/>
                  <a:gd name="T5" fmla="*/ 0 h 88"/>
                  <a:gd name="T6" fmla="*/ 0 w 2"/>
                  <a:gd name="T7" fmla="*/ 2 h 88"/>
                  <a:gd name="T8" fmla="*/ 0 w 2"/>
                  <a:gd name="T9" fmla="*/ 88 h 88"/>
                  <a:gd name="T10" fmla="*/ 0 w 2"/>
                  <a:gd name="T11" fmla="*/ 88 h 88"/>
                  <a:gd name="T12" fmla="*/ 2 w 2"/>
                  <a:gd name="T13" fmla="*/ 88 h 88"/>
                  <a:gd name="T14" fmla="*/ 2 w 2"/>
                  <a:gd name="T15" fmla="*/ 88 h 88"/>
                  <a:gd name="T16" fmla="*/ 2 w 2"/>
                  <a:gd name="T17" fmla="*/ 88 h 88"/>
                  <a:gd name="T18" fmla="*/ 2 w 2"/>
                  <a:gd name="T19" fmla="*/ 2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8"/>
                  <a:gd name="T32" fmla="*/ 2 w 2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8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2" name="Line 427"/>
              <p:cNvSpPr>
                <a:spLocks noChangeShapeType="1"/>
              </p:cNvSpPr>
              <p:nvPr/>
            </p:nvSpPr>
            <p:spPr bwMode="auto">
              <a:xfrm>
                <a:off x="2308" y="17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3" name="Freeform 428"/>
              <p:cNvSpPr>
                <a:spLocks/>
              </p:cNvSpPr>
              <p:nvPr/>
            </p:nvSpPr>
            <p:spPr bwMode="auto">
              <a:xfrm>
                <a:off x="2307" y="1761"/>
                <a:ext cx="17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4" name="Line 429"/>
              <p:cNvSpPr>
                <a:spLocks noChangeShapeType="1"/>
              </p:cNvSpPr>
              <p:nvPr/>
            </p:nvSpPr>
            <p:spPr bwMode="auto">
              <a:xfrm>
                <a:off x="2324" y="1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5" name="Freeform 430"/>
              <p:cNvSpPr>
                <a:spLocks/>
              </p:cNvSpPr>
              <p:nvPr/>
            </p:nvSpPr>
            <p:spPr bwMode="auto">
              <a:xfrm>
                <a:off x="2323" y="1761"/>
                <a:ext cx="1" cy="22"/>
              </a:xfrm>
              <a:custGeom>
                <a:avLst/>
                <a:gdLst>
                  <a:gd name="T0" fmla="*/ 1 w 1"/>
                  <a:gd name="T1" fmla="*/ 2 h 86"/>
                  <a:gd name="T2" fmla="*/ 1 w 1"/>
                  <a:gd name="T3" fmla="*/ 0 h 86"/>
                  <a:gd name="T4" fmla="*/ 0 w 1"/>
                  <a:gd name="T5" fmla="*/ 0 h 86"/>
                  <a:gd name="T6" fmla="*/ 0 w 1"/>
                  <a:gd name="T7" fmla="*/ 0 h 86"/>
                  <a:gd name="T8" fmla="*/ 0 w 1"/>
                  <a:gd name="T9" fmla="*/ 86 h 86"/>
                  <a:gd name="T10" fmla="*/ 0 w 1"/>
                  <a:gd name="T11" fmla="*/ 86 h 86"/>
                  <a:gd name="T12" fmla="*/ 0 w 1"/>
                  <a:gd name="T13" fmla="*/ 86 h 86"/>
                  <a:gd name="T14" fmla="*/ 1 w 1"/>
                  <a:gd name="T15" fmla="*/ 86 h 86"/>
                  <a:gd name="T16" fmla="*/ 1 w 1"/>
                  <a:gd name="T17" fmla="*/ 86 h 86"/>
                  <a:gd name="T18" fmla="*/ 1 w 1"/>
                  <a:gd name="T19" fmla="*/ 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6"/>
                  <a:gd name="T32" fmla="*/ 1 w 1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6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6" name="Line 431"/>
              <p:cNvSpPr>
                <a:spLocks noChangeShapeType="1"/>
              </p:cNvSpPr>
              <p:nvPr/>
            </p:nvSpPr>
            <p:spPr bwMode="auto">
              <a:xfrm>
                <a:off x="2323" y="17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7" name="Freeform 432"/>
              <p:cNvSpPr>
                <a:spLocks/>
              </p:cNvSpPr>
              <p:nvPr/>
            </p:nvSpPr>
            <p:spPr bwMode="auto">
              <a:xfrm>
                <a:off x="2323" y="1783"/>
                <a:ext cx="16" cy="1"/>
              </a:xfrm>
              <a:custGeom>
                <a:avLst/>
                <a:gdLst>
                  <a:gd name="T0" fmla="*/ 1 w 66"/>
                  <a:gd name="T1" fmla="*/ 0 h 1"/>
                  <a:gd name="T2" fmla="*/ 1 w 66"/>
                  <a:gd name="T3" fmla="*/ 1 h 1"/>
                  <a:gd name="T4" fmla="*/ 0 w 66"/>
                  <a:gd name="T5" fmla="*/ 1 h 1"/>
                  <a:gd name="T6" fmla="*/ 1 w 66"/>
                  <a:gd name="T7" fmla="*/ 1 h 1"/>
                  <a:gd name="T8" fmla="*/ 63 w 66"/>
                  <a:gd name="T9" fmla="*/ 1 h 1"/>
                  <a:gd name="T10" fmla="*/ 66 w 66"/>
                  <a:gd name="T11" fmla="*/ 1 h 1"/>
                  <a:gd name="T12" fmla="*/ 66 w 66"/>
                  <a:gd name="T13" fmla="*/ 1 h 1"/>
                  <a:gd name="T14" fmla="*/ 66 w 66"/>
                  <a:gd name="T15" fmla="*/ 1 h 1"/>
                  <a:gd name="T16" fmla="*/ 63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8" name="Line 433"/>
              <p:cNvSpPr>
                <a:spLocks noChangeShapeType="1"/>
              </p:cNvSpPr>
              <p:nvPr/>
            </p:nvSpPr>
            <p:spPr bwMode="auto">
              <a:xfrm>
                <a:off x="2339" y="17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99" name="Freeform 434"/>
              <p:cNvSpPr>
                <a:spLocks/>
              </p:cNvSpPr>
              <p:nvPr/>
            </p:nvSpPr>
            <p:spPr bwMode="auto">
              <a:xfrm>
                <a:off x="2339" y="1783"/>
                <a:ext cx="1" cy="11"/>
              </a:xfrm>
              <a:custGeom>
                <a:avLst/>
                <a:gdLst>
                  <a:gd name="T0" fmla="*/ 3 w 3"/>
                  <a:gd name="T1" fmla="*/ 1 h 45"/>
                  <a:gd name="T2" fmla="*/ 3 w 3"/>
                  <a:gd name="T3" fmla="*/ 1 h 45"/>
                  <a:gd name="T4" fmla="*/ 2 w 3"/>
                  <a:gd name="T5" fmla="*/ 0 h 45"/>
                  <a:gd name="T6" fmla="*/ 0 w 3"/>
                  <a:gd name="T7" fmla="*/ 1 h 45"/>
                  <a:gd name="T8" fmla="*/ 0 w 3"/>
                  <a:gd name="T9" fmla="*/ 44 h 45"/>
                  <a:gd name="T10" fmla="*/ 0 w 3"/>
                  <a:gd name="T11" fmla="*/ 45 h 45"/>
                  <a:gd name="T12" fmla="*/ 2 w 3"/>
                  <a:gd name="T13" fmla="*/ 45 h 45"/>
                  <a:gd name="T14" fmla="*/ 3 w 3"/>
                  <a:gd name="T15" fmla="*/ 45 h 45"/>
                  <a:gd name="T16" fmla="*/ 3 w 3"/>
                  <a:gd name="T17" fmla="*/ 44 h 45"/>
                  <a:gd name="T18" fmla="*/ 3 w 3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5"/>
                  <a:gd name="T32" fmla="*/ 3 w 3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5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0" name="Line 435"/>
              <p:cNvSpPr>
                <a:spLocks noChangeShapeType="1"/>
              </p:cNvSpPr>
              <p:nvPr/>
            </p:nvSpPr>
            <p:spPr bwMode="auto">
              <a:xfrm>
                <a:off x="2339" y="17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1" name="Freeform 436"/>
              <p:cNvSpPr>
                <a:spLocks/>
              </p:cNvSpPr>
              <p:nvPr/>
            </p:nvSpPr>
            <p:spPr bwMode="auto">
              <a:xfrm>
                <a:off x="2339" y="1793"/>
                <a:ext cx="16" cy="1"/>
              </a:xfrm>
              <a:custGeom>
                <a:avLst/>
                <a:gdLst>
                  <a:gd name="T0" fmla="*/ 2 w 67"/>
                  <a:gd name="T1" fmla="*/ 0 h 3"/>
                  <a:gd name="T2" fmla="*/ 0 w 67"/>
                  <a:gd name="T3" fmla="*/ 0 h 3"/>
                  <a:gd name="T4" fmla="*/ 0 w 67"/>
                  <a:gd name="T5" fmla="*/ 2 h 3"/>
                  <a:gd name="T6" fmla="*/ 0 w 67"/>
                  <a:gd name="T7" fmla="*/ 3 h 3"/>
                  <a:gd name="T8" fmla="*/ 64 w 67"/>
                  <a:gd name="T9" fmla="*/ 3 h 3"/>
                  <a:gd name="T10" fmla="*/ 65 w 67"/>
                  <a:gd name="T11" fmla="*/ 3 h 3"/>
                  <a:gd name="T12" fmla="*/ 67 w 67"/>
                  <a:gd name="T13" fmla="*/ 2 h 3"/>
                  <a:gd name="T14" fmla="*/ 65 w 67"/>
                  <a:gd name="T15" fmla="*/ 0 h 3"/>
                  <a:gd name="T16" fmla="*/ 65 w 67"/>
                  <a:gd name="T17" fmla="*/ 0 h 3"/>
                  <a:gd name="T18" fmla="*/ 2 w 6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"/>
                  <a:gd name="T32" fmla="*/ 67 w 6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2" name="Line 437"/>
              <p:cNvSpPr>
                <a:spLocks noChangeShapeType="1"/>
              </p:cNvSpPr>
              <p:nvPr/>
            </p:nvSpPr>
            <p:spPr bwMode="auto">
              <a:xfrm>
                <a:off x="2355" y="17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3" name="Freeform 438"/>
              <p:cNvSpPr>
                <a:spLocks/>
              </p:cNvSpPr>
              <p:nvPr/>
            </p:nvSpPr>
            <p:spPr bwMode="auto">
              <a:xfrm>
                <a:off x="2355" y="1793"/>
                <a:ext cx="16" cy="1"/>
              </a:xfrm>
              <a:custGeom>
                <a:avLst/>
                <a:gdLst>
                  <a:gd name="T0" fmla="*/ 0 w 64"/>
                  <a:gd name="T1" fmla="*/ 0 h 3"/>
                  <a:gd name="T2" fmla="*/ 0 w 64"/>
                  <a:gd name="T3" fmla="*/ 0 h 3"/>
                  <a:gd name="T4" fmla="*/ 0 w 64"/>
                  <a:gd name="T5" fmla="*/ 2 h 3"/>
                  <a:gd name="T6" fmla="*/ 0 w 64"/>
                  <a:gd name="T7" fmla="*/ 3 h 3"/>
                  <a:gd name="T8" fmla="*/ 62 w 64"/>
                  <a:gd name="T9" fmla="*/ 3 h 3"/>
                  <a:gd name="T10" fmla="*/ 64 w 64"/>
                  <a:gd name="T11" fmla="*/ 3 h 3"/>
                  <a:gd name="T12" fmla="*/ 64 w 64"/>
                  <a:gd name="T13" fmla="*/ 2 h 3"/>
                  <a:gd name="T14" fmla="*/ 64 w 64"/>
                  <a:gd name="T15" fmla="*/ 0 h 3"/>
                  <a:gd name="T16" fmla="*/ 64 w 64"/>
                  <a:gd name="T17" fmla="*/ 0 h 3"/>
                  <a:gd name="T18" fmla="*/ 0 w 64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3"/>
                  <a:gd name="T32" fmla="*/ 64 w 6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4" name="Line 439"/>
              <p:cNvSpPr>
                <a:spLocks noChangeShapeType="1"/>
              </p:cNvSpPr>
              <p:nvPr/>
            </p:nvSpPr>
            <p:spPr bwMode="auto">
              <a:xfrm>
                <a:off x="2371" y="17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5" name="Freeform 440"/>
              <p:cNvSpPr>
                <a:spLocks/>
              </p:cNvSpPr>
              <p:nvPr/>
            </p:nvSpPr>
            <p:spPr bwMode="auto">
              <a:xfrm>
                <a:off x="2371" y="1793"/>
                <a:ext cx="16" cy="1"/>
              </a:xfrm>
              <a:custGeom>
                <a:avLst/>
                <a:gdLst>
                  <a:gd name="T0" fmla="*/ 2 w 67"/>
                  <a:gd name="T1" fmla="*/ 0 h 3"/>
                  <a:gd name="T2" fmla="*/ 2 w 67"/>
                  <a:gd name="T3" fmla="*/ 0 h 3"/>
                  <a:gd name="T4" fmla="*/ 0 w 67"/>
                  <a:gd name="T5" fmla="*/ 2 h 3"/>
                  <a:gd name="T6" fmla="*/ 2 w 67"/>
                  <a:gd name="T7" fmla="*/ 3 h 3"/>
                  <a:gd name="T8" fmla="*/ 64 w 67"/>
                  <a:gd name="T9" fmla="*/ 3 h 3"/>
                  <a:gd name="T10" fmla="*/ 67 w 67"/>
                  <a:gd name="T11" fmla="*/ 3 h 3"/>
                  <a:gd name="T12" fmla="*/ 67 w 67"/>
                  <a:gd name="T13" fmla="*/ 2 h 3"/>
                  <a:gd name="T14" fmla="*/ 67 w 67"/>
                  <a:gd name="T15" fmla="*/ 0 h 3"/>
                  <a:gd name="T16" fmla="*/ 64 w 67"/>
                  <a:gd name="T17" fmla="*/ 0 h 3"/>
                  <a:gd name="T18" fmla="*/ 2 w 6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"/>
                  <a:gd name="T32" fmla="*/ 67 w 6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6" name="Line 441"/>
              <p:cNvSpPr>
                <a:spLocks noChangeShapeType="1"/>
              </p:cNvSpPr>
              <p:nvPr/>
            </p:nvSpPr>
            <p:spPr bwMode="auto">
              <a:xfrm>
                <a:off x="2387" y="17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7" name="Freeform 442"/>
              <p:cNvSpPr>
                <a:spLocks/>
              </p:cNvSpPr>
              <p:nvPr/>
            </p:nvSpPr>
            <p:spPr bwMode="auto">
              <a:xfrm>
                <a:off x="2386" y="1793"/>
                <a:ext cx="17" cy="1"/>
              </a:xfrm>
              <a:custGeom>
                <a:avLst/>
                <a:gdLst>
                  <a:gd name="T0" fmla="*/ 1 w 65"/>
                  <a:gd name="T1" fmla="*/ 0 h 3"/>
                  <a:gd name="T2" fmla="*/ 0 w 65"/>
                  <a:gd name="T3" fmla="*/ 0 h 3"/>
                  <a:gd name="T4" fmla="*/ 0 w 65"/>
                  <a:gd name="T5" fmla="*/ 2 h 3"/>
                  <a:gd name="T6" fmla="*/ 0 w 65"/>
                  <a:gd name="T7" fmla="*/ 3 h 3"/>
                  <a:gd name="T8" fmla="*/ 64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0 h 3"/>
                  <a:gd name="T16" fmla="*/ 64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8" name="Line 443"/>
              <p:cNvSpPr>
                <a:spLocks noChangeShapeType="1"/>
              </p:cNvSpPr>
              <p:nvPr/>
            </p:nvSpPr>
            <p:spPr bwMode="auto">
              <a:xfrm>
                <a:off x="2403" y="17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09" name="Freeform 444"/>
              <p:cNvSpPr>
                <a:spLocks/>
              </p:cNvSpPr>
              <p:nvPr/>
            </p:nvSpPr>
            <p:spPr bwMode="auto">
              <a:xfrm>
                <a:off x="2402" y="1793"/>
                <a:ext cx="1" cy="22"/>
              </a:xfrm>
              <a:custGeom>
                <a:avLst/>
                <a:gdLst>
                  <a:gd name="T0" fmla="*/ 1 w 1"/>
                  <a:gd name="T1" fmla="*/ 2 h 88"/>
                  <a:gd name="T2" fmla="*/ 1 w 1"/>
                  <a:gd name="T3" fmla="*/ 0 h 88"/>
                  <a:gd name="T4" fmla="*/ 0 w 1"/>
                  <a:gd name="T5" fmla="*/ 0 h 88"/>
                  <a:gd name="T6" fmla="*/ 0 w 1"/>
                  <a:gd name="T7" fmla="*/ 0 h 88"/>
                  <a:gd name="T8" fmla="*/ 0 w 1"/>
                  <a:gd name="T9" fmla="*/ 86 h 88"/>
                  <a:gd name="T10" fmla="*/ 0 w 1"/>
                  <a:gd name="T11" fmla="*/ 88 h 88"/>
                  <a:gd name="T12" fmla="*/ 0 w 1"/>
                  <a:gd name="T13" fmla="*/ 88 h 88"/>
                  <a:gd name="T14" fmla="*/ 1 w 1"/>
                  <a:gd name="T15" fmla="*/ 88 h 88"/>
                  <a:gd name="T16" fmla="*/ 1 w 1"/>
                  <a:gd name="T17" fmla="*/ 88 h 88"/>
                  <a:gd name="T18" fmla="*/ 1 w 1"/>
                  <a:gd name="T19" fmla="*/ 2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8"/>
                  <a:gd name="T32" fmla="*/ 1 w 1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8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0" name="Line 445"/>
              <p:cNvSpPr>
                <a:spLocks noChangeShapeType="1"/>
              </p:cNvSpPr>
              <p:nvPr/>
            </p:nvSpPr>
            <p:spPr bwMode="auto">
              <a:xfrm>
                <a:off x="2402" y="18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1" name="Freeform 446"/>
              <p:cNvSpPr>
                <a:spLocks/>
              </p:cNvSpPr>
              <p:nvPr/>
            </p:nvSpPr>
            <p:spPr bwMode="auto">
              <a:xfrm>
                <a:off x="2402" y="1814"/>
                <a:ext cx="48" cy="1"/>
              </a:xfrm>
              <a:custGeom>
                <a:avLst/>
                <a:gdLst>
                  <a:gd name="T0" fmla="*/ 0 w 192"/>
                  <a:gd name="T1" fmla="*/ 0 h 3"/>
                  <a:gd name="T2" fmla="*/ 0 w 192"/>
                  <a:gd name="T3" fmla="*/ 1 h 3"/>
                  <a:gd name="T4" fmla="*/ 0 w 192"/>
                  <a:gd name="T5" fmla="*/ 1 h 3"/>
                  <a:gd name="T6" fmla="*/ 0 w 192"/>
                  <a:gd name="T7" fmla="*/ 3 h 3"/>
                  <a:gd name="T8" fmla="*/ 189 w 192"/>
                  <a:gd name="T9" fmla="*/ 3 h 3"/>
                  <a:gd name="T10" fmla="*/ 192 w 192"/>
                  <a:gd name="T11" fmla="*/ 3 h 3"/>
                  <a:gd name="T12" fmla="*/ 192 w 192"/>
                  <a:gd name="T13" fmla="*/ 1 h 3"/>
                  <a:gd name="T14" fmla="*/ 192 w 192"/>
                  <a:gd name="T15" fmla="*/ 1 h 3"/>
                  <a:gd name="T16" fmla="*/ 189 w 192"/>
                  <a:gd name="T17" fmla="*/ 0 h 3"/>
                  <a:gd name="T18" fmla="*/ 0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89" y="3"/>
                    </a:lnTo>
                    <a:lnTo>
                      <a:pt x="192" y="3"/>
                    </a:lnTo>
                    <a:lnTo>
                      <a:pt x="192" y="1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2" name="Line 447"/>
              <p:cNvSpPr>
                <a:spLocks noChangeShapeType="1"/>
              </p:cNvSpPr>
              <p:nvPr/>
            </p:nvSpPr>
            <p:spPr bwMode="auto">
              <a:xfrm>
                <a:off x="2450" y="18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3" name="Freeform 448"/>
              <p:cNvSpPr>
                <a:spLocks/>
              </p:cNvSpPr>
              <p:nvPr/>
            </p:nvSpPr>
            <p:spPr bwMode="auto">
              <a:xfrm>
                <a:off x="2450" y="1814"/>
                <a:ext cx="1" cy="22"/>
              </a:xfrm>
              <a:custGeom>
                <a:avLst/>
                <a:gdLst>
                  <a:gd name="T0" fmla="*/ 2 w 2"/>
                  <a:gd name="T1" fmla="*/ 1 h 87"/>
                  <a:gd name="T2" fmla="*/ 2 w 2"/>
                  <a:gd name="T3" fmla="*/ 1 h 87"/>
                  <a:gd name="T4" fmla="*/ 0 w 2"/>
                  <a:gd name="T5" fmla="*/ 0 h 87"/>
                  <a:gd name="T6" fmla="*/ 0 w 2"/>
                  <a:gd name="T7" fmla="*/ 1 h 87"/>
                  <a:gd name="T8" fmla="*/ 0 w 2"/>
                  <a:gd name="T9" fmla="*/ 86 h 87"/>
                  <a:gd name="T10" fmla="*/ 0 w 2"/>
                  <a:gd name="T11" fmla="*/ 87 h 87"/>
                  <a:gd name="T12" fmla="*/ 0 w 2"/>
                  <a:gd name="T13" fmla="*/ 87 h 87"/>
                  <a:gd name="T14" fmla="*/ 2 w 2"/>
                  <a:gd name="T15" fmla="*/ 87 h 87"/>
                  <a:gd name="T16" fmla="*/ 2 w 2"/>
                  <a:gd name="T17" fmla="*/ 86 h 87"/>
                  <a:gd name="T18" fmla="*/ 2 w 2"/>
                  <a:gd name="T19" fmla="*/ 1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7"/>
                  <a:gd name="T32" fmla="*/ 2 w 2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7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4" name="Line 449"/>
              <p:cNvSpPr>
                <a:spLocks noChangeShapeType="1"/>
              </p:cNvSpPr>
              <p:nvPr/>
            </p:nvSpPr>
            <p:spPr bwMode="auto">
              <a:xfrm>
                <a:off x="2450" y="18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5" name="Freeform 450"/>
              <p:cNvSpPr>
                <a:spLocks/>
              </p:cNvSpPr>
              <p:nvPr/>
            </p:nvSpPr>
            <p:spPr bwMode="auto">
              <a:xfrm>
                <a:off x="2450" y="1836"/>
                <a:ext cx="16" cy="1"/>
              </a:xfrm>
              <a:custGeom>
                <a:avLst/>
                <a:gdLst>
                  <a:gd name="T0" fmla="*/ 1 w 66"/>
                  <a:gd name="T1" fmla="*/ 0 h 1"/>
                  <a:gd name="T2" fmla="*/ 1 w 66"/>
                  <a:gd name="T3" fmla="*/ 0 h 1"/>
                  <a:gd name="T4" fmla="*/ 0 w 66"/>
                  <a:gd name="T5" fmla="*/ 0 h 1"/>
                  <a:gd name="T6" fmla="*/ 1 w 66"/>
                  <a:gd name="T7" fmla="*/ 1 h 1"/>
                  <a:gd name="T8" fmla="*/ 64 w 66"/>
                  <a:gd name="T9" fmla="*/ 1 h 1"/>
                  <a:gd name="T10" fmla="*/ 66 w 66"/>
                  <a:gd name="T11" fmla="*/ 1 h 1"/>
                  <a:gd name="T12" fmla="*/ 66 w 66"/>
                  <a:gd name="T13" fmla="*/ 0 h 1"/>
                  <a:gd name="T14" fmla="*/ 66 w 66"/>
                  <a:gd name="T15" fmla="*/ 0 h 1"/>
                  <a:gd name="T16" fmla="*/ 64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6" name="Line 451"/>
              <p:cNvSpPr>
                <a:spLocks noChangeShapeType="1"/>
              </p:cNvSpPr>
              <p:nvPr/>
            </p:nvSpPr>
            <p:spPr bwMode="auto">
              <a:xfrm>
                <a:off x="2466" y="18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7" name="Freeform 452"/>
              <p:cNvSpPr>
                <a:spLocks/>
              </p:cNvSpPr>
              <p:nvPr/>
            </p:nvSpPr>
            <p:spPr bwMode="auto">
              <a:xfrm>
                <a:off x="2466" y="1836"/>
                <a:ext cx="1" cy="11"/>
              </a:xfrm>
              <a:custGeom>
                <a:avLst/>
                <a:gdLst>
                  <a:gd name="T0" fmla="*/ 2 w 2"/>
                  <a:gd name="T1" fmla="*/ 0 h 44"/>
                  <a:gd name="T2" fmla="*/ 2 w 2"/>
                  <a:gd name="T3" fmla="*/ 0 h 44"/>
                  <a:gd name="T4" fmla="*/ 1 w 2"/>
                  <a:gd name="T5" fmla="*/ 0 h 44"/>
                  <a:gd name="T6" fmla="*/ 0 w 2"/>
                  <a:gd name="T7" fmla="*/ 0 h 44"/>
                  <a:gd name="T8" fmla="*/ 0 w 2"/>
                  <a:gd name="T9" fmla="*/ 42 h 44"/>
                  <a:gd name="T10" fmla="*/ 0 w 2"/>
                  <a:gd name="T11" fmla="*/ 44 h 44"/>
                  <a:gd name="T12" fmla="*/ 1 w 2"/>
                  <a:gd name="T13" fmla="*/ 44 h 44"/>
                  <a:gd name="T14" fmla="*/ 2 w 2"/>
                  <a:gd name="T15" fmla="*/ 44 h 44"/>
                  <a:gd name="T16" fmla="*/ 2 w 2"/>
                  <a:gd name="T17" fmla="*/ 44 h 44"/>
                  <a:gd name="T18" fmla="*/ 2 w 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4"/>
                  <a:gd name="T32" fmla="*/ 2 w 2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4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8" name="Line 453"/>
              <p:cNvSpPr>
                <a:spLocks noChangeShapeType="1"/>
              </p:cNvSpPr>
              <p:nvPr/>
            </p:nvSpPr>
            <p:spPr bwMode="auto">
              <a:xfrm>
                <a:off x="2466" y="18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19" name="Freeform 454"/>
              <p:cNvSpPr>
                <a:spLocks/>
              </p:cNvSpPr>
              <p:nvPr/>
            </p:nvSpPr>
            <p:spPr bwMode="auto">
              <a:xfrm>
                <a:off x="2466" y="1846"/>
                <a:ext cx="16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3 w 66"/>
                  <a:gd name="T9" fmla="*/ 2 h 2"/>
                  <a:gd name="T10" fmla="*/ 64 w 66"/>
                  <a:gd name="T11" fmla="*/ 2 h 2"/>
                  <a:gd name="T12" fmla="*/ 66 w 66"/>
                  <a:gd name="T13" fmla="*/ 2 h 2"/>
                  <a:gd name="T14" fmla="*/ 64 w 66"/>
                  <a:gd name="T15" fmla="*/ 0 h 2"/>
                  <a:gd name="T16" fmla="*/ 64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0" name="Line 455"/>
              <p:cNvSpPr>
                <a:spLocks noChangeShapeType="1"/>
              </p:cNvSpPr>
              <p:nvPr/>
            </p:nvSpPr>
            <p:spPr bwMode="auto">
              <a:xfrm>
                <a:off x="2482" y="18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1" name="Freeform 456"/>
              <p:cNvSpPr>
                <a:spLocks/>
              </p:cNvSpPr>
              <p:nvPr/>
            </p:nvSpPr>
            <p:spPr bwMode="auto">
              <a:xfrm>
                <a:off x="2482" y="1846"/>
                <a:ext cx="1" cy="22"/>
              </a:xfrm>
              <a:custGeom>
                <a:avLst/>
                <a:gdLst>
                  <a:gd name="T0" fmla="*/ 2 w 2"/>
                  <a:gd name="T1" fmla="*/ 2 h 88"/>
                  <a:gd name="T2" fmla="*/ 0 w 2"/>
                  <a:gd name="T3" fmla="*/ 0 h 88"/>
                  <a:gd name="T4" fmla="*/ 0 w 2"/>
                  <a:gd name="T5" fmla="*/ 0 h 88"/>
                  <a:gd name="T6" fmla="*/ 0 w 2"/>
                  <a:gd name="T7" fmla="*/ 0 h 88"/>
                  <a:gd name="T8" fmla="*/ 0 w 2"/>
                  <a:gd name="T9" fmla="*/ 86 h 88"/>
                  <a:gd name="T10" fmla="*/ 0 w 2"/>
                  <a:gd name="T11" fmla="*/ 88 h 88"/>
                  <a:gd name="T12" fmla="*/ 0 w 2"/>
                  <a:gd name="T13" fmla="*/ 88 h 88"/>
                  <a:gd name="T14" fmla="*/ 0 w 2"/>
                  <a:gd name="T15" fmla="*/ 88 h 88"/>
                  <a:gd name="T16" fmla="*/ 2 w 2"/>
                  <a:gd name="T17" fmla="*/ 88 h 88"/>
                  <a:gd name="T18" fmla="*/ 2 w 2"/>
                  <a:gd name="T19" fmla="*/ 2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8"/>
                  <a:gd name="T32" fmla="*/ 2 w 2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8">
                    <a:moveTo>
                      <a:pt x="2" y="2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2" name="Line 457"/>
              <p:cNvSpPr>
                <a:spLocks noChangeShapeType="1"/>
              </p:cNvSpPr>
              <p:nvPr/>
            </p:nvSpPr>
            <p:spPr bwMode="auto">
              <a:xfrm>
                <a:off x="2482" y="18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3" name="Freeform 458"/>
              <p:cNvSpPr>
                <a:spLocks/>
              </p:cNvSpPr>
              <p:nvPr/>
            </p:nvSpPr>
            <p:spPr bwMode="auto">
              <a:xfrm>
                <a:off x="2482" y="1868"/>
                <a:ext cx="16" cy="1"/>
              </a:xfrm>
              <a:custGeom>
                <a:avLst/>
                <a:gdLst>
                  <a:gd name="T0" fmla="*/ 0 w 64"/>
                  <a:gd name="T1" fmla="*/ 0 h 2"/>
                  <a:gd name="T2" fmla="*/ 0 w 64"/>
                  <a:gd name="T3" fmla="*/ 0 h 2"/>
                  <a:gd name="T4" fmla="*/ 0 w 64"/>
                  <a:gd name="T5" fmla="*/ 0 h 2"/>
                  <a:gd name="T6" fmla="*/ 0 w 64"/>
                  <a:gd name="T7" fmla="*/ 2 h 2"/>
                  <a:gd name="T8" fmla="*/ 63 w 64"/>
                  <a:gd name="T9" fmla="*/ 2 h 2"/>
                  <a:gd name="T10" fmla="*/ 64 w 64"/>
                  <a:gd name="T11" fmla="*/ 2 h 2"/>
                  <a:gd name="T12" fmla="*/ 64 w 64"/>
                  <a:gd name="T13" fmla="*/ 0 h 2"/>
                  <a:gd name="T14" fmla="*/ 64 w 64"/>
                  <a:gd name="T15" fmla="*/ 0 h 2"/>
                  <a:gd name="T16" fmla="*/ 64 w 64"/>
                  <a:gd name="T17" fmla="*/ 0 h 2"/>
                  <a:gd name="T18" fmla="*/ 0 w 6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"/>
                  <a:gd name="T32" fmla="*/ 64 w 6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4" name="Line 459"/>
              <p:cNvSpPr>
                <a:spLocks noChangeShapeType="1"/>
              </p:cNvSpPr>
              <p:nvPr/>
            </p:nvSpPr>
            <p:spPr bwMode="auto">
              <a:xfrm>
                <a:off x="2498" y="18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5" name="Freeform 460"/>
              <p:cNvSpPr>
                <a:spLocks/>
              </p:cNvSpPr>
              <p:nvPr/>
            </p:nvSpPr>
            <p:spPr bwMode="auto">
              <a:xfrm>
                <a:off x="2497" y="1868"/>
                <a:ext cx="17" cy="1"/>
              </a:xfrm>
              <a:custGeom>
                <a:avLst/>
                <a:gdLst>
                  <a:gd name="T0" fmla="*/ 1 w 65"/>
                  <a:gd name="T1" fmla="*/ 0 h 2"/>
                  <a:gd name="T2" fmla="*/ 1 w 65"/>
                  <a:gd name="T3" fmla="*/ 0 h 2"/>
                  <a:gd name="T4" fmla="*/ 0 w 65"/>
                  <a:gd name="T5" fmla="*/ 0 h 2"/>
                  <a:gd name="T6" fmla="*/ 1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6" name="Line 461"/>
              <p:cNvSpPr>
                <a:spLocks noChangeShapeType="1"/>
              </p:cNvSpPr>
              <p:nvPr/>
            </p:nvSpPr>
            <p:spPr bwMode="auto">
              <a:xfrm>
                <a:off x="2514" y="18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7" name="Freeform 462"/>
              <p:cNvSpPr>
                <a:spLocks/>
              </p:cNvSpPr>
              <p:nvPr/>
            </p:nvSpPr>
            <p:spPr bwMode="auto">
              <a:xfrm>
                <a:off x="2513" y="1868"/>
                <a:ext cx="1" cy="11"/>
              </a:xfrm>
              <a:custGeom>
                <a:avLst/>
                <a:gdLst>
                  <a:gd name="T0" fmla="*/ 2 w 2"/>
                  <a:gd name="T1" fmla="*/ 0 h 44"/>
                  <a:gd name="T2" fmla="*/ 2 w 2"/>
                  <a:gd name="T3" fmla="*/ 0 h 44"/>
                  <a:gd name="T4" fmla="*/ 2 w 2"/>
                  <a:gd name="T5" fmla="*/ 0 h 44"/>
                  <a:gd name="T6" fmla="*/ 0 w 2"/>
                  <a:gd name="T7" fmla="*/ 0 h 44"/>
                  <a:gd name="T8" fmla="*/ 0 w 2"/>
                  <a:gd name="T9" fmla="*/ 44 h 44"/>
                  <a:gd name="T10" fmla="*/ 0 w 2"/>
                  <a:gd name="T11" fmla="*/ 44 h 44"/>
                  <a:gd name="T12" fmla="*/ 2 w 2"/>
                  <a:gd name="T13" fmla="*/ 44 h 44"/>
                  <a:gd name="T14" fmla="*/ 2 w 2"/>
                  <a:gd name="T15" fmla="*/ 44 h 44"/>
                  <a:gd name="T16" fmla="*/ 2 w 2"/>
                  <a:gd name="T17" fmla="*/ 44 h 44"/>
                  <a:gd name="T18" fmla="*/ 2 w 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4"/>
                  <a:gd name="T32" fmla="*/ 2 w 2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8" name="Line 463"/>
              <p:cNvSpPr>
                <a:spLocks noChangeShapeType="1"/>
              </p:cNvSpPr>
              <p:nvPr/>
            </p:nvSpPr>
            <p:spPr bwMode="auto">
              <a:xfrm>
                <a:off x="2514" y="18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29" name="Freeform 464"/>
              <p:cNvSpPr>
                <a:spLocks/>
              </p:cNvSpPr>
              <p:nvPr/>
            </p:nvSpPr>
            <p:spPr bwMode="auto">
              <a:xfrm>
                <a:off x="2513" y="1878"/>
                <a:ext cx="48" cy="1"/>
              </a:xfrm>
              <a:custGeom>
                <a:avLst/>
                <a:gdLst>
                  <a:gd name="T0" fmla="*/ 2 w 192"/>
                  <a:gd name="T1" fmla="*/ 0 h 1"/>
                  <a:gd name="T2" fmla="*/ 0 w 192"/>
                  <a:gd name="T3" fmla="*/ 1 h 1"/>
                  <a:gd name="T4" fmla="*/ 0 w 192"/>
                  <a:gd name="T5" fmla="*/ 1 h 1"/>
                  <a:gd name="T6" fmla="*/ 0 w 192"/>
                  <a:gd name="T7" fmla="*/ 1 h 1"/>
                  <a:gd name="T8" fmla="*/ 190 w 192"/>
                  <a:gd name="T9" fmla="*/ 1 h 1"/>
                  <a:gd name="T10" fmla="*/ 191 w 192"/>
                  <a:gd name="T11" fmla="*/ 1 h 1"/>
                  <a:gd name="T12" fmla="*/ 192 w 192"/>
                  <a:gd name="T13" fmla="*/ 1 h 1"/>
                  <a:gd name="T14" fmla="*/ 191 w 192"/>
                  <a:gd name="T15" fmla="*/ 1 h 1"/>
                  <a:gd name="T16" fmla="*/ 191 w 192"/>
                  <a:gd name="T17" fmla="*/ 0 h 1"/>
                  <a:gd name="T18" fmla="*/ 2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2" y="0"/>
                    </a:moveTo>
                    <a:lnTo>
                      <a:pt x="0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1" y="1"/>
                    </a:lnTo>
                    <a:lnTo>
                      <a:pt x="19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0" name="Line 465"/>
              <p:cNvSpPr>
                <a:spLocks noChangeShapeType="1"/>
              </p:cNvSpPr>
              <p:nvPr/>
            </p:nvSpPr>
            <p:spPr bwMode="auto">
              <a:xfrm>
                <a:off x="2561" y="18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1" name="Freeform 466"/>
              <p:cNvSpPr>
                <a:spLocks/>
              </p:cNvSpPr>
              <p:nvPr/>
            </p:nvSpPr>
            <p:spPr bwMode="auto">
              <a:xfrm>
                <a:off x="2561" y="1878"/>
                <a:ext cx="32" cy="1"/>
              </a:xfrm>
              <a:custGeom>
                <a:avLst/>
                <a:gdLst>
                  <a:gd name="T0" fmla="*/ 0 w 128"/>
                  <a:gd name="T1" fmla="*/ 0 h 1"/>
                  <a:gd name="T2" fmla="*/ 0 w 128"/>
                  <a:gd name="T3" fmla="*/ 1 h 1"/>
                  <a:gd name="T4" fmla="*/ 0 w 128"/>
                  <a:gd name="T5" fmla="*/ 1 h 1"/>
                  <a:gd name="T6" fmla="*/ 0 w 128"/>
                  <a:gd name="T7" fmla="*/ 1 h 1"/>
                  <a:gd name="T8" fmla="*/ 126 w 128"/>
                  <a:gd name="T9" fmla="*/ 1 h 1"/>
                  <a:gd name="T10" fmla="*/ 128 w 128"/>
                  <a:gd name="T11" fmla="*/ 1 h 1"/>
                  <a:gd name="T12" fmla="*/ 128 w 128"/>
                  <a:gd name="T13" fmla="*/ 1 h 1"/>
                  <a:gd name="T14" fmla="*/ 128 w 128"/>
                  <a:gd name="T15" fmla="*/ 1 h 1"/>
                  <a:gd name="T16" fmla="*/ 127 w 128"/>
                  <a:gd name="T17" fmla="*/ 0 h 1"/>
                  <a:gd name="T18" fmla="*/ 0 w 12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1"/>
                  <a:gd name="T32" fmla="*/ 128 w 128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1">
                    <a:moveTo>
                      <a:pt x="0" y="0"/>
                    </a:moveTo>
                    <a:lnTo>
                      <a:pt x="0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2" name="Line 467"/>
              <p:cNvSpPr>
                <a:spLocks noChangeShapeType="1"/>
              </p:cNvSpPr>
              <p:nvPr/>
            </p:nvSpPr>
            <p:spPr bwMode="auto">
              <a:xfrm>
                <a:off x="2593" y="18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3" name="Freeform 468"/>
              <p:cNvSpPr>
                <a:spLocks/>
              </p:cNvSpPr>
              <p:nvPr/>
            </p:nvSpPr>
            <p:spPr bwMode="auto">
              <a:xfrm>
                <a:off x="2592" y="1878"/>
                <a:ext cx="1" cy="12"/>
              </a:xfrm>
              <a:custGeom>
                <a:avLst/>
                <a:gdLst>
                  <a:gd name="T0" fmla="*/ 2 w 2"/>
                  <a:gd name="T1" fmla="*/ 1 h 45"/>
                  <a:gd name="T2" fmla="*/ 2 w 2"/>
                  <a:gd name="T3" fmla="*/ 1 h 45"/>
                  <a:gd name="T4" fmla="*/ 1 w 2"/>
                  <a:gd name="T5" fmla="*/ 0 h 45"/>
                  <a:gd name="T6" fmla="*/ 0 w 2"/>
                  <a:gd name="T7" fmla="*/ 1 h 45"/>
                  <a:gd name="T8" fmla="*/ 0 w 2"/>
                  <a:gd name="T9" fmla="*/ 45 h 45"/>
                  <a:gd name="T10" fmla="*/ 0 w 2"/>
                  <a:gd name="T11" fmla="*/ 45 h 45"/>
                  <a:gd name="T12" fmla="*/ 1 w 2"/>
                  <a:gd name="T13" fmla="*/ 45 h 45"/>
                  <a:gd name="T14" fmla="*/ 2 w 2"/>
                  <a:gd name="T15" fmla="*/ 45 h 45"/>
                  <a:gd name="T16" fmla="*/ 2 w 2"/>
                  <a:gd name="T17" fmla="*/ 45 h 45"/>
                  <a:gd name="T18" fmla="*/ 2 w 2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5"/>
                  <a:gd name="T32" fmla="*/ 2 w 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5">
                    <a:moveTo>
                      <a:pt x="2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4" name="Line 469"/>
              <p:cNvSpPr>
                <a:spLocks noChangeShapeType="1"/>
              </p:cNvSpPr>
              <p:nvPr/>
            </p:nvSpPr>
            <p:spPr bwMode="auto">
              <a:xfrm>
                <a:off x="2593" y="1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5" name="Freeform 470"/>
              <p:cNvSpPr>
                <a:spLocks/>
              </p:cNvSpPr>
              <p:nvPr/>
            </p:nvSpPr>
            <p:spPr bwMode="auto">
              <a:xfrm>
                <a:off x="2592" y="1889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0 h 2"/>
                  <a:gd name="T4" fmla="*/ 0 w 66"/>
                  <a:gd name="T5" fmla="*/ 2 h 2"/>
                  <a:gd name="T6" fmla="*/ 0 w 66"/>
                  <a:gd name="T7" fmla="*/ 2 h 2"/>
                  <a:gd name="T8" fmla="*/ 63 w 66"/>
                  <a:gd name="T9" fmla="*/ 2 h 2"/>
                  <a:gd name="T10" fmla="*/ 65 w 66"/>
                  <a:gd name="T11" fmla="*/ 2 h 2"/>
                  <a:gd name="T12" fmla="*/ 66 w 66"/>
                  <a:gd name="T13" fmla="*/ 2 h 2"/>
                  <a:gd name="T14" fmla="*/ 65 w 66"/>
                  <a:gd name="T15" fmla="*/ 0 h 2"/>
                  <a:gd name="T16" fmla="*/ 63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6" name="Line 471"/>
              <p:cNvSpPr>
                <a:spLocks noChangeShapeType="1"/>
              </p:cNvSpPr>
              <p:nvPr/>
            </p:nvSpPr>
            <p:spPr bwMode="auto">
              <a:xfrm>
                <a:off x="2609" y="1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7" name="Freeform 472"/>
              <p:cNvSpPr>
                <a:spLocks/>
              </p:cNvSpPr>
              <p:nvPr/>
            </p:nvSpPr>
            <p:spPr bwMode="auto">
              <a:xfrm>
                <a:off x="2608" y="1889"/>
                <a:ext cx="17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5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8" name="Line 473"/>
              <p:cNvSpPr>
                <a:spLocks noChangeShapeType="1"/>
              </p:cNvSpPr>
              <p:nvPr/>
            </p:nvSpPr>
            <p:spPr bwMode="auto">
              <a:xfrm>
                <a:off x="2625" y="1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39" name="Freeform 474"/>
              <p:cNvSpPr>
                <a:spLocks/>
              </p:cNvSpPr>
              <p:nvPr/>
            </p:nvSpPr>
            <p:spPr bwMode="auto">
              <a:xfrm>
                <a:off x="2624" y="1889"/>
                <a:ext cx="1" cy="12"/>
              </a:xfrm>
              <a:custGeom>
                <a:avLst/>
                <a:gdLst>
                  <a:gd name="T0" fmla="*/ 1 w 1"/>
                  <a:gd name="T1" fmla="*/ 2 h 45"/>
                  <a:gd name="T2" fmla="*/ 1 w 1"/>
                  <a:gd name="T3" fmla="*/ 0 h 45"/>
                  <a:gd name="T4" fmla="*/ 1 w 1"/>
                  <a:gd name="T5" fmla="*/ 0 h 45"/>
                  <a:gd name="T6" fmla="*/ 0 w 1"/>
                  <a:gd name="T7" fmla="*/ 0 h 45"/>
                  <a:gd name="T8" fmla="*/ 0 w 1"/>
                  <a:gd name="T9" fmla="*/ 44 h 45"/>
                  <a:gd name="T10" fmla="*/ 0 w 1"/>
                  <a:gd name="T11" fmla="*/ 45 h 45"/>
                  <a:gd name="T12" fmla="*/ 1 w 1"/>
                  <a:gd name="T13" fmla="*/ 45 h 45"/>
                  <a:gd name="T14" fmla="*/ 1 w 1"/>
                  <a:gd name="T15" fmla="*/ 45 h 45"/>
                  <a:gd name="T16" fmla="*/ 1 w 1"/>
                  <a:gd name="T17" fmla="*/ 45 h 45"/>
                  <a:gd name="T18" fmla="*/ 1 w 1"/>
                  <a:gd name="T19" fmla="*/ 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5"/>
                  <a:gd name="T32" fmla="*/ 1 w 1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5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0" name="Line 475"/>
              <p:cNvSpPr>
                <a:spLocks noChangeShapeType="1"/>
              </p:cNvSpPr>
              <p:nvPr/>
            </p:nvSpPr>
            <p:spPr bwMode="auto">
              <a:xfrm>
                <a:off x="2625" y="19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1" name="Freeform 476"/>
              <p:cNvSpPr>
                <a:spLocks/>
              </p:cNvSpPr>
              <p:nvPr/>
            </p:nvSpPr>
            <p:spPr bwMode="auto">
              <a:xfrm>
                <a:off x="2624" y="1900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3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2" name="Line 477"/>
              <p:cNvSpPr>
                <a:spLocks noChangeShapeType="1"/>
              </p:cNvSpPr>
              <p:nvPr/>
            </p:nvSpPr>
            <p:spPr bwMode="auto">
              <a:xfrm>
                <a:off x="2640" y="19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3" name="Freeform 478"/>
              <p:cNvSpPr>
                <a:spLocks/>
              </p:cNvSpPr>
              <p:nvPr/>
            </p:nvSpPr>
            <p:spPr bwMode="auto">
              <a:xfrm>
                <a:off x="2640" y="1900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3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4" name="Line 479"/>
              <p:cNvSpPr>
                <a:spLocks noChangeShapeType="1"/>
              </p:cNvSpPr>
              <p:nvPr/>
            </p:nvSpPr>
            <p:spPr bwMode="auto">
              <a:xfrm>
                <a:off x="2656" y="19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5" name="Freeform 480"/>
              <p:cNvSpPr>
                <a:spLocks/>
              </p:cNvSpPr>
              <p:nvPr/>
            </p:nvSpPr>
            <p:spPr bwMode="auto">
              <a:xfrm>
                <a:off x="2656" y="1900"/>
                <a:ext cx="1" cy="12"/>
              </a:xfrm>
              <a:custGeom>
                <a:avLst/>
                <a:gdLst>
                  <a:gd name="T0" fmla="*/ 1 w 1"/>
                  <a:gd name="T1" fmla="*/ 1 h 45"/>
                  <a:gd name="T2" fmla="*/ 1 w 1"/>
                  <a:gd name="T3" fmla="*/ 0 h 45"/>
                  <a:gd name="T4" fmla="*/ 0 w 1"/>
                  <a:gd name="T5" fmla="*/ 0 h 45"/>
                  <a:gd name="T6" fmla="*/ 0 w 1"/>
                  <a:gd name="T7" fmla="*/ 0 h 45"/>
                  <a:gd name="T8" fmla="*/ 0 w 1"/>
                  <a:gd name="T9" fmla="*/ 44 h 45"/>
                  <a:gd name="T10" fmla="*/ 0 w 1"/>
                  <a:gd name="T11" fmla="*/ 45 h 45"/>
                  <a:gd name="T12" fmla="*/ 0 w 1"/>
                  <a:gd name="T13" fmla="*/ 45 h 45"/>
                  <a:gd name="T14" fmla="*/ 1 w 1"/>
                  <a:gd name="T15" fmla="*/ 45 h 45"/>
                  <a:gd name="T16" fmla="*/ 1 w 1"/>
                  <a:gd name="T17" fmla="*/ 45 h 45"/>
                  <a:gd name="T18" fmla="*/ 1 w 1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5"/>
                  <a:gd name="T32" fmla="*/ 1 w 1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5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6" name="Line 481"/>
              <p:cNvSpPr>
                <a:spLocks noChangeShapeType="1"/>
              </p:cNvSpPr>
              <p:nvPr/>
            </p:nvSpPr>
            <p:spPr bwMode="auto">
              <a:xfrm>
                <a:off x="2656" y="19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7" name="Freeform 482"/>
              <p:cNvSpPr>
                <a:spLocks/>
              </p:cNvSpPr>
              <p:nvPr/>
            </p:nvSpPr>
            <p:spPr bwMode="auto">
              <a:xfrm>
                <a:off x="2656" y="1911"/>
                <a:ext cx="16" cy="1"/>
              </a:xfrm>
              <a:custGeom>
                <a:avLst/>
                <a:gdLst>
                  <a:gd name="T0" fmla="*/ 1 w 66"/>
                  <a:gd name="T1" fmla="*/ 0 h 3"/>
                  <a:gd name="T2" fmla="*/ 1 w 66"/>
                  <a:gd name="T3" fmla="*/ 0 h 3"/>
                  <a:gd name="T4" fmla="*/ 0 w 66"/>
                  <a:gd name="T5" fmla="*/ 2 h 3"/>
                  <a:gd name="T6" fmla="*/ 1 w 66"/>
                  <a:gd name="T7" fmla="*/ 3 h 3"/>
                  <a:gd name="T8" fmla="*/ 65 w 66"/>
                  <a:gd name="T9" fmla="*/ 3 h 3"/>
                  <a:gd name="T10" fmla="*/ 66 w 66"/>
                  <a:gd name="T11" fmla="*/ 3 h 3"/>
                  <a:gd name="T12" fmla="*/ 66 w 66"/>
                  <a:gd name="T13" fmla="*/ 2 h 3"/>
                  <a:gd name="T14" fmla="*/ 66 w 66"/>
                  <a:gd name="T15" fmla="*/ 0 h 3"/>
                  <a:gd name="T16" fmla="*/ 65 w 66"/>
                  <a:gd name="T17" fmla="*/ 0 h 3"/>
                  <a:gd name="T18" fmla="*/ 1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8" name="Line 483"/>
              <p:cNvSpPr>
                <a:spLocks noChangeShapeType="1"/>
              </p:cNvSpPr>
              <p:nvPr/>
            </p:nvSpPr>
            <p:spPr bwMode="auto">
              <a:xfrm>
                <a:off x="2672" y="19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49" name="Freeform 484"/>
              <p:cNvSpPr>
                <a:spLocks/>
              </p:cNvSpPr>
              <p:nvPr/>
            </p:nvSpPr>
            <p:spPr bwMode="auto">
              <a:xfrm>
                <a:off x="2672" y="1911"/>
                <a:ext cx="1" cy="11"/>
              </a:xfrm>
              <a:custGeom>
                <a:avLst/>
                <a:gdLst>
                  <a:gd name="T0" fmla="*/ 1 w 1"/>
                  <a:gd name="T1" fmla="*/ 2 h 47"/>
                  <a:gd name="T2" fmla="*/ 1 w 1"/>
                  <a:gd name="T3" fmla="*/ 0 h 47"/>
                  <a:gd name="T4" fmla="*/ 0 w 1"/>
                  <a:gd name="T5" fmla="*/ 0 h 47"/>
                  <a:gd name="T6" fmla="*/ 0 w 1"/>
                  <a:gd name="T7" fmla="*/ 0 h 47"/>
                  <a:gd name="T8" fmla="*/ 0 w 1"/>
                  <a:gd name="T9" fmla="*/ 44 h 47"/>
                  <a:gd name="T10" fmla="*/ 0 w 1"/>
                  <a:gd name="T11" fmla="*/ 45 h 47"/>
                  <a:gd name="T12" fmla="*/ 0 w 1"/>
                  <a:gd name="T13" fmla="*/ 47 h 47"/>
                  <a:gd name="T14" fmla="*/ 1 w 1"/>
                  <a:gd name="T15" fmla="*/ 45 h 47"/>
                  <a:gd name="T16" fmla="*/ 1 w 1"/>
                  <a:gd name="T17" fmla="*/ 45 h 47"/>
                  <a:gd name="T18" fmla="*/ 1 w 1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7"/>
                  <a:gd name="T32" fmla="*/ 1 w 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7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0" name="Line 485"/>
              <p:cNvSpPr>
                <a:spLocks noChangeShapeType="1"/>
              </p:cNvSpPr>
              <p:nvPr/>
            </p:nvSpPr>
            <p:spPr bwMode="auto">
              <a:xfrm>
                <a:off x="2672" y="19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1" name="Freeform 486"/>
              <p:cNvSpPr>
                <a:spLocks/>
              </p:cNvSpPr>
              <p:nvPr/>
            </p:nvSpPr>
            <p:spPr bwMode="auto">
              <a:xfrm>
                <a:off x="2672" y="1922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3 w 65"/>
                  <a:gd name="T11" fmla="*/ 1 h 1"/>
                  <a:gd name="T12" fmla="*/ 65 w 65"/>
                  <a:gd name="T13" fmla="*/ 1 h 1"/>
                  <a:gd name="T14" fmla="*/ 63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2" name="Line 487"/>
              <p:cNvSpPr>
                <a:spLocks noChangeShapeType="1"/>
              </p:cNvSpPr>
              <p:nvPr/>
            </p:nvSpPr>
            <p:spPr bwMode="auto">
              <a:xfrm>
                <a:off x="2688" y="19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3" name="Freeform 488"/>
              <p:cNvSpPr>
                <a:spLocks/>
              </p:cNvSpPr>
              <p:nvPr/>
            </p:nvSpPr>
            <p:spPr bwMode="auto">
              <a:xfrm>
                <a:off x="2688" y="1922"/>
                <a:ext cx="1" cy="11"/>
              </a:xfrm>
              <a:custGeom>
                <a:avLst/>
                <a:gdLst>
                  <a:gd name="T0" fmla="*/ 2 w 2"/>
                  <a:gd name="T1" fmla="*/ 1 h 45"/>
                  <a:gd name="T2" fmla="*/ 0 w 2"/>
                  <a:gd name="T3" fmla="*/ 0 h 45"/>
                  <a:gd name="T4" fmla="*/ 0 w 2"/>
                  <a:gd name="T5" fmla="*/ 0 h 45"/>
                  <a:gd name="T6" fmla="*/ 0 w 2"/>
                  <a:gd name="T7" fmla="*/ 0 h 45"/>
                  <a:gd name="T8" fmla="*/ 0 w 2"/>
                  <a:gd name="T9" fmla="*/ 44 h 45"/>
                  <a:gd name="T10" fmla="*/ 0 w 2"/>
                  <a:gd name="T11" fmla="*/ 45 h 45"/>
                  <a:gd name="T12" fmla="*/ 0 w 2"/>
                  <a:gd name="T13" fmla="*/ 45 h 45"/>
                  <a:gd name="T14" fmla="*/ 0 w 2"/>
                  <a:gd name="T15" fmla="*/ 45 h 45"/>
                  <a:gd name="T16" fmla="*/ 2 w 2"/>
                  <a:gd name="T17" fmla="*/ 45 h 45"/>
                  <a:gd name="T18" fmla="*/ 2 w 2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5"/>
                  <a:gd name="T32" fmla="*/ 2 w 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5">
                    <a:moveTo>
                      <a:pt x="2" y="1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4" name="Line 489"/>
              <p:cNvSpPr>
                <a:spLocks noChangeShapeType="1"/>
              </p:cNvSpPr>
              <p:nvPr/>
            </p:nvSpPr>
            <p:spPr bwMode="auto">
              <a:xfrm>
                <a:off x="2688" y="19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5" name="Freeform 490"/>
              <p:cNvSpPr>
                <a:spLocks/>
              </p:cNvSpPr>
              <p:nvPr/>
            </p:nvSpPr>
            <p:spPr bwMode="auto">
              <a:xfrm>
                <a:off x="2688" y="1933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6" name="Line 491"/>
              <p:cNvSpPr>
                <a:spLocks noChangeShapeType="1"/>
              </p:cNvSpPr>
              <p:nvPr/>
            </p:nvSpPr>
            <p:spPr bwMode="auto">
              <a:xfrm>
                <a:off x="2704" y="19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7" name="Freeform 492"/>
              <p:cNvSpPr>
                <a:spLocks/>
              </p:cNvSpPr>
              <p:nvPr/>
            </p:nvSpPr>
            <p:spPr bwMode="auto">
              <a:xfrm>
                <a:off x="2703" y="1933"/>
                <a:ext cx="33" cy="1"/>
              </a:xfrm>
              <a:custGeom>
                <a:avLst/>
                <a:gdLst>
                  <a:gd name="T0" fmla="*/ 2 w 130"/>
                  <a:gd name="T1" fmla="*/ 0 h 1"/>
                  <a:gd name="T2" fmla="*/ 2 w 130"/>
                  <a:gd name="T3" fmla="*/ 0 h 1"/>
                  <a:gd name="T4" fmla="*/ 0 w 130"/>
                  <a:gd name="T5" fmla="*/ 0 h 1"/>
                  <a:gd name="T6" fmla="*/ 2 w 130"/>
                  <a:gd name="T7" fmla="*/ 1 h 1"/>
                  <a:gd name="T8" fmla="*/ 128 w 130"/>
                  <a:gd name="T9" fmla="*/ 1 h 1"/>
                  <a:gd name="T10" fmla="*/ 129 w 130"/>
                  <a:gd name="T11" fmla="*/ 1 h 1"/>
                  <a:gd name="T12" fmla="*/ 130 w 130"/>
                  <a:gd name="T13" fmla="*/ 0 h 1"/>
                  <a:gd name="T14" fmla="*/ 129 w 130"/>
                  <a:gd name="T15" fmla="*/ 0 h 1"/>
                  <a:gd name="T16" fmla="*/ 128 w 130"/>
                  <a:gd name="T17" fmla="*/ 0 h 1"/>
                  <a:gd name="T18" fmla="*/ 2 w 130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1"/>
                  <a:gd name="T32" fmla="*/ 130 w 13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0" y="0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8" name="Line 493"/>
              <p:cNvSpPr>
                <a:spLocks noChangeShapeType="1"/>
              </p:cNvSpPr>
              <p:nvPr/>
            </p:nvSpPr>
            <p:spPr bwMode="auto">
              <a:xfrm>
                <a:off x="2735" y="19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59" name="Freeform 494"/>
              <p:cNvSpPr>
                <a:spLocks/>
              </p:cNvSpPr>
              <p:nvPr/>
            </p:nvSpPr>
            <p:spPr bwMode="auto">
              <a:xfrm>
                <a:off x="2735" y="1933"/>
                <a:ext cx="16" cy="1"/>
              </a:xfrm>
              <a:custGeom>
                <a:avLst/>
                <a:gdLst>
                  <a:gd name="T0" fmla="*/ 1 w 64"/>
                  <a:gd name="T1" fmla="*/ 0 h 1"/>
                  <a:gd name="T2" fmla="*/ 0 w 64"/>
                  <a:gd name="T3" fmla="*/ 0 h 1"/>
                  <a:gd name="T4" fmla="*/ 0 w 64"/>
                  <a:gd name="T5" fmla="*/ 0 h 1"/>
                  <a:gd name="T6" fmla="*/ 0 w 64"/>
                  <a:gd name="T7" fmla="*/ 1 h 1"/>
                  <a:gd name="T8" fmla="*/ 63 w 64"/>
                  <a:gd name="T9" fmla="*/ 1 h 1"/>
                  <a:gd name="T10" fmla="*/ 64 w 64"/>
                  <a:gd name="T11" fmla="*/ 1 h 1"/>
                  <a:gd name="T12" fmla="*/ 64 w 64"/>
                  <a:gd name="T13" fmla="*/ 0 h 1"/>
                  <a:gd name="T14" fmla="*/ 64 w 64"/>
                  <a:gd name="T15" fmla="*/ 0 h 1"/>
                  <a:gd name="T16" fmla="*/ 64 w 64"/>
                  <a:gd name="T17" fmla="*/ 0 h 1"/>
                  <a:gd name="T18" fmla="*/ 1 w 6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1"/>
                  <a:gd name="T32" fmla="*/ 64 w 6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0" name="Line 495"/>
              <p:cNvSpPr>
                <a:spLocks noChangeShapeType="1"/>
              </p:cNvSpPr>
              <p:nvPr/>
            </p:nvSpPr>
            <p:spPr bwMode="auto">
              <a:xfrm>
                <a:off x="2751" y="19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1" name="Freeform 496"/>
              <p:cNvSpPr>
                <a:spLocks/>
              </p:cNvSpPr>
              <p:nvPr/>
            </p:nvSpPr>
            <p:spPr bwMode="auto">
              <a:xfrm>
                <a:off x="2751" y="1933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2" name="Line 497"/>
              <p:cNvSpPr>
                <a:spLocks noChangeShapeType="1"/>
              </p:cNvSpPr>
              <p:nvPr/>
            </p:nvSpPr>
            <p:spPr bwMode="auto">
              <a:xfrm>
                <a:off x="2767" y="19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3" name="Freeform 498"/>
              <p:cNvSpPr>
                <a:spLocks/>
              </p:cNvSpPr>
              <p:nvPr/>
            </p:nvSpPr>
            <p:spPr bwMode="auto">
              <a:xfrm>
                <a:off x="2767" y="1933"/>
                <a:ext cx="1" cy="32"/>
              </a:xfrm>
              <a:custGeom>
                <a:avLst/>
                <a:gdLst>
                  <a:gd name="T0" fmla="*/ 1 w 1"/>
                  <a:gd name="T1" fmla="*/ 0 h 131"/>
                  <a:gd name="T2" fmla="*/ 1 w 1"/>
                  <a:gd name="T3" fmla="*/ 0 h 131"/>
                  <a:gd name="T4" fmla="*/ 1 w 1"/>
                  <a:gd name="T5" fmla="*/ 0 h 131"/>
                  <a:gd name="T6" fmla="*/ 0 w 1"/>
                  <a:gd name="T7" fmla="*/ 0 h 131"/>
                  <a:gd name="T8" fmla="*/ 0 w 1"/>
                  <a:gd name="T9" fmla="*/ 129 h 131"/>
                  <a:gd name="T10" fmla="*/ 0 w 1"/>
                  <a:gd name="T11" fmla="*/ 131 h 131"/>
                  <a:gd name="T12" fmla="*/ 1 w 1"/>
                  <a:gd name="T13" fmla="*/ 131 h 131"/>
                  <a:gd name="T14" fmla="*/ 1 w 1"/>
                  <a:gd name="T15" fmla="*/ 131 h 131"/>
                  <a:gd name="T16" fmla="*/ 1 w 1"/>
                  <a:gd name="T17" fmla="*/ 131 h 131"/>
                  <a:gd name="T18" fmla="*/ 1 w 1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31"/>
                  <a:gd name="T32" fmla="*/ 1 w 1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3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4" name="Line 499"/>
              <p:cNvSpPr>
                <a:spLocks noChangeShapeType="1"/>
              </p:cNvSpPr>
              <p:nvPr/>
            </p:nvSpPr>
            <p:spPr bwMode="auto">
              <a:xfrm>
                <a:off x="2767" y="19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5" name="Freeform 500"/>
              <p:cNvSpPr>
                <a:spLocks/>
              </p:cNvSpPr>
              <p:nvPr/>
            </p:nvSpPr>
            <p:spPr bwMode="auto">
              <a:xfrm>
                <a:off x="2767" y="1965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6" name="Line 501"/>
              <p:cNvSpPr>
                <a:spLocks noChangeShapeType="1"/>
              </p:cNvSpPr>
              <p:nvPr/>
            </p:nvSpPr>
            <p:spPr bwMode="auto">
              <a:xfrm>
                <a:off x="2783" y="19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7" name="Freeform 502"/>
              <p:cNvSpPr>
                <a:spLocks/>
              </p:cNvSpPr>
              <p:nvPr/>
            </p:nvSpPr>
            <p:spPr bwMode="auto">
              <a:xfrm>
                <a:off x="2783" y="1965"/>
                <a:ext cx="1" cy="11"/>
              </a:xfrm>
              <a:custGeom>
                <a:avLst/>
                <a:gdLst>
                  <a:gd name="T0" fmla="*/ 2 w 2"/>
                  <a:gd name="T1" fmla="*/ 2 h 45"/>
                  <a:gd name="T2" fmla="*/ 2 w 2"/>
                  <a:gd name="T3" fmla="*/ 0 h 45"/>
                  <a:gd name="T4" fmla="*/ 0 w 2"/>
                  <a:gd name="T5" fmla="*/ 0 h 45"/>
                  <a:gd name="T6" fmla="*/ 0 w 2"/>
                  <a:gd name="T7" fmla="*/ 0 h 45"/>
                  <a:gd name="T8" fmla="*/ 0 w 2"/>
                  <a:gd name="T9" fmla="*/ 44 h 45"/>
                  <a:gd name="T10" fmla="*/ 0 w 2"/>
                  <a:gd name="T11" fmla="*/ 45 h 45"/>
                  <a:gd name="T12" fmla="*/ 0 w 2"/>
                  <a:gd name="T13" fmla="*/ 45 h 45"/>
                  <a:gd name="T14" fmla="*/ 2 w 2"/>
                  <a:gd name="T15" fmla="*/ 45 h 45"/>
                  <a:gd name="T16" fmla="*/ 2 w 2"/>
                  <a:gd name="T17" fmla="*/ 45 h 45"/>
                  <a:gd name="T18" fmla="*/ 2 w 2"/>
                  <a:gd name="T19" fmla="*/ 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5"/>
                  <a:gd name="T32" fmla="*/ 2 w 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5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8" name="Line 503"/>
              <p:cNvSpPr>
                <a:spLocks noChangeShapeType="1"/>
              </p:cNvSpPr>
              <p:nvPr/>
            </p:nvSpPr>
            <p:spPr bwMode="auto">
              <a:xfrm>
                <a:off x="2783" y="19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69" name="Freeform 504"/>
              <p:cNvSpPr>
                <a:spLocks/>
              </p:cNvSpPr>
              <p:nvPr/>
            </p:nvSpPr>
            <p:spPr bwMode="auto">
              <a:xfrm>
                <a:off x="2782" y="1976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1 w 66"/>
                  <a:gd name="T3" fmla="*/ 1 h 2"/>
                  <a:gd name="T4" fmla="*/ 0 w 66"/>
                  <a:gd name="T5" fmla="*/ 1 h 2"/>
                  <a:gd name="T6" fmla="*/ 1 w 66"/>
                  <a:gd name="T7" fmla="*/ 2 h 2"/>
                  <a:gd name="T8" fmla="*/ 65 w 66"/>
                  <a:gd name="T9" fmla="*/ 2 h 2"/>
                  <a:gd name="T10" fmla="*/ 66 w 66"/>
                  <a:gd name="T11" fmla="*/ 2 h 2"/>
                  <a:gd name="T12" fmla="*/ 66 w 66"/>
                  <a:gd name="T13" fmla="*/ 1 h 2"/>
                  <a:gd name="T14" fmla="*/ 66 w 66"/>
                  <a:gd name="T15" fmla="*/ 1 h 2"/>
                  <a:gd name="T16" fmla="*/ 65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0" name="Line 505"/>
              <p:cNvSpPr>
                <a:spLocks noChangeShapeType="1"/>
              </p:cNvSpPr>
              <p:nvPr/>
            </p:nvSpPr>
            <p:spPr bwMode="auto">
              <a:xfrm>
                <a:off x="2799" y="19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1" name="Freeform 506"/>
              <p:cNvSpPr>
                <a:spLocks/>
              </p:cNvSpPr>
              <p:nvPr/>
            </p:nvSpPr>
            <p:spPr bwMode="auto">
              <a:xfrm>
                <a:off x="2799" y="1976"/>
                <a:ext cx="1" cy="11"/>
              </a:xfrm>
              <a:custGeom>
                <a:avLst/>
                <a:gdLst>
                  <a:gd name="T0" fmla="*/ 1 w 1"/>
                  <a:gd name="T1" fmla="*/ 1 h 46"/>
                  <a:gd name="T2" fmla="*/ 1 w 1"/>
                  <a:gd name="T3" fmla="*/ 1 h 46"/>
                  <a:gd name="T4" fmla="*/ 0 w 1"/>
                  <a:gd name="T5" fmla="*/ 0 h 46"/>
                  <a:gd name="T6" fmla="*/ 0 w 1"/>
                  <a:gd name="T7" fmla="*/ 1 h 46"/>
                  <a:gd name="T8" fmla="*/ 0 w 1"/>
                  <a:gd name="T9" fmla="*/ 45 h 46"/>
                  <a:gd name="T10" fmla="*/ 0 w 1"/>
                  <a:gd name="T11" fmla="*/ 46 h 46"/>
                  <a:gd name="T12" fmla="*/ 0 w 1"/>
                  <a:gd name="T13" fmla="*/ 46 h 46"/>
                  <a:gd name="T14" fmla="*/ 1 w 1"/>
                  <a:gd name="T15" fmla="*/ 46 h 46"/>
                  <a:gd name="T16" fmla="*/ 1 w 1"/>
                  <a:gd name="T17" fmla="*/ 45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2" name="Line 507"/>
              <p:cNvSpPr>
                <a:spLocks noChangeShapeType="1"/>
              </p:cNvSpPr>
              <p:nvPr/>
            </p:nvSpPr>
            <p:spPr bwMode="auto">
              <a:xfrm>
                <a:off x="2799" y="19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3" name="Freeform 508"/>
              <p:cNvSpPr>
                <a:spLocks/>
              </p:cNvSpPr>
              <p:nvPr/>
            </p:nvSpPr>
            <p:spPr bwMode="auto">
              <a:xfrm>
                <a:off x="2799" y="1987"/>
                <a:ext cx="16" cy="1"/>
              </a:xfrm>
              <a:custGeom>
                <a:avLst/>
                <a:gdLst>
                  <a:gd name="T0" fmla="*/ 0 w 65"/>
                  <a:gd name="T1" fmla="*/ 0 h 3"/>
                  <a:gd name="T2" fmla="*/ 0 w 65"/>
                  <a:gd name="T3" fmla="*/ 0 h 3"/>
                  <a:gd name="T4" fmla="*/ 0 w 65"/>
                  <a:gd name="T5" fmla="*/ 2 h 3"/>
                  <a:gd name="T6" fmla="*/ 0 w 65"/>
                  <a:gd name="T7" fmla="*/ 3 h 3"/>
                  <a:gd name="T8" fmla="*/ 62 w 65"/>
                  <a:gd name="T9" fmla="*/ 3 h 3"/>
                  <a:gd name="T10" fmla="*/ 63 w 65"/>
                  <a:gd name="T11" fmla="*/ 3 h 3"/>
                  <a:gd name="T12" fmla="*/ 65 w 65"/>
                  <a:gd name="T13" fmla="*/ 2 h 3"/>
                  <a:gd name="T14" fmla="*/ 63 w 65"/>
                  <a:gd name="T15" fmla="*/ 0 h 3"/>
                  <a:gd name="T16" fmla="*/ 63 w 65"/>
                  <a:gd name="T17" fmla="*/ 0 h 3"/>
                  <a:gd name="T18" fmla="*/ 0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4" name="Line 509"/>
              <p:cNvSpPr>
                <a:spLocks noChangeShapeType="1"/>
              </p:cNvSpPr>
              <p:nvPr/>
            </p:nvSpPr>
            <p:spPr bwMode="auto">
              <a:xfrm>
                <a:off x="2815" y="19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5" name="Freeform 510"/>
              <p:cNvSpPr>
                <a:spLocks/>
              </p:cNvSpPr>
              <p:nvPr/>
            </p:nvSpPr>
            <p:spPr bwMode="auto">
              <a:xfrm>
                <a:off x="2815" y="1987"/>
                <a:ext cx="15" cy="1"/>
              </a:xfrm>
              <a:custGeom>
                <a:avLst/>
                <a:gdLst>
                  <a:gd name="T0" fmla="*/ 0 w 64"/>
                  <a:gd name="T1" fmla="*/ 0 h 3"/>
                  <a:gd name="T2" fmla="*/ 0 w 64"/>
                  <a:gd name="T3" fmla="*/ 0 h 3"/>
                  <a:gd name="T4" fmla="*/ 0 w 64"/>
                  <a:gd name="T5" fmla="*/ 2 h 3"/>
                  <a:gd name="T6" fmla="*/ 0 w 64"/>
                  <a:gd name="T7" fmla="*/ 3 h 3"/>
                  <a:gd name="T8" fmla="*/ 63 w 64"/>
                  <a:gd name="T9" fmla="*/ 3 h 3"/>
                  <a:gd name="T10" fmla="*/ 64 w 64"/>
                  <a:gd name="T11" fmla="*/ 3 h 3"/>
                  <a:gd name="T12" fmla="*/ 64 w 64"/>
                  <a:gd name="T13" fmla="*/ 2 h 3"/>
                  <a:gd name="T14" fmla="*/ 64 w 64"/>
                  <a:gd name="T15" fmla="*/ 0 h 3"/>
                  <a:gd name="T16" fmla="*/ 64 w 64"/>
                  <a:gd name="T17" fmla="*/ 0 h 3"/>
                  <a:gd name="T18" fmla="*/ 0 w 64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3"/>
                  <a:gd name="T32" fmla="*/ 64 w 6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6" name="Line 511"/>
              <p:cNvSpPr>
                <a:spLocks noChangeShapeType="1"/>
              </p:cNvSpPr>
              <p:nvPr/>
            </p:nvSpPr>
            <p:spPr bwMode="auto">
              <a:xfrm>
                <a:off x="2830" y="19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7" name="Freeform 512"/>
              <p:cNvSpPr>
                <a:spLocks/>
              </p:cNvSpPr>
              <p:nvPr/>
            </p:nvSpPr>
            <p:spPr bwMode="auto">
              <a:xfrm>
                <a:off x="2830" y="1987"/>
                <a:ext cx="1" cy="11"/>
              </a:xfrm>
              <a:custGeom>
                <a:avLst/>
                <a:gdLst>
                  <a:gd name="T0" fmla="*/ 0 w 1"/>
                  <a:gd name="T1" fmla="*/ 2 h 47"/>
                  <a:gd name="T2" fmla="*/ 0 w 1"/>
                  <a:gd name="T3" fmla="*/ 0 h 47"/>
                  <a:gd name="T4" fmla="*/ 0 w 1"/>
                  <a:gd name="T5" fmla="*/ 0 h 47"/>
                  <a:gd name="T6" fmla="*/ 0 w 1"/>
                  <a:gd name="T7" fmla="*/ 0 h 47"/>
                  <a:gd name="T8" fmla="*/ 0 w 1"/>
                  <a:gd name="T9" fmla="*/ 44 h 47"/>
                  <a:gd name="T10" fmla="*/ 0 w 1"/>
                  <a:gd name="T11" fmla="*/ 45 h 47"/>
                  <a:gd name="T12" fmla="*/ 0 w 1"/>
                  <a:gd name="T13" fmla="*/ 47 h 47"/>
                  <a:gd name="T14" fmla="*/ 0 w 1"/>
                  <a:gd name="T15" fmla="*/ 45 h 47"/>
                  <a:gd name="T16" fmla="*/ 0 w 1"/>
                  <a:gd name="T17" fmla="*/ 45 h 47"/>
                  <a:gd name="T18" fmla="*/ 0 w 1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7"/>
                  <a:gd name="T32" fmla="*/ 1 w 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7">
                    <a:moveTo>
                      <a:pt x="0" y="2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8" name="Line 513"/>
              <p:cNvSpPr>
                <a:spLocks noChangeShapeType="1"/>
              </p:cNvSpPr>
              <p:nvPr/>
            </p:nvSpPr>
            <p:spPr bwMode="auto">
              <a:xfrm>
                <a:off x="2830" y="19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79" name="Freeform 514"/>
              <p:cNvSpPr>
                <a:spLocks/>
              </p:cNvSpPr>
              <p:nvPr/>
            </p:nvSpPr>
            <p:spPr bwMode="auto">
              <a:xfrm>
                <a:off x="2830" y="1998"/>
                <a:ext cx="17" cy="1"/>
              </a:xfrm>
              <a:custGeom>
                <a:avLst/>
                <a:gdLst>
                  <a:gd name="T0" fmla="*/ 1 w 66"/>
                  <a:gd name="T1" fmla="*/ 0 h 1"/>
                  <a:gd name="T2" fmla="*/ 1 w 66"/>
                  <a:gd name="T3" fmla="*/ 0 h 1"/>
                  <a:gd name="T4" fmla="*/ 0 w 66"/>
                  <a:gd name="T5" fmla="*/ 1 h 1"/>
                  <a:gd name="T6" fmla="*/ 1 w 66"/>
                  <a:gd name="T7" fmla="*/ 1 h 1"/>
                  <a:gd name="T8" fmla="*/ 63 w 66"/>
                  <a:gd name="T9" fmla="*/ 1 h 1"/>
                  <a:gd name="T10" fmla="*/ 66 w 66"/>
                  <a:gd name="T11" fmla="*/ 1 h 1"/>
                  <a:gd name="T12" fmla="*/ 66 w 66"/>
                  <a:gd name="T13" fmla="*/ 1 h 1"/>
                  <a:gd name="T14" fmla="*/ 66 w 66"/>
                  <a:gd name="T15" fmla="*/ 0 h 1"/>
                  <a:gd name="T16" fmla="*/ 63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0" name="Line 515"/>
              <p:cNvSpPr>
                <a:spLocks noChangeShapeType="1"/>
              </p:cNvSpPr>
              <p:nvPr/>
            </p:nvSpPr>
            <p:spPr bwMode="auto">
              <a:xfrm>
                <a:off x="2847" y="19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1" name="Freeform 516"/>
              <p:cNvSpPr>
                <a:spLocks/>
              </p:cNvSpPr>
              <p:nvPr/>
            </p:nvSpPr>
            <p:spPr bwMode="auto">
              <a:xfrm>
                <a:off x="2846" y="1998"/>
                <a:ext cx="1" cy="32"/>
              </a:xfrm>
              <a:custGeom>
                <a:avLst/>
                <a:gdLst>
                  <a:gd name="T0" fmla="*/ 3 w 3"/>
                  <a:gd name="T1" fmla="*/ 1 h 131"/>
                  <a:gd name="T2" fmla="*/ 3 w 3"/>
                  <a:gd name="T3" fmla="*/ 0 h 131"/>
                  <a:gd name="T4" fmla="*/ 2 w 3"/>
                  <a:gd name="T5" fmla="*/ 0 h 131"/>
                  <a:gd name="T6" fmla="*/ 0 w 3"/>
                  <a:gd name="T7" fmla="*/ 0 h 131"/>
                  <a:gd name="T8" fmla="*/ 0 w 3"/>
                  <a:gd name="T9" fmla="*/ 131 h 131"/>
                  <a:gd name="T10" fmla="*/ 0 w 3"/>
                  <a:gd name="T11" fmla="*/ 131 h 131"/>
                  <a:gd name="T12" fmla="*/ 2 w 3"/>
                  <a:gd name="T13" fmla="*/ 131 h 131"/>
                  <a:gd name="T14" fmla="*/ 3 w 3"/>
                  <a:gd name="T15" fmla="*/ 131 h 131"/>
                  <a:gd name="T16" fmla="*/ 3 w 3"/>
                  <a:gd name="T17" fmla="*/ 131 h 131"/>
                  <a:gd name="T18" fmla="*/ 3 w 3"/>
                  <a:gd name="T19" fmla="*/ 1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31"/>
                  <a:gd name="T32" fmla="*/ 3 w 3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31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2" y="131"/>
                    </a:lnTo>
                    <a:lnTo>
                      <a:pt x="3" y="13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2" name="Line 517"/>
              <p:cNvSpPr>
                <a:spLocks noChangeShapeType="1"/>
              </p:cNvSpPr>
              <p:nvPr/>
            </p:nvSpPr>
            <p:spPr bwMode="auto">
              <a:xfrm>
                <a:off x="2846" y="20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3" name="Freeform 518"/>
              <p:cNvSpPr>
                <a:spLocks/>
              </p:cNvSpPr>
              <p:nvPr/>
            </p:nvSpPr>
            <p:spPr bwMode="auto">
              <a:xfrm>
                <a:off x="2846" y="2030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1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1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4" name="Line 519"/>
              <p:cNvSpPr>
                <a:spLocks noChangeShapeType="1"/>
              </p:cNvSpPr>
              <p:nvPr/>
            </p:nvSpPr>
            <p:spPr bwMode="auto">
              <a:xfrm>
                <a:off x="2862" y="20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5" name="Freeform 520"/>
              <p:cNvSpPr>
                <a:spLocks/>
              </p:cNvSpPr>
              <p:nvPr/>
            </p:nvSpPr>
            <p:spPr bwMode="auto">
              <a:xfrm>
                <a:off x="2862" y="2030"/>
                <a:ext cx="1" cy="22"/>
              </a:xfrm>
              <a:custGeom>
                <a:avLst/>
                <a:gdLst>
                  <a:gd name="T0" fmla="*/ 1 w 1"/>
                  <a:gd name="T1" fmla="*/ 1 h 88"/>
                  <a:gd name="T2" fmla="*/ 1 w 1"/>
                  <a:gd name="T3" fmla="*/ 1 h 88"/>
                  <a:gd name="T4" fmla="*/ 0 w 1"/>
                  <a:gd name="T5" fmla="*/ 0 h 88"/>
                  <a:gd name="T6" fmla="*/ 0 w 1"/>
                  <a:gd name="T7" fmla="*/ 1 h 88"/>
                  <a:gd name="T8" fmla="*/ 0 w 1"/>
                  <a:gd name="T9" fmla="*/ 88 h 88"/>
                  <a:gd name="T10" fmla="*/ 0 w 1"/>
                  <a:gd name="T11" fmla="*/ 88 h 88"/>
                  <a:gd name="T12" fmla="*/ 0 w 1"/>
                  <a:gd name="T13" fmla="*/ 88 h 88"/>
                  <a:gd name="T14" fmla="*/ 1 w 1"/>
                  <a:gd name="T15" fmla="*/ 88 h 88"/>
                  <a:gd name="T16" fmla="*/ 1 w 1"/>
                  <a:gd name="T17" fmla="*/ 88 h 88"/>
                  <a:gd name="T18" fmla="*/ 1 w 1"/>
                  <a:gd name="T19" fmla="*/ 1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8"/>
                  <a:gd name="T32" fmla="*/ 1 w 1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8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6" name="Line 521"/>
              <p:cNvSpPr>
                <a:spLocks noChangeShapeType="1"/>
              </p:cNvSpPr>
              <p:nvPr/>
            </p:nvSpPr>
            <p:spPr bwMode="auto">
              <a:xfrm>
                <a:off x="2862" y="20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7" name="Freeform 522"/>
              <p:cNvSpPr>
                <a:spLocks/>
              </p:cNvSpPr>
              <p:nvPr/>
            </p:nvSpPr>
            <p:spPr bwMode="auto">
              <a:xfrm>
                <a:off x="2862" y="2051"/>
                <a:ext cx="32" cy="1"/>
              </a:xfrm>
              <a:custGeom>
                <a:avLst/>
                <a:gdLst>
                  <a:gd name="T0" fmla="*/ 0 w 128"/>
                  <a:gd name="T1" fmla="*/ 0 h 2"/>
                  <a:gd name="T2" fmla="*/ 0 w 128"/>
                  <a:gd name="T3" fmla="*/ 1 h 2"/>
                  <a:gd name="T4" fmla="*/ 0 w 128"/>
                  <a:gd name="T5" fmla="*/ 1 h 2"/>
                  <a:gd name="T6" fmla="*/ 0 w 128"/>
                  <a:gd name="T7" fmla="*/ 2 h 2"/>
                  <a:gd name="T8" fmla="*/ 127 w 128"/>
                  <a:gd name="T9" fmla="*/ 2 h 2"/>
                  <a:gd name="T10" fmla="*/ 128 w 128"/>
                  <a:gd name="T11" fmla="*/ 2 h 2"/>
                  <a:gd name="T12" fmla="*/ 128 w 128"/>
                  <a:gd name="T13" fmla="*/ 1 h 2"/>
                  <a:gd name="T14" fmla="*/ 128 w 128"/>
                  <a:gd name="T15" fmla="*/ 1 h 2"/>
                  <a:gd name="T16" fmla="*/ 127 w 128"/>
                  <a:gd name="T17" fmla="*/ 0 h 2"/>
                  <a:gd name="T18" fmla="*/ 0 w 128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2"/>
                  <a:gd name="T32" fmla="*/ 128 w 12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1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8" name="Line 523"/>
              <p:cNvSpPr>
                <a:spLocks noChangeShapeType="1"/>
              </p:cNvSpPr>
              <p:nvPr/>
            </p:nvSpPr>
            <p:spPr bwMode="auto">
              <a:xfrm>
                <a:off x="2894" y="20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89" name="Freeform 524"/>
              <p:cNvSpPr>
                <a:spLocks/>
              </p:cNvSpPr>
              <p:nvPr/>
            </p:nvSpPr>
            <p:spPr bwMode="auto">
              <a:xfrm>
                <a:off x="2894" y="2051"/>
                <a:ext cx="32" cy="1"/>
              </a:xfrm>
              <a:custGeom>
                <a:avLst/>
                <a:gdLst>
                  <a:gd name="T0" fmla="*/ 1 w 128"/>
                  <a:gd name="T1" fmla="*/ 0 h 2"/>
                  <a:gd name="T2" fmla="*/ 0 w 128"/>
                  <a:gd name="T3" fmla="*/ 1 h 2"/>
                  <a:gd name="T4" fmla="*/ 0 w 128"/>
                  <a:gd name="T5" fmla="*/ 1 h 2"/>
                  <a:gd name="T6" fmla="*/ 0 w 128"/>
                  <a:gd name="T7" fmla="*/ 2 h 2"/>
                  <a:gd name="T8" fmla="*/ 126 w 128"/>
                  <a:gd name="T9" fmla="*/ 2 h 2"/>
                  <a:gd name="T10" fmla="*/ 128 w 128"/>
                  <a:gd name="T11" fmla="*/ 2 h 2"/>
                  <a:gd name="T12" fmla="*/ 128 w 128"/>
                  <a:gd name="T13" fmla="*/ 1 h 2"/>
                  <a:gd name="T14" fmla="*/ 128 w 128"/>
                  <a:gd name="T15" fmla="*/ 1 h 2"/>
                  <a:gd name="T16" fmla="*/ 127 w 128"/>
                  <a:gd name="T17" fmla="*/ 0 h 2"/>
                  <a:gd name="T18" fmla="*/ 1 w 128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2"/>
                  <a:gd name="T32" fmla="*/ 128 w 12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1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0" name="Line 525"/>
              <p:cNvSpPr>
                <a:spLocks noChangeShapeType="1"/>
              </p:cNvSpPr>
              <p:nvPr/>
            </p:nvSpPr>
            <p:spPr bwMode="auto">
              <a:xfrm>
                <a:off x="2926" y="20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1" name="Freeform 526"/>
              <p:cNvSpPr>
                <a:spLocks/>
              </p:cNvSpPr>
              <p:nvPr/>
            </p:nvSpPr>
            <p:spPr bwMode="auto">
              <a:xfrm>
                <a:off x="2925" y="2051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1 h 2"/>
                  <a:gd name="T4" fmla="*/ 0 w 66"/>
                  <a:gd name="T5" fmla="*/ 1 h 2"/>
                  <a:gd name="T6" fmla="*/ 0 w 66"/>
                  <a:gd name="T7" fmla="*/ 2 h 2"/>
                  <a:gd name="T8" fmla="*/ 63 w 66"/>
                  <a:gd name="T9" fmla="*/ 2 h 2"/>
                  <a:gd name="T10" fmla="*/ 65 w 66"/>
                  <a:gd name="T11" fmla="*/ 2 h 2"/>
                  <a:gd name="T12" fmla="*/ 66 w 66"/>
                  <a:gd name="T13" fmla="*/ 1 h 2"/>
                  <a:gd name="T14" fmla="*/ 65 w 66"/>
                  <a:gd name="T15" fmla="*/ 1 h 2"/>
                  <a:gd name="T16" fmla="*/ 65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2" name="Line 527"/>
              <p:cNvSpPr>
                <a:spLocks noChangeShapeType="1"/>
              </p:cNvSpPr>
              <p:nvPr/>
            </p:nvSpPr>
            <p:spPr bwMode="auto">
              <a:xfrm>
                <a:off x="2942" y="20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3" name="Freeform 528"/>
              <p:cNvSpPr>
                <a:spLocks/>
              </p:cNvSpPr>
              <p:nvPr/>
            </p:nvSpPr>
            <p:spPr bwMode="auto">
              <a:xfrm>
                <a:off x="2941" y="2051"/>
                <a:ext cx="1" cy="12"/>
              </a:xfrm>
              <a:custGeom>
                <a:avLst/>
                <a:gdLst>
                  <a:gd name="T0" fmla="*/ 1 w 1"/>
                  <a:gd name="T1" fmla="*/ 1 h 46"/>
                  <a:gd name="T2" fmla="*/ 0 w 1"/>
                  <a:gd name="T3" fmla="*/ 1 h 46"/>
                  <a:gd name="T4" fmla="*/ 0 w 1"/>
                  <a:gd name="T5" fmla="*/ 0 h 46"/>
                  <a:gd name="T6" fmla="*/ 0 w 1"/>
                  <a:gd name="T7" fmla="*/ 1 h 46"/>
                  <a:gd name="T8" fmla="*/ 0 w 1"/>
                  <a:gd name="T9" fmla="*/ 45 h 46"/>
                  <a:gd name="T10" fmla="*/ 0 w 1"/>
                  <a:gd name="T11" fmla="*/ 46 h 46"/>
                  <a:gd name="T12" fmla="*/ 0 w 1"/>
                  <a:gd name="T13" fmla="*/ 46 h 46"/>
                  <a:gd name="T14" fmla="*/ 0 w 1"/>
                  <a:gd name="T15" fmla="*/ 46 h 46"/>
                  <a:gd name="T16" fmla="*/ 1 w 1"/>
                  <a:gd name="T17" fmla="*/ 45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4" name="Line 529"/>
              <p:cNvSpPr>
                <a:spLocks noChangeShapeType="1"/>
              </p:cNvSpPr>
              <p:nvPr/>
            </p:nvSpPr>
            <p:spPr bwMode="auto">
              <a:xfrm>
                <a:off x="2941" y="20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5" name="Freeform 530"/>
              <p:cNvSpPr>
                <a:spLocks/>
              </p:cNvSpPr>
              <p:nvPr/>
            </p:nvSpPr>
            <p:spPr bwMode="auto">
              <a:xfrm>
                <a:off x="2941" y="2062"/>
                <a:ext cx="32" cy="1"/>
              </a:xfrm>
              <a:custGeom>
                <a:avLst/>
                <a:gdLst>
                  <a:gd name="T0" fmla="*/ 0 w 127"/>
                  <a:gd name="T1" fmla="*/ 0 h 2"/>
                  <a:gd name="T2" fmla="*/ 0 w 127"/>
                  <a:gd name="T3" fmla="*/ 0 h 2"/>
                  <a:gd name="T4" fmla="*/ 0 w 127"/>
                  <a:gd name="T5" fmla="*/ 1 h 2"/>
                  <a:gd name="T6" fmla="*/ 0 w 127"/>
                  <a:gd name="T7" fmla="*/ 2 h 2"/>
                  <a:gd name="T8" fmla="*/ 125 w 127"/>
                  <a:gd name="T9" fmla="*/ 2 h 2"/>
                  <a:gd name="T10" fmla="*/ 127 w 127"/>
                  <a:gd name="T11" fmla="*/ 2 h 2"/>
                  <a:gd name="T12" fmla="*/ 127 w 127"/>
                  <a:gd name="T13" fmla="*/ 1 h 2"/>
                  <a:gd name="T14" fmla="*/ 127 w 127"/>
                  <a:gd name="T15" fmla="*/ 0 h 2"/>
                  <a:gd name="T16" fmla="*/ 127 w 127"/>
                  <a:gd name="T17" fmla="*/ 0 h 2"/>
                  <a:gd name="T18" fmla="*/ 0 w 12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2"/>
                  <a:gd name="T32" fmla="*/ 127 w 12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7" y="1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6" name="Line 531"/>
              <p:cNvSpPr>
                <a:spLocks noChangeShapeType="1"/>
              </p:cNvSpPr>
              <p:nvPr/>
            </p:nvSpPr>
            <p:spPr bwMode="auto">
              <a:xfrm>
                <a:off x="2973" y="20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7" name="Freeform 532"/>
              <p:cNvSpPr>
                <a:spLocks/>
              </p:cNvSpPr>
              <p:nvPr/>
            </p:nvSpPr>
            <p:spPr bwMode="auto">
              <a:xfrm>
                <a:off x="2973" y="2062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0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8" name="Line 533"/>
              <p:cNvSpPr>
                <a:spLocks noChangeShapeType="1"/>
              </p:cNvSpPr>
              <p:nvPr/>
            </p:nvSpPr>
            <p:spPr bwMode="auto">
              <a:xfrm>
                <a:off x="2989" y="20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499" name="Freeform 534"/>
              <p:cNvSpPr>
                <a:spLocks/>
              </p:cNvSpPr>
              <p:nvPr/>
            </p:nvSpPr>
            <p:spPr bwMode="auto">
              <a:xfrm>
                <a:off x="2989" y="2062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0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0" name="Line 535"/>
              <p:cNvSpPr>
                <a:spLocks noChangeShapeType="1"/>
              </p:cNvSpPr>
              <p:nvPr/>
            </p:nvSpPr>
            <p:spPr bwMode="auto">
              <a:xfrm>
                <a:off x="3005" y="2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1" name="Freeform 536"/>
              <p:cNvSpPr>
                <a:spLocks/>
              </p:cNvSpPr>
              <p:nvPr/>
            </p:nvSpPr>
            <p:spPr bwMode="auto">
              <a:xfrm>
                <a:off x="3005" y="2062"/>
                <a:ext cx="1" cy="23"/>
              </a:xfrm>
              <a:custGeom>
                <a:avLst/>
                <a:gdLst>
                  <a:gd name="T0" fmla="*/ 1 w 1"/>
                  <a:gd name="T1" fmla="*/ 1 h 88"/>
                  <a:gd name="T2" fmla="*/ 1 w 1"/>
                  <a:gd name="T3" fmla="*/ 0 h 88"/>
                  <a:gd name="T4" fmla="*/ 0 w 1"/>
                  <a:gd name="T5" fmla="*/ 0 h 88"/>
                  <a:gd name="T6" fmla="*/ 0 w 1"/>
                  <a:gd name="T7" fmla="*/ 0 h 88"/>
                  <a:gd name="T8" fmla="*/ 0 w 1"/>
                  <a:gd name="T9" fmla="*/ 87 h 88"/>
                  <a:gd name="T10" fmla="*/ 0 w 1"/>
                  <a:gd name="T11" fmla="*/ 88 h 88"/>
                  <a:gd name="T12" fmla="*/ 0 w 1"/>
                  <a:gd name="T13" fmla="*/ 88 h 88"/>
                  <a:gd name="T14" fmla="*/ 1 w 1"/>
                  <a:gd name="T15" fmla="*/ 88 h 88"/>
                  <a:gd name="T16" fmla="*/ 1 w 1"/>
                  <a:gd name="T17" fmla="*/ 88 h 88"/>
                  <a:gd name="T18" fmla="*/ 1 w 1"/>
                  <a:gd name="T19" fmla="*/ 1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88"/>
                  <a:gd name="T32" fmla="*/ 1 w 1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88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2" name="Line 537"/>
              <p:cNvSpPr>
                <a:spLocks noChangeShapeType="1"/>
              </p:cNvSpPr>
              <p:nvPr/>
            </p:nvSpPr>
            <p:spPr bwMode="auto">
              <a:xfrm>
                <a:off x="3005" y="20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3" name="Freeform 538"/>
              <p:cNvSpPr>
                <a:spLocks/>
              </p:cNvSpPr>
              <p:nvPr/>
            </p:nvSpPr>
            <p:spPr bwMode="auto">
              <a:xfrm>
                <a:off x="3005" y="2084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1 h 1"/>
                  <a:gd name="T8" fmla="*/ 62 w 65"/>
                  <a:gd name="T9" fmla="*/ 1 h 1"/>
                  <a:gd name="T10" fmla="*/ 63 w 65"/>
                  <a:gd name="T11" fmla="*/ 1 h 1"/>
                  <a:gd name="T12" fmla="*/ 65 w 65"/>
                  <a:gd name="T13" fmla="*/ 0 h 1"/>
                  <a:gd name="T14" fmla="*/ 63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4" name="Line 539"/>
              <p:cNvSpPr>
                <a:spLocks noChangeShapeType="1"/>
              </p:cNvSpPr>
              <p:nvPr/>
            </p:nvSpPr>
            <p:spPr bwMode="auto">
              <a:xfrm>
                <a:off x="3021" y="20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5" name="Freeform 540"/>
              <p:cNvSpPr>
                <a:spLocks/>
              </p:cNvSpPr>
              <p:nvPr/>
            </p:nvSpPr>
            <p:spPr bwMode="auto">
              <a:xfrm>
                <a:off x="3021" y="2084"/>
                <a:ext cx="1" cy="22"/>
              </a:xfrm>
              <a:custGeom>
                <a:avLst/>
                <a:gdLst>
                  <a:gd name="T0" fmla="*/ 2 w 2"/>
                  <a:gd name="T1" fmla="*/ 0 h 87"/>
                  <a:gd name="T2" fmla="*/ 0 w 2"/>
                  <a:gd name="T3" fmla="*/ 0 h 87"/>
                  <a:gd name="T4" fmla="*/ 0 w 2"/>
                  <a:gd name="T5" fmla="*/ 0 h 87"/>
                  <a:gd name="T6" fmla="*/ 0 w 2"/>
                  <a:gd name="T7" fmla="*/ 0 h 87"/>
                  <a:gd name="T8" fmla="*/ 0 w 2"/>
                  <a:gd name="T9" fmla="*/ 87 h 87"/>
                  <a:gd name="T10" fmla="*/ 0 w 2"/>
                  <a:gd name="T11" fmla="*/ 87 h 87"/>
                  <a:gd name="T12" fmla="*/ 0 w 2"/>
                  <a:gd name="T13" fmla="*/ 87 h 87"/>
                  <a:gd name="T14" fmla="*/ 0 w 2"/>
                  <a:gd name="T15" fmla="*/ 87 h 87"/>
                  <a:gd name="T16" fmla="*/ 2 w 2"/>
                  <a:gd name="T17" fmla="*/ 87 h 87"/>
                  <a:gd name="T18" fmla="*/ 2 w 2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7"/>
                  <a:gd name="T32" fmla="*/ 2 w 2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7">
                    <a:moveTo>
                      <a:pt x="2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6" name="Line 541"/>
              <p:cNvSpPr>
                <a:spLocks noChangeShapeType="1"/>
              </p:cNvSpPr>
              <p:nvPr/>
            </p:nvSpPr>
            <p:spPr bwMode="auto">
              <a:xfrm>
                <a:off x="3021" y="21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7" name="Freeform 542"/>
              <p:cNvSpPr>
                <a:spLocks/>
              </p:cNvSpPr>
              <p:nvPr/>
            </p:nvSpPr>
            <p:spPr bwMode="auto">
              <a:xfrm>
                <a:off x="3021" y="2106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2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8" name="Line 543"/>
              <p:cNvSpPr>
                <a:spLocks noChangeShapeType="1"/>
              </p:cNvSpPr>
              <p:nvPr/>
            </p:nvSpPr>
            <p:spPr bwMode="auto">
              <a:xfrm>
                <a:off x="3036" y="21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09" name="Freeform 544"/>
              <p:cNvSpPr>
                <a:spLocks/>
              </p:cNvSpPr>
              <p:nvPr/>
            </p:nvSpPr>
            <p:spPr bwMode="auto">
              <a:xfrm>
                <a:off x="3036" y="2106"/>
                <a:ext cx="17" cy="1"/>
              </a:xfrm>
              <a:custGeom>
                <a:avLst/>
                <a:gdLst>
                  <a:gd name="T0" fmla="*/ 2 w 67"/>
                  <a:gd name="T1" fmla="*/ 0 h 1"/>
                  <a:gd name="T2" fmla="*/ 2 w 67"/>
                  <a:gd name="T3" fmla="*/ 0 h 1"/>
                  <a:gd name="T4" fmla="*/ 0 w 67"/>
                  <a:gd name="T5" fmla="*/ 1 h 1"/>
                  <a:gd name="T6" fmla="*/ 2 w 67"/>
                  <a:gd name="T7" fmla="*/ 1 h 1"/>
                  <a:gd name="T8" fmla="*/ 64 w 67"/>
                  <a:gd name="T9" fmla="*/ 1 h 1"/>
                  <a:gd name="T10" fmla="*/ 67 w 67"/>
                  <a:gd name="T11" fmla="*/ 1 h 1"/>
                  <a:gd name="T12" fmla="*/ 67 w 67"/>
                  <a:gd name="T13" fmla="*/ 1 h 1"/>
                  <a:gd name="T14" fmla="*/ 67 w 67"/>
                  <a:gd name="T15" fmla="*/ 0 h 1"/>
                  <a:gd name="T16" fmla="*/ 64 w 67"/>
                  <a:gd name="T17" fmla="*/ 0 h 1"/>
                  <a:gd name="T18" fmla="*/ 2 w 67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1"/>
                  <a:gd name="T32" fmla="*/ 67 w 6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0" name="Line 545"/>
              <p:cNvSpPr>
                <a:spLocks noChangeShapeType="1"/>
              </p:cNvSpPr>
              <p:nvPr/>
            </p:nvSpPr>
            <p:spPr bwMode="auto">
              <a:xfrm>
                <a:off x="3053" y="21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1" name="Freeform 546"/>
              <p:cNvSpPr>
                <a:spLocks/>
              </p:cNvSpPr>
              <p:nvPr/>
            </p:nvSpPr>
            <p:spPr bwMode="auto">
              <a:xfrm>
                <a:off x="3052" y="2106"/>
                <a:ext cx="1" cy="11"/>
              </a:xfrm>
              <a:custGeom>
                <a:avLst/>
                <a:gdLst>
                  <a:gd name="T0" fmla="*/ 3 w 3"/>
                  <a:gd name="T1" fmla="*/ 1 h 45"/>
                  <a:gd name="T2" fmla="*/ 3 w 3"/>
                  <a:gd name="T3" fmla="*/ 0 h 45"/>
                  <a:gd name="T4" fmla="*/ 1 w 3"/>
                  <a:gd name="T5" fmla="*/ 0 h 45"/>
                  <a:gd name="T6" fmla="*/ 0 w 3"/>
                  <a:gd name="T7" fmla="*/ 0 h 45"/>
                  <a:gd name="T8" fmla="*/ 0 w 3"/>
                  <a:gd name="T9" fmla="*/ 44 h 45"/>
                  <a:gd name="T10" fmla="*/ 0 w 3"/>
                  <a:gd name="T11" fmla="*/ 45 h 45"/>
                  <a:gd name="T12" fmla="*/ 1 w 3"/>
                  <a:gd name="T13" fmla="*/ 45 h 45"/>
                  <a:gd name="T14" fmla="*/ 3 w 3"/>
                  <a:gd name="T15" fmla="*/ 45 h 45"/>
                  <a:gd name="T16" fmla="*/ 3 w 3"/>
                  <a:gd name="T17" fmla="*/ 45 h 45"/>
                  <a:gd name="T18" fmla="*/ 3 w 3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5"/>
                  <a:gd name="T32" fmla="*/ 3 w 3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5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2" name="Line 547"/>
              <p:cNvSpPr>
                <a:spLocks noChangeShapeType="1"/>
              </p:cNvSpPr>
              <p:nvPr/>
            </p:nvSpPr>
            <p:spPr bwMode="auto">
              <a:xfrm>
                <a:off x="3052" y="2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3" name="Freeform 548"/>
              <p:cNvSpPr>
                <a:spLocks/>
              </p:cNvSpPr>
              <p:nvPr/>
            </p:nvSpPr>
            <p:spPr bwMode="auto">
              <a:xfrm>
                <a:off x="3052" y="2117"/>
                <a:ext cx="17" cy="1"/>
              </a:xfrm>
              <a:custGeom>
                <a:avLst/>
                <a:gdLst>
                  <a:gd name="T0" fmla="*/ 1 w 66"/>
                  <a:gd name="T1" fmla="*/ 0 h 1"/>
                  <a:gd name="T2" fmla="*/ 0 w 66"/>
                  <a:gd name="T3" fmla="*/ 0 h 1"/>
                  <a:gd name="T4" fmla="*/ 0 w 66"/>
                  <a:gd name="T5" fmla="*/ 1 h 1"/>
                  <a:gd name="T6" fmla="*/ 0 w 66"/>
                  <a:gd name="T7" fmla="*/ 1 h 1"/>
                  <a:gd name="T8" fmla="*/ 64 w 66"/>
                  <a:gd name="T9" fmla="*/ 1 h 1"/>
                  <a:gd name="T10" fmla="*/ 65 w 66"/>
                  <a:gd name="T11" fmla="*/ 1 h 1"/>
                  <a:gd name="T12" fmla="*/ 66 w 66"/>
                  <a:gd name="T13" fmla="*/ 1 h 1"/>
                  <a:gd name="T14" fmla="*/ 65 w 66"/>
                  <a:gd name="T15" fmla="*/ 0 h 1"/>
                  <a:gd name="T16" fmla="*/ 64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4" name="Line 549"/>
              <p:cNvSpPr>
                <a:spLocks noChangeShapeType="1"/>
              </p:cNvSpPr>
              <p:nvPr/>
            </p:nvSpPr>
            <p:spPr bwMode="auto">
              <a:xfrm>
                <a:off x="3069" y="2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5" name="Freeform 550"/>
              <p:cNvSpPr>
                <a:spLocks/>
              </p:cNvSpPr>
              <p:nvPr/>
            </p:nvSpPr>
            <p:spPr bwMode="auto">
              <a:xfrm>
                <a:off x="3068" y="2117"/>
                <a:ext cx="1" cy="11"/>
              </a:xfrm>
              <a:custGeom>
                <a:avLst/>
                <a:gdLst>
                  <a:gd name="T0" fmla="*/ 2 w 2"/>
                  <a:gd name="T1" fmla="*/ 1 h 45"/>
                  <a:gd name="T2" fmla="*/ 1 w 2"/>
                  <a:gd name="T3" fmla="*/ 0 h 45"/>
                  <a:gd name="T4" fmla="*/ 1 w 2"/>
                  <a:gd name="T5" fmla="*/ 0 h 45"/>
                  <a:gd name="T6" fmla="*/ 0 w 2"/>
                  <a:gd name="T7" fmla="*/ 0 h 45"/>
                  <a:gd name="T8" fmla="*/ 0 w 2"/>
                  <a:gd name="T9" fmla="*/ 43 h 45"/>
                  <a:gd name="T10" fmla="*/ 0 w 2"/>
                  <a:gd name="T11" fmla="*/ 45 h 45"/>
                  <a:gd name="T12" fmla="*/ 1 w 2"/>
                  <a:gd name="T13" fmla="*/ 45 h 45"/>
                  <a:gd name="T14" fmla="*/ 1 w 2"/>
                  <a:gd name="T15" fmla="*/ 45 h 45"/>
                  <a:gd name="T16" fmla="*/ 2 w 2"/>
                  <a:gd name="T17" fmla="*/ 45 h 45"/>
                  <a:gd name="T18" fmla="*/ 2 w 2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5"/>
                  <a:gd name="T32" fmla="*/ 2 w 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5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6" name="Line 551"/>
              <p:cNvSpPr>
                <a:spLocks noChangeShapeType="1"/>
              </p:cNvSpPr>
              <p:nvPr/>
            </p:nvSpPr>
            <p:spPr bwMode="auto">
              <a:xfrm>
                <a:off x="3068" y="2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7" name="Freeform 552"/>
              <p:cNvSpPr>
                <a:spLocks/>
              </p:cNvSpPr>
              <p:nvPr/>
            </p:nvSpPr>
            <p:spPr bwMode="auto">
              <a:xfrm>
                <a:off x="3068" y="2127"/>
                <a:ext cx="16" cy="1"/>
              </a:xfrm>
              <a:custGeom>
                <a:avLst/>
                <a:gdLst>
                  <a:gd name="T0" fmla="*/ 1 w 64"/>
                  <a:gd name="T1" fmla="*/ 0 h 3"/>
                  <a:gd name="T2" fmla="*/ 0 w 64"/>
                  <a:gd name="T3" fmla="*/ 1 h 3"/>
                  <a:gd name="T4" fmla="*/ 0 w 64"/>
                  <a:gd name="T5" fmla="*/ 1 h 3"/>
                  <a:gd name="T6" fmla="*/ 0 w 64"/>
                  <a:gd name="T7" fmla="*/ 3 h 3"/>
                  <a:gd name="T8" fmla="*/ 63 w 64"/>
                  <a:gd name="T9" fmla="*/ 3 h 3"/>
                  <a:gd name="T10" fmla="*/ 64 w 64"/>
                  <a:gd name="T11" fmla="*/ 3 h 3"/>
                  <a:gd name="T12" fmla="*/ 64 w 64"/>
                  <a:gd name="T13" fmla="*/ 1 h 3"/>
                  <a:gd name="T14" fmla="*/ 64 w 64"/>
                  <a:gd name="T15" fmla="*/ 1 h 3"/>
                  <a:gd name="T16" fmla="*/ 64 w 64"/>
                  <a:gd name="T17" fmla="*/ 0 h 3"/>
                  <a:gd name="T18" fmla="*/ 1 w 64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3"/>
                  <a:gd name="T32" fmla="*/ 64 w 6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8" name="Line 553"/>
              <p:cNvSpPr>
                <a:spLocks noChangeShapeType="1"/>
              </p:cNvSpPr>
              <p:nvPr/>
            </p:nvSpPr>
            <p:spPr bwMode="auto">
              <a:xfrm>
                <a:off x="3084" y="21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19" name="Freeform 554"/>
              <p:cNvSpPr>
                <a:spLocks/>
              </p:cNvSpPr>
              <p:nvPr/>
            </p:nvSpPr>
            <p:spPr bwMode="auto">
              <a:xfrm>
                <a:off x="3084" y="2127"/>
                <a:ext cx="1" cy="33"/>
              </a:xfrm>
              <a:custGeom>
                <a:avLst/>
                <a:gdLst>
                  <a:gd name="T0" fmla="*/ 1 w 1"/>
                  <a:gd name="T1" fmla="*/ 1 h 132"/>
                  <a:gd name="T2" fmla="*/ 1 w 1"/>
                  <a:gd name="T3" fmla="*/ 1 h 132"/>
                  <a:gd name="T4" fmla="*/ 1 w 1"/>
                  <a:gd name="T5" fmla="*/ 0 h 132"/>
                  <a:gd name="T6" fmla="*/ 0 w 1"/>
                  <a:gd name="T7" fmla="*/ 1 h 132"/>
                  <a:gd name="T8" fmla="*/ 0 w 1"/>
                  <a:gd name="T9" fmla="*/ 131 h 132"/>
                  <a:gd name="T10" fmla="*/ 0 w 1"/>
                  <a:gd name="T11" fmla="*/ 132 h 132"/>
                  <a:gd name="T12" fmla="*/ 1 w 1"/>
                  <a:gd name="T13" fmla="*/ 132 h 132"/>
                  <a:gd name="T14" fmla="*/ 1 w 1"/>
                  <a:gd name="T15" fmla="*/ 132 h 132"/>
                  <a:gd name="T16" fmla="*/ 1 w 1"/>
                  <a:gd name="T17" fmla="*/ 131 h 132"/>
                  <a:gd name="T18" fmla="*/ 1 w 1"/>
                  <a:gd name="T19" fmla="*/ 1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32"/>
                  <a:gd name="T32" fmla="*/ 1 w 1"/>
                  <a:gd name="T33" fmla="*/ 132 h 1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32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31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1" y="1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0" name="Line 555"/>
              <p:cNvSpPr>
                <a:spLocks noChangeShapeType="1"/>
              </p:cNvSpPr>
              <p:nvPr/>
            </p:nvSpPr>
            <p:spPr bwMode="auto">
              <a:xfrm>
                <a:off x="3084" y="21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1" name="Freeform 556"/>
              <p:cNvSpPr>
                <a:spLocks/>
              </p:cNvSpPr>
              <p:nvPr/>
            </p:nvSpPr>
            <p:spPr bwMode="auto">
              <a:xfrm>
                <a:off x="3084" y="2160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1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0 h 2"/>
                  <a:gd name="T16" fmla="*/ 64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2" name="Line 557"/>
              <p:cNvSpPr>
                <a:spLocks noChangeShapeType="1"/>
              </p:cNvSpPr>
              <p:nvPr/>
            </p:nvSpPr>
            <p:spPr bwMode="auto">
              <a:xfrm>
                <a:off x="3100" y="21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3" name="Freeform 558"/>
              <p:cNvSpPr>
                <a:spLocks/>
              </p:cNvSpPr>
              <p:nvPr/>
            </p:nvSpPr>
            <p:spPr bwMode="auto">
              <a:xfrm>
                <a:off x="3100" y="2160"/>
                <a:ext cx="1" cy="11"/>
              </a:xfrm>
              <a:custGeom>
                <a:avLst/>
                <a:gdLst>
                  <a:gd name="T0" fmla="*/ 1 w 1"/>
                  <a:gd name="T1" fmla="*/ 1 h 46"/>
                  <a:gd name="T2" fmla="*/ 1 w 1"/>
                  <a:gd name="T3" fmla="*/ 0 h 46"/>
                  <a:gd name="T4" fmla="*/ 1 w 1"/>
                  <a:gd name="T5" fmla="*/ 0 h 46"/>
                  <a:gd name="T6" fmla="*/ 0 w 1"/>
                  <a:gd name="T7" fmla="*/ 0 h 46"/>
                  <a:gd name="T8" fmla="*/ 0 w 1"/>
                  <a:gd name="T9" fmla="*/ 43 h 46"/>
                  <a:gd name="T10" fmla="*/ 0 w 1"/>
                  <a:gd name="T11" fmla="*/ 45 h 46"/>
                  <a:gd name="T12" fmla="*/ 1 w 1"/>
                  <a:gd name="T13" fmla="*/ 46 h 46"/>
                  <a:gd name="T14" fmla="*/ 1 w 1"/>
                  <a:gd name="T15" fmla="*/ 45 h 46"/>
                  <a:gd name="T16" fmla="*/ 1 w 1"/>
                  <a:gd name="T17" fmla="*/ 45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4" name="Line 559"/>
              <p:cNvSpPr>
                <a:spLocks noChangeShapeType="1"/>
              </p:cNvSpPr>
              <p:nvPr/>
            </p:nvSpPr>
            <p:spPr bwMode="auto">
              <a:xfrm>
                <a:off x="3100" y="21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5" name="Freeform 560"/>
              <p:cNvSpPr>
                <a:spLocks/>
              </p:cNvSpPr>
              <p:nvPr/>
            </p:nvSpPr>
            <p:spPr bwMode="auto">
              <a:xfrm>
                <a:off x="3100" y="2171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6" name="Line 561"/>
              <p:cNvSpPr>
                <a:spLocks noChangeShapeType="1"/>
              </p:cNvSpPr>
              <p:nvPr/>
            </p:nvSpPr>
            <p:spPr bwMode="auto">
              <a:xfrm>
                <a:off x="3116" y="21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7" name="Freeform 562"/>
              <p:cNvSpPr>
                <a:spLocks/>
              </p:cNvSpPr>
              <p:nvPr/>
            </p:nvSpPr>
            <p:spPr bwMode="auto">
              <a:xfrm>
                <a:off x="3115" y="2171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1 w 66"/>
                  <a:gd name="T3" fmla="*/ 0 h 2"/>
                  <a:gd name="T4" fmla="*/ 0 w 66"/>
                  <a:gd name="T5" fmla="*/ 2 h 2"/>
                  <a:gd name="T6" fmla="*/ 1 w 66"/>
                  <a:gd name="T7" fmla="*/ 2 h 2"/>
                  <a:gd name="T8" fmla="*/ 65 w 66"/>
                  <a:gd name="T9" fmla="*/ 2 h 2"/>
                  <a:gd name="T10" fmla="*/ 66 w 66"/>
                  <a:gd name="T11" fmla="*/ 2 h 2"/>
                  <a:gd name="T12" fmla="*/ 66 w 66"/>
                  <a:gd name="T13" fmla="*/ 2 h 2"/>
                  <a:gd name="T14" fmla="*/ 66 w 66"/>
                  <a:gd name="T15" fmla="*/ 0 h 2"/>
                  <a:gd name="T16" fmla="*/ 65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8" name="Line 563"/>
              <p:cNvSpPr>
                <a:spLocks noChangeShapeType="1"/>
              </p:cNvSpPr>
              <p:nvPr/>
            </p:nvSpPr>
            <p:spPr bwMode="auto">
              <a:xfrm>
                <a:off x="3132" y="21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29" name="Freeform 564"/>
              <p:cNvSpPr>
                <a:spLocks/>
              </p:cNvSpPr>
              <p:nvPr/>
            </p:nvSpPr>
            <p:spPr bwMode="auto">
              <a:xfrm>
                <a:off x="3131" y="2171"/>
                <a:ext cx="1" cy="11"/>
              </a:xfrm>
              <a:custGeom>
                <a:avLst/>
                <a:gdLst>
                  <a:gd name="T0" fmla="*/ 1 w 1"/>
                  <a:gd name="T1" fmla="*/ 2 h 45"/>
                  <a:gd name="T2" fmla="*/ 1 w 1"/>
                  <a:gd name="T3" fmla="*/ 0 h 45"/>
                  <a:gd name="T4" fmla="*/ 0 w 1"/>
                  <a:gd name="T5" fmla="*/ 0 h 45"/>
                  <a:gd name="T6" fmla="*/ 0 w 1"/>
                  <a:gd name="T7" fmla="*/ 0 h 45"/>
                  <a:gd name="T8" fmla="*/ 0 w 1"/>
                  <a:gd name="T9" fmla="*/ 44 h 45"/>
                  <a:gd name="T10" fmla="*/ 0 w 1"/>
                  <a:gd name="T11" fmla="*/ 45 h 45"/>
                  <a:gd name="T12" fmla="*/ 0 w 1"/>
                  <a:gd name="T13" fmla="*/ 45 h 45"/>
                  <a:gd name="T14" fmla="*/ 1 w 1"/>
                  <a:gd name="T15" fmla="*/ 45 h 45"/>
                  <a:gd name="T16" fmla="*/ 1 w 1"/>
                  <a:gd name="T17" fmla="*/ 45 h 45"/>
                  <a:gd name="T18" fmla="*/ 1 w 1"/>
                  <a:gd name="T19" fmla="*/ 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5"/>
                  <a:gd name="T32" fmla="*/ 1 w 1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5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0" name="Line 565"/>
              <p:cNvSpPr>
                <a:spLocks noChangeShapeType="1"/>
              </p:cNvSpPr>
              <p:nvPr/>
            </p:nvSpPr>
            <p:spPr bwMode="auto">
              <a:xfrm>
                <a:off x="3131" y="21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1" name="Freeform 566"/>
              <p:cNvSpPr>
                <a:spLocks/>
              </p:cNvSpPr>
              <p:nvPr/>
            </p:nvSpPr>
            <p:spPr bwMode="auto">
              <a:xfrm>
                <a:off x="3131" y="2181"/>
                <a:ext cx="48" cy="1"/>
              </a:xfrm>
              <a:custGeom>
                <a:avLst/>
                <a:gdLst>
                  <a:gd name="T0" fmla="*/ 0 w 192"/>
                  <a:gd name="T1" fmla="*/ 0 h 1"/>
                  <a:gd name="T2" fmla="*/ 0 w 192"/>
                  <a:gd name="T3" fmla="*/ 0 h 1"/>
                  <a:gd name="T4" fmla="*/ 0 w 192"/>
                  <a:gd name="T5" fmla="*/ 0 h 1"/>
                  <a:gd name="T6" fmla="*/ 0 w 192"/>
                  <a:gd name="T7" fmla="*/ 1 h 1"/>
                  <a:gd name="T8" fmla="*/ 189 w 192"/>
                  <a:gd name="T9" fmla="*/ 1 h 1"/>
                  <a:gd name="T10" fmla="*/ 192 w 192"/>
                  <a:gd name="T11" fmla="*/ 1 h 1"/>
                  <a:gd name="T12" fmla="*/ 192 w 192"/>
                  <a:gd name="T13" fmla="*/ 0 h 1"/>
                  <a:gd name="T14" fmla="*/ 192 w 192"/>
                  <a:gd name="T15" fmla="*/ 0 h 1"/>
                  <a:gd name="T16" fmla="*/ 189 w 192"/>
                  <a:gd name="T17" fmla="*/ 0 h 1"/>
                  <a:gd name="T18" fmla="*/ 0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2" name="Line 567"/>
              <p:cNvSpPr>
                <a:spLocks noChangeShapeType="1"/>
              </p:cNvSpPr>
              <p:nvPr/>
            </p:nvSpPr>
            <p:spPr bwMode="auto">
              <a:xfrm>
                <a:off x="3179" y="21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3" name="Freeform 568"/>
              <p:cNvSpPr>
                <a:spLocks/>
              </p:cNvSpPr>
              <p:nvPr/>
            </p:nvSpPr>
            <p:spPr bwMode="auto">
              <a:xfrm>
                <a:off x="3179" y="2181"/>
                <a:ext cx="1" cy="12"/>
              </a:xfrm>
              <a:custGeom>
                <a:avLst/>
                <a:gdLst>
                  <a:gd name="T0" fmla="*/ 3 w 3"/>
                  <a:gd name="T1" fmla="*/ 0 h 46"/>
                  <a:gd name="T2" fmla="*/ 3 w 3"/>
                  <a:gd name="T3" fmla="*/ 0 h 46"/>
                  <a:gd name="T4" fmla="*/ 2 w 3"/>
                  <a:gd name="T5" fmla="*/ 0 h 46"/>
                  <a:gd name="T6" fmla="*/ 0 w 3"/>
                  <a:gd name="T7" fmla="*/ 0 h 46"/>
                  <a:gd name="T8" fmla="*/ 0 w 3"/>
                  <a:gd name="T9" fmla="*/ 45 h 46"/>
                  <a:gd name="T10" fmla="*/ 0 w 3"/>
                  <a:gd name="T11" fmla="*/ 45 h 46"/>
                  <a:gd name="T12" fmla="*/ 2 w 3"/>
                  <a:gd name="T13" fmla="*/ 46 h 46"/>
                  <a:gd name="T14" fmla="*/ 3 w 3"/>
                  <a:gd name="T15" fmla="*/ 45 h 46"/>
                  <a:gd name="T16" fmla="*/ 3 w 3"/>
                  <a:gd name="T17" fmla="*/ 45 h 46"/>
                  <a:gd name="T18" fmla="*/ 3 w 3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6"/>
                  <a:gd name="T32" fmla="*/ 3 w 3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6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4" name="Line 569"/>
              <p:cNvSpPr>
                <a:spLocks noChangeShapeType="1"/>
              </p:cNvSpPr>
              <p:nvPr/>
            </p:nvSpPr>
            <p:spPr bwMode="auto">
              <a:xfrm>
                <a:off x="3179" y="21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5" name="Freeform 570"/>
              <p:cNvSpPr>
                <a:spLocks/>
              </p:cNvSpPr>
              <p:nvPr/>
            </p:nvSpPr>
            <p:spPr bwMode="auto">
              <a:xfrm>
                <a:off x="3179" y="2192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6" name="Line 571"/>
              <p:cNvSpPr>
                <a:spLocks noChangeShapeType="1"/>
              </p:cNvSpPr>
              <p:nvPr/>
            </p:nvSpPr>
            <p:spPr bwMode="auto">
              <a:xfrm>
                <a:off x="3195" y="21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7" name="Freeform 572"/>
              <p:cNvSpPr>
                <a:spLocks/>
              </p:cNvSpPr>
              <p:nvPr/>
            </p:nvSpPr>
            <p:spPr bwMode="auto">
              <a:xfrm>
                <a:off x="3195" y="2192"/>
                <a:ext cx="16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3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3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8" name="Line 573"/>
              <p:cNvSpPr>
                <a:spLocks noChangeShapeType="1"/>
              </p:cNvSpPr>
              <p:nvPr/>
            </p:nvSpPr>
            <p:spPr bwMode="auto">
              <a:xfrm>
                <a:off x="3211" y="21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39" name="Freeform 574"/>
              <p:cNvSpPr>
                <a:spLocks/>
              </p:cNvSpPr>
              <p:nvPr/>
            </p:nvSpPr>
            <p:spPr bwMode="auto">
              <a:xfrm>
                <a:off x="3211" y="2192"/>
                <a:ext cx="1" cy="12"/>
              </a:xfrm>
              <a:custGeom>
                <a:avLst/>
                <a:gdLst>
                  <a:gd name="T0" fmla="*/ 2 w 2"/>
                  <a:gd name="T1" fmla="*/ 1 h 46"/>
                  <a:gd name="T2" fmla="*/ 2 w 2"/>
                  <a:gd name="T3" fmla="*/ 0 h 46"/>
                  <a:gd name="T4" fmla="*/ 2 w 2"/>
                  <a:gd name="T5" fmla="*/ 0 h 46"/>
                  <a:gd name="T6" fmla="*/ 0 w 2"/>
                  <a:gd name="T7" fmla="*/ 0 h 46"/>
                  <a:gd name="T8" fmla="*/ 0 w 2"/>
                  <a:gd name="T9" fmla="*/ 45 h 46"/>
                  <a:gd name="T10" fmla="*/ 0 w 2"/>
                  <a:gd name="T11" fmla="*/ 46 h 46"/>
                  <a:gd name="T12" fmla="*/ 2 w 2"/>
                  <a:gd name="T13" fmla="*/ 46 h 46"/>
                  <a:gd name="T14" fmla="*/ 2 w 2"/>
                  <a:gd name="T15" fmla="*/ 46 h 46"/>
                  <a:gd name="T16" fmla="*/ 2 w 2"/>
                  <a:gd name="T17" fmla="*/ 46 h 46"/>
                  <a:gd name="T18" fmla="*/ 2 w 2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6"/>
                  <a:gd name="T32" fmla="*/ 2 w 2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6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0" name="Line 575"/>
              <p:cNvSpPr>
                <a:spLocks noChangeShapeType="1"/>
              </p:cNvSpPr>
              <p:nvPr/>
            </p:nvSpPr>
            <p:spPr bwMode="auto">
              <a:xfrm>
                <a:off x="3211" y="2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1" name="Freeform 576"/>
              <p:cNvSpPr>
                <a:spLocks/>
              </p:cNvSpPr>
              <p:nvPr/>
            </p:nvSpPr>
            <p:spPr bwMode="auto">
              <a:xfrm>
                <a:off x="3211" y="2203"/>
                <a:ext cx="32" cy="1"/>
              </a:xfrm>
              <a:custGeom>
                <a:avLst/>
                <a:gdLst>
                  <a:gd name="T0" fmla="*/ 2 w 129"/>
                  <a:gd name="T1" fmla="*/ 0 h 3"/>
                  <a:gd name="T2" fmla="*/ 0 w 129"/>
                  <a:gd name="T3" fmla="*/ 2 h 3"/>
                  <a:gd name="T4" fmla="*/ 0 w 129"/>
                  <a:gd name="T5" fmla="*/ 2 h 3"/>
                  <a:gd name="T6" fmla="*/ 0 w 129"/>
                  <a:gd name="T7" fmla="*/ 3 h 3"/>
                  <a:gd name="T8" fmla="*/ 126 w 129"/>
                  <a:gd name="T9" fmla="*/ 3 h 3"/>
                  <a:gd name="T10" fmla="*/ 129 w 129"/>
                  <a:gd name="T11" fmla="*/ 3 h 3"/>
                  <a:gd name="T12" fmla="*/ 129 w 129"/>
                  <a:gd name="T13" fmla="*/ 2 h 3"/>
                  <a:gd name="T14" fmla="*/ 129 w 129"/>
                  <a:gd name="T15" fmla="*/ 2 h 3"/>
                  <a:gd name="T16" fmla="*/ 128 w 129"/>
                  <a:gd name="T17" fmla="*/ 0 h 3"/>
                  <a:gd name="T18" fmla="*/ 2 w 129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3"/>
                  <a:gd name="T32" fmla="*/ 129 w 129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3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6" y="3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2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2" name="Line 577"/>
              <p:cNvSpPr>
                <a:spLocks noChangeShapeType="1"/>
              </p:cNvSpPr>
              <p:nvPr/>
            </p:nvSpPr>
            <p:spPr bwMode="auto">
              <a:xfrm>
                <a:off x="3242" y="2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3" name="Freeform 578"/>
              <p:cNvSpPr>
                <a:spLocks/>
              </p:cNvSpPr>
              <p:nvPr/>
            </p:nvSpPr>
            <p:spPr bwMode="auto">
              <a:xfrm>
                <a:off x="3242" y="2203"/>
                <a:ext cx="17" cy="1"/>
              </a:xfrm>
              <a:custGeom>
                <a:avLst/>
                <a:gdLst>
                  <a:gd name="T0" fmla="*/ 2 w 66"/>
                  <a:gd name="T1" fmla="*/ 0 h 3"/>
                  <a:gd name="T2" fmla="*/ 2 w 66"/>
                  <a:gd name="T3" fmla="*/ 2 h 3"/>
                  <a:gd name="T4" fmla="*/ 0 w 66"/>
                  <a:gd name="T5" fmla="*/ 2 h 3"/>
                  <a:gd name="T6" fmla="*/ 2 w 66"/>
                  <a:gd name="T7" fmla="*/ 3 h 3"/>
                  <a:gd name="T8" fmla="*/ 65 w 66"/>
                  <a:gd name="T9" fmla="*/ 3 h 3"/>
                  <a:gd name="T10" fmla="*/ 66 w 66"/>
                  <a:gd name="T11" fmla="*/ 3 h 3"/>
                  <a:gd name="T12" fmla="*/ 66 w 66"/>
                  <a:gd name="T13" fmla="*/ 2 h 3"/>
                  <a:gd name="T14" fmla="*/ 66 w 66"/>
                  <a:gd name="T15" fmla="*/ 2 h 3"/>
                  <a:gd name="T16" fmla="*/ 65 w 66"/>
                  <a:gd name="T17" fmla="*/ 0 h 3"/>
                  <a:gd name="T18" fmla="*/ 2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4" name="Line 579"/>
              <p:cNvSpPr>
                <a:spLocks noChangeShapeType="1"/>
              </p:cNvSpPr>
              <p:nvPr/>
            </p:nvSpPr>
            <p:spPr bwMode="auto">
              <a:xfrm>
                <a:off x="3259" y="22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5" name="Freeform 580"/>
              <p:cNvSpPr>
                <a:spLocks/>
              </p:cNvSpPr>
              <p:nvPr/>
            </p:nvSpPr>
            <p:spPr bwMode="auto">
              <a:xfrm>
                <a:off x="3258" y="2203"/>
                <a:ext cx="1" cy="12"/>
              </a:xfrm>
              <a:custGeom>
                <a:avLst/>
                <a:gdLst>
                  <a:gd name="T0" fmla="*/ 1 w 1"/>
                  <a:gd name="T1" fmla="*/ 2 h 48"/>
                  <a:gd name="T2" fmla="*/ 1 w 1"/>
                  <a:gd name="T3" fmla="*/ 2 h 48"/>
                  <a:gd name="T4" fmla="*/ 0 w 1"/>
                  <a:gd name="T5" fmla="*/ 0 h 48"/>
                  <a:gd name="T6" fmla="*/ 0 w 1"/>
                  <a:gd name="T7" fmla="*/ 2 h 48"/>
                  <a:gd name="T8" fmla="*/ 0 w 1"/>
                  <a:gd name="T9" fmla="*/ 46 h 48"/>
                  <a:gd name="T10" fmla="*/ 0 w 1"/>
                  <a:gd name="T11" fmla="*/ 48 h 48"/>
                  <a:gd name="T12" fmla="*/ 0 w 1"/>
                  <a:gd name="T13" fmla="*/ 48 h 48"/>
                  <a:gd name="T14" fmla="*/ 1 w 1"/>
                  <a:gd name="T15" fmla="*/ 48 h 48"/>
                  <a:gd name="T16" fmla="*/ 1 w 1"/>
                  <a:gd name="T17" fmla="*/ 46 h 48"/>
                  <a:gd name="T18" fmla="*/ 1 w 1"/>
                  <a:gd name="T19" fmla="*/ 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8"/>
                  <a:gd name="T32" fmla="*/ 1 w 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8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6" name="Line 581"/>
              <p:cNvSpPr>
                <a:spLocks noChangeShapeType="1"/>
              </p:cNvSpPr>
              <p:nvPr/>
            </p:nvSpPr>
            <p:spPr bwMode="auto">
              <a:xfrm>
                <a:off x="3258" y="22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7" name="Freeform 582"/>
              <p:cNvSpPr>
                <a:spLocks/>
              </p:cNvSpPr>
              <p:nvPr/>
            </p:nvSpPr>
            <p:spPr bwMode="auto">
              <a:xfrm>
                <a:off x="3258" y="2215"/>
                <a:ext cx="16" cy="1"/>
              </a:xfrm>
              <a:custGeom>
                <a:avLst/>
                <a:gdLst>
                  <a:gd name="T0" fmla="*/ 0 w 65"/>
                  <a:gd name="T1" fmla="*/ 0 h 3"/>
                  <a:gd name="T2" fmla="*/ 0 w 65"/>
                  <a:gd name="T3" fmla="*/ 0 h 3"/>
                  <a:gd name="T4" fmla="*/ 0 w 65"/>
                  <a:gd name="T5" fmla="*/ 1 h 3"/>
                  <a:gd name="T6" fmla="*/ 0 w 65"/>
                  <a:gd name="T7" fmla="*/ 3 h 3"/>
                  <a:gd name="T8" fmla="*/ 62 w 65"/>
                  <a:gd name="T9" fmla="*/ 3 h 3"/>
                  <a:gd name="T10" fmla="*/ 64 w 65"/>
                  <a:gd name="T11" fmla="*/ 3 h 3"/>
                  <a:gd name="T12" fmla="*/ 65 w 65"/>
                  <a:gd name="T13" fmla="*/ 1 h 3"/>
                  <a:gd name="T14" fmla="*/ 64 w 65"/>
                  <a:gd name="T15" fmla="*/ 0 h 3"/>
                  <a:gd name="T16" fmla="*/ 64 w 65"/>
                  <a:gd name="T17" fmla="*/ 0 h 3"/>
                  <a:gd name="T18" fmla="*/ 0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8" name="Line 583"/>
              <p:cNvSpPr>
                <a:spLocks noChangeShapeType="1"/>
              </p:cNvSpPr>
              <p:nvPr/>
            </p:nvSpPr>
            <p:spPr bwMode="auto">
              <a:xfrm>
                <a:off x="3274" y="22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49" name="Freeform 584"/>
              <p:cNvSpPr>
                <a:spLocks/>
              </p:cNvSpPr>
              <p:nvPr/>
            </p:nvSpPr>
            <p:spPr bwMode="auto">
              <a:xfrm>
                <a:off x="3274" y="2215"/>
                <a:ext cx="1" cy="22"/>
              </a:xfrm>
              <a:custGeom>
                <a:avLst/>
                <a:gdLst>
                  <a:gd name="T0" fmla="*/ 1 w 1"/>
                  <a:gd name="T1" fmla="*/ 1 h 91"/>
                  <a:gd name="T2" fmla="*/ 0 w 1"/>
                  <a:gd name="T3" fmla="*/ 0 h 91"/>
                  <a:gd name="T4" fmla="*/ 0 w 1"/>
                  <a:gd name="T5" fmla="*/ 0 h 91"/>
                  <a:gd name="T6" fmla="*/ 0 w 1"/>
                  <a:gd name="T7" fmla="*/ 0 h 91"/>
                  <a:gd name="T8" fmla="*/ 0 w 1"/>
                  <a:gd name="T9" fmla="*/ 90 h 91"/>
                  <a:gd name="T10" fmla="*/ 0 w 1"/>
                  <a:gd name="T11" fmla="*/ 90 h 91"/>
                  <a:gd name="T12" fmla="*/ 0 w 1"/>
                  <a:gd name="T13" fmla="*/ 91 h 91"/>
                  <a:gd name="T14" fmla="*/ 0 w 1"/>
                  <a:gd name="T15" fmla="*/ 90 h 91"/>
                  <a:gd name="T16" fmla="*/ 1 w 1"/>
                  <a:gd name="T17" fmla="*/ 90 h 91"/>
                  <a:gd name="T18" fmla="*/ 1 w 1"/>
                  <a:gd name="T19" fmla="*/ 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1"/>
                  <a:gd name="T32" fmla="*/ 1 w 1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1">
                    <a:moveTo>
                      <a:pt x="1" y="1"/>
                    </a:moveTo>
                    <a:lnTo>
                      <a:pt x="0" y="0"/>
                    </a:lnTo>
                    <a:lnTo>
                      <a:pt x="0" y="90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0" name="Line 585"/>
              <p:cNvSpPr>
                <a:spLocks noChangeShapeType="1"/>
              </p:cNvSpPr>
              <p:nvPr/>
            </p:nvSpPr>
            <p:spPr bwMode="auto">
              <a:xfrm>
                <a:off x="3274" y="22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1" name="Freeform 586"/>
              <p:cNvSpPr>
                <a:spLocks/>
              </p:cNvSpPr>
              <p:nvPr/>
            </p:nvSpPr>
            <p:spPr bwMode="auto">
              <a:xfrm>
                <a:off x="3274" y="2237"/>
                <a:ext cx="16" cy="1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63 w 63"/>
                  <a:gd name="T11" fmla="*/ 0 h 1"/>
                  <a:gd name="T12" fmla="*/ 63 w 63"/>
                  <a:gd name="T13" fmla="*/ 0 h 1"/>
                  <a:gd name="T14" fmla="*/ 63 w 63"/>
                  <a:gd name="T15" fmla="*/ 0 h 1"/>
                  <a:gd name="T16" fmla="*/ 63 w 63"/>
                  <a:gd name="T17" fmla="*/ 0 h 1"/>
                  <a:gd name="T18" fmla="*/ 0 w 6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"/>
                  <a:gd name="T32" fmla="*/ 63 w 63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2" name="Line 587"/>
              <p:cNvSpPr>
                <a:spLocks noChangeShapeType="1"/>
              </p:cNvSpPr>
              <p:nvPr/>
            </p:nvSpPr>
            <p:spPr bwMode="auto">
              <a:xfrm>
                <a:off x="3290" y="22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553" name="Freeform 588"/>
              <p:cNvSpPr>
                <a:spLocks/>
              </p:cNvSpPr>
              <p:nvPr/>
            </p:nvSpPr>
            <p:spPr bwMode="auto">
              <a:xfrm>
                <a:off x="3290" y="2237"/>
                <a:ext cx="1" cy="23"/>
              </a:xfrm>
              <a:custGeom>
                <a:avLst/>
                <a:gdLst>
                  <a:gd name="T0" fmla="*/ 1 w 1"/>
                  <a:gd name="T1" fmla="*/ 0 h 90"/>
                  <a:gd name="T2" fmla="*/ 1 w 1"/>
                  <a:gd name="T3" fmla="*/ 0 h 90"/>
                  <a:gd name="T4" fmla="*/ 1 w 1"/>
                  <a:gd name="T5" fmla="*/ 0 h 90"/>
                  <a:gd name="T6" fmla="*/ 0 w 1"/>
                  <a:gd name="T7" fmla="*/ 0 h 90"/>
                  <a:gd name="T8" fmla="*/ 0 w 1"/>
                  <a:gd name="T9" fmla="*/ 89 h 90"/>
                  <a:gd name="T10" fmla="*/ 0 w 1"/>
                  <a:gd name="T11" fmla="*/ 90 h 90"/>
                  <a:gd name="T12" fmla="*/ 1 w 1"/>
                  <a:gd name="T13" fmla="*/ 90 h 90"/>
                  <a:gd name="T14" fmla="*/ 1 w 1"/>
                  <a:gd name="T15" fmla="*/ 90 h 90"/>
                  <a:gd name="T16" fmla="*/ 1 w 1"/>
                  <a:gd name="T17" fmla="*/ 90 h 90"/>
                  <a:gd name="T18" fmla="*/ 1 w 1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0"/>
                  <a:gd name="T32" fmla="*/ 1 w 1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1" y="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56510" name="Group 589"/>
            <p:cNvGrpSpPr>
              <a:grpSpLocks/>
            </p:cNvGrpSpPr>
            <p:nvPr/>
          </p:nvGrpSpPr>
          <p:grpSpPr bwMode="auto">
            <a:xfrm>
              <a:off x="754" y="801"/>
              <a:ext cx="4755" cy="1948"/>
              <a:chOff x="754" y="801"/>
              <a:chExt cx="4755" cy="1948"/>
            </a:xfrm>
          </p:grpSpPr>
          <p:sp>
            <p:nvSpPr>
              <p:cNvPr id="57154" name="Line 590"/>
              <p:cNvSpPr>
                <a:spLocks noChangeShapeType="1"/>
              </p:cNvSpPr>
              <p:nvPr/>
            </p:nvSpPr>
            <p:spPr bwMode="auto">
              <a:xfrm>
                <a:off x="3290" y="22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5" name="Freeform 591"/>
              <p:cNvSpPr>
                <a:spLocks/>
              </p:cNvSpPr>
              <p:nvPr/>
            </p:nvSpPr>
            <p:spPr bwMode="auto">
              <a:xfrm>
                <a:off x="3290" y="2259"/>
                <a:ext cx="48" cy="1"/>
              </a:xfrm>
              <a:custGeom>
                <a:avLst/>
                <a:gdLst>
                  <a:gd name="T0" fmla="*/ 1 w 192"/>
                  <a:gd name="T1" fmla="*/ 0 h 3"/>
                  <a:gd name="T2" fmla="*/ 0 w 192"/>
                  <a:gd name="T3" fmla="*/ 2 h 3"/>
                  <a:gd name="T4" fmla="*/ 0 w 192"/>
                  <a:gd name="T5" fmla="*/ 2 h 3"/>
                  <a:gd name="T6" fmla="*/ 0 w 192"/>
                  <a:gd name="T7" fmla="*/ 3 h 3"/>
                  <a:gd name="T8" fmla="*/ 189 w 192"/>
                  <a:gd name="T9" fmla="*/ 3 h 3"/>
                  <a:gd name="T10" fmla="*/ 192 w 192"/>
                  <a:gd name="T11" fmla="*/ 3 h 3"/>
                  <a:gd name="T12" fmla="*/ 192 w 192"/>
                  <a:gd name="T13" fmla="*/ 2 h 3"/>
                  <a:gd name="T14" fmla="*/ 192 w 192"/>
                  <a:gd name="T15" fmla="*/ 2 h 3"/>
                  <a:gd name="T16" fmla="*/ 191 w 192"/>
                  <a:gd name="T17" fmla="*/ 0 h 3"/>
                  <a:gd name="T18" fmla="*/ 1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89" y="3"/>
                    </a:lnTo>
                    <a:lnTo>
                      <a:pt x="192" y="3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6" name="Line 592"/>
              <p:cNvSpPr>
                <a:spLocks noChangeShapeType="1"/>
              </p:cNvSpPr>
              <p:nvPr/>
            </p:nvSpPr>
            <p:spPr bwMode="auto">
              <a:xfrm>
                <a:off x="3337" y="22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7" name="Freeform 593"/>
              <p:cNvSpPr>
                <a:spLocks/>
              </p:cNvSpPr>
              <p:nvPr/>
            </p:nvSpPr>
            <p:spPr bwMode="auto">
              <a:xfrm>
                <a:off x="3337" y="2259"/>
                <a:ext cx="17" cy="1"/>
              </a:xfrm>
              <a:custGeom>
                <a:avLst/>
                <a:gdLst>
                  <a:gd name="T0" fmla="*/ 0 w 65"/>
                  <a:gd name="T1" fmla="*/ 0 h 3"/>
                  <a:gd name="T2" fmla="*/ 0 w 65"/>
                  <a:gd name="T3" fmla="*/ 2 h 3"/>
                  <a:gd name="T4" fmla="*/ 0 w 65"/>
                  <a:gd name="T5" fmla="*/ 2 h 3"/>
                  <a:gd name="T6" fmla="*/ 0 w 65"/>
                  <a:gd name="T7" fmla="*/ 3 h 3"/>
                  <a:gd name="T8" fmla="*/ 62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2 h 3"/>
                  <a:gd name="T16" fmla="*/ 63 w 65"/>
                  <a:gd name="T17" fmla="*/ 0 h 3"/>
                  <a:gd name="T18" fmla="*/ 0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8" name="Line 594"/>
              <p:cNvSpPr>
                <a:spLocks noChangeShapeType="1"/>
              </p:cNvSpPr>
              <p:nvPr/>
            </p:nvSpPr>
            <p:spPr bwMode="auto">
              <a:xfrm>
                <a:off x="3354" y="22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9" name="Freeform 595"/>
              <p:cNvSpPr>
                <a:spLocks/>
              </p:cNvSpPr>
              <p:nvPr/>
            </p:nvSpPr>
            <p:spPr bwMode="auto">
              <a:xfrm>
                <a:off x="3353" y="2259"/>
                <a:ext cx="32" cy="1"/>
              </a:xfrm>
              <a:custGeom>
                <a:avLst/>
                <a:gdLst>
                  <a:gd name="T0" fmla="*/ 2 w 129"/>
                  <a:gd name="T1" fmla="*/ 0 h 3"/>
                  <a:gd name="T2" fmla="*/ 0 w 129"/>
                  <a:gd name="T3" fmla="*/ 2 h 3"/>
                  <a:gd name="T4" fmla="*/ 0 w 129"/>
                  <a:gd name="T5" fmla="*/ 2 h 3"/>
                  <a:gd name="T6" fmla="*/ 0 w 129"/>
                  <a:gd name="T7" fmla="*/ 3 h 3"/>
                  <a:gd name="T8" fmla="*/ 126 w 129"/>
                  <a:gd name="T9" fmla="*/ 3 h 3"/>
                  <a:gd name="T10" fmla="*/ 129 w 129"/>
                  <a:gd name="T11" fmla="*/ 3 h 3"/>
                  <a:gd name="T12" fmla="*/ 129 w 129"/>
                  <a:gd name="T13" fmla="*/ 2 h 3"/>
                  <a:gd name="T14" fmla="*/ 129 w 129"/>
                  <a:gd name="T15" fmla="*/ 2 h 3"/>
                  <a:gd name="T16" fmla="*/ 127 w 129"/>
                  <a:gd name="T17" fmla="*/ 0 h 3"/>
                  <a:gd name="T18" fmla="*/ 2 w 129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3"/>
                  <a:gd name="T32" fmla="*/ 129 w 129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3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6" y="3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2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0" name="Line 596"/>
              <p:cNvSpPr>
                <a:spLocks noChangeShapeType="1"/>
              </p:cNvSpPr>
              <p:nvPr/>
            </p:nvSpPr>
            <p:spPr bwMode="auto">
              <a:xfrm>
                <a:off x="3385" y="22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1" name="Freeform 597"/>
              <p:cNvSpPr>
                <a:spLocks/>
              </p:cNvSpPr>
              <p:nvPr/>
            </p:nvSpPr>
            <p:spPr bwMode="auto">
              <a:xfrm>
                <a:off x="3385" y="2259"/>
                <a:ext cx="1" cy="11"/>
              </a:xfrm>
              <a:custGeom>
                <a:avLst/>
                <a:gdLst>
                  <a:gd name="T0" fmla="*/ 3 w 3"/>
                  <a:gd name="T1" fmla="*/ 2 h 47"/>
                  <a:gd name="T2" fmla="*/ 3 w 3"/>
                  <a:gd name="T3" fmla="*/ 2 h 47"/>
                  <a:gd name="T4" fmla="*/ 1 w 3"/>
                  <a:gd name="T5" fmla="*/ 0 h 47"/>
                  <a:gd name="T6" fmla="*/ 0 w 3"/>
                  <a:gd name="T7" fmla="*/ 2 h 47"/>
                  <a:gd name="T8" fmla="*/ 0 w 3"/>
                  <a:gd name="T9" fmla="*/ 47 h 47"/>
                  <a:gd name="T10" fmla="*/ 0 w 3"/>
                  <a:gd name="T11" fmla="*/ 47 h 47"/>
                  <a:gd name="T12" fmla="*/ 1 w 3"/>
                  <a:gd name="T13" fmla="*/ 47 h 47"/>
                  <a:gd name="T14" fmla="*/ 3 w 3"/>
                  <a:gd name="T15" fmla="*/ 47 h 47"/>
                  <a:gd name="T16" fmla="*/ 3 w 3"/>
                  <a:gd name="T17" fmla="*/ 47 h 47"/>
                  <a:gd name="T18" fmla="*/ 3 w 3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7"/>
                  <a:gd name="T32" fmla="*/ 3 w 3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7">
                    <a:moveTo>
                      <a:pt x="3" y="2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2" name="Line 598"/>
              <p:cNvSpPr>
                <a:spLocks noChangeShapeType="1"/>
              </p:cNvSpPr>
              <p:nvPr/>
            </p:nvSpPr>
            <p:spPr bwMode="auto">
              <a:xfrm>
                <a:off x="3385" y="22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3" name="Freeform 599"/>
              <p:cNvSpPr>
                <a:spLocks/>
              </p:cNvSpPr>
              <p:nvPr/>
            </p:nvSpPr>
            <p:spPr bwMode="auto">
              <a:xfrm>
                <a:off x="3385" y="2270"/>
                <a:ext cx="48" cy="1"/>
              </a:xfrm>
              <a:custGeom>
                <a:avLst/>
                <a:gdLst>
                  <a:gd name="T0" fmla="*/ 1 w 193"/>
                  <a:gd name="T1" fmla="*/ 0 h 2"/>
                  <a:gd name="T2" fmla="*/ 0 w 193"/>
                  <a:gd name="T3" fmla="*/ 0 h 2"/>
                  <a:gd name="T4" fmla="*/ 0 w 193"/>
                  <a:gd name="T5" fmla="*/ 2 h 2"/>
                  <a:gd name="T6" fmla="*/ 0 w 193"/>
                  <a:gd name="T7" fmla="*/ 2 h 2"/>
                  <a:gd name="T8" fmla="*/ 189 w 193"/>
                  <a:gd name="T9" fmla="*/ 2 h 2"/>
                  <a:gd name="T10" fmla="*/ 192 w 193"/>
                  <a:gd name="T11" fmla="*/ 2 h 2"/>
                  <a:gd name="T12" fmla="*/ 193 w 193"/>
                  <a:gd name="T13" fmla="*/ 2 h 2"/>
                  <a:gd name="T14" fmla="*/ 192 w 193"/>
                  <a:gd name="T15" fmla="*/ 0 h 2"/>
                  <a:gd name="T16" fmla="*/ 191 w 193"/>
                  <a:gd name="T17" fmla="*/ 0 h 2"/>
                  <a:gd name="T18" fmla="*/ 1 w 19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3"/>
                  <a:gd name="T31" fmla="*/ 0 h 2"/>
                  <a:gd name="T32" fmla="*/ 193 w 19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89" y="2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4" name="Line 600"/>
              <p:cNvSpPr>
                <a:spLocks noChangeShapeType="1"/>
              </p:cNvSpPr>
              <p:nvPr/>
            </p:nvSpPr>
            <p:spPr bwMode="auto">
              <a:xfrm>
                <a:off x="3433" y="22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5" name="Freeform 601"/>
              <p:cNvSpPr>
                <a:spLocks/>
              </p:cNvSpPr>
              <p:nvPr/>
            </p:nvSpPr>
            <p:spPr bwMode="auto">
              <a:xfrm>
                <a:off x="3432" y="2270"/>
                <a:ext cx="1" cy="12"/>
              </a:xfrm>
              <a:custGeom>
                <a:avLst/>
                <a:gdLst>
                  <a:gd name="T0" fmla="*/ 2 w 2"/>
                  <a:gd name="T1" fmla="*/ 2 h 47"/>
                  <a:gd name="T2" fmla="*/ 1 w 2"/>
                  <a:gd name="T3" fmla="*/ 0 h 47"/>
                  <a:gd name="T4" fmla="*/ 1 w 2"/>
                  <a:gd name="T5" fmla="*/ 0 h 47"/>
                  <a:gd name="T6" fmla="*/ 0 w 2"/>
                  <a:gd name="T7" fmla="*/ 0 h 47"/>
                  <a:gd name="T8" fmla="*/ 0 w 2"/>
                  <a:gd name="T9" fmla="*/ 45 h 47"/>
                  <a:gd name="T10" fmla="*/ 0 w 2"/>
                  <a:gd name="T11" fmla="*/ 47 h 47"/>
                  <a:gd name="T12" fmla="*/ 1 w 2"/>
                  <a:gd name="T13" fmla="*/ 47 h 47"/>
                  <a:gd name="T14" fmla="*/ 1 w 2"/>
                  <a:gd name="T15" fmla="*/ 47 h 47"/>
                  <a:gd name="T16" fmla="*/ 2 w 2"/>
                  <a:gd name="T17" fmla="*/ 45 h 47"/>
                  <a:gd name="T18" fmla="*/ 2 w 2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6" name="Line 602"/>
              <p:cNvSpPr>
                <a:spLocks noChangeShapeType="1"/>
              </p:cNvSpPr>
              <p:nvPr/>
            </p:nvSpPr>
            <p:spPr bwMode="auto">
              <a:xfrm>
                <a:off x="3433" y="22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7" name="Freeform 603"/>
              <p:cNvSpPr>
                <a:spLocks/>
              </p:cNvSpPr>
              <p:nvPr/>
            </p:nvSpPr>
            <p:spPr bwMode="auto">
              <a:xfrm>
                <a:off x="3432" y="2281"/>
                <a:ext cx="17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8" name="Line 604"/>
              <p:cNvSpPr>
                <a:spLocks noChangeShapeType="1"/>
              </p:cNvSpPr>
              <p:nvPr/>
            </p:nvSpPr>
            <p:spPr bwMode="auto">
              <a:xfrm>
                <a:off x="3449" y="22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69" name="Freeform 605"/>
              <p:cNvSpPr>
                <a:spLocks/>
              </p:cNvSpPr>
              <p:nvPr/>
            </p:nvSpPr>
            <p:spPr bwMode="auto">
              <a:xfrm>
                <a:off x="3448" y="2281"/>
                <a:ext cx="1" cy="12"/>
              </a:xfrm>
              <a:custGeom>
                <a:avLst/>
                <a:gdLst>
                  <a:gd name="T0" fmla="*/ 2 w 2"/>
                  <a:gd name="T1" fmla="*/ 0 h 47"/>
                  <a:gd name="T2" fmla="*/ 2 w 2"/>
                  <a:gd name="T3" fmla="*/ 0 h 47"/>
                  <a:gd name="T4" fmla="*/ 0 w 2"/>
                  <a:gd name="T5" fmla="*/ 0 h 47"/>
                  <a:gd name="T6" fmla="*/ 0 w 2"/>
                  <a:gd name="T7" fmla="*/ 0 h 47"/>
                  <a:gd name="T8" fmla="*/ 0 w 2"/>
                  <a:gd name="T9" fmla="*/ 44 h 47"/>
                  <a:gd name="T10" fmla="*/ 0 w 2"/>
                  <a:gd name="T11" fmla="*/ 45 h 47"/>
                  <a:gd name="T12" fmla="*/ 0 w 2"/>
                  <a:gd name="T13" fmla="*/ 47 h 47"/>
                  <a:gd name="T14" fmla="*/ 2 w 2"/>
                  <a:gd name="T15" fmla="*/ 45 h 47"/>
                  <a:gd name="T16" fmla="*/ 2 w 2"/>
                  <a:gd name="T17" fmla="*/ 45 h 47"/>
                  <a:gd name="T18" fmla="*/ 2 w 2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0" name="Line 606"/>
              <p:cNvSpPr>
                <a:spLocks noChangeShapeType="1"/>
              </p:cNvSpPr>
              <p:nvPr/>
            </p:nvSpPr>
            <p:spPr bwMode="auto">
              <a:xfrm>
                <a:off x="3448" y="22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1" name="Freeform 607"/>
              <p:cNvSpPr>
                <a:spLocks/>
              </p:cNvSpPr>
              <p:nvPr/>
            </p:nvSpPr>
            <p:spPr bwMode="auto">
              <a:xfrm>
                <a:off x="3448" y="2292"/>
                <a:ext cx="17" cy="1"/>
              </a:xfrm>
              <a:custGeom>
                <a:avLst/>
                <a:gdLst>
                  <a:gd name="T0" fmla="*/ 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4 w 65"/>
                  <a:gd name="T17" fmla="*/ 0 h 1"/>
                  <a:gd name="T18" fmla="*/ 0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2" name="Line 608"/>
              <p:cNvSpPr>
                <a:spLocks noChangeShapeType="1"/>
              </p:cNvSpPr>
              <p:nvPr/>
            </p:nvSpPr>
            <p:spPr bwMode="auto">
              <a:xfrm>
                <a:off x="3465" y="2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3" name="Freeform 609"/>
              <p:cNvSpPr>
                <a:spLocks/>
              </p:cNvSpPr>
              <p:nvPr/>
            </p:nvSpPr>
            <p:spPr bwMode="auto">
              <a:xfrm>
                <a:off x="3464" y="2292"/>
                <a:ext cx="1" cy="12"/>
              </a:xfrm>
              <a:custGeom>
                <a:avLst/>
                <a:gdLst>
                  <a:gd name="T0" fmla="*/ 1 w 1"/>
                  <a:gd name="T1" fmla="*/ 1 h 46"/>
                  <a:gd name="T2" fmla="*/ 1 w 1"/>
                  <a:gd name="T3" fmla="*/ 0 h 46"/>
                  <a:gd name="T4" fmla="*/ 0 w 1"/>
                  <a:gd name="T5" fmla="*/ 0 h 46"/>
                  <a:gd name="T6" fmla="*/ 0 w 1"/>
                  <a:gd name="T7" fmla="*/ 0 h 46"/>
                  <a:gd name="T8" fmla="*/ 0 w 1"/>
                  <a:gd name="T9" fmla="*/ 45 h 46"/>
                  <a:gd name="T10" fmla="*/ 0 w 1"/>
                  <a:gd name="T11" fmla="*/ 46 h 46"/>
                  <a:gd name="T12" fmla="*/ 0 w 1"/>
                  <a:gd name="T13" fmla="*/ 46 h 46"/>
                  <a:gd name="T14" fmla="*/ 1 w 1"/>
                  <a:gd name="T15" fmla="*/ 46 h 46"/>
                  <a:gd name="T16" fmla="*/ 1 w 1"/>
                  <a:gd name="T17" fmla="*/ 46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4" name="Line 610"/>
              <p:cNvSpPr>
                <a:spLocks noChangeShapeType="1"/>
              </p:cNvSpPr>
              <p:nvPr/>
            </p:nvSpPr>
            <p:spPr bwMode="auto">
              <a:xfrm>
                <a:off x="3464" y="23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5" name="Freeform 611"/>
              <p:cNvSpPr>
                <a:spLocks/>
              </p:cNvSpPr>
              <p:nvPr/>
            </p:nvSpPr>
            <p:spPr bwMode="auto">
              <a:xfrm>
                <a:off x="3464" y="2303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1 h 2"/>
                  <a:gd name="T4" fmla="*/ 0 w 65"/>
                  <a:gd name="T5" fmla="*/ 1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1 h 2"/>
                  <a:gd name="T16" fmla="*/ 63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6" name="Line 612"/>
              <p:cNvSpPr>
                <a:spLocks noChangeShapeType="1"/>
              </p:cNvSpPr>
              <p:nvPr/>
            </p:nvSpPr>
            <p:spPr bwMode="auto">
              <a:xfrm>
                <a:off x="3480" y="23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7" name="Freeform 613"/>
              <p:cNvSpPr>
                <a:spLocks/>
              </p:cNvSpPr>
              <p:nvPr/>
            </p:nvSpPr>
            <p:spPr bwMode="auto">
              <a:xfrm>
                <a:off x="3480" y="2303"/>
                <a:ext cx="16" cy="1"/>
              </a:xfrm>
              <a:custGeom>
                <a:avLst/>
                <a:gdLst>
                  <a:gd name="T0" fmla="*/ 2 w 65"/>
                  <a:gd name="T1" fmla="*/ 0 h 2"/>
                  <a:gd name="T2" fmla="*/ 0 w 65"/>
                  <a:gd name="T3" fmla="*/ 1 h 2"/>
                  <a:gd name="T4" fmla="*/ 0 w 65"/>
                  <a:gd name="T5" fmla="*/ 1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1 h 2"/>
                  <a:gd name="T14" fmla="*/ 65 w 65"/>
                  <a:gd name="T15" fmla="*/ 1 h 2"/>
                  <a:gd name="T16" fmla="*/ 64 w 65"/>
                  <a:gd name="T17" fmla="*/ 0 h 2"/>
                  <a:gd name="T18" fmla="*/ 2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8" name="Line 614"/>
              <p:cNvSpPr>
                <a:spLocks noChangeShapeType="1"/>
              </p:cNvSpPr>
              <p:nvPr/>
            </p:nvSpPr>
            <p:spPr bwMode="auto">
              <a:xfrm>
                <a:off x="3496" y="23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79" name="Freeform 615"/>
              <p:cNvSpPr>
                <a:spLocks/>
              </p:cNvSpPr>
              <p:nvPr/>
            </p:nvSpPr>
            <p:spPr bwMode="auto">
              <a:xfrm>
                <a:off x="3496" y="2303"/>
                <a:ext cx="1" cy="12"/>
              </a:xfrm>
              <a:custGeom>
                <a:avLst/>
                <a:gdLst>
                  <a:gd name="T0" fmla="*/ 1 w 1"/>
                  <a:gd name="T1" fmla="*/ 1 h 46"/>
                  <a:gd name="T2" fmla="*/ 1 w 1"/>
                  <a:gd name="T3" fmla="*/ 1 h 46"/>
                  <a:gd name="T4" fmla="*/ 0 w 1"/>
                  <a:gd name="T5" fmla="*/ 0 h 46"/>
                  <a:gd name="T6" fmla="*/ 0 w 1"/>
                  <a:gd name="T7" fmla="*/ 1 h 46"/>
                  <a:gd name="T8" fmla="*/ 0 w 1"/>
                  <a:gd name="T9" fmla="*/ 46 h 46"/>
                  <a:gd name="T10" fmla="*/ 0 w 1"/>
                  <a:gd name="T11" fmla="*/ 46 h 46"/>
                  <a:gd name="T12" fmla="*/ 0 w 1"/>
                  <a:gd name="T13" fmla="*/ 46 h 46"/>
                  <a:gd name="T14" fmla="*/ 1 w 1"/>
                  <a:gd name="T15" fmla="*/ 46 h 46"/>
                  <a:gd name="T16" fmla="*/ 1 w 1"/>
                  <a:gd name="T17" fmla="*/ 46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0" name="Line 616"/>
              <p:cNvSpPr>
                <a:spLocks noChangeShapeType="1"/>
              </p:cNvSpPr>
              <p:nvPr/>
            </p:nvSpPr>
            <p:spPr bwMode="auto">
              <a:xfrm>
                <a:off x="3496" y="23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1" name="Freeform 617"/>
              <p:cNvSpPr>
                <a:spLocks/>
              </p:cNvSpPr>
              <p:nvPr/>
            </p:nvSpPr>
            <p:spPr bwMode="auto">
              <a:xfrm>
                <a:off x="3496" y="2314"/>
                <a:ext cx="48" cy="1"/>
              </a:xfrm>
              <a:custGeom>
                <a:avLst/>
                <a:gdLst>
                  <a:gd name="T0" fmla="*/ 1 w 192"/>
                  <a:gd name="T1" fmla="*/ 0 h 1"/>
                  <a:gd name="T2" fmla="*/ 1 w 192"/>
                  <a:gd name="T3" fmla="*/ 1 h 1"/>
                  <a:gd name="T4" fmla="*/ 0 w 192"/>
                  <a:gd name="T5" fmla="*/ 1 h 1"/>
                  <a:gd name="T6" fmla="*/ 1 w 192"/>
                  <a:gd name="T7" fmla="*/ 1 h 1"/>
                  <a:gd name="T8" fmla="*/ 190 w 192"/>
                  <a:gd name="T9" fmla="*/ 1 h 1"/>
                  <a:gd name="T10" fmla="*/ 192 w 192"/>
                  <a:gd name="T11" fmla="*/ 1 h 1"/>
                  <a:gd name="T12" fmla="*/ 192 w 192"/>
                  <a:gd name="T13" fmla="*/ 1 h 1"/>
                  <a:gd name="T14" fmla="*/ 192 w 192"/>
                  <a:gd name="T15" fmla="*/ 1 h 1"/>
                  <a:gd name="T16" fmla="*/ 190 w 192"/>
                  <a:gd name="T17" fmla="*/ 0 h 1"/>
                  <a:gd name="T18" fmla="*/ 1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2" name="Line 618"/>
              <p:cNvSpPr>
                <a:spLocks noChangeShapeType="1"/>
              </p:cNvSpPr>
              <p:nvPr/>
            </p:nvSpPr>
            <p:spPr bwMode="auto">
              <a:xfrm>
                <a:off x="3544" y="23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3" name="Freeform 619"/>
              <p:cNvSpPr>
                <a:spLocks/>
              </p:cNvSpPr>
              <p:nvPr/>
            </p:nvSpPr>
            <p:spPr bwMode="auto">
              <a:xfrm>
                <a:off x="3543" y="2314"/>
                <a:ext cx="17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1 h 1"/>
                  <a:gd name="T4" fmla="*/ 0 w 65"/>
                  <a:gd name="T5" fmla="*/ 1 h 1"/>
                  <a:gd name="T6" fmla="*/ 0 w 65"/>
                  <a:gd name="T7" fmla="*/ 1 h 1"/>
                  <a:gd name="T8" fmla="*/ 63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1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4" name="Line 620"/>
              <p:cNvSpPr>
                <a:spLocks noChangeShapeType="1"/>
              </p:cNvSpPr>
              <p:nvPr/>
            </p:nvSpPr>
            <p:spPr bwMode="auto">
              <a:xfrm>
                <a:off x="3560" y="2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5" name="Freeform 621"/>
              <p:cNvSpPr>
                <a:spLocks/>
              </p:cNvSpPr>
              <p:nvPr/>
            </p:nvSpPr>
            <p:spPr bwMode="auto">
              <a:xfrm>
                <a:off x="3559" y="2314"/>
                <a:ext cx="1" cy="12"/>
              </a:xfrm>
              <a:custGeom>
                <a:avLst/>
                <a:gdLst>
                  <a:gd name="T0" fmla="*/ 1 w 1"/>
                  <a:gd name="T1" fmla="*/ 1 h 46"/>
                  <a:gd name="T2" fmla="*/ 1 w 1"/>
                  <a:gd name="T3" fmla="*/ 1 h 46"/>
                  <a:gd name="T4" fmla="*/ 1 w 1"/>
                  <a:gd name="T5" fmla="*/ 0 h 46"/>
                  <a:gd name="T6" fmla="*/ 0 w 1"/>
                  <a:gd name="T7" fmla="*/ 1 h 46"/>
                  <a:gd name="T8" fmla="*/ 0 w 1"/>
                  <a:gd name="T9" fmla="*/ 45 h 46"/>
                  <a:gd name="T10" fmla="*/ 0 w 1"/>
                  <a:gd name="T11" fmla="*/ 46 h 46"/>
                  <a:gd name="T12" fmla="*/ 1 w 1"/>
                  <a:gd name="T13" fmla="*/ 46 h 46"/>
                  <a:gd name="T14" fmla="*/ 1 w 1"/>
                  <a:gd name="T15" fmla="*/ 46 h 46"/>
                  <a:gd name="T16" fmla="*/ 1 w 1"/>
                  <a:gd name="T17" fmla="*/ 45 h 46"/>
                  <a:gd name="T18" fmla="*/ 1 w 1"/>
                  <a:gd name="T19" fmla="*/ 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6"/>
                  <a:gd name="T32" fmla="*/ 1 w 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6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6" name="Line 622"/>
              <p:cNvSpPr>
                <a:spLocks noChangeShapeType="1"/>
              </p:cNvSpPr>
              <p:nvPr/>
            </p:nvSpPr>
            <p:spPr bwMode="auto">
              <a:xfrm>
                <a:off x="3560" y="2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7" name="Freeform 623"/>
              <p:cNvSpPr>
                <a:spLocks/>
              </p:cNvSpPr>
              <p:nvPr/>
            </p:nvSpPr>
            <p:spPr bwMode="auto">
              <a:xfrm>
                <a:off x="3559" y="2326"/>
                <a:ext cx="32" cy="1"/>
              </a:xfrm>
              <a:custGeom>
                <a:avLst/>
                <a:gdLst>
                  <a:gd name="T0" fmla="*/ 1 w 128"/>
                  <a:gd name="T1" fmla="*/ 0 h 1"/>
                  <a:gd name="T2" fmla="*/ 0 w 128"/>
                  <a:gd name="T3" fmla="*/ 0 h 1"/>
                  <a:gd name="T4" fmla="*/ 0 w 128"/>
                  <a:gd name="T5" fmla="*/ 0 h 1"/>
                  <a:gd name="T6" fmla="*/ 0 w 128"/>
                  <a:gd name="T7" fmla="*/ 1 h 1"/>
                  <a:gd name="T8" fmla="*/ 127 w 128"/>
                  <a:gd name="T9" fmla="*/ 1 h 1"/>
                  <a:gd name="T10" fmla="*/ 128 w 128"/>
                  <a:gd name="T11" fmla="*/ 1 h 1"/>
                  <a:gd name="T12" fmla="*/ 128 w 128"/>
                  <a:gd name="T13" fmla="*/ 0 h 1"/>
                  <a:gd name="T14" fmla="*/ 128 w 128"/>
                  <a:gd name="T15" fmla="*/ 0 h 1"/>
                  <a:gd name="T16" fmla="*/ 127 w 128"/>
                  <a:gd name="T17" fmla="*/ 0 h 1"/>
                  <a:gd name="T18" fmla="*/ 1 w 12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1"/>
                  <a:gd name="T32" fmla="*/ 128 w 128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8" name="Line 624"/>
              <p:cNvSpPr>
                <a:spLocks noChangeShapeType="1"/>
              </p:cNvSpPr>
              <p:nvPr/>
            </p:nvSpPr>
            <p:spPr bwMode="auto">
              <a:xfrm>
                <a:off x="3591" y="2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89" name="Freeform 625"/>
              <p:cNvSpPr>
                <a:spLocks/>
              </p:cNvSpPr>
              <p:nvPr/>
            </p:nvSpPr>
            <p:spPr bwMode="auto">
              <a:xfrm>
                <a:off x="3591" y="2326"/>
                <a:ext cx="32" cy="1"/>
              </a:xfrm>
              <a:custGeom>
                <a:avLst/>
                <a:gdLst>
                  <a:gd name="T0" fmla="*/ 0 w 129"/>
                  <a:gd name="T1" fmla="*/ 0 h 1"/>
                  <a:gd name="T2" fmla="*/ 0 w 129"/>
                  <a:gd name="T3" fmla="*/ 0 h 1"/>
                  <a:gd name="T4" fmla="*/ 0 w 129"/>
                  <a:gd name="T5" fmla="*/ 0 h 1"/>
                  <a:gd name="T6" fmla="*/ 0 w 129"/>
                  <a:gd name="T7" fmla="*/ 1 h 1"/>
                  <a:gd name="T8" fmla="*/ 126 w 129"/>
                  <a:gd name="T9" fmla="*/ 1 h 1"/>
                  <a:gd name="T10" fmla="*/ 129 w 129"/>
                  <a:gd name="T11" fmla="*/ 1 h 1"/>
                  <a:gd name="T12" fmla="*/ 129 w 129"/>
                  <a:gd name="T13" fmla="*/ 0 h 1"/>
                  <a:gd name="T14" fmla="*/ 129 w 129"/>
                  <a:gd name="T15" fmla="*/ 0 h 1"/>
                  <a:gd name="T16" fmla="*/ 127 w 129"/>
                  <a:gd name="T17" fmla="*/ 0 h 1"/>
                  <a:gd name="T18" fmla="*/ 0 w 129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"/>
                  <a:gd name="T32" fmla="*/ 129 w 12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0" name="Line 626"/>
              <p:cNvSpPr>
                <a:spLocks noChangeShapeType="1"/>
              </p:cNvSpPr>
              <p:nvPr/>
            </p:nvSpPr>
            <p:spPr bwMode="auto">
              <a:xfrm>
                <a:off x="3623" y="2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1" name="Freeform 627"/>
              <p:cNvSpPr>
                <a:spLocks/>
              </p:cNvSpPr>
              <p:nvPr/>
            </p:nvSpPr>
            <p:spPr bwMode="auto">
              <a:xfrm>
                <a:off x="3623" y="2326"/>
                <a:ext cx="1" cy="11"/>
              </a:xfrm>
              <a:custGeom>
                <a:avLst/>
                <a:gdLst>
                  <a:gd name="T0" fmla="*/ 2 w 2"/>
                  <a:gd name="T1" fmla="*/ 0 h 46"/>
                  <a:gd name="T2" fmla="*/ 2 w 2"/>
                  <a:gd name="T3" fmla="*/ 0 h 46"/>
                  <a:gd name="T4" fmla="*/ 0 w 2"/>
                  <a:gd name="T5" fmla="*/ 0 h 46"/>
                  <a:gd name="T6" fmla="*/ 0 w 2"/>
                  <a:gd name="T7" fmla="*/ 0 h 46"/>
                  <a:gd name="T8" fmla="*/ 0 w 2"/>
                  <a:gd name="T9" fmla="*/ 43 h 46"/>
                  <a:gd name="T10" fmla="*/ 0 w 2"/>
                  <a:gd name="T11" fmla="*/ 45 h 46"/>
                  <a:gd name="T12" fmla="*/ 0 w 2"/>
                  <a:gd name="T13" fmla="*/ 46 h 46"/>
                  <a:gd name="T14" fmla="*/ 2 w 2"/>
                  <a:gd name="T15" fmla="*/ 45 h 46"/>
                  <a:gd name="T16" fmla="*/ 2 w 2"/>
                  <a:gd name="T17" fmla="*/ 45 h 46"/>
                  <a:gd name="T18" fmla="*/ 2 w 2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6"/>
                  <a:gd name="T32" fmla="*/ 2 w 2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2" name="Line 628"/>
              <p:cNvSpPr>
                <a:spLocks noChangeShapeType="1"/>
              </p:cNvSpPr>
              <p:nvPr/>
            </p:nvSpPr>
            <p:spPr bwMode="auto">
              <a:xfrm>
                <a:off x="3623" y="23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3" name="Freeform 629"/>
              <p:cNvSpPr>
                <a:spLocks/>
              </p:cNvSpPr>
              <p:nvPr/>
            </p:nvSpPr>
            <p:spPr bwMode="auto">
              <a:xfrm>
                <a:off x="3622" y="2337"/>
                <a:ext cx="48" cy="1"/>
              </a:xfrm>
              <a:custGeom>
                <a:avLst/>
                <a:gdLst>
                  <a:gd name="T0" fmla="*/ 1 w 192"/>
                  <a:gd name="T1" fmla="*/ 0 h 2"/>
                  <a:gd name="T2" fmla="*/ 1 w 192"/>
                  <a:gd name="T3" fmla="*/ 0 h 2"/>
                  <a:gd name="T4" fmla="*/ 0 w 192"/>
                  <a:gd name="T5" fmla="*/ 2 h 2"/>
                  <a:gd name="T6" fmla="*/ 1 w 192"/>
                  <a:gd name="T7" fmla="*/ 2 h 2"/>
                  <a:gd name="T8" fmla="*/ 191 w 192"/>
                  <a:gd name="T9" fmla="*/ 2 h 2"/>
                  <a:gd name="T10" fmla="*/ 192 w 192"/>
                  <a:gd name="T11" fmla="*/ 2 h 2"/>
                  <a:gd name="T12" fmla="*/ 192 w 192"/>
                  <a:gd name="T13" fmla="*/ 2 h 2"/>
                  <a:gd name="T14" fmla="*/ 192 w 192"/>
                  <a:gd name="T15" fmla="*/ 0 h 2"/>
                  <a:gd name="T16" fmla="*/ 191 w 192"/>
                  <a:gd name="T17" fmla="*/ 0 h 2"/>
                  <a:gd name="T18" fmla="*/ 1 w 19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2"/>
                  <a:gd name="T32" fmla="*/ 192 w 19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91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4" name="Line 630"/>
              <p:cNvSpPr>
                <a:spLocks noChangeShapeType="1"/>
              </p:cNvSpPr>
              <p:nvPr/>
            </p:nvSpPr>
            <p:spPr bwMode="auto">
              <a:xfrm>
                <a:off x="3670" y="23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5" name="Freeform 631"/>
              <p:cNvSpPr>
                <a:spLocks/>
              </p:cNvSpPr>
              <p:nvPr/>
            </p:nvSpPr>
            <p:spPr bwMode="auto">
              <a:xfrm>
                <a:off x="3670" y="2337"/>
                <a:ext cx="1" cy="11"/>
              </a:xfrm>
              <a:custGeom>
                <a:avLst/>
                <a:gdLst>
                  <a:gd name="T0" fmla="*/ 1 w 1"/>
                  <a:gd name="T1" fmla="*/ 2 h 47"/>
                  <a:gd name="T2" fmla="*/ 1 w 1"/>
                  <a:gd name="T3" fmla="*/ 0 h 47"/>
                  <a:gd name="T4" fmla="*/ 1 w 1"/>
                  <a:gd name="T5" fmla="*/ 0 h 47"/>
                  <a:gd name="T6" fmla="*/ 0 w 1"/>
                  <a:gd name="T7" fmla="*/ 0 h 47"/>
                  <a:gd name="T8" fmla="*/ 0 w 1"/>
                  <a:gd name="T9" fmla="*/ 45 h 47"/>
                  <a:gd name="T10" fmla="*/ 0 w 1"/>
                  <a:gd name="T11" fmla="*/ 47 h 47"/>
                  <a:gd name="T12" fmla="*/ 1 w 1"/>
                  <a:gd name="T13" fmla="*/ 47 h 47"/>
                  <a:gd name="T14" fmla="*/ 1 w 1"/>
                  <a:gd name="T15" fmla="*/ 47 h 47"/>
                  <a:gd name="T16" fmla="*/ 1 w 1"/>
                  <a:gd name="T17" fmla="*/ 47 h 47"/>
                  <a:gd name="T18" fmla="*/ 1 w 1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7"/>
                  <a:gd name="T32" fmla="*/ 1 w 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7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6" name="Line 632"/>
              <p:cNvSpPr>
                <a:spLocks noChangeShapeType="1"/>
              </p:cNvSpPr>
              <p:nvPr/>
            </p:nvSpPr>
            <p:spPr bwMode="auto">
              <a:xfrm>
                <a:off x="3670" y="23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7" name="Freeform 633"/>
              <p:cNvSpPr>
                <a:spLocks/>
              </p:cNvSpPr>
              <p:nvPr/>
            </p:nvSpPr>
            <p:spPr bwMode="auto">
              <a:xfrm>
                <a:off x="3670" y="2348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2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8" name="Line 634"/>
              <p:cNvSpPr>
                <a:spLocks noChangeShapeType="1"/>
              </p:cNvSpPr>
              <p:nvPr/>
            </p:nvSpPr>
            <p:spPr bwMode="auto">
              <a:xfrm>
                <a:off x="3686" y="23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99" name="Freeform 635"/>
              <p:cNvSpPr>
                <a:spLocks/>
              </p:cNvSpPr>
              <p:nvPr/>
            </p:nvSpPr>
            <p:spPr bwMode="auto">
              <a:xfrm>
                <a:off x="3686" y="2348"/>
                <a:ext cx="1" cy="34"/>
              </a:xfrm>
              <a:custGeom>
                <a:avLst/>
                <a:gdLst>
                  <a:gd name="T0" fmla="*/ 2 w 2"/>
                  <a:gd name="T1" fmla="*/ 2 h 135"/>
                  <a:gd name="T2" fmla="*/ 2 w 2"/>
                  <a:gd name="T3" fmla="*/ 0 h 135"/>
                  <a:gd name="T4" fmla="*/ 2 w 2"/>
                  <a:gd name="T5" fmla="*/ 0 h 135"/>
                  <a:gd name="T6" fmla="*/ 0 w 2"/>
                  <a:gd name="T7" fmla="*/ 0 h 135"/>
                  <a:gd name="T8" fmla="*/ 0 w 2"/>
                  <a:gd name="T9" fmla="*/ 135 h 135"/>
                  <a:gd name="T10" fmla="*/ 0 w 2"/>
                  <a:gd name="T11" fmla="*/ 135 h 135"/>
                  <a:gd name="T12" fmla="*/ 2 w 2"/>
                  <a:gd name="T13" fmla="*/ 135 h 135"/>
                  <a:gd name="T14" fmla="*/ 2 w 2"/>
                  <a:gd name="T15" fmla="*/ 135 h 135"/>
                  <a:gd name="T16" fmla="*/ 2 w 2"/>
                  <a:gd name="T17" fmla="*/ 135 h 135"/>
                  <a:gd name="T18" fmla="*/ 2 w 2"/>
                  <a:gd name="T19" fmla="*/ 2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35"/>
                  <a:gd name="T32" fmla="*/ 2 w 2"/>
                  <a:gd name="T33" fmla="*/ 135 h 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35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35"/>
                    </a:lnTo>
                    <a:lnTo>
                      <a:pt x="2" y="13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0" name="Line 636"/>
              <p:cNvSpPr>
                <a:spLocks noChangeShapeType="1"/>
              </p:cNvSpPr>
              <p:nvPr/>
            </p:nvSpPr>
            <p:spPr bwMode="auto">
              <a:xfrm>
                <a:off x="3686" y="23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1" name="Freeform 637"/>
              <p:cNvSpPr>
                <a:spLocks/>
              </p:cNvSpPr>
              <p:nvPr/>
            </p:nvSpPr>
            <p:spPr bwMode="auto">
              <a:xfrm>
                <a:off x="3686" y="2381"/>
                <a:ext cx="64" cy="1"/>
              </a:xfrm>
              <a:custGeom>
                <a:avLst/>
                <a:gdLst>
                  <a:gd name="T0" fmla="*/ 2 w 256"/>
                  <a:gd name="T1" fmla="*/ 0 h 1"/>
                  <a:gd name="T2" fmla="*/ 0 w 256"/>
                  <a:gd name="T3" fmla="*/ 0 h 1"/>
                  <a:gd name="T4" fmla="*/ 0 w 256"/>
                  <a:gd name="T5" fmla="*/ 1 h 1"/>
                  <a:gd name="T6" fmla="*/ 0 w 256"/>
                  <a:gd name="T7" fmla="*/ 1 h 1"/>
                  <a:gd name="T8" fmla="*/ 253 w 256"/>
                  <a:gd name="T9" fmla="*/ 1 h 1"/>
                  <a:gd name="T10" fmla="*/ 256 w 256"/>
                  <a:gd name="T11" fmla="*/ 1 h 1"/>
                  <a:gd name="T12" fmla="*/ 256 w 256"/>
                  <a:gd name="T13" fmla="*/ 1 h 1"/>
                  <a:gd name="T14" fmla="*/ 256 w 256"/>
                  <a:gd name="T15" fmla="*/ 0 h 1"/>
                  <a:gd name="T16" fmla="*/ 254 w 256"/>
                  <a:gd name="T17" fmla="*/ 0 h 1"/>
                  <a:gd name="T18" fmla="*/ 2 w 25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6"/>
                  <a:gd name="T31" fmla="*/ 0 h 1"/>
                  <a:gd name="T32" fmla="*/ 256 w 25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6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53" y="1"/>
                    </a:lnTo>
                    <a:lnTo>
                      <a:pt x="256" y="1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2" name="Line 638"/>
              <p:cNvSpPr>
                <a:spLocks noChangeShapeType="1"/>
              </p:cNvSpPr>
              <p:nvPr/>
            </p:nvSpPr>
            <p:spPr bwMode="auto">
              <a:xfrm>
                <a:off x="3750" y="23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3" name="Freeform 639"/>
              <p:cNvSpPr>
                <a:spLocks/>
              </p:cNvSpPr>
              <p:nvPr/>
            </p:nvSpPr>
            <p:spPr bwMode="auto">
              <a:xfrm>
                <a:off x="3749" y="2381"/>
                <a:ext cx="1" cy="12"/>
              </a:xfrm>
              <a:custGeom>
                <a:avLst/>
                <a:gdLst>
                  <a:gd name="T0" fmla="*/ 3 w 3"/>
                  <a:gd name="T1" fmla="*/ 1 h 48"/>
                  <a:gd name="T2" fmla="*/ 3 w 3"/>
                  <a:gd name="T3" fmla="*/ 0 h 48"/>
                  <a:gd name="T4" fmla="*/ 1 w 3"/>
                  <a:gd name="T5" fmla="*/ 0 h 48"/>
                  <a:gd name="T6" fmla="*/ 0 w 3"/>
                  <a:gd name="T7" fmla="*/ 0 h 48"/>
                  <a:gd name="T8" fmla="*/ 0 w 3"/>
                  <a:gd name="T9" fmla="*/ 45 h 48"/>
                  <a:gd name="T10" fmla="*/ 0 w 3"/>
                  <a:gd name="T11" fmla="*/ 46 h 48"/>
                  <a:gd name="T12" fmla="*/ 1 w 3"/>
                  <a:gd name="T13" fmla="*/ 48 h 48"/>
                  <a:gd name="T14" fmla="*/ 3 w 3"/>
                  <a:gd name="T15" fmla="*/ 46 h 48"/>
                  <a:gd name="T16" fmla="*/ 3 w 3"/>
                  <a:gd name="T17" fmla="*/ 46 h 48"/>
                  <a:gd name="T18" fmla="*/ 3 w 3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8"/>
                  <a:gd name="T32" fmla="*/ 3 w 3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8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4" name="Line 640"/>
              <p:cNvSpPr>
                <a:spLocks noChangeShapeType="1"/>
              </p:cNvSpPr>
              <p:nvPr/>
            </p:nvSpPr>
            <p:spPr bwMode="auto">
              <a:xfrm>
                <a:off x="3750" y="23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5" name="Freeform 641"/>
              <p:cNvSpPr>
                <a:spLocks/>
              </p:cNvSpPr>
              <p:nvPr/>
            </p:nvSpPr>
            <p:spPr bwMode="auto">
              <a:xfrm>
                <a:off x="3749" y="2393"/>
                <a:ext cx="17" cy="1"/>
              </a:xfrm>
              <a:custGeom>
                <a:avLst/>
                <a:gdLst>
                  <a:gd name="T0" fmla="*/ 1 w 66"/>
                  <a:gd name="T1" fmla="*/ 0 h 1"/>
                  <a:gd name="T2" fmla="*/ 0 w 66"/>
                  <a:gd name="T3" fmla="*/ 0 h 1"/>
                  <a:gd name="T4" fmla="*/ 0 w 66"/>
                  <a:gd name="T5" fmla="*/ 1 h 1"/>
                  <a:gd name="T6" fmla="*/ 0 w 66"/>
                  <a:gd name="T7" fmla="*/ 1 h 1"/>
                  <a:gd name="T8" fmla="*/ 64 w 66"/>
                  <a:gd name="T9" fmla="*/ 1 h 1"/>
                  <a:gd name="T10" fmla="*/ 66 w 66"/>
                  <a:gd name="T11" fmla="*/ 1 h 1"/>
                  <a:gd name="T12" fmla="*/ 66 w 66"/>
                  <a:gd name="T13" fmla="*/ 1 h 1"/>
                  <a:gd name="T14" fmla="*/ 66 w 66"/>
                  <a:gd name="T15" fmla="*/ 0 h 1"/>
                  <a:gd name="T16" fmla="*/ 64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6" name="Line 642"/>
              <p:cNvSpPr>
                <a:spLocks noChangeShapeType="1"/>
              </p:cNvSpPr>
              <p:nvPr/>
            </p:nvSpPr>
            <p:spPr bwMode="auto">
              <a:xfrm>
                <a:off x="3766" y="23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7" name="Freeform 643"/>
              <p:cNvSpPr>
                <a:spLocks/>
              </p:cNvSpPr>
              <p:nvPr/>
            </p:nvSpPr>
            <p:spPr bwMode="auto">
              <a:xfrm>
                <a:off x="3765" y="2393"/>
                <a:ext cx="1" cy="11"/>
              </a:xfrm>
              <a:custGeom>
                <a:avLst/>
                <a:gdLst>
                  <a:gd name="T0" fmla="*/ 2 w 2"/>
                  <a:gd name="T1" fmla="*/ 1 h 48"/>
                  <a:gd name="T2" fmla="*/ 2 w 2"/>
                  <a:gd name="T3" fmla="*/ 0 h 48"/>
                  <a:gd name="T4" fmla="*/ 1 w 2"/>
                  <a:gd name="T5" fmla="*/ 0 h 48"/>
                  <a:gd name="T6" fmla="*/ 0 w 2"/>
                  <a:gd name="T7" fmla="*/ 0 h 48"/>
                  <a:gd name="T8" fmla="*/ 0 w 2"/>
                  <a:gd name="T9" fmla="*/ 46 h 48"/>
                  <a:gd name="T10" fmla="*/ 0 w 2"/>
                  <a:gd name="T11" fmla="*/ 48 h 48"/>
                  <a:gd name="T12" fmla="*/ 1 w 2"/>
                  <a:gd name="T13" fmla="*/ 48 h 48"/>
                  <a:gd name="T14" fmla="*/ 2 w 2"/>
                  <a:gd name="T15" fmla="*/ 48 h 48"/>
                  <a:gd name="T16" fmla="*/ 2 w 2"/>
                  <a:gd name="T17" fmla="*/ 48 h 48"/>
                  <a:gd name="T18" fmla="*/ 2 w 2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8"/>
                  <a:gd name="T32" fmla="*/ 2 w 2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8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8" name="Line 644"/>
              <p:cNvSpPr>
                <a:spLocks noChangeShapeType="1"/>
              </p:cNvSpPr>
              <p:nvPr/>
            </p:nvSpPr>
            <p:spPr bwMode="auto">
              <a:xfrm>
                <a:off x="3766" y="2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09" name="Freeform 645"/>
              <p:cNvSpPr>
                <a:spLocks/>
              </p:cNvSpPr>
              <p:nvPr/>
            </p:nvSpPr>
            <p:spPr bwMode="auto">
              <a:xfrm>
                <a:off x="3765" y="2404"/>
                <a:ext cx="64" cy="1"/>
              </a:xfrm>
              <a:custGeom>
                <a:avLst/>
                <a:gdLst>
                  <a:gd name="T0" fmla="*/ 1 w 255"/>
                  <a:gd name="T1" fmla="*/ 0 h 3"/>
                  <a:gd name="T2" fmla="*/ 0 w 255"/>
                  <a:gd name="T3" fmla="*/ 1 h 3"/>
                  <a:gd name="T4" fmla="*/ 0 w 255"/>
                  <a:gd name="T5" fmla="*/ 1 h 3"/>
                  <a:gd name="T6" fmla="*/ 0 w 255"/>
                  <a:gd name="T7" fmla="*/ 3 h 3"/>
                  <a:gd name="T8" fmla="*/ 253 w 255"/>
                  <a:gd name="T9" fmla="*/ 3 h 3"/>
                  <a:gd name="T10" fmla="*/ 255 w 255"/>
                  <a:gd name="T11" fmla="*/ 3 h 3"/>
                  <a:gd name="T12" fmla="*/ 255 w 255"/>
                  <a:gd name="T13" fmla="*/ 1 h 3"/>
                  <a:gd name="T14" fmla="*/ 255 w 255"/>
                  <a:gd name="T15" fmla="*/ 1 h 3"/>
                  <a:gd name="T16" fmla="*/ 254 w 255"/>
                  <a:gd name="T17" fmla="*/ 0 h 3"/>
                  <a:gd name="T18" fmla="*/ 1 w 25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3"/>
                  <a:gd name="T32" fmla="*/ 255 w 25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53" y="3"/>
                    </a:lnTo>
                    <a:lnTo>
                      <a:pt x="255" y="3"/>
                    </a:lnTo>
                    <a:lnTo>
                      <a:pt x="255" y="1"/>
                    </a:lnTo>
                    <a:lnTo>
                      <a:pt x="25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0" name="Line 646"/>
              <p:cNvSpPr>
                <a:spLocks noChangeShapeType="1"/>
              </p:cNvSpPr>
              <p:nvPr/>
            </p:nvSpPr>
            <p:spPr bwMode="auto">
              <a:xfrm>
                <a:off x="3829" y="2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1" name="Freeform 647"/>
              <p:cNvSpPr>
                <a:spLocks/>
              </p:cNvSpPr>
              <p:nvPr/>
            </p:nvSpPr>
            <p:spPr bwMode="auto">
              <a:xfrm>
                <a:off x="3829" y="2404"/>
                <a:ext cx="1" cy="23"/>
              </a:xfrm>
              <a:custGeom>
                <a:avLst/>
                <a:gdLst>
                  <a:gd name="T0" fmla="*/ 1 w 1"/>
                  <a:gd name="T1" fmla="*/ 1 h 93"/>
                  <a:gd name="T2" fmla="*/ 1 w 1"/>
                  <a:gd name="T3" fmla="*/ 1 h 93"/>
                  <a:gd name="T4" fmla="*/ 0 w 1"/>
                  <a:gd name="T5" fmla="*/ 0 h 93"/>
                  <a:gd name="T6" fmla="*/ 0 w 1"/>
                  <a:gd name="T7" fmla="*/ 1 h 93"/>
                  <a:gd name="T8" fmla="*/ 0 w 1"/>
                  <a:gd name="T9" fmla="*/ 93 h 93"/>
                  <a:gd name="T10" fmla="*/ 0 w 1"/>
                  <a:gd name="T11" fmla="*/ 93 h 93"/>
                  <a:gd name="T12" fmla="*/ 0 w 1"/>
                  <a:gd name="T13" fmla="*/ 93 h 93"/>
                  <a:gd name="T14" fmla="*/ 1 w 1"/>
                  <a:gd name="T15" fmla="*/ 93 h 93"/>
                  <a:gd name="T16" fmla="*/ 1 w 1"/>
                  <a:gd name="T17" fmla="*/ 93 h 93"/>
                  <a:gd name="T18" fmla="*/ 1 w 1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3"/>
                  <a:gd name="T32" fmla="*/ 1 w 1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3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2" name="Line 648"/>
              <p:cNvSpPr>
                <a:spLocks noChangeShapeType="1"/>
              </p:cNvSpPr>
              <p:nvPr/>
            </p:nvSpPr>
            <p:spPr bwMode="auto">
              <a:xfrm>
                <a:off x="3829" y="24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3" name="Freeform 649"/>
              <p:cNvSpPr>
                <a:spLocks/>
              </p:cNvSpPr>
              <p:nvPr/>
            </p:nvSpPr>
            <p:spPr bwMode="auto">
              <a:xfrm>
                <a:off x="3828" y="2426"/>
                <a:ext cx="48" cy="1"/>
              </a:xfrm>
              <a:custGeom>
                <a:avLst/>
                <a:gdLst>
                  <a:gd name="T0" fmla="*/ 1 w 192"/>
                  <a:gd name="T1" fmla="*/ 0 h 3"/>
                  <a:gd name="T2" fmla="*/ 1 w 192"/>
                  <a:gd name="T3" fmla="*/ 1 h 3"/>
                  <a:gd name="T4" fmla="*/ 0 w 192"/>
                  <a:gd name="T5" fmla="*/ 1 h 3"/>
                  <a:gd name="T6" fmla="*/ 1 w 192"/>
                  <a:gd name="T7" fmla="*/ 3 h 3"/>
                  <a:gd name="T8" fmla="*/ 190 w 192"/>
                  <a:gd name="T9" fmla="*/ 3 h 3"/>
                  <a:gd name="T10" fmla="*/ 192 w 192"/>
                  <a:gd name="T11" fmla="*/ 3 h 3"/>
                  <a:gd name="T12" fmla="*/ 192 w 192"/>
                  <a:gd name="T13" fmla="*/ 1 h 3"/>
                  <a:gd name="T14" fmla="*/ 192 w 192"/>
                  <a:gd name="T15" fmla="*/ 1 h 3"/>
                  <a:gd name="T16" fmla="*/ 190 w 192"/>
                  <a:gd name="T17" fmla="*/ 0 h 3"/>
                  <a:gd name="T18" fmla="*/ 1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90" y="3"/>
                    </a:lnTo>
                    <a:lnTo>
                      <a:pt x="192" y="3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4" name="Line 650"/>
              <p:cNvSpPr>
                <a:spLocks noChangeShapeType="1"/>
              </p:cNvSpPr>
              <p:nvPr/>
            </p:nvSpPr>
            <p:spPr bwMode="auto">
              <a:xfrm>
                <a:off x="3876" y="24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5" name="Freeform 651"/>
              <p:cNvSpPr>
                <a:spLocks/>
              </p:cNvSpPr>
              <p:nvPr/>
            </p:nvSpPr>
            <p:spPr bwMode="auto">
              <a:xfrm>
                <a:off x="3876" y="2426"/>
                <a:ext cx="1" cy="12"/>
              </a:xfrm>
              <a:custGeom>
                <a:avLst/>
                <a:gdLst>
                  <a:gd name="T0" fmla="*/ 2 w 2"/>
                  <a:gd name="T1" fmla="*/ 1 h 48"/>
                  <a:gd name="T2" fmla="*/ 2 w 2"/>
                  <a:gd name="T3" fmla="*/ 1 h 48"/>
                  <a:gd name="T4" fmla="*/ 2 w 2"/>
                  <a:gd name="T5" fmla="*/ 0 h 48"/>
                  <a:gd name="T6" fmla="*/ 0 w 2"/>
                  <a:gd name="T7" fmla="*/ 1 h 48"/>
                  <a:gd name="T8" fmla="*/ 0 w 2"/>
                  <a:gd name="T9" fmla="*/ 46 h 48"/>
                  <a:gd name="T10" fmla="*/ 0 w 2"/>
                  <a:gd name="T11" fmla="*/ 48 h 48"/>
                  <a:gd name="T12" fmla="*/ 2 w 2"/>
                  <a:gd name="T13" fmla="*/ 48 h 48"/>
                  <a:gd name="T14" fmla="*/ 2 w 2"/>
                  <a:gd name="T15" fmla="*/ 48 h 48"/>
                  <a:gd name="T16" fmla="*/ 2 w 2"/>
                  <a:gd name="T17" fmla="*/ 46 h 48"/>
                  <a:gd name="T18" fmla="*/ 2 w 2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8"/>
                  <a:gd name="T32" fmla="*/ 2 w 2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8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6" name="Line 652"/>
              <p:cNvSpPr>
                <a:spLocks noChangeShapeType="1"/>
              </p:cNvSpPr>
              <p:nvPr/>
            </p:nvSpPr>
            <p:spPr bwMode="auto">
              <a:xfrm>
                <a:off x="3876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7" name="Freeform 653"/>
              <p:cNvSpPr>
                <a:spLocks/>
              </p:cNvSpPr>
              <p:nvPr/>
            </p:nvSpPr>
            <p:spPr bwMode="auto">
              <a:xfrm>
                <a:off x="3876" y="2438"/>
                <a:ext cx="17" cy="1"/>
              </a:xfrm>
              <a:custGeom>
                <a:avLst/>
                <a:gdLst>
                  <a:gd name="T0" fmla="*/ 2 w 67"/>
                  <a:gd name="T1" fmla="*/ 0 h 2"/>
                  <a:gd name="T2" fmla="*/ 0 w 67"/>
                  <a:gd name="T3" fmla="*/ 0 h 2"/>
                  <a:gd name="T4" fmla="*/ 0 w 67"/>
                  <a:gd name="T5" fmla="*/ 0 h 2"/>
                  <a:gd name="T6" fmla="*/ 0 w 67"/>
                  <a:gd name="T7" fmla="*/ 2 h 2"/>
                  <a:gd name="T8" fmla="*/ 64 w 67"/>
                  <a:gd name="T9" fmla="*/ 2 h 2"/>
                  <a:gd name="T10" fmla="*/ 65 w 67"/>
                  <a:gd name="T11" fmla="*/ 2 h 2"/>
                  <a:gd name="T12" fmla="*/ 67 w 67"/>
                  <a:gd name="T13" fmla="*/ 0 h 2"/>
                  <a:gd name="T14" fmla="*/ 65 w 67"/>
                  <a:gd name="T15" fmla="*/ 0 h 2"/>
                  <a:gd name="T16" fmla="*/ 64 w 67"/>
                  <a:gd name="T17" fmla="*/ 0 h 2"/>
                  <a:gd name="T18" fmla="*/ 2 w 6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"/>
                  <a:gd name="T32" fmla="*/ 67 w 6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8" name="Line 654"/>
              <p:cNvSpPr>
                <a:spLocks noChangeShapeType="1"/>
              </p:cNvSpPr>
              <p:nvPr/>
            </p:nvSpPr>
            <p:spPr bwMode="auto">
              <a:xfrm>
                <a:off x="3893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19" name="Freeform 655"/>
              <p:cNvSpPr>
                <a:spLocks/>
              </p:cNvSpPr>
              <p:nvPr/>
            </p:nvSpPr>
            <p:spPr bwMode="auto">
              <a:xfrm>
                <a:off x="3892" y="2438"/>
                <a:ext cx="1" cy="11"/>
              </a:xfrm>
              <a:custGeom>
                <a:avLst/>
                <a:gdLst>
                  <a:gd name="T0" fmla="*/ 3 w 3"/>
                  <a:gd name="T1" fmla="*/ 0 h 47"/>
                  <a:gd name="T2" fmla="*/ 1 w 3"/>
                  <a:gd name="T3" fmla="*/ 0 h 47"/>
                  <a:gd name="T4" fmla="*/ 1 w 3"/>
                  <a:gd name="T5" fmla="*/ 0 h 47"/>
                  <a:gd name="T6" fmla="*/ 0 w 3"/>
                  <a:gd name="T7" fmla="*/ 0 h 47"/>
                  <a:gd name="T8" fmla="*/ 0 w 3"/>
                  <a:gd name="T9" fmla="*/ 45 h 47"/>
                  <a:gd name="T10" fmla="*/ 0 w 3"/>
                  <a:gd name="T11" fmla="*/ 47 h 47"/>
                  <a:gd name="T12" fmla="*/ 1 w 3"/>
                  <a:gd name="T13" fmla="*/ 47 h 47"/>
                  <a:gd name="T14" fmla="*/ 1 w 3"/>
                  <a:gd name="T15" fmla="*/ 47 h 47"/>
                  <a:gd name="T16" fmla="*/ 3 w 3"/>
                  <a:gd name="T17" fmla="*/ 47 h 47"/>
                  <a:gd name="T18" fmla="*/ 3 w 3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7"/>
                  <a:gd name="T32" fmla="*/ 3 w 3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7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0" name="Line 656"/>
              <p:cNvSpPr>
                <a:spLocks noChangeShapeType="1"/>
              </p:cNvSpPr>
              <p:nvPr/>
            </p:nvSpPr>
            <p:spPr bwMode="auto">
              <a:xfrm>
                <a:off x="3892" y="2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1" name="Freeform 657"/>
              <p:cNvSpPr>
                <a:spLocks/>
              </p:cNvSpPr>
              <p:nvPr/>
            </p:nvSpPr>
            <p:spPr bwMode="auto">
              <a:xfrm>
                <a:off x="3892" y="2449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2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0 h 2"/>
                  <a:gd name="T16" fmla="*/ 64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2" name="Line 658"/>
              <p:cNvSpPr>
                <a:spLocks noChangeShapeType="1"/>
              </p:cNvSpPr>
              <p:nvPr/>
            </p:nvSpPr>
            <p:spPr bwMode="auto">
              <a:xfrm>
                <a:off x="3908" y="2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3" name="Freeform 659"/>
              <p:cNvSpPr>
                <a:spLocks/>
              </p:cNvSpPr>
              <p:nvPr/>
            </p:nvSpPr>
            <p:spPr bwMode="auto">
              <a:xfrm>
                <a:off x="3908" y="2449"/>
                <a:ext cx="16" cy="1"/>
              </a:xfrm>
              <a:custGeom>
                <a:avLst/>
                <a:gdLst>
                  <a:gd name="T0" fmla="*/ 0 w 64"/>
                  <a:gd name="T1" fmla="*/ 0 h 2"/>
                  <a:gd name="T2" fmla="*/ 0 w 64"/>
                  <a:gd name="T3" fmla="*/ 0 h 2"/>
                  <a:gd name="T4" fmla="*/ 0 w 64"/>
                  <a:gd name="T5" fmla="*/ 2 h 2"/>
                  <a:gd name="T6" fmla="*/ 0 w 64"/>
                  <a:gd name="T7" fmla="*/ 2 h 2"/>
                  <a:gd name="T8" fmla="*/ 63 w 64"/>
                  <a:gd name="T9" fmla="*/ 2 h 2"/>
                  <a:gd name="T10" fmla="*/ 64 w 64"/>
                  <a:gd name="T11" fmla="*/ 2 h 2"/>
                  <a:gd name="T12" fmla="*/ 64 w 64"/>
                  <a:gd name="T13" fmla="*/ 2 h 2"/>
                  <a:gd name="T14" fmla="*/ 64 w 64"/>
                  <a:gd name="T15" fmla="*/ 0 h 2"/>
                  <a:gd name="T16" fmla="*/ 63 w 64"/>
                  <a:gd name="T17" fmla="*/ 0 h 2"/>
                  <a:gd name="T18" fmla="*/ 0 w 6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"/>
                  <a:gd name="T32" fmla="*/ 64 w 6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4" name="Line 660"/>
              <p:cNvSpPr>
                <a:spLocks noChangeShapeType="1"/>
              </p:cNvSpPr>
              <p:nvPr/>
            </p:nvSpPr>
            <p:spPr bwMode="auto">
              <a:xfrm>
                <a:off x="3924" y="2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5" name="Freeform 661"/>
              <p:cNvSpPr>
                <a:spLocks/>
              </p:cNvSpPr>
              <p:nvPr/>
            </p:nvSpPr>
            <p:spPr bwMode="auto">
              <a:xfrm>
                <a:off x="3924" y="2449"/>
                <a:ext cx="63" cy="1"/>
              </a:xfrm>
              <a:custGeom>
                <a:avLst/>
                <a:gdLst>
                  <a:gd name="T0" fmla="*/ 0 w 254"/>
                  <a:gd name="T1" fmla="*/ 0 h 2"/>
                  <a:gd name="T2" fmla="*/ 0 w 254"/>
                  <a:gd name="T3" fmla="*/ 0 h 2"/>
                  <a:gd name="T4" fmla="*/ 0 w 254"/>
                  <a:gd name="T5" fmla="*/ 2 h 2"/>
                  <a:gd name="T6" fmla="*/ 0 w 254"/>
                  <a:gd name="T7" fmla="*/ 2 h 2"/>
                  <a:gd name="T8" fmla="*/ 253 w 254"/>
                  <a:gd name="T9" fmla="*/ 2 h 2"/>
                  <a:gd name="T10" fmla="*/ 254 w 254"/>
                  <a:gd name="T11" fmla="*/ 2 h 2"/>
                  <a:gd name="T12" fmla="*/ 254 w 254"/>
                  <a:gd name="T13" fmla="*/ 2 h 2"/>
                  <a:gd name="T14" fmla="*/ 254 w 254"/>
                  <a:gd name="T15" fmla="*/ 0 h 2"/>
                  <a:gd name="T16" fmla="*/ 254 w 254"/>
                  <a:gd name="T17" fmla="*/ 0 h 2"/>
                  <a:gd name="T18" fmla="*/ 0 w 25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4"/>
                  <a:gd name="T31" fmla="*/ 0 h 2"/>
                  <a:gd name="T32" fmla="*/ 254 w 25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53" y="2"/>
                    </a:lnTo>
                    <a:lnTo>
                      <a:pt x="254" y="2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6" name="Line 662"/>
              <p:cNvSpPr>
                <a:spLocks noChangeShapeType="1"/>
              </p:cNvSpPr>
              <p:nvPr/>
            </p:nvSpPr>
            <p:spPr bwMode="auto">
              <a:xfrm>
                <a:off x="3987" y="2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7" name="Freeform 663"/>
              <p:cNvSpPr>
                <a:spLocks/>
              </p:cNvSpPr>
              <p:nvPr/>
            </p:nvSpPr>
            <p:spPr bwMode="auto">
              <a:xfrm>
                <a:off x="3987" y="2449"/>
                <a:ext cx="1" cy="12"/>
              </a:xfrm>
              <a:custGeom>
                <a:avLst/>
                <a:gdLst>
                  <a:gd name="T0" fmla="*/ 0 w 1"/>
                  <a:gd name="T1" fmla="*/ 2 h 48"/>
                  <a:gd name="T2" fmla="*/ 0 w 1"/>
                  <a:gd name="T3" fmla="*/ 0 h 48"/>
                  <a:gd name="T4" fmla="*/ 0 w 1"/>
                  <a:gd name="T5" fmla="*/ 0 h 48"/>
                  <a:gd name="T6" fmla="*/ 0 w 1"/>
                  <a:gd name="T7" fmla="*/ 0 h 48"/>
                  <a:gd name="T8" fmla="*/ 0 w 1"/>
                  <a:gd name="T9" fmla="*/ 47 h 48"/>
                  <a:gd name="T10" fmla="*/ 0 w 1"/>
                  <a:gd name="T11" fmla="*/ 48 h 48"/>
                  <a:gd name="T12" fmla="*/ 0 w 1"/>
                  <a:gd name="T13" fmla="*/ 48 h 48"/>
                  <a:gd name="T14" fmla="*/ 0 w 1"/>
                  <a:gd name="T15" fmla="*/ 48 h 48"/>
                  <a:gd name="T16" fmla="*/ 0 w 1"/>
                  <a:gd name="T17" fmla="*/ 48 h 48"/>
                  <a:gd name="T18" fmla="*/ 0 w 1"/>
                  <a:gd name="T19" fmla="*/ 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8"/>
                  <a:gd name="T32" fmla="*/ 1 w 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8">
                    <a:moveTo>
                      <a:pt x="0" y="2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8" name="Line 664"/>
              <p:cNvSpPr>
                <a:spLocks noChangeShapeType="1"/>
              </p:cNvSpPr>
              <p:nvPr/>
            </p:nvSpPr>
            <p:spPr bwMode="auto">
              <a:xfrm>
                <a:off x="3987" y="24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29" name="Freeform 665"/>
              <p:cNvSpPr>
                <a:spLocks/>
              </p:cNvSpPr>
              <p:nvPr/>
            </p:nvSpPr>
            <p:spPr bwMode="auto">
              <a:xfrm>
                <a:off x="3987" y="2460"/>
                <a:ext cx="16" cy="1"/>
              </a:xfrm>
              <a:custGeom>
                <a:avLst/>
                <a:gdLst>
                  <a:gd name="T0" fmla="*/ 1 w 65"/>
                  <a:gd name="T1" fmla="*/ 0 h 3"/>
                  <a:gd name="T2" fmla="*/ 1 w 65"/>
                  <a:gd name="T3" fmla="*/ 0 h 3"/>
                  <a:gd name="T4" fmla="*/ 0 w 65"/>
                  <a:gd name="T5" fmla="*/ 2 h 3"/>
                  <a:gd name="T6" fmla="*/ 1 w 65"/>
                  <a:gd name="T7" fmla="*/ 3 h 3"/>
                  <a:gd name="T8" fmla="*/ 64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0 h 3"/>
                  <a:gd name="T16" fmla="*/ 64 w 65"/>
                  <a:gd name="T17" fmla="*/ 0 h 3"/>
                  <a:gd name="T18" fmla="*/ 1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0" name="Line 666"/>
              <p:cNvSpPr>
                <a:spLocks noChangeShapeType="1"/>
              </p:cNvSpPr>
              <p:nvPr/>
            </p:nvSpPr>
            <p:spPr bwMode="auto">
              <a:xfrm>
                <a:off x="4003" y="2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1" name="Freeform 667"/>
              <p:cNvSpPr>
                <a:spLocks/>
              </p:cNvSpPr>
              <p:nvPr/>
            </p:nvSpPr>
            <p:spPr bwMode="auto">
              <a:xfrm>
                <a:off x="4003" y="2460"/>
                <a:ext cx="1" cy="13"/>
              </a:xfrm>
              <a:custGeom>
                <a:avLst/>
                <a:gdLst>
                  <a:gd name="T0" fmla="*/ 1 w 1"/>
                  <a:gd name="T1" fmla="*/ 2 h 49"/>
                  <a:gd name="T2" fmla="*/ 1 w 1"/>
                  <a:gd name="T3" fmla="*/ 0 h 49"/>
                  <a:gd name="T4" fmla="*/ 1 w 1"/>
                  <a:gd name="T5" fmla="*/ 0 h 49"/>
                  <a:gd name="T6" fmla="*/ 0 w 1"/>
                  <a:gd name="T7" fmla="*/ 0 h 49"/>
                  <a:gd name="T8" fmla="*/ 0 w 1"/>
                  <a:gd name="T9" fmla="*/ 47 h 49"/>
                  <a:gd name="T10" fmla="*/ 0 w 1"/>
                  <a:gd name="T11" fmla="*/ 48 h 49"/>
                  <a:gd name="T12" fmla="*/ 1 w 1"/>
                  <a:gd name="T13" fmla="*/ 49 h 49"/>
                  <a:gd name="T14" fmla="*/ 1 w 1"/>
                  <a:gd name="T15" fmla="*/ 48 h 49"/>
                  <a:gd name="T16" fmla="*/ 1 w 1"/>
                  <a:gd name="T17" fmla="*/ 48 h 49"/>
                  <a:gd name="T18" fmla="*/ 1 w 1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9"/>
                  <a:gd name="T32" fmla="*/ 1 w 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9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2" name="Line 668"/>
              <p:cNvSpPr>
                <a:spLocks noChangeShapeType="1"/>
              </p:cNvSpPr>
              <p:nvPr/>
            </p:nvSpPr>
            <p:spPr bwMode="auto">
              <a:xfrm>
                <a:off x="4003" y="24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3" name="Freeform 669"/>
              <p:cNvSpPr>
                <a:spLocks/>
              </p:cNvSpPr>
              <p:nvPr/>
            </p:nvSpPr>
            <p:spPr bwMode="auto">
              <a:xfrm>
                <a:off x="4003" y="2472"/>
                <a:ext cx="16" cy="1"/>
              </a:xfrm>
              <a:custGeom>
                <a:avLst/>
                <a:gdLst>
                  <a:gd name="T0" fmla="*/ 1 w 66"/>
                  <a:gd name="T1" fmla="*/ 0 h 1"/>
                  <a:gd name="T2" fmla="*/ 0 w 66"/>
                  <a:gd name="T3" fmla="*/ 0 h 1"/>
                  <a:gd name="T4" fmla="*/ 0 w 66"/>
                  <a:gd name="T5" fmla="*/ 1 h 1"/>
                  <a:gd name="T6" fmla="*/ 0 w 66"/>
                  <a:gd name="T7" fmla="*/ 1 h 1"/>
                  <a:gd name="T8" fmla="*/ 62 w 66"/>
                  <a:gd name="T9" fmla="*/ 1 h 1"/>
                  <a:gd name="T10" fmla="*/ 65 w 66"/>
                  <a:gd name="T11" fmla="*/ 1 h 1"/>
                  <a:gd name="T12" fmla="*/ 66 w 66"/>
                  <a:gd name="T13" fmla="*/ 1 h 1"/>
                  <a:gd name="T14" fmla="*/ 65 w 66"/>
                  <a:gd name="T15" fmla="*/ 0 h 1"/>
                  <a:gd name="T16" fmla="*/ 63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4" name="Line 670"/>
              <p:cNvSpPr>
                <a:spLocks noChangeShapeType="1"/>
              </p:cNvSpPr>
              <p:nvPr/>
            </p:nvSpPr>
            <p:spPr bwMode="auto">
              <a:xfrm>
                <a:off x="4019" y="24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5" name="Freeform 671"/>
              <p:cNvSpPr>
                <a:spLocks/>
              </p:cNvSpPr>
              <p:nvPr/>
            </p:nvSpPr>
            <p:spPr bwMode="auto">
              <a:xfrm>
                <a:off x="4019" y="2472"/>
                <a:ext cx="1" cy="12"/>
              </a:xfrm>
              <a:custGeom>
                <a:avLst/>
                <a:gdLst>
                  <a:gd name="T0" fmla="*/ 3 w 3"/>
                  <a:gd name="T1" fmla="*/ 1 h 47"/>
                  <a:gd name="T2" fmla="*/ 2 w 3"/>
                  <a:gd name="T3" fmla="*/ 0 h 47"/>
                  <a:gd name="T4" fmla="*/ 2 w 3"/>
                  <a:gd name="T5" fmla="*/ 0 h 47"/>
                  <a:gd name="T6" fmla="*/ 0 w 3"/>
                  <a:gd name="T7" fmla="*/ 0 h 47"/>
                  <a:gd name="T8" fmla="*/ 0 w 3"/>
                  <a:gd name="T9" fmla="*/ 46 h 47"/>
                  <a:gd name="T10" fmla="*/ 0 w 3"/>
                  <a:gd name="T11" fmla="*/ 47 h 47"/>
                  <a:gd name="T12" fmla="*/ 2 w 3"/>
                  <a:gd name="T13" fmla="*/ 47 h 47"/>
                  <a:gd name="T14" fmla="*/ 2 w 3"/>
                  <a:gd name="T15" fmla="*/ 47 h 47"/>
                  <a:gd name="T16" fmla="*/ 3 w 3"/>
                  <a:gd name="T17" fmla="*/ 47 h 47"/>
                  <a:gd name="T18" fmla="*/ 3 w 3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7"/>
                  <a:gd name="T32" fmla="*/ 3 w 3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7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6" name="Line 672"/>
              <p:cNvSpPr>
                <a:spLocks noChangeShapeType="1"/>
              </p:cNvSpPr>
              <p:nvPr/>
            </p:nvSpPr>
            <p:spPr bwMode="auto">
              <a:xfrm>
                <a:off x="4019" y="2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7" name="Freeform 673"/>
              <p:cNvSpPr>
                <a:spLocks/>
              </p:cNvSpPr>
              <p:nvPr/>
            </p:nvSpPr>
            <p:spPr bwMode="auto">
              <a:xfrm>
                <a:off x="4019" y="2483"/>
                <a:ext cx="80" cy="1"/>
              </a:xfrm>
              <a:custGeom>
                <a:avLst/>
                <a:gdLst>
                  <a:gd name="T0" fmla="*/ 2 w 319"/>
                  <a:gd name="T1" fmla="*/ 0 h 1"/>
                  <a:gd name="T2" fmla="*/ 0 w 319"/>
                  <a:gd name="T3" fmla="*/ 0 h 1"/>
                  <a:gd name="T4" fmla="*/ 0 w 319"/>
                  <a:gd name="T5" fmla="*/ 0 h 1"/>
                  <a:gd name="T6" fmla="*/ 0 w 319"/>
                  <a:gd name="T7" fmla="*/ 1 h 1"/>
                  <a:gd name="T8" fmla="*/ 317 w 319"/>
                  <a:gd name="T9" fmla="*/ 1 h 1"/>
                  <a:gd name="T10" fmla="*/ 319 w 319"/>
                  <a:gd name="T11" fmla="*/ 1 h 1"/>
                  <a:gd name="T12" fmla="*/ 319 w 319"/>
                  <a:gd name="T13" fmla="*/ 0 h 1"/>
                  <a:gd name="T14" fmla="*/ 319 w 319"/>
                  <a:gd name="T15" fmla="*/ 0 h 1"/>
                  <a:gd name="T16" fmla="*/ 318 w 319"/>
                  <a:gd name="T17" fmla="*/ 0 h 1"/>
                  <a:gd name="T18" fmla="*/ 2 w 319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"/>
                  <a:gd name="T31" fmla="*/ 0 h 1"/>
                  <a:gd name="T32" fmla="*/ 319 w 31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17" y="1"/>
                    </a:lnTo>
                    <a:lnTo>
                      <a:pt x="319" y="1"/>
                    </a:lnTo>
                    <a:lnTo>
                      <a:pt x="319" y="0"/>
                    </a:lnTo>
                    <a:lnTo>
                      <a:pt x="31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8" name="Line 674"/>
              <p:cNvSpPr>
                <a:spLocks noChangeShapeType="1"/>
              </p:cNvSpPr>
              <p:nvPr/>
            </p:nvSpPr>
            <p:spPr bwMode="auto">
              <a:xfrm>
                <a:off x="4098" y="2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39" name="Freeform 675"/>
              <p:cNvSpPr>
                <a:spLocks/>
              </p:cNvSpPr>
              <p:nvPr/>
            </p:nvSpPr>
            <p:spPr bwMode="auto">
              <a:xfrm>
                <a:off x="4098" y="2483"/>
                <a:ext cx="32" cy="1"/>
              </a:xfrm>
              <a:custGeom>
                <a:avLst/>
                <a:gdLst>
                  <a:gd name="T0" fmla="*/ 1 w 128"/>
                  <a:gd name="T1" fmla="*/ 0 h 1"/>
                  <a:gd name="T2" fmla="*/ 0 w 128"/>
                  <a:gd name="T3" fmla="*/ 0 h 1"/>
                  <a:gd name="T4" fmla="*/ 0 w 128"/>
                  <a:gd name="T5" fmla="*/ 0 h 1"/>
                  <a:gd name="T6" fmla="*/ 0 w 128"/>
                  <a:gd name="T7" fmla="*/ 1 h 1"/>
                  <a:gd name="T8" fmla="*/ 127 w 128"/>
                  <a:gd name="T9" fmla="*/ 1 h 1"/>
                  <a:gd name="T10" fmla="*/ 128 w 128"/>
                  <a:gd name="T11" fmla="*/ 1 h 1"/>
                  <a:gd name="T12" fmla="*/ 128 w 128"/>
                  <a:gd name="T13" fmla="*/ 0 h 1"/>
                  <a:gd name="T14" fmla="*/ 128 w 128"/>
                  <a:gd name="T15" fmla="*/ 0 h 1"/>
                  <a:gd name="T16" fmla="*/ 128 w 128"/>
                  <a:gd name="T17" fmla="*/ 0 h 1"/>
                  <a:gd name="T18" fmla="*/ 1 w 12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1"/>
                  <a:gd name="T32" fmla="*/ 128 w 128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0" name="Line 676"/>
              <p:cNvSpPr>
                <a:spLocks noChangeShapeType="1"/>
              </p:cNvSpPr>
              <p:nvPr/>
            </p:nvSpPr>
            <p:spPr bwMode="auto">
              <a:xfrm>
                <a:off x="4130" y="2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1" name="Freeform 677"/>
              <p:cNvSpPr>
                <a:spLocks/>
              </p:cNvSpPr>
              <p:nvPr/>
            </p:nvSpPr>
            <p:spPr bwMode="auto">
              <a:xfrm>
                <a:off x="4130" y="2483"/>
                <a:ext cx="1" cy="24"/>
              </a:xfrm>
              <a:custGeom>
                <a:avLst/>
                <a:gdLst>
                  <a:gd name="T0" fmla="*/ 1 w 1"/>
                  <a:gd name="T1" fmla="*/ 0 h 94"/>
                  <a:gd name="T2" fmla="*/ 1 w 1"/>
                  <a:gd name="T3" fmla="*/ 0 h 94"/>
                  <a:gd name="T4" fmla="*/ 1 w 1"/>
                  <a:gd name="T5" fmla="*/ 0 h 94"/>
                  <a:gd name="T6" fmla="*/ 0 w 1"/>
                  <a:gd name="T7" fmla="*/ 0 h 94"/>
                  <a:gd name="T8" fmla="*/ 0 w 1"/>
                  <a:gd name="T9" fmla="*/ 94 h 94"/>
                  <a:gd name="T10" fmla="*/ 0 w 1"/>
                  <a:gd name="T11" fmla="*/ 94 h 94"/>
                  <a:gd name="T12" fmla="*/ 1 w 1"/>
                  <a:gd name="T13" fmla="*/ 94 h 94"/>
                  <a:gd name="T14" fmla="*/ 1 w 1"/>
                  <a:gd name="T15" fmla="*/ 94 h 94"/>
                  <a:gd name="T16" fmla="*/ 1 w 1"/>
                  <a:gd name="T17" fmla="*/ 94 h 94"/>
                  <a:gd name="T18" fmla="*/ 1 w 1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4"/>
                  <a:gd name="T32" fmla="*/ 1 w 1"/>
                  <a:gd name="T33" fmla="*/ 94 h 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2" name="Line 678"/>
              <p:cNvSpPr>
                <a:spLocks noChangeShapeType="1"/>
              </p:cNvSpPr>
              <p:nvPr/>
            </p:nvSpPr>
            <p:spPr bwMode="auto">
              <a:xfrm>
                <a:off x="4130" y="2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3" name="Freeform 679"/>
              <p:cNvSpPr>
                <a:spLocks/>
              </p:cNvSpPr>
              <p:nvPr/>
            </p:nvSpPr>
            <p:spPr bwMode="auto">
              <a:xfrm>
                <a:off x="4130" y="2506"/>
                <a:ext cx="32" cy="1"/>
              </a:xfrm>
              <a:custGeom>
                <a:avLst/>
                <a:gdLst>
                  <a:gd name="T0" fmla="*/ 1 w 128"/>
                  <a:gd name="T1" fmla="*/ 0 h 3"/>
                  <a:gd name="T2" fmla="*/ 0 w 128"/>
                  <a:gd name="T3" fmla="*/ 2 h 3"/>
                  <a:gd name="T4" fmla="*/ 0 w 128"/>
                  <a:gd name="T5" fmla="*/ 2 h 3"/>
                  <a:gd name="T6" fmla="*/ 0 w 128"/>
                  <a:gd name="T7" fmla="*/ 3 h 3"/>
                  <a:gd name="T8" fmla="*/ 127 w 128"/>
                  <a:gd name="T9" fmla="*/ 3 h 3"/>
                  <a:gd name="T10" fmla="*/ 128 w 128"/>
                  <a:gd name="T11" fmla="*/ 3 h 3"/>
                  <a:gd name="T12" fmla="*/ 128 w 128"/>
                  <a:gd name="T13" fmla="*/ 2 h 3"/>
                  <a:gd name="T14" fmla="*/ 128 w 128"/>
                  <a:gd name="T15" fmla="*/ 2 h 3"/>
                  <a:gd name="T16" fmla="*/ 127 w 128"/>
                  <a:gd name="T17" fmla="*/ 0 h 3"/>
                  <a:gd name="T18" fmla="*/ 1 w 12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3"/>
                  <a:gd name="T32" fmla="*/ 128 w 1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28" y="2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4" name="Line 680"/>
              <p:cNvSpPr>
                <a:spLocks noChangeShapeType="1"/>
              </p:cNvSpPr>
              <p:nvPr/>
            </p:nvSpPr>
            <p:spPr bwMode="auto">
              <a:xfrm>
                <a:off x="4161" y="2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5" name="Freeform 681"/>
              <p:cNvSpPr>
                <a:spLocks/>
              </p:cNvSpPr>
              <p:nvPr/>
            </p:nvSpPr>
            <p:spPr bwMode="auto">
              <a:xfrm>
                <a:off x="4161" y="2506"/>
                <a:ext cx="33" cy="1"/>
              </a:xfrm>
              <a:custGeom>
                <a:avLst/>
                <a:gdLst>
                  <a:gd name="T0" fmla="*/ 0 w 128"/>
                  <a:gd name="T1" fmla="*/ 0 h 3"/>
                  <a:gd name="T2" fmla="*/ 0 w 128"/>
                  <a:gd name="T3" fmla="*/ 2 h 3"/>
                  <a:gd name="T4" fmla="*/ 0 w 128"/>
                  <a:gd name="T5" fmla="*/ 2 h 3"/>
                  <a:gd name="T6" fmla="*/ 0 w 128"/>
                  <a:gd name="T7" fmla="*/ 3 h 3"/>
                  <a:gd name="T8" fmla="*/ 127 w 128"/>
                  <a:gd name="T9" fmla="*/ 3 h 3"/>
                  <a:gd name="T10" fmla="*/ 127 w 128"/>
                  <a:gd name="T11" fmla="*/ 3 h 3"/>
                  <a:gd name="T12" fmla="*/ 128 w 128"/>
                  <a:gd name="T13" fmla="*/ 2 h 3"/>
                  <a:gd name="T14" fmla="*/ 127 w 128"/>
                  <a:gd name="T15" fmla="*/ 2 h 3"/>
                  <a:gd name="T16" fmla="*/ 127 w 128"/>
                  <a:gd name="T17" fmla="*/ 0 h 3"/>
                  <a:gd name="T18" fmla="*/ 0 w 12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3"/>
                  <a:gd name="T32" fmla="*/ 128 w 1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27" y="3"/>
                    </a:lnTo>
                    <a:lnTo>
                      <a:pt x="128" y="2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6" name="Line 682"/>
              <p:cNvSpPr>
                <a:spLocks noChangeShapeType="1"/>
              </p:cNvSpPr>
              <p:nvPr/>
            </p:nvSpPr>
            <p:spPr bwMode="auto">
              <a:xfrm>
                <a:off x="4193" y="2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7" name="Freeform 683"/>
              <p:cNvSpPr>
                <a:spLocks/>
              </p:cNvSpPr>
              <p:nvPr/>
            </p:nvSpPr>
            <p:spPr bwMode="auto">
              <a:xfrm>
                <a:off x="4193" y="2506"/>
                <a:ext cx="17" cy="1"/>
              </a:xfrm>
              <a:custGeom>
                <a:avLst/>
                <a:gdLst>
                  <a:gd name="T0" fmla="*/ 0 w 65"/>
                  <a:gd name="T1" fmla="*/ 0 h 3"/>
                  <a:gd name="T2" fmla="*/ 0 w 65"/>
                  <a:gd name="T3" fmla="*/ 2 h 3"/>
                  <a:gd name="T4" fmla="*/ 0 w 65"/>
                  <a:gd name="T5" fmla="*/ 2 h 3"/>
                  <a:gd name="T6" fmla="*/ 0 w 65"/>
                  <a:gd name="T7" fmla="*/ 3 h 3"/>
                  <a:gd name="T8" fmla="*/ 62 w 65"/>
                  <a:gd name="T9" fmla="*/ 3 h 3"/>
                  <a:gd name="T10" fmla="*/ 65 w 65"/>
                  <a:gd name="T11" fmla="*/ 3 h 3"/>
                  <a:gd name="T12" fmla="*/ 65 w 65"/>
                  <a:gd name="T13" fmla="*/ 2 h 3"/>
                  <a:gd name="T14" fmla="*/ 65 w 65"/>
                  <a:gd name="T15" fmla="*/ 2 h 3"/>
                  <a:gd name="T16" fmla="*/ 64 w 65"/>
                  <a:gd name="T17" fmla="*/ 0 h 3"/>
                  <a:gd name="T18" fmla="*/ 0 w 6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"/>
                  <a:gd name="T32" fmla="*/ 65 w 6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8" name="Line 684"/>
              <p:cNvSpPr>
                <a:spLocks noChangeShapeType="1"/>
              </p:cNvSpPr>
              <p:nvPr/>
            </p:nvSpPr>
            <p:spPr bwMode="auto">
              <a:xfrm>
                <a:off x="4210" y="25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49" name="Freeform 685"/>
              <p:cNvSpPr>
                <a:spLocks/>
              </p:cNvSpPr>
              <p:nvPr/>
            </p:nvSpPr>
            <p:spPr bwMode="auto">
              <a:xfrm>
                <a:off x="4209" y="2506"/>
                <a:ext cx="1" cy="13"/>
              </a:xfrm>
              <a:custGeom>
                <a:avLst/>
                <a:gdLst>
                  <a:gd name="T0" fmla="*/ 3 w 3"/>
                  <a:gd name="T1" fmla="*/ 2 h 49"/>
                  <a:gd name="T2" fmla="*/ 3 w 3"/>
                  <a:gd name="T3" fmla="*/ 2 h 49"/>
                  <a:gd name="T4" fmla="*/ 2 w 3"/>
                  <a:gd name="T5" fmla="*/ 0 h 49"/>
                  <a:gd name="T6" fmla="*/ 0 w 3"/>
                  <a:gd name="T7" fmla="*/ 2 h 49"/>
                  <a:gd name="T8" fmla="*/ 0 w 3"/>
                  <a:gd name="T9" fmla="*/ 48 h 49"/>
                  <a:gd name="T10" fmla="*/ 0 w 3"/>
                  <a:gd name="T11" fmla="*/ 49 h 49"/>
                  <a:gd name="T12" fmla="*/ 2 w 3"/>
                  <a:gd name="T13" fmla="*/ 49 h 49"/>
                  <a:gd name="T14" fmla="*/ 3 w 3"/>
                  <a:gd name="T15" fmla="*/ 49 h 49"/>
                  <a:gd name="T16" fmla="*/ 3 w 3"/>
                  <a:gd name="T17" fmla="*/ 48 h 49"/>
                  <a:gd name="T18" fmla="*/ 3 w 3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9"/>
                  <a:gd name="T32" fmla="*/ 3 w 3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9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0" name="Line 686"/>
              <p:cNvSpPr>
                <a:spLocks noChangeShapeType="1"/>
              </p:cNvSpPr>
              <p:nvPr/>
            </p:nvSpPr>
            <p:spPr bwMode="auto">
              <a:xfrm>
                <a:off x="4209" y="2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1" name="Freeform 687"/>
              <p:cNvSpPr>
                <a:spLocks/>
              </p:cNvSpPr>
              <p:nvPr/>
            </p:nvSpPr>
            <p:spPr bwMode="auto">
              <a:xfrm>
                <a:off x="4209" y="2518"/>
                <a:ext cx="32" cy="1"/>
              </a:xfrm>
              <a:custGeom>
                <a:avLst/>
                <a:gdLst>
                  <a:gd name="T0" fmla="*/ 2 w 129"/>
                  <a:gd name="T1" fmla="*/ 0 h 2"/>
                  <a:gd name="T2" fmla="*/ 0 w 129"/>
                  <a:gd name="T3" fmla="*/ 0 h 2"/>
                  <a:gd name="T4" fmla="*/ 0 w 129"/>
                  <a:gd name="T5" fmla="*/ 1 h 2"/>
                  <a:gd name="T6" fmla="*/ 0 w 129"/>
                  <a:gd name="T7" fmla="*/ 2 h 2"/>
                  <a:gd name="T8" fmla="*/ 128 w 129"/>
                  <a:gd name="T9" fmla="*/ 2 h 2"/>
                  <a:gd name="T10" fmla="*/ 129 w 129"/>
                  <a:gd name="T11" fmla="*/ 2 h 2"/>
                  <a:gd name="T12" fmla="*/ 129 w 129"/>
                  <a:gd name="T13" fmla="*/ 1 h 2"/>
                  <a:gd name="T14" fmla="*/ 129 w 129"/>
                  <a:gd name="T15" fmla="*/ 0 h 2"/>
                  <a:gd name="T16" fmla="*/ 128 w 129"/>
                  <a:gd name="T17" fmla="*/ 0 h 2"/>
                  <a:gd name="T18" fmla="*/ 2 w 12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"/>
                  <a:gd name="T32" fmla="*/ 129 w 12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2" name="Line 688"/>
              <p:cNvSpPr>
                <a:spLocks noChangeShapeType="1"/>
              </p:cNvSpPr>
              <p:nvPr/>
            </p:nvSpPr>
            <p:spPr bwMode="auto">
              <a:xfrm>
                <a:off x="4241" y="2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3" name="Freeform 689"/>
              <p:cNvSpPr>
                <a:spLocks/>
              </p:cNvSpPr>
              <p:nvPr/>
            </p:nvSpPr>
            <p:spPr bwMode="auto">
              <a:xfrm>
                <a:off x="4241" y="2518"/>
                <a:ext cx="1" cy="23"/>
              </a:xfrm>
              <a:custGeom>
                <a:avLst/>
                <a:gdLst>
                  <a:gd name="T0" fmla="*/ 1 w 1"/>
                  <a:gd name="T1" fmla="*/ 1 h 93"/>
                  <a:gd name="T2" fmla="*/ 1 w 1"/>
                  <a:gd name="T3" fmla="*/ 0 h 93"/>
                  <a:gd name="T4" fmla="*/ 0 w 1"/>
                  <a:gd name="T5" fmla="*/ 0 h 93"/>
                  <a:gd name="T6" fmla="*/ 0 w 1"/>
                  <a:gd name="T7" fmla="*/ 0 h 93"/>
                  <a:gd name="T8" fmla="*/ 0 w 1"/>
                  <a:gd name="T9" fmla="*/ 92 h 93"/>
                  <a:gd name="T10" fmla="*/ 0 w 1"/>
                  <a:gd name="T11" fmla="*/ 93 h 93"/>
                  <a:gd name="T12" fmla="*/ 0 w 1"/>
                  <a:gd name="T13" fmla="*/ 93 h 93"/>
                  <a:gd name="T14" fmla="*/ 1 w 1"/>
                  <a:gd name="T15" fmla="*/ 93 h 93"/>
                  <a:gd name="T16" fmla="*/ 1 w 1"/>
                  <a:gd name="T17" fmla="*/ 93 h 93"/>
                  <a:gd name="T18" fmla="*/ 1 w 1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3"/>
                  <a:gd name="T32" fmla="*/ 1 w 1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3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4" name="Line 690"/>
              <p:cNvSpPr>
                <a:spLocks noChangeShapeType="1"/>
              </p:cNvSpPr>
              <p:nvPr/>
            </p:nvSpPr>
            <p:spPr bwMode="auto">
              <a:xfrm>
                <a:off x="4241" y="25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5" name="Freeform 691"/>
              <p:cNvSpPr>
                <a:spLocks/>
              </p:cNvSpPr>
              <p:nvPr/>
            </p:nvSpPr>
            <p:spPr bwMode="auto">
              <a:xfrm>
                <a:off x="4241" y="2541"/>
                <a:ext cx="64" cy="1"/>
              </a:xfrm>
              <a:custGeom>
                <a:avLst/>
                <a:gdLst>
                  <a:gd name="T0" fmla="*/ 0 w 255"/>
                  <a:gd name="T1" fmla="*/ 0 h 1"/>
                  <a:gd name="T2" fmla="*/ 0 w 255"/>
                  <a:gd name="T3" fmla="*/ 0 h 1"/>
                  <a:gd name="T4" fmla="*/ 0 w 255"/>
                  <a:gd name="T5" fmla="*/ 0 h 1"/>
                  <a:gd name="T6" fmla="*/ 0 w 255"/>
                  <a:gd name="T7" fmla="*/ 1 h 1"/>
                  <a:gd name="T8" fmla="*/ 254 w 255"/>
                  <a:gd name="T9" fmla="*/ 1 h 1"/>
                  <a:gd name="T10" fmla="*/ 255 w 255"/>
                  <a:gd name="T11" fmla="*/ 1 h 1"/>
                  <a:gd name="T12" fmla="*/ 255 w 255"/>
                  <a:gd name="T13" fmla="*/ 0 h 1"/>
                  <a:gd name="T14" fmla="*/ 255 w 255"/>
                  <a:gd name="T15" fmla="*/ 0 h 1"/>
                  <a:gd name="T16" fmla="*/ 254 w 255"/>
                  <a:gd name="T17" fmla="*/ 0 h 1"/>
                  <a:gd name="T18" fmla="*/ 0 w 25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1"/>
                  <a:gd name="T32" fmla="*/ 255 w 25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5" y="0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6" name="Line 692"/>
              <p:cNvSpPr>
                <a:spLocks noChangeShapeType="1"/>
              </p:cNvSpPr>
              <p:nvPr/>
            </p:nvSpPr>
            <p:spPr bwMode="auto">
              <a:xfrm>
                <a:off x="4305" y="25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7" name="Freeform 693"/>
              <p:cNvSpPr>
                <a:spLocks/>
              </p:cNvSpPr>
              <p:nvPr/>
            </p:nvSpPr>
            <p:spPr bwMode="auto">
              <a:xfrm>
                <a:off x="4304" y="2541"/>
                <a:ext cx="1" cy="24"/>
              </a:xfrm>
              <a:custGeom>
                <a:avLst/>
                <a:gdLst>
                  <a:gd name="T0" fmla="*/ 1 w 1"/>
                  <a:gd name="T1" fmla="*/ 0 h 94"/>
                  <a:gd name="T2" fmla="*/ 1 w 1"/>
                  <a:gd name="T3" fmla="*/ 0 h 94"/>
                  <a:gd name="T4" fmla="*/ 0 w 1"/>
                  <a:gd name="T5" fmla="*/ 0 h 94"/>
                  <a:gd name="T6" fmla="*/ 0 w 1"/>
                  <a:gd name="T7" fmla="*/ 0 h 94"/>
                  <a:gd name="T8" fmla="*/ 0 w 1"/>
                  <a:gd name="T9" fmla="*/ 93 h 94"/>
                  <a:gd name="T10" fmla="*/ 0 w 1"/>
                  <a:gd name="T11" fmla="*/ 94 h 94"/>
                  <a:gd name="T12" fmla="*/ 0 w 1"/>
                  <a:gd name="T13" fmla="*/ 94 h 94"/>
                  <a:gd name="T14" fmla="*/ 1 w 1"/>
                  <a:gd name="T15" fmla="*/ 94 h 94"/>
                  <a:gd name="T16" fmla="*/ 1 w 1"/>
                  <a:gd name="T17" fmla="*/ 94 h 94"/>
                  <a:gd name="T18" fmla="*/ 1 w 1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94"/>
                  <a:gd name="T32" fmla="*/ 1 w 1"/>
                  <a:gd name="T33" fmla="*/ 94 h 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1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8" name="Line 694"/>
              <p:cNvSpPr>
                <a:spLocks noChangeShapeType="1"/>
              </p:cNvSpPr>
              <p:nvPr/>
            </p:nvSpPr>
            <p:spPr bwMode="auto">
              <a:xfrm>
                <a:off x="4304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59" name="Freeform 695"/>
              <p:cNvSpPr>
                <a:spLocks/>
              </p:cNvSpPr>
              <p:nvPr/>
            </p:nvSpPr>
            <p:spPr bwMode="auto">
              <a:xfrm>
                <a:off x="4304" y="2564"/>
                <a:ext cx="16" cy="1"/>
              </a:xfrm>
              <a:custGeom>
                <a:avLst/>
                <a:gdLst>
                  <a:gd name="T0" fmla="*/ 0 w 63"/>
                  <a:gd name="T1" fmla="*/ 0 h 3"/>
                  <a:gd name="T2" fmla="*/ 0 w 63"/>
                  <a:gd name="T3" fmla="*/ 0 h 3"/>
                  <a:gd name="T4" fmla="*/ 0 w 63"/>
                  <a:gd name="T5" fmla="*/ 2 h 3"/>
                  <a:gd name="T6" fmla="*/ 0 w 63"/>
                  <a:gd name="T7" fmla="*/ 3 h 3"/>
                  <a:gd name="T8" fmla="*/ 62 w 63"/>
                  <a:gd name="T9" fmla="*/ 3 h 3"/>
                  <a:gd name="T10" fmla="*/ 63 w 63"/>
                  <a:gd name="T11" fmla="*/ 3 h 3"/>
                  <a:gd name="T12" fmla="*/ 63 w 63"/>
                  <a:gd name="T13" fmla="*/ 2 h 3"/>
                  <a:gd name="T14" fmla="*/ 63 w 63"/>
                  <a:gd name="T15" fmla="*/ 0 h 3"/>
                  <a:gd name="T16" fmla="*/ 63 w 63"/>
                  <a:gd name="T17" fmla="*/ 0 h 3"/>
                  <a:gd name="T18" fmla="*/ 0 w 6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"/>
                  <a:gd name="T32" fmla="*/ 63 w 6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0" name="Line 696"/>
              <p:cNvSpPr>
                <a:spLocks noChangeShapeType="1"/>
              </p:cNvSpPr>
              <p:nvPr/>
            </p:nvSpPr>
            <p:spPr bwMode="auto">
              <a:xfrm>
                <a:off x="4320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1" name="Freeform 697"/>
              <p:cNvSpPr>
                <a:spLocks/>
              </p:cNvSpPr>
              <p:nvPr/>
            </p:nvSpPr>
            <p:spPr bwMode="auto">
              <a:xfrm>
                <a:off x="4320" y="2564"/>
                <a:ext cx="48" cy="1"/>
              </a:xfrm>
              <a:custGeom>
                <a:avLst/>
                <a:gdLst>
                  <a:gd name="T0" fmla="*/ 1 w 192"/>
                  <a:gd name="T1" fmla="*/ 0 h 3"/>
                  <a:gd name="T2" fmla="*/ 1 w 192"/>
                  <a:gd name="T3" fmla="*/ 0 h 3"/>
                  <a:gd name="T4" fmla="*/ 0 w 192"/>
                  <a:gd name="T5" fmla="*/ 2 h 3"/>
                  <a:gd name="T6" fmla="*/ 1 w 192"/>
                  <a:gd name="T7" fmla="*/ 3 h 3"/>
                  <a:gd name="T8" fmla="*/ 191 w 192"/>
                  <a:gd name="T9" fmla="*/ 3 h 3"/>
                  <a:gd name="T10" fmla="*/ 192 w 192"/>
                  <a:gd name="T11" fmla="*/ 3 h 3"/>
                  <a:gd name="T12" fmla="*/ 192 w 192"/>
                  <a:gd name="T13" fmla="*/ 2 h 3"/>
                  <a:gd name="T14" fmla="*/ 192 w 192"/>
                  <a:gd name="T15" fmla="*/ 0 h 3"/>
                  <a:gd name="T16" fmla="*/ 191 w 192"/>
                  <a:gd name="T17" fmla="*/ 0 h 3"/>
                  <a:gd name="T18" fmla="*/ 1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91" y="3"/>
                    </a:lnTo>
                    <a:lnTo>
                      <a:pt x="192" y="3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2" name="Line 698"/>
              <p:cNvSpPr>
                <a:spLocks noChangeShapeType="1"/>
              </p:cNvSpPr>
              <p:nvPr/>
            </p:nvSpPr>
            <p:spPr bwMode="auto">
              <a:xfrm>
                <a:off x="4367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3" name="Freeform 699"/>
              <p:cNvSpPr>
                <a:spLocks/>
              </p:cNvSpPr>
              <p:nvPr/>
            </p:nvSpPr>
            <p:spPr bwMode="auto">
              <a:xfrm>
                <a:off x="4367" y="2564"/>
                <a:ext cx="96" cy="1"/>
              </a:xfrm>
              <a:custGeom>
                <a:avLst/>
                <a:gdLst>
                  <a:gd name="T0" fmla="*/ 0 w 381"/>
                  <a:gd name="T1" fmla="*/ 0 h 3"/>
                  <a:gd name="T2" fmla="*/ 0 w 381"/>
                  <a:gd name="T3" fmla="*/ 0 h 3"/>
                  <a:gd name="T4" fmla="*/ 0 w 381"/>
                  <a:gd name="T5" fmla="*/ 2 h 3"/>
                  <a:gd name="T6" fmla="*/ 0 w 381"/>
                  <a:gd name="T7" fmla="*/ 3 h 3"/>
                  <a:gd name="T8" fmla="*/ 380 w 381"/>
                  <a:gd name="T9" fmla="*/ 3 h 3"/>
                  <a:gd name="T10" fmla="*/ 381 w 381"/>
                  <a:gd name="T11" fmla="*/ 3 h 3"/>
                  <a:gd name="T12" fmla="*/ 381 w 381"/>
                  <a:gd name="T13" fmla="*/ 2 h 3"/>
                  <a:gd name="T14" fmla="*/ 381 w 381"/>
                  <a:gd name="T15" fmla="*/ 0 h 3"/>
                  <a:gd name="T16" fmla="*/ 380 w 381"/>
                  <a:gd name="T17" fmla="*/ 0 h 3"/>
                  <a:gd name="T18" fmla="*/ 0 w 381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1"/>
                  <a:gd name="T31" fmla="*/ 0 h 3"/>
                  <a:gd name="T32" fmla="*/ 381 w 381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1" y="2"/>
                    </a:lnTo>
                    <a:lnTo>
                      <a:pt x="381" y="0"/>
                    </a:ln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4" name="Line 700"/>
              <p:cNvSpPr>
                <a:spLocks noChangeShapeType="1"/>
              </p:cNvSpPr>
              <p:nvPr/>
            </p:nvSpPr>
            <p:spPr bwMode="auto">
              <a:xfrm>
                <a:off x="4463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5" name="Freeform 701"/>
              <p:cNvSpPr>
                <a:spLocks/>
              </p:cNvSpPr>
              <p:nvPr/>
            </p:nvSpPr>
            <p:spPr bwMode="auto">
              <a:xfrm>
                <a:off x="4462" y="2564"/>
                <a:ext cx="48" cy="1"/>
              </a:xfrm>
              <a:custGeom>
                <a:avLst/>
                <a:gdLst>
                  <a:gd name="T0" fmla="*/ 1 w 192"/>
                  <a:gd name="T1" fmla="*/ 0 h 3"/>
                  <a:gd name="T2" fmla="*/ 0 w 192"/>
                  <a:gd name="T3" fmla="*/ 0 h 3"/>
                  <a:gd name="T4" fmla="*/ 0 w 192"/>
                  <a:gd name="T5" fmla="*/ 2 h 3"/>
                  <a:gd name="T6" fmla="*/ 0 w 192"/>
                  <a:gd name="T7" fmla="*/ 3 h 3"/>
                  <a:gd name="T8" fmla="*/ 189 w 192"/>
                  <a:gd name="T9" fmla="*/ 3 h 3"/>
                  <a:gd name="T10" fmla="*/ 192 w 192"/>
                  <a:gd name="T11" fmla="*/ 3 h 3"/>
                  <a:gd name="T12" fmla="*/ 192 w 192"/>
                  <a:gd name="T13" fmla="*/ 2 h 3"/>
                  <a:gd name="T14" fmla="*/ 192 w 192"/>
                  <a:gd name="T15" fmla="*/ 0 h 3"/>
                  <a:gd name="T16" fmla="*/ 191 w 192"/>
                  <a:gd name="T17" fmla="*/ 0 h 3"/>
                  <a:gd name="T18" fmla="*/ 1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89" y="3"/>
                    </a:lnTo>
                    <a:lnTo>
                      <a:pt x="192" y="3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6" name="Line 702"/>
              <p:cNvSpPr>
                <a:spLocks noChangeShapeType="1"/>
              </p:cNvSpPr>
              <p:nvPr/>
            </p:nvSpPr>
            <p:spPr bwMode="auto">
              <a:xfrm>
                <a:off x="4510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7" name="Freeform 703"/>
              <p:cNvSpPr>
                <a:spLocks/>
              </p:cNvSpPr>
              <p:nvPr/>
            </p:nvSpPr>
            <p:spPr bwMode="auto">
              <a:xfrm>
                <a:off x="4510" y="2564"/>
                <a:ext cx="48" cy="1"/>
              </a:xfrm>
              <a:custGeom>
                <a:avLst/>
                <a:gdLst>
                  <a:gd name="T0" fmla="*/ 0 w 192"/>
                  <a:gd name="T1" fmla="*/ 0 h 3"/>
                  <a:gd name="T2" fmla="*/ 0 w 192"/>
                  <a:gd name="T3" fmla="*/ 0 h 3"/>
                  <a:gd name="T4" fmla="*/ 0 w 192"/>
                  <a:gd name="T5" fmla="*/ 2 h 3"/>
                  <a:gd name="T6" fmla="*/ 0 w 192"/>
                  <a:gd name="T7" fmla="*/ 3 h 3"/>
                  <a:gd name="T8" fmla="*/ 189 w 192"/>
                  <a:gd name="T9" fmla="*/ 3 h 3"/>
                  <a:gd name="T10" fmla="*/ 190 w 192"/>
                  <a:gd name="T11" fmla="*/ 3 h 3"/>
                  <a:gd name="T12" fmla="*/ 192 w 192"/>
                  <a:gd name="T13" fmla="*/ 2 h 3"/>
                  <a:gd name="T14" fmla="*/ 190 w 192"/>
                  <a:gd name="T15" fmla="*/ 0 h 3"/>
                  <a:gd name="T16" fmla="*/ 189 w 192"/>
                  <a:gd name="T17" fmla="*/ 0 h 3"/>
                  <a:gd name="T18" fmla="*/ 0 w 19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"/>
                  <a:gd name="T32" fmla="*/ 192 w 19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89" y="3"/>
                    </a:lnTo>
                    <a:lnTo>
                      <a:pt x="190" y="3"/>
                    </a:lnTo>
                    <a:lnTo>
                      <a:pt x="192" y="2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8" name="Line 704"/>
              <p:cNvSpPr>
                <a:spLocks noChangeShapeType="1"/>
              </p:cNvSpPr>
              <p:nvPr/>
            </p:nvSpPr>
            <p:spPr bwMode="auto">
              <a:xfrm>
                <a:off x="4558" y="25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69" name="Freeform 705"/>
              <p:cNvSpPr>
                <a:spLocks/>
              </p:cNvSpPr>
              <p:nvPr/>
            </p:nvSpPr>
            <p:spPr bwMode="auto">
              <a:xfrm>
                <a:off x="4557" y="2564"/>
                <a:ext cx="1" cy="12"/>
              </a:xfrm>
              <a:custGeom>
                <a:avLst/>
                <a:gdLst>
                  <a:gd name="T0" fmla="*/ 3 w 3"/>
                  <a:gd name="T1" fmla="*/ 2 h 49"/>
                  <a:gd name="T2" fmla="*/ 1 w 3"/>
                  <a:gd name="T3" fmla="*/ 0 h 49"/>
                  <a:gd name="T4" fmla="*/ 1 w 3"/>
                  <a:gd name="T5" fmla="*/ 0 h 49"/>
                  <a:gd name="T6" fmla="*/ 0 w 3"/>
                  <a:gd name="T7" fmla="*/ 0 h 49"/>
                  <a:gd name="T8" fmla="*/ 0 w 3"/>
                  <a:gd name="T9" fmla="*/ 47 h 49"/>
                  <a:gd name="T10" fmla="*/ 0 w 3"/>
                  <a:gd name="T11" fmla="*/ 48 h 49"/>
                  <a:gd name="T12" fmla="*/ 1 w 3"/>
                  <a:gd name="T13" fmla="*/ 49 h 49"/>
                  <a:gd name="T14" fmla="*/ 1 w 3"/>
                  <a:gd name="T15" fmla="*/ 48 h 49"/>
                  <a:gd name="T16" fmla="*/ 3 w 3"/>
                  <a:gd name="T17" fmla="*/ 48 h 49"/>
                  <a:gd name="T18" fmla="*/ 3 w 3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9"/>
                  <a:gd name="T32" fmla="*/ 3 w 3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9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0" name="Line 706"/>
              <p:cNvSpPr>
                <a:spLocks noChangeShapeType="1"/>
              </p:cNvSpPr>
              <p:nvPr/>
            </p:nvSpPr>
            <p:spPr bwMode="auto">
              <a:xfrm>
                <a:off x="4558" y="25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1" name="Freeform 707"/>
              <p:cNvSpPr>
                <a:spLocks/>
              </p:cNvSpPr>
              <p:nvPr/>
            </p:nvSpPr>
            <p:spPr bwMode="auto">
              <a:xfrm>
                <a:off x="4557" y="2575"/>
                <a:ext cx="17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0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0 h 1"/>
                  <a:gd name="T16" fmla="*/ 65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2" name="Line 708"/>
              <p:cNvSpPr>
                <a:spLocks noChangeShapeType="1"/>
              </p:cNvSpPr>
              <p:nvPr/>
            </p:nvSpPr>
            <p:spPr bwMode="auto">
              <a:xfrm>
                <a:off x="4574" y="25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3" name="Freeform 709"/>
              <p:cNvSpPr>
                <a:spLocks/>
              </p:cNvSpPr>
              <p:nvPr/>
            </p:nvSpPr>
            <p:spPr bwMode="auto">
              <a:xfrm>
                <a:off x="4573" y="2575"/>
                <a:ext cx="48" cy="1"/>
              </a:xfrm>
              <a:custGeom>
                <a:avLst/>
                <a:gdLst>
                  <a:gd name="T0" fmla="*/ 1 w 192"/>
                  <a:gd name="T1" fmla="*/ 0 h 1"/>
                  <a:gd name="T2" fmla="*/ 1 w 192"/>
                  <a:gd name="T3" fmla="*/ 0 h 1"/>
                  <a:gd name="T4" fmla="*/ 0 w 192"/>
                  <a:gd name="T5" fmla="*/ 1 h 1"/>
                  <a:gd name="T6" fmla="*/ 1 w 192"/>
                  <a:gd name="T7" fmla="*/ 1 h 1"/>
                  <a:gd name="T8" fmla="*/ 190 w 192"/>
                  <a:gd name="T9" fmla="*/ 1 h 1"/>
                  <a:gd name="T10" fmla="*/ 192 w 192"/>
                  <a:gd name="T11" fmla="*/ 1 h 1"/>
                  <a:gd name="T12" fmla="*/ 192 w 192"/>
                  <a:gd name="T13" fmla="*/ 1 h 1"/>
                  <a:gd name="T14" fmla="*/ 192 w 192"/>
                  <a:gd name="T15" fmla="*/ 0 h 1"/>
                  <a:gd name="T16" fmla="*/ 190 w 192"/>
                  <a:gd name="T17" fmla="*/ 0 h 1"/>
                  <a:gd name="T18" fmla="*/ 1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4" name="Line 710"/>
              <p:cNvSpPr>
                <a:spLocks noChangeShapeType="1"/>
              </p:cNvSpPr>
              <p:nvPr/>
            </p:nvSpPr>
            <p:spPr bwMode="auto">
              <a:xfrm>
                <a:off x="4621" y="25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5" name="Freeform 711"/>
              <p:cNvSpPr>
                <a:spLocks/>
              </p:cNvSpPr>
              <p:nvPr/>
            </p:nvSpPr>
            <p:spPr bwMode="auto">
              <a:xfrm>
                <a:off x="4621" y="2575"/>
                <a:ext cx="1" cy="12"/>
              </a:xfrm>
              <a:custGeom>
                <a:avLst/>
                <a:gdLst>
                  <a:gd name="T0" fmla="*/ 2 w 2"/>
                  <a:gd name="T1" fmla="*/ 1 h 47"/>
                  <a:gd name="T2" fmla="*/ 2 w 2"/>
                  <a:gd name="T3" fmla="*/ 0 h 47"/>
                  <a:gd name="T4" fmla="*/ 0 w 2"/>
                  <a:gd name="T5" fmla="*/ 0 h 47"/>
                  <a:gd name="T6" fmla="*/ 0 w 2"/>
                  <a:gd name="T7" fmla="*/ 0 h 47"/>
                  <a:gd name="T8" fmla="*/ 0 w 2"/>
                  <a:gd name="T9" fmla="*/ 46 h 47"/>
                  <a:gd name="T10" fmla="*/ 0 w 2"/>
                  <a:gd name="T11" fmla="*/ 47 h 47"/>
                  <a:gd name="T12" fmla="*/ 0 w 2"/>
                  <a:gd name="T13" fmla="*/ 47 h 47"/>
                  <a:gd name="T14" fmla="*/ 2 w 2"/>
                  <a:gd name="T15" fmla="*/ 47 h 47"/>
                  <a:gd name="T16" fmla="*/ 2 w 2"/>
                  <a:gd name="T17" fmla="*/ 47 h 47"/>
                  <a:gd name="T18" fmla="*/ 2 w 2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6" name="Line 712"/>
              <p:cNvSpPr>
                <a:spLocks noChangeShapeType="1"/>
              </p:cNvSpPr>
              <p:nvPr/>
            </p:nvSpPr>
            <p:spPr bwMode="auto">
              <a:xfrm>
                <a:off x="4621" y="25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7" name="Freeform 713"/>
              <p:cNvSpPr>
                <a:spLocks/>
              </p:cNvSpPr>
              <p:nvPr/>
            </p:nvSpPr>
            <p:spPr bwMode="auto">
              <a:xfrm>
                <a:off x="4621" y="2587"/>
                <a:ext cx="95" cy="1"/>
              </a:xfrm>
              <a:custGeom>
                <a:avLst/>
                <a:gdLst>
                  <a:gd name="T0" fmla="*/ 0 w 382"/>
                  <a:gd name="T1" fmla="*/ 0 h 1"/>
                  <a:gd name="T2" fmla="*/ 0 w 382"/>
                  <a:gd name="T3" fmla="*/ 0 h 1"/>
                  <a:gd name="T4" fmla="*/ 0 w 382"/>
                  <a:gd name="T5" fmla="*/ 0 h 1"/>
                  <a:gd name="T6" fmla="*/ 0 w 382"/>
                  <a:gd name="T7" fmla="*/ 1 h 1"/>
                  <a:gd name="T8" fmla="*/ 380 w 382"/>
                  <a:gd name="T9" fmla="*/ 1 h 1"/>
                  <a:gd name="T10" fmla="*/ 382 w 382"/>
                  <a:gd name="T11" fmla="*/ 1 h 1"/>
                  <a:gd name="T12" fmla="*/ 382 w 382"/>
                  <a:gd name="T13" fmla="*/ 0 h 1"/>
                  <a:gd name="T14" fmla="*/ 382 w 382"/>
                  <a:gd name="T15" fmla="*/ 0 h 1"/>
                  <a:gd name="T16" fmla="*/ 380 w 382"/>
                  <a:gd name="T17" fmla="*/ 0 h 1"/>
                  <a:gd name="T18" fmla="*/ 0 w 38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2"/>
                  <a:gd name="T31" fmla="*/ 0 h 1"/>
                  <a:gd name="T32" fmla="*/ 382 w 38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80" y="1"/>
                    </a:lnTo>
                    <a:lnTo>
                      <a:pt x="382" y="1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8" name="Line 714"/>
              <p:cNvSpPr>
                <a:spLocks noChangeShapeType="1"/>
              </p:cNvSpPr>
              <p:nvPr/>
            </p:nvSpPr>
            <p:spPr bwMode="auto">
              <a:xfrm>
                <a:off x="4716" y="25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79" name="Freeform 715"/>
              <p:cNvSpPr>
                <a:spLocks/>
              </p:cNvSpPr>
              <p:nvPr/>
            </p:nvSpPr>
            <p:spPr bwMode="auto">
              <a:xfrm>
                <a:off x="4716" y="2587"/>
                <a:ext cx="1" cy="12"/>
              </a:xfrm>
              <a:custGeom>
                <a:avLst/>
                <a:gdLst>
                  <a:gd name="T0" fmla="*/ 2 w 2"/>
                  <a:gd name="T1" fmla="*/ 0 h 48"/>
                  <a:gd name="T2" fmla="*/ 2 w 2"/>
                  <a:gd name="T3" fmla="*/ 0 h 48"/>
                  <a:gd name="T4" fmla="*/ 2 w 2"/>
                  <a:gd name="T5" fmla="*/ 0 h 48"/>
                  <a:gd name="T6" fmla="*/ 0 w 2"/>
                  <a:gd name="T7" fmla="*/ 0 h 48"/>
                  <a:gd name="T8" fmla="*/ 0 w 2"/>
                  <a:gd name="T9" fmla="*/ 46 h 48"/>
                  <a:gd name="T10" fmla="*/ 0 w 2"/>
                  <a:gd name="T11" fmla="*/ 46 h 48"/>
                  <a:gd name="T12" fmla="*/ 2 w 2"/>
                  <a:gd name="T13" fmla="*/ 48 h 48"/>
                  <a:gd name="T14" fmla="*/ 2 w 2"/>
                  <a:gd name="T15" fmla="*/ 46 h 48"/>
                  <a:gd name="T16" fmla="*/ 2 w 2"/>
                  <a:gd name="T17" fmla="*/ 46 h 48"/>
                  <a:gd name="T18" fmla="*/ 2 w 2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8"/>
                  <a:gd name="T32" fmla="*/ 2 w 2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0" name="Line 716"/>
              <p:cNvSpPr>
                <a:spLocks noChangeShapeType="1"/>
              </p:cNvSpPr>
              <p:nvPr/>
            </p:nvSpPr>
            <p:spPr bwMode="auto">
              <a:xfrm>
                <a:off x="4716" y="2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1" name="Freeform 717"/>
              <p:cNvSpPr>
                <a:spLocks/>
              </p:cNvSpPr>
              <p:nvPr/>
            </p:nvSpPr>
            <p:spPr bwMode="auto">
              <a:xfrm>
                <a:off x="4716" y="2599"/>
                <a:ext cx="16" cy="1"/>
              </a:xfrm>
              <a:custGeom>
                <a:avLst/>
                <a:gdLst>
                  <a:gd name="T0" fmla="*/ 2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0 h 1"/>
                  <a:gd name="T8" fmla="*/ 63 w 65"/>
                  <a:gd name="T9" fmla="*/ 0 h 1"/>
                  <a:gd name="T10" fmla="*/ 65 w 65"/>
                  <a:gd name="T11" fmla="*/ 0 h 1"/>
                  <a:gd name="T12" fmla="*/ 65 w 65"/>
                  <a:gd name="T13" fmla="*/ 0 h 1"/>
                  <a:gd name="T14" fmla="*/ 65 w 65"/>
                  <a:gd name="T15" fmla="*/ 0 h 1"/>
                  <a:gd name="T16" fmla="*/ 64 w 65"/>
                  <a:gd name="T17" fmla="*/ 0 h 1"/>
                  <a:gd name="T18" fmla="*/ 2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2" y="0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2" name="Line 718"/>
              <p:cNvSpPr>
                <a:spLocks noChangeShapeType="1"/>
              </p:cNvSpPr>
              <p:nvPr/>
            </p:nvSpPr>
            <p:spPr bwMode="auto">
              <a:xfrm>
                <a:off x="4732" y="2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3" name="Freeform 719"/>
              <p:cNvSpPr>
                <a:spLocks/>
              </p:cNvSpPr>
              <p:nvPr/>
            </p:nvSpPr>
            <p:spPr bwMode="auto">
              <a:xfrm>
                <a:off x="4732" y="2599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0 w 65"/>
                  <a:gd name="T3" fmla="*/ 0 h 1"/>
                  <a:gd name="T4" fmla="*/ 0 w 65"/>
                  <a:gd name="T5" fmla="*/ 0 h 1"/>
                  <a:gd name="T6" fmla="*/ 0 w 65"/>
                  <a:gd name="T7" fmla="*/ 0 h 1"/>
                  <a:gd name="T8" fmla="*/ 63 w 65"/>
                  <a:gd name="T9" fmla="*/ 0 h 1"/>
                  <a:gd name="T10" fmla="*/ 65 w 65"/>
                  <a:gd name="T11" fmla="*/ 0 h 1"/>
                  <a:gd name="T12" fmla="*/ 65 w 65"/>
                  <a:gd name="T13" fmla="*/ 0 h 1"/>
                  <a:gd name="T14" fmla="*/ 65 w 65"/>
                  <a:gd name="T15" fmla="*/ 0 h 1"/>
                  <a:gd name="T16" fmla="*/ 63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4" name="Line 720"/>
              <p:cNvSpPr>
                <a:spLocks noChangeShapeType="1"/>
              </p:cNvSpPr>
              <p:nvPr/>
            </p:nvSpPr>
            <p:spPr bwMode="auto">
              <a:xfrm>
                <a:off x="4748" y="2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5" name="Freeform 721"/>
              <p:cNvSpPr>
                <a:spLocks/>
              </p:cNvSpPr>
              <p:nvPr/>
            </p:nvSpPr>
            <p:spPr bwMode="auto">
              <a:xfrm>
                <a:off x="4748" y="2599"/>
                <a:ext cx="48" cy="1"/>
              </a:xfrm>
              <a:custGeom>
                <a:avLst/>
                <a:gdLst>
                  <a:gd name="T0" fmla="*/ 0 w 193"/>
                  <a:gd name="T1" fmla="*/ 0 h 1"/>
                  <a:gd name="T2" fmla="*/ 0 w 193"/>
                  <a:gd name="T3" fmla="*/ 0 h 1"/>
                  <a:gd name="T4" fmla="*/ 0 w 193"/>
                  <a:gd name="T5" fmla="*/ 0 h 1"/>
                  <a:gd name="T6" fmla="*/ 0 w 193"/>
                  <a:gd name="T7" fmla="*/ 0 h 1"/>
                  <a:gd name="T8" fmla="*/ 190 w 193"/>
                  <a:gd name="T9" fmla="*/ 0 h 1"/>
                  <a:gd name="T10" fmla="*/ 193 w 193"/>
                  <a:gd name="T11" fmla="*/ 0 h 1"/>
                  <a:gd name="T12" fmla="*/ 193 w 193"/>
                  <a:gd name="T13" fmla="*/ 0 h 1"/>
                  <a:gd name="T14" fmla="*/ 193 w 193"/>
                  <a:gd name="T15" fmla="*/ 0 h 1"/>
                  <a:gd name="T16" fmla="*/ 190 w 193"/>
                  <a:gd name="T17" fmla="*/ 0 h 1"/>
                  <a:gd name="T18" fmla="*/ 0 w 19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3"/>
                  <a:gd name="T31" fmla="*/ 0 h 1"/>
                  <a:gd name="T32" fmla="*/ 193 w 193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3" h="1">
                    <a:moveTo>
                      <a:pt x="0" y="0"/>
                    </a:moveTo>
                    <a:lnTo>
                      <a:pt x="0" y="0"/>
                    </a:lnTo>
                    <a:lnTo>
                      <a:pt x="190" y="0"/>
                    </a:lnTo>
                    <a:lnTo>
                      <a:pt x="193" y="0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6" name="Line 722"/>
              <p:cNvSpPr>
                <a:spLocks noChangeShapeType="1"/>
              </p:cNvSpPr>
              <p:nvPr/>
            </p:nvSpPr>
            <p:spPr bwMode="auto">
              <a:xfrm>
                <a:off x="4796" y="2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7" name="Freeform 723"/>
              <p:cNvSpPr>
                <a:spLocks/>
              </p:cNvSpPr>
              <p:nvPr/>
            </p:nvSpPr>
            <p:spPr bwMode="auto">
              <a:xfrm>
                <a:off x="4795" y="2599"/>
                <a:ext cx="32" cy="1"/>
              </a:xfrm>
              <a:custGeom>
                <a:avLst/>
                <a:gdLst>
                  <a:gd name="T0" fmla="*/ 1 w 128"/>
                  <a:gd name="T1" fmla="*/ 0 h 1"/>
                  <a:gd name="T2" fmla="*/ 0 w 128"/>
                  <a:gd name="T3" fmla="*/ 0 h 1"/>
                  <a:gd name="T4" fmla="*/ 0 w 128"/>
                  <a:gd name="T5" fmla="*/ 0 h 1"/>
                  <a:gd name="T6" fmla="*/ 0 w 128"/>
                  <a:gd name="T7" fmla="*/ 0 h 1"/>
                  <a:gd name="T8" fmla="*/ 127 w 128"/>
                  <a:gd name="T9" fmla="*/ 0 h 1"/>
                  <a:gd name="T10" fmla="*/ 128 w 128"/>
                  <a:gd name="T11" fmla="*/ 0 h 1"/>
                  <a:gd name="T12" fmla="*/ 128 w 128"/>
                  <a:gd name="T13" fmla="*/ 0 h 1"/>
                  <a:gd name="T14" fmla="*/ 128 w 128"/>
                  <a:gd name="T15" fmla="*/ 0 h 1"/>
                  <a:gd name="T16" fmla="*/ 127 w 128"/>
                  <a:gd name="T17" fmla="*/ 0 h 1"/>
                  <a:gd name="T18" fmla="*/ 1 w 12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1"/>
                  <a:gd name="T32" fmla="*/ 128 w 128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1">
                    <a:moveTo>
                      <a:pt x="1" y="0"/>
                    </a:moveTo>
                    <a:lnTo>
                      <a:pt x="0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8" name="Line 724"/>
              <p:cNvSpPr>
                <a:spLocks noChangeShapeType="1"/>
              </p:cNvSpPr>
              <p:nvPr/>
            </p:nvSpPr>
            <p:spPr bwMode="auto">
              <a:xfrm>
                <a:off x="4827" y="2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89" name="Freeform 725"/>
              <p:cNvSpPr>
                <a:spLocks/>
              </p:cNvSpPr>
              <p:nvPr/>
            </p:nvSpPr>
            <p:spPr bwMode="auto">
              <a:xfrm>
                <a:off x="4827" y="2599"/>
                <a:ext cx="1" cy="11"/>
              </a:xfrm>
              <a:custGeom>
                <a:avLst/>
                <a:gdLst>
                  <a:gd name="T0" fmla="*/ 1 w 1"/>
                  <a:gd name="T1" fmla="*/ 0 h 47"/>
                  <a:gd name="T2" fmla="*/ 1 w 1"/>
                  <a:gd name="T3" fmla="*/ 0 h 47"/>
                  <a:gd name="T4" fmla="*/ 0 w 1"/>
                  <a:gd name="T5" fmla="*/ 0 h 47"/>
                  <a:gd name="T6" fmla="*/ 0 w 1"/>
                  <a:gd name="T7" fmla="*/ 0 h 47"/>
                  <a:gd name="T8" fmla="*/ 0 w 1"/>
                  <a:gd name="T9" fmla="*/ 47 h 47"/>
                  <a:gd name="T10" fmla="*/ 0 w 1"/>
                  <a:gd name="T11" fmla="*/ 47 h 47"/>
                  <a:gd name="T12" fmla="*/ 0 w 1"/>
                  <a:gd name="T13" fmla="*/ 47 h 47"/>
                  <a:gd name="T14" fmla="*/ 1 w 1"/>
                  <a:gd name="T15" fmla="*/ 47 h 47"/>
                  <a:gd name="T16" fmla="*/ 1 w 1"/>
                  <a:gd name="T17" fmla="*/ 47 h 47"/>
                  <a:gd name="T18" fmla="*/ 1 w 1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7"/>
                  <a:gd name="T32" fmla="*/ 1 w 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7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0" name="Line 726"/>
              <p:cNvSpPr>
                <a:spLocks noChangeShapeType="1"/>
              </p:cNvSpPr>
              <p:nvPr/>
            </p:nvSpPr>
            <p:spPr bwMode="auto">
              <a:xfrm>
                <a:off x="4827" y="26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1" name="Freeform 727"/>
              <p:cNvSpPr>
                <a:spLocks/>
              </p:cNvSpPr>
              <p:nvPr/>
            </p:nvSpPr>
            <p:spPr bwMode="auto">
              <a:xfrm>
                <a:off x="4827" y="2610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2 h 2"/>
                  <a:gd name="T4" fmla="*/ 0 w 65"/>
                  <a:gd name="T5" fmla="*/ 2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2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2" name="Line 728"/>
              <p:cNvSpPr>
                <a:spLocks noChangeShapeType="1"/>
              </p:cNvSpPr>
              <p:nvPr/>
            </p:nvSpPr>
            <p:spPr bwMode="auto">
              <a:xfrm>
                <a:off x="4843" y="26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3" name="Freeform 729"/>
              <p:cNvSpPr>
                <a:spLocks/>
              </p:cNvSpPr>
              <p:nvPr/>
            </p:nvSpPr>
            <p:spPr bwMode="auto">
              <a:xfrm>
                <a:off x="4843" y="2610"/>
                <a:ext cx="1" cy="12"/>
              </a:xfrm>
              <a:custGeom>
                <a:avLst/>
                <a:gdLst>
                  <a:gd name="T0" fmla="*/ 1 w 1"/>
                  <a:gd name="T1" fmla="*/ 2 h 48"/>
                  <a:gd name="T2" fmla="*/ 1 w 1"/>
                  <a:gd name="T3" fmla="*/ 2 h 48"/>
                  <a:gd name="T4" fmla="*/ 1 w 1"/>
                  <a:gd name="T5" fmla="*/ 0 h 48"/>
                  <a:gd name="T6" fmla="*/ 0 w 1"/>
                  <a:gd name="T7" fmla="*/ 2 h 48"/>
                  <a:gd name="T8" fmla="*/ 0 w 1"/>
                  <a:gd name="T9" fmla="*/ 48 h 48"/>
                  <a:gd name="T10" fmla="*/ 0 w 1"/>
                  <a:gd name="T11" fmla="*/ 48 h 48"/>
                  <a:gd name="T12" fmla="*/ 1 w 1"/>
                  <a:gd name="T13" fmla="*/ 48 h 48"/>
                  <a:gd name="T14" fmla="*/ 1 w 1"/>
                  <a:gd name="T15" fmla="*/ 48 h 48"/>
                  <a:gd name="T16" fmla="*/ 1 w 1"/>
                  <a:gd name="T17" fmla="*/ 48 h 48"/>
                  <a:gd name="T18" fmla="*/ 1 w 1"/>
                  <a:gd name="T19" fmla="*/ 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8"/>
                  <a:gd name="T32" fmla="*/ 1 w 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4" name="Line 730"/>
              <p:cNvSpPr>
                <a:spLocks noChangeShapeType="1"/>
              </p:cNvSpPr>
              <p:nvPr/>
            </p:nvSpPr>
            <p:spPr bwMode="auto">
              <a:xfrm>
                <a:off x="4843" y="26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5" name="Freeform 731"/>
              <p:cNvSpPr>
                <a:spLocks/>
              </p:cNvSpPr>
              <p:nvPr/>
            </p:nvSpPr>
            <p:spPr bwMode="auto">
              <a:xfrm>
                <a:off x="4843" y="2621"/>
                <a:ext cx="48" cy="1"/>
              </a:xfrm>
              <a:custGeom>
                <a:avLst/>
                <a:gdLst>
                  <a:gd name="T0" fmla="*/ 1 w 192"/>
                  <a:gd name="T1" fmla="*/ 0 h 1"/>
                  <a:gd name="T2" fmla="*/ 0 w 192"/>
                  <a:gd name="T3" fmla="*/ 0 h 1"/>
                  <a:gd name="T4" fmla="*/ 0 w 192"/>
                  <a:gd name="T5" fmla="*/ 1 h 1"/>
                  <a:gd name="T6" fmla="*/ 0 w 192"/>
                  <a:gd name="T7" fmla="*/ 1 h 1"/>
                  <a:gd name="T8" fmla="*/ 189 w 192"/>
                  <a:gd name="T9" fmla="*/ 1 h 1"/>
                  <a:gd name="T10" fmla="*/ 192 w 192"/>
                  <a:gd name="T11" fmla="*/ 1 h 1"/>
                  <a:gd name="T12" fmla="*/ 192 w 192"/>
                  <a:gd name="T13" fmla="*/ 1 h 1"/>
                  <a:gd name="T14" fmla="*/ 192 w 192"/>
                  <a:gd name="T15" fmla="*/ 0 h 1"/>
                  <a:gd name="T16" fmla="*/ 190 w 192"/>
                  <a:gd name="T17" fmla="*/ 0 h 1"/>
                  <a:gd name="T18" fmla="*/ 1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6" name="Line 732"/>
              <p:cNvSpPr>
                <a:spLocks noChangeShapeType="1"/>
              </p:cNvSpPr>
              <p:nvPr/>
            </p:nvSpPr>
            <p:spPr bwMode="auto">
              <a:xfrm>
                <a:off x="4891" y="26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7" name="Freeform 733"/>
              <p:cNvSpPr>
                <a:spLocks/>
              </p:cNvSpPr>
              <p:nvPr/>
            </p:nvSpPr>
            <p:spPr bwMode="auto">
              <a:xfrm>
                <a:off x="4891" y="2621"/>
                <a:ext cx="32" cy="1"/>
              </a:xfrm>
              <a:custGeom>
                <a:avLst/>
                <a:gdLst>
                  <a:gd name="T0" fmla="*/ 0 w 129"/>
                  <a:gd name="T1" fmla="*/ 0 h 1"/>
                  <a:gd name="T2" fmla="*/ 0 w 129"/>
                  <a:gd name="T3" fmla="*/ 0 h 1"/>
                  <a:gd name="T4" fmla="*/ 0 w 129"/>
                  <a:gd name="T5" fmla="*/ 1 h 1"/>
                  <a:gd name="T6" fmla="*/ 0 w 129"/>
                  <a:gd name="T7" fmla="*/ 1 h 1"/>
                  <a:gd name="T8" fmla="*/ 126 w 129"/>
                  <a:gd name="T9" fmla="*/ 1 h 1"/>
                  <a:gd name="T10" fmla="*/ 129 w 129"/>
                  <a:gd name="T11" fmla="*/ 1 h 1"/>
                  <a:gd name="T12" fmla="*/ 129 w 129"/>
                  <a:gd name="T13" fmla="*/ 1 h 1"/>
                  <a:gd name="T14" fmla="*/ 129 w 129"/>
                  <a:gd name="T15" fmla="*/ 0 h 1"/>
                  <a:gd name="T16" fmla="*/ 127 w 129"/>
                  <a:gd name="T17" fmla="*/ 0 h 1"/>
                  <a:gd name="T18" fmla="*/ 0 w 129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"/>
                  <a:gd name="T32" fmla="*/ 129 w 12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8" name="Line 734"/>
              <p:cNvSpPr>
                <a:spLocks noChangeShapeType="1"/>
              </p:cNvSpPr>
              <p:nvPr/>
            </p:nvSpPr>
            <p:spPr bwMode="auto">
              <a:xfrm>
                <a:off x="4923" y="26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299" name="Freeform 735"/>
              <p:cNvSpPr>
                <a:spLocks/>
              </p:cNvSpPr>
              <p:nvPr/>
            </p:nvSpPr>
            <p:spPr bwMode="auto">
              <a:xfrm>
                <a:off x="4922" y="2621"/>
                <a:ext cx="1" cy="12"/>
              </a:xfrm>
              <a:custGeom>
                <a:avLst/>
                <a:gdLst>
                  <a:gd name="T0" fmla="*/ 3 w 3"/>
                  <a:gd name="T1" fmla="*/ 1 h 47"/>
                  <a:gd name="T2" fmla="*/ 3 w 3"/>
                  <a:gd name="T3" fmla="*/ 0 h 47"/>
                  <a:gd name="T4" fmla="*/ 1 w 3"/>
                  <a:gd name="T5" fmla="*/ 0 h 47"/>
                  <a:gd name="T6" fmla="*/ 0 w 3"/>
                  <a:gd name="T7" fmla="*/ 0 h 47"/>
                  <a:gd name="T8" fmla="*/ 0 w 3"/>
                  <a:gd name="T9" fmla="*/ 46 h 47"/>
                  <a:gd name="T10" fmla="*/ 0 w 3"/>
                  <a:gd name="T11" fmla="*/ 47 h 47"/>
                  <a:gd name="T12" fmla="*/ 1 w 3"/>
                  <a:gd name="T13" fmla="*/ 47 h 47"/>
                  <a:gd name="T14" fmla="*/ 3 w 3"/>
                  <a:gd name="T15" fmla="*/ 47 h 47"/>
                  <a:gd name="T16" fmla="*/ 3 w 3"/>
                  <a:gd name="T17" fmla="*/ 47 h 47"/>
                  <a:gd name="T18" fmla="*/ 3 w 3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7"/>
                  <a:gd name="T32" fmla="*/ 3 w 3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7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0" name="Line 736"/>
              <p:cNvSpPr>
                <a:spLocks noChangeShapeType="1"/>
              </p:cNvSpPr>
              <p:nvPr/>
            </p:nvSpPr>
            <p:spPr bwMode="auto">
              <a:xfrm>
                <a:off x="4922" y="26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1" name="Freeform 737"/>
              <p:cNvSpPr>
                <a:spLocks/>
              </p:cNvSpPr>
              <p:nvPr/>
            </p:nvSpPr>
            <p:spPr bwMode="auto">
              <a:xfrm>
                <a:off x="4922" y="2633"/>
                <a:ext cx="17" cy="1"/>
              </a:xfrm>
              <a:custGeom>
                <a:avLst/>
                <a:gdLst>
                  <a:gd name="T0" fmla="*/ 1 w 66"/>
                  <a:gd name="T1" fmla="*/ 0 h 2"/>
                  <a:gd name="T2" fmla="*/ 0 w 66"/>
                  <a:gd name="T3" fmla="*/ 1 h 2"/>
                  <a:gd name="T4" fmla="*/ 0 w 66"/>
                  <a:gd name="T5" fmla="*/ 1 h 2"/>
                  <a:gd name="T6" fmla="*/ 0 w 66"/>
                  <a:gd name="T7" fmla="*/ 2 h 2"/>
                  <a:gd name="T8" fmla="*/ 64 w 66"/>
                  <a:gd name="T9" fmla="*/ 2 h 2"/>
                  <a:gd name="T10" fmla="*/ 65 w 66"/>
                  <a:gd name="T11" fmla="*/ 2 h 2"/>
                  <a:gd name="T12" fmla="*/ 66 w 66"/>
                  <a:gd name="T13" fmla="*/ 1 h 2"/>
                  <a:gd name="T14" fmla="*/ 65 w 66"/>
                  <a:gd name="T15" fmla="*/ 1 h 2"/>
                  <a:gd name="T16" fmla="*/ 64 w 66"/>
                  <a:gd name="T17" fmla="*/ 0 h 2"/>
                  <a:gd name="T18" fmla="*/ 1 w 66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2"/>
                  <a:gd name="T32" fmla="*/ 66 w 6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2" name="Line 738"/>
              <p:cNvSpPr>
                <a:spLocks noChangeShapeType="1"/>
              </p:cNvSpPr>
              <p:nvPr/>
            </p:nvSpPr>
            <p:spPr bwMode="auto">
              <a:xfrm>
                <a:off x="4939" y="26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3" name="Freeform 739"/>
              <p:cNvSpPr>
                <a:spLocks/>
              </p:cNvSpPr>
              <p:nvPr/>
            </p:nvSpPr>
            <p:spPr bwMode="auto">
              <a:xfrm>
                <a:off x="4938" y="2633"/>
                <a:ext cx="1" cy="12"/>
              </a:xfrm>
              <a:custGeom>
                <a:avLst/>
                <a:gdLst>
                  <a:gd name="T0" fmla="*/ 2 w 2"/>
                  <a:gd name="T1" fmla="*/ 1 h 49"/>
                  <a:gd name="T2" fmla="*/ 1 w 2"/>
                  <a:gd name="T3" fmla="*/ 1 h 49"/>
                  <a:gd name="T4" fmla="*/ 1 w 2"/>
                  <a:gd name="T5" fmla="*/ 0 h 49"/>
                  <a:gd name="T6" fmla="*/ 0 w 2"/>
                  <a:gd name="T7" fmla="*/ 1 h 49"/>
                  <a:gd name="T8" fmla="*/ 0 w 2"/>
                  <a:gd name="T9" fmla="*/ 47 h 49"/>
                  <a:gd name="T10" fmla="*/ 0 w 2"/>
                  <a:gd name="T11" fmla="*/ 49 h 49"/>
                  <a:gd name="T12" fmla="*/ 1 w 2"/>
                  <a:gd name="T13" fmla="*/ 49 h 49"/>
                  <a:gd name="T14" fmla="*/ 1 w 2"/>
                  <a:gd name="T15" fmla="*/ 49 h 49"/>
                  <a:gd name="T16" fmla="*/ 2 w 2"/>
                  <a:gd name="T17" fmla="*/ 47 h 49"/>
                  <a:gd name="T18" fmla="*/ 2 w 2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9"/>
                  <a:gd name="T32" fmla="*/ 2 w 2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9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4" name="Line 740"/>
              <p:cNvSpPr>
                <a:spLocks noChangeShapeType="1"/>
              </p:cNvSpPr>
              <p:nvPr/>
            </p:nvSpPr>
            <p:spPr bwMode="auto">
              <a:xfrm>
                <a:off x="4938" y="2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5" name="Freeform 741"/>
              <p:cNvSpPr>
                <a:spLocks/>
              </p:cNvSpPr>
              <p:nvPr/>
            </p:nvSpPr>
            <p:spPr bwMode="auto">
              <a:xfrm>
                <a:off x="4938" y="2645"/>
                <a:ext cx="16" cy="1"/>
              </a:xfrm>
              <a:custGeom>
                <a:avLst/>
                <a:gdLst>
                  <a:gd name="T0" fmla="*/ 1 w 65"/>
                  <a:gd name="T1" fmla="*/ 0 h 2"/>
                  <a:gd name="T2" fmla="*/ 0 w 65"/>
                  <a:gd name="T3" fmla="*/ 0 h 2"/>
                  <a:gd name="T4" fmla="*/ 0 w 65"/>
                  <a:gd name="T5" fmla="*/ 0 h 2"/>
                  <a:gd name="T6" fmla="*/ 0 w 65"/>
                  <a:gd name="T7" fmla="*/ 2 h 2"/>
                  <a:gd name="T8" fmla="*/ 63 w 65"/>
                  <a:gd name="T9" fmla="*/ 2 h 2"/>
                  <a:gd name="T10" fmla="*/ 65 w 65"/>
                  <a:gd name="T11" fmla="*/ 2 h 2"/>
                  <a:gd name="T12" fmla="*/ 65 w 65"/>
                  <a:gd name="T13" fmla="*/ 0 h 2"/>
                  <a:gd name="T14" fmla="*/ 65 w 65"/>
                  <a:gd name="T15" fmla="*/ 0 h 2"/>
                  <a:gd name="T16" fmla="*/ 63 w 65"/>
                  <a:gd name="T17" fmla="*/ 0 h 2"/>
                  <a:gd name="T18" fmla="*/ 1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6" name="Line 742"/>
              <p:cNvSpPr>
                <a:spLocks noChangeShapeType="1"/>
              </p:cNvSpPr>
              <p:nvPr/>
            </p:nvSpPr>
            <p:spPr bwMode="auto">
              <a:xfrm>
                <a:off x="4954" y="2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7" name="Freeform 743"/>
              <p:cNvSpPr>
                <a:spLocks/>
              </p:cNvSpPr>
              <p:nvPr/>
            </p:nvSpPr>
            <p:spPr bwMode="auto">
              <a:xfrm>
                <a:off x="4954" y="2645"/>
                <a:ext cx="1" cy="11"/>
              </a:xfrm>
              <a:custGeom>
                <a:avLst/>
                <a:gdLst>
                  <a:gd name="T0" fmla="*/ 2 w 2"/>
                  <a:gd name="T1" fmla="*/ 0 h 47"/>
                  <a:gd name="T2" fmla="*/ 2 w 2"/>
                  <a:gd name="T3" fmla="*/ 0 h 47"/>
                  <a:gd name="T4" fmla="*/ 0 w 2"/>
                  <a:gd name="T5" fmla="*/ 0 h 47"/>
                  <a:gd name="T6" fmla="*/ 0 w 2"/>
                  <a:gd name="T7" fmla="*/ 0 h 47"/>
                  <a:gd name="T8" fmla="*/ 0 w 2"/>
                  <a:gd name="T9" fmla="*/ 47 h 47"/>
                  <a:gd name="T10" fmla="*/ 0 w 2"/>
                  <a:gd name="T11" fmla="*/ 47 h 47"/>
                  <a:gd name="T12" fmla="*/ 0 w 2"/>
                  <a:gd name="T13" fmla="*/ 47 h 47"/>
                  <a:gd name="T14" fmla="*/ 2 w 2"/>
                  <a:gd name="T15" fmla="*/ 47 h 47"/>
                  <a:gd name="T16" fmla="*/ 2 w 2"/>
                  <a:gd name="T17" fmla="*/ 47 h 47"/>
                  <a:gd name="T18" fmla="*/ 2 w 2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8" name="Line 744"/>
              <p:cNvSpPr>
                <a:spLocks noChangeShapeType="1"/>
              </p:cNvSpPr>
              <p:nvPr/>
            </p:nvSpPr>
            <p:spPr bwMode="auto">
              <a:xfrm>
                <a:off x="4954" y="26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09" name="Freeform 745"/>
              <p:cNvSpPr>
                <a:spLocks/>
              </p:cNvSpPr>
              <p:nvPr/>
            </p:nvSpPr>
            <p:spPr bwMode="auto">
              <a:xfrm>
                <a:off x="4954" y="2656"/>
                <a:ext cx="16" cy="1"/>
              </a:xfrm>
              <a:custGeom>
                <a:avLst/>
                <a:gdLst>
                  <a:gd name="T0" fmla="*/ 0 w 65"/>
                  <a:gd name="T1" fmla="*/ 0 h 2"/>
                  <a:gd name="T2" fmla="*/ 0 w 65"/>
                  <a:gd name="T3" fmla="*/ 2 h 2"/>
                  <a:gd name="T4" fmla="*/ 0 w 65"/>
                  <a:gd name="T5" fmla="*/ 2 h 2"/>
                  <a:gd name="T6" fmla="*/ 0 w 65"/>
                  <a:gd name="T7" fmla="*/ 2 h 2"/>
                  <a:gd name="T8" fmla="*/ 64 w 65"/>
                  <a:gd name="T9" fmla="*/ 2 h 2"/>
                  <a:gd name="T10" fmla="*/ 65 w 65"/>
                  <a:gd name="T11" fmla="*/ 2 h 2"/>
                  <a:gd name="T12" fmla="*/ 65 w 65"/>
                  <a:gd name="T13" fmla="*/ 2 h 2"/>
                  <a:gd name="T14" fmla="*/ 65 w 65"/>
                  <a:gd name="T15" fmla="*/ 2 h 2"/>
                  <a:gd name="T16" fmla="*/ 64 w 65"/>
                  <a:gd name="T17" fmla="*/ 0 h 2"/>
                  <a:gd name="T18" fmla="*/ 0 w 6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"/>
                  <a:gd name="T32" fmla="*/ 65 w 6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">
                    <a:moveTo>
                      <a:pt x="0" y="0"/>
                    </a:moveTo>
                    <a:lnTo>
                      <a:pt x="0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0" name="Line 746"/>
              <p:cNvSpPr>
                <a:spLocks noChangeShapeType="1"/>
              </p:cNvSpPr>
              <p:nvPr/>
            </p:nvSpPr>
            <p:spPr bwMode="auto">
              <a:xfrm>
                <a:off x="4970" y="26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1" name="Freeform 747"/>
              <p:cNvSpPr>
                <a:spLocks/>
              </p:cNvSpPr>
              <p:nvPr/>
            </p:nvSpPr>
            <p:spPr bwMode="auto">
              <a:xfrm>
                <a:off x="4970" y="2656"/>
                <a:ext cx="1" cy="12"/>
              </a:xfrm>
              <a:custGeom>
                <a:avLst/>
                <a:gdLst>
                  <a:gd name="T0" fmla="*/ 1 w 1"/>
                  <a:gd name="T1" fmla="*/ 2 h 48"/>
                  <a:gd name="T2" fmla="*/ 1 w 1"/>
                  <a:gd name="T3" fmla="*/ 2 h 48"/>
                  <a:gd name="T4" fmla="*/ 1 w 1"/>
                  <a:gd name="T5" fmla="*/ 0 h 48"/>
                  <a:gd name="T6" fmla="*/ 0 w 1"/>
                  <a:gd name="T7" fmla="*/ 2 h 48"/>
                  <a:gd name="T8" fmla="*/ 0 w 1"/>
                  <a:gd name="T9" fmla="*/ 48 h 48"/>
                  <a:gd name="T10" fmla="*/ 0 w 1"/>
                  <a:gd name="T11" fmla="*/ 48 h 48"/>
                  <a:gd name="T12" fmla="*/ 1 w 1"/>
                  <a:gd name="T13" fmla="*/ 48 h 48"/>
                  <a:gd name="T14" fmla="*/ 1 w 1"/>
                  <a:gd name="T15" fmla="*/ 48 h 48"/>
                  <a:gd name="T16" fmla="*/ 1 w 1"/>
                  <a:gd name="T17" fmla="*/ 48 h 48"/>
                  <a:gd name="T18" fmla="*/ 1 w 1"/>
                  <a:gd name="T19" fmla="*/ 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8"/>
                  <a:gd name="T32" fmla="*/ 1 w 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2" name="Line 748"/>
              <p:cNvSpPr>
                <a:spLocks noChangeShapeType="1"/>
              </p:cNvSpPr>
              <p:nvPr/>
            </p:nvSpPr>
            <p:spPr bwMode="auto">
              <a:xfrm>
                <a:off x="4970" y="26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3" name="Freeform 749"/>
              <p:cNvSpPr>
                <a:spLocks/>
              </p:cNvSpPr>
              <p:nvPr/>
            </p:nvSpPr>
            <p:spPr bwMode="auto">
              <a:xfrm>
                <a:off x="4970" y="2667"/>
                <a:ext cx="32" cy="1"/>
              </a:xfrm>
              <a:custGeom>
                <a:avLst/>
                <a:gdLst>
                  <a:gd name="T0" fmla="*/ 1 w 128"/>
                  <a:gd name="T1" fmla="*/ 0 h 1"/>
                  <a:gd name="T2" fmla="*/ 0 w 128"/>
                  <a:gd name="T3" fmla="*/ 0 h 1"/>
                  <a:gd name="T4" fmla="*/ 0 w 128"/>
                  <a:gd name="T5" fmla="*/ 1 h 1"/>
                  <a:gd name="T6" fmla="*/ 0 w 128"/>
                  <a:gd name="T7" fmla="*/ 1 h 1"/>
                  <a:gd name="T8" fmla="*/ 126 w 128"/>
                  <a:gd name="T9" fmla="*/ 1 h 1"/>
                  <a:gd name="T10" fmla="*/ 128 w 128"/>
                  <a:gd name="T11" fmla="*/ 1 h 1"/>
                  <a:gd name="T12" fmla="*/ 128 w 128"/>
                  <a:gd name="T13" fmla="*/ 1 h 1"/>
                  <a:gd name="T14" fmla="*/ 128 w 128"/>
                  <a:gd name="T15" fmla="*/ 0 h 1"/>
                  <a:gd name="T16" fmla="*/ 127 w 128"/>
                  <a:gd name="T17" fmla="*/ 0 h 1"/>
                  <a:gd name="T18" fmla="*/ 1 w 12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1"/>
                  <a:gd name="T32" fmla="*/ 128 w 128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4" name="Line 750"/>
              <p:cNvSpPr>
                <a:spLocks noChangeShapeType="1"/>
              </p:cNvSpPr>
              <p:nvPr/>
            </p:nvSpPr>
            <p:spPr bwMode="auto">
              <a:xfrm>
                <a:off x="5002" y="26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5" name="Freeform 751"/>
              <p:cNvSpPr>
                <a:spLocks/>
              </p:cNvSpPr>
              <p:nvPr/>
            </p:nvSpPr>
            <p:spPr bwMode="auto">
              <a:xfrm>
                <a:off x="5001" y="2667"/>
                <a:ext cx="1" cy="12"/>
              </a:xfrm>
              <a:custGeom>
                <a:avLst/>
                <a:gdLst>
                  <a:gd name="T0" fmla="*/ 2 w 2"/>
                  <a:gd name="T1" fmla="*/ 1 h 47"/>
                  <a:gd name="T2" fmla="*/ 2 w 2"/>
                  <a:gd name="T3" fmla="*/ 0 h 47"/>
                  <a:gd name="T4" fmla="*/ 1 w 2"/>
                  <a:gd name="T5" fmla="*/ 0 h 47"/>
                  <a:gd name="T6" fmla="*/ 0 w 2"/>
                  <a:gd name="T7" fmla="*/ 0 h 47"/>
                  <a:gd name="T8" fmla="*/ 0 w 2"/>
                  <a:gd name="T9" fmla="*/ 46 h 47"/>
                  <a:gd name="T10" fmla="*/ 0 w 2"/>
                  <a:gd name="T11" fmla="*/ 47 h 47"/>
                  <a:gd name="T12" fmla="*/ 1 w 2"/>
                  <a:gd name="T13" fmla="*/ 47 h 47"/>
                  <a:gd name="T14" fmla="*/ 2 w 2"/>
                  <a:gd name="T15" fmla="*/ 47 h 47"/>
                  <a:gd name="T16" fmla="*/ 2 w 2"/>
                  <a:gd name="T17" fmla="*/ 47 h 47"/>
                  <a:gd name="T18" fmla="*/ 2 w 2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6" name="Line 752"/>
              <p:cNvSpPr>
                <a:spLocks noChangeShapeType="1"/>
              </p:cNvSpPr>
              <p:nvPr/>
            </p:nvSpPr>
            <p:spPr bwMode="auto">
              <a:xfrm>
                <a:off x="5001" y="26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7" name="Freeform 753"/>
              <p:cNvSpPr>
                <a:spLocks/>
              </p:cNvSpPr>
              <p:nvPr/>
            </p:nvSpPr>
            <p:spPr bwMode="auto">
              <a:xfrm>
                <a:off x="5001" y="2679"/>
                <a:ext cx="48" cy="1"/>
              </a:xfrm>
              <a:custGeom>
                <a:avLst/>
                <a:gdLst>
                  <a:gd name="T0" fmla="*/ 1 w 192"/>
                  <a:gd name="T1" fmla="*/ 0 h 1"/>
                  <a:gd name="T2" fmla="*/ 0 w 192"/>
                  <a:gd name="T3" fmla="*/ 0 h 1"/>
                  <a:gd name="T4" fmla="*/ 0 w 192"/>
                  <a:gd name="T5" fmla="*/ 1 h 1"/>
                  <a:gd name="T6" fmla="*/ 0 w 192"/>
                  <a:gd name="T7" fmla="*/ 1 h 1"/>
                  <a:gd name="T8" fmla="*/ 189 w 192"/>
                  <a:gd name="T9" fmla="*/ 1 h 1"/>
                  <a:gd name="T10" fmla="*/ 192 w 192"/>
                  <a:gd name="T11" fmla="*/ 1 h 1"/>
                  <a:gd name="T12" fmla="*/ 192 w 192"/>
                  <a:gd name="T13" fmla="*/ 1 h 1"/>
                  <a:gd name="T14" fmla="*/ 192 w 192"/>
                  <a:gd name="T15" fmla="*/ 0 h 1"/>
                  <a:gd name="T16" fmla="*/ 190 w 192"/>
                  <a:gd name="T17" fmla="*/ 0 h 1"/>
                  <a:gd name="T18" fmla="*/ 1 w 19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"/>
                  <a:gd name="T32" fmla="*/ 192 w 19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8" name="Line 754"/>
              <p:cNvSpPr>
                <a:spLocks noChangeShapeType="1"/>
              </p:cNvSpPr>
              <p:nvPr/>
            </p:nvSpPr>
            <p:spPr bwMode="auto">
              <a:xfrm>
                <a:off x="5049" y="26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19" name="Freeform 755"/>
              <p:cNvSpPr>
                <a:spLocks/>
              </p:cNvSpPr>
              <p:nvPr/>
            </p:nvSpPr>
            <p:spPr bwMode="auto">
              <a:xfrm>
                <a:off x="5049" y="2679"/>
                <a:ext cx="1" cy="12"/>
              </a:xfrm>
              <a:custGeom>
                <a:avLst/>
                <a:gdLst>
                  <a:gd name="T0" fmla="*/ 2 w 2"/>
                  <a:gd name="T1" fmla="*/ 1 h 48"/>
                  <a:gd name="T2" fmla="*/ 2 w 2"/>
                  <a:gd name="T3" fmla="*/ 0 h 48"/>
                  <a:gd name="T4" fmla="*/ 2 w 2"/>
                  <a:gd name="T5" fmla="*/ 0 h 48"/>
                  <a:gd name="T6" fmla="*/ 0 w 2"/>
                  <a:gd name="T7" fmla="*/ 0 h 48"/>
                  <a:gd name="T8" fmla="*/ 0 w 2"/>
                  <a:gd name="T9" fmla="*/ 46 h 48"/>
                  <a:gd name="T10" fmla="*/ 0 w 2"/>
                  <a:gd name="T11" fmla="*/ 48 h 48"/>
                  <a:gd name="T12" fmla="*/ 2 w 2"/>
                  <a:gd name="T13" fmla="*/ 48 h 48"/>
                  <a:gd name="T14" fmla="*/ 2 w 2"/>
                  <a:gd name="T15" fmla="*/ 48 h 48"/>
                  <a:gd name="T16" fmla="*/ 2 w 2"/>
                  <a:gd name="T17" fmla="*/ 48 h 48"/>
                  <a:gd name="T18" fmla="*/ 2 w 2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8"/>
                  <a:gd name="T32" fmla="*/ 2 w 2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8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0" name="Line 756"/>
              <p:cNvSpPr>
                <a:spLocks noChangeShapeType="1"/>
              </p:cNvSpPr>
              <p:nvPr/>
            </p:nvSpPr>
            <p:spPr bwMode="auto">
              <a:xfrm>
                <a:off x="5049" y="26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1" name="Freeform 757"/>
              <p:cNvSpPr>
                <a:spLocks/>
              </p:cNvSpPr>
              <p:nvPr/>
            </p:nvSpPr>
            <p:spPr bwMode="auto">
              <a:xfrm>
                <a:off x="5049" y="2690"/>
                <a:ext cx="16" cy="1"/>
              </a:xfrm>
              <a:custGeom>
                <a:avLst/>
                <a:gdLst>
                  <a:gd name="T0" fmla="*/ 2 w 67"/>
                  <a:gd name="T1" fmla="*/ 0 h 3"/>
                  <a:gd name="T2" fmla="*/ 0 w 67"/>
                  <a:gd name="T3" fmla="*/ 0 h 3"/>
                  <a:gd name="T4" fmla="*/ 0 w 67"/>
                  <a:gd name="T5" fmla="*/ 1 h 3"/>
                  <a:gd name="T6" fmla="*/ 0 w 67"/>
                  <a:gd name="T7" fmla="*/ 3 h 3"/>
                  <a:gd name="T8" fmla="*/ 64 w 67"/>
                  <a:gd name="T9" fmla="*/ 3 h 3"/>
                  <a:gd name="T10" fmla="*/ 65 w 67"/>
                  <a:gd name="T11" fmla="*/ 3 h 3"/>
                  <a:gd name="T12" fmla="*/ 67 w 67"/>
                  <a:gd name="T13" fmla="*/ 1 h 3"/>
                  <a:gd name="T14" fmla="*/ 65 w 67"/>
                  <a:gd name="T15" fmla="*/ 0 h 3"/>
                  <a:gd name="T16" fmla="*/ 64 w 67"/>
                  <a:gd name="T17" fmla="*/ 0 h 3"/>
                  <a:gd name="T18" fmla="*/ 2 w 6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"/>
                  <a:gd name="T32" fmla="*/ 67 w 6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2" name="Line 758"/>
              <p:cNvSpPr>
                <a:spLocks noChangeShapeType="1"/>
              </p:cNvSpPr>
              <p:nvPr/>
            </p:nvSpPr>
            <p:spPr bwMode="auto">
              <a:xfrm>
                <a:off x="5065" y="269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3" name="Freeform 759"/>
              <p:cNvSpPr>
                <a:spLocks/>
              </p:cNvSpPr>
              <p:nvPr/>
            </p:nvSpPr>
            <p:spPr bwMode="auto">
              <a:xfrm>
                <a:off x="5065" y="2690"/>
                <a:ext cx="1" cy="12"/>
              </a:xfrm>
              <a:custGeom>
                <a:avLst/>
                <a:gdLst>
                  <a:gd name="T0" fmla="*/ 3 w 3"/>
                  <a:gd name="T1" fmla="*/ 1 h 49"/>
                  <a:gd name="T2" fmla="*/ 1 w 3"/>
                  <a:gd name="T3" fmla="*/ 0 h 49"/>
                  <a:gd name="T4" fmla="*/ 1 w 3"/>
                  <a:gd name="T5" fmla="*/ 0 h 49"/>
                  <a:gd name="T6" fmla="*/ 0 w 3"/>
                  <a:gd name="T7" fmla="*/ 0 h 49"/>
                  <a:gd name="T8" fmla="*/ 0 w 3"/>
                  <a:gd name="T9" fmla="*/ 46 h 49"/>
                  <a:gd name="T10" fmla="*/ 0 w 3"/>
                  <a:gd name="T11" fmla="*/ 48 h 49"/>
                  <a:gd name="T12" fmla="*/ 1 w 3"/>
                  <a:gd name="T13" fmla="*/ 49 h 49"/>
                  <a:gd name="T14" fmla="*/ 1 w 3"/>
                  <a:gd name="T15" fmla="*/ 48 h 49"/>
                  <a:gd name="T16" fmla="*/ 3 w 3"/>
                  <a:gd name="T17" fmla="*/ 48 h 49"/>
                  <a:gd name="T18" fmla="*/ 3 w 3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9"/>
                  <a:gd name="T32" fmla="*/ 3 w 3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9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4" name="Line 760"/>
              <p:cNvSpPr>
                <a:spLocks noChangeShapeType="1"/>
              </p:cNvSpPr>
              <p:nvPr/>
            </p:nvSpPr>
            <p:spPr bwMode="auto">
              <a:xfrm>
                <a:off x="5065" y="27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5" name="Freeform 761"/>
              <p:cNvSpPr>
                <a:spLocks/>
              </p:cNvSpPr>
              <p:nvPr/>
            </p:nvSpPr>
            <p:spPr bwMode="auto">
              <a:xfrm>
                <a:off x="5065" y="2702"/>
                <a:ext cx="95" cy="1"/>
              </a:xfrm>
              <a:custGeom>
                <a:avLst/>
                <a:gdLst>
                  <a:gd name="T0" fmla="*/ 1 w 381"/>
                  <a:gd name="T1" fmla="*/ 0 h 2"/>
                  <a:gd name="T2" fmla="*/ 0 w 381"/>
                  <a:gd name="T3" fmla="*/ 0 h 2"/>
                  <a:gd name="T4" fmla="*/ 0 w 381"/>
                  <a:gd name="T5" fmla="*/ 2 h 2"/>
                  <a:gd name="T6" fmla="*/ 0 w 381"/>
                  <a:gd name="T7" fmla="*/ 2 h 2"/>
                  <a:gd name="T8" fmla="*/ 380 w 381"/>
                  <a:gd name="T9" fmla="*/ 2 h 2"/>
                  <a:gd name="T10" fmla="*/ 381 w 381"/>
                  <a:gd name="T11" fmla="*/ 2 h 2"/>
                  <a:gd name="T12" fmla="*/ 381 w 381"/>
                  <a:gd name="T13" fmla="*/ 2 h 2"/>
                  <a:gd name="T14" fmla="*/ 381 w 381"/>
                  <a:gd name="T15" fmla="*/ 0 h 2"/>
                  <a:gd name="T16" fmla="*/ 381 w 381"/>
                  <a:gd name="T17" fmla="*/ 0 h 2"/>
                  <a:gd name="T18" fmla="*/ 1 w 381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1"/>
                  <a:gd name="T31" fmla="*/ 0 h 2"/>
                  <a:gd name="T32" fmla="*/ 381 w 38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80" y="2"/>
                    </a:lnTo>
                    <a:lnTo>
                      <a:pt x="381" y="2"/>
                    </a:lnTo>
                    <a:lnTo>
                      <a:pt x="38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6" name="Line 762"/>
              <p:cNvSpPr>
                <a:spLocks noChangeShapeType="1"/>
              </p:cNvSpPr>
              <p:nvPr/>
            </p:nvSpPr>
            <p:spPr bwMode="auto">
              <a:xfrm>
                <a:off x="5160" y="27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7" name="Freeform 763"/>
              <p:cNvSpPr>
                <a:spLocks/>
              </p:cNvSpPr>
              <p:nvPr/>
            </p:nvSpPr>
            <p:spPr bwMode="auto">
              <a:xfrm>
                <a:off x="5160" y="2702"/>
                <a:ext cx="1" cy="12"/>
              </a:xfrm>
              <a:custGeom>
                <a:avLst/>
                <a:gdLst>
                  <a:gd name="T0" fmla="*/ 0 w 1"/>
                  <a:gd name="T1" fmla="*/ 2 h 48"/>
                  <a:gd name="T2" fmla="*/ 0 w 1"/>
                  <a:gd name="T3" fmla="*/ 0 h 48"/>
                  <a:gd name="T4" fmla="*/ 0 w 1"/>
                  <a:gd name="T5" fmla="*/ 0 h 48"/>
                  <a:gd name="T6" fmla="*/ 0 w 1"/>
                  <a:gd name="T7" fmla="*/ 0 h 48"/>
                  <a:gd name="T8" fmla="*/ 0 w 1"/>
                  <a:gd name="T9" fmla="*/ 48 h 48"/>
                  <a:gd name="T10" fmla="*/ 0 w 1"/>
                  <a:gd name="T11" fmla="*/ 48 h 48"/>
                  <a:gd name="T12" fmla="*/ 0 w 1"/>
                  <a:gd name="T13" fmla="*/ 48 h 48"/>
                  <a:gd name="T14" fmla="*/ 0 w 1"/>
                  <a:gd name="T15" fmla="*/ 48 h 48"/>
                  <a:gd name="T16" fmla="*/ 0 w 1"/>
                  <a:gd name="T17" fmla="*/ 48 h 48"/>
                  <a:gd name="T18" fmla="*/ 0 w 1"/>
                  <a:gd name="T19" fmla="*/ 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8"/>
                  <a:gd name="T32" fmla="*/ 1 w 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8">
                    <a:moveTo>
                      <a:pt x="0" y="2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8" name="Line 764"/>
              <p:cNvSpPr>
                <a:spLocks noChangeShapeType="1"/>
              </p:cNvSpPr>
              <p:nvPr/>
            </p:nvSpPr>
            <p:spPr bwMode="auto">
              <a:xfrm>
                <a:off x="5160" y="27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29" name="Freeform 765"/>
              <p:cNvSpPr>
                <a:spLocks/>
              </p:cNvSpPr>
              <p:nvPr/>
            </p:nvSpPr>
            <p:spPr bwMode="auto">
              <a:xfrm>
                <a:off x="5160" y="2713"/>
                <a:ext cx="16" cy="1"/>
              </a:xfrm>
              <a:custGeom>
                <a:avLst/>
                <a:gdLst>
                  <a:gd name="T0" fmla="*/ 1 w 65"/>
                  <a:gd name="T1" fmla="*/ 0 h 1"/>
                  <a:gd name="T2" fmla="*/ 1 w 65"/>
                  <a:gd name="T3" fmla="*/ 1 h 1"/>
                  <a:gd name="T4" fmla="*/ 0 w 65"/>
                  <a:gd name="T5" fmla="*/ 1 h 1"/>
                  <a:gd name="T6" fmla="*/ 1 w 65"/>
                  <a:gd name="T7" fmla="*/ 1 h 1"/>
                  <a:gd name="T8" fmla="*/ 64 w 65"/>
                  <a:gd name="T9" fmla="*/ 1 h 1"/>
                  <a:gd name="T10" fmla="*/ 65 w 65"/>
                  <a:gd name="T11" fmla="*/ 1 h 1"/>
                  <a:gd name="T12" fmla="*/ 65 w 65"/>
                  <a:gd name="T13" fmla="*/ 1 h 1"/>
                  <a:gd name="T14" fmla="*/ 65 w 65"/>
                  <a:gd name="T15" fmla="*/ 1 h 1"/>
                  <a:gd name="T16" fmla="*/ 64 w 65"/>
                  <a:gd name="T17" fmla="*/ 0 h 1"/>
                  <a:gd name="T18" fmla="*/ 1 w 6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"/>
                  <a:gd name="T32" fmla="*/ 65 w 6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0" name="Line 766"/>
              <p:cNvSpPr>
                <a:spLocks noChangeShapeType="1"/>
              </p:cNvSpPr>
              <p:nvPr/>
            </p:nvSpPr>
            <p:spPr bwMode="auto">
              <a:xfrm>
                <a:off x="5176" y="27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1" name="Freeform 767"/>
              <p:cNvSpPr>
                <a:spLocks/>
              </p:cNvSpPr>
              <p:nvPr/>
            </p:nvSpPr>
            <p:spPr bwMode="auto">
              <a:xfrm>
                <a:off x="5176" y="2713"/>
                <a:ext cx="1" cy="12"/>
              </a:xfrm>
              <a:custGeom>
                <a:avLst/>
                <a:gdLst>
                  <a:gd name="T0" fmla="*/ 1 w 1"/>
                  <a:gd name="T1" fmla="*/ 1 h 47"/>
                  <a:gd name="T2" fmla="*/ 1 w 1"/>
                  <a:gd name="T3" fmla="*/ 1 h 47"/>
                  <a:gd name="T4" fmla="*/ 1 w 1"/>
                  <a:gd name="T5" fmla="*/ 0 h 47"/>
                  <a:gd name="T6" fmla="*/ 0 w 1"/>
                  <a:gd name="T7" fmla="*/ 1 h 47"/>
                  <a:gd name="T8" fmla="*/ 0 w 1"/>
                  <a:gd name="T9" fmla="*/ 47 h 47"/>
                  <a:gd name="T10" fmla="*/ 0 w 1"/>
                  <a:gd name="T11" fmla="*/ 47 h 47"/>
                  <a:gd name="T12" fmla="*/ 1 w 1"/>
                  <a:gd name="T13" fmla="*/ 47 h 47"/>
                  <a:gd name="T14" fmla="*/ 1 w 1"/>
                  <a:gd name="T15" fmla="*/ 47 h 47"/>
                  <a:gd name="T16" fmla="*/ 1 w 1"/>
                  <a:gd name="T17" fmla="*/ 47 h 47"/>
                  <a:gd name="T18" fmla="*/ 1 w 1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7"/>
                  <a:gd name="T32" fmla="*/ 1 w 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7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2" name="Line 768"/>
              <p:cNvSpPr>
                <a:spLocks noChangeShapeType="1"/>
              </p:cNvSpPr>
              <p:nvPr/>
            </p:nvSpPr>
            <p:spPr bwMode="auto">
              <a:xfrm>
                <a:off x="5176" y="27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3" name="Freeform 769"/>
              <p:cNvSpPr>
                <a:spLocks/>
              </p:cNvSpPr>
              <p:nvPr/>
            </p:nvSpPr>
            <p:spPr bwMode="auto">
              <a:xfrm>
                <a:off x="5176" y="2725"/>
                <a:ext cx="16" cy="1"/>
              </a:xfrm>
              <a:custGeom>
                <a:avLst/>
                <a:gdLst>
                  <a:gd name="T0" fmla="*/ 1 w 66"/>
                  <a:gd name="T1" fmla="*/ 0 h 1"/>
                  <a:gd name="T2" fmla="*/ 0 w 66"/>
                  <a:gd name="T3" fmla="*/ 0 h 1"/>
                  <a:gd name="T4" fmla="*/ 0 w 66"/>
                  <a:gd name="T5" fmla="*/ 1 h 1"/>
                  <a:gd name="T6" fmla="*/ 0 w 66"/>
                  <a:gd name="T7" fmla="*/ 1 h 1"/>
                  <a:gd name="T8" fmla="*/ 62 w 66"/>
                  <a:gd name="T9" fmla="*/ 1 h 1"/>
                  <a:gd name="T10" fmla="*/ 64 w 66"/>
                  <a:gd name="T11" fmla="*/ 1 h 1"/>
                  <a:gd name="T12" fmla="*/ 66 w 66"/>
                  <a:gd name="T13" fmla="*/ 1 h 1"/>
                  <a:gd name="T14" fmla="*/ 64 w 66"/>
                  <a:gd name="T15" fmla="*/ 0 h 1"/>
                  <a:gd name="T16" fmla="*/ 63 w 66"/>
                  <a:gd name="T17" fmla="*/ 0 h 1"/>
                  <a:gd name="T18" fmla="*/ 1 w 6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"/>
                  <a:gd name="T32" fmla="*/ 66 w 6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4" name="Line 770"/>
              <p:cNvSpPr>
                <a:spLocks noChangeShapeType="1"/>
              </p:cNvSpPr>
              <p:nvPr/>
            </p:nvSpPr>
            <p:spPr bwMode="auto">
              <a:xfrm>
                <a:off x="5192" y="27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5" name="Freeform 771"/>
              <p:cNvSpPr>
                <a:spLocks/>
              </p:cNvSpPr>
              <p:nvPr/>
            </p:nvSpPr>
            <p:spPr bwMode="auto">
              <a:xfrm>
                <a:off x="5192" y="2725"/>
                <a:ext cx="79" cy="1"/>
              </a:xfrm>
              <a:custGeom>
                <a:avLst/>
                <a:gdLst>
                  <a:gd name="T0" fmla="*/ 1 w 319"/>
                  <a:gd name="T1" fmla="*/ 0 h 1"/>
                  <a:gd name="T2" fmla="*/ 0 w 319"/>
                  <a:gd name="T3" fmla="*/ 0 h 1"/>
                  <a:gd name="T4" fmla="*/ 0 w 319"/>
                  <a:gd name="T5" fmla="*/ 1 h 1"/>
                  <a:gd name="T6" fmla="*/ 0 w 319"/>
                  <a:gd name="T7" fmla="*/ 1 h 1"/>
                  <a:gd name="T8" fmla="*/ 317 w 319"/>
                  <a:gd name="T9" fmla="*/ 1 h 1"/>
                  <a:gd name="T10" fmla="*/ 318 w 319"/>
                  <a:gd name="T11" fmla="*/ 1 h 1"/>
                  <a:gd name="T12" fmla="*/ 319 w 319"/>
                  <a:gd name="T13" fmla="*/ 1 h 1"/>
                  <a:gd name="T14" fmla="*/ 318 w 319"/>
                  <a:gd name="T15" fmla="*/ 0 h 1"/>
                  <a:gd name="T16" fmla="*/ 318 w 319"/>
                  <a:gd name="T17" fmla="*/ 0 h 1"/>
                  <a:gd name="T18" fmla="*/ 1 w 319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"/>
                  <a:gd name="T31" fmla="*/ 0 h 1"/>
                  <a:gd name="T32" fmla="*/ 319 w 31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19" y="1"/>
                    </a:lnTo>
                    <a:lnTo>
                      <a:pt x="3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6" name="Line 772"/>
              <p:cNvSpPr>
                <a:spLocks noChangeShapeType="1"/>
              </p:cNvSpPr>
              <p:nvPr/>
            </p:nvSpPr>
            <p:spPr bwMode="auto">
              <a:xfrm>
                <a:off x="5271" y="27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7" name="Freeform 773"/>
              <p:cNvSpPr>
                <a:spLocks/>
              </p:cNvSpPr>
              <p:nvPr/>
            </p:nvSpPr>
            <p:spPr bwMode="auto">
              <a:xfrm>
                <a:off x="5271" y="2725"/>
                <a:ext cx="1" cy="12"/>
              </a:xfrm>
              <a:custGeom>
                <a:avLst/>
                <a:gdLst>
                  <a:gd name="T0" fmla="*/ 2 w 2"/>
                  <a:gd name="T1" fmla="*/ 1 h 47"/>
                  <a:gd name="T2" fmla="*/ 1 w 2"/>
                  <a:gd name="T3" fmla="*/ 0 h 47"/>
                  <a:gd name="T4" fmla="*/ 1 w 2"/>
                  <a:gd name="T5" fmla="*/ 0 h 47"/>
                  <a:gd name="T6" fmla="*/ 0 w 2"/>
                  <a:gd name="T7" fmla="*/ 0 h 47"/>
                  <a:gd name="T8" fmla="*/ 0 w 2"/>
                  <a:gd name="T9" fmla="*/ 46 h 47"/>
                  <a:gd name="T10" fmla="*/ 0 w 2"/>
                  <a:gd name="T11" fmla="*/ 47 h 47"/>
                  <a:gd name="T12" fmla="*/ 1 w 2"/>
                  <a:gd name="T13" fmla="*/ 47 h 47"/>
                  <a:gd name="T14" fmla="*/ 1 w 2"/>
                  <a:gd name="T15" fmla="*/ 47 h 47"/>
                  <a:gd name="T16" fmla="*/ 2 w 2"/>
                  <a:gd name="T17" fmla="*/ 47 h 47"/>
                  <a:gd name="T18" fmla="*/ 2 w 2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7"/>
                  <a:gd name="T32" fmla="*/ 2 w 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7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8" name="Line 774"/>
              <p:cNvSpPr>
                <a:spLocks noChangeShapeType="1"/>
              </p:cNvSpPr>
              <p:nvPr/>
            </p:nvSpPr>
            <p:spPr bwMode="auto">
              <a:xfrm>
                <a:off x="5271" y="27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39" name="Freeform 775"/>
              <p:cNvSpPr>
                <a:spLocks/>
              </p:cNvSpPr>
              <p:nvPr/>
            </p:nvSpPr>
            <p:spPr bwMode="auto">
              <a:xfrm>
                <a:off x="5271" y="2736"/>
                <a:ext cx="159" cy="1"/>
              </a:xfrm>
              <a:custGeom>
                <a:avLst/>
                <a:gdLst>
                  <a:gd name="T0" fmla="*/ 1 w 635"/>
                  <a:gd name="T1" fmla="*/ 0 h 2"/>
                  <a:gd name="T2" fmla="*/ 0 w 635"/>
                  <a:gd name="T3" fmla="*/ 1 h 2"/>
                  <a:gd name="T4" fmla="*/ 0 w 635"/>
                  <a:gd name="T5" fmla="*/ 1 h 2"/>
                  <a:gd name="T6" fmla="*/ 0 w 635"/>
                  <a:gd name="T7" fmla="*/ 2 h 2"/>
                  <a:gd name="T8" fmla="*/ 634 w 635"/>
                  <a:gd name="T9" fmla="*/ 2 h 2"/>
                  <a:gd name="T10" fmla="*/ 635 w 635"/>
                  <a:gd name="T11" fmla="*/ 2 h 2"/>
                  <a:gd name="T12" fmla="*/ 635 w 635"/>
                  <a:gd name="T13" fmla="*/ 1 h 2"/>
                  <a:gd name="T14" fmla="*/ 635 w 635"/>
                  <a:gd name="T15" fmla="*/ 1 h 2"/>
                  <a:gd name="T16" fmla="*/ 635 w 635"/>
                  <a:gd name="T17" fmla="*/ 0 h 2"/>
                  <a:gd name="T18" fmla="*/ 1 w 63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5"/>
                  <a:gd name="T31" fmla="*/ 0 h 2"/>
                  <a:gd name="T32" fmla="*/ 635 w 63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5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34" y="2"/>
                    </a:lnTo>
                    <a:lnTo>
                      <a:pt x="635" y="2"/>
                    </a:lnTo>
                    <a:lnTo>
                      <a:pt x="635" y="1"/>
                    </a:lnTo>
                    <a:lnTo>
                      <a:pt x="63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0" name="Line 776"/>
              <p:cNvSpPr>
                <a:spLocks noChangeShapeType="1"/>
              </p:cNvSpPr>
              <p:nvPr/>
            </p:nvSpPr>
            <p:spPr bwMode="auto">
              <a:xfrm>
                <a:off x="5430" y="2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1" name="Freeform 777"/>
              <p:cNvSpPr>
                <a:spLocks/>
              </p:cNvSpPr>
              <p:nvPr/>
            </p:nvSpPr>
            <p:spPr bwMode="auto">
              <a:xfrm>
                <a:off x="5429" y="2736"/>
                <a:ext cx="1" cy="12"/>
              </a:xfrm>
              <a:custGeom>
                <a:avLst/>
                <a:gdLst>
                  <a:gd name="T0" fmla="*/ 1 w 1"/>
                  <a:gd name="T1" fmla="*/ 1 h 49"/>
                  <a:gd name="T2" fmla="*/ 1 w 1"/>
                  <a:gd name="T3" fmla="*/ 1 h 49"/>
                  <a:gd name="T4" fmla="*/ 1 w 1"/>
                  <a:gd name="T5" fmla="*/ 0 h 49"/>
                  <a:gd name="T6" fmla="*/ 0 w 1"/>
                  <a:gd name="T7" fmla="*/ 1 h 49"/>
                  <a:gd name="T8" fmla="*/ 0 w 1"/>
                  <a:gd name="T9" fmla="*/ 47 h 49"/>
                  <a:gd name="T10" fmla="*/ 0 w 1"/>
                  <a:gd name="T11" fmla="*/ 49 h 49"/>
                  <a:gd name="T12" fmla="*/ 1 w 1"/>
                  <a:gd name="T13" fmla="*/ 49 h 49"/>
                  <a:gd name="T14" fmla="*/ 1 w 1"/>
                  <a:gd name="T15" fmla="*/ 49 h 49"/>
                  <a:gd name="T16" fmla="*/ 1 w 1"/>
                  <a:gd name="T17" fmla="*/ 47 h 49"/>
                  <a:gd name="T18" fmla="*/ 1 w 1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9"/>
                  <a:gd name="T32" fmla="*/ 1 w 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9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2" name="Line 778"/>
              <p:cNvSpPr>
                <a:spLocks noChangeShapeType="1"/>
              </p:cNvSpPr>
              <p:nvPr/>
            </p:nvSpPr>
            <p:spPr bwMode="auto">
              <a:xfrm>
                <a:off x="5430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3" name="Freeform 779"/>
              <p:cNvSpPr>
                <a:spLocks/>
              </p:cNvSpPr>
              <p:nvPr/>
            </p:nvSpPr>
            <p:spPr bwMode="auto">
              <a:xfrm>
                <a:off x="5429" y="2748"/>
                <a:ext cx="32" cy="1"/>
              </a:xfrm>
              <a:custGeom>
                <a:avLst/>
                <a:gdLst>
                  <a:gd name="T0" fmla="*/ 1 w 129"/>
                  <a:gd name="T1" fmla="*/ 0 h 3"/>
                  <a:gd name="T2" fmla="*/ 0 w 129"/>
                  <a:gd name="T3" fmla="*/ 0 h 3"/>
                  <a:gd name="T4" fmla="*/ 0 w 129"/>
                  <a:gd name="T5" fmla="*/ 1 h 3"/>
                  <a:gd name="T6" fmla="*/ 0 w 129"/>
                  <a:gd name="T7" fmla="*/ 3 h 3"/>
                  <a:gd name="T8" fmla="*/ 126 w 129"/>
                  <a:gd name="T9" fmla="*/ 3 h 3"/>
                  <a:gd name="T10" fmla="*/ 129 w 129"/>
                  <a:gd name="T11" fmla="*/ 3 h 3"/>
                  <a:gd name="T12" fmla="*/ 129 w 129"/>
                  <a:gd name="T13" fmla="*/ 1 h 3"/>
                  <a:gd name="T14" fmla="*/ 129 w 129"/>
                  <a:gd name="T15" fmla="*/ 0 h 3"/>
                  <a:gd name="T16" fmla="*/ 127 w 129"/>
                  <a:gd name="T17" fmla="*/ 0 h 3"/>
                  <a:gd name="T18" fmla="*/ 1 w 129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3"/>
                  <a:gd name="T32" fmla="*/ 129 w 129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26" y="3"/>
                    </a:lnTo>
                    <a:lnTo>
                      <a:pt x="129" y="3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4" name="Line 780"/>
              <p:cNvSpPr>
                <a:spLocks noChangeShapeType="1"/>
              </p:cNvSpPr>
              <p:nvPr/>
            </p:nvSpPr>
            <p:spPr bwMode="auto">
              <a:xfrm>
                <a:off x="5461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5" name="Freeform 781"/>
              <p:cNvSpPr>
                <a:spLocks/>
              </p:cNvSpPr>
              <p:nvPr/>
            </p:nvSpPr>
            <p:spPr bwMode="auto">
              <a:xfrm>
                <a:off x="5461" y="2748"/>
                <a:ext cx="16" cy="1"/>
              </a:xfrm>
              <a:custGeom>
                <a:avLst/>
                <a:gdLst>
                  <a:gd name="T0" fmla="*/ 1 w 66"/>
                  <a:gd name="T1" fmla="*/ 0 h 3"/>
                  <a:gd name="T2" fmla="*/ 0 w 66"/>
                  <a:gd name="T3" fmla="*/ 0 h 3"/>
                  <a:gd name="T4" fmla="*/ 0 w 66"/>
                  <a:gd name="T5" fmla="*/ 1 h 3"/>
                  <a:gd name="T6" fmla="*/ 0 w 66"/>
                  <a:gd name="T7" fmla="*/ 3 h 3"/>
                  <a:gd name="T8" fmla="*/ 63 w 66"/>
                  <a:gd name="T9" fmla="*/ 3 h 3"/>
                  <a:gd name="T10" fmla="*/ 65 w 66"/>
                  <a:gd name="T11" fmla="*/ 3 h 3"/>
                  <a:gd name="T12" fmla="*/ 66 w 66"/>
                  <a:gd name="T13" fmla="*/ 1 h 3"/>
                  <a:gd name="T14" fmla="*/ 65 w 66"/>
                  <a:gd name="T15" fmla="*/ 0 h 3"/>
                  <a:gd name="T16" fmla="*/ 65 w 66"/>
                  <a:gd name="T17" fmla="*/ 0 h 3"/>
                  <a:gd name="T18" fmla="*/ 1 w 6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3"/>
                  <a:gd name="T32" fmla="*/ 66 w 6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6" name="Line 782"/>
              <p:cNvSpPr>
                <a:spLocks noChangeShapeType="1"/>
              </p:cNvSpPr>
              <p:nvPr/>
            </p:nvSpPr>
            <p:spPr bwMode="auto">
              <a:xfrm>
                <a:off x="5477" y="27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7" name="Freeform 783"/>
              <p:cNvSpPr>
                <a:spLocks/>
              </p:cNvSpPr>
              <p:nvPr/>
            </p:nvSpPr>
            <p:spPr bwMode="auto">
              <a:xfrm>
                <a:off x="5477" y="2748"/>
                <a:ext cx="32" cy="1"/>
              </a:xfrm>
              <a:custGeom>
                <a:avLst/>
                <a:gdLst>
                  <a:gd name="T0" fmla="*/ 0 w 128"/>
                  <a:gd name="T1" fmla="*/ 0 h 3"/>
                  <a:gd name="T2" fmla="*/ 0 w 128"/>
                  <a:gd name="T3" fmla="*/ 0 h 3"/>
                  <a:gd name="T4" fmla="*/ 0 w 128"/>
                  <a:gd name="T5" fmla="*/ 1 h 3"/>
                  <a:gd name="T6" fmla="*/ 0 w 128"/>
                  <a:gd name="T7" fmla="*/ 3 h 3"/>
                  <a:gd name="T8" fmla="*/ 126 w 128"/>
                  <a:gd name="T9" fmla="*/ 3 h 3"/>
                  <a:gd name="T10" fmla="*/ 128 w 128"/>
                  <a:gd name="T11" fmla="*/ 3 h 3"/>
                  <a:gd name="T12" fmla="*/ 128 w 128"/>
                  <a:gd name="T13" fmla="*/ 1 h 3"/>
                  <a:gd name="T14" fmla="*/ 128 w 128"/>
                  <a:gd name="T15" fmla="*/ 0 h 3"/>
                  <a:gd name="T16" fmla="*/ 127 w 128"/>
                  <a:gd name="T17" fmla="*/ 0 h 3"/>
                  <a:gd name="T18" fmla="*/ 0 w 12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8"/>
                  <a:gd name="T31" fmla="*/ 0 h 3"/>
                  <a:gd name="T32" fmla="*/ 128 w 1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26" y="3"/>
                    </a:lnTo>
                    <a:lnTo>
                      <a:pt x="128" y="3"/>
                    </a:lnTo>
                    <a:lnTo>
                      <a:pt x="128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8" name="Line 784"/>
              <p:cNvSpPr>
                <a:spLocks noChangeShapeType="1"/>
              </p:cNvSpPr>
              <p:nvPr/>
            </p:nvSpPr>
            <p:spPr bwMode="auto">
              <a:xfrm>
                <a:off x="755" y="8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49" name="Rectangle 785"/>
              <p:cNvSpPr>
                <a:spLocks noChangeArrowheads="1"/>
              </p:cNvSpPr>
              <p:nvPr/>
            </p:nvSpPr>
            <p:spPr bwMode="auto">
              <a:xfrm>
                <a:off x="754" y="801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0" name="Line 786"/>
              <p:cNvSpPr>
                <a:spLocks noChangeShapeType="1"/>
              </p:cNvSpPr>
              <p:nvPr/>
            </p:nvSpPr>
            <p:spPr bwMode="auto">
              <a:xfrm>
                <a:off x="755" y="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1" name="Rectangle 787"/>
              <p:cNvSpPr>
                <a:spLocks noChangeArrowheads="1"/>
              </p:cNvSpPr>
              <p:nvPr/>
            </p:nvSpPr>
            <p:spPr bwMode="auto">
              <a:xfrm>
                <a:off x="755" y="811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2" name="Line 788"/>
              <p:cNvSpPr>
                <a:spLocks noChangeShapeType="1"/>
              </p:cNvSpPr>
              <p:nvPr/>
            </p:nvSpPr>
            <p:spPr bwMode="auto">
              <a:xfrm>
                <a:off x="794" y="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353" name="Rectangle 789"/>
              <p:cNvSpPr>
                <a:spLocks noChangeArrowheads="1"/>
              </p:cNvSpPr>
              <p:nvPr/>
            </p:nvSpPr>
            <p:spPr bwMode="auto">
              <a:xfrm>
                <a:off x="794" y="811"/>
                <a:ext cx="2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56511" name="Group 790"/>
            <p:cNvGrpSpPr>
              <a:grpSpLocks/>
            </p:cNvGrpSpPr>
            <p:nvPr/>
          </p:nvGrpSpPr>
          <p:grpSpPr bwMode="auto">
            <a:xfrm>
              <a:off x="818" y="811"/>
              <a:ext cx="1110" cy="926"/>
              <a:chOff x="818" y="811"/>
              <a:chExt cx="1110" cy="926"/>
            </a:xfrm>
          </p:grpSpPr>
          <p:sp>
            <p:nvSpPr>
              <p:cNvPr id="56954" name="Line 791"/>
              <p:cNvSpPr>
                <a:spLocks noChangeShapeType="1"/>
              </p:cNvSpPr>
              <p:nvPr/>
            </p:nvSpPr>
            <p:spPr bwMode="auto">
              <a:xfrm>
                <a:off x="818" y="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5" name="Rectangle 792"/>
              <p:cNvSpPr>
                <a:spLocks noChangeArrowheads="1"/>
              </p:cNvSpPr>
              <p:nvPr/>
            </p:nvSpPr>
            <p:spPr bwMode="auto">
              <a:xfrm>
                <a:off x="818" y="811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6" name="Line 793"/>
              <p:cNvSpPr>
                <a:spLocks noChangeShapeType="1"/>
              </p:cNvSpPr>
              <p:nvPr/>
            </p:nvSpPr>
            <p:spPr bwMode="auto">
              <a:xfrm>
                <a:off x="850" y="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7" name="Rectangle 794"/>
              <p:cNvSpPr>
                <a:spLocks noChangeArrowheads="1"/>
              </p:cNvSpPr>
              <p:nvPr/>
            </p:nvSpPr>
            <p:spPr bwMode="auto">
              <a:xfrm>
                <a:off x="850" y="811"/>
                <a:ext cx="1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8" name="Line 795"/>
              <p:cNvSpPr>
                <a:spLocks noChangeShapeType="1"/>
              </p:cNvSpPr>
              <p:nvPr/>
            </p:nvSpPr>
            <p:spPr bwMode="auto">
              <a:xfrm>
                <a:off x="865" y="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9" name="Rectangle 796"/>
              <p:cNvSpPr>
                <a:spLocks noChangeArrowheads="1"/>
              </p:cNvSpPr>
              <p:nvPr/>
            </p:nvSpPr>
            <p:spPr bwMode="auto">
              <a:xfrm>
                <a:off x="865" y="811"/>
                <a:ext cx="1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0" name="Line 797"/>
              <p:cNvSpPr>
                <a:spLocks noChangeShapeType="1"/>
              </p:cNvSpPr>
              <p:nvPr/>
            </p:nvSpPr>
            <p:spPr bwMode="auto">
              <a:xfrm>
                <a:off x="889" y="8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1" name="Rectangle 798"/>
              <p:cNvSpPr>
                <a:spLocks noChangeArrowheads="1"/>
              </p:cNvSpPr>
              <p:nvPr/>
            </p:nvSpPr>
            <p:spPr bwMode="auto">
              <a:xfrm>
                <a:off x="889" y="821"/>
                <a:ext cx="2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2" name="Line 799"/>
              <p:cNvSpPr>
                <a:spLocks noChangeShapeType="1"/>
              </p:cNvSpPr>
              <p:nvPr/>
            </p:nvSpPr>
            <p:spPr bwMode="auto">
              <a:xfrm>
                <a:off x="929" y="8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3" name="Rectangle 800"/>
              <p:cNvSpPr>
                <a:spLocks noChangeArrowheads="1"/>
              </p:cNvSpPr>
              <p:nvPr/>
            </p:nvSpPr>
            <p:spPr bwMode="auto">
              <a:xfrm>
                <a:off x="929" y="831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4" name="Line 801"/>
              <p:cNvSpPr>
                <a:spLocks noChangeShapeType="1"/>
              </p:cNvSpPr>
              <p:nvPr/>
            </p:nvSpPr>
            <p:spPr bwMode="auto">
              <a:xfrm>
                <a:off x="929" y="8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5" name="Rectangle 802"/>
              <p:cNvSpPr>
                <a:spLocks noChangeArrowheads="1"/>
              </p:cNvSpPr>
              <p:nvPr/>
            </p:nvSpPr>
            <p:spPr bwMode="auto">
              <a:xfrm>
                <a:off x="929" y="83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6" name="Line 803"/>
              <p:cNvSpPr>
                <a:spLocks noChangeShapeType="1"/>
              </p:cNvSpPr>
              <p:nvPr/>
            </p:nvSpPr>
            <p:spPr bwMode="auto">
              <a:xfrm>
                <a:off x="945" y="8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7" name="Rectangle 804"/>
              <p:cNvSpPr>
                <a:spLocks noChangeArrowheads="1"/>
              </p:cNvSpPr>
              <p:nvPr/>
            </p:nvSpPr>
            <p:spPr bwMode="auto">
              <a:xfrm>
                <a:off x="945" y="832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8" name="Line 805"/>
              <p:cNvSpPr>
                <a:spLocks noChangeShapeType="1"/>
              </p:cNvSpPr>
              <p:nvPr/>
            </p:nvSpPr>
            <p:spPr bwMode="auto">
              <a:xfrm>
                <a:off x="966" y="8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69" name="Rectangle 806"/>
              <p:cNvSpPr>
                <a:spLocks noChangeArrowheads="1"/>
              </p:cNvSpPr>
              <p:nvPr/>
            </p:nvSpPr>
            <p:spPr bwMode="auto">
              <a:xfrm>
                <a:off x="966" y="842"/>
                <a:ext cx="10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0" name="Line 807"/>
              <p:cNvSpPr>
                <a:spLocks noChangeShapeType="1"/>
              </p:cNvSpPr>
              <p:nvPr/>
            </p:nvSpPr>
            <p:spPr bwMode="auto">
              <a:xfrm>
                <a:off x="976" y="8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1" name="Rectangle 808"/>
              <p:cNvSpPr>
                <a:spLocks noChangeArrowheads="1"/>
              </p:cNvSpPr>
              <p:nvPr/>
            </p:nvSpPr>
            <p:spPr bwMode="auto">
              <a:xfrm>
                <a:off x="976" y="84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2" name="Line 809"/>
              <p:cNvSpPr>
                <a:spLocks noChangeShapeType="1"/>
              </p:cNvSpPr>
              <p:nvPr/>
            </p:nvSpPr>
            <p:spPr bwMode="auto">
              <a:xfrm>
                <a:off x="992" y="8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3" name="Rectangle 810"/>
              <p:cNvSpPr>
                <a:spLocks noChangeArrowheads="1"/>
              </p:cNvSpPr>
              <p:nvPr/>
            </p:nvSpPr>
            <p:spPr bwMode="auto">
              <a:xfrm>
                <a:off x="992" y="842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4" name="Line 811"/>
              <p:cNvSpPr>
                <a:spLocks noChangeShapeType="1"/>
              </p:cNvSpPr>
              <p:nvPr/>
            </p:nvSpPr>
            <p:spPr bwMode="auto">
              <a:xfrm>
                <a:off x="1005" y="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5" name="Rectangle 812"/>
              <p:cNvSpPr>
                <a:spLocks noChangeArrowheads="1"/>
              </p:cNvSpPr>
              <p:nvPr/>
            </p:nvSpPr>
            <p:spPr bwMode="auto">
              <a:xfrm>
                <a:off x="1005" y="853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6" name="Line 813"/>
              <p:cNvSpPr>
                <a:spLocks noChangeShapeType="1"/>
              </p:cNvSpPr>
              <p:nvPr/>
            </p:nvSpPr>
            <p:spPr bwMode="auto">
              <a:xfrm>
                <a:off x="1008" y="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7" name="Rectangle 814"/>
              <p:cNvSpPr>
                <a:spLocks noChangeArrowheads="1"/>
              </p:cNvSpPr>
              <p:nvPr/>
            </p:nvSpPr>
            <p:spPr bwMode="auto">
              <a:xfrm>
                <a:off x="1008" y="853"/>
                <a:ext cx="2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8" name="Line 815"/>
              <p:cNvSpPr>
                <a:spLocks noChangeShapeType="1"/>
              </p:cNvSpPr>
              <p:nvPr/>
            </p:nvSpPr>
            <p:spPr bwMode="auto">
              <a:xfrm>
                <a:off x="1044" y="8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79" name="Rectangle 816"/>
              <p:cNvSpPr>
                <a:spLocks noChangeArrowheads="1"/>
              </p:cNvSpPr>
              <p:nvPr/>
            </p:nvSpPr>
            <p:spPr bwMode="auto">
              <a:xfrm>
                <a:off x="1044" y="863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0" name="Line 817"/>
              <p:cNvSpPr>
                <a:spLocks noChangeShapeType="1"/>
              </p:cNvSpPr>
              <p:nvPr/>
            </p:nvSpPr>
            <p:spPr bwMode="auto">
              <a:xfrm>
                <a:off x="1056" y="8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1" name="Rectangle 818"/>
              <p:cNvSpPr>
                <a:spLocks noChangeArrowheads="1"/>
              </p:cNvSpPr>
              <p:nvPr/>
            </p:nvSpPr>
            <p:spPr bwMode="auto">
              <a:xfrm>
                <a:off x="1055" y="863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2" name="Line 819"/>
              <p:cNvSpPr>
                <a:spLocks noChangeShapeType="1"/>
              </p:cNvSpPr>
              <p:nvPr/>
            </p:nvSpPr>
            <p:spPr bwMode="auto">
              <a:xfrm>
                <a:off x="1056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3" name="Rectangle 820"/>
              <p:cNvSpPr>
                <a:spLocks noChangeArrowheads="1"/>
              </p:cNvSpPr>
              <p:nvPr/>
            </p:nvSpPr>
            <p:spPr bwMode="auto">
              <a:xfrm>
                <a:off x="1055" y="890"/>
                <a:ext cx="1" cy="1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4" name="Line 821"/>
              <p:cNvSpPr>
                <a:spLocks noChangeShapeType="1"/>
              </p:cNvSpPr>
              <p:nvPr/>
            </p:nvSpPr>
            <p:spPr bwMode="auto">
              <a:xfrm>
                <a:off x="1055" y="9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5" name="Rectangle 822"/>
              <p:cNvSpPr>
                <a:spLocks noChangeArrowheads="1"/>
              </p:cNvSpPr>
              <p:nvPr/>
            </p:nvSpPr>
            <p:spPr bwMode="auto">
              <a:xfrm>
                <a:off x="1055" y="905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6" name="Line 823"/>
              <p:cNvSpPr>
                <a:spLocks noChangeShapeType="1"/>
              </p:cNvSpPr>
              <p:nvPr/>
            </p:nvSpPr>
            <p:spPr bwMode="auto">
              <a:xfrm>
                <a:off x="1071" y="9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7" name="Rectangle 824"/>
              <p:cNvSpPr>
                <a:spLocks noChangeArrowheads="1"/>
              </p:cNvSpPr>
              <p:nvPr/>
            </p:nvSpPr>
            <p:spPr bwMode="auto">
              <a:xfrm>
                <a:off x="1071" y="914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8" name="Line 825"/>
              <p:cNvSpPr>
                <a:spLocks noChangeShapeType="1"/>
              </p:cNvSpPr>
              <p:nvPr/>
            </p:nvSpPr>
            <p:spPr bwMode="auto">
              <a:xfrm>
                <a:off x="1071" y="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89" name="Rectangle 826"/>
              <p:cNvSpPr>
                <a:spLocks noChangeArrowheads="1"/>
              </p:cNvSpPr>
              <p:nvPr/>
            </p:nvSpPr>
            <p:spPr bwMode="auto">
              <a:xfrm>
                <a:off x="1071" y="915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0" name="Line 827"/>
              <p:cNvSpPr>
                <a:spLocks noChangeShapeType="1"/>
              </p:cNvSpPr>
              <p:nvPr/>
            </p:nvSpPr>
            <p:spPr bwMode="auto">
              <a:xfrm>
                <a:off x="1088" y="9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1" name="Rectangle 828"/>
              <p:cNvSpPr>
                <a:spLocks noChangeArrowheads="1"/>
              </p:cNvSpPr>
              <p:nvPr/>
            </p:nvSpPr>
            <p:spPr bwMode="auto">
              <a:xfrm>
                <a:off x="1087" y="916"/>
                <a:ext cx="1" cy="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2" name="Line 829"/>
              <p:cNvSpPr>
                <a:spLocks noChangeShapeType="1"/>
              </p:cNvSpPr>
              <p:nvPr/>
            </p:nvSpPr>
            <p:spPr bwMode="auto">
              <a:xfrm>
                <a:off x="1104" y="9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3" name="Rectangle 830"/>
              <p:cNvSpPr>
                <a:spLocks noChangeArrowheads="1"/>
              </p:cNvSpPr>
              <p:nvPr/>
            </p:nvSpPr>
            <p:spPr bwMode="auto">
              <a:xfrm>
                <a:off x="1103" y="929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4" name="Line 831"/>
              <p:cNvSpPr>
                <a:spLocks noChangeShapeType="1"/>
              </p:cNvSpPr>
              <p:nvPr/>
            </p:nvSpPr>
            <p:spPr bwMode="auto">
              <a:xfrm>
                <a:off x="1119" y="9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5" name="Rectangle 832"/>
              <p:cNvSpPr>
                <a:spLocks noChangeArrowheads="1"/>
              </p:cNvSpPr>
              <p:nvPr/>
            </p:nvSpPr>
            <p:spPr bwMode="auto">
              <a:xfrm>
                <a:off x="1119" y="954"/>
                <a:ext cx="1" cy="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6" name="Line 833"/>
              <p:cNvSpPr>
                <a:spLocks noChangeShapeType="1"/>
              </p:cNvSpPr>
              <p:nvPr/>
            </p:nvSpPr>
            <p:spPr bwMode="auto">
              <a:xfrm>
                <a:off x="1119" y="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7" name="Rectangle 834"/>
              <p:cNvSpPr>
                <a:spLocks noChangeArrowheads="1"/>
              </p:cNvSpPr>
              <p:nvPr/>
            </p:nvSpPr>
            <p:spPr bwMode="auto">
              <a:xfrm>
                <a:off x="1119" y="957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8" name="Line 835"/>
              <p:cNvSpPr>
                <a:spLocks noChangeShapeType="1"/>
              </p:cNvSpPr>
              <p:nvPr/>
            </p:nvSpPr>
            <p:spPr bwMode="auto">
              <a:xfrm>
                <a:off x="1135" y="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99" name="Rectangle 836"/>
              <p:cNvSpPr>
                <a:spLocks noChangeArrowheads="1"/>
              </p:cNvSpPr>
              <p:nvPr/>
            </p:nvSpPr>
            <p:spPr bwMode="auto">
              <a:xfrm>
                <a:off x="1135" y="957"/>
                <a:ext cx="1" cy="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0" name="Line 837"/>
              <p:cNvSpPr>
                <a:spLocks noChangeShapeType="1"/>
              </p:cNvSpPr>
              <p:nvPr/>
            </p:nvSpPr>
            <p:spPr bwMode="auto">
              <a:xfrm>
                <a:off x="1151" y="9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1" name="Rectangle 838"/>
              <p:cNvSpPr>
                <a:spLocks noChangeArrowheads="1"/>
              </p:cNvSpPr>
              <p:nvPr/>
            </p:nvSpPr>
            <p:spPr bwMode="auto">
              <a:xfrm>
                <a:off x="1151" y="969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2" name="Line 839"/>
              <p:cNvSpPr>
                <a:spLocks noChangeShapeType="1"/>
              </p:cNvSpPr>
              <p:nvPr/>
            </p:nvSpPr>
            <p:spPr bwMode="auto">
              <a:xfrm>
                <a:off x="1167" y="9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3" name="Rectangle 840"/>
              <p:cNvSpPr>
                <a:spLocks noChangeArrowheads="1"/>
              </p:cNvSpPr>
              <p:nvPr/>
            </p:nvSpPr>
            <p:spPr bwMode="auto">
              <a:xfrm>
                <a:off x="1166" y="994"/>
                <a:ext cx="1" cy="1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4" name="Line 841"/>
              <p:cNvSpPr>
                <a:spLocks noChangeShapeType="1"/>
              </p:cNvSpPr>
              <p:nvPr/>
            </p:nvSpPr>
            <p:spPr bwMode="auto">
              <a:xfrm>
                <a:off x="1166" y="10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5" name="Rectangle 842"/>
              <p:cNvSpPr>
                <a:spLocks noChangeArrowheads="1"/>
              </p:cNvSpPr>
              <p:nvPr/>
            </p:nvSpPr>
            <p:spPr bwMode="auto">
              <a:xfrm>
                <a:off x="1166" y="1009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6" name="Line 843"/>
              <p:cNvSpPr>
                <a:spLocks noChangeShapeType="1"/>
              </p:cNvSpPr>
              <p:nvPr/>
            </p:nvSpPr>
            <p:spPr bwMode="auto">
              <a:xfrm>
                <a:off x="1196" y="10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7" name="Rectangle 844"/>
              <p:cNvSpPr>
                <a:spLocks noChangeArrowheads="1"/>
              </p:cNvSpPr>
              <p:nvPr/>
            </p:nvSpPr>
            <p:spPr bwMode="auto">
              <a:xfrm>
                <a:off x="1196" y="1009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8" name="Line 845"/>
              <p:cNvSpPr>
                <a:spLocks noChangeShapeType="1"/>
              </p:cNvSpPr>
              <p:nvPr/>
            </p:nvSpPr>
            <p:spPr bwMode="auto">
              <a:xfrm>
                <a:off x="1198" y="10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09" name="Rectangle 846"/>
              <p:cNvSpPr>
                <a:spLocks noChangeArrowheads="1"/>
              </p:cNvSpPr>
              <p:nvPr/>
            </p:nvSpPr>
            <p:spPr bwMode="auto">
              <a:xfrm>
                <a:off x="1198" y="1009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0" name="Line 847"/>
              <p:cNvSpPr>
                <a:spLocks noChangeShapeType="1"/>
              </p:cNvSpPr>
              <p:nvPr/>
            </p:nvSpPr>
            <p:spPr bwMode="auto">
              <a:xfrm>
                <a:off x="1198" y="10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1" name="Rectangle 848"/>
              <p:cNvSpPr>
                <a:spLocks noChangeArrowheads="1"/>
              </p:cNvSpPr>
              <p:nvPr/>
            </p:nvSpPr>
            <p:spPr bwMode="auto">
              <a:xfrm>
                <a:off x="1198" y="1020"/>
                <a:ext cx="9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2" name="Line 849"/>
              <p:cNvSpPr>
                <a:spLocks noChangeShapeType="1"/>
              </p:cNvSpPr>
              <p:nvPr/>
            </p:nvSpPr>
            <p:spPr bwMode="auto">
              <a:xfrm>
                <a:off x="1214" y="10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3" name="Rectangle 850"/>
              <p:cNvSpPr>
                <a:spLocks noChangeArrowheads="1"/>
              </p:cNvSpPr>
              <p:nvPr/>
            </p:nvSpPr>
            <p:spPr bwMode="auto">
              <a:xfrm>
                <a:off x="1214" y="1032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4" name="Line 851"/>
              <p:cNvSpPr>
                <a:spLocks noChangeShapeType="1"/>
              </p:cNvSpPr>
              <p:nvPr/>
            </p:nvSpPr>
            <p:spPr bwMode="auto">
              <a:xfrm>
                <a:off x="1214" y="10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5" name="Rectangle 852"/>
              <p:cNvSpPr>
                <a:spLocks noChangeArrowheads="1"/>
              </p:cNvSpPr>
              <p:nvPr/>
            </p:nvSpPr>
            <p:spPr bwMode="auto">
              <a:xfrm>
                <a:off x="1214" y="1041"/>
                <a:ext cx="1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6" name="Line 853"/>
              <p:cNvSpPr>
                <a:spLocks noChangeShapeType="1"/>
              </p:cNvSpPr>
              <p:nvPr/>
            </p:nvSpPr>
            <p:spPr bwMode="auto">
              <a:xfrm>
                <a:off x="1230" y="10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7" name="Rectangle 854"/>
              <p:cNvSpPr>
                <a:spLocks noChangeArrowheads="1"/>
              </p:cNvSpPr>
              <p:nvPr/>
            </p:nvSpPr>
            <p:spPr bwMode="auto">
              <a:xfrm>
                <a:off x="1230" y="1056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8" name="Line 855"/>
              <p:cNvSpPr>
                <a:spLocks noChangeShapeType="1"/>
              </p:cNvSpPr>
              <p:nvPr/>
            </p:nvSpPr>
            <p:spPr bwMode="auto">
              <a:xfrm>
                <a:off x="1230" y="10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19" name="Rectangle 856"/>
              <p:cNvSpPr>
                <a:spLocks noChangeArrowheads="1"/>
              </p:cNvSpPr>
              <p:nvPr/>
            </p:nvSpPr>
            <p:spPr bwMode="auto">
              <a:xfrm>
                <a:off x="1230" y="1061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0" name="Line 857"/>
              <p:cNvSpPr>
                <a:spLocks noChangeShapeType="1"/>
              </p:cNvSpPr>
              <p:nvPr/>
            </p:nvSpPr>
            <p:spPr bwMode="auto">
              <a:xfrm>
                <a:off x="1246" y="10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1" name="Rectangle 858"/>
              <p:cNvSpPr>
                <a:spLocks noChangeArrowheads="1"/>
              </p:cNvSpPr>
              <p:nvPr/>
            </p:nvSpPr>
            <p:spPr bwMode="auto">
              <a:xfrm>
                <a:off x="1246" y="1062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2" name="Line 859"/>
              <p:cNvSpPr>
                <a:spLocks noChangeShapeType="1"/>
              </p:cNvSpPr>
              <p:nvPr/>
            </p:nvSpPr>
            <p:spPr bwMode="auto">
              <a:xfrm>
                <a:off x="1246" y="10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3" name="Rectangle 860"/>
              <p:cNvSpPr>
                <a:spLocks noChangeArrowheads="1"/>
              </p:cNvSpPr>
              <p:nvPr/>
            </p:nvSpPr>
            <p:spPr bwMode="auto">
              <a:xfrm>
                <a:off x="1246" y="1081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4" name="Line 861"/>
              <p:cNvSpPr>
                <a:spLocks noChangeShapeType="1"/>
              </p:cNvSpPr>
              <p:nvPr/>
            </p:nvSpPr>
            <p:spPr bwMode="auto">
              <a:xfrm>
                <a:off x="1246" y="10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5" name="Rectangle 862"/>
              <p:cNvSpPr>
                <a:spLocks noChangeArrowheads="1"/>
              </p:cNvSpPr>
              <p:nvPr/>
            </p:nvSpPr>
            <p:spPr bwMode="auto">
              <a:xfrm>
                <a:off x="1246" y="108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6" name="Line 863"/>
              <p:cNvSpPr>
                <a:spLocks noChangeShapeType="1"/>
              </p:cNvSpPr>
              <p:nvPr/>
            </p:nvSpPr>
            <p:spPr bwMode="auto">
              <a:xfrm>
                <a:off x="1262" y="10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7" name="Rectangle 864"/>
              <p:cNvSpPr>
                <a:spLocks noChangeArrowheads="1"/>
              </p:cNvSpPr>
              <p:nvPr/>
            </p:nvSpPr>
            <p:spPr bwMode="auto">
              <a:xfrm>
                <a:off x="1261" y="1083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8" name="Line 865"/>
              <p:cNvSpPr>
                <a:spLocks noChangeShapeType="1"/>
              </p:cNvSpPr>
              <p:nvPr/>
            </p:nvSpPr>
            <p:spPr bwMode="auto">
              <a:xfrm>
                <a:off x="1262" y="11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29" name="Rectangle 866"/>
              <p:cNvSpPr>
                <a:spLocks noChangeArrowheads="1"/>
              </p:cNvSpPr>
              <p:nvPr/>
            </p:nvSpPr>
            <p:spPr bwMode="auto">
              <a:xfrm>
                <a:off x="1261" y="1106"/>
                <a:ext cx="1" cy="8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0" name="Line 867"/>
              <p:cNvSpPr>
                <a:spLocks noChangeShapeType="1"/>
              </p:cNvSpPr>
              <p:nvPr/>
            </p:nvSpPr>
            <p:spPr bwMode="auto">
              <a:xfrm>
                <a:off x="1262" y="11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1" name="Rectangle 868"/>
              <p:cNvSpPr>
                <a:spLocks noChangeArrowheads="1"/>
              </p:cNvSpPr>
              <p:nvPr/>
            </p:nvSpPr>
            <p:spPr bwMode="auto">
              <a:xfrm>
                <a:off x="1262" y="1114"/>
                <a:ext cx="1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2" name="Line 869"/>
              <p:cNvSpPr>
                <a:spLocks noChangeShapeType="1"/>
              </p:cNvSpPr>
              <p:nvPr/>
            </p:nvSpPr>
            <p:spPr bwMode="auto">
              <a:xfrm>
                <a:off x="1304" y="11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3" name="Rectangle 870"/>
              <p:cNvSpPr>
                <a:spLocks noChangeArrowheads="1"/>
              </p:cNvSpPr>
              <p:nvPr/>
            </p:nvSpPr>
            <p:spPr bwMode="auto">
              <a:xfrm>
                <a:off x="1304" y="1114"/>
                <a:ext cx="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4" name="Line 871"/>
              <p:cNvSpPr>
                <a:spLocks noChangeShapeType="1"/>
              </p:cNvSpPr>
              <p:nvPr/>
            </p:nvSpPr>
            <p:spPr bwMode="auto">
              <a:xfrm>
                <a:off x="1309" y="11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5" name="Rectangle 872"/>
              <p:cNvSpPr>
                <a:spLocks noChangeArrowheads="1"/>
              </p:cNvSpPr>
              <p:nvPr/>
            </p:nvSpPr>
            <p:spPr bwMode="auto">
              <a:xfrm>
                <a:off x="1309" y="1114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6" name="Line 873"/>
              <p:cNvSpPr>
                <a:spLocks noChangeShapeType="1"/>
              </p:cNvSpPr>
              <p:nvPr/>
            </p:nvSpPr>
            <p:spPr bwMode="auto">
              <a:xfrm>
                <a:off x="1309" y="1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7" name="Rectangle 874"/>
              <p:cNvSpPr>
                <a:spLocks noChangeArrowheads="1"/>
              </p:cNvSpPr>
              <p:nvPr/>
            </p:nvSpPr>
            <p:spPr bwMode="auto">
              <a:xfrm>
                <a:off x="1309" y="1124"/>
                <a:ext cx="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8" name="Line 875"/>
              <p:cNvSpPr>
                <a:spLocks noChangeShapeType="1"/>
              </p:cNvSpPr>
              <p:nvPr/>
            </p:nvSpPr>
            <p:spPr bwMode="auto">
              <a:xfrm>
                <a:off x="1325" y="11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39" name="Rectangle 876"/>
              <p:cNvSpPr>
                <a:spLocks noChangeArrowheads="1"/>
              </p:cNvSpPr>
              <p:nvPr/>
            </p:nvSpPr>
            <p:spPr bwMode="auto">
              <a:xfrm>
                <a:off x="1325" y="1134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0" name="Line 877"/>
              <p:cNvSpPr>
                <a:spLocks noChangeShapeType="1"/>
              </p:cNvSpPr>
              <p:nvPr/>
            </p:nvSpPr>
            <p:spPr bwMode="auto">
              <a:xfrm>
                <a:off x="1341" y="11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1" name="Rectangle 878"/>
              <p:cNvSpPr>
                <a:spLocks noChangeArrowheads="1"/>
              </p:cNvSpPr>
              <p:nvPr/>
            </p:nvSpPr>
            <p:spPr bwMode="auto">
              <a:xfrm>
                <a:off x="1341" y="1135"/>
                <a:ext cx="1" cy="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2" name="Line 879"/>
              <p:cNvSpPr>
                <a:spLocks noChangeShapeType="1"/>
              </p:cNvSpPr>
              <p:nvPr/>
            </p:nvSpPr>
            <p:spPr bwMode="auto">
              <a:xfrm>
                <a:off x="1347" y="1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3" name="Rectangle 880"/>
              <p:cNvSpPr>
                <a:spLocks noChangeArrowheads="1"/>
              </p:cNvSpPr>
              <p:nvPr/>
            </p:nvSpPr>
            <p:spPr bwMode="auto">
              <a:xfrm>
                <a:off x="1347" y="1156"/>
                <a:ext cx="10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4" name="Line 881"/>
              <p:cNvSpPr>
                <a:spLocks noChangeShapeType="1"/>
              </p:cNvSpPr>
              <p:nvPr/>
            </p:nvSpPr>
            <p:spPr bwMode="auto">
              <a:xfrm>
                <a:off x="1357" y="1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5" name="Rectangle 882"/>
              <p:cNvSpPr>
                <a:spLocks noChangeArrowheads="1"/>
              </p:cNvSpPr>
              <p:nvPr/>
            </p:nvSpPr>
            <p:spPr bwMode="auto">
              <a:xfrm>
                <a:off x="1356" y="1156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6" name="Line 883"/>
              <p:cNvSpPr>
                <a:spLocks noChangeShapeType="1"/>
              </p:cNvSpPr>
              <p:nvPr/>
            </p:nvSpPr>
            <p:spPr bwMode="auto">
              <a:xfrm>
                <a:off x="1368" y="11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7" name="Rectangle 884"/>
              <p:cNvSpPr>
                <a:spLocks noChangeArrowheads="1"/>
              </p:cNvSpPr>
              <p:nvPr/>
            </p:nvSpPr>
            <p:spPr bwMode="auto">
              <a:xfrm>
                <a:off x="1368" y="1177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8" name="Line 885"/>
              <p:cNvSpPr>
                <a:spLocks noChangeShapeType="1"/>
              </p:cNvSpPr>
              <p:nvPr/>
            </p:nvSpPr>
            <p:spPr bwMode="auto">
              <a:xfrm>
                <a:off x="1373" y="11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49" name="Rectangle 886"/>
              <p:cNvSpPr>
                <a:spLocks noChangeArrowheads="1"/>
              </p:cNvSpPr>
              <p:nvPr/>
            </p:nvSpPr>
            <p:spPr bwMode="auto">
              <a:xfrm>
                <a:off x="1372" y="1177"/>
                <a:ext cx="1" cy="1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0" name="Line 887"/>
              <p:cNvSpPr>
                <a:spLocks noChangeShapeType="1"/>
              </p:cNvSpPr>
              <p:nvPr/>
            </p:nvSpPr>
            <p:spPr bwMode="auto">
              <a:xfrm>
                <a:off x="1389" y="11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1" name="Rectangle 888"/>
              <p:cNvSpPr>
                <a:spLocks noChangeArrowheads="1"/>
              </p:cNvSpPr>
              <p:nvPr/>
            </p:nvSpPr>
            <p:spPr bwMode="auto">
              <a:xfrm>
                <a:off x="1388" y="1198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2" name="Line 889"/>
              <p:cNvSpPr>
                <a:spLocks noChangeShapeType="1"/>
              </p:cNvSpPr>
              <p:nvPr/>
            </p:nvSpPr>
            <p:spPr bwMode="auto">
              <a:xfrm>
                <a:off x="1388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3" name="Rectangle 890"/>
              <p:cNvSpPr>
                <a:spLocks noChangeArrowheads="1"/>
              </p:cNvSpPr>
              <p:nvPr/>
            </p:nvSpPr>
            <p:spPr bwMode="auto">
              <a:xfrm>
                <a:off x="1388" y="1208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4" name="Line 891"/>
              <p:cNvSpPr>
                <a:spLocks noChangeShapeType="1"/>
              </p:cNvSpPr>
              <p:nvPr/>
            </p:nvSpPr>
            <p:spPr bwMode="auto">
              <a:xfrm>
                <a:off x="1404" y="12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5" name="Rectangle 892"/>
              <p:cNvSpPr>
                <a:spLocks noChangeArrowheads="1"/>
              </p:cNvSpPr>
              <p:nvPr/>
            </p:nvSpPr>
            <p:spPr bwMode="auto">
              <a:xfrm>
                <a:off x="1404" y="1222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6" name="Line 893"/>
              <p:cNvSpPr>
                <a:spLocks noChangeShapeType="1"/>
              </p:cNvSpPr>
              <p:nvPr/>
            </p:nvSpPr>
            <p:spPr bwMode="auto">
              <a:xfrm>
                <a:off x="1404" y="12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7" name="Rectangle 894"/>
              <p:cNvSpPr>
                <a:spLocks noChangeArrowheads="1"/>
              </p:cNvSpPr>
              <p:nvPr/>
            </p:nvSpPr>
            <p:spPr bwMode="auto">
              <a:xfrm>
                <a:off x="1404" y="1239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8" name="Line 895"/>
              <p:cNvSpPr>
                <a:spLocks noChangeShapeType="1"/>
              </p:cNvSpPr>
              <p:nvPr/>
            </p:nvSpPr>
            <p:spPr bwMode="auto">
              <a:xfrm>
                <a:off x="1432" y="12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59" name="Rectangle 896"/>
              <p:cNvSpPr>
                <a:spLocks noChangeArrowheads="1"/>
              </p:cNvSpPr>
              <p:nvPr/>
            </p:nvSpPr>
            <p:spPr bwMode="auto">
              <a:xfrm>
                <a:off x="1432" y="1239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0" name="Line 897"/>
              <p:cNvSpPr>
                <a:spLocks noChangeShapeType="1"/>
              </p:cNvSpPr>
              <p:nvPr/>
            </p:nvSpPr>
            <p:spPr bwMode="auto">
              <a:xfrm>
                <a:off x="1436" y="12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1" name="Rectangle 898"/>
              <p:cNvSpPr>
                <a:spLocks noChangeArrowheads="1"/>
              </p:cNvSpPr>
              <p:nvPr/>
            </p:nvSpPr>
            <p:spPr bwMode="auto">
              <a:xfrm>
                <a:off x="1436" y="1239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2" name="Line 899"/>
              <p:cNvSpPr>
                <a:spLocks noChangeShapeType="1"/>
              </p:cNvSpPr>
              <p:nvPr/>
            </p:nvSpPr>
            <p:spPr bwMode="auto">
              <a:xfrm>
                <a:off x="1436" y="12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3" name="Rectangle 900"/>
              <p:cNvSpPr>
                <a:spLocks noChangeArrowheads="1"/>
              </p:cNvSpPr>
              <p:nvPr/>
            </p:nvSpPr>
            <p:spPr bwMode="auto">
              <a:xfrm>
                <a:off x="1436" y="1250"/>
                <a:ext cx="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4" name="Line 901"/>
              <p:cNvSpPr>
                <a:spLocks noChangeShapeType="1"/>
              </p:cNvSpPr>
              <p:nvPr/>
            </p:nvSpPr>
            <p:spPr bwMode="auto">
              <a:xfrm>
                <a:off x="1452" y="12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5" name="Rectangle 902"/>
              <p:cNvSpPr>
                <a:spLocks noChangeArrowheads="1"/>
              </p:cNvSpPr>
              <p:nvPr/>
            </p:nvSpPr>
            <p:spPr bwMode="auto">
              <a:xfrm>
                <a:off x="1451" y="1261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6" name="Line 903"/>
              <p:cNvSpPr>
                <a:spLocks noChangeShapeType="1"/>
              </p:cNvSpPr>
              <p:nvPr/>
            </p:nvSpPr>
            <p:spPr bwMode="auto">
              <a:xfrm>
                <a:off x="1452" y="12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7" name="Rectangle 904"/>
              <p:cNvSpPr>
                <a:spLocks noChangeArrowheads="1"/>
              </p:cNvSpPr>
              <p:nvPr/>
            </p:nvSpPr>
            <p:spPr bwMode="auto">
              <a:xfrm>
                <a:off x="1452" y="1270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8" name="Line 905"/>
              <p:cNvSpPr>
                <a:spLocks noChangeShapeType="1"/>
              </p:cNvSpPr>
              <p:nvPr/>
            </p:nvSpPr>
            <p:spPr bwMode="auto">
              <a:xfrm>
                <a:off x="1492" y="12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69" name="Rectangle 906"/>
              <p:cNvSpPr>
                <a:spLocks noChangeArrowheads="1"/>
              </p:cNvSpPr>
              <p:nvPr/>
            </p:nvSpPr>
            <p:spPr bwMode="auto">
              <a:xfrm>
                <a:off x="1492" y="1270"/>
                <a:ext cx="28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0" name="Line 907"/>
              <p:cNvSpPr>
                <a:spLocks noChangeShapeType="1"/>
              </p:cNvSpPr>
              <p:nvPr/>
            </p:nvSpPr>
            <p:spPr bwMode="auto">
              <a:xfrm>
                <a:off x="1531" y="12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1" name="Rectangle 908"/>
              <p:cNvSpPr>
                <a:spLocks noChangeArrowheads="1"/>
              </p:cNvSpPr>
              <p:nvPr/>
            </p:nvSpPr>
            <p:spPr bwMode="auto">
              <a:xfrm>
                <a:off x="1531" y="1281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2" name="Line 909"/>
              <p:cNvSpPr>
                <a:spLocks noChangeShapeType="1"/>
              </p:cNvSpPr>
              <p:nvPr/>
            </p:nvSpPr>
            <p:spPr bwMode="auto">
              <a:xfrm>
                <a:off x="1547" y="13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3" name="Rectangle 910"/>
              <p:cNvSpPr>
                <a:spLocks noChangeArrowheads="1"/>
              </p:cNvSpPr>
              <p:nvPr/>
            </p:nvSpPr>
            <p:spPr bwMode="auto">
              <a:xfrm>
                <a:off x="1547" y="1306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4" name="Line 911"/>
              <p:cNvSpPr>
                <a:spLocks noChangeShapeType="1"/>
              </p:cNvSpPr>
              <p:nvPr/>
            </p:nvSpPr>
            <p:spPr bwMode="auto">
              <a:xfrm>
                <a:off x="1547" y="1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5" name="Rectangle 912"/>
              <p:cNvSpPr>
                <a:spLocks noChangeArrowheads="1"/>
              </p:cNvSpPr>
              <p:nvPr/>
            </p:nvSpPr>
            <p:spPr bwMode="auto">
              <a:xfrm>
                <a:off x="1547" y="131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6" name="Line 913"/>
              <p:cNvSpPr>
                <a:spLocks noChangeShapeType="1"/>
              </p:cNvSpPr>
              <p:nvPr/>
            </p:nvSpPr>
            <p:spPr bwMode="auto">
              <a:xfrm>
                <a:off x="1563" y="1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7" name="Rectangle 914"/>
              <p:cNvSpPr>
                <a:spLocks noChangeArrowheads="1"/>
              </p:cNvSpPr>
              <p:nvPr/>
            </p:nvSpPr>
            <p:spPr bwMode="auto">
              <a:xfrm>
                <a:off x="1562" y="1312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8" name="Line 915"/>
              <p:cNvSpPr>
                <a:spLocks noChangeShapeType="1"/>
              </p:cNvSpPr>
              <p:nvPr/>
            </p:nvSpPr>
            <p:spPr bwMode="auto">
              <a:xfrm>
                <a:off x="1575" y="13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79" name="Rectangle 916"/>
              <p:cNvSpPr>
                <a:spLocks noChangeArrowheads="1"/>
              </p:cNvSpPr>
              <p:nvPr/>
            </p:nvSpPr>
            <p:spPr bwMode="auto">
              <a:xfrm>
                <a:off x="1575" y="1323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0" name="Line 917"/>
              <p:cNvSpPr>
                <a:spLocks noChangeShapeType="1"/>
              </p:cNvSpPr>
              <p:nvPr/>
            </p:nvSpPr>
            <p:spPr bwMode="auto">
              <a:xfrm>
                <a:off x="1579" y="13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1" name="Rectangle 918"/>
              <p:cNvSpPr>
                <a:spLocks noChangeArrowheads="1"/>
              </p:cNvSpPr>
              <p:nvPr/>
            </p:nvSpPr>
            <p:spPr bwMode="auto">
              <a:xfrm>
                <a:off x="1578" y="1323"/>
                <a:ext cx="1" cy="1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2" name="Line 919"/>
              <p:cNvSpPr>
                <a:spLocks noChangeShapeType="1"/>
              </p:cNvSpPr>
              <p:nvPr/>
            </p:nvSpPr>
            <p:spPr bwMode="auto">
              <a:xfrm>
                <a:off x="1595" y="13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3" name="Rectangle 920"/>
              <p:cNvSpPr>
                <a:spLocks noChangeArrowheads="1"/>
              </p:cNvSpPr>
              <p:nvPr/>
            </p:nvSpPr>
            <p:spPr bwMode="auto">
              <a:xfrm>
                <a:off x="1594" y="1345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4" name="Line 921"/>
              <p:cNvSpPr>
                <a:spLocks noChangeShapeType="1"/>
              </p:cNvSpPr>
              <p:nvPr/>
            </p:nvSpPr>
            <p:spPr bwMode="auto">
              <a:xfrm>
                <a:off x="1610" y="13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5" name="Rectangle 922"/>
              <p:cNvSpPr>
                <a:spLocks noChangeArrowheads="1"/>
              </p:cNvSpPr>
              <p:nvPr/>
            </p:nvSpPr>
            <p:spPr bwMode="auto">
              <a:xfrm>
                <a:off x="1610" y="1369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6" name="Line 923"/>
              <p:cNvSpPr>
                <a:spLocks noChangeShapeType="1"/>
              </p:cNvSpPr>
              <p:nvPr/>
            </p:nvSpPr>
            <p:spPr bwMode="auto">
              <a:xfrm>
                <a:off x="1610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7" name="Rectangle 924"/>
              <p:cNvSpPr>
                <a:spLocks noChangeArrowheads="1"/>
              </p:cNvSpPr>
              <p:nvPr/>
            </p:nvSpPr>
            <p:spPr bwMode="auto">
              <a:xfrm>
                <a:off x="1610" y="1386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8" name="Line 925"/>
              <p:cNvSpPr>
                <a:spLocks noChangeShapeType="1"/>
              </p:cNvSpPr>
              <p:nvPr/>
            </p:nvSpPr>
            <p:spPr bwMode="auto">
              <a:xfrm>
                <a:off x="1640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89" name="Rectangle 926"/>
              <p:cNvSpPr>
                <a:spLocks noChangeArrowheads="1"/>
              </p:cNvSpPr>
              <p:nvPr/>
            </p:nvSpPr>
            <p:spPr bwMode="auto">
              <a:xfrm>
                <a:off x="1640" y="1386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0" name="Line 927"/>
              <p:cNvSpPr>
                <a:spLocks noChangeShapeType="1"/>
              </p:cNvSpPr>
              <p:nvPr/>
            </p:nvSpPr>
            <p:spPr bwMode="auto">
              <a:xfrm>
                <a:off x="1642" y="1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1" name="Rectangle 928"/>
              <p:cNvSpPr>
                <a:spLocks noChangeArrowheads="1"/>
              </p:cNvSpPr>
              <p:nvPr/>
            </p:nvSpPr>
            <p:spPr bwMode="auto">
              <a:xfrm>
                <a:off x="1642" y="1386"/>
                <a:ext cx="1" cy="1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2" name="Line 929"/>
              <p:cNvSpPr>
                <a:spLocks noChangeShapeType="1"/>
              </p:cNvSpPr>
              <p:nvPr/>
            </p:nvSpPr>
            <p:spPr bwMode="auto">
              <a:xfrm>
                <a:off x="1658" y="1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3" name="Rectangle 930"/>
              <p:cNvSpPr>
                <a:spLocks noChangeArrowheads="1"/>
              </p:cNvSpPr>
              <p:nvPr/>
            </p:nvSpPr>
            <p:spPr bwMode="auto">
              <a:xfrm>
                <a:off x="1657" y="1409"/>
                <a:ext cx="1" cy="8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4" name="Line 931"/>
              <p:cNvSpPr>
                <a:spLocks noChangeShapeType="1"/>
              </p:cNvSpPr>
              <p:nvPr/>
            </p:nvSpPr>
            <p:spPr bwMode="auto">
              <a:xfrm>
                <a:off x="1658" y="1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5" name="Rectangle 932"/>
              <p:cNvSpPr>
                <a:spLocks noChangeArrowheads="1"/>
              </p:cNvSpPr>
              <p:nvPr/>
            </p:nvSpPr>
            <p:spPr bwMode="auto">
              <a:xfrm>
                <a:off x="1658" y="1417"/>
                <a:ext cx="1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6" name="Line 933"/>
              <p:cNvSpPr>
                <a:spLocks noChangeShapeType="1"/>
              </p:cNvSpPr>
              <p:nvPr/>
            </p:nvSpPr>
            <p:spPr bwMode="auto">
              <a:xfrm>
                <a:off x="1682" y="1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7" name="Rectangle 934"/>
              <p:cNvSpPr>
                <a:spLocks noChangeArrowheads="1"/>
              </p:cNvSpPr>
              <p:nvPr/>
            </p:nvSpPr>
            <p:spPr bwMode="auto">
              <a:xfrm>
                <a:off x="1682" y="1428"/>
                <a:ext cx="8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8" name="Line 935"/>
              <p:cNvSpPr>
                <a:spLocks noChangeShapeType="1"/>
              </p:cNvSpPr>
              <p:nvPr/>
            </p:nvSpPr>
            <p:spPr bwMode="auto">
              <a:xfrm>
                <a:off x="1690" y="1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099" name="Rectangle 936"/>
              <p:cNvSpPr>
                <a:spLocks noChangeArrowheads="1"/>
              </p:cNvSpPr>
              <p:nvPr/>
            </p:nvSpPr>
            <p:spPr bwMode="auto">
              <a:xfrm>
                <a:off x="1689" y="1428"/>
                <a:ext cx="1" cy="1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0" name="Line 937"/>
              <p:cNvSpPr>
                <a:spLocks noChangeShapeType="1"/>
              </p:cNvSpPr>
              <p:nvPr/>
            </p:nvSpPr>
            <p:spPr bwMode="auto">
              <a:xfrm>
                <a:off x="1703" y="1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1" name="Rectangle 938"/>
              <p:cNvSpPr>
                <a:spLocks noChangeArrowheads="1"/>
              </p:cNvSpPr>
              <p:nvPr/>
            </p:nvSpPr>
            <p:spPr bwMode="auto">
              <a:xfrm>
                <a:off x="1703" y="1449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2" name="Line 939"/>
              <p:cNvSpPr>
                <a:spLocks noChangeShapeType="1"/>
              </p:cNvSpPr>
              <p:nvPr/>
            </p:nvSpPr>
            <p:spPr bwMode="auto">
              <a:xfrm>
                <a:off x="1705" y="14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3" name="Rectangle 940"/>
              <p:cNvSpPr>
                <a:spLocks noChangeArrowheads="1"/>
              </p:cNvSpPr>
              <p:nvPr/>
            </p:nvSpPr>
            <p:spPr bwMode="auto">
              <a:xfrm>
                <a:off x="1705" y="1449"/>
                <a:ext cx="1" cy="1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4" name="Line 941"/>
              <p:cNvSpPr>
                <a:spLocks noChangeShapeType="1"/>
              </p:cNvSpPr>
              <p:nvPr/>
            </p:nvSpPr>
            <p:spPr bwMode="auto">
              <a:xfrm>
                <a:off x="1706" y="14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5" name="Rectangle 942"/>
              <p:cNvSpPr>
                <a:spLocks noChangeArrowheads="1"/>
              </p:cNvSpPr>
              <p:nvPr/>
            </p:nvSpPr>
            <p:spPr bwMode="auto">
              <a:xfrm>
                <a:off x="1706" y="1481"/>
                <a:ext cx="1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6" name="Line 943"/>
              <p:cNvSpPr>
                <a:spLocks noChangeShapeType="1"/>
              </p:cNvSpPr>
              <p:nvPr/>
            </p:nvSpPr>
            <p:spPr bwMode="auto">
              <a:xfrm>
                <a:off x="1721" y="14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7" name="Rectangle 944"/>
              <p:cNvSpPr>
                <a:spLocks noChangeArrowheads="1"/>
              </p:cNvSpPr>
              <p:nvPr/>
            </p:nvSpPr>
            <p:spPr bwMode="auto">
              <a:xfrm>
                <a:off x="1721" y="1481"/>
                <a:ext cx="1" cy="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8" name="Line 945"/>
              <p:cNvSpPr>
                <a:spLocks noChangeShapeType="1"/>
              </p:cNvSpPr>
              <p:nvPr/>
            </p:nvSpPr>
            <p:spPr bwMode="auto">
              <a:xfrm>
                <a:off x="1721" y="1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09" name="Rectangle 946"/>
              <p:cNvSpPr>
                <a:spLocks noChangeArrowheads="1"/>
              </p:cNvSpPr>
              <p:nvPr/>
            </p:nvSpPr>
            <p:spPr bwMode="auto">
              <a:xfrm>
                <a:off x="1721" y="1506"/>
                <a:ext cx="1" cy="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0" name="Line 947"/>
              <p:cNvSpPr>
                <a:spLocks noChangeShapeType="1"/>
              </p:cNvSpPr>
              <p:nvPr/>
            </p:nvSpPr>
            <p:spPr bwMode="auto">
              <a:xfrm>
                <a:off x="1721" y="1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1" name="Rectangle 948"/>
              <p:cNvSpPr>
                <a:spLocks noChangeArrowheads="1"/>
              </p:cNvSpPr>
              <p:nvPr/>
            </p:nvSpPr>
            <p:spPr bwMode="auto">
              <a:xfrm>
                <a:off x="1721" y="151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2" name="Line 949"/>
              <p:cNvSpPr>
                <a:spLocks noChangeShapeType="1"/>
              </p:cNvSpPr>
              <p:nvPr/>
            </p:nvSpPr>
            <p:spPr bwMode="auto">
              <a:xfrm>
                <a:off x="1737" y="15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3" name="Rectangle 950"/>
              <p:cNvSpPr>
                <a:spLocks noChangeArrowheads="1"/>
              </p:cNvSpPr>
              <p:nvPr/>
            </p:nvSpPr>
            <p:spPr bwMode="auto">
              <a:xfrm>
                <a:off x="1737" y="1513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4" name="Line 951"/>
              <p:cNvSpPr>
                <a:spLocks noChangeShapeType="1"/>
              </p:cNvSpPr>
              <p:nvPr/>
            </p:nvSpPr>
            <p:spPr bwMode="auto">
              <a:xfrm>
                <a:off x="1749" y="15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5" name="Rectangle 952"/>
              <p:cNvSpPr>
                <a:spLocks noChangeArrowheads="1"/>
              </p:cNvSpPr>
              <p:nvPr/>
            </p:nvSpPr>
            <p:spPr bwMode="auto">
              <a:xfrm>
                <a:off x="1749" y="1523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6" name="Line 953"/>
              <p:cNvSpPr>
                <a:spLocks noChangeShapeType="1"/>
              </p:cNvSpPr>
              <p:nvPr/>
            </p:nvSpPr>
            <p:spPr bwMode="auto">
              <a:xfrm>
                <a:off x="1753" y="15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7" name="Rectangle 954"/>
              <p:cNvSpPr>
                <a:spLocks noChangeArrowheads="1"/>
              </p:cNvSpPr>
              <p:nvPr/>
            </p:nvSpPr>
            <p:spPr bwMode="auto">
              <a:xfrm>
                <a:off x="1752" y="1523"/>
                <a:ext cx="1" cy="1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8" name="Line 955"/>
              <p:cNvSpPr>
                <a:spLocks noChangeShapeType="1"/>
              </p:cNvSpPr>
              <p:nvPr/>
            </p:nvSpPr>
            <p:spPr bwMode="auto">
              <a:xfrm>
                <a:off x="1753" y="15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19" name="Rectangle 956"/>
              <p:cNvSpPr>
                <a:spLocks noChangeArrowheads="1"/>
              </p:cNvSpPr>
              <p:nvPr/>
            </p:nvSpPr>
            <p:spPr bwMode="auto">
              <a:xfrm>
                <a:off x="1752" y="1554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0" name="Line 957"/>
              <p:cNvSpPr>
                <a:spLocks noChangeShapeType="1"/>
              </p:cNvSpPr>
              <p:nvPr/>
            </p:nvSpPr>
            <p:spPr bwMode="auto">
              <a:xfrm>
                <a:off x="1753" y="15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1" name="Rectangle 958"/>
              <p:cNvSpPr>
                <a:spLocks noChangeArrowheads="1"/>
              </p:cNvSpPr>
              <p:nvPr/>
            </p:nvSpPr>
            <p:spPr bwMode="auto">
              <a:xfrm>
                <a:off x="1753" y="1555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2" name="Line 959"/>
              <p:cNvSpPr>
                <a:spLocks noChangeShapeType="1"/>
              </p:cNvSpPr>
              <p:nvPr/>
            </p:nvSpPr>
            <p:spPr bwMode="auto">
              <a:xfrm>
                <a:off x="1769" y="15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3" name="Rectangle 960"/>
              <p:cNvSpPr>
                <a:spLocks noChangeArrowheads="1"/>
              </p:cNvSpPr>
              <p:nvPr/>
            </p:nvSpPr>
            <p:spPr bwMode="auto">
              <a:xfrm>
                <a:off x="1769" y="1555"/>
                <a:ext cx="1" cy="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4" name="Line 961"/>
              <p:cNvSpPr>
                <a:spLocks noChangeShapeType="1"/>
              </p:cNvSpPr>
              <p:nvPr/>
            </p:nvSpPr>
            <p:spPr bwMode="auto">
              <a:xfrm>
                <a:off x="1773" y="15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5" name="Rectangle 962"/>
              <p:cNvSpPr>
                <a:spLocks noChangeArrowheads="1"/>
              </p:cNvSpPr>
              <p:nvPr/>
            </p:nvSpPr>
            <p:spPr bwMode="auto">
              <a:xfrm>
                <a:off x="1773" y="1576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6" name="Line 963"/>
              <p:cNvSpPr>
                <a:spLocks noChangeShapeType="1"/>
              </p:cNvSpPr>
              <p:nvPr/>
            </p:nvSpPr>
            <p:spPr bwMode="auto">
              <a:xfrm>
                <a:off x="1785" y="15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7" name="Rectangle 964"/>
              <p:cNvSpPr>
                <a:spLocks noChangeArrowheads="1"/>
              </p:cNvSpPr>
              <p:nvPr/>
            </p:nvSpPr>
            <p:spPr bwMode="auto">
              <a:xfrm>
                <a:off x="1784" y="1576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8" name="Line 965"/>
              <p:cNvSpPr>
                <a:spLocks noChangeShapeType="1"/>
              </p:cNvSpPr>
              <p:nvPr/>
            </p:nvSpPr>
            <p:spPr bwMode="auto">
              <a:xfrm>
                <a:off x="1785" y="16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29" name="Rectangle 966"/>
              <p:cNvSpPr>
                <a:spLocks noChangeArrowheads="1"/>
              </p:cNvSpPr>
              <p:nvPr/>
            </p:nvSpPr>
            <p:spPr bwMode="auto">
              <a:xfrm>
                <a:off x="1784" y="1603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0" name="Line 967"/>
              <p:cNvSpPr>
                <a:spLocks noChangeShapeType="1"/>
              </p:cNvSpPr>
              <p:nvPr/>
            </p:nvSpPr>
            <p:spPr bwMode="auto">
              <a:xfrm>
                <a:off x="1798" y="16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1" name="Rectangle 968"/>
              <p:cNvSpPr>
                <a:spLocks noChangeArrowheads="1"/>
              </p:cNvSpPr>
              <p:nvPr/>
            </p:nvSpPr>
            <p:spPr bwMode="auto">
              <a:xfrm>
                <a:off x="1798" y="1629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2" name="Line 969"/>
              <p:cNvSpPr>
                <a:spLocks noChangeShapeType="1"/>
              </p:cNvSpPr>
              <p:nvPr/>
            </p:nvSpPr>
            <p:spPr bwMode="auto">
              <a:xfrm>
                <a:off x="1801" y="16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3" name="Rectangle 970"/>
              <p:cNvSpPr>
                <a:spLocks noChangeArrowheads="1"/>
              </p:cNvSpPr>
              <p:nvPr/>
            </p:nvSpPr>
            <p:spPr bwMode="auto">
              <a:xfrm>
                <a:off x="1800" y="1629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4" name="Line 971"/>
              <p:cNvSpPr>
                <a:spLocks noChangeShapeType="1"/>
              </p:cNvSpPr>
              <p:nvPr/>
            </p:nvSpPr>
            <p:spPr bwMode="auto">
              <a:xfrm>
                <a:off x="1800" y="16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5" name="Rectangle 972"/>
              <p:cNvSpPr>
                <a:spLocks noChangeArrowheads="1"/>
              </p:cNvSpPr>
              <p:nvPr/>
            </p:nvSpPr>
            <p:spPr bwMode="auto">
              <a:xfrm>
                <a:off x="1800" y="1639"/>
                <a:ext cx="8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6" name="Line 973"/>
              <p:cNvSpPr>
                <a:spLocks noChangeShapeType="1"/>
              </p:cNvSpPr>
              <p:nvPr/>
            </p:nvSpPr>
            <p:spPr bwMode="auto">
              <a:xfrm>
                <a:off x="1817" y="16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7" name="Rectangle 974"/>
              <p:cNvSpPr>
                <a:spLocks noChangeArrowheads="1"/>
              </p:cNvSpPr>
              <p:nvPr/>
            </p:nvSpPr>
            <p:spPr bwMode="auto">
              <a:xfrm>
                <a:off x="1816" y="1652"/>
                <a:ext cx="1" cy="1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8" name="Line 975"/>
              <p:cNvSpPr>
                <a:spLocks noChangeShapeType="1"/>
              </p:cNvSpPr>
              <p:nvPr/>
            </p:nvSpPr>
            <p:spPr bwMode="auto">
              <a:xfrm>
                <a:off x="1832" y="16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39" name="Rectangle 976"/>
              <p:cNvSpPr>
                <a:spLocks noChangeArrowheads="1"/>
              </p:cNvSpPr>
              <p:nvPr/>
            </p:nvSpPr>
            <p:spPr bwMode="auto">
              <a:xfrm>
                <a:off x="1832" y="1676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0" name="Line 977"/>
              <p:cNvSpPr>
                <a:spLocks noChangeShapeType="1"/>
              </p:cNvSpPr>
              <p:nvPr/>
            </p:nvSpPr>
            <p:spPr bwMode="auto">
              <a:xfrm>
                <a:off x="1832" y="16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1" name="Rectangle 978"/>
              <p:cNvSpPr>
                <a:spLocks noChangeArrowheads="1"/>
              </p:cNvSpPr>
              <p:nvPr/>
            </p:nvSpPr>
            <p:spPr bwMode="auto">
              <a:xfrm>
                <a:off x="1832" y="1692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2" name="Line 979"/>
              <p:cNvSpPr>
                <a:spLocks noChangeShapeType="1"/>
              </p:cNvSpPr>
              <p:nvPr/>
            </p:nvSpPr>
            <p:spPr bwMode="auto">
              <a:xfrm>
                <a:off x="1848" y="17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3" name="Rectangle 980"/>
              <p:cNvSpPr>
                <a:spLocks noChangeArrowheads="1"/>
              </p:cNvSpPr>
              <p:nvPr/>
            </p:nvSpPr>
            <p:spPr bwMode="auto">
              <a:xfrm>
                <a:off x="1848" y="1700"/>
                <a:ext cx="1" cy="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4" name="Line 981"/>
              <p:cNvSpPr>
                <a:spLocks noChangeShapeType="1"/>
              </p:cNvSpPr>
              <p:nvPr/>
            </p:nvSpPr>
            <p:spPr bwMode="auto">
              <a:xfrm>
                <a:off x="1848" y="17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5" name="Rectangle 982"/>
              <p:cNvSpPr>
                <a:spLocks noChangeArrowheads="1"/>
              </p:cNvSpPr>
              <p:nvPr/>
            </p:nvSpPr>
            <p:spPr bwMode="auto">
              <a:xfrm>
                <a:off x="1848" y="1703"/>
                <a:ext cx="2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6" name="Line 983"/>
              <p:cNvSpPr>
                <a:spLocks noChangeShapeType="1"/>
              </p:cNvSpPr>
              <p:nvPr/>
            </p:nvSpPr>
            <p:spPr bwMode="auto">
              <a:xfrm>
                <a:off x="1882" y="17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7" name="Rectangle 984"/>
              <p:cNvSpPr>
                <a:spLocks noChangeArrowheads="1"/>
              </p:cNvSpPr>
              <p:nvPr/>
            </p:nvSpPr>
            <p:spPr bwMode="auto">
              <a:xfrm>
                <a:off x="1882" y="1713"/>
                <a:ext cx="1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8" name="Line 985"/>
              <p:cNvSpPr>
                <a:spLocks noChangeShapeType="1"/>
              </p:cNvSpPr>
              <p:nvPr/>
            </p:nvSpPr>
            <p:spPr bwMode="auto">
              <a:xfrm>
                <a:off x="1895" y="17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49" name="Rectangle 986"/>
              <p:cNvSpPr>
                <a:spLocks noChangeArrowheads="1"/>
              </p:cNvSpPr>
              <p:nvPr/>
            </p:nvSpPr>
            <p:spPr bwMode="auto">
              <a:xfrm>
                <a:off x="1895" y="1713"/>
                <a:ext cx="1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0" name="Line 987"/>
              <p:cNvSpPr>
                <a:spLocks noChangeShapeType="1"/>
              </p:cNvSpPr>
              <p:nvPr/>
            </p:nvSpPr>
            <p:spPr bwMode="auto">
              <a:xfrm>
                <a:off x="1921" y="17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1" name="Rectangle 988"/>
              <p:cNvSpPr>
                <a:spLocks noChangeArrowheads="1"/>
              </p:cNvSpPr>
              <p:nvPr/>
            </p:nvSpPr>
            <p:spPr bwMode="auto">
              <a:xfrm>
                <a:off x="1921" y="1724"/>
                <a:ext cx="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2" name="Line 989"/>
              <p:cNvSpPr>
                <a:spLocks noChangeShapeType="1"/>
              </p:cNvSpPr>
              <p:nvPr/>
            </p:nvSpPr>
            <p:spPr bwMode="auto">
              <a:xfrm>
                <a:off x="1927" y="17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7153" name="Rectangle 990"/>
              <p:cNvSpPr>
                <a:spLocks noChangeArrowheads="1"/>
              </p:cNvSpPr>
              <p:nvPr/>
            </p:nvSpPr>
            <p:spPr bwMode="auto">
              <a:xfrm>
                <a:off x="1927" y="1724"/>
                <a:ext cx="1" cy="1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56512" name="Group 991"/>
            <p:cNvGrpSpPr>
              <a:grpSpLocks/>
            </p:cNvGrpSpPr>
            <p:nvPr/>
          </p:nvGrpSpPr>
          <p:grpSpPr bwMode="auto">
            <a:xfrm>
              <a:off x="1927" y="1754"/>
              <a:ext cx="1315" cy="682"/>
              <a:chOff x="1927" y="1754"/>
              <a:chExt cx="1315" cy="682"/>
            </a:xfrm>
          </p:grpSpPr>
          <p:sp>
            <p:nvSpPr>
              <p:cNvPr id="56754" name="Line 992"/>
              <p:cNvSpPr>
                <a:spLocks noChangeShapeType="1"/>
              </p:cNvSpPr>
              <p:nvPr/>
            </p:nvSpPr>
            <p:spPr bwMode="auto">
              <a:xfrm>
                <a:off x="1927" y="17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55" name="Rectangle 993"/>
              <p:cNvSpPr>
                <a:spLocks noChangeArrowheads="1"/>
              </p:cNvSpPr>
              <p:nvPr/>
            </p:nvSpPr>
            <p:spPr bwMode="auto">
              <a:xfrm>
                <a:off x="1927" y="1754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56" name="Line 994"/>
              <p:cNvSpPr>
                <a:spLocks noChangeShapeType="1"/>
              </p:cNvSpPr>
              <p:nvPr/>
            </p:nvSpPr>
            <p:spPr bwMode="auto">
              <a:xfrm>
                <a:off x="1927" y="17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57" name="Rectangle 995"/>
              <p:cNvSpPr>
                <a:spLocks noChangeArrowheads="1"/>
              </p:cNvSpPr>
              <p:nvPr/>
            </p:nvSpPr>
            <p:spPr bwMode="auto">
              <a:xfrm>
                <a:off x="1927" y="1756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58" name="Line 996"/>
              <p:cNvSpPr>
                <a:spLocks noChangeShapeType="1"/>
              </p:cNvSpPr>
              <p:nvPr/>
            </p:nvSpPr>
            <p:spPr bwMode="auto">
              <a:xfrm>
                <a:off x="1943" y="17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59" name="Rectangle 997"/>
              <p:cNvSpPr>
                <a:spLocks noChangeArrowheads="1"/>
              </p:cNvSpPr>
              <p:nvPr/>
            </p:nvSpPr>
            <p:spPr bwMode="auto">
              <a:xfrm>
                <a:off x="1943" y="1756"/>
                <a:ext cx="9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0" name="Line 998"/>
              <p:cNvSpPr>
                <a:spLocks noChangeShapeType="1"/>
              </p:cNvSpPr>
              <p:nvPr/>
            </p:nvSpPr>
            <p:spPr bwMode="auto">
              <a:xfrm>
                <a:off x="1962" y="17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1" name="Rectangle 999"/>
              <p:cNvSpPr>
                <a:spLocks noChangeArrowheads="1"/>
              </p:cNvSpPr>
              <p:nvPr/>
            </p:nvSpPr>
            <p:spPr bwMode="auto">
              <a:xfrm>
                <a:off x="1962" y="1766"/>
                <a:ext cx="1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2" name="Line 1000"/>
              <p:cNvSpPr>
                <a:spLocks noChangeShapeType="1"/>
              </p:cNvSpPr>
              <p:nvPr/>
            </p:nvSpPr>
            <p:spPr bwMode="auto">
              <a:xfrm>
                <a:off x="1975" y="17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3" name="Rectangle 1001"/>
              <p:cNvSpPr>
                <a:spLocks noChangeArrowheads="1"/>
              </p:cNvSpPr>
              <p:nvPr/>
            </p:nvSpPr>
            <p:spPr bwMode="auto">
              <a:xfrm>
                <a:off x="1975" y="1767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4" name="Line 1002"/>
              <p:cNvSpPr>
                <a:spLocks noChangeShapeType="1"/>
              </p:cNvSpPr>
              <p:nvPr/>
            </p:nvSpPr>
            <p:spPr bwMode="auto">
              <a:xfrm>
                <a:off x="1984" y="17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5" name="Rectangle 1003"/>
              <p:cNvSpPr>
                <a:spLocks noChangeArrowheads="1"/>
              </p:cNvSpPr>
              <p:nvPr/>
            </p:nvSpPr>
            <p:spPr bwMode="auto">
              <a:xfrm>
                <a:off x="1984" y="1787"/>
                <a:ext cx="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6" name="Line 1004"/>
              <p:cNvSpPr>
                <a:spLocks noChangeShapeType="1"/>
              </p:cNvSpPr>
              <p:nvPr/>
            </p:nvSpPr>
            <p:spPr bwMode="auto">
              <a:xfrm>
                <a:off x="1991" y="17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7" name="Rectangle 1005"/>
              <p:cNvSpPr>
                <a:spLocks noChangeArrowheads="1"/>
              </p:cNvSpPr>
              <p:nvPr/>
            </p:nvSpPr>
            <p:spPr bwMode="auto">
              <a:xfrm>
                <a:off x="1990" y="1788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8" name="Line 1006"/>
              <p:cNvSpPr>
                <a:spLocks noChangeShapeType="1"/>
              </p:cNvSpPr>
              <p:nvPr/>
            </p:nvSpPr>
            <p:spPr bwMode="auto">
              <a:xfrm>
                <a:off x="1991" y="17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69" name="Rectangle 1007"/>
              <p:cNvSpPr>
                <a:spLocks noChangeArrowheads="1"/>
              </p:cNvSpPr>
              <p:nvPr/>
            </p:nvSpPr>
            <p:spPr bwMode="auto">
              <a:xfrm>
                <a:off x="1991" y="1798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0" name="Line 1008"/>
              <p:cNvSpPr>
                <a:spLocks noChangeShapeType="1"/>
              </p:cNvSpPr>
              <p:nvPr/>
            </p:nvSpPr>
            <p:spPr bwMode="auto">
              <a:xfrm>
                <a:off x="2007" y="18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1" name="Rectangle 1009"/>
              <p:cNvSpPr>
                <a:spLocks noChangeArrowheads="1"/>
              </p:cNvSpPr>
              <p:nvPr/>
            </p:nvSpPr>
            <p:spPr bwMode="auto">
              <a:xfrm>
                <a:off x="2006" y="1808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2" name="Line 1010"/>
              <p:cNvSpPr>
                <a:spLocks noChangeShapeType="1"/>
              </p:cNvSpPr>
              <p:nvPr/>
            </p:nvSpPr>
            <p:spPr bwMode="auto">
              <a:xfrm>
                <a:off x="2006" y="18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3" name="Rectangle 1011"/>
              <p:cNvSpPr>
                <a:spLocks noChangeArrowheads="1"/>
              </p:cNvSpPr>
              <p:nvPr/>
            </p:nvSpPr>
            <p:spPr bwMode="auto">
              <a:xfrm>
                <a:off x="2006" y="1809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4" name="Line 1012"/>
              <p:cNvSpPr>
                <a:spLocks noChangeShapeType="1"/>
              </p:cNvSpPr>
              <p:nvPr/>
            </p:nvSpPr>
            <p:spPr bwMode="auto">
              <a:xfrm>
                <a:off x="2023" y="18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5" name="Rectangle 1013"/>
              <p:cNvSpPr>
                <a:spLocks noChangeArrowheads="1"/>
              </p:cNvSpPr>
              <p:nvPr/>
            </p:nvSpPr>
            <p:spPr bwMode="auto">
              <a:xfrm>
                <a:off x="2022" y="1809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6" name="Line 1014"/>
              <p:cNvSpPr>
                <a:spLocks noChangeShapeType="1"/>
              </p:cNvSpPr>
              <p:nvPr/>
            </p:nvSpPr>
            <p:spPr bwMode="auto">
              <a:xfrm>
                <a:off x="2043" y="18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7" name="Rectangle 1015"/>
              <p:cNvSpPr>
                <a:spLocks noChangeArrowheads="1"/>
              </p:cNvSpPr>
              <p:nvPr/>
            </p:nvSpPr>
            <p:spPr bwMode="auto">
              <a:xfrm>
                <a:off x="2043" y="1819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8" name="Line 1016"/>
              <p:cNvSpPr>
                <a:spLocks noChangeShapeType="1"/>
              </p:cNvSpPr>
              <p:nvPr/>
            </p:nvSpPr>
            <p:spPr bwMode="auto">
              <a:xfrm>
                <a:off x="2054" y="18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79" name="Rectangle 1017"/>
              <p:cNvSpPr>
                <a:spLocks noChangeArrowheads="1"/>
              </p:cNvSpPr>
              <p:nvPr/>
            </p:nvSpPr>
            <p:spPr bwMode="auto">
              <a:xfrm>
                <a:off x="2054" y="1819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0" name="Line 1018"/>
              <p:cNvSpPr>
                <a:spLocks noChangeShapeType="1"/>
              </p:cNvSpPr>
              <p:nvPr/>
            </p:nvSpPr>
            <p:spPr bwMode="auto">
              <a:xfrm>
                <a:off x="2070" y="18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1" name="Rectangle 1019"/>
              <p:cNvSpPr>
                <a:spLocks noChangeArrowheads="1"/>
              </p:cNvSpPr>
              <p:nvPr/>
            </p:nvSpPr>
            <p:spPr bwMode="auto">
              <a:xfrm>
                <a:off x="2069" y="1820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2" name="Line 1020"/>
              <p:cNvSpPr>
                <a:spLocks noChangeShapeType="1"/>
              </p:cNvSpPr>
              <p:nvPr/>
            </p:nvSpPr>
            <p:spPr bwMode="auto">
              <a:xfrm>
                <a:off x="2070" y="18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3" name="Rectangle 1021"/>
              <p:cNvSpPr>
                <a:spLocks noChangeArrowheads="1"/>
              </p:cNvSpPr>
              <p:nvPr/>
            </p:nvSpPr>
            <p:spPr bwMode="auto">
              <a:xfrm>
                <a:off x="2069" y="1837"/>
                <a:ext cx="1" cy="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4" name="Line 1022"/>
              <p:cNvSpPr>
                <a:spLocks noChangeShapeType="1"/>
              </p:cNvSpPr>
              <p:nvPr/>
            </p:nvSpPr>
            <p:spPr bwMode="auto">
              <a:xfrm>
                <a:off x="2070" y="18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5" name="Rectangle 1023"/>
              <p:cNvSpPr>
                <a:spLocks noChangeArrowheads="1"/>
              </p:cNvSpPr>
              <p:nvPr/>
            </p:nvSpPr>
            <p:spPr bwMode="auto">
              <a:xfrm>
                <a:off x="2070" y="1840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6" name="Line 1024"/>
              <p:cNvSpPr>
                <a:spLocks noChangeShapeType="1"/>
              </p:cNvSpPr>
              <p:nvPr/>
            </p:nvSpPr>
            <p:spPr bwMode="auto">
              <a:xfrm>
                <a:off x="2086" y="18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7" name="Rectangle 1025"/>
              <p:cNvSpPr>
                <a:spLocks noChangeArrowheads="1"/>
              </p:cNvSpPr>
              <p:nvPr/>
            </p:nvSpPr>
            <p:spPr bwMode="auto">
              <a:xfrm>
                <a:off x="2086" y="1841"/>
                <a:ext cx="1" cy="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8" name="Line 1026"/>
              <p:cNvSpPr>
                <a:spLocks noChangeShapeType="1"/>
              </p:cNvSpPr>
              <p:nvPr/>
            </p:nvSpPr>
            <p:spPr bwMode="auto">
              <a:xfrm>
                <a:off x="2104" y="18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89" name="Rectangle 1027"/>
              <p:cNvSpPr>
                <a:spLocks noChangeArrowheads="1"/>
              </p:cNvSpPr>
              <p:nvPr/>
            </p:nvSpPr>
            <p:spPr bwMode="auto">
              <a:xfrm>
                <a:off x="2104" y="1851"/>
                <a:ext cx="1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0" name="Line 1028"/>
              <p:cNvSpPr>
                <a:spLocks noChangeShapeType="1"/>
              </p:cNvSpPr>
              <p:nvPr/>
            </p:nvSpPr>
            <p:spPr bwMode="auto">
              <a:xfrm>
                <a:off x="2118" y="18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1" name="Rectangle 1029"/>
              <p:cNvSpPr>
                <a:spLocks noChangeArrowheads="1"/>
              </p:cNvSpPr>
              <p:nvPr/>
            </p:nvSpPr>
            <p:spPr bwMode="auto">
              <a:xfrm>
                <a:off x="2117" y="1851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2" name="Line 1030"/>
              <p:cNvSpPr>
                <a:spLocks noChangeShapeType="1"/>
              </p:cNvSpPr>
              <p:nvPr/>
            </p:nvSpPr>
            <p:spPr bwMode="auto">
              <a:xfrm>
                <a:off x="2118" y="18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3" name="Rectangle 1031"/>
              <p:cNvSpPr>
                <a:spLocks noChangeArrowheads="1"/>
              </p:cNvSpPr>
              <p:nvPr/>
            </p:nvSpPr>
            <p:spPr bwMode="auto">
              <a:xfrm>
                <a:off x="2117" y="1877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4" name="Line 1032"/>
              <p:cNvSpPr>
                <a:spLocks noChangeShapeType="1"/>
              </p:cNvSpPr>
              <p:nvPr/>
            </p:nvSpPr>
            <p:spPr bwMode="auto">
              <a:xfrm>
                <a:off x="2117" y="18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5" name="Rectangle 1033"/>
              <p:cNvSpPr>
                <a:spLocks noChangeArrowheads="1"/>
              </p:cNvSpPr>
              <p:nvPr/>
            </p:nvSpPr>
            <p:spPr bwMode="auto">
              <a:xfrm>
                <a:off x="2117" y="1883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6" name="Line 1034"/>
              <p:cNvSpPr>
                <a:spLocks noChangeShapeType="1"/>
              </p:cNvSpPr>
              <p:nvPr/>
            </p:nvSpPr>
            <p:spPr bwMode="auto">
              <a:xfrm>
                <a:off x="2133" y="18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7" name="Rectangle 1035"/>
              <p:cNvSpPr>
                <a:spLocks noChangeArrowheads="1"/>
              </p:cNvSpPr>
              <p:nvPr/>
            </p:nvSpPr>
            <p:spPr bwMode="auto">
              <a:xfrm>
                <a:off x="2133" y="1883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8" name="Line 1036"/>
              <p:cNvSpPr>
                <a:spLocks noChangeShapeType="1"/>
              </p:cNvSpPr>
              <p:nvPr/>
            </p:nvSpPr>
            <p:spPr bwMode="auto">
              <a:xfrm>
                <a:off x="2149" y="1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799" name="Rectangle 1037"/>
              <p:cNvSpPr>
                <a:spLocks noChangeArrowheads="1"/>
              </p:cNvSpPr>
              <p:nvPr/>
            </p:nvSpPr>
            <p:spPr bwMode="auto">
              <a:xfrm>
                <a:off x="2149" y="1892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0" name="Line 1038"/>
              <p:cNvSpPr>
                <a:spLocks noChangeShapeType="1"/>
              </p:cNvSpPr>
              <p:nvPr/>
            </p:nvSpPr>
            <p:spPr bwMode="auto">
              <a:xfrm>
                <a:off x="2149" y="18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1" name="Rectangle 1039"/>
              <p:cNvSpPr>
                <a:spLocks noChangeArrowheads="1"/>
              </p:cNvSpPr>
              <p:nvPr/>
            </p:nvSpPr>
            <p:spPr bwMode="auto">
              <a:xfrm>
                <a:off x="2149" y="1893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2" name="Line 1040"/>
              <p:cNvSpPr>
                <a:spLocks noChangeShapeType="1"/>
              </p:cNvSpPr>
              <p:nvPr/>
            </p:nvSpPr>
            <p:spPr bwMode="auto">
              <a:xfrm>
                <a:off x="2165" y="18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3" name="Rectangle 1041"/>
              <p:cNvSpPr>
                <a:spLocks noChangeArrowheads="1"/>
              </p:cNvSpPr>
              <p:nvPr/>
            </p:nvSpPr>
            <p:spPr bwMode="auto">
              <a:xfrm>
                <a:off x="2165" y="1893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4" name="Line 1042"/>
              <p:cNvSpPr>
                <a:spLocks noChangeShapeType="1"/>
              </p:cNvSpPr>
              <p:nvPr/>
            </p:nvSpPr>
            <p:spPr bwMode="auto">
              <a:xfrm>
                <a:off x="2181" y="19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5" name="Rectangle 1043"/>
              <p:cNvSpPr>
                <a:spLocks noChangeArrowheads="1"/>
              </p:cNvSpPr>
              <p:nvPr/>
            </p:nvSpPr>
            <p:spPr bwMode="auto">
              <a:xfrm>
                <a:off x="2181" y="1907"/>
                <a:ext cx="1" cy="8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6" name="Line 1044"/>
              <p:cNvSpPr>
                <a:spLocks noChangeShapeType="1"/>
              </p:cNvSpPr>
              <p:nvPr/>
            </p:nvSpPr>
            <p:spPr bwMode="auto">
              <a:xfrm>
                <a:off x="2181" y="1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7" name="Rectangle 1045"/>
              <p:cNvSpPr>
                <a:spLocks noChangeArrowheads="1"/>
              </p:cNvSpPr>
              <p:nvPr/>
            </p:nvSpPr>
            <p:spPr bwMode="auto">
              <a:xfrm>
                <a:off x="2181" y="1915"/>
                <a:ext cx="1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8" name="Line 1046"/>
              <p:cNvSpPr>
                <a:spLocks noChangeShapeType="1"/>
              </p:cNvSpPr>
              <p:nvPr/>
            </p:nvSpPr>
            <p:spPr bwMode="auto">
              <a:xfrm>
                <a:off x="2213" y="19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09" name="Rectangle 1047"/>
              <p:cNvSpPr>
                <a:spLocks noChangeArrowheads="1"/>
              </p:cNvSpPr>
              <p:nvPr/>
            </p:nvSpPr>
            <p:spPr bwMode="auto">
              <a:xfrm>
                <a:off x="2212" y="1922"/>
                <a:ext cx="1" cy="1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0" name="Line 1048"/>
              <p:cNvSpPr>
                <a:spLocks noChangeShapeType="1"/>
              </p:cNvSpPr>
              <p:nvPr/>
            </p:nvSpPr>
            <p:spPr bwMode="auto">
              <a:xfrm>
                <a:off x="2212" y="19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1" name="Rectangle 1049"/>
              <p:cNvSpPr>
                <a:spLocks noChangeArrowheads="1"/>
              </p:cNvSpPr>
              <p:nvPr/>
            </p:nvSpPr>
            <p:spPr bwMode="auto">
              <a:xfrm>
                <a:off x="2212" y="1936"/>
                <a:ext cx="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2" name="Line 1050"/>
              <p:cNvSpPr>
                <a:spLocks noChangeShapeType="1"/>
              </p:cNvSpPr>
              <p:nvPr/>
            </p:nvSpPr>
            <p:spPr bwMode="auto">
              <a:xfrm>
                <a:off x="2229" y="19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3" name="Rectangle 1051"/>
              <p:cNvSpPr>
                <a:spLocks noChangeArrowheads="1"/>
              </p:cNvSpPr>
              <p:nvPr/>
            </p:nvSpPr>
            <p:spPr bwMode="auto">
              <a:xfrm>
                <a:off x="2228" y="1946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4" name="Line 1052"/>
              <p:cNvSpPr>
                <a:spLocks noChangeShapeType="1"/>
              </p:cNvSpPr>
              <p:nvPr/>
            </p:nvSpPr>
            <p:spPr bwMode="auto">
              <a:xfrm>
                <a:off x="2249" y="19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5" name="Rectangle 1053"/>
              <p:cNvSpPr>
                <a:spLocks noChangeArrowheads="1"/>
              </p:cNvSpPr>
              <p:nvPr/>
            </p:nvSpPr>
            <p:spPr bwMode="auto">
              <a:xfrm>
                <a:off x="2249" y="1967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6" name="Line 1054"/>
              <p:cNvSpPr>
                <a:spLocks noChangeShapeType="1"/>
              </p:cNvSpPr>
              <p:nvPr/>
            </p:nvSpPr>
            <p:spPr bwMode="auto">
              <a:xfrm>
                <a:off x="2260" y="19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7" name="Rectangle 1055"/>
              <p:cNvSpPr>
                <a:spLocks noChangeArrowheads="1"/>
              </p:cNvSpPr>
              <p:nvPr/>
            </p:nvSpPr>
            <p:spPr bwMode="auto">
              <a:xfrm>
                <a:off x="2260" y="1968"/>
                <a:ext cx="1" cy="10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8" name="Line 1056"/>
              <p:cNvSpPr>
                <a:spLocks noChangeShapeType="1"/>
              </p:cNvSpPr>
              <p:nvPr/>
            </p:nvSpPr>
            <p:spPr bwMode="auto">
              <a:xfrm>
                <a:off x="2288" y="1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19" name="Rectangle 1057"/>
              <p:cNvSpPr>
                <a:spLocks noChangeArrowheads="1"/>
              </p:cNvSpPr>
              <p:nvPr/>
            </p:nvSpPr>
            <p:spPr bwMode="auto">
              <a:xfrm>
                <a:off x="2288" y="1978"/>
                <a:ext cx="20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0" name="Line 1058"/>
              <p:cNvSpPr>
                <a:spLocks noChangeShapeType="1"/>
              </p:cNvSpPr>
              <p:nvPr/>
            </p:nvSpPr>
            <p:spPr bwMode="auto">
              <a:xfrm>
                <a:off x="2308" y="1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1" name="Rectangle 1059"/>
              <p:cNvSpPr>
                <a:spLocks noChangeArrowheads="1"/>
              </p:cNvSpPr>
              <p:nvPr/>
            </p:nvSpPr>
            <p:spPr bwMode="auto">
              <a:xfrm>
                <a:off x="2307" y="1978"/>
                <a:ext cx="1" cy="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2" name="Line 1060"/>
              <p:cNvSpPr>
                <a:spLocks noChangeShapeType="1"/>
              </p:cNvSpPr>
              <p:nvPr/>
            </p:nvSpPr>
            <p:spPr bwMode="auto">
              <a:xfrm>
                <a:off x="2324" y="199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3" name="Rectangle 1061"/>
              <p:cNvSpPr>
                <a:spLocks noChangeArrowheads="1"/>
              </p:cNvSpPr>
              <p:nvPr/>
            </p:nvSpPr>
            <p:spPr bwMode="auto">
              <a:xfrm>
                <a:off x="2323" y="1991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4" name="Line 1062"/>
              <p:cNvSpPr>
                <a:spLocks noChangeShapeType="1"/>
              </p:cNvSpPr>
              <p:nvPr/>
            </p:nvSpPr>
            <p:spPr bwMode="auto">
              <a:xfrm>
                <a:off x="2323" y="19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5" name="Rectangle 1063"/>
              <p:cNvSpPr>
                <a:spLocks noChangeArrowheads="1"/>
              </p:cNvSpPr>
              <p:nvPr/>
            </p:nvSpPr>
            <p:spPr bwMode="auto">
              <a:xfrm>
                <a:off x="2323" y="1999"/>
                <a:ext cx="1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6" name="Line 1064"/>
              <p:cNvSpPr>
                <a:spLocks noChangeShapeType="1"/>
              </p:cNvSpPr>
              <p:nvPr/>
            </p:nvSpPr>
            <p:spPr bwMode="auto">
              <a:xfrm>
                <a:off x="2355" y="20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7" name="Rectangle 1065"/>
              <p:cNvSpPr>
                <a:spLocks noChangeArrowheads="1"/>
              </p:cNvSpPr>
              <p:nvPr/>
            </p:nvSpPr>
            <p:spPr bwMode="auto">
              <a:xfrm>
                <a:off x="2355" y="2005"/>
                <a:ext cx="1" cy="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8" name="Line 1066"/>
              <p:cNvSpPr>
                <a:spLocks noChangeShapeType="1"/>
              </p:cNvSpPr>
              <p:nvPr/>
            </p:nvSpPr>
            <p:spPr bwMode="auto">
              <a:xfrm>
                <a:off x="2355" y="20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29" name="Rectangle 1067"/>
              <p:cNvSpPr>
                <a:spLocks noChangeArrowheads="1"/>
              </p:cNvSpPr>
              <p:nvPr/>
            </p:nvSpPr>
            <p:spPr bwMode="auto">
              <a:xfrm>
                <a:off x="2355" y="2010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0" name="Line 1068"/>
              <p:cNvSpPr>
                <a:spLocks noChangeShapeType="1"/>
              </p:cNvSpPr>
              <p:nvPr/>
            </p:nvSpPr>
            <p:spPr bwMode="auto">
              <a:xfrm>
                <a:off x="2371" y="20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1" name="Rectangle 1069"/>
              <p:cNvSpPr>
                <a:spLocks noChangeArrowheads="1"/>
              </p:cNvSpPr>
              <p:nvPr/>
            </p:nvSpPr>
            <p:spPr bwMode="auto">
              <a:xfrm>
                <a:off x="2371" y="2010"/>
                <a:ext cx="1" cy="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2" name="Line 1070"/>
              <p:cNvSpPr>
                <a:spLocks noChangeShapeType="1"/>
              </p:cNvSpPr>
              <p:nvPr/>
            </p:nvSpPr>
            <p:spPr bwMode="auto">
              <a:xfrm>
                <a:off x="2387" y="20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3" name="Rectangle 1071"/>
              <p:cNvSpPr>
                <a:spLocks noChangeArrowheads="1"/>
              </p:cNvSpPr>
              <p:nvPr/>
            </p:nvSpPr>
            <p:spPr bwMode="auto">
              <a:xfrm>
                <a:off x="2386" y="2021"/>
                <a:ext cx="1" cy="1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4" name="Line 1072"/>
              <p:cNvSpPr>
                <a:spLocks noChangeShapeType="1"/>
              </p:cNvSpPr>
              <p:nvPr/>
            </p:nvSpPr>
            <p:spPr bwMode="auto">
              <a:xfrm>
                <a:off x="2403" y="20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5" name="Rectangle 1073"/>
              <p:cNvSpPr>
                <a:spLocks noChangeArrowheads="1"/>
              </p:cNvSpPr>
              <p:nvPr/>
            </p:nvSpPr>
            <p:spPr bwMode="auto">
              <a:xfrm>
                <a:off x="2402" y="2046"/>
                <a:ext cx="1" cy="1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6" name="Line 1074"/>
              <p:cNvSpPr>
                <a:spLocks noChangeShapeType="1"/>
              </p:cNvSpPr>
              <p:nvPr/>
            </p:nvSpPr>
            <p:spPr bwMode="auto">
              <a:xfrm>
                <a:off x="2431" y="2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7" name="Rectangle 1075"/>
              <p:cNvSpPr>
                <a:spLocks noChangeArrowheads="1"/>
              </p:cNvSpPr>
              <p:nvPr/>
            </p:nvSpPr>
            <p:spPr bwMode="auto">
              <a:xfrm>
                <a:off x="2431" y="2063"/>
                <a:ext cx="19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8" name="Line 1076"/>
              <p:cNvSpPr>
                <a:spLocks noChangeShapeType="1"/>
              </p:cNvSpPr>
              <p:nvPr/>
            </p:nvSpPr>
            <p:spPr bwMode="auto">
              <a:xfrm>
                <a:off x="2450" y="2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39" name="Rectangle 1077"/>
              <p:cNvSpPr>
                <a:spLocks noChangeArrowheads="1"/>
              </p:cNvSpPr>
              <p:nvPr/>
            </p:nvSpPr>
            <p:spPr bwMode="auto">
              <a:xfrm>
                <a:off x="2450" y="2063"/>
                <a:ext cx="1" cy="5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0" name="Line 1078"/>
              <p:cNvSpPr>
                <a:spLocks noChangeShapeType="1"/>
              </p:cNvSpPr>
              <p:nvPr/>
            </p:nvSpPr>
            <p:spPr bwMode="auto">
              <a:xfrm>
                <a:off x="2450" y="20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1" name="Rectangle 1079"/>
              <p:cNvSpPr>
                <a:spLocks noChangeArrowheads="1"/>
              </p:cNvSpPr>
              <p:nvPr/>
            </p:nvSpPr>
            <p:spPr bwMode="auto">
              <a:xfrm>
                <a:off x="2450" y="2085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2" name="Line 1080"/>
              <p:cNvSpPr>
                <a:spLocks noChangeShapeType="1"/>
              </p:cNvSpPr>
              <p:nvPr/>
            </p:nvSpPr>
            <p:spPr bwMode="auto">
              <a:xfrm>
                <a:off x="2450" y="20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3" name="Rectangle 1081"/>
              <p:cNvSpPr>
                <a:spLocks noChangeArrowheads="1"/>
              </p:cNvSpPr>
              <p:nvPr/>
            </p:nvSpPr>
            <p:spPr bwMode="auto">
              <a:xfrm>
                <a:off x="2450" y="2094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4" name="Line 1082"/>
              <p:cNvSpPr>
                <a:spLocks noChangeShapeType="1"/>
              </p:cNvSpPr>
              <p:nvPr/>
            </p:nvSpPr>
            <p:spPr bwMode="auto">
              <a:xfrm>
                <a:off x="2472" y="21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5" name="Rectangle 1083"/>
              <p:cNvSpPr>
                <a:spLocks noChangeArrowheads="1"/>
              </p:cNvSpPr>
              <p:nvPr/>
            </p:nvSpPr>
            <p:spPr bwMode="auto">
              <a:xfrm>
                <a:off x="2472" y="2105"/>
                <a:ext cx="10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6" name="Line 1084"/>
              <p:cNvSpPr>
                <a:spLocks noChangeShapeType="1"/>
              </p:cNvSpPr>
              <p:nvPr/>
            </p:nvSpPr>
            <p:spPr bwMode="auto">
              <a:xfrm>
                <a:off x="2482" y="21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7" name="Rectangle 1085"/>
              <p:cNvSpPr>
                <a:spLocks noChangeArrowheads="1"/>
              </p:cNvSpPr>
              <p:nvPr/>
            </p:nvSpPr>
            <p:spPr bwMode="auto">
              <a:xfrm>
                <a:off x="2482" y="2105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8" name="Line 1086"/>
              <p:cNvSpPr>
                <a:spLocks noChangeShapeType="1"/>
              </p:cNvSpPr>
              <p:nvPr/>
            </p:nvSpPr>
            <p:spPr bwMode="auto">
              <a:xfrm>
                <a:off x="2498" y="21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49" name="Rectangle 1087"/>
              <p:cNvSpPr>
                <a:spLocks noChangeArrowheads="1"/>
              </p:cNvSpPr>
              <p:nvPr/>
            </p:nvSpPr>
            <p:spPr bwMode="auto">
              <a:xfrm>
                <a:off x="2497" y="2105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0" name="Line 1088"/>
              <p:cNvSpPr>
                <a:spLocks noChangeShapeType="1"/>
              </p:cNvSpPr>
              <p:nvPr/>
            </p:nvSpPr>
            <p:spPr bwMode="auto">
              <a:xfrm>
                <a:off x="2511" y="21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1" name="Rectangle 1089"/>
              <p:cNvSpPr>
                <a:spLocks noChangeArrowheads="1"/>
              </p:cNvSpPr>
              <p:nvPr/>
            </p:nvSpPr>
            <p:spPr bwMode="auto">
              <a:xfrm>
                <a:off x="2511" y="2116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2" name="Line 1090"/>
              <p:cNvSpPr>
                <a:spLocks noChangeShapeType="1"/>
              </p:cNvSpPr>
              <p:nvPr/>
            </p:nvSpPr>
            <p:spPr bwMode="auto">
              <a:xfrm>
                <a:off x="2514" y="21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3" name="Rectangle 1091"/>
              <p:cNvSpPr>
                <a:spLocks noChangeArrowheads="1"/>
              </p:cNvSpPr>
              <p:nvPr/>
            </p:nvSpPr>
            <p:spPr bwMode="auto">
              <a:xfrm>
                <a:off x="2514" y="2116"/>
                <a:ext cx="2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4" name="Line 1092"/>
              <p:cNvSpPr>
                <a:spLocks noChangeShapeType="1"/>
              </p:cNvSpPr>
              <p:nvPr/>
            </p:nvSpPr>
            <p:spPr bwMode="auto">
              <a:xfrm>
                <a:off x="2561" y="2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5" name="Rectangle 1093"/>
              <p:cNvSpPr>
                <a:spLocks noChangeArrowheads="1"/>
              </p:cNvSpPr>
              <p:nvPr/>
            </p:nvSpPr>
            <p:spPr bwMode="auto">
              <a:xfrm>
                <a:off x="2561" y="2120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6" name="Line 1094"/>
              <p:cNvSpPr>
                <a:spLocks noChangeShapeType="1"/>
              </p:cNvSpPr>
              <p:nvPr/>
            </p:nvSpPr>
            <p:spPr bwMode="auto">
              <a:xfrm>
                <a:off x="2561" y="21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7" name="Rectangle 1095"/>
              <p:cNvSpPr>
                <a:spLocks noChangeArrowheads="1"/>
              </p:cNvSpPr>
              <p:nvPr/>
            </p:nvSpPr>
            <p:spPr bwMode="auto">
              <a:xfrm>
                <a:off x="2561" y="2126"/>
                <a:ext cx="1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8" name="Line 1096"/>
              <p:cNvSpPr>
                <a:spLocks noChangeShapeType="1"/>
              </p:cNvSpPr>
              <p:nvPr/>
            </p:nvSpPr>
            <p:spPr bwMode="auto">
              <a:xfrm>
                <a:off x="2606" y="21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59" name="Rectangle 1097"/>
              <p:cNvSpPr>
                <a:spLocks noChangeArrowheads="1"/>
              </p:cNvSpPr>
              <p:nvPr/>
            </p:nvSpPr>
            <p:spPr bwMode="auto">
              <a:xfrm>
                <a:off x="2606" y="2126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0" name="Line 1098"/>
              <p:cNvSpPr>
                <a:spLocks noChangeShapeType="1"/>
              </p:cNvSpPr>
              <p:nvPr/>
            </p:nvSpPr>
            <p:spPr bwMode="auto">
              <a:xfrm>
                <a:off x="2609" y="21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1" name="Rectangle 1099"/>
              <p:cNvSpPr>
                <a:spLocks noChangeArrowheads="1"/>
              </p:cNvSpPr>
              <p:nvPr/>
            </p:nvSpPr>
            <p:spPr bwMode="auto">
              <a:xfrm>
                <a:off x="2608" y="2126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2" name="Line 1100"/>
              <p:cNvSpPr>
                <a:spLocks noChangeShapeType="1"/>
              </p:cNvSpPr>
              <p:nvPr/>
            </p:nvSpPr>
            <p:spPr bwMode="auto">
              <a:xfrm>
                <a:off x="2609" y="21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3" name="Rectangle 1101"/>
              <p:cNvSpPr>
                <a:spLocks noChangeArrowheads="1"/>
              </p:cNvSpPr>
              <p:nvPr/>
            </p:nvSpPr>
            <p:spPr bwMode="auto">
              <a:xfrm>
                <a:off x="2609" y="2137"/>
                <a:ext cx="8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4" name="Line 1102"/>
              <p:cNvSpPr>
                <a:spLocks noChangeShapeType="1"/>
              </p:cNvSpPr>
              <p:nvPr/>
            </p:nvSpPr>
            <p:spPr bwMode="auto">
              <a:xfrm>
                <a:off x="2625" y="2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5" name="Rectangle 1103"/>
              <p:cNvSpPr>
                <a:spLocks noChangeArrowheads="1"/>
              </p:cNvSpPr>
              <p:nvPr/>
            </p:nvSpPr>
            <p:spPr bwMode="auto">
              <a:xfrm>
                <a:off x="2624" y="2149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6" name="Line 1104"/>
              <p:cNvSpPr>
                <a:spLocks noChangeShapeType="1"/>
              </p:cNvSpPr>
              <p:nvPr/>
            </p:nvSpPr>
            <p:spPr bwMode="auto">
              <a:xfrm>
                <a:off x="2625" y="21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7" name="Rectangle 1105"/>
              <p:cNvSpPr>
                <a:spLocks noChangeArrowheads="1"/>
              </p:cNvSpPr>
              <p:nvPr/>
            </p:nvSpPr>
            <p:spPr bwMode="auto">
              <a:xfrm>
                <a:off x="2625" y="2158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8" name="Line 1106"/>
              <p:cNvSpPr>
                <a:spLocks noChangeShapeType="1"/>
              </p:cNvSpPr>
              <p:nvPr/>
            </p:nvSpPr>
            <p:spPr bwMode="auto">
              <a:xfrm>
                <a:off x="2640" y="21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69" name="Rectangle 1107"/>
              <p:cNvSpPr>
                <a:spLocks noChangeArrowheads="1"/>
              </p:cNvSpPr>
              <p:nvPr/>
            </p:nvSpPr>
            <p:spPr bwMode="auto">
              <a:xfrm>
                <a:off x="2640" y="2173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0" name="Line 1108"/>
              <p:cNvSpPr>
                <a:spLocks noChangeShapeType="1"/>
              </p:cNvSpPr>
              <p:nvPr/>
            </p:nvSpPr>
            <p:spPr bwMode="auto">
              <a:xfrm>
                <a:off x="2640" y="2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1" name="Rectangle 1109"/>
              <p:cNvSpPr>
                <a:spLocks noChangeArrowheads="1"/>
              </p:cNvSpPr>
              <p:nvPr/>
            </p:nvSpPr>
            <p:spPr bwMode="auto">
              <a:xfrm>
                <a:off x="2640" y="2179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2" name="Line 1110"/>
              <p:cNvSpPr>
                <a:spLocks noChangeShapeType="1"/>
              </p:cNvSpPr>
              <p:nvPr/>
            </p:nvSpPr>
            <p:spPr bwMode="auto">
              <a:xfrm>
                <a:off x="2656" y="2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3" name="Rectangle 1111"/>
              <p:cNvSpPr>
                <a:spLocks noChangeArrowheads="1"/>
              </p:cNvSpPr>
              <p:nvPr/>
            </p:nvSpPr>
            <p:spPr bwMode="auto">
              <a:xfrm>
                <a:off x="2656" y="2179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4" name="Line 1112"/>
              <p:cNvSpPr>
                <a:spLocks noChangeShapeType="1"/>
              </p:cNvSpPr>
              <p:nvPr/>
            </p:nvSpPr>
            <p:spPr bwMode="auto">
              <a:xfrm>
                <a:off x="2672" y="21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5" name="Rectangle 1113"/>
              <p:cNvSpPr>
                <a:spLocks noChangeArrowheads="1"/>
              </p:cNvSpPr>
              <p:nvPr/>
            </p:nvSpPr>
            <p:spPr bwMode="auto">
              <a:xfrm>
                <a:off x="2672" y="2188"/>
                <a:ext cx="1" cy="1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6" name="Line 1114"/>
              <p:cNvSpPr>
                <a:spLocks noChangeShapeType="1"/>
              </p:cNvSpPr>
              <p:nvPr/>
            </p:nvSpPr>
            <p:spPr bwMode="auto">
              <a:xfrm>
                <a:off x="2672" y="22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7" name="Rectangle 1115"/>
              <p:cNvSpPr>
                <a:spLocks noChangeArrowheads="1"/>
              </p:cNvSpPr>
              <p:nvPr/>
            </p:nvSpPr>
            <p:spPr bwMode="auto">
              <a:xfrm>
                <a:off x="2672" y="2200"/>
                <a:ext cx="8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8" name="Line 1116"/>
              <p:cNvSpPr>
                <a:spLocks noChangeShapeType="1"/>
              </p:cNvSpPr>
              <p:nvPr/>
            </p:nvSpPr>
            <p:spPr bwMode="auto">
              <a:xfrm>
                <a:off x="2704" y="2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79" name="Rectangle 1117"/>
              <p:cNvSpPr>
                <a:spLocks noChangeArrowheads="1"/>
              </p:cNvSpPr>
              <p:nvPr/>
            </p:nvSpPr>
            <p:spPr bwMode="auto">
              <a:xfrm>
                <a:off x="2703" y="2203"/>
                <a:ext cx="1" cy="8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0" name="Line 1118"/>
              <p:cNvSpPr>
                <a:spLocks noChangeShapeType="1"/>
              </p:cNvSpPr>
              <p:nvPr/>
            </p:nvSpPr>
            <p:spPr bwMode="auto">
              <a:xfrm>
                <a:off x="2704" y="2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1" name="Rectangle 1119"/>
              <p:cNvSpPr>
                <a:spLocks noChangeArrowheads="1"/>
              </p:cNvSpPr>
              <p:nvPr/>
            </p:nvSpPr>
            <p:spPr bwMode="auto">
              <a:xfrm>
                <a:off x="2704" y="2211"/>
                <a:ext cx="1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2" name="Line 1120"/>
              <p:cNvSpPr>
                <a:spLocks noChangeShapeType="1"/>
              </p:cNvSpPr>
              <p:nvPr/>
            </p:nvSpPr>
            <p:spPr bwMode="auto">
              <a:xfrm>
                <a:off x="2736" y="22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3" name="Rectangle 1121"/>
              <p:cNvSpPr>
                <a:spLocks noChangeArrowheads="1"/>
              </p:cNvSpPr>
              <p:nvPr/>
            </p:nvSpPr>
            <p:spPr bwMode="auto">
              <a:xfrm>
                <a:off x="2735" y="2218"/>
                <a:ext cx="1" cy="14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4" name="Line 1122"/>
              <p:cNvSpPr>
                <a:spLocks noChangeShapeType="1"/>
              </p:cNvSpPr>
              <p:nvPr/>
            </p:nvSpPr>
            <p:spPr bwMode="auto">
              <a:xfrm>
                <a:off x="2735" y="22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5" name="Rectangle 1123"/>
              <p:cNvSpPr>
                <a:spLocks noChangeArrowheads="1"/>
              </p:cNvSpPr>
              <p:nvPr/>
            </p:nvSpPr>
            <p:spPr bwMode="auto">
              <a:xfrm>
                <a:off x="2735" y="2232"/>
                <a:ext cx="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6" name="Line 1124"/>
              <p:cNvSpPr>
                <a:spLocks noChangeShapeType="1"/>
              </p:cNvSpPr>
              <p:nvPr/>
            </p:nvSpPr>
            <p:spPr bwMode="auto">
              <a:xfrm>
                <a:off x="2751" y="2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7" name="Rectangle 1125"/>
              <p:cNvSpPr>
                <a:spLocks noChangeArrowheads="1"/>
              </p:cNvSpPr>
              <p:nvPr/>
            </p:nvSpPr>
            <p:spPr bwMode="auto">
              <a:xfrm>
                <a:off x="2751" y="2242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8" name="Line 1126"/>
              <p:cNvSpPr>
                <a:spLocks noChangeShapeType="1"/>
              </p:cNvSpPr>
              <p:nvPr/>
            </p:nvSpPr>
            <p:spPr bwMode="auto">
              <a:xfrm>
                <a:off x="2751" y="22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89" name="Rectangle 1127"/>
              <p:cNvSpPr>
                <a:spLocks noChangeArrowheads="1"/>
              </p:cNvSpPr>
              <p:nvPr/>
            </p:nvSpPr>
            <p:spPr bwMode="auto">
              <a:xfrm>
                <a:off x="2751" y="2253"/>
                <a:ext cx="9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0" name="Line 1128"/>
              <p:cNvSpPr>
                <a:spLocks noChangeShapeType="1"/>
              </p:cNvSpPr>
              <p:nvPr/>
            </p:nvSpPr>
            <p:spPr bwMode="auto">
              <a:xfrm>
                <a:off x="2783" y="22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1" name="Rectangle 1129"/>
              <p:cNvSpPr>
                <a:spLocks noChangeArrowheads="1"/>
              </p:cNvSpPr>
              <p:nvPr/>
            </p:nvSpPr>
            <p:spPr bwMode="auto">
              <a:xfrm>
                <a:off x="2782" y="2257"/>
                <a:ext cx="1" cy="1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2" name="Line 1130"/>
              <p:cNvSpPr>
                <a:spLocks noChangeShapeType="1"/>
              </p:cNvSpPr>
              <p:nvPr/>
            </p:nvSpPr>
            <p:spPr bwMode="auto">
              <a:xfrm>
                <a:off x="2810" y="22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3" name="Rectangle 1131"/>
              <p:cNvSpPr>
                <a:spLocks noChangeArrowheads="1"/>
              </p:cNvSpPr>
              <p:nvPr/>
            </p:nvSpPr>
            <p:spPr bwMode="auto">
              <a:xfrm>
                <a:off x="2810" y="2274"/>
                <a:ext cx="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4" name="Line 1132"/>
              <p:cNvSpPr>
                <a:spLocks noChangeShapeType="1"/>
              </p:cNvSpPr>
              <p:nvPr/>
            </p:nvSpPr>
            <p:spPr bwMode="auto">
              <a:xfrm>
                <a:off x="2815" y="22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5" name="Rectangle 1133"/>
              <p:cNvSpPr>
                <a:spLocks noChangeArrowheads="1"/>
              </p:cNvSpPr>
              <p:nvPr/>
            </p:nvSpPr>
            <p:spPr bwMode="auto">
              <a:xfrm>
                <a:off x="2815" y="2274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6" name="Line 1134"/>
              <p:cNvSpPr>
                <a:spLocks noChangeShapeType="1"/>
              </p:cNvSpPr>
              <p:nvPr/>
            </p:nvSpPr>
            <p:spPr bwMode="auto">
              <a:xfrm>
                <a:off x="2815" y="22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7" name="Rectangle 1135"/>
              <p:cNvSpPr>
                <a:spLocks noChangeArrowheads="1"/>
              </p:cNvSpPr>
              <p:nvPr/>
            </p:nvSpPr>
            <p:spPr bwMode="auto">
              <a:xfrm>
                <a:off x="2815" y="2285"/>
                <a:ext cx="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8" name="Line 1136"/>
              <p:cNvSpPr>
                <a:spLocks noChangeShapeType="1"/>
              </p:cNvSpPr>
              <p:nvPr/>
            </p:nvSpPr>
            <p:spPr bwMode="auto">
              <a:xfrm>
                <a:off x="2830" y="22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899" name="Rectangle 1137"/>
              <p:cNvSpPr>
                <a:spLocks noChangeArrowheads="1"/>
              </p:cNvSpPr>
              <p:nvPr/>
            </p:nvSpPr>
            <p:spPr bwMode="auto">
              <a:xfrm>
                <a:off x="2830" y="2296"/>
                <a:ext cx="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0" name="Line 1138"/>
              <p:cNvSpPr>
                <a:spLocks noChangeShapeType="1"/>
              </p:cNvSpPr>
              <p:nvPr/>
            </p:nvSpPr>
            <p:spPr bwMode="auto">
              <a:xfrm>
                <a:off x="2830" y="22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1" name="Rectangle 1139"/>
              <p:cNvSpPr>
                <a:spLocks noChangeArrowheads="1"/>
              </p:cNvSpPr>
              <p:nvPr/>
            </p:nvSpPr>
            <p:spPr bwMode="auto">
              <a:xfrm>
                <a:off x="2830" y="2296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2" name="Line 1140"/>
              <p:cNvSpPr>
                <a:spLocks noChangeShapeType="1"/>
              </p:cNvSpPr>
              <p:nvPr/>
            </p:nvSpPr>
            <p:spPr bwMode="auto">
              <a:xfrm>
                <a:off x="2847" y="22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3" name="Rectangle 1141"/>
              <p:cNvSpPr>
                <a:spLocks noChangeArrowheads="1"/>
              </p:cNvSpPr>
              <p:nvPr/>
            </p:nvSpPr>
            <p:spPr bwMode="auto">
              <a:xfrm>
                <a:off x="2846" y="2296"/>
                <a:ext cx="1" cy="7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4" name="Line 1142"/>
              <p:cNvSpPr>
                <a:spLocks noChangeShapeType="1"/>
              </p:cNvSpPr>
              <p:nvPr/>
            </p:nvSpPr>
            <p:spPr bwMode="auto">
              <a:xfrm>
                <a:off x="2870" y="23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5" name="Rectangle 1143"/>
              <p:cNvSpPr>
                <a:spLocks noChangeArrowheads="1"/>
              </p:cNvSpPr>
              <p:nvPr/>
            </p:nvSpPr>
            <p:spPr bwMode="auto">
              <a:xfrm>
                <a:off x="2870" y="2306"/>
                <a:ext cx="24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6" name="Line 1144"/>
              <p:cNvSpPr>
                <a:spLocks noChangeShapeType="1"/>
              </p:cNvSpPr>
              <p:nvPr/>
            </p:nvSpPr>
            <p:spPr bwMode="auto">
              <a:xfrm>
                <a:off x="2894" y="23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7" name="Rectangle 1145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1" cy="3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8" name="Line 1146"/>
              <p:cNvSpPr>
                <a:spLocks noChangeShapeType="1"/>
              </p:cNvSpPr>
              <p:nvPr/>
            </p:nvSpPr>
            <p:spPr bwMode="auto">
              <a:xfrm>
                <a:off x="2909" y="23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09" name="Rectangle 1147"/>
              <p:cNvSpPr>
                <a:spLocks noChangeArrowheads="1"/>
              </p:cNvSpPr>
              <p:nvPr/>
            </p:nvSpPr>
            <p:spPr bwMode="auto">
              <a:xfrm>
                <a:off x="2909" y="2317"/>
                <a:ext cx="1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0" name="Line 1148"/>
              <p:cNvSpPr>
                <a:spLocks noChangeShapeType="1"/>
              </p:cNvSpPr>
              <p:nvPr/>
            </p:nvSpPr>
            <p:spPr bwMode="auto">
              <a:xfrm>
                <a:off x="2926" y="23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1" name="Rectangle 1149"/>
              <p:cNvSpPr>
                <a:spLocks noChangeArrowheads="1"/>
              </p:cNvSpPr>
              <p:nvPr/>
            </p:nvSpPr>
            <p:spPr bwMode="auto">
              <a:xfrm>
                <a:off x="2925" y="2317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2" name="Line 1150"/>
              <p:cNvSpPr>
                <a:spLocks noChangeShapeType="1"/>
              </p:cNvSpPr>
              <p:nvPr/>
            </p:nvSpPr>
            <p:spPr bwMode="auto">
              <a:xfrm>
                <a:off x="2947" y="2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3" name="Rectangle 1151"/>
              <p:cNvSpPr>
                <a:spLocks noChangeArrowheads="1"/>
              </p:cNvSpPr>
              <p:nvPr/>
            </p:nvSpPr>
            <p:spPr bwMode="auto">
              <a:xfrm>
                <a:off x="2947" y="2327"/>
                <a:ext cx="2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4" name="Line 1152"/>
              <p:cNvSpPr>
                <a:spLocks noChangeShapeType="1"/>
              </p:cNvSpPr>
              <p:nvPr/>
            </p:nvSpPr>
            <p:spPr bwMode="auto">
              <a:xfrm>
                <a:off x="2973" y="2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5" name="Rectangle 1153"/>
              <p:cNvSpPr>
                <a:spLocks noChangeArrowheads="1"/>
              </p:cNvSpPr>
              <p:nvPr/>
            </p:nvSpPr>
            <p:spPr bwMode="auto">
              <a:xfrm>
                <a:off x="2973" y="2327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6" name="Line 1154"/>
              <p:cNvSpPr>
                <a:spLocks noChangeShapeType="1"/>
              </p:cNvSpPr>
              <p:nvPr/>
            </p:nvSpPr>
            <p:spPr bwMode="auto">
              <a:xfrm>
                <a:off x="2986" y="23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7" name="Rectangle 1155"/>
              <p:cNvSpPr>
                <a:spLocks noChangeArrowheads="1"/>
              </p:cNvSpPr>
              <p:nvPr/>
            </p:nvSpPr>
            <p:spPr bwMode="auto">
              <a:xfrm>
                <a:off x="2986" y="2338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8" name="Line 1156"/>
              <p:cNvSpPr>
                <a:spLocks noChangeShapeType="1"/>
              </p:cNvSpPr>
              <p:nvPr/>
            </p:nvSpPr>
            <p:spPr bwMode="auto">
              <a:xfrm>
                <a:off x="2989" y="23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19" name="Rectangle 1157"/>
              <p:cNvSpPr>
                <a:spLocks noChangeArrowheads="1"/>
              </p:cNvSpPr>
              <p:nvPr/>
            </p:nvSpPr>
            <p:spPr bwMode="auto">
              <a:xfrm>
                <a:off x="2989" y="2338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0" name="Line 1158"/>
              <p:cNvSpPr>
                <a:spLocks noChangeShapeType="1"/>
              </p:cNvSpPr>
              <p:nvPr/>
            </p:nvSpPr>
            <p:spPr bwMode="auto">
              <a:xfrm>
                <a:off x="2989" y="2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1" name="Rectangle 1159"/>
              <p:cNvSpPr>
                <a:spLocks noChangeArrowheads="1"/>
              </p:cNvSpPr>
              <p:nvPr/>
            </p:nvSpPr>
            <p:spPr bwMode="auto">
              <a:xfrm>
                <a:off x="2989" y="2349"/>
                <a:ext cx="7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2" name="Line 1160"/>
              <p:cNvSpPr>
                <a:spLocks noChangeShapeType="1"/>
              </p:cNvSpPr>
              <p:nvPr/>
            </p:nvSpPr>
            <p:spPr bwMode="auto">
              <a:xfrm>
                <a:off x="3024" y="2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3" name="Rectangle 1161"/>
              <p:cNvSpPr>
                <a:spLocks noChangeArrowheads="1"/>
              </p:cNvSpPr>
              <p:nvPr/>
            </p:nvSpPr>
            <p:spPr bwMode="auto">
              <a:xfrm>
                <a:off x="3024" y="2349"/>
                <a:ext cx="1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4" name="Line 1162"/>
              <p:cNvSpPr>
                <a:spLocks noChangeShapeType="1"/>
              </p:cNvSpPr>
              <p:nvPr/>
            </p:nvSpPr>
            <p:spPr bwMode="auto">
              <a:xfrm>
                <a:off x="3037" y="2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5" name="Rectangle 1163"/>
              <p:cNvSpPr>
                <a:spLocks noChangeArrowheads="1"/>
              </p:cNvSpPr>
              <p:nvPr/>
            </p:nvSpPr>
            <p:spPr bwMode="auto">
              <a:xfrm>
                <a:off x="3036" y="2349"/>
                <a:ext cx="1" cy="9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6" name="Line 1164"/>
              <p:cNvSpPr>
                <a:spLocks noChangeShapeType="1"/>
              </p:cNvSpPr>
              <p:nvPr/>
            </p:nvSpPr>
            <p:spPr bwMode="auto">
              <a:xfrm>
                <a:off x="3037" y="23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7" name="Rectangle 1165"/>
              <p:cNvSpPr>
                <a:spLocks noChangeArrowheads="1"/>
              </p:cNvSpPr>
              <p:nvPr/>
            </p:nvSpPr>
            <p:spPr bwMode="auto">
              <a:xfrm>
                <a:off x="3036" y="2375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8" name="Line 1166"/>
              <p:cNvSpPr>
                <a:spLocks noChangeShapeType="1"/>
              </p:cNvSpPr>
              <p:nvPr/>
            </p:nvSpPr>
            <p:spPr bwMode="auto">
              <a:xfrm>
                <a:off x="3036" y="23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29" name="Rectangle 1167"/>
              <p:cNvSpPr>
                <a:spLocks noChangeArrowheads="1"/>
              </p:cNvSpPr>
              <p:nvPr/>
            </p:nvSpPr>
            <p:spPr bwMode="auto">
              <a:xfrm>
                <a:off x="3036" y="2381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0" name="Line 1168"/>
              <p:cNvSpPr>
                <a:spLocks noChangeShapeType="1"/>
              </p:cNvSpPr>
              <p:nvPr/>
            </p:nvSpPr>
            <p:spPr bwMode="auto">
              <a:xfrm>
                <a:off x="3053" y="23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1" name="Rectangle 1169"/>
              <p:cNvSpPr>
                <a:spLocks noChangeArrowheads="1"/>
              </p:cNvSpPr>
              <p:nvPr/>
            </p:nvSpPr>
            <p:spPr bwMode="auto">
              <a:xfrm>
                <a:off x="3052" y="2381"/>
                <a:ext cx="1" cy="2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2" name="Line 1170"/>
              <p:cNvSpPr>
                <a:spLocks noChangeShapeType="1"/>
              </p:cNvSpPr>
              <p:nvPr/>
            </p:nvSpPr>
            <p:spPr bwMode="auto">
              <a:xfrm>
                <a:off x="3066" y="23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3" name="Rectangle 1171"/>
              <p:cNvSpPr>
                <a:spLocks noChangeArrowheads="1"/>
              </p:cNvSpPr>
              <p:nvPr/>
            </p:nvSpPr>
            <p:spPr bwMode="auto">
              <a:xfrm>
                <a:off x="3066" y="2392"/>
                <a:ext cx="2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4" name="Line 1172"/>
              <p:cNvSpPr>
                <a:spLocks noChangeShapeType="1"/>
              </p:cNvSpPr>
              <p:nvPr/>
            </p:nvSpPr>
            <p:spPr bwMode="auto">
              <a:xfrm>
                <a:off x="3068" y="23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5" name="Rectangle 1173"/>
              <p:cNvSpPr>
                <a:spLocks noChangeArrowheads="1"/>
              </p:cNvSpPr>
              <p:nvPr/>
            </p:nvSpPr>
            <p:spPr bwMode="auto">
              <a:xfrm>
                <a:off x="3068" y="2392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6" name="Line 1174"/>
              <p:cNvSpPr>
                <a:spLocks noChangeShapeType="1"/>
              </p:cNvSpPr>
              <p:nvPr/>
            </p:nvSpPr>
            <p:spPr bwMode="auto">
              <a:xfrm>
                <a:off x="3084" y="23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7" name="Rectangle 1175"/>
              <p:cNvSpPr>
                <a:spLocks noChangeArrowheads="1"/>
              </p:cNvSpPr>
              <p:nvPr/>
            </p:nvSpPr>
            <p:spPr bwMode="auto">
              <a:xfrm>
                <a:off x="3084" y="2392"/>
                <a:ext cx="1" cy="6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8" name="Line 1176"/>
              <p:cNvSpPr>
                <a:spLocks noChangeShapeType="1"/>
              </p:cNvSpPr>
              <p:nvPr/>
            </p:nvSpPr>
            <p:spPr bwMode="auto">
              <a:xfrm>
                <a:off x="3100" y="24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39" name="Rectangle 1177"/>
              <p:cNvSpPr>
                <a:spLocks noChangeArrowheads="1"/>
              </p:cNvSpPr>
              <p:nvPr/>
            </p:nvSpPr>
            <p:spPr bwMode="auto">
              <a:xfrm>
                <a:off x="3100" y="2405"/>
                <a:ext cx="1" cy="8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0" name="Line 1178"/>
              <p:cNvSpPr>
                <a:spLocks noChangeShapeType="1"/>
              </p:cNvSpPr>
              <p:nvPr/>
            </p:nvSpPr>
            <p:spPr bwMode="auto">
              <a:xfrm>
                <a:off x="3100" y="2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1" name="Rectangle 1179"/>
              <p:cNvSpPr>
                <a:spLocks noChangeArrowheads="1"/>
              </p:cNvSpPr>
              <p:nvPr/>
            </p:nvSpPr>
            <p:spPr bwMode="auto">
              <a:xfrm>
                <a:off x="3100" y="2413"/>
                <a:ext cx="15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2" name="Line 1180"/>
              <p:cNvSpPr>
                <a:spLocks noChangeShapeType="1"/>
              </p:cNvSpPr>
              <p:nvPr/>
            </p:nvSpPr>
            <p:spPr bwMode="auto">
              <a:xfrm>
                <a:off x="3125" y="24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3" name="Rectangle 1181"/>
              <p:cNvSpPr>
                <a:spLocks noChangeArrowheads="1"/>
              </p:cNvSpPr>
              <p:nvPr/>
            </p:nvSpPr>
            <p:spPr bwMode="auto">
              <a:xfrm>
                <a:off x="3125" y="2424"/>
                <a:ext cx="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4" name="Line 1182"/>
              <p:cNvSpPr>
                <a:spLocks noChangeShapeType="1"/>
              </p:cNvSpPr>
              <p:nvPr/>
            </p:nvSpPr>
            <p:spPr bwMode="auto">
              <a:xfrm>
                <a:off x="3132" y="24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5" name="Rectangle 1183"/>
              <p:cNvSpPr>
                <a:spLocks noChangeArrowheads="1"/>
              </p:cNvSpPr>
              <p:nvPr/>
            </p:nvSpPr>
            <p:spPr bwMode="auto">
              <a:xfrm>
                <a:off x="3131" y="2424"/>
                <a:ext cx="1" cy="1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6" name="Line 1184"/>
              <p:cNvSpPr>
                <a:spLocks noChangeShapeType="1"/>
              </p:cNvSpPr>
              <p:nvPr/>
            </p:nvSpPr>
            <p:spPr bwMode="auto">
              <a:xfrm>
                <a:off x="3131" y="24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7" name="Rectangle 1185"/>
              <p:cNvSpPr>
                <a:spLocks noChangeArrowheads="1"/>
              </p:cNvSpPr>
              <p:nvPr/>
            </p:nvSpPr>
            <p:spPr bwMode="auto">
              <a:xfrm>
                <a:off x="3131" y="2435"/>
                <a:ext cx="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8" name="Line 1186"/>
              <p:cNvSpPr>
                <a:spLocks noChangeShapeType="1"/>
              </p:cNvSpPr>
              <p:nvPr/>
            </p:nvSpPr>
            <p:spPr bwMode="auto">
              <a:xfrm>
                <a:off x="3163" y="24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49" name="Rectangle 1187"/>
              <p:cNvSpPr>
                <a:spLocks noChangeArrowheads="1"/>
              </p:cNvSpPr>
              <p:nvPr/>
            </p:nvSpPr>
            <p:spPr bwMode="auto">
              <a:xfrm>
                <a:off x="3163" y="2435"/>
                <a:ext cx="16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0" name="Line 1188"/>
              <p:cNvSpPr>
                <a:spLocks noChangeShapeType="1"/>
              </p:cNvSpPr>
              <p:nvPr/>
            </p:nvSpPr>
            <p:spPr bwMode="auto">
              <a:xfrm>
                <a:off x="3179" y="24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1" name="Rectangle 1189"/>
              <p:cNvSpPr>
                <a:spLocks noChangeArrowheads="1"/>
              </p:cNvSpPr>
              <p:nvPr/>
            </p:nvSpPr>
            <p:spPr bwMode="auto">
              <a:xfrm>
                <a:off x="3179" y="2435"/>
                <a:ext cx="11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2" name="Line 1190"/>
              <p:cNvSpPr>
                <a:spLocks noChangeShapeType="1"/>
              </p:cNvSpPr>
              <p:nvPr/>
            </p:nvSpPr>
            <p:spPr bwMode="auto">
              <a:xfrm>
                <a:off x="3219" y="24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6953" name="Rectangle 1191"/>
              <p:cNvSpPr>
                <a:spLocks noChangeArrowheads="1"/>
              </p:cNvSpPr>
              <p:nvPr/>
            </p:nvSpPr>
            <p:spPr bwMode="auto">
              <a:xfrm>
                <a:off x="3219" y="2435"/>
                <a:ext cx="23" cy="1"/>
              </a:xfrm>
              <a:prstGeom prst="rect">
                <a:avLst/>
              </a:prstGeom>
              <a:solidFill>
                <a:srgbClr val="00FFFF"/>
              </a:solidFill>
              <a:ln w="635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56513" name="Line 1192"/>
            <p:cNvSpPr>
              <a:spLocks noChangeShapeType="1"/>
            </p:cNvSpPr>
            <p:nvPr/>
          </p:nvSpPr>
          <p:spPr bwMode="auto">
            <a:xfrm>
              <a:off x="3243" y="243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4" name="Rectangle 1193"/>
            <p:cNvSpPr>
              <a:spLocks noChangeArrowheads="1"/>
            </p:cNvSpPr>
            <p:nvPr/>
          </p:nvSpPr>
          <p:spPr bwMode="auto">
            <a:xfrm>
              <a:off x="3242" y="2435"/>
              <a:ext cx="1" cy="2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5" name="Line 1194"/>
            <p:cNvSpPr>
              <a:spLocks noChangeShapeType="1"/>
            </p:cNvSpPr>
            <p:nvPr/>
          </p:nvSpPr>
          <p:spPr bwMode="auto">
            <a:xfrm>
              <a:off x="3257" y="244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6" name="Rectangle 1195"/>
            <p:cNvSpPr>
              <a:spLocks noChangeArrowheads="1"/>
            </p:cNvSpPr>
            <p:nvPr/>
          </p:nvSpPr>
          <p:spPr bwMode="auto">
            <a:xfrm>
              <a:off x="3257" y="2445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7" name="Line 1196"/>
            <p:cNvSpPr>
              <a:spLocks noChangeShapeType="1"/>
            </p:cNvSpPr>
            <p:nvPr/>
          </p:nvSpPr>
          <p:spPr bwMode="auto">
            <a:xfrm>
              <a:off x="3258" y="244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8" name="Rectangle 1197"/>
            <p:cNvSpPr>
              <a:spLocks noChangeArrowheads="1"/>
            </p:cNvSpPr>
            <p:nvPr/>
          </p:nvSpPr>
          <p:spPr bwMode="auto">
            <a:xfrm>
              <a:off x="3258" y="2445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19" name="Line 1198"/>
            <p:cNvSpPr>
              <a:spLocks noChangeShapeType="1"/>
            </p:cNvSpPr>
            <p:nvPr/>
          </p:nvSpPr>
          <p:spPr bwMode="auto">
            <a:xfrm>
              <a:off x="3274" y="2446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0" name="Rectangle 1199"/>
            <p:cNvSpPr>
              <a:spLocks noChangeArrowheads="1"/>
            </p:cNvSpPr>
            <p:nvPr/>
          </p:nvSpPr>
          <p:spPr bwMode="auto">
            <a:xfrm>
              <a:off x="3274" y="2446"/>
              <a:ext cx="1" cy="6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1" name="Line 1200"/>
            <p:cNvSpPr>
              <a:spLocks noChangeShapeType="1"/>
            </p:cNvSpPr>
            <p:nvPr/>
          </p:nvSpPr>
          <p:spPr bwMode="auto">
            <a:xfrm>
              <a:off x="3296" y="2456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2" name="Rectangle 1201"/>
            <p:cNvSpPr>
              <a:spLocks noChangeArrowheads="1"/>
            </p:cNvSpPr>
            <p:nvPr/>
          </p:nvSpPr>
          <p:spPr bwMode="auto">
            <a:xfrm>
              <a:off x="3296" y="2456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3" name="Line 1202"/>
            <p:cNvSpPr>
              <a:spLocks noChangeShapeType="1"/>
            </p:cNvSpPr>
            <p:nvPr/>
          </p:nvSpPr>
          <p:spPr bwMode="auto">
            <a:xfrm>
              <a:off x="3338" y="24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4" name="Rectangle 1203"/>
            <p:cNvSpPr>
              <a:spLocks noChangeArrowheads="1"/>
            </p:cNvSpPr>
            <p:nvPr/>
          </p:nvSpPr>
          <p:spPr bwMode="auto">
            <a:xfrm>
              <a:off x="3337" y="2465"/>
              <a:ext cx="1" cy="2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5" name="Line 1204"/>
            <p:cNvSpPr>
              <a:spLocks noChangeShapeType="1"/>
            </p:cNvSpPr>
            <p:nvPr/>
          </p:nvSpPr>
          <p:spPr bwMode="auto">
            <a:xfrm>
              <a:off x="3337" y="246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6" name="Rectangle 1205"/>
            <p:cNvSpPr>
              <a:spLocks noChangeArrowheads="1"/>
            </p:cNvSpPr>
            <p:nvPr/>
          </p:nvSpPr>
          <p:spPr bwMode="auto">
            <a:xfrm>
              <a:off x="3337" y="2467"/>
              <a:ext cx="17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7" name="Line 1206"/>
            <p:cNvSpPr>
              <a:spLocks noChangeShapeType="1"/>
            </p:cNvSpPr>
            <p:nvPr/>
          </p:nvSpPr>
          <p:spPr bwMode="auto">
            <a:xfrm>
              <a:off x="3354" y="246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8" name="Rectangle 1207"/>
            <p:cNvSpPr>
              <a:spLocks noChangeArrowheads="1"/>
            </p:cNvSpPr>
            <p:nvPr/>
          </p:nvSpPr>
          <p:spPr bwMode="auto">
            <a:xfrm>
              <a:off x="3353" y="2467"/>
              <a:ext cx="1" cy="6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29" name="Line 1208"/>
            <p:cNvSpPr>
              <a:spLocks noChangeShapeType="1"/>
            </p:cNvSpPr>
            <p:nvPr/>
          </p:nvSpPr>
          <p:spPr bwMode="auto">
            <a:xfrm>
              <a:off x="3373" y="247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0" name="Rectangle 1209"/>
            <p:cNvSpPr>
              <a:spLocks noChangeArrowheads="1"/>
            </p:cNvSpPr>
            <p:nvPr/>
          </p:nvSpPr>
          <p:spPr bwMode="auto">
            <a:xfrm>
              <a:off x="3373" y="2478"/>
              <a:ext cx="1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1" name="Line 1210"/>
            <p:cNvSpPr>
              <a:spLocks noChangeShapeType="1"/>
            </p:cNvSpPr>
            <p:nvPr/>
          </p:nvSpPr>
          <p:spPr bwMode="auto">
            <a:xfrm>
              <a:off x="3385" y="247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2" name="Rectangle 1211"/>
            <p:cNvSpPr>
              <a:spLocks noChangeArrowheads="1"/>
            </p:cNvSpPr>
            <p:nvPr/>
          </p:nvSpPr>
          <p:spPr bwMode="auto">
            <a:xfrm>
              <a:off x="3385" y="2478"/>
              <a:ext cx="1" cy="9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3" name="Line 1212"/>
            <p:cNvSpPr>
              <a:spLocks noChangeShapeType="1"/>
            </p:cNvSpPr>
            <p:nvPr/>
          </p:nvSpPr>
          <p:spPr bwMode="auto">
            <a:xfrm>
              <a:off x="3412" y="248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4" name="Rectangle 1213"/>
            <p:cNvSpPr>
              <a:spLocks noChangeArrowheads="1"/>
            </p:cNvSpPr>
            <p:nvPr/>
          </p:nvSpPr>
          <p:spPr bwMode="auto">
            <a:xfrm>
              <a:off x="3412" y="2488"/>
              <a:ext cx="2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5" name="Line 1214"/>
            <p:cNvSpPr>
              <a:spLocks noChangeShapeType="1"/>
            </p:cNvSpPr>
            <p:nvPr/>
          </p:nvSpPr>
          <p:spPr bwMode="auto">
            <a:xfrm>
              <a:off x="3433" y="248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6" name="Rectangle 1215"/>
            <p:cNvSpPr>
              <a:spLocks noChangeArrowheads="1"/>
            </p:cNvSpPr>
            <p:nvPr/>
          </p:nvSpPr>
          <p:spPr bwMode="auto">
            <a:xfrm>
              <a:off x="3433" y="2488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7" name="Line 1216"/>
            <p:cNvSpPr>
              <a:spLocks noChangeShapeType="1"/>
            </p:cNvSpPr>
            <p:nvPr/>
          </p:nvSpPr>
          <p:spPr bwMode="auto">
            <a:xfrm>
              <a:off x="3468" y="248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8" name="Rectangle 1217"/>
            <p:cNvSpPr>
              <a:spLocks noChangeArrowheads="1"/>
            </p:cNvSpPr>
            <p:nvPr/>
          </p:nvSpPr>
          <p:spPr bwMode="auto">
            <a:xfrm>
              <a:off x="3468" y="2488"/>
              <a:ext cx="1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39" name="Line 1218"/>
            <p:cNvSpPr>
              <a:spLocks noChangeShapeType="1"/>
            </p:cNvSpPr>
            <p:nvPr/>
          </p:nvSpPr>
          <p:spPr bwMode="auto">
            <a:xfrm>
              <a:off x="3480" y="248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0" name="Rectangle 1219"/>
            <p:cNvSpPr>
              <a:spLocks noChangeArrowheads="1"/>
            </p:cNvSpPr>
            <p:nvPr/>
          </p:nvSpPr>
          <p:spPr bwMode="auto">
            <a:xfrm>
              <a:off x="3480" y="2489"/>
              <a:ext cx="1" cy="9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1" name="Line 1220"/>
            <p:cNvSpPr>
              <a:spLocks noChangeShapeType="1"/>
            </p:cNvSpPr>
            <p:nvPr/>
          </p:nvSpPr>
          <p:spPr bwMode="auto">
            <a:xfrm>
              <a:off x="3506" y="249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2" name="Rectangle 1221"/>
            <p:cNvSpPr>
              <a:spLocks noChangeArrowheads="1"/>
            </p:cNvSpPr>
            <p:nvPr/>
          </p:nvSpPr>
          <p:spPr bwMode="auto">
            <a:xfrm>
              <a:off x="3506" y="2499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3" name="Line 1222"/>
            <p:cNvSpPr>
              <a:spLocks noChangeShapeType="1"/>
            </p:cNvSpPr>
            <p:nvPr/>
          </p:nvSpPr>
          <p:spPr bwMode="auto">
            <a:xfrm>
              <a:off x="3544" y="2510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4" name="Rectangle 1223"/>
            <p:cNvSpPr>
              <a:spLocks noChangeArrowheads="1"/>
            </p:cNvSpPr>
            <p:nvPr/>
          </p:nvSpPr>
          <p:spPr bwMode="auto">
            <a:xfrm>
              <a:off x="3544" y="2510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5" name="Line 1224"/>
            <p:cNvSpPr>
              <a:spLocks noChangeShapeType="1"/>
            </p:cNvSpPr>
            <p:nvPr/>
          </p:nvSpPr>
          <p:spPr bwMode="auto">
            <a:xfrm>
              <a:off x="3560" y="2510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6" name="Rectangle 1225"/>
            <p:cNvSpPr>
              <a:spLocks noChangeArrowheads="1"/>
            </p:cNvSpPr>
            <p:nvPr/>
          </p:nvSpPr>
          <p:spPr bwMode="auto">
            <a:xfrm>
              <a:off x="3560" y="2510"/>
              <a:ext cx="1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7" name="Line 1226"/>
            <p:cNvSpPr>
              <a:spLocks noChangeShapeType="1"/>
            </p:cNvSpPr>
            <p:nvPr/>
          </p:nvSpPr>
          <p:spPr bwMode="auto">
            <a:xfrm>
              <a:off x="3591" y="2516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8" name="Rectangle 1227"/>
            <p:cNvSpPr>
              <a:spLocks noChangeArrowheads="1"/>
            </p:cNvSpPr>
            <p:nvPr/>
          </p:nvSpPr>
          <p:spPr bwMode="auto">
            <a:xfrm>
              <a:off x="3591" y="2516"/>
              <a:ext cx="1" cy="5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49" name="Line 1228"/>
            <p:cNvSpPr>
              <a:spLocks noChangeShapeType="1"/>
            </p:cNvSpPr>
            <p:nvPr/>
          </p:nvSpPr>
          <p:spPr bwMode="auto">
            <a:xfrm>
              <a:off x="3591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0" name="Rectangle 1229"/>
            <p:cNvSpPr>
              <a:spLocks noChangeArrowheads="1"/>
            </p:cNvSpPr>
            <p:nvPr/>
          </p:nvSpPr>
          <p:spPr bwMode="auto">
            <a:xfrm>
              <a:off x="3591" y="2521"/>
              <a:ext cx="20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1" name="Line 1230"/>
            <p:cNvSpPr>
              <a:spLocks noChangeShapeType="1"/>
            </p:cNvSpPr>
            <p:nvPr/>
          </p:nvSpPr>
          <p:spPr bwMode="auto">
            <a:xfrm>
              <a:off x="3639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2" name="Rectangle 1231"/>
            <p:cNvSpPr>
              <a:spLocks noChangeArrowheads="1"/>
            </p:cNvSpPr>
            <p:nvPr/>
          </p:nvSpPr>
          <p:spPr bwMode="auto">
            <a:xfrm>
              <a:off x="3639" y="2521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3" name="Line 1232"/>
            <p:cNvSpPr>
              <a:spLocks noChangeShapeType="1"/>
            </p:cNvSpPr>
            <p:nvPr/>
          </p:nvSpPr>
          <p:spPr bwMode="auto">
            <a:xfrm>
              <a:off x="3695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4" name="Rectangle 1233"/>
            <p:cNvSpPr>
              <a:spLocks noChangeArrowheads="1"/>
            </p:cNvSpPr>
            <p:nvPr/>
          </p:nvSpPr>
          <p:spPr bwMode="auto">
            <a:xfrm>
              <a:off x="3695" y="2521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5" name="Line 1234"/>
            <p:cNvSpPr>
              <a:spLocks noChangeShapeType="1"/>
            </p:cNvSpPr>
            <p:nvPr/>
          </p:nvSpPr>
          <p:spPr bwMode="auto">
            <a:xfrm>
              <a:off x="3751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6" name="Rectangle 1235"/>
            <p:cNvSpPr>
              <a:spLocks noChangeArrowheads="1"/>
            </p:cNvSpPr>
            <p:nvPr/>
          </p:nvSpPr>
          <p:spPr bwMode="auto">
            <a:xfrm>
              <a:off x="3751" y="2521"/>
              <a:ext cx="1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7" name="Line 1236"/>
            <p:cNvSpPr>
              <a:spLocks noChangeShapeType="1"/>
            </p:cNvSpPr>
            <p:nvPr/>
          </p:nvSpPr>
          <p:spPr bwMode="auto">
            <a:xfrm>
              <a:off x="3766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8" name="Rectangle 1237"/>
            <p:cNvSpPr>
              <a:spLocks noChangeArrowheads="1"/>
            </p:cNvSpPr>
            <p:nvPr/>
          </p:nvSpPr>
          <p:spPr bwMode="auto">
            <a:xfrm>
              <a:off x="3766" y="2521"/>
              <a:ext cx="1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59" name="Line 1238"/>
            <p:cNvSpPr>
              <a:spLocks noChangeShapeType="1"/>
            </p:cNvSpPr>
            <p:nvPr/>
          </p:nvSpPr>
          <p:spPr bwMode="auto">
            <a:xfrm>
              <a:off x="3807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0" name="Rectangle 1239"/>
            <p:cNvSpPr>
              <a:spLocks noChangeArrowheads="1"/>
            </p:cNvSpPr>
            <p:nvPr/>
          </p:nvSpPr>
          <p:spPr bwMode="auto">
            <a:xfrm>
              <a:off x="3807" y="2521"/>
              <a:ext cx="2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1" name="Line 1240"/>
            <p:cNvSpPr>
              <a:spLocks noChangeShapeType="1"/>
            </p:cNvSpPr>
            <p:nvPr/>
          </p:nvSpPr>
          <p:spPr bwMode="auto">
            <a:xfrm>
              <a:off x="3829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2" name="Rectangle 1241"/>
            <p:cNvSpPr>
              <a:spLocks noChangeArrowheads="1"/>
            </p:cNvSpPr>
            <p:nvPr/>
          </p:nvSpPr>
          <p:spPr bwMode="auto">
            <a:xfrm>
              <a:off x="3829" y="2521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3" name="Line 1242"/>
            <p:cNvSpPr>
              <a:spLocks noChangeShapeType="1"/>
            </p:cNvSpPr>
            <p:nvPr/>
          </p:nvSpPr>
          <p:spPr bwMode="auto">
            <a:xfrm>
              <a:off x="3863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4" name="Rectangle 1243"/>
            <p:cNvSpPr>
              <a:spLocks noChangeArrowheads="1"/>
            </p:cNvSpPr>
            <p:nvPr/>
          </p:nvSpPr>
          <p:spPr bwMode="auto">
            <a:xfrm>
              <a:off x="3863" y="2521"/>
              <a:ext cx="1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5" name="Line 1244"/>
            <p:cNvSpPr>
              <a:spLocks noChangeShapeType="1"/>
            </p:cNvSpPr>
            <p:nvPr/>
          </p:nvSpPr>
          <p:spPr bwMode="auto">
            <a:xfrm>
              <a:off x="3876" y="252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6" name="Rectangle 1245"/>
            <p:cNvSpPr>
              <a:spLocks noChangeArrowheads="1"/>
            </p:cNvSpPr>
            <p:nvPr/>
          </p:nvSpPr>
          <p:spPr bwMode="auto">
            <a:xfrm>
              <a:off x="3876" y="2521"/>
              <a:ext cx="1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7" name="Line 1246"/>
            <p:cNvSpPr>
              <a:spLocks noChangeShapeType="1"/>
            </p:cNvSpPr>
            <p:nvPr/>
          </p:nvSpPr>
          <p:spPr bwMode="auto">
            <a:xfrm>
              <a:off x="3908" y="252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8" name="Rectangle 1247"/>
            <p:cNvSpPr>
              <a:spLocks noChangeArrowheads="1"/>
            </p:cNvSpPr>
            <p:nvPr/>
          </p:nvSpPr>
          <p:spPr bwMode="auto">
            <a:xfrm>
              <a:off x="3908" y="2527"/>
              <a:ext cx="1" cy="5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69" name="Line 1248"/>
            <p:cNvSpPr>
              <a:spLocks noChangeShapeType="1"/>
            </p:cNvSpPr>
            <p:nvPr/>
          </p:nvSpPr>
          <p:spPr bwMode="auto">
            <a:xfrm>
              <a:off x="3908" y="253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0" name="Rectangle 1249"/>
            <p:cNvSpPr>
              <a:spLocks noChangeArrowheads="1"/>
            </p:cNvSpPr>
            <p:nvPr/>
          </p:nvSpPr>
          <p:spPr bwMode="auto">
            <a:xfrm>
              <a:off x="3908" y="2532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1" name="Line 1250"/>
            <p:cNvSpPr>
              <a:spLocks noChangeShapeType="1"/>
            </p:cNvSpPr>
            <p:nvPr/>
          </p:nvSpPr>
          <p:spPr bwMode="auto">
            <a:xfrm>
              <a:off x="3924" y="253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2" name="Rectangle 1251"/>
            <p:cNvSpPr>
              <a:spLocks noChangeArrowheads="1"/>
            </p:cNvSpPr>
            <p:nvPr/>
          </p:nvSpPr>
          <p:spPr bwMode="auto">
            <a:xfrm>
              <a:off x="3924" y="2532"/>
              <a:ext cx="1" cy="3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3" name="Line 1252"/>
            <p:cNvSpPr>
              <a:spLocks noChangeShapeType="1"/>
            </p:cNvSpPr>
            <p:nvPr/>
          </p:nvSpPr>
          <p:spPr bwMode="auto">
            <a:xfrm>
              <a:off x="3939" y="254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4" name="Rectangle 1253"/>
            <p:cNvSpPr>
              <a:spLocks noChangeArrowheads="1"/>
            </p:cNvSpPr>
            <p:nvPr/>
          </p:nvSpPr>
          <p:spPr bwMode="auto">
            <a:xfrm>
              <a:off x="3939" y="2543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5" name="Line 1254"/>
            <p:cNvSpPr>
              <a:spLocks noChangeShapeType="1"/>
            </p:cNvSpPr>
            <p:nvPr/>
          </p:nvSpPr>
          <p:spPr bwMode="auto">
            <a:xfrm>
              <a:off x="3987" y="254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6" name="Rectangle 1255"/>
            <p:cNvSpPr>
              <a:spLocks noChangeArrowheads="1"/>
            </p:cNvSpPr>
            <p:nvPr/>
          </p:nvSpPr>
          <p:spPr bwMode="auto">
            <a:xfrm>
              <a:off x="3987" y="2548"/>
              <a:ext cx="1" cy="1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7" name="Line 1256"/>
            <p:cNvSpPr>
              <a:spLocks noChangeShapeType="1"/>
            </p:cNvSpPr>
            <p:nvPr/>
          </p:nvSpPr>
          <p:spPr bwMode="auto">
            <a:xfrm>
              <a:off x="4016" y="25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8" name="Rectangle 1257"/>
            <p:cNvSpPr>
              <a:spLocks noChangeArrowheads="1"/>
            </p:cNvSpPr>
            <p:nvPr/>
          </p:nvSpPr>
          <p:spPr bwMode="auto">
            <a:xfrm>
              <a:off x="4016" y="2565"/>
              <a:ext cx="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79" name="Line 1258"/>
            <p:cNvSpPr>
              <a:spLocks noChangeShapeType="1"/>
            </p:cNvSpPr>
            <p:nvPr/>
          </p:nvSpPr>
          <p:spPr bwMode="auto">
            <a:xfrm>
              <a:off x="4019" y="25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0" name="Rectangle 1259"/>
            <p:cNvSpPr>
              <a:spLocks noChangeArrowheads="1"/>
            </p:cNvSpPr>
            <p:nvPr/>
          </p:nvSpPr>
          <p:spPr bwMode="auto">
            <a:xfrm>
              <a:off x="4019" y="2565"/>
              <a:ext cx="2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1" name="Line 1260"/>
            <p:cNvSpPr>
              <a:spLocks noChangeShapeType="1"/>
            </p:cNvSpPr>
            <p:nvPr/>
          </p:nvSpPr>
          <p:spPr bwMode="auto">
            <a:xfrm>
              <a:off x="4072" y="25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2" name="Rectangle 1261"/>
            <p:cNvSpPr>
              <a:spLocks noChangeArrowheads="1"/>
            </p:cNvSpPr>
            <p:nvPr/>
          </p:nvSpPr>
          <p:spPr bwMode="auto">
            <a:xfrm>
              <a:off x="4072" y="2565"/>
              <a:ext cx="2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3" name="Line 1262"/>
            <p:cNvSpPr>
              <a:spLocks noChangeShapeType="1"/>
            </p:cNvSpPr>
            <p:nvPr/>
          </p:nvSpPr>
          <p:spPr bwMode="auto">
            <a:xfrm>
              <a:off x="4099" y="25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4" name="Rectangle 1263"/>
            <p:cNvSpPr>
              <a:spLocks noChangeArrowheads="1"/>
            </p:cNvSpPr>
            <p:nvPr/>
          </p:nvSpPr>
          <p:spPr bwMode="auto">
            <a:xfrm>
              <a:off x="4098" y="2565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5" name="Line 1264"/>
            <p:cNvSpPr>
              <a:spLocks noChangeShapeType="1"/>
            </p:cNvSpPr>
            <p:nvPr/>
          </p:nvSpPr>
          <p:spPr bwMode="auto">
            <a:xfrm>
              <a:off x="4110" y="257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6" name="Rectangle 1265"/>
            <p:cNvSpPr>
              <a:spLocks noChangeArrowheads="1"/>
            </p:cNvSpPr>
            <p:nvPr/>
          </p:nvSpPr>
          <p:spPr bwMode="auto">
            <a:xfrm>
              <a:off x="4110" y="2575"/>
              <a:ext cx="20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7" name="Line 1266"/>
            <p:cNvSpPr>
              <a:spLocks noChangeShapeType="1"/>
            </p:cNvSpPr>
            <p:nvPr/>
          </p:nvSpPr>
          <p:spPr bwMode="auto">
            <a:xfrm>
              <a:off x="4130" y="257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8" name="Rectangle 1267"/>
            <p:cNvSpPr>
              <a:spLocks noChangeArrowheads="1"/>
            </p:cNvSpPr>
            <p:nvPr/>
          </p:nvSpPr>
          <p:spPr bwMode="auto">
            <a:xfrm>
              <a:off x="4130" y="2575"/>
              <a:ext cx="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89" name="Line 1268"/>
            <p:cNvSpPr>
              <a:spLocks noChangeShapeType="1"/>
            </p:cNvSpPr>
            <p:nvPr/>
          </p:nvSpPr>
          <p:spPr bwMode="auto">
            <a:xfrm>
              <a:off x="4162" y="257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0" name="Rectangle 1269"/>
            <p:cNvSpPr>
              <a:spLocks noChangeArrowheads="1"/>
            </p:cNvSpPr>
            <p:nvPr/>
          </p:nvSpPr>
          <p:spPr bwMode="auto">
            <a:xfrm>
              <a:off x="4161" y="2578"/>
              <a:ext cx="1" cy="1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1" name="Line 1270"/>
            <p:cNvSpPr>
              <a:spLocks noChangeShapeType="1"/>
            </p:cNvSpPr>
            <p:nvPr/>
          </p:nvSpPr>
          <p:spPr bwMode="auto">
            <a:xfrm>
              <a:off x="4187" y="259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2" name="Rectangle 1271"/>
            <p:cNvSpPr>
              <a:spLocks noChangeArrowheads="1"/>
            </p:cNvSpPr>
            <p:nvPr/>
          </p:nvSpPr>
          <p:spPr bwMode="auto">
            <a:xfrm>
              <a:off x="4187" y="2597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3" name="Line 1272"/>
            <p:cNvSpPr>
              <a:spLocks noChangeShapeType="1"/>
            </p:cNvSpPr>
            <p:nvPr/>
          </p:nvSpPr>
          <p:spPr bwMode="auto">
            <a:xfrm>
              <a:off x="4194" y="259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4" name="Rectangle 1273"/>
            <p:cNvSpPr>
              <a:spLocks noChangeArrowheads="1"/>
            </p:cNvSpPr>
            <p:nvPr/>
          </p:nvSpPr>
          <p:spPr bwMode="auto">
            <a:xfrm>
              <a:off x="4193" y="2598"/>
              <a:ext cx="1" cy="1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5" name="Line 1274"/>
            <p:cNvSpPr>
              <a:spLocks noChangeShapeType="1"/>
            </p:cNvSpPr>
            <p:nvPr/>
          </p:nvSpPr>
          <p:spPr bwMode="auto">
            <a:xfrm>
              <a:off x="4193" y="26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6" name="Rectangle 1275"/>
            <p:cNvSpPr>
              <a:spLocks noChangeArrowheads="1"/>
            </p:cNvSpPr>
            <p:nvPr/>
          </p:nvSpPr>
          <p:spPr bwMode="auto">
            <a:xfrm>
              <a:off x="4193" y="2608"/>
              <a:ext cx="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7" name="Line 1276"/>
            <p:cNvSpPr>
              <a:spLocks noChangeShapeType="1"/>
            </p:cNvSpPr>
            <p:nvPr/>
          </p:nvSpPr>
          <p:spPr bwMode="auto">
            <a:xfrm>
              <a:off x="4224" y="26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8" name="Rectangle 1277"/>
            <p:cNvSpPr>
              <a:spLocks noChangeArrowheads="1"/>
            </p:cNvSpPr>
            <p:nvPr/>
          </p:nvSpPr>
          <p:spPr bwMode="auto">
            <a:xfrm>
              <a:off x="4224" y="2608"/>
              <a:ext cx="17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599" name="Line 1278"/>
            <p:cNvSpPr>
              <a:spLocks noChangeShapeType="1"/>
            </p:cNvSpPr>
            <p:nvPr/>
          </p:nvSpPr>
          <p:spPr bwMode="auto">
            <a:xfrm>
              <a:off x="4241" y="26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0" name="Rectangle 1279"/>
            <p:cNvSpPr>
              <a:spLocks noChangeArrowheads="1"/>
            </p:cNvSpPr>
            <p:nvPr/>
          </p:nvSpPr>
          <p:spPr bwMode="auto">
            <a:xfrm>
              <a:off x="4241" y="2608"/>
              <a:ext cx="1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1" name="Line 1280"/>
            <p:cNvSpPr>
              <a:spLocks noChangeShapeType="1"/>
            </p:cNvSpPr>
            <p:nvPr/>
          </p:nvSpPr>
          <p:spPr bwMode="auto">
            <a:xfrm>
              <a:off x="4280" y="26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2" name="Rectangle 1281"/>
            <p:cNvSpPr>
              <a:spLocks noChangeArrowheads="1"/>
            </p:cNvSpPr>
            <p:nvPr/>
          </p:nvSpPr>
          <p:spPr bwMode="auto">
            <a:xfrm>
              <a:off x="4280" y="2608"/>
              <a:ext cx="24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3" name="Line 1282"/>
            <p:cNvSpPr>
              <a:spLocks noChangeShapeType="1"/>
            </p:cNvSpPr>
            <p:nvPr/>
          </p:nvSpPr>
          <p:spPr bwMode="auto">
            <a:xfrm>
              <a:off x="4304" y="26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4" name="Rectangle 1283"/>
            <p:cNvSpPr>
              <a:spLocks noChangeArrowheads="1"/>
            </p:cNvSpPr>
            <p:nvPr/>
          </p:nvSpPr>
          <p:spPr bwMode="auto">
            <a:xfrm>
              <a:off x="4304" y="2608"/>
              <a:ext cx="4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5" name="Line 1284"/>
            <p:cNvSpPr>
              <a:spLocks noChangeShapeType="1"/>
            </p:cNvSpPr>
            <p:nvPr/>
          </p:nvSpPr>
          <p:spPr bwMode="auto">
            <a:xfrm>
              <a:off x="4320" y="261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6" name="Rectangle 1285"/>
            <p:cNvSpPr>
              <a:spLocks noChangeArrowheads="1"/>
            </p:cNvSpPr>
            <p:nvPr/>
          </p:nvSpPr>
          <p:spPr bwMode="auto">
            <a:xfrm>
              <a:off x="4320" y="2618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7" name="Line 1286"/>
            <p:cNvSpPr>
              <a:spLocks noChangeShapeType="1"/>
            </p:cNvSpPr>
            <p:nvPr/>
          </p:nvSpPr>
          <p:spPr bwMode="auto">
            <a:xfrm>
              <a:off x="4320" y="26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8" name="Rectangle 1287"/>
            <p:cNvSpPr>
              <a:spLocks noChangeArrowheads="1"/>
            </p:cNvSpPr>
            <p:nvPr/>
          </p:nvSpPr>
          <p:spPr bwMode="auto">
            <a:xfrm>
              <a:off x="4320" y="2619"/>
              <a:ext cx="2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09" name="Line 1288"/>
            <p:cNvSpPr>
              <a:spLocks noChangeShapeType="1"/>
            </p:cNvSpPr>
            <p:nvPr/>
          </p:nvSpPr>
          <p:spPr bwMode="auto">
            <a:xfrm>
              <a:off x="4368" y="262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0" name="Rectangle 1289"/>
            <p:cNvSpPr>
              <a:spLocks noChangeArrowheads="1"/>
            </p:cNvSpPr>
            <p:nvPr/>
          </p:nvSpPr>
          <p:spPr bwMode="auto">
            <a:xfrm>
              <a:off x="4367" y="2623"/>
              <a:ext cx="1" cy="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1" name="Line 1290"/>
            <p:cNvSpPr>
              <a:spLocks noChangeShapeType="1"/>
            </p:cNvSpPr>
            <p:nvPr/>
          </p:nvSpPr>
          <p:spPr bwMode="auto">
            <a:xfrm>
              <a:off x="4367" y="2630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2" name="Rectangle 1291"/>
            <p:cNvSpPr>
              <a:spLocks noChangeArrowheads="1"/>
            </p:cNvSpPr>
            <p:nvPr/>
          </p:nvSpPr>
          <p:spPr bwMode="auto">
            <a:xfrm>
              <a:off x="4367" y="2630"/>
              <a:ext cx="1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3" name="Line 1292"/>
            <p:cNvSpPr>
              <a:spLocks noChangeShapeType="1"/>
            </p:cNvSpPr>
            <p:nvPr/>
          </p:nvSpPr>
          <p:spPr bwMode="auto">
            <a:xfrm>
              <a:off x="4413" y="2630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4" name="Rectangle 1293"/>
            <p:cNvSpPr>
              <a:spLocks noChangeArrowheads="1"/>
            </p:cNvSpPr>
            <p:nvPr/>
          </p:nvSpPr>
          <p:spPr bwMode="auto">
            <a:xfrm>
              <a:off x="4413" y="2630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5" name="Line 1294"/>
            <p:cNvSpPr>
              <a:spLocks noChangeShapeType="1"/>
            </p:cNvSpPr>
            <p:nvPr/>
          </p:nvSpPr>
          <p:spPr bwMode="auto">
            <a:xfrm>
              <a:off x="4463" y="263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6" name="Rectangle 1295"/>
            <p:cNvSpPr>
              <a:spLocks noChangeArrowheads="1"/>
            </p:cNvSpPr>
            <p:nvPr/>
          </p:nvSpPr>
          <p:spPr bwMode="auto">
            <a:xfrm>
              <a:off x="4462" y="2634"/>
              <a:ext cx="1" cy="8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7" name="Line 1296"/>
            <p:cNvSpPr>
              <a:spLocks noChangeShapeType="1"/>
            </p:cNvSpPr>
            <p:nvPr/>
          </p:nvSpPr>
          <p:spPr bwMode="auto">
            <a:xfrm>
              <a:off x="4463" y="264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8" name="Rectangle 1297"/>
            <p:cNvSpPr>
              <a:spLocks noChangeArrowheads="1"/>
            </p:cNvSpPr>
            <p:nvPr/>
          </p:nvSpPr>
          <p:spPr bwMode="auto">
            <a:xfrm>
              <a:off x="4463" y="2641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19" name="Line 1298"/>
            <p:cNvSpPr>
              <a:spLocks noChangeShapeType="1"/>
            </p:cNvSpPr>
            <p:nvPr/>
          </p:nvSpPr>
          <p:spPr bwMode="auto">
            <a:xfrm>
              <a:off x="4507" y="264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0" name="Rectangle 1299"/>
            <p:cNvSpPr>
              <a:spLocks noChangeArrowheads="1"/>
            </p:cNvSpPr>
            <p:nvPr/>
          </p:nvSpPr>
          <p:spPr bwMode="auto">
            <a:xfrm>
              <a:off x="4507" y="2641"/>
              <a:ext cx="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1" name="Line 1300"/>
            <p:cNvSpPr>
              <a:spLocks noChangeShapeType="1"/>
            </p:cNvSpPr>
            <p:nvPr/>
          </p:nvSpPr>
          <p:spPr bwMode="auto">
            <a:xfrm>
              <a:off x="4510" y="264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2" name="Rectangle 1301"/>
            <p:cNvSpPr>
              <a:spLocks noChangeArrowheads="1"/>
            </p:cNvSpPr>
            <p:nvPr/>
          </p:nvSpPr>
          <p:spPr bwMode="auto">
            <a:xfrm>
              <a:off x="4510" y="2642"/>
              <a:ext cx="1" cy="1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3" name="Line 1302"/>
            <p:cNvSpPr>
              <a:spLocks noChangeShapeType="1"/>
            </p:cNvSpPr>
            <p:nvPr/>
          </p:nvSpPr>
          <p:spPr bwMode="auto">
            <a:xfrm>
              <a:off x="4510" y="265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4" name="Rectangle 1303"/>
            <p:cNvSpPr>
              <a:spLocks noChangeArrowheads="1"/>
            </p:cNvSpPr>
            <p:nvPr/>
          </p:nvSpPr>
          <p:spPr bwMode="auto">
            <a:xfrm>
              <a:off x="4510" y="2652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5" name="Line 1304"/>
            <p:cNvSpPr>
              <a:spLocks noChangeShapeType="1"/>
            </p:cNvSpPr>
            <p:nvPr/>
          </p:nvSpPr>
          <p:spPr bwMode="auto">
            <a:xfrm>
              <a:off x="4545" y="265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6" name="Rectangle 1305"/>
            <p:cNvSpPr>
              <a:spLocks noChangeArrowheads="1"/>
            </p:cNvSpPr>
            <p:nvPr/>
          </p:nvSpPr>
          <p:spPr bwMode="auto">
            <a:xfrm>
              <a:off x="4545" y="2652"/>
              <a:ext cx="1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7" name="Line 1306"/>
            <p:cNvSpPr>
              <a:spLocks noChangeShapeType="1"/>
            </p:cNvSpPr>
            <p:nvPr/>
          </p:nvSpPr>
          <p:spPr bwMode="auto">
            <a:xfrm>
              <a:off x="4558" y="265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8" name="Rectangle 1307"/>
            <p:cNvSpPr>
              <a:spLocks noChangeArrowheads="1"/>
            </p:cNvSpPr>
            <p:nvPr/>
          </p:nvSpPr>
          <p:spPr bwMode="auto">
            <a:xfrm>
              <a:off x="4558" y="2652"/>
              <a:ext cx="1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29" name="Line 1308"/>
            <p:cNvSpPr>
              <a:spLocks noChangeShapeType="1"/>
            </p:cNvSpPr>
            <p:nvPr/>
          </p:nvSpPr>
          <p:spPr bwMode="auto">
            <a:xfrm>
              <a:off x="4582" y="266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0" name="Rectangle 1309"/>
            <p:cNvSpPr>
              <a:spLocks noChangeArrowheads="1"/>
            </p:cNvSpPr>
            <p:nvPr/>
          </p:nvSpPr>
          <p:spPr bwMode="auto">
            <a:xfrm>
              <a:off x="4582" y="2663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1" name="Line 1310"/>
            <p:cNvSpPr>
              <a:spLocks noChangeShapeType="1"/>
            </p:cNvSpPr>
            <p:nvPr/>
          </p:nvSpPr>
          <p:spPr bwMode="auto">
            <a:xfrm>
              <a:off x="4638" y="266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2" name="Rectangle 1311"/>
            <p:cNvSpPr>
              <a:spLocks noChangeArrowheads="1"/>
            </p:cNvSpPr>
            <p:nvPr/>
          </p:nvSpPr>
          <p:spPr bwMode="auto">
            <a:xfrm>
              <a:off x="4638" y="2663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3" name="Line 1312"/>
            <p:cNvSpPr>
              <a:spLocks noChangeShapeType="1"/>
            </p:cNvSpPr>
            <p:nvPr/>
          </p:nvSpPr>
          <p:spPr bwMode="auto">
            <a:xfrm>
              <a:off x="4694" y="266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4" name="Rectangle 1313"/>
            <p:cNvSpPr>
              <a:spLocks noChangeArrowheads="1"/>
            </p:cNvSpPr>
            <p:nvPr/>
          </p:nvSpPr>
          <p:spPr bwMode="auto">
            <a:xfrm>
              <a:off x="4694" y="2663"/>
              <a:ext cx="2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5" name="Line 1314"/>
            <p:cNvSpPr>
              <a:spLocks noChangeShapeType="1"/>
            </p:cNvSpPr>
            <p:nvPr/>
          </p:nvSpPr>
          <p:spPr bwMode="auto">
            <a:xfrm>
              <a:off x="4716" y="266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6" name="Rectangle 1315"/>
            <p:cNvSpPr>
              <a:spLocks noChangeArrowheads="1"/>
            </p:cNvSpPr>
            <p:nvPr/>
          </p:nvSpPr>
          <p:spPr bwMode="auto">
            <a:xfrm>
              <a:off x="4716" y="2663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7" name="Line 1316"/>
            <p:cNvSpPr>
              <a:spLocks noChangeShapeType="1"/>
            </p:cNvSpPr>
            <p:nvPr/>
          </p:nvSpPr>
          <p:spPr bwMode="auto">
            <a:xfrm>
              <a:off x="4732" y="267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8" name="Rectangle 1317"/>
            <p:cNvSpPr>
              <a:spLocks noChangeArrowheads="1"/>
            </p:cNvSpPr>
            <p:nvPr/>
          </p:nvSpPr>
          <p:spPr bwMode="auto">
            <a:xfrm>
              <a:off x="4732" y="2674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39" name="Line 1318"/>
            <p:cNvSpPr>
              <a:spLocks noChangeShapeType="1"/>
            </p:cNvSpPr>
            <p:nvPr/>
          </p:nvSpPr>
          <p:spPr bwMode="auto">
            <a:xfrm>
              <a:off x="4732" y="267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0" name="Rectangle 1319"/>
            <p:cNvSpPr>
              <a:spLocks noChangeArrowheads="1"/>
            </p:cNvSpPr>
            <p:nvPr/>
          </p:nvSpPr>
          <p:spPr bwMode="auto">
            <a:xfrm>
              <a:off x="4732" y="2674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1" name="Line 1320"/>
            <p:cNvSpPr>
              <a:spLocks noChangeShapeType="1"/>
            </p:cNvSpPr>
            <p:nvPr/>
          </p:nvSpPr>
          <p:spPr bwMode="auto">
            <a:xfrm>
              <a:off x="4748" y="267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2" name="Rectangle 1321"/>
            <p:cNvSpPr>
              <a:spLocks noChangeArrowheads="1"/>
            </p:cNvSpPr>
            <p:nvPr/>
          </p:nvSpPr>
          <p:spPr bwMode="auto">
            <a:xfrm>
              <a:off x="4748" y="2674"/>
              <a:ext cx="1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3" name="Line 1322"/>
            <p:cNvSpPr>
              <a:spLocks noChangeShapeType="1"/>
            </p:cNvSpPr>
            <p:nvPr/>
          </p:nvSpPr>
          <p:spPr bwMode="auto">
            <a:xfrm>
              <a:off x="4789" y="267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4" name="Rectangle 1323"/>
            <p:cNvSpPr>
              <a:spLocks noChangeArrowheads="1"/>
            </p:cNvSpPr>
            <p:nvPr/>
          </p:nvSpPr>
          <p:spPr bwMode="auto">
            <a:xfrm>
              <a:off x="4789" y="2674"/>
              <a:ext cx="7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5" name="Line 1324"/>
            <p:cNvSpPr>
              <a:spLocks noChangeShapeType="1"/>
            </p:cNvSpPr>
            <p:nvPr/>
          </p:nvSpPr>
          <p:spPr bwMode="auto">
            <a:xfrm>
              <a:off x="4796" y="2674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6" name="Rectangle 1325"/>
            <p:cNvSpPr>
              <a:spLocks noChangeArrowheads="1"/>
            </p:cNvSpPr>
            <p:nvPr/>
          </p:nvSpPr>
          <p:spPr bwMode="auto">
            <a:xfrm>
              <a:off x="4795" y="2674"/>
              <a:ext cx="1" cy="13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7" name="Line 1326"/>
            <p:cNvSpPr>
              <a:spLocks noChangeShapeType="1"/>
            </p:cNvSpPr>
            <p:nvPr/>
          </p:nvSpPr>
          <p:spPr bwMode="auto">
            <a:xfrm>
              <a:off x="4807" y="269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8" name="Rectangle 1327"/>
            <p:cNvSpPr>
              <a:spLocks noChangeArrowheads="1"/>
            </p:cNvSpPr>
            <p:nvPr/>
          </p:nvSpPr>
          <p:spPr bwMode="auto">
            <a:xfrm>
              <a:off x="4807" y="2697"/>
              <a:ext cx="20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49" name="Line 1328"/>
            <p:cNvSpPr>
              <a:spLocks noChangeShapeType="1"/>
            </p:cNvSpPr>
            <p:nvPr/>
          </p:nvSpPr>
          <p:spPr bwMode="auto">
            <a:xfrm>
              <a:off x="4827" y="269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0" name="Rectangle 1329"/>
            <p:cNvSpPr>
              <a:spLocks noChangeArrowheads="1"/>
            </p:cNvSpPr>
            <p:nvPr/>
          </p:nvSpPr>
          <p:spPr bwMode="auto">
            <a:xfrm>
              <a:off x="4827" y="2697"/>
              <a:ext cx="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1" name="Line 1330"/>
            <p:cNvSpPr>
              <a:spLocks noChangeShapeType="1"/>
            </p:cNvSpPr>
            <p:nvPr/>
          </p:nvSpPr>
          <p:spPr bwMode="auto">
            <a:xfrm>
              <a:off x="4863" y="269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2" name="Rectangle 1331"/>
            <p:cNvSpPr>
              <a:spLocks noChangeArrowheads="1"/>
            </p:cNvSpPr>
            <p:nvPr/>
          </p:nvSpPr>
          <p:spPr bwMode="auto">
            <a:xfrm>
              <a:off x="4863" y="2697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3" name="Line 1332"/>
            <p:cNvSpPr>
              <a:spLocks noChangeShapeType="1"/>
            </p:cNvSpPr>
            <p:nvPr/>
          </p:nvSpPr>
          <p:spPr bwMode="auto">
            <a:xfrm>
              <a:off x="4891" y="2697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4" name="Rectangle 1333"/>
            <p:cNvSpPr>
              <a:spLocks noChangeArrowheads="1"/>
            </p:cNvSpPr>
            <p:nvPr/>
          </p:nvSpPr>
          <p:spPr bwMode="auto">
            <a:xfrm>
              <a:off x="4891" y="2697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5" name="Line 1334"/>
            <p:cNvSpPr>
              <a:spLocks noChangeShapeType="1"/>
            </p:cNvSpPr>
            <p:nvPr/>
          </p:nvSpPr>
          <p:spPr bwMode="auto">
            <a:xfrm>
              <a:off x="4901" y="27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6" name="Rectangle 1335"/>
            <p:cNvSpPr>
              <a:spLocks noChangeArrowheads="1"/>
            </p:cNvSpPr>
            <p:nvPr/>
          </p:nvSpPr>
          <p:spPr bwMode="auto">
            <a:xfrm>
              <a:off x="4901" y="2708"/>
              <a:ext cx="2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7" name="Line 1336"/>
            <p:cNvSpPr>
              <a:spLocks noChangeShapeType="1"/>
            </p:cNvSpPr>
            <p:nvPr/>
          </p:nvSpPr>
          <p:spPr bwMode="auto">
            <a:xfrm>
              <a:off x="4922" y="2708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8" name="Rectangle 1337"/>
            <p:cNvSpPr>
              <a:spLocks noChangeArrowheads="1"/>
            </p:cNvSpPr>
            <p:nvPr/>
          </p:nvSpPr>
          <p:spPr bwMode="auto">
            <a:xfrm>
              <a:off x="4922" y="2708"/>
              <a:ext cx="7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59" name="Line 1338"/>
            <p:cNvSpPr>
              <a:spLocks noChangeShapeType="1"/>
            </p:cNvSpPr>
            <p:nvPr/>
          </p:nvSpPr>
          <p:spPr bwMode="auto">
            <a:xfrm>
              <a:off x="4939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0" name="Rectangle 1339"/>
            <p:cNvSpPr>
              <a:spLocks noChangeArrowheads="1"/>
            </p:cNvSpPr>
            <p:nvPr/>
          </p:nvSpPr>
          <p:spPr bwMode="auto">
            <a:xfrm>
              <a:off x="4938" y="2719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1" name="Line 1340"/>
            <p:cNvSpPr>
              <a:spLocks noChangeShapeType="1"/>
            </p:cNvSpPr>
            <p:nvPr/>
          </p:nvSpPr>
          <p:spPr bwMode="auto">
            <a:xfrm>
              <a:off x="4938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2" name="Rectangle 1341"/>
            <p:cNvSpPr>
              <a:spLocks noChangeArrowheads="1"/>
            </p:cNvSpPr>
            <p:nvPr/>
          </p:nvSpPr>
          <p:spPr bwMode="auto">
            <a:xfrm>
              <a:off x="4938" y="2719"/>
              <a:ext cx="1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3" name="Line 1342"/>
            <p:cNvSpPr>
              <a:spLocks noChangeShapeType="1"/>
            </p:cNvSpPr>
            <p:nvPr/>
          </p:nvSpPr>
          <p:spPr bwMode="auto">
            <a:xfrm>
              <a:off x="4954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4" name="Rectangle 1343"/>
            <p:cNvSpPr>
              <a:spLocks noChangeArrowheads="1"/>
            </p:cNvSpPr>
            <p:nvPr/>
          </p:nvSpPr>
          <p:spPr bwMode="auto">
            <a:xfrm>
              <a:off x="4954" y="2719"/>
              <a:ext cx="1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5" name="Line 1344"/>
            <p:cNvSpPr>
              <a:spLocks noChangeShapeType="1"/>
            </p:cNvSpPr>
            <p:nvPr/>
          </p:nvSpPr>
          <p:spPr bwMode="auto">
            <a:xfrm>
              <a:off x="4995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6" name="Rectangle 1345"/>
            <p:cNvSpPr>
              <a:spLocks noChangeArrowheads="1"/>
            </p:cNvSpPr>
            <p:nvPr/>
          </p:nvSpPr>
          <p:spPr bwMode="auto">
            <a:xfrm>
              <a:off x="4995" y="2719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7" name="Line 1346"/>
            <p:cNvSpPr>
              <a:spLocks noChangeShapeType="1"/>
            </p:cNvSpPr>
            <p:nvPr/>
          </p:nvSpPr>
          <p:spPr bwMode="auto">
            <a:xfrm>
              <a:off x="5001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8" name="Rectangle 1347"/>
            <p:cNvSpPr>
              <a:spLocks noChangeArrowheads="1"/>
            </p:cNvSpPr>
            <p:nvPr/>
          </p:nvSpPr>
          <p:spPr bwMode="auto">
            <a:xfrm>
              <a:off x="5001" y="2719"/>
              <a:ext cx="22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69" name="Line 1348"/>
            <p:cNvSpPr>
              <a:spLocks noChangeShapeType="1"/>
            </p:cNvSpPr>
            <p:nvPr/>
          </p:nvSpPr>
          <p:spPr bwMode="auto">
            <a:xfrm>
              <a:off x="5051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0" name="Rectangle 1349"/>
            <p:cNvSpPr>
              <a:spLocks noChangeArrowheads="1"/>
            </p:cNvSpPr>
            <p:nvPr/>
          </p:nvSpPr>
          <p:spPr bwMode="auto">
            <a:xfrm>
              <a:off x="5051" y="2719"/>
              <a:ext cx="14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1" name="Line 1350"/>
            <p:cNvSpPr>
              <a:spLocks noChangeShapeType="1"/>
            </p:cNvSpPr>
            <p:nvPr/>
          </p:nvSpPr>
          <p:spPr bwMode="auto">
            <a:xfrm>
              <a:off x="5065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2" name="Rectangle 1351"/>
            <p:cNvSpPr>
              <a:spLocks noChangeArrowheads="1"/>
            </p:cNvSpPr>
            <p:nvPr/>
          </p:nvSpPr>
          <p:spPr bwMode="auto">
            <a:xfrm>
              <a:off x="5065" y="2719"/>
              <a:ext cx="14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3" name="Line 1352"/>
            <p:cNvSpPr>
              <a:spLocks noChangeShapeType="1"/>
            </p:cNvSpPr>
            <p:nvPr/>
          </p:nvSpPr>
          <p:spPr bwMode="auto">
            <a:xfrm>
              <a:off x="5107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4" name="Rectangle 1353"/>
            <p:cNvSpPr>
              <a:spLocks noChangeArrowheads="1"/>
            </p:cNvSpPr>
            <p:nvPr/>
          </p:nvSpPr>
          <p:spPr bwMode="auto">
            <a:xfrm>
              <a:off x="5107" y="2719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5" name="Line 1354"/>
            <p:cNvSpPr>
              <a:spLocks noChangeShapeType="1"/>
            </p:cNvSpPr>
            <p:nvPr/>
          </p:nvSpPr>
          <p:spPr bwMode="auto">
            <a:xfrm>
              <a:off x="5163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6" name="Rectangle 1355"/>
            <p:cNvSpPr>
              <a:spLocks noChangeArrowheads="1"/>
            </p:cNvSpPr>
            <p:nvPr/>
          </p:nvSpPr>
          <p:spPr bwMode="auto">
            <a:xfrm>
              <a:off x="5163" y="2719"/>
              <a:ext cx="1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7" name="Line 1356"/>
            <p:cNvSpPr>
              <a:spLocks noChangeShapeType="1"/>
            </p:cNvSpPr>
            <p:nvPr/>
          </p:nvSpPr>
          <p:spPr bwMode="auto">
            <a:xfrm>
              <a:off x="5176" y="2719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8" name="Rectangle 1357"/>
            <p:cNvSpPr>
              <a:spLocks noChangeArrowheads="1"/>
            </p:cNvSpPr>
            <p:nvPr/>
          </p:nvSpPr>
          <p:spPr bwMode="auto">
            <a:xfrm>
              <a:off x="5176" y="2719"/>
              <a:ext cx="1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79" name="Line 1358"/>
            <p:cNvSpPr>
              <a:spLocks noChangeShapeType="1"/>
            </p:cNvSpPr>
            <p:nvPr/>
          </p:nvSpPr>
          <p:spPr bwMode="auto">
            <a:xfrm>
              <a:off x="5200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0" name="Rectangle 1359"/>
            <p:cNvSpPr>
              <a:spLocks noChangeArrowheads="1"/>
            </p:cNvSpPr>
            <p:nvPr/>
          </p:nvSpPr>
          <p:spPr bwMode="auto">
            <a:xfrm>
              <a:off x="5200" y="2731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1" name="Line 1360"/>
            <p:cNvSpPr>
              <a:spLocks noChangeShapeType="1"/>
            </p:cNvSpPr>
            <p:nvPr/>
          </p:nvSpPr>
          <p:spPr bwMode="auto">
            <a:xfrm>
              <a:off x="5256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2" name="Rectangle 1361"/>
            <p:cNvSpPr>
              <a:spLocks noChangeArrowheads="1"/>
            </p:cNvSpPr>
            <p:nvPr/>
          </p:nvSpPr>
          <p:spPr bwMode="auto">
            <a:xfrm>
              <a:off x="5256" y="2731"/>
              <a:ext cx="15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3" name="Line 1362"/>
            <p:cNvSpPr>
              <a:spLocks noChangeShapeType="1"/>
            </p:cNvSpPr>
            <p:nvPr/>
          </p:nvSpPr>
          <p:spPr bwMode="auto">
            <a:xfrm>
              <a:off x="5271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4" name="Rectangle 1363"/>
            <p:cNvSpPr>
              <a:spLocks noChangeArrowheads="1"/>
            </p:cNvSpPr>
            <p:nvPr/>
          </p:nvSpPr>
          <p:spPr bwMode="auto">
            <a:xfrm>
              <a:off x="5271" y="2731"/>
              <a:ext cx="1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5" name="Line 1364"/>
            <p:cNvSpPr>
              <a:spLocks noChangeShapeType="1"/>
            </p:cNvSpPr>
            <p:nvPr/>
          </p:nvSpPr>
          <p:spPr bwMode="auto">
            <a:xfrm>
              <a:off x="5312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6" name="Rectangle 1365"/>
            <p:cNvSpPr>
              <a:spLocks noChangeArrowheads="1"/>
            </p:cNvSpPr>
            <p:nvPr/>
          </p:nvSpPr>
          <p:spPr bwMode="auto">
            <a:xfrm>
              <a:off x="5312" y="2731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7" name="Line 1366"/>
            <p:cNvSpPr>
              <a:spLocks noChangeShapeType="1"/>
            </p:cNvSpPr>
            <p:nvPr/>
          </p:nvSpPr>
          <p:spPr bwMode="auto">
            <a:xfrm>
              <a:off x="5368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8" name="Rectangle 1367"/>
            <p:cNvSpPr>
              <a:spLocks noChangeArrowheads="1"/>
            </p:cNvSpPr>
            <p:nvPr/>
          </p:nvSpPr>
          <p:spPr bwMode="auto">
            <a:xfrm>
              <a:off x="5368" y="2731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89" name="Line 1368"/>
            <p:cNvSpPr>
              <a:spLocks noChangeShapeType="1"/>
            </p:cNvSpPr>
            <p:nvPr/>
          </p:nvSpPr>
          <p:spPr bwMode="auto">
            <a:xfrm>
              <a:off x="5424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0" name="Rectangle 1369"/>
            <p:cNvSpPr>
              <a:spLocks noChangeArrowheads="1"/>
            </p:cNvSpPr>
            <p:nvPr/>
          </p:nvSpPr>
          <p:spPr bwMode="auto">
            <a:xfrm>
              <a:off x="5424" y="2731"/>
              <a:ext cx="6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1" name="Line 1370"/>
            <p:cNvSpPr>
              <a:spLocks noChangeShapeType="1"/>
            </p:cNvSpPr>
            <p:nvPr/>
          </p:nvSpPr>
          <p:spPr bwMode="auto">
            <a:xfrm>
              <a:off x="5430" y="2731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2" name="Rectangle 1371"/>
            <p:cNvSpPr>
              <a:spLocks noChangeArrowheads="1"/>
            </p:cNvSpPr>
            <p:nvPr/>
          </p:nvSpPr>
          <p:spPr bwMode="auto">
            <a:xfrm>
              <a:off x="5429" y="2731"/>
              <a:ext cx="1" cy="1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3" name="Line 1372"/>
            <p:cNvSpPr>
              <a:spLocks noChangeShapeType="1"/>
            </p:cNvSpPr>
            <p:nvPr/>
          </p:nvSpPr>
          <p:spPr bwMode="auto">
            <a:xfrm>
              <a:off x="5430" y="274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4" name="Rectangle 1373"/>
            <p:cNvSpPr>
              <a:spLocks noChangeArrowheads="1"/>
            </p:cNvSpPr>
            <p:nvPr/>
          </p:nvSpPr>
          <p:spPr bwMode="auto">
            <a:xfrm>
              <a:off x="5430" y="2742"/>
              <a:ext cx="3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5" name="Line 1374"/>
            <p:cNvSpPr>
              <a:spLocks noChangeShapeType="1"/>
            </p:cNvSpPr>
            <p:nvPr/>
          </p:nvSpPr>
          <p:spPr bwMode="auto">
            <a:xfrm>
              <a:off x="5461" y="274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6" name="Rectangle 1375"/>
            <p:cNvSpPr>
              <a:spLocks noChangeArrowheads="1"/>
            </p:cNvSpPr>
            <p:nvPr/>
          </p:nvSpPr>
          <p:spPr bwMode="auto">
            <a:xfrm>
              <a:off x="5461" y="2742"/>
              <a:ext cx="1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7" name="Line 1376"/>
            <p:cNvSpPr>
              <a:spLocks noChangeShapeType="1"/>
            </p:cNvSpPr>
            <p:nvPr/>
          </p:nvSpPr>
          <p:spPr bwMode="auto">
            <a:xfrm>
              <a:off x="5461" y="2742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8" name="Rectangle 1377"/>
            <p:cNvSpPr>
              <a:spLocks noChangeArrowheads="1"/>
            </p:cNvSpPr>
            <p:nvPr/>
          </p:nvSpPr>
          <p:spPr bwMode="auto">
            <a:xfrm>
              <a:off x="5461" y="2742"/>
              <a:ext cx="1" cy="1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699" name="Line 1378"/>
            <p:cNvSpPr>
              <a:spLocks noChangeShapeType="1"/>
            </p:cNvSpPr>
            <p:nvPr/>
          </p:nvSpPr>
          <p:spPr bwMode="auto">
            <a:xfrm>
              <a:off x="5461" y="2753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00" name="Rectangle 1379"/>
            <p:cNvSpPr>
              <a:spLocks noChangeArrowheads="1"/>
            </p:cNvSpPr>
            <p:nvPr/>
          </p:nvSpPr>
          <p:spPr bwMode="auto">
            <a:xfrm>
              <a:off x="5461" y="2753"/>
              <a:ext cx="9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01" name="Line 1380"/>
            <p:cNvSpPr>
              <a:spLocks noChangeShapeType="1"/>
            </p:cNvSpPr>
            <p:nvPr/>
          </p:nvSpPr>
          <p:spPr bwMode="auto">
            <a:xfrm>
              <a:off x="5479" y="2765"/>
              <a:ext cx="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02" name="Rectangle 1381"/>
            <p:cNvSpPr>
              <a:spLocks noChangeArrowheads="1"/>
            </p:cNvSpPr>
            <p:nvPr/>
          </p:nvSpPr>
          <p:spPr bwMode="auto">
            <a:xfrm>
              <a:off x="5479" y="2765"/>
              <a:ext cx="28" cy="1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03" name="Rectangle 1382"/>
            <p:cNvSpPr>
              <a:spLocks noChangeArrowheads="1"/>
            </p:cNvSpPr>
            <p:nvPr/>
          </p:nvSpPr>
          <p:spPr bwMode="auto">
            <a:xfrm>
              <a:off x="708" y="741"/>
              <a:ext cx="4847" cy="236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04" name="Rectangle 1383"/>
            <p:cNvSpPr>
              <a:spLocks noChangeArrowheads="1"/>
            </p:cNvSpPr>
            <p:nvPr/>
          </p:nvSpPr>
          <p:spPr bwMode="auto">
            <a:xfrm>
              <a:off x="2940" y="991"/>
              <a:ext cx="238" cy="31"/>
            </a:xfrm>
            <a:prstGeom prst="rect">
              <a:avLst/>
            </a:prstGeom>
            <a:solidFill>
              <a:srgbClr val="FDEE0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5000"/>
                </a:lnSpc>
              </a:pPr>
              <a:endParaRPr lang="es-AR" sz="2600">
                <a:solidFill>
                  <a:srgbClr val="02EEFD"/>
                </a:solidFill>
                <a:latin typeface="Times New Roman" pitchFamily="18" charset="0"/>
              </a:endParaRPr>
            </a:p>
          </p:txBody>
        </p:sp>
        <p:sp>
          <p:nvSpPr>
            <p:cNvPr id="56705" name="Text Box 1384"/>
            <p:cNvSpPr txBox="1">
              <a:spLocks noChangeArrowheads="1"/>
            </p:cNvSpPr>
            <p:nvPr/>
          </p:nvSpPr>
          <p:spPr bwMode="auto">
            <a:xfrm>
              <a:off x="3264" y="960"/>
              <a:ext cx="1987" cy="1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 b="1">
                  <a:solidFill>
                    <a:srgbClr val="FFE163"/>
                  </a:solidFill>
                </a:rPr>
                <a:t>Pemetrexed + Cisplatin (n=226)</a:t>
              </a:r>
            </a:p>
          </p:txBody>
        </p:sp>
        <p:sp>
          <p:nvSpPr>
            <p:cNvPr id="56706" name="Rectangle 1385"/>
            <p:cNvSpPr>
              <a:spLocks noChangeArrowheads="1"/>
            </p:cNvSpPr>
            <p:nvPr/>
          </p:nvSpPr>
          <p:spPr bwMode="auto">
            <a:xfrm>
              <a:off x="2940" y="1183"/>
              <a:ext cx="238" cy="31"/>
            </a:xfrm>
            <a:prstGeom prst="rect">
              <a:avLst/>
            </a:prstGeom>
            <a:solidFill>
              <a:srgbClr val="02EEFD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5000"/>
                </a:lnSpc>
              </a:pPr>
              <a:endParaRPr lang="es-AR" sz="2600">
                <a:solidFill>
                  <a:srgbClr val="02EEFD"/>
                </a:solidFill>
                <a:latin typeface="Times New Roman" pitchFamily="18" charset="0"/>
              </a:endParaRPr>
            </a:p>
          </p:txBody>
        </p:sp>
        <p:sp>
          <p:nvSpPr>
            <p:cNvPr id="56707" name="Text Box 1386"/>
            <p:cNvSpPr txBox="1">
              <a:spLocks noChangeArrowheads="1"/>
            </p:cNvSpPr>
            <p:nvPr/>
          </p:nvSpPr>
          <p:spPr bwMode="auto">
            <a:xfrm>
              <a:off x="3264" y="1152"/>
              <a:ext cx="1731" cy="1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 b="1">
                  <a:solidFill>
                    <a:srgbClr val="02EEFD"/>
                  </a:solidFill>
                </a:rPr>
                <a:t>Cisplatin </a:t>
              </a:r>
              <a:r>
                <a:rPr lang="en-US" sz="1600" b="1">
                  <a:solidFill>
                    <a:srgbClr val="00FFFF"/>
                  </a:solidFill>
                </a:rPr>
                <a:t>(n=222)</a:t>
              </a:r>
            </a:p>
          </p:txBody>
        </p:sp>
        <p:sp>
          <p:nvSpPr>
            <p:cNvPr id="56708" name="Rectangle 1387"/>
            <p:cNvSpPr>
              <a:spLocks noChangeArrowheads="1"/>
            </p:cNvSpPr>
            <p:nvPr/>
          </p:nvSpPr>
          <p:spPr bwMode="auto">
            <a:xfrm>
              <a:off x="3091" y="1807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09" name="Rectangle 1388"/>
            <p:cNvSpPr>
              <a:spLocks noChangeArrowheads="1"/>
            </p:cNvSpPr>
            <p:nvPr/>
          </p:nvSpPr>
          <p:spPr bwMode="auto">
            <a:xfrm>
              <a:off x="4677" y="1849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0" name="Rectangle 1389"/>
            <p:cNvSpPr>
              <a:spLocks noChangeArrowheads="1"/>
            </p:cNvSpPr>
            <p:nvPr/>
          </p:nvSpPr>
          <p:spPr bwMode="auto">
            <a:xfrm>
              <a:off x="5382" y="1849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1" name="Rectangle 1390"/>
            <p:cNvSpPr>
              <a:spLocks noChangeArrowheads="1"/>
            </p:cNvSpPr>
            <p:nvPr/>
          </p:nvSpPr>
          <p:spPr bwMode="auto">
            <a:xfrm>
              <a:off x="3799" y="1972"/>
              <a:ext cx="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2" name="Rectangle 1391"/>
            <p:cNvSpPr>
              <a:spLocks noChangeArrowheads="1"/>
            </p:cNvSpPr>
            <p:nvPr/>
          </p:nvSpPr>
          <p:spPr bwMode="auto">
            <a:xfrm>
              <a:off x="4677" y="2013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3" name="Rectangle 1392"/>
            <p:cNvSpPr>
              <a:spLocks noChangeArrowheads="1"/>
            </p:cNvSpPr>
            <p:nvPr/>
          </p:nvSpPr>
          <p:spPr bwMode="auto">
            <a:xfrm>
              <a:off x="5382" y="2013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4" name="Rectangle 1393"/>
            <p:cNvSpPr>
              <a:spLocks noChangeArrowheads="1"/>
            </p:cNvSpPr>
            <p:nvPr/>
          </p:nvSpPr>
          <p:spPr bwMode="auto">
            <a:xfrm>
              <a:off x="4210" y="1963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15" name="Rectangle 1394"/>
            <p:cNvSpPr>
              <a:spLocks noChangeArrowheads="1"/>
            </p:cNvSpPr>
            <p:nvPr/>
          </p:nvSpPr>
          <p:spPr bwMode="auto">
            <a:xfrm>
              <a:off x="4915" y="1963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16" name="Line 1395"/>
            <p:cNvSpPr>
              <a:spLocks noChangeShapeType="1"/>
            </p:cNvSpPr>
            <p:nvPr/>
          </p:nvSpPr>
          <p:spPr bwMode="auto">
            <a:xfrm>
              <a:off x="4915" y="196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17" name="Line 1396"/>
            <p:cNvSpPr>
              <a:spLocks noChangeShapeType="1"/>
            </p:cNvSpPr>
            <p:nvPr/>
          </p:nvSpPr>
          <p:spPr bwMode="auto">
            <a:xfrm>
              <a:off x="4915" y="196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18" name="Rectangle 1397"/>
            <p:cNvSpPr>
              <a:spLocks noChangeArrowheads="1"/>
            </p:cNvSpPr>
            <p:nvPr/>
          </p:nvSpPr>
          <p:spPr bwMode="auto">
            <a:xfrm>
              <a:off x="4147" y="213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19" name="Rectangle 1398"/>
            <p:cNvSpPr>
              <a:spLocks noChangeArrowheads="1"/>
            </p:cNvSpPr>
            <p:nvPr/>
          </p:nvSpPr>
          <p:spPr bwMode="auto">
            <a:xfrm>
              <a:off x="3091" y="1077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0" name="Rectangle 1399"/>
            <p:cNvSpPr>
              <a:spLocks noChangeArrowheads="1"/>
            </p:cNvSpPr>
            <p:nvPr/>
          </p:nvSpPr>
          <p:spPr bwMode="auto">
            <a:xfrm>
              <a:off x="4853" y="1077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1" name="Rectangle 1400"/>
            <p:cNvSpPr>
              <a:spLocks noChangeArrowheads="1"/>
            </p:cNvSpPr>
            <p:nvPr/>
          </p:nvSpPr>
          <p:spPr bwMode="auto">
            <a:xfrm>
              <a:off x="5348" y="1077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2" name="Rectangle 1401"/>
            <p:cNvSpPr>
              <a:spLocks noChangeArrowheads="1"/>
            </p:cNvSpPr>
            <p:nvPr/>
          </p:nvSpPr>
          <p:spPr bwMode="auto">
            <a:xfrm>
              <a:off x="3152" y="120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3" name="Rectangle 1402"/>
            <p:cNvSpPr>
              <a:spLocks noChangeArrowheads="1"/>
            </p:cNvSpPr>
            <p:nvPr/>
          </p:nvSpPr>
          <p:spPr bwMode="auto">
            <a:xfrm>
              <a:off x="4677" y="120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4" name="Rectangle 1403"/>
            <p:cNvSpPr>
              <a:spLocks noChangeArrowheads="1"/>
            </p:cNvSpPr>
            <p:nvPr/>
          </p:nvSpPr>
          <p:spPr bwMode="auto">
            <a:xfrm>
              <a:off x="5382" y="120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5" name="Rectangle 1404"/>
            <p:cNvSpPr>
              <a:spLocks noChangeArrowheads="1"/>
            </p:cNvSpPr>
            <p:nvPr/>
          </p:nvSpPr>
          <p:spPr bwMode="auto">
            <a:xfrm>
              <a:off x="4915" y="119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26" name="Line 1405"/>
            <p:cNvSpPr>
              <a:spLocks noChangeShapeType="1"/>
            </p:cNvSpPr>
            <p:nvPr/>
          </p:nvSpPr>
          <p:spPr bwMode="auto">
            <a:xfrm>
              <a:off x="4915" y="119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27" name="Line 1406"/>
            <p:cNvSpPr>
              <a:spLocks noChangeShapeType="1"/>
            </p:cNvSpPr>
            <p:nvPr/>
          </p:nvSpPr>
          <p:spPr bwMode="auto">
            <a:xfrm>
              <a:off x="4915" y="119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728" name="Rectangle 1407"/>
            <p:cNvSpPr>
              <a:spLocks noChangeArrowheads="1"/>
            </p:cNvSpPr>
            <p:nvPr/>
          </p:nvSpPr>
          <p:spPr bwMode="auto">
            <a:xfrm>
              <a:off x="3091" y="1325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29" name="Rectangle 1408"/>
            <p:cNvSpPr>
              <a:spLocks noChangeArrowheads="1"/>
            </p:cNvSpPr>
            <p:nvPr/>
          </p:nvSpPr>
          <p:spPr bwMode="auto">
            <a:xfrm>
              <a:off x="4677" y="1325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0" name="Rectangle 1409"/>
            <p:cNvSpPr>
              <a:spLocks noChangeArrowheads="1"/>
            </p:cNvSpPr>
            <p:nvPr/>
          </p:nvSpPr>
          <p:spPr bwMode="auto">
            <a:xfrm>
              <a:off x="5382" y="1325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1" name="Rectangle 1410"/>
            <p:cNvSpPr>
              <a:spLocks noChangeArrowheads="1"/>
            </p:cNvSpPr>
            <p:nvPr/>
          </p:nvSpPr>
          <p:spPr bwMode="auto">
            <a:xfrm>
              <a:off x="3843" y="1443"/>
              <a:ext cx="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2" name="Rectangle 1411"/>
            <p:cNvSpPr>
              <a:spLocks noChangeArrowheads="1"/>
            </p:cNvSpPr>
            <p:nvPr/>
          </p:nvSpPr>
          <p:spPr bwMode="auto">
            <a:xfrm>
              <a:off x="4677" y="148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3" name="Rectangle 1412"/>
            <p:cNvSpPr>
              <a:spLocks noChangeArrowheads="1"/>
            </p:cNvSpPr>
            <p:nvPr/>
          </p:nvSpPr>
          <p:spPr bwMode="auto">
            <a:xfrm>
              <a:off x="5382" y="1484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4" name="Rectangle 1413"/>
            <p:cNvSpPr>
              <a:spLocks noChangeArrowheads="1"/>
            </p:cNvSpPr>
            <p:nvPr/>
          </p:nvSpPr>
          <p:spPr bwMode="auto">
            <a:xfrm>
              <a:off x="3692" y="1602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5" name="Rectangle 1414"/>
            <p:cNvSpPr>
              <a:spLocks noChangeArrowheads="1"/>
            </p:cNvSpPr>
            <p:nvPr/>
          </p:nvSpPr>
          <p:spPr bwMode="auto">
            <a:xfrm>
              <a:off x="5008" y="1643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6" name="Rectangle 1415"/>
            <p:cNvSpPr>
              <a:spLocks noChangeArrowheads="1"/>
            </p:cNvSpPr>
            <p:nvPr/>
          </p:nvSpPr>
          <p:spPr bwMode="auto">
            <a:xfrm>
              <a:off x="3272" y="1761"/>
              <a:ext cx="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-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7" name="Rectangle 1416"/>
            <p:cNvSpPr>
              <a:spLocks noChangeArrowheads="1"/>
            </p:cNvSpPr>
            <p:nvPr/>
          </p:nvSpPr>
          <p:spPr bwMode="auto">
            <a:xfrm>
              <a:off x="3933" y="176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8" name="Rectangle 1417"/>
            <p:cNvSpPr>
              <a:spLocks noChangeArrowheads="1"/>
            </p:cNvSpPr>
            <p:nvPr/>
          </p:nvSpPr>
          <p:spPr bwMode="auto">
            <a:xfrm>
              <a:off x="5008" y="1802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39" name="Rectangle 1418"/>
            <p:cNvSpPr>
              <a:spLocks noChangeArrowheads="1"/>
            </p:cNvSpPr>
            <p:nvPr/>
          </p:nvSpPr>
          <p:spPr bwMode="auto">
            <a:xfrm>
              <a:off x="3931" y="1920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40" name="Rectangle 1419"/>
            <p:cNvSpPr>
              <a:spLocks noChangeArrowheads="1"/>
            </p:cNvSpPr>
            <p:nvPr/>
          </p:nvSpPr>
          <p:spPr bwMode="auto">
            <a:xfrm>
              <a:off x="4677" y="196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41" name="Rectangle 1420"/>
            <p:cNvSpPr>
              <a:spLocks noChangeArrowheads="1"/>
            </p:cNvSpPr>
            <p:nvPr/>
          </p:nvSpPr>
          <p:spPr bwMode="auto">
            <a:xfrm>
              <a:off x="5382" y="196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742" name="Rectangle 1421"/>
            <p:cNvSpPr>
              <a:spLocks noChangeArrowheads="1"/>
            </p:cNvSpPr>
            <p:nvPr/>
          </p:nvSpPr>
          <p:spPr bwMode="auto">
            <a:xfrm>
              <a:off x="3091" y="2079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56743" name="Group 1422"/>
            <p:cNvGrpSpPr>
              <a:grpSpLocks/>
            </p:cNvGrpSpPr>
            <p:nvPr/>
          </p:nvGrpSpPr>
          <p:grpSpPr bwMode="auto">
            <a:xfrm>
              <a:off x="3102" y="1344"/>
              <a:ext cx="2418" cy="768"/>
              <a:chOff x="3035" y="1141"/>
              <a:chExt cx="2418" cy="768"/>
            </a:xfrm>
          </p:grpSpPr>
          <p:sp>
            <p:nvSpPr>
              <p:cNvPr id="56744" name="Rectangle 1423"/>
              <p:cNvSpPr>
                <a:spLocks noChangeArrowheads="1"/>
              </p:cNvSpPr>
              <p:nvPr/>
            </p:nvSpPr>
            <p:spPr bwMode="auto">
              <a:xfrm>
                <a:off x="4425" y="1149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/>
                  <a:t>pem/cis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745" name="Rectangle 1424"/>
              <p:cNvSpPr>
                <a:spLocks noChangeArrowheads="1"/>
              </p:cNvSpPr>
              <p:nvPr/>
            </p:nvSpPr>
            <p:spPr bwMode="auto">
              <a:xfrm>
                <a:off x="5228" y="1141"/>
                <a:ext cx="1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/>
                  <a:t>cis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6746" name="Rectangle 1425"/>
              <p:cNvSpPr>
                <a:spLocks noChangeArrowheads="1"/>
              </p:cNvSpPr>
              <p:nvPr/>
            </p:nvSpPr>
            <p:spPr bwMode="auto">
              <a:xfrm>
                <a:off x="3041" y="1443"/>
                <a:ext cx="129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Median Survival (months)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47" name="Rectangle 1426"/>
              <p:cNvSpPr>
                <a:spLocks noChangeArrowheads="1"/>
              </p:cNvSpPr>
              <p:nvPr/>
            </p:nvSpPr>
            <p:spPr bwMode="auto">
              <a:xfrm>
                <a:off x="4486" y="1443"/>
                <a:ext cx="20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12.8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48" name="Rectangle 1427"/>
              <p:cNvSpPr>
                <a:spLocks noChangeArrowheads="1"/>
              </p:cNvSpPr>
              <p:nvPr/>
            </p:nvSpPr>
            <p:spPr bwMode="auto">
              <a:xfrm>
                <a:off x="5246" y="1443"/>
                <a:ext cx="15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/>
                  <a:t>9.0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49" name="Rectangle 1428"/>
              <p:cNvSpPr>
                <a:spLocks noChangeArrowheads="1"/>
              </p:cNvSpPr>
              <p:nvPr/>
            </p:nvSpPr>
            <p:spPr bwMode="auto">
              <a:xfrm>
                <a:off x="3041" y="1602"/>
                <a:ext cx="65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Hazard Ratio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50" name="Rectangle 1429"/>
              <p:cNvSpPr>
                <a:spLocks noChangeArrowheads="1"/>
              </p:cNvSpPr>
              <p:nvPr/>
            </p:nvSpPr>
            <p:spPr bwMode="auto">
              <a:xfrm>
                <a:off x="4880" y="1602"/>
                <a:ext cx="20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0.74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51" name="Rectangle 1430"/>
              <p:cNvSpPr>
                <a:spLocks noChangeArrowheads="1"/>
              </p:cNvSpPr>
              <p:nvPr/>
            </p:nvSpPr>
            <p:spPr bwMode="auto">
              <a:xfrm>
                <a:off x="3041" y="1775"/>
                <a:ext cx="37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P-value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52" name="Rectangle 1431"/>
              <p:cNvSpPr>
                <a:spLocks noChangeArrowheads="1"/>
              </p:cNvSpPr>
              <p:nvPr/>
            </p:nvSpPr>
            <p:spPr bwMode="auto">
              <a:xfrm>
                <a:off x="4833" y="1775"/>
                <a:ext cx="31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/>
                  <a:t>0.003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56753" name="Line 1432"/>
              <p:cNvSpPr>
                <a:spLocks noChangeShapeType="1"/>
              </p:cNvSpPr>
              <p:nvPr/>
            </p:nvSpPr>
            <p:spPr bwMode="auto">
              <a:xfrm>
                <a:off x="3035" y="1346"/>
                <a:ext cx="241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56325" name="Text Box 1433"/>
          <p:cNvSpPr txBox="1">
            <a:spLocks noChangeArrowheads="1"/>
          </p:cNvSpPr>
          <p:nvPr/>
        </p:nvSpPr>
        <p:spPr bwMode="auto">
          <a:xfrm>
            <a:off x="6804025" y="6467475"/>
            <a:ext cx="2305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Vogelzang et al, WCLC 2005</a:t>
            </a:r>
          </a:p>
        </p:txBody>
      </p:sp>
      <p:sp>
        <p:nvSpPr>
          <p:cNvPr id="1434" name="143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100" smtClean="0">
                <a:solidFill>
                  <a:srgbClr val="F6FC00"/>
                </a:solidFill>
                <a:effectLst/>
              </a:rPr>
              <a:t>Phase III </a:t>
            </a:r>
            <a:r>
              <a:rPr lang="en-US" sz="4100" smtClean="0">
                <a:solidFill>
                  <a:srgbClr val="F6FC00"/>
                </a:solidFill>
                <a:effectLst/>
              </a:rPr>
              <a:t>Pemetrexed + Cisplatin </a:t>
            </a:r>
            <a:r>
              <a:rPr lang="en-US" sz="4100" i="1" smtClean="0">
                <a:solidFill>
                  <a:srgbClr val="F6FC00"/>
                </a:solidFill>
                <a:effectLst/>
              </a:rPr>
              <a:t>vs</a:t>
            </a:r>
            <a:r>
              <a:rPr lang="en-US" sz="4100" smtClean="0">
                <a:solidFill>
                  <a:srgbClr val="F6FC00"/>
                </a:solidFill>
                <a:effectLst/>
              </a:rPr>
              <a:t> Cisplatin</a:t>
            </a:r>
            <a:r>
              <a:rPr lang="en-US" sz="41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 </a:t>
            </a:r>
            <a:r>
              <a:rPr lang="en-US" sz="3600" b="1" smtClean="0"/>
              <a:t>Global Assessment:  18-week Results*</a:t>
            </a:r>
            <a:r>
              <a:rPr lang="en-US" sz="4000" b="1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6588" y="1663700"/>
          <a:ext cx="8188325" cy="4445000"/>
        </p:xfrm>
        <a:graphic>
          <a:graphicData uri="http://schemas.openxmlformats.org/presentationml/2006/ole">
            <p:oleObj spid="_x0000_s1027" name="Chart" r:id="rId4" imgW="7772400" imgH="4219651" progId="MSGraph.Chart.8">
              <p:embed followColorScheme="full"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68575" y="2924175"/>
            <a:ext cx="112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p=0.012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89550" y="2924175"/>
            <a:ext cx="112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p=0.009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-5400000">
            <a:off x="-88899" y="3429000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% Target AUC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4625" y="6248400"/>
            <a:ext cx="554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*Includes all data up to 18 weeks; 100% = best score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40000" y="3733800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45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76600" y="3937000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38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143500" y="3454400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51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905500" y="3721100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44</a:t>
            </a: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64865" y="6248400"/>
            <a:ext cx="2732567" cy="27999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ALEXANDER FLEMING / HOSPITAL FERRER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125" y="0"/>
            <a:ext cx="7535863" cy="1417638"/>
          </a:xfrm>
          <a:noFill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5935663" y="6343650"/>
            <a:ext cx="3208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Santoro JTO 2008 3 756-763</a:t>
            </a:r>
          </a:p>
          <a:p>
            <a:pPr>
              <a:spcBef>
                <a:spcPct val="50000"/>
              </a:spcBef>
            </a:pPr>
            <a:r>
              <a:rPr lang="en-US" sz="1200"/>
              <a:t>Kartizoglu  Clin lung Cancer V11 #1 30-35</a:t>
            </a:r>
          </a:p>
        </p:txBody>
      </p:sp>
      <p:graphicFrame>
        <p:nvGraphicFramePr>
          <p:cNvPr id="62531" name="Group 67"/>
          <p:cNvGraphicFramePr>
            <a:graphicFrameLocks noGrp="1"/>
          </p:cNvGraphicFramePr>
          <p:nvPr>
            <p:ph idx="1"/>
          </p:nvPr>
        </p:nvGraphicFramePr>
        <p:xfrm>
          <a:off x="457200" y="1538288"/>
          <a:ext cx="7712075" cy="2206816"/>
        </p:xfrm>
        <a:graphic>
          <a:graphicData uri="http://schemas.openxmlformats.org/drawingml/2006/table">
            <a:tbl>
              <a:tblPr/>
              <a:tblGrid>
                <a:gridCol w="1298575"/>
                <a:gridCol w="1379538"/>
                <a:gridCol w="1436687"/>
                <a:gridCol w="1798638"/>
                <a:gridCol w="1798637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/ Cis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 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/ Carbo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 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/ Cis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Fase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/ Carb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Kartizouglou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 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 TTP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ORR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y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8" name="Text Box 51"/>
          <p:cNvSpPr txBox="1">
            <a:spLocks noChangeArrowheads="1"/>
          </p:cNvSpPr>
          <p:nvPr/>
        </p:nvSpPr>
        <p:spPr bwMode="auto">
          <a:xfrm>
            <a:off x="973138" y="3903663"/>
            <a:ext cx="535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59429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3811588"/>
            <a:ext cx="727868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32698"/>
            <a:ext cx="2895600" cy="272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ALEXANDER FLEMING / HOSPITAL FERRER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Gemcitabine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puede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reemplazar</a:t>
            </a:r>
            <a:r>
              <a:rPr lang="en-US" sz="3200" dirty="0" smtClean="0">
                <a:solidFill>
                  <a:srgbClr val="FFFF00"/>
                </a:solidFill>
              </a:rPr>
              <a:t> a los </a:t>
            </a:r>
            <a:r>
              <a:rPr lang="en-US" sz="3200" dirty="0" err="1" smtClean="0">
                <a:solidFill>
                  <a:srgbClr val="FFFF00"/>
                </a:solidFill>
              </a:rPr>
              <a:t>antifolatos</a:t>
            </a:r>
            <a:r>
              <a:rPr lang="en-US" sz="3200" dirty="0" smtClean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863" y="6389688"/>
            <a:ext cx="2801937" cy="468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200" smtClean="0"/>
              <a:t>Lee C Lung cancer Vol 64 3 Pag 308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63700"/>
            <a:ext cx="65071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Cuál es su opción de tratamiento?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" y="1660525"/>
            <a:ext cx="7988300" cy="441007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Cuando  iniciar el tratamiento con Quimioterapia 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6913" y="4227513"/>
            <a:ext cx="1611312" cy="669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SINTOMAS</a:t>
            </a:r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7625" y="277813"/>
            <a:ext cx="6507163" cy="747712"/>
          </a:xfrm>
          <a:noFill/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487988" y="6589713"/>
            <a:ext cx="316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</a:t>
            </a:r>
            <a:r>
              <a:rPr lang="en-US" sz="1200"/>
              <a:t>O´Brien Annals Of Oncol 17 270, 2006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217488" y="2235200"/>
            <a:ext cx="1465262" cy="2786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PS 0-2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Sintomas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Estables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Expectativa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 vida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&gt; 3 meses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089150" y="1743075"/>
            <a:ext cx="2716213" cy="1522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Mitomicina  8 mg / m2 C 1-2-4-6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Vinblastina 6 mg /m2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Cisplatino 5º mg /m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Max 6 ciclos</a:t>
            </a: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>
            <a:off x="1552575" y="1712913"/>
            <a:ext cx="319088" cy="449262"/>
          </a:xfrm>
          <a:custGeom>
            <a:avLst/>
            <a:gdLst>
              <a:gd name="T0" fmla="*/ 223450 w 21600"/>
              <a:gd name="T1" fmla="*/ 0 h 21600"/>
              <a:gd name="T2" fmla="*/ 223450 w 21600"/>
              <a:gd name="T3" fmla="*/ 252876 h 21600"/>
              <a:gd name="T4" fmla="*/ 47819 w 21600"/>
              <a:gd name="T5" fmla="*/ 449262 h 21600"/>
              <a:gd name="T6" fmla="*/ 319088 w 21600"/>
              <a:gd name="T7" fmla="*/ 1264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3496" name="AutoShape 9"/>
          <p:cNvSpPr>
            <a:spLocks noChangeArrowheads="1"/>
          </p:cNvSpPr>
          <p:nvPr/>
        </p:nvSpPr>
        <p:spPr bwMode="auto">
          <a:xfrm>
            <a:off x="1712913" y="4281488"/>
            <a:ext cx="2800350" cy="420687"/>
          </a:xfrm>
          <a:prstGeom prst="rightArrow">
            <a:avLst>
              <a:gd name="adj1" fmla="val 50000"/>
              <a:gd name="adj2" fmla="val 166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6459538" y="3716338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5991225" y="3686175"/>
            <a:ext cx="2716213" cy="171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Mitomicina  8 mg / m2 C 1-2-4-6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Vinblastina 6 mg /m2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Cisplatino 5º mg /m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Max 6 ciclos</a:t>
            </a: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00" y="0"/>
            <a:ext cx="7916863" cy="1417638"/>
          </a:xfrm>
          <a:noFill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5356225" y="6589713"/>
            <a:ext cx="2960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O´Brien Annals Of Oncol 17 270, 2006</a:t>
            </a:r>
          </a:p>
        </p:txBody>
      </p:sp>
      <p:pic>
        <p:nvPicPr>
          <p:cNvPr id="6451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088" y="1447800"/>
            <a:ext cx="4098925" cy="3092450"/>
          </a:xfrm>
          <a:noFill/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4716463" y="1712913"/>
            <a:ext cx="3919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645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1442705"/>
            <a:ext cx="42640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2714625" y="484822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645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8363" y="1965325"/>
            <a:ext cx="457835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091916" y="1722474"/>
            <a:ext cx="808075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SLP</a:t>
            </a:r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Terapia</a:t>
            </a:r>
            <a:r>
              <a:rPr lang="en-US" sz="3200" dirty="0" smtClean="0">
                <a:solidFill>
                  <a:srgbClr val="FFFF00"/>
                </a:solidFill>
              </a:rPr>
              <a:t> de </a:t>
            </a:r>
            <a:r>
              <a:rPr lang="en-US" sz="3200" dirty="0" err="1" smtClean="0">
                <a:solidFill>
                  <a:srgbClr val="FFFF00"/>
                </a:solidFill>
              </a:rPr>
              <a:t>Mantenimiento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5050"/>
            <a:ext cx="8229600" cy="363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Vogelzang m#Cy PMT / CDDP 6 Cy( 2 – 12 )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 Julio 2003  - Marzo 2004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79425" y="2074863"/>
            <a:ext cx="46593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  27</a:t>
            </a:r>
          </a:p>
          <a:p>
            <a:pPr>
              <a:spcBef>
                <a:spcPct val="50000"/>
              </a:spcBef>
            </a:pPr>
            <a:r>
              <a:rPr lang="en-US"/>
              <a:t>13  pacientes continuaron con  mantenimiento</a:t>
            </a:r>
          </a:p>
          <a:p>
            <a:pPr>
              <a:spcBef>
                <a:spcPct val="50000"/>
              </a:spcBef>
            </a:pPr>
            <a:r>
              <a:rPr lang="en-US"/>
              <a:t>Mediana 4  Ciclos</a:t>
            </a:r>
          </a:p>
          <a:p>
            <a:pPr>
              <a:spcBef>
                <a:spcPct val="50000"/>
              </a:spcBef>
            </a:pPr>
            <a:r>
              <a:rPr lang="en-US"/>
              <a:t>Razones de discontinuacion:</a:t>
            </a:r>
          </a:p>
          <a:p>
            <a:pPr>
              <a:spcBef>
                <a:spcPct val="50000"/>
              </a:spcBef>
            </a:pPr>
            <a:r>
              <a:rPr lang="en-US"/>
              <a:t> PD 9  Toxicidad  4 :   Por decision del PI 1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TTP  8,5m  </a:t>
            </a:r>
          </a:p>
          <a:p>
            <a:pPr>
              <a:spcBef>
                <a:spcPct val="50000"/>
              </a:spcBef>
            </a:pPr>
            <a:r>
              <a:rPr lang="en-US"/>
              <a:t>OS   17,9 m</a:t>
            </a:r>
          </a:p>
        </p:txBody>
      </p:sp>
      <p:sp>
        <p:nvSpPr>
          <p:cNvPr id="65541" name="AutoShape 5"/>
          <p:cNvSpPr>
            <a:spLocks/>
          </p:cNvSpPr>
          <p:nvPr/>
        </p:nvSpPr>
        <p:spPr bwMode="auto">
          <a:xfrm>
            <a:off x="1973263" y="4949825"/>
            <a:ext cx="349250" cy="668338"/>
          </a:xfrm>
          <a:prstGeom prst="rightBrace">
            <a:avLst>
              <a:gd name="adj1" fmla="val 159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438400" y="5065713"/>
            <a:ext cx="827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 13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702175" y="6096000"/>
            <a:ext cx="381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Van der Bogaert DJTO   2006  25-30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689600" y="1800225"/>
            <a:ext cx="314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1381125"/>
            <a:ext cx="407035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27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Terapia</a:t>
            </a:r>
            <a:r>
              <a:rPr lang="en-US" sz="3600" dirty="0" smtClean="0">
                <a:solidFill>
                  <a:srgbClr val="FFFF00"/>
                </a:solidFill>
              </a:rPr>
              <a:t> de </a:t>
            </a:r>
            <a:r>
              <a:rPr lang="en-US" sz="3600" dirty="0" err="1" smtClean="0">
                <a:solidFill>
                  <a:srgbClr val="FFFF00"/>
                </a:solidFill>
              </a:rPr>
              <a:t>Mantenimiento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665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325" y="1176338"/>
            <a:ext cx="4443413" cy="3929062"/>
          </a:xfrm>
          <a:noFill/>
        </p:spPr>
      </p:pic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153025" y="180022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1292225"/>
            <a:ext cx="427672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1160463" y="914400"/>
            <a:ext cx="133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TTP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6067425" y="90011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OS</a:t>
            </a: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550863" y="5253038"/>
            <a:ext cx="3673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TTP Mantenimiento:             8,5m</a:t>
            </a:r>
          </a:p>
          <a:p>
            <a:pPr>
              <a:spcBef>
                <a:spcPct val="50000"/>
              </a:spcBef>
            </a:pPr>
            <a:r>
              <a:rPr lang="en-US"/>
              <a:t>        No Mantenimiento:        3,4</a:t>
            </a:r>
          </a:p>
        </p:txBody>
      </p:sp>
      <p:sp>
        <p:nvSpPr>
          <p:cNvPr id="66569" name="Text Box 11"/>
          <p:cNvSpPr txBox="1">
            <a:spLocks noChangeArrowheads="1"/>
          </p:cNvSpPr>
          <p:nvPr/>
        </p:nvSpPr>
        <p:spPr bwMode="auto">
          <a:xfrm>
            <a:off x="4919663" y="5267325"/>
            <a:ext cx="3673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OS Mantenimiento       17,9m</a:t>
            </a:r>
          </a:p>
          <a:p>
            <a:pPr>
              <a:spcBef>
                <a:spcPct val="50000"/>
              </a:spcBef>
            </a:pPr>
            <a:r>
              <a:rPr lang="en-US"/>
              <a:t>      No Mantenimiento    6 m</a:t>
            </a:r>
          </a:p>
        </p:txBody>
      </p:sp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6227763" y="6502400"/>
            <a:ext cx="2495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Van der Bogaert DJTO   2006  25-30</a:t>
            </a:r>
          </a:p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Terapia de Mantenimiento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Mantenimiento</a:t>
            </a:r>
            <a:r>
              <a:rPr lang="en-US" sz="2400" dirty="0" smtClean="0"/>
              <a:t> con </a:t>
            </a:r>
            <a:r>
              <a:rPr lang="en-US" sz="2400" dirty="0" err="1" smtClean="0"/>
              <a:t>Pemetrexed</a:t>
            </a:r>
            <a:r>
              <a:rPr lang="en-US" sz="2400" dirty="0" smtClean="0"/>
              <a:t> </a:t>
            </a:r>
            <a:r>
              <a:rPr lang="en-US" sz="2400" dirty="0" err="1" smtClean="0"/>
              <a:t>mostró</a:t>
            </a:r>
            <a:r>
              <a:rPr lang="en-US" sz="2400" dirty="0" smtClean="0"/>
              <a:t> ser </a:t>
            </a:r>
            <a:r>
              <a:rPr lang="en-US" sz="2400" dirty="0" err="1" smtClean="0"/>
              <a:t>factible</a:t>
            </a:r>
            <a:r>
              <a:rPr lang="en-US" sz="2400" dirty="0" smtClean="0"/>
              <a:t>  </a:t>
            </a:r>
            <a:r>
              <a:rPr lang="en-US" sz="2400" dirty="0" err="1" smtClean="0"/>
              <a:t>evaluado</a:t>
            </a:r>
            <a:r>
              <a:rPr lang="en-US" sz="2400" dirty="0" smtClean="0"/>
              <a:t> en 13 de 27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sin </a:t>
            </a:r>
            <a:r>
              <a:rPr lang="en-US" sz="2400" dirty="0" err="1" smtClean="0"/>
              <a:t>evidencia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Progresión</a:t>
            </a:r>
            <a:r>
              <a:rPr lang="en-US" sz="2400" dirty="0" smtClean="0"/>
              <a:t> </a:t>
            </a:r>
            <a:r>
              <a:rPr lang="en-US" sz="2400" dirty="0" err="1" smtClean="0"/>
              <a:t>luego</a:t>
            </a:r>
            <a:r>
              <a:rPr lang="en-US" sz="2400" dirty="0" smtClean="0"/>
              <a:t> de </a:t>
            </a:r>
            <a:r>
              <a:rPr lang="en-US" sz="2400" dirty="0" err="1" smtClean="0"/>
              <a:t>de</a:t>
            </a:r>
            <a:r>
              <a:rPr lang="en-US" sz="2400" dirty="0" smtClean="0"/>
              <a:t> 6 </a:t>
            </a:r>
            <a:r>
              <a:rPr lang="en-US" sz="2400" dirty="0" err="1" smtClean="0"/>
              <a:t>ciclos</a:t>
            </a:r>
            <a:r>
              <a:rPr lang="en-US" sz="2400" dirty="0" smtClean="0"/>
              <a:t> de </a:t>
            </a:r>
            <a:r>
              <a:rPr lang="en-US" sz="2400" dirty="0" err="1" smtClean="0"/>
              <a:t>pemetrexed</a:t>
            </a:r>
            <a:r>
              <a:rPr lang="en-US" sz="2400" dirty="0" smtClean="0"/>
              <a:t> / </a:t>
            </a:r>
            <a:r>
              <a:rPr lang="en-US" sz="2400" dirty="0" err="1" smtClean="0"/>
              <a:t>carboplatino</a:t>
            </a:r>
            <a:r>
              <a:rPr lang="en-US" sz="2400" dirty="0" smtClean="0"/>
              <a:t> +</a:t>
            </a:r>
            <a:r>
              <a:rPr lang="en-US" sz="2400" dirty="0" err="1" smtClean="0"/>
              <a:t>pemetrexed</a:t>
            </a:r>
            <a:r>
              <a:rPr lang="en-US" sz="24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Mantenimiento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tolerado</a:t>
            </a:r>
            <a:r>
              <a:rPr lang="en-US" sz="2400" dirty="0" smtClean="0"/>
              <a:t> con </a:t>
            </a:r>
            <a:r>
              <a:rPr lang="en-US" sz="2400" dirty="0" err="1" smtClean="0"/>
              <a:t>baja</a:t>
            </a:r>
            <a:r>
              <a:rPr lang="en-US" sz="2400" dirty="0" smtClean="0"/>
              <a:t> </a:t>
            </a:r>
            <a:r>
              <a:rPr lang="en-US" sz="2400" dirty="0" err="1" smtClean="0"/>
              <a:t>incidencia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toxicidad</a:t>
            </a:r>
            <a:r>
              <a:rPr lang="en-US" sz="2400" dirty="0" smtClean="0"/>
              <a:t> g 3 /4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( Leucopenia 15 % , </a:t>
            </a:r>
            <a:r>
              <a:rPr lang="en-US" sz="2400" dirty="0" err="1" smtClean="0"/>
              <a:t>Neuropenia</a:t>
            </a:r>
            <a:r>
              <a:rPr lang="en-US" sz="2400" dirty="0" smtClean="0"/>
              <a:t> 8 %, Anemia 8%, </a:t>
            </a:r>
            <a:r>
              <a:rPr lang="en-US" sz="2400" dirty="0" err="1" smtClean="0"/>
              <a:t>Fatiga</a:t>
            </a:r>
            <a:r>
              <a:rPr lang="en-US" sz="2400" dirty="0" smtClean="0"/>
              <a:t> 15 %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Estudios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III ongoing CALGB 30901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862513" y="6223000"/>
            <a:ext cx="4281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Van der Bogaert DJTO   2006  25-30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Podemos prescindir del platino?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9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Gemcitabine</a:t>
            </a:r>
            <a:r>
              <a:rPr lang="en-US" dirty="0" smtClean="0">
                <a:solidFill>
                  <a:srgbClr val="FFFF00"/>
                </a:solidFill>
              </a:rPr>
              <a:t> + PMT</a:t>
            </a:r>
          </a:p>
        </p:txBody>
      </p:sp>
      <p:graphicFrame>
        <p:nvGraphicFramePr>
          <p:cNvPr id="103477" name="Group 5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075488" cy="3384550"/>
        </p:xfrm>
        <a:graphic>
          <a:graphicData uri="http://schemas.openxmlformats.org/drawingml/2006/table">
            <a:tbl>
              <a:tblPr/>
              <a:tblGrid>
                <a:gridCol w="1444625"/>
                <a:gridCol w="1044575"/>
                <a:gridCol w="1074738"/>
                <a:gridCol w="827087"/>
                <a:gridCol w="1306513"/>
                <a:gridCol w="1377950"/>
              </a:tblGrid>
              <a:tr h="1127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 ptes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TTPm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OS 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Neutropenia G 3 / 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Neutropenia Febril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Gemcitabine 1250 d 1 , 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PMT 500 d 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56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4,3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Gemcitabine 1250 d 1, 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PMT d 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&gt;50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5" name="Text Box 46"/>
          <p:cNvSpPr txBox="1">
            <a:spLocks noChangeArrowheads="1"/>
          </p:cNvSpPr>
          <p:nvPr/>
        </p:nvSpPr>
        <p:spPr bwMode="auto">
          <a:xfrm>
            <a:off x="6415088" y="6546850"/>
            <a:ext cx="235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Janne JCO 26 1465 ( 2008)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3785191" y="2955851"/>
            <a:ext cx="1084521" cy="19989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Resumen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Primera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Línea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Quimoterapia es mejor que soporte.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08000" y="2627313"/>
            <a:ext cx="8040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Quimioterapia debe iniciarse  al momento del diagnóstcio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5138" y="3919538"/>
            <a:ext cx="792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Debe ser basada en Platino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22288" y="4775200"/>
            <a:ext cx="8374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La combinacion con antiflatos 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( PEMETREXED) presenta la evidencia más sólida en primera línea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32698"/>
            <a:ext cx="6019800" cy="2729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ALEXANDER FLEMING / HOSPITAL FERRER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671638"/>
            <a:ext cx="7916862" cy="3748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 hacer con las recaídas 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Segunda Línea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Opciones en Mesotelioma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47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1)  Cirugia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2)  Cirugia  mas tratamiento adjuvante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3)  Neoadjuvancia seguida de cirugía.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4)  Quimioterapia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5)  Quimioterapia  retrasada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6)  Soporte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03313" y="5486400"/>
            <a:ext cx="7532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/>
              <a:t>  </a:t>
            </a:r>
            <a:r>
              <a:rPr lang="en-US" sz="3600">
                <a:solidFill>
                  <a:schemeClr val="folHlink"/>
                </a:solidFill>
              </a:rPr>
              <a:t>TODAS  SON CORRECTAS</a:t>
            </a:r>
            <a:endParaRPr lang="en-US" sz="360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276600" y="5635625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400">
                <a:sym typeface="Symbol" pitchFamily="18" charset="2"/>
              </a:rPr>
              <a:t>BSC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3141663"/>
            <a:ext cx="2144712" cy="1506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2300"/>
              <a:t>Mesothelioma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2300"/>
              <a:t>Prior Chemo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2300"/>
              <a:t>PS 0 - 2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19450" y="1454150"/>
            <a:ext cx="207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400"/>
              <a:t>Pemetrexed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+ BSC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492500" y="3438525"/>
            <a:ext cx="4968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Primary objective:  Overall Survival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N = 240 Patients</a:t>
            </a:r>
            <a:endParaRPr lang="it-IT" b="1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508625" y="1268413"/>
            <a:ext cx="2933700" cy="1196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RR 19%</a:t>
            </a:r>
            <a:br>
              <a:rPr lang="en-US" sz="2400" b="1">
                <a:solidFill>
                  <a:srgbClr val="FFFF00"/>
                </a:solidFill>
              </a:rPr>
            </a:br>
            <a:r>
              <a:rPr lang="en-US" sz="2400" b="1">
                <a:solidFill>
                  <a:srgbClr val="FFFF00"/>
                </a:solidFill>
              </a:rPr>
              <a:t>PFS 3.8 months*</a:t>
            </a:r>
            <a:br>
              <a:rPr lang="en-US" sz="2400" b="1">
                <a:solidFill>
                  <a:srgbClr val="FFFF00"/>
                </a:solidFill>
              </a:rPr>
            </a:br>
            <a:r>
              <a:rPr lang="en-US" sz="2400" b="1">
                <a:solidFill>
                  <a:srgbClr val="FFFF00"/>
                </a:solidFill>
              </a:rPr>
              <a:t>OS 8.6 months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435600" y="5111750"/>
            <a:ext cx="2743200" cy="1196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RR 2%</a:t>
            </a:r>
            <a:br>
              <a:rPr lang="en-US" sz="2400" b="1">
                <a:solidFill>
                  <a:srgbClr val="FFFF00"/>
                </a:solidFill>
              </a:rPr>
            </a:br>
            <a:r>
              <a:rPr lang="en-US" sz="2400" b="1">
                <a:solidFill>
                  <a:srgbClr val="FFFF00"/>
                </a:solidFill>
              </a:rPr>
              <a:t>PFS 1.5 months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*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FF00"/>
                </a:solidFill>
              </a:rPr>
              <a:t/>
            </a:r>
            <a:br>
              <a:rPr lang="en-US" sz="2400" b="1">
                <a:solidFill>
                  <a:srgbClr val="FFFF00"/>
                </a:solidFill>
              </a:rPr>
            </a:br>
            <a:r>
              <a:rPr lang="en-US" sz="2400" b="1">
                <a:solidFill>
                  <a:srgbClr val="FFFF00"/>
                </a:solidFill>
              </a:rPr>
              <a:t>OS 9.8 months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134100" y="6491288"/>
            <a:ext cx="300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</a:rPr>
              <a:t>Jassem</a:t>
            </a:r>
            <a:r>
              <a:rPr lang="de-CH" sz="1400" b="1">
                <a:solidFill>
                  <a:schemeClr val="bg1"/>
                </a:solidFill>
              </a:rPr>
              <a:t>, ESMO 2006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Pemetrexed</a:t>
            </a:r>
            <a:r>
              <a:rPr lang="en-US" sz="2800" dirty="0" smtClean="0">
                <a:solidFill>
                  <a:srgbClr val="FFFF00"/>
                </a:solidFill>
              </a:rPr>
              <a:t> in 2nd line for MPM: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Study Design and Results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2830513" y="1844675"/>
            <a:ext cx="293687" cy="1236663"/>
            <a:chOff x="1828" y="1207"/>
            <a:chExt cx="499" cy="772"/>
          </a:xfrm>
        </p:grpSpPr>
        <p:sp>
          <p:nvSpPr>
            <p:cNvPr id="72720" name="Line 11"/>
            <p:cNvSpPr>
              <a:spLocks noChangeShapeType="1"/>
            </p:cNvSpPr>
            <p:nvPr/>
          </p:nvSpPr>
          <p:spPr bwMode="auto">
            <a:xfrm flipV="1">
              <a:off x="1837" y="1207"/>
              <a:ext cx="0" cy="7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2721" name="Line 12"/>
            <p:cNvSpPr>
              <a:spLocks noChangeShapeType="1"/>
            </p:cNvSpPr>
            <p:nvPr/>
          </p:nvSpPr>
          <p:spPr bwMode="auto">
            <a:xfrm>
              <a:off x="1828" y="1207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72715" name="Group 13"/>
          <p:cNvGrpSpPr>
            <a:grpSpLocks/>
          </p:cNvGrpSpPr>
          <p:nvPr/>
        </p:nvGrpSpPr>
        <p:grpSpPr bwMode="auto">
          <a:xfrm>
            <a:off x="2835275" y="4640263"/>
            <a:ext cx="296863" cy="1236662"/>
            <a:chOff x="1786" y="2671"/>
            <a:chExt cx="187" cy="779"/>
          </a:xfrm>
        </p:grpSpPr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flipV="1">
              <a:off x="1786" y="2671"/>
              <a:ext cx="0" cy="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1788" y="3442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2716" name="Text Box 16"/>
          <p:cNvSpPr txBox="1">
            <a:spLocks noChangeArrowheads="1"/>
          </p:cNvSpPr>
          <p:nvPr/>
        </p:nvSpPr>
        <p:spPr bwMode="auto">
          <a:xfrm>
            <a:off x="2627313" y="2133600"/>
            <a:ext cx="431800" cy="3390900"/>
          </a:xfrm>
          <a:prstGeom prst="rect">
            <a:avLst/>
          </a:prstGeom>
          <a:solidFill>
            <a:srgbClr val="000054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/>
              <a:t>RANDOMISE</a:t>
            </a:r>
          </a:p>
        </p:txBody>
      </p:sp>
      <p:sp>
        <p:nvSpPr>
          <p:cNvPr id="72717" name="Text Box 17"/>
          <p:cNvSpPr txBox="1">
            <a:spLocks noChangeArrowheads="1"/>
          </p:cNvSpPr>
          <p:nvPr/>
        </p:nvSpPr>
        <p:spPr bwMode="auto">
          <a:xfrm>
            <a:off x="6038850" y="6575425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Jassen JCO 26 1968-1704</a:t>
            </a: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5837274" y="3413051"/>
            <a:ext cx="2349796" cy="3827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>
                <a:solidFill>
                  <a:srgbClr val="FFFF00"/>
                </a:solidFill>
              </a:rPr>
              <a:t>Pemetrexed</a:t>
            </a:r>
            <a:r>
              <a:rPr lang="en-US" sz="1800" dirty="0" smtClean="0">
                <a:solidFill>
                  <a:srgbClr val="FFFF00"/>
                </a:solidFill>
              </a:rPr>
              <a:t> in 2nd line for MPM: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Study Design and Results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660400"/>
            <a:ext cx="35147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704850"/>
            <a:ext cx="38973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9913" y="3559175"/>
            <a:ext cx="6523037" cy="3298825"/>
          </a:xfrm>
          <a:noFill/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739775" y="5646738"/>
            <a:ext cx="6299200" cy="1873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5240338" y="1204913"/>
            <a:ext cx="1508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M PFS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PFS            3,6m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BSC            1,5m</a:t>
            </a: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7300913" y="6473825"/>
            <a:ext cx="18430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Jassen JCO 26 1968-1704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753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>
                <a:solidFill>
                  <a:srgbClr val="FFFF00"/>
                </a:solidFill>
              </a:rPr>
              <a:t>Pemetrexed</a:t>
            </a:r>
            <a:r>
              <a:rPr lang="en-US" sz="1800" dirty="0" smtClean="0">
                <a:solidFill>
                  <a:srgbClr val="FFFF00"/>
                </a:solidFill>
              </a:rPr>
              <a:t> in 2nd line for MPM: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Study Design and Results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36688"/>
            <a:ext cx="8229600" cy="3854450"/>
          </a:xfrm>
          <a:noFill/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5545138" y="6632575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Jassem J  JCO 26 :1698 ( 2008</a:t>
            </a:r>
            <a:r>
              <a:rPr lang="en-US"/>
              <a:t>)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93713" y="2627313"/>
            <a:ext cx="8170862" cy="6826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0"/>
            <a:ext cx="8135937" cy="1417638"/>
          </a:xfrm>
          <a:noFill/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937250" y="6400800"/>
            <a:ext cx="320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Manegold Annal Of Oncol 16 :923 ( 2005 )</a:t>
            </a:r>
          </a:p>
        </p:txBody>
      </p:sp>
      <p:pic>
        <p:nvPicPr>
          <p:cNvPr id="7578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" y="1919288"/>
            <a:ext cx="4073525" cy="3168650"/>
          </a:xfrm>
          <a:noFill/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4833938" y="2322513"/>
            <a:ext cx="348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757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2775" y="1908175"/>
            <a:ext cx="432911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0" y="277813"/>
            <a:ext cx="7048500" cy="1139825"/>
          </a:xfrm>
          <a:noFill/>
        </p:spPr>
      </p:pic>
      <p:pic>
        <p:nvPicPr>
          <p:cNvPr id="7680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7000" y="1743075"/>
            <a:ext cx="6288088" cy="3459163"/>
          </a:xfrm>
          <a:noFill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900113" y="5386388"/>
            <a:ext cx="7532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Los pacientes que reciben segunda línea viven mas o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Los pacientes que viven mas reciben segunda lína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834063" y="6632575"/>
            <a:ext cx="29321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Manegold Annal Of Oncol 16 :923 ( 2005 )</a:t>
            </a:r>
          </a:p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sz="3200" smtClean="0"/>
              <a:t>Fase II con EGFR / PDGF inhibidores</a:t>
            </a:r>
          </a:p>
        </p:txBody>
      </p:sp>
      <p:graphicFrame>
        <p:nvGraphicFramePr>
          <p:cNvPr id="132162" name="Group 66"/>
          <p:cNvGraphicFramePr>
            <a:graphicFrameLocks noGrp="1"/>
          </p:cNvGraphicFramePr>
          <p:nvPr>
            <p:ph idx="1"/>
          </p:nvPr>
        </p:nvGraphicFramePr>
        <p:xfrm>
          <a:off x="347663" y="1600200"/>
          <a:ext cx="6627812" cy="3325815"/>
        </p:xfrm>
        <a:graphic>
          <a:graphicData uri="http://schemas.openxmlformats.org/drawingml/2006/table">
            <a:tbl>
              <a:tblPr/>
              <a:tblGrid>
                <a:gridCol w="1911350"/>
                <a:gridCol w="942975"/>
                <a:gridCol w="944562"/>
                <a:gridCol w="942975"/>
                <a:gridCol w="942975"/>
                <a:gridCol w="942975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# Ptes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RR(%)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SD(%)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Gefitinib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40%3m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6,8m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Erlotinib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28% 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39%1y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Imatinib 800mg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Imatinib 600mg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7,4w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14,3m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Imatinib 400mg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398d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78" name="Text Box 67"/>
          <p:cNvSpPr txBox="1">
            <a:spLocks noChangeArrowheads="1"/>
          </p:cNvSpPr>
          <p:nvPr/>
        </p:nvSpPr>
        <p:spPr bwMode="auto">
          <a:xfrm>
            <a:off x="4992688" y="5573713"/>
            <a:ext cx="39195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Govondan Clin Cancer Res 2005  11 2300 2304</a:t>
            </a:r>
          </a:p>
          <a:p>
            <a:pPr>
              <a:spcBef>
                <a:spcPct val="50000"/>
              </a:spcBef>
            </a:pPr>
            <a:r>
              <a:rPr lang="en-US" sz="900"/>
              <a:t>Garland JCO   2004 22  (14s ) :3007</a:t>
            </a:r>
          </a:p>
          <a:p>
            <a:pPr>
              <a:spcBef>
                <a:spcPct val="50000"/>
              </a:spcBef>
            </a:pPr>
            <a:r>
              <a:rPr lang="en-US" sz="900"/>
              <a:t>Millward Proc Am Soc Oncol 200322:912</a:t>
            </a:r>
          </a:p>
          <a:p>
            <a:pPr>
              <a:spcBef>
                <a:spcPct val="50000"/>
              </a:spcBef>
            </a:pPr>
            <a:r>
              <a:rPr lang="en-US" sz="900"/>
              <a:t>Villano JCO 2004 22 (14s) 7200</a:t>
            </a:r>
          </a:p>
          <a:p>
            <a:pPr>
              <a:spcBef>
                <a:spcPct val="50000"/>
              </a:spcBef>
            </a:pPr>
            <a:r>
              <a:rPr lang="en-US" sz="900"/>
              <a:t>Matty Lung Ca 2005 50 (1 ) 83-86</a:t>
            </a:r>
          </a:p>
        </p:txBody>
      </p:sp>
      <p:sp>
        <p:nvSpPr>
          <p:cNvPr id="77879" name="Rectangle 68"/>
          <p:cNvSpPr>
            <a:spLocks noChangeArrowheads="1"/>
          </p:cNvSpPr>
          <p:nvPr/>
        </p:nvSpPr>
        <p:spPr bwMode="auto">
          <a:xfrm>
            <a:off x="3106738" y="1262063"/>
            <a:ext cx="1073150" cy="3817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32165" name="Text Box 69"/>
          <p:cNvSpPr txBox="1">
            <a:spLocks noChangeArrowheads="1"/>
          </p:cNvSpPr>
          <p:nvPr/>
        </p:nvSpPr>
        <p:spPr bwMode="auto">
          <a:xfrm>
            <a:off x="595313" y="5616575"/>
            <a:ext cx="371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</a:rPr>
              <a:t>NO ACTIVIDAD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738"/>
            <a:ext cx="82296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</a:rPr>
              <a:t>Antiangiogénicos racional</a:t>
            </a: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04800" y="1641475"/>
            <a:ext cx="8185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Alta densidad de microvasculatura tumoral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Altos niveles de VEGF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Modelos preclínicos Positivos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 flipH="1">
            <a:off x="8686800" y="1049338"/>
            <a:ext cx="158750" cy="174625"/>
          </a:xfrm>
        </p:spPr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667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Gemcitabine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CIisplatino</a:t>
            </a:r>
            <a:r>
              <a:rPr lang="en-US" sz="2000" dirty="0" smtClean="0">
                <a:solidFill>
                  <a:srgbClr val="FFFF00"/>
                </a:solidFill>
              </a:rPr>
              <a:t>± Bevacizumab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75" y="2311400"/>
            <a:ext cx="3033713" cy="815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OS de acuerdo al VEGF level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703263"/>
            <a:ext cx="4895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192463" y="1582738"/>
            <a:ext cx="15827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7C80"/>
                </a:solidFill>
              </a:rPr>
              <a:t>mOS 15,7m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7C80"/>
                </a:solidFill>
              </a:rPr>
              <a:t>1 y OS 60 %</a:t>
            </a: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FF7C80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316288"/>
            <a:ext cx="4476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559425" y="638175"/>
            <a:ext cx="3062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RESULTADOS CON AMBAS RAMAS COMBINADAS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68338" y="4498975"/>
            <a:ext cx="343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“  OS  are better than expected compared with historical controls”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963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Gemcitabine-Cisplatino</a:t>
            </a:r>
            <a:r>
              <a:rPr lang="en-US" sz="2000" dirty="0" smtClean="0">
                <a:solidFill>
                  <a:srgbClr val="FFFF00"/>
                </a:solidFill>
              </a:rPr>
              <a:t> ± Bevacizumab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ANALISIS  FINAL</a:t>
            </a:r>
          </a:p>
        </p:txBody>
      </p:sp>
      <p:graphicFrame>
        <p:nvGraphicFramePr>
          <p:cNvPr id="69692" name="Group 60"/>
          <p:cNvGraphicFramePr>
            <a:graphicFrameLocks noGrp="1"/>
          </p:cNvGraphicFramePr>
          <p:nvPr>
            <p:ph idx="1"/>
          </p:nvPr>
        </p:nvGraphicFramePr>
        <p:xfrm>
          <a:off x="457200" y="1320800"/>
          <a:ext cx="5870575" cy="2133918"/>
        </p:xfrm>
        <a:graphic>
          <a:graphicData uri="http://schemas.openxmlformats.org/drawingml/2006/table">
            <a:tbl>
              <a:tblPr/>
              <a:tblGrid>
                <a:gridCol w="1125538"/>
                <a:gridCol w="1101725"/>
                <a:gridCol w="1204912"/>
                <a:gridCol w="1233488"/>
                <a:gridCol w="120491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CGB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  PFS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y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7" name="Text Box 62"/>
          <p:cNvSpPr txBox="1">
            <a:spLocks noChangeArrowheads="1"/>
          </p:cNvSpPr>
          <p:nvPr/>
        </p:nvSpPr>
        <p:spPr bwMode="auto">
          <a:xfrm>
            <a:off x="522288" y="3962400"/>
            <a:ext cx="657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pic>
        <p:nvPicPr>
          <p:cNvPr id="44068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781425"/>
            <a:ext cx="6638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9" name="Text Box 64"/>
          <p:cNvSpPr txBox="1">
            <a:spLocks noChangeArrowheads="1"/>
          </p:cNvSpPr>
          <p:nvPr/>
        </p:nvSpPr>
        <p:spPr bwMode="auto">
          <a:xfrm>
            <a:off x="7213600" y="6211888"/>
            <a:ext cx="193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Karrison T Pasco 2007 7526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080" y="1575303"/>
            <a:ext cx="6853472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Dificultades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establecer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terapias</a:t>
            </a:r>
            <a:r>
              <a:rPr lang="en-US" dirty="0" smtClean="0">
                <a:solidFill>
                  <a:srgbClr val="FFFF00"/>
                </a:solidFill>
              </a:rPr>
              <a:t> standard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Mesotelioma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</a:t>
            </a:r>
            <a:r>
              <a:rPr lang="en-US" dirty="0" smtClean="0"/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heterogénea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Estadificacíon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confiable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La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Fase II VEGF inhibidores</a:t>
            </a:r>
          </a:p>
        </p:txBody>
      </p:sp>
      <p:graphicFrame>
        <p:nvGraphicFramePr>
          <p:cNvPr id="134229" name="Group 85"/>
          <p:cNvGraphicFramePr>
            <a:graphicFrameLocks noGrp="1"/>
          </p:cNvGraphicFramePr>
          <p:nvPr>
            <p:ph idx="1"/>
          </p:nvPr>
        </p:nvGraphicFramePr>
        <p:xfrm>
          <a:off x="282575" y="1600200"/>
          <a:ext cx="8404225" cy="3249614"/>
        </p:xfrm>
        <a:graphic>
          <a:graphicData uri="http://schemas.openxmlformats.org/drawingml/2006/table">
            <a:tbl>
              <a:tblPr/>
              <a:tblGrid>
                <a:gridCol w="1400175"/>
                <a:gridCol w="1000125"/>
                <a:gridCol w="1201738"/>
                <a:gridCol w="1200150"/>
                <a:gridCol w="1201737"/>
                <a:gridCol w="1198563"/>
                <a:gridCol w="1201737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# Ptes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RR(%)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SD(%)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SD  &gt; 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TTP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MST(m)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SU5416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Thalidomida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Thalidomida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Vatalanib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Sorafenib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33" name="Rectangle 86"/>
          <p:cNvSpPr>
            <a:spLocks noChangeArrowheads="1"/>
          </p:cNvSpPr>
          <p:nvPr/>
        </p:nvSpPr>
        <p:spPr bwMode="auto">
          <a:xfrm>
            <a:off x="2700338" y="1611313"/>
            <a:ext cx="1160462" cy="32813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9934" name="Text Box 87"/>
          <p:cNvSpPr txBox="1">
            <a:spLocks noChangeArrowheads="1"/>
          </p:cNvSpPr>
          <p:nvPr/>
        </p:nvSpPr>
        <p:spPr bwMode="auto">
          <a:xfrm>
            <a:off x="5864225" y="5514975"/>
            <a:ext cx="27574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Kindler: pASCO 2001 20 1359</a:t>
            </a:r>
          </a:p>
          <a:p>
            <a:pPr>
              <a:spcBef>
                <a:spcPct val="50000"/>
              </a:spcBef>
            </a:pPr>
            <a:r>
              <a:rPr lang="en-US" sz="1000"/>
              <a:t>Baas Lung Cancer 2005 48 2 291-96</a:t>
            </a:r>
          </a:p>
          <a:p>
            <a:pPr>
              <a:spcBef>
                <a:spcPct val="50000"/>
              </a:spcBef>
            </a:pPr>
            <a:r>
              <a:rPr lang="en-US" sz="1000"/>
              <a:t>Pavlakis proc IASLC 2003</a:t>
            </a:r>
          </a:p>
          <a:p>
            <a:pPr>
              <a:spcBef>
                <a:spcPct val="50000"/>
              </a:spcBef>
            </a:pPr>
            <a:r>
              <a:rPr lang="en-US" sz="1000"/>
              <a:t>Jahan proc IASLC 2005</a:t>
            </a:r>
          </a:p>
          <a:p>
            <a:pPr>
              <a:spcBef>
                <a:spcPct val="50000"/>
              </a:spcBef>
            </a:pPr>
            <a:r>
              <a:rPr lang="en-US" sz="1000"/>
              <a:t>Janne Proc IMIG 2006</a:t>
            </a:r>
          </a:p>
        </p:txBody>
      </p:sp>
      <p:sp>
        <p:nvSpPr>
          <p:cNvPr id="79935" name="Text Box 88"/>
          <p:cNvSpPr txBox="1">
            <a:spLocks noChangeArrowheads="1"/>
          </p:cNvSpPr>
          <p:nvPr/>
        </p:nvSpPr>
        <p:spPr bwMode="auto">
          <a:xfrm>
            <a:off x="609600" y="5370513"/>
            <a:ext cx="448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134234" name="Text Box 90"/>
          <p:cNvSpPr txBox="1">
            <a:spLocks noChangeArrowheads="1"/>
          </p:cNvSpPr>
          <p:nvPr/>
        </p:nvSpPr>
        <p:spPr bwMode="auto">
          <a:xfrm>
            <a:off x="550863" y="5616575"/>
            <a:ext cx="44561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</a:rPr>
              <a:t>Modesta  ACTIVIDAD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43" y="0"/>
            <a:ext cx="65595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" y="1944303"/>
            <a:ext cx="1597794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MESOTELIOMA </a:t>
            </a:r>
          </a:p>
          <a:p>
            <a:endParaRPr lang="es-AR" sz="1400" dirty="0"/>
          </a:p>
          <a:p>
            <a:r>
              <a:rPr lang="es-AR" sz="1400" dirty="0" err="1" smtClean="0"/>
              <a:t>Ps</a:t>
            </a:r>
            <a:r>
              <a:rPr lang="es-AR" sz="1400" dirty="0" smtClean="0"/>
              <a:t> 0-2</a:t>
            </a:r>
          </a:p>
          <a:p>
            <a:r>
              <a:rPr lang="es-AR" sz="1400" dirty="0" smtClean="0"/>
              <a:t>AL MENOS  4 CICLOS DE  </a:t>
            </a:r>
            <a:r>
              <a:rPr lang="es-AR" sz="1400" dirty="0" smtClean="0">
                <a:solidFill>
                  <a:srgbClr val="FF0000"/>
                </a:solidFill>
              </a:rPr>
              <a:t>PEMETREXED MAS PLATINO</a:t>
            </a:r>
          </a:p>
          <a:p>
            <a:endParaRPr lang="es-AR" sz="1400" dirty="0">
              <a:solidFill>
                <a:srgbClr val="FF0000"/>
              </a:solidFill>
            </a:endParaRPr>
          </a:p>
          <a:p>
            <a:r>
              <a:rPr lang="es-AR" sz="1400" dirty="0" smtClean="0">
                <a:solidFill>
                  <a:srgbClr val="FF0000"/>
                </a:solidFill>
              </a:rPr>
              <a:t>EE RP RC 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 flipV="1">
            <a:off x="1636295" y="2069432"/>
            <a:ext cx="577516" cy="779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8 Conector recto de flecha"/>
          <p:cNvCxnSpPr/>
          <p:nvPr/>
        </p:nvCxnSpPr>
        <p:spPr bwMode="auto">
          <a:xfrm>
            <a:off x="1636295" y="2935705"/>
            <a:ext cx="577516" cy="346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9 Rectángulo"/>
          <p:cNvSpPr/>
          <p:nvPr/>
        </p:nvSpPr>
        <p:spPr bwMode="auto">
          <a:xfrm>
            <a:off x="2454441" y="1742173"/>
            <a:ext cx="2233062" cy="6737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TALIDOMIDA  200 mg</a:t>
            </a:r>
            <a:r>
              <a:rPr kumimoji="0" lang="es-AR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 / d</a:t>
            </a: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 n 111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2531444" y="3185962"/>
            <a:ext cx="2175310" cy="3272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PLACEBO n 110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398579" y="6258910"/>
            <a:ext cx="329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err="1" smtClean="0"/>
              <a:t>Buikhuisen</a:t>
            </a:r>
            <a:r>
              <a:rPr lang="es-AR" sz="1100" dirty="0" smtClean="0"/>
              <a:t> W </a:t>
            </a:r>
            <a:r>
              <a:rPr lang="es-AR" sz="1100" dirty="0" err="1" smtClean="0"/>
              <a:t>Lancet</a:t>
            </a:r>
            <a:r>
              <a:rPr lang="es-AR" sz="1100" dirty="0" smtClean="0"/>
              <a:t> </a:t>
            </a:r>
            <a:r>
              <a:rPr lang="es-AR" sz="1100" dirty="0" err="1" smtClean="0"/>
              <a:t>Oncol</a:t>
            </a:r>
            <a:r>
              <a:rPr lang="es-AR" sz="1100" dirty="0" smtClean="0"/>
              <a:t> 2013  </a:t>
            </a:r>
            <a:endParaRPr lang="es-AR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57524" y="1568918"/>
            <a:ext cx="27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559" y="1418896"/>
            <a:ext cx="3704897" cy="19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981903" y="3941379"/>
            <a:ext cx="349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559" y="3578771"/>
            <a:ext cx="3720662" cy="20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4158" y="6248400"/>
            <a:ext cx="363633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ALEXANDER FLEMING / HOSPITAL FERRER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4" y="236481"/>
            <a:ext cx="8135006" cy="9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44510" y="6274676"/>
            <a:ext cx="3799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err="1" smtClean="0"/>
              <a:t>Buikhuisen</a:t>
            </a:r>
            <a:r>
              <a:rPr lang="es-AR" sz="1100" dirty="0" smtClean="0"/>
              <a:t> W </a:t>
            </a:r>
            <a:r>
              <a:rPr lang="es-AR" sz="1100" dirty="0" err="1" smtClean="0"/>
              <a:t>Lancet</a:t>
            </a:r>
            <a:r>
              <a:rPr lang="es-AR" sz="1100" dirty="0" smtClean="0"/>
              <a:t> </a:t>
            </a:r>
            <a:r>
              <a:rPr lang="es-AR" sz="1100" dirty="0" err="1" smtClean="0"/>
              <a:t>Oncol</a:t>
            </a:r>
            <a:r>
              <a:rPr lang="es-AR" sz="1100" dirty="0" smtClean="0"/>
              <a:t> 2013 </a:t>
            </a:r>
            <a:r>
              <a:rPr lang="es-AR" sz="1100" dirty="0" err="1" smtClean="0"/>
              <a:t>April</a:t>
            </a:r>
            <a:r>
              <a:rPr lang="es-AR" sz="1100" dirty="0" smtClean="0"/>
              <a:t> 12 </a:t>
            </a:r>
          </a:p>
          <a:p>
            <a:endParaRPr lang="es-AR" sz="1100" dirty="0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10" y="2193130"/>
            <a:ext cx="7394028" cy="35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81959" y="1560786"/>
            <a:ext cx="570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7C80"/>
                </a:solidFill>
              </a:rPr>
              <a:t>INTERLEUKINA 6  Y  CYFRA 21:1 </a:t>
            </a:r>
          </a:p>
          <a:p>
            <a:pPr algn="ctr"/>
            <a:r>
              <a:rPr lang="es-AR" dirty="0" smtClean="0">
                <a:solidFill>
                  <a:srgbClr val="FF7C80"/>
                </a:solidFill>
              </a:rPr>
              <a:t>FACTORES PRONÓSTICOS</a:t>
            </a:r>
            <a:endParaRPr lang="es-AR" dirty="0">
              <a:solidFill>
                <a:srgbClr val="FF7C8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30820" y="6248400"/>
            <a:ext cx="3136604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ALEXANDER FLEMING / HOSPITAL FERRER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Vorinostat</a:t>
            </a:r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84338"/>
            <a:ext cx="8229600" cy="4360862"/>
          </a:xfrm>
          <a:noFill/>
        </p:spPr>
      </p:pic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6819900" y="6342063"/>
            <a:ext cx="1525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Paik JTO Feb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Vorinostat</a:t>
            </a:r>
            <a:br>
              <a:rPr lang="en-US" sz="3600" smtClean="0"/>
            </a:br>
            <a:r>
              <a:rPr lang="en-US" sz="3600" smtClean="0"/>
              <a:t>Fase 1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8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13 pacientes MPM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4 EE / 2 PR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G3 Toxicidad:  N / V  , Fatiga 23 %  Rash 8 %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m TTP 3 meses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1 / 1 MPM con EE ( Vorinostat+ Carboplatino)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5037138" y="6126163"/>
            <a:ext cx="3133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Krug IMIG 2004</a:t>
            </a:r>
          </a:p>
          <a:p>
            <a:pPr>
              <a:spcBef>
                <a:spcPct val="50000"/>
              </a:spcBef>
            </a:pPr>
            <a:r>
              <a:rPr lang="en-US" sz="1000"/>
              <a:t>Ramalingam Clin Cancer Rese 2007   13 3605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Vorinostat</a:t>
            </a:r>
          </a:p>
        </p:txBody>
      </p:sp>
      <p:pic>
        <p:nvPicPr>
          <p:cNvPr id="829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36688"/>
            <a:ext cx="7773987" cy="4538662"/>
          </a:xfrm>
          <a:noFill/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6734175" y="6357938"/>
            <a:ext cx="2163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82949" name="Text Box 9"/>
          <p:cNvSpPr txBox="1">
            <a:spLocks noChangeArrowheads="1"/>
          </p:cNvSpPr>
          <p:nvPr/>
        </p:nvSpPr>
        <p:spPr bwMode="auto">
          <a:xfrm>
            <a:off x="6386513" y="6530975"/>
            <a:ext cx="233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Paik JTO Feb 2010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Estudios Fase II en segunda línea</a:t>
            </a:r>
          </a:p>
        </p:txBody>
      </p:sp>
      <p:graphicFrame>
        <p:nvGraphicFramePr>
          <p:cNvPr id="116821" name="Group 8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94989"/>
        </p:xfrm>
        <a:graphic>
          <a:graphicData uri="http://schemas.openxmlformats.org/drawingml/2006/table">
            <a:tbl>
              <a:tblPr/>
              <a:tblGrid>
                <a:gridCol w="1676400"/>
                <a:gridCol w="1538288"/>
                <a:gridCol w="1450975"/>
                <a:gridCol w="1408112"/>
                <a:gridCol w="1117600"/>
                <a:gridCol w="1038225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# pacientes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m 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Y 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 yOS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Rzazi 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Raltitrexed/ Oxaliplatino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Sorensen2007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PMT+Carbo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Stebbing2008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Vinorelbine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 Weekly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Zucal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Gemcitabine/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Vinorelbine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Ongoing / Planned Studies</a:t>
            </a:r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>
            <p:ph type="tbl" idx="1"/>
          </p:nvPr>
        </p:nvGraphicFramePr>
        <p:xfrm>
          <a:off x="508000" y="1219200"/>
          <a:ext cx="8385175" cy="5233990"/>
        </p:xfrm>
        <a:graphic>
          <a:graphicData uri="http://schemas.openxmlformats.org/drawingml/2006/table">
            <a:tbl>
              <a:tblPr/>
              <a:tblGrid>
                <a:gridCol w="2551113"/>
                <a:gridCol w="3600450"/>
                <a:gridCol w="22336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Population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Agent(s)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Target(s)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 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/ Cis / Bevacizumab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VEGF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 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Enzastaurin / Pem / Cis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PKC/PI3K/AKT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Elderly, untreated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Pem +/- ZD6474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VEGFR / EGFR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Tahoma" pitchFamily="34" charset="0"/>
                        </a:rPr>
                        <a:t>≤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 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AZD2171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VEGFR / PDGFR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Tahoma" pitchFamily="34" charset="0"/>
                        </a:rPr>
                        <a:t>≤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 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Pazopanib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VEGFR / PDGFR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Tahoma" pitchFamily="34" charset="0"/>
                        </a:rPr>
                        <a:t>≤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 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Sunitinib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VEGFR / PDGFR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Prior Pem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Dasatinib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Src kinase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Prior Pem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Thalidomide maintenance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Prior chemo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Vorinostat or Placebo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HDAC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291" name="Rectangle 51"/>
          <p:cNvSpPr>
            <a:spLocks noChangeArrowheads="1"/>
          </p:cNvSpPr>
          <p:nvPr/>
        </p:nvSpPr>
        <p:spPr bwMode="auto">
          <a:xfrm>
            <a:off x="0" y="1857375"/>
            <a:ext cx="8809038" cy="345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DEMASIADAS DROGAS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POCOS PACIENTES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SON ÚTILES FASE II NO RANDOMIZADOS ?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3200">
                <a:solidFill>
                  <a:schemeClr val="bg1"/>
                </a:solidFill>
              </a:rPr>
              <a:t>YO TAMBIÉN TENGO UNA MOLÉCULA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Conclusiones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450850" y="2668772"/>
            <a:ext cx="8693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66"/>
                </a:solidFill>
                <a:latin typeface="Agency FB" pitchFamily="34" charset="0"/>
              </a:rPr>
              <a:t>Pemetrexed</a:t>
            </a:r>
            <a:r>
              <a:rPr lang="en-US" sz="2800" dirty="0">
                <a:solidFill>
                  <a:srgbClr val="FFFF66"/>
                </a:solidFill>
                <a:latin typeface="Agency FB" pitchFamily="34" charset="0"/>
              </a:rPr>
              <a:t> –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Platino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Agency FB" pitchFamily="34" charset="0"/>
              </a:rPr>
              <a:t>es</a:t>
            </a:r>
            <a:r>
              <a:rPr lang="en-US" sz="2800" dirty="0">
                <a:solidFill>
                  <a:srgbClr val="FFFF66"/>
                </a:solidFill>
                <a:latin typeface="Agency FB" pitchFamily="34" charset="0"/>
              </a:rPr>
              <a:t> el standard  en </a:t>
            </a:r>
            <a:r>
              <a:rPr lang="en-US" sz="2800" dirty="0" err="1">
                <a:solidFill>
                  <a:srgbClr val="FFFF66"/>
                </a:solidFill>
                <a:latin typeface="Agency FB" pitchFamily="34" charset="0"/>
              </a:rPr>
              <a:t>primera</a:t>
            </a:r>
            <a:r>
              <a:rPr lang="en-US" sz="2800" dirty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Agency FB" pitchFamily="34" charset="0"/>
              </a:rPr>
              <a:t>línea</a:t>
            </a:r>
            <a:endParaRPr lang="en-US" sz="2800" dirty="0">
              <a:solidFill>
                <a:srgbClr val="FFFF66"/>
              </a:solidFill>
              <a:latin typeface="Agency FB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FFFF66"/>
              </a:solidFill>
              <a:latin typeface="Agency FB" pitchFamily="34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FF66"/>
              </a:solidFill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0" y="8145463"/>
            <a:ext cx="747713" cy="800100"/>
          </a:xfrm>
        </p:spPr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93406" y="1481959"/>
            <a:ext cx="709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FF00"/>
                </a:solidFill>
                <a:latin typeface="Agency FB" pitchFamily="34" charset="0"/>
              </a:rPr>
              <a:t>Quimioterapia es el tratamiento de elección para los pacientes en buena condición clínica</a:t>
            </a:r>
            <a:endParaRPr lang="es-AR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6568" y="2538248"/>
            <a:ext cx="682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rgbClr val="FFFF00"/>
                </a:solidFill>
                <a:latin typeface="Agency FB" pitchFamily="34" charset="0"/>
              </a:rPr>
              <a:t>Quimioterapia debe ser administrada tempranamente </a:t>
            </a:r>
            <a:endParaRPr lang="es-AR" sz="24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1628" y="4603898"/>
            <a:ext cx="64858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No hay un standard de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segunda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línea</a:t>
            </a:r>
            <a:endParaRPr lang="en-US" sz="2800" dirty="0" smtClean="0">
              <a:solidFill>
                <a:srgbClr val="FFFF66"/>
              </a:solidFill>
              <a:latin typeface="Agency FB" pitchFamily="34" charset="0"/>
            </a:endParaRPr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489098" y="3891516"/>
            <a:ext cx="6060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No hay un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rol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para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terapias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target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definido</a:t>
            </a:r>
            <a:r>
              <a:rPr lang="en-US" sz="2800" dirty="0" smtClean="0">
                <a:solidFill>
                  <a:srgbClr val="FFFF66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  <a:latin typeface="Agency FB" pitchFamily="34" charset="0"/>
              </a:rPr>
              <a:t>aún</a:t>
            </a:r>
            <a:endParaRPr lang="en-US" sz="2800" dirty="0" smtClean="0">
              <a:solidFill>
                <a:srgbClr val="FFFF66"/>
              </a:solidFill>
              <a:latin typeface="Agency FB" pitchFamily="34" charset="0"/>
            </a:endParaRPr>
          </a:p>
          <a:p>
            <a:endParaRPr lang="es-AR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AAMR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989" name="Picture 5" descr="C:\Users\claudio\AppData\Local\Microsoft\Windows\Temporary Internet Files\Content.IE5\DEQRU901\MC9003432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143914" cy="8540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66800" y="59436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Claudio.martin@fibertel.com.ar</a:t>
            </a: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857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claudio\AppData\Local\Microsoft\Windows\Temporary Internet Files\Content.IE5\0RKLZA12\MP9004331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129" y="814572"/>
            <a:ext cx="6400800" cy="4803648"/>
          </a:xfrm>
          <a:prstGeom prst="rect">
            <a:avLst/>
          </a:prstGeom>
          <a:noFill/>
        </p:spPr>
      </p:pic>
      <p:sp>
        <p:nvSpPr>
          <p:cNvPr id="7" name="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624763" cy="481012"/>
          </a:xfrm>
        </p:spPr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8229600" cy="50149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hay estudios randomizados de</a:t>
            </a:r>
            <a:r>
              <a:rPr lang="en-US" smtClean="0"/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Cirugía vs Soporte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Cirugía versus Quimioterapia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EEP ( Neumonectomía extrapleural vs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PLeurectomía / Decorticación)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Cual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es</a:t>
            </a:r>
            <a:r>
              <a:rPr lang="en-US" sz="3200" dirty="0" smtClean="0">
                <a:solidFill>
                  <a:srgbClr val="FFFF00"/>
                </a:solidFill>
              </a:rPr>
              <a:t> la OS y PFS en </a:t>
            </a:r>
            <a:r>
              <a:rPr lang="en-US" sz="3200" dirty="0" err="1" smtClean="0">
                <a:solidFill>
                  <a:srgbClr val="FFFF00"/>
                </a:solidFill>
              </a:rPr>
              <a:t>pacientes</a:t>
            </a:r>
            <a:r>
              <a:rPr lang="en-US" sz="3200" dirty="0" smtClean="0">
                <a:solidFill>
                  <a:srgbClr val="FFFF00"/>
                </a:solidFill>
              </a:rPr>
              <a:t> sin </a:t>
            </a:r>
            <a:r>
              <a:rPr lang="en-US" sz="3200" dirty="0" err="1" smtClean="0">
                <a:solidFill>
                  <a:srgbClr val="FFFF00"/>
                </a:solidFill>
              </a:rPr>
              <a:t>tratamiento</a:t>
            </a:r>
            <a:r>
              <a:rPr lang="en-US" sz="3200" dirty="0" smtClean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73200"/>
            <a:ext cx="7773988" cy="2009775"/>
          </a:xfrm>
          <a:noFill/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280150" y="6589713"/>
            <a:ext cx="2392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Lancet  2008 (371) 1685 -94 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366963" y="4316413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AR"/>
          </a:p>
        </p:txBody>
      </p:sp>
      <p:graphicFrame>
        <p:nvGraphicFramePr>
          <p:cNvPr id="22560" name="Group 32"/>
          <p:cNvGraphicFramePr>
            <a:graphicFrameLocks noGrp="1"/>
          </p:cNvGraphicFramePr>
          <p:nvPr>
            <p:ph idx="1"/>
          </p:nvPr>
        </p:nvGraphicFramePr>
        <p:xfrm>
          <a:off x="2809875" y="4127500"/>
          <a:ext cx="3173413" cy="2072640"/>
        </p:xfrm>
        <a:graphic>
          <a:graphicData uri="http://schemas.openxmlformats.org/drawingml/2006/table">
            <a:tbl>
              <a:tblPr/>
              <a:tblGrid>
                <a:gridCol w="1103313"/>
                <a:gridCol w="20701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ACS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mPFS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5,1m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7,6m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1yOS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29 %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4450"/>
            <a:ext cx="8351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Selected Single Agents in </a:t>
            </a:r>
            <a:r>
              <a:rPr lang="en-US" sz="2800" dirty="0" err="1" smtClean="0">
                <a:solidFill>
                  <a:srgbClr val="FFFF00"/>
                </a:solidFill>
              </a:rPr>
              <a:t>Mesothelioma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492" name="Group 76"/>
          <p:cNvGraphicFramePr>
            <a:graphicFrameLocks noGrp="1"/>
          </p:cNvGraphicFramePr>
          <p:nvPr>
            <p:ph type="tbl" idx="1"/>
          </p:nvPr>
        </p:nvGraphicFramePr>
        <p:xfrm>
          <a:off x="276225" y="908050"/>
          <a:ext cx="8334375" cy="5519422"/>
        </p:xfrm>
        <a:graphic>
          <a:graphicData uri="http://schemas.openxmlformats.org/drawingml/2006/table">
            <a:tbl>
              <a:tblPr/>
              <a:tblGrid>
                <a:gridCol w="2084388"/>
                <a:gridCol w="2082800"/>
                <a:gridCol w="2084387"/>
                <a:gridCol w="20828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Studies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Patients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Composite RR (%)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Doxorubicin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Epirubicin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Cisplatin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Carboplatin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Ifosfamide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Paclitaxel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Vindesine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Methotrexate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Trimetrexate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Fluorouracil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1" name="Text Box 73"/>
          <p:cNvSpPr txBox="1">
            <a:spLocks noChangeArrowheads="1"/>
          </p:cNvSpPr>
          <p:nvPr/>
        </p:nvSpPr>
        <p:spPr bwMode="auto">
          <a:xfrm>
            <a:off x="5146675" y="6453188"/>
            <a:ext cx="38893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Adapted from Ryan et al, Chest 1998; 113: 66S – 73S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Fase</a:t>
            </a:r>
            <a:r>
              <a:rPr lang="en-US" sz="2400" dirty="0" smtClean="0">
                <a:solidFill>
                  <a:srgbClr val="FFFF00"/>
                </a:solidFill>
              </a:rPr>
              <a:t> II  </a:t>
            </a:r>
            <a:r>
              <a:rPr lang="en-US" sz="2400" dirty="0" err="1" smtClean="0">
                <a:solidFill>
                  <a:srgbClr val="FFFF00"/>
                </a:solidFill>
              </a:rPr>
              <a:t>Combinación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Platino</a:t>
            </a:r>
            <a:r>
              <a:rPr lang="en-US" sz="2400" dirty="0" smtClean="0">
                <a:solidFill>
                  <a:srgbClr val="FFFF00"/>
                </a:solidFill>
              </a:rPr>
              <a:t> - </a:t>
            </a:r>
            <a:r>
              <a:rPr lang="en-US" sz="2400" dirty="0" err="1" smtClean="0">
                <a:solidFill>
                  <a:srgbClr val="FFFF00"/>
                </a:solidFill>
              </a:rPr>
              <a:t>Gemcitabine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8435" name="Group 6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041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Byrne JCO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Nowak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BJC 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Utkan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LC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Haarst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BJC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Favaretto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Cancer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# Ptes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Gemcitabine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 1- 8- 15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 1-8-15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 1-8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 1-8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1-8-15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Platino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Cis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Cis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Cis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Cis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Carbo auc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Respuesta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m 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A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3938"/>
            <a:ext cx="8229600" cy="2443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6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  útil la quimioterapia?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ALEXANDER FLEMING / HOSPITAL FERRER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2102</Words>
  <Application>Microsoft Office PowerPoint</Application>
  <PresentationFormat>Presentación en pantalla (4:3)</PresentationFormat>
  <Paragraphs>717</Paragraphs>
  <Slides>49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Orbit</vt:lpstr>
      <vt:lpstr>Chart</vt:lpstr>
      <vt:lpstr>TRATAMIENTO SISTÉMICO  DEL MESOTELIOMA  PLEURAL</vt:lpstr>
      <vt:lpstr>Cuál es su opción de tratamiento?</vt:lpstr>
      <vt:lpstr>Opciones en Mesotelioma</vt:lpstr>
      <vt:lpstr>Dificultades para establecer terapias standard</vt:lpstr>
      <vt:lpstr>Diapositiva 5</vt:lpstr>
      <vt:lpstr>Cual es la OS y PFS en pacientes sin tratamiento?</vt:lpstr>
      <vt:lpstr>Selected Single Agents in Mesothelioma</vt:lpstr>
      <vt:lpstr>Fase II  Combinación Platino - Gemcitabine</vt:lpstr>
      <vt:lpstr>Diapositiva 9</vt:lpstr>
      <vt:lpstr>   </vt:lpstr>
      <vt:lpstr>Resultados</vt:lpstr>
      <vt:lpstr>Resultados</vt:lpstr>
      <vt:lpstr>Pemetrexed Mecanismo de Acción</vt:lpstr>
      <vt:lpstr>Phase III Pemetrexed + Cisplatin vs Cisplatin</vt:lpstr>
      <vt:lpstr>Fase III PMT +Cisplatin vs Cisplatin</vt:lpstr>
      <vt:lpstr>Pemetrexed + Cisplatin vs. Cisplatin  Updated Survival </vt:lpstr>
      <vt:lpstr>Phase III Pemetrexed + Cisplatin vs Cisplatin   Global Assessment:  18-week Results* </vt:lpstr>
      <vt:lpstr>Diapositiva 18</vt:lpstr>
      <vt:lpstr>Gemcitabine  puede reemplazar a los antifolatos ?</vt:lpstr>
      <vt:lpstr>Diapositiva 20</vt:lpstr>
      <vt:lpstr>Diapositiva 21</vt:lpstr>
      <vt:lpstr>Diapositiva 22</vt:lpstr>
      <vt:lpstr>Terapia de Mantenimiento</vt:lpstr>
      <vt:lpstr>Terapia de Mantenimiento</vt:lpstr>
      <vt:lpstr>Terapia de Mantenimiento</vt:lpstr>
      <vt:lpstr>Diapositiva 26</vt:lpstr>
      <vt:lpstr>Gemcitabine + PMT</vt:lpstr>
      <vt:lpstr>Resumen Primera Línea</vt:lpstr>
      <vt:lpstr>Diapositiva 29</vt:lpstr>
      <vt:lpstr>Pemetrexed in 2nd line for MPM: Study Design and Results</vt:lpstr>
      <vt:lpstr>Pemetrexed in 2nd line for MPM: Study Design and Results</vt:lpstr>
      <vt:lpstr>Pemetrexed in 2nd line for MPM: Study Design and Results</vt:lpstr>
      <vt:lpstr>Diapositiva 33</vt:lpstr>
      <vt:lpstr>Diapositiva 34</vt:lpstr>
      <vt:lpstr> Fase II con EGFR / PDGF inhibidores</vt:lpstr>
      <vt:lpstr>Antiangiogénicos racional</vt:lpstr>
      <vt:lpstr>Gemcitabine  CIisplatino± Bevacizumab</vt:lpstr>
      <vt:lpstr>Gemcitabine-Cisplatino ± Bevacizumab ANALISIS  FINAL</vt:lpstr>
      <vt:lpstr>Diapositiva 39</vt:lpstr>
      <vt:lpstr>Fase II VEGF inhibidores</vt:lpstr>
      <vt:lpstr>Diapositiva 41</vt:lpstr>
      <vt:lpstr>Diapositiva 42</vt:lpstr>
      <vt:lpstr>Vorinostat</vt:lpstr>
      <vt:lpstr>Vorinostat Fase 1</vt:lpstr>
      <vt:lpstr>Vorinostat</vt:lpstr>
      <vt:lpstr>Estudios Fase II en segunda línea</vt:lpstr>
      <vt:lpstr>Ongoing / Planned Studies</vt:lpstr>
      <vt:lpstr>Conclusiones</vt:lpstr>
      <vt:lpstr>AAMR 2014</vt:lpstr>
    </vt:vector>
  </TitlesOfParts>
  <Company>AAI Oncology Argentina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 Martin</dc:creator>
  <cp:lastModifiedBy>claudio</cp:lastModifiedBy>
  <cp:revision>131</cp:revision>
  <dcterms:created xsi:type="dcterms:W3CDTF">2010-07-05T14:28:57Z</dcterms:created>
  <dcterms:modified xsi:type="dcterms:W3CDTF">2014-10-11T00:13:00Z</dcterms:modified>
</cp:coreProperties>
</file>